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38"/>
  </p:notesMasterIdLst>
  <p:sldIdLst>
    <p:sldId id="256" r:id="rId2"/>
    <p:sldId id="258" r:id="rId3"/>
    <p:sldId id="257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71" r:id="rId13"/>
    <p:sldId id="272" r:id="rId14"/>
    <p:sldId id="269" r:id="rId15"/>
    <p:sldId id="268" r:id="rId16"/>
    <p:sldId id="267" r:id="rId17"/>
    <p:sldId id="266" r:id="rId18"/>
    <p:sldId id="277" r:id="rId19"/>
    <p:sldId id="275" r:id="rId20"/>
    <p:sldId id="281" r:id="rId21"/>
    <p:sldId id="278" r:id="rId22"/>
    <p:sldId id="286" r:id="rId23"/>
    <p:sldId id="287" r:id="rId24"/>
    <p:sldId id="288" r:id="rId25"/>
    <p:sldId id="279" r:id="rId26"/>
    <p:sldId id="280" r:id="rId27"/>
    <p:sldId id="282" r:id="rId28"/>
    <p:sldId id="290" r:id="rId29"/>
    <p:sldId id="283" r:id="rId30"/>
    <p:sldId id="289" r:id="rId31"/>
    <p:sldId id="291" r:id="rId32"/>
    <p:sldId id="292" r:id="rId33"/>
    <p:sldId id="294" r:id="rId34"/>
    <p:sldId id="293" r:id="rId35"/>
    <p:sldId id="285" r:id="rId36"/>
    <p:sldId id="29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7E7A1-B8B3-4F0B-9EC4-5B149825300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E7A21-C59F-4C97-9EBA-8BB39A06F4D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4309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Tony Hoare (QuickSort). Apologised at QCon London 2009. During design of ALGOL 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7A21-C59F-4C97-9EBA-8BB39A06F4D3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150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42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887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6993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1753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0596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685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594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2232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255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699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465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168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330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48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78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3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048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0536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57" r:id="rId13"/>
    <p:sldLayoutId id="2147484058" r:id="rId14"/>
    <p:sldLayoutId id="2147484059" r:id="rId15"/>
    <p:sldLayoutId id="2147484060" r:id="rId16"/>
    <p:sldLayoutId id="21474840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enium.be/blo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itenium-be/CSharp-JavaScript-New-Feature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itenium.be/blo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es6-feature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E5F630-F099-4AFF-B0E5-48EF66C127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46" y="2564904"/>
            <a:ext cx="6515107" cy="1448626"/>
          </a:xfrm>
          <a:prstGeom prst="rect">
            <a:avLst/>
          </a:prstGeom>
        </p:spPr>
      </p:pic>
      <p:sp>
        <p:nvSpPr>
          <p:cNvPr id="10" name="Rectangle 9">
            <a:hlinkClick r:id="rId3"/>
            <a:extLst>
              <a:ext uri="{FF2B5EF4-FFF2-40B4-BE49-F238E27FC236}">
                <a16:creationId xmlns:a16="http://schemas.microsoft.com/office/drawing/2014/main" id="{6ED93B33-4A34-4C88-87D4-B64BDF368CB9}"/>
              </a:ext>
            </a:extLst>
          </p:cNvPr>
          <p:cNvSpPr/>
          <p:nvPr/>
        </p:nvSpPr>
        <p:spPr>
          <a:xfrm>
            <a:off x="6228184" y="6021288"/>
            <a:ext cx="2651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solidFill>
                  <a:srgbClr val="0070C0"/>
                </a:solidFill>
              </a:rPr>
              <a:t>itenium.be/blog</a:t>
            </a:r>
          </a:p>
        </p:txBody>
      </p:sp>
    </p:spTree>
    <p:extLst>
      <p:ext uri="{BB962C8B-B14F-4D97-AF65-F5344CB8AC3E}">
        <p14:creationId xmlns:p14="http://schemas.microsoft.com/office/powerpoint/2010/main" val="1457814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async/await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21F8AA-0EF1-4E4C-B381-C5F4BFB23FD4}"/>
              </a:ext>
            </a:extLst>
          </p:cNvPr>
          <p:cNvSpPr/>
          <p:nvPr/>
        </p:nvSpPr>
        <p:spPr>
          <a:xfrm>
            <a:off x="827584" y="1588752"/>
            <a:ext cx="74888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b="1" dirty="0">
                <a:solidFill>
                  <a:srgbClr val="E0E2E4"/>
                </a:solidFill>
                <a:latin typeface="Menlo"/>
              </a:rPr>
              <a:t>getUser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(userId)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dirty="0">
                <a:solidFill>
                  <a:srgbClr val="72C8BD"/>
                </a:solidFill>
                <a:latin typeface="Menlo"/>
              </a:rPr>
              <a:t>Promise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.resolve({id: userId, name: 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'Bob’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});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}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b="1" dirty="0">
                <a:solidFill>
                  <a:srgbClr val="E0E2E4"/>
                </a:solidFill>
                <a:latin typeface="Menlo"/>
              </a:rPr>
              <a:t>getBankBalance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(user)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dirty="0">
                <a:solidFill>
                  <a:srgbClr val="72C8BD"/>
                </a:solidFill>
                <a:latin typeface="Menlo"/>
              </a:rPr>
              <a:t>Promise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((resolve, reject) =&gt;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	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if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(user.name === 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'Bob’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)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		resolve(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'$42’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);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	} 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else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sz="2400" dirty="0">
                <a:solidFill>
                  <a:srgbClr val="E0E2E4"/>
                </a:solidFill>
                <a:latin typeface="Menlo"/>
              </a:rPr>
              <a:t>			reject(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'User not found’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);</a:t>
            </a:r>
          </a:p>
          <a:p>
            <a:r>
              <a:rPr lang="nl-BE" sz="2400" dirty="0">
                <a:solidFill>
                  <a:srgbClr val="E0E2E4"/>
                </a:solidFill>
                <a:latin typeface="Menlo"/>
              </a:rPr>
              <a:t>		}</a:t>
            </a:r>
          </a:p>
          <a:p>
            <a:r>
              <a:rPr lang="nl-BE" sz="2400" dirty="0">
                <a:solidFill>
                  <a:srgbClr val="E0E2E4"/>
                </a:solidFill>
                <a:latin typeface="Menlo"/>
              </a:rPr>
              <a:t>	});</a:t>
            </a:r>
          </a:p>
          <a:p>
            <a:r>
              <a:rPr lang="nl-BE" sz="2400" dirty="0">
                <a:solidFill>
                  <a:srgbClr val="E0E2E4"/>
                </a:solidFill>
                <a:latin typeface="Menlo"/>
              </a:rPr>
              <a:t>}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38056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616429"/>
          </a:xfrm>
        </p:spPr>
        <p:txBody>
          <a:bodyPr/>
          <a:lstStyle/>
          <a:p>
            <a:r>
              <a:rPr lang="nl-BE" dirty="0"/>
              <a:t>Promise.prototype.finally</a:t>
            </a:r>
          </a:p>
          <a:p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18D2DE-9036-41ED-8014-676402DB5602}"/>
              </a:ext>
            </a:extLst>
          </p:cNvPr>
          <p:cNvSpPr txBox="1">
            <a:spLocks/>
          </p:cNvSpPr>
          <p:nvPr/>
        </p:nvSpPr>
        <p:spPr>
          <a:xfrm>
            <a:off x="710094" y="2193066"/>
            <a:ext cx="7765322" cy="6164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Rest/Spread properties for objects</a:t>
            </a:r>
          </a:p>
          <a:p>
            <a:pPr marL="45720" indent="0">
              <a:buFont typeface="Wingdings 2" charset="2"/>
              <a:buNone/>
            </a:pPr>
            <a:endParaRPr lang="nl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207051-D93B-4952-B94B-59C9944E97F0}"/>
              </a:ext>
            </a:extLst>
          </p:cNvPr>
          <p:cNvSpPr/>
          <p:nvPr/>
        </p:nvSpPr>
        <p:spPr>
          <a:xfrm>
            <a:off x="1115616" y="2636912"/>
            <a:ext cx="74888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{a, b, ...rest} = {a: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10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, b: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20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, c: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30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, d: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40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}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818E96"/>
                </a:solidFill>
                <a:latin typeface="Menlo"/>
              </a:rPr>
              <a:t>// rest = {c: 30, d: 40}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br>
              <a:rPr lang="nl-BE" dirty="0">
                <a:solidFill>
                  <a:srgbClr val="E0E2E4"/>
                </a:solidFill>
                <a:latin typeface="Menlo"/>
              </a:rPr>
            </a:br>
            <a:endParaRPr lang="nl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978FBF-AE35-4E8F-B9ED-15648871EAB3}"/>
              </a:ext>
            </a:extLst>
          </p:cNvPr>
          <p:cNvSpPr/>
          <p:nvPr/>
        </p:nvSpPr>
        <p:spPr>
          <a:xfrm>
            <a:off x="1090500" y="3573016"/>
            <a:ext cx="71910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box =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pos: {x: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, y: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5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},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size: {width: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100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, height: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200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},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color: 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'red’</a:t>
            </a:r>
            <a:br>
              <a:rPr lang="nl-BE" sz="2400" dirty="0">
                <a:solidFill>
                  <a:srgbClr val="EC7600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};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{pos: {x, ...justY}, ...sizeAndColor} = box;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818E96"/>
                </a:solidFill>
                <a:latin typeface="Menlo"/>
              </a:rPr>
              <a:t>// justY = {y: 5}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818E96"/>
                </a:solidFill>
                <a:latin typeface="Menlo"/>
              </a:rPr>
              <a:t>// sizeAndColor = {size: ..., color: 'red'}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6189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A56391-1E64-4CCB-B597-1B5AC1F1A008}"/>
              </a:ext>
            </a:extLst>
          </p:cNvPr>
          <p:cNvSpPr txBox="1">
            <a:spLocks/>
          </p:cNvSpPr>
          <p:nvPr/>
        </p:nvSpPr>
        <p:spPr>
          <a:xfrm>
            <a:off x="818696" y="1488806"/>
            <a:ext cx="7765322" cy="48728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RegEx: Named capture groups</a:t>
            </a:r>
          </a:p>
          <a:p>
            <a:pPr marL="45720" indent="0">
              <a:buFont typeface="Wingdings 2" charset="2"/>
              <a:buNone/>
            </a:pPr>
            <a:endParaRPr lang="nl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4C6FA-9C60-4800-8CD0-2477443BF4EF}"/>
              </a:ext>
            </a:extLst>
          </p:cNvPr>
          <p:cNvSpPr/>
          <p:nvPr/>
        </p:nvSpPr>
        <p:spPr>
          <a:xfrm>
            <a:off x="1187624" y="1976093"/>
            <a:ext cx="7529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RE_DATE = </a:t>
            </a:r>
            <a:r>
              <a:rPr lang="nl-BE" dirty="0">
                <a:solidFill>
                  <a:srgbClr val="D39745"/>
                </a:solidFill>
                <a:latin typeface="Menlo"/>
              </a:rPr>
              <a:t>/(?&lt;year&gt;[0-9]{4})-(?&lt;month&gt;[0-9]{2})-(?&lt;day&gt;[0-9]{2})/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matchObj = RE_DATE.exec(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'1999-12-31’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);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year = matchObj.groups.year;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1999, or: matchObj[1]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month = matchObj.groups.month;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12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dirty="0">
                <a:solidFill>
                  <a:srgbClr val="EC7600"/>
                </a:solidFill>
                <a:latin typeface="Menlo"/>
              </a:rPr>
              <a:t>'1999-12-31'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.replace(RE_DATE, 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'$&lt;day&gt;/$&lt;month&gt;/$&lt;year&gt;’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dirty="0">
                <a:solidFill>
                  <a:srgbClr val="818E96"/>
                </a:solidFill>
                <a:latin typeface="Menlo"/>
              </a:rPr>
              <a:t>// 31/12/1999</a:t>
            </a:r>
            <a:endParaRPr lang="nl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B28ED9-4A9F-4C4B-895B-91F44EA22F55}"/>
              </a:ext>
            </a:extLst>
          </p:cNvPr>
          <p:cNvSpPr/>
          <p:nvPr/>
        </p:nvSpPr>
        <p:spPr>
          <a:xfrm>
            <a:off x="1187624" y="5069030"/>
            <a:ext cx="77653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REPEAT3 = </a:t>
            </a:r>
            <a:r>
              <a:rPr lang="nl-BE" sz="24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/^(?&lt;word&gt;[a-z]+)!\k&lt;word&gt;!\1$/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dirty="0">
                <a:solidFill>
                  <a:srgbClr val="E0E2E4"/>
                </a:solidFill>
                <a:latin typeface="Menlo"/>
              </a:rPr>
              <a:t>REPEAT3.test(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'abc!abc!abc'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true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dirty="0">
                <a:solidFill>
                  <a:srgbClr val="E0E2E4"/>
                </a:solidFill>
                <a:latin typeface="Menlo"/>
              </a:rPr>
              <a:t>REPEAT3.test(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'abc!abc!ab'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false</a:t>
            </a:r>
            <a:endParaRPr lang="nl-B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1FBDF1-DFB3-4833-83D3-211EAFD92139}"/>
              </a:ext>
            </a:extLst>
          </p:cNvPr>
          <p:cNvSpPr txBox="1">
            <a:spLocks/>
          </p:cNvSpPr>
          <p:nvPr/>
        </p:nvSpPr>
        <p:spPr>
          <a:xfrm>
            <a:off x="818696" y="4581743"/>
            <a:ext cx="7765322" cy="48728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Names can be used in backtracking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C16F6C-ACCE-4100-B792-53E1D7A0A025}"/>
              </a:ext>
            </a:extLst>
          </p:cNvPr>
          <p:cNvSpPr/>
          <p:nvPr/>
        </p:nvSpPr>
        <p:spPr>
          <a:xfrm>
            <a:off x="2771800" y="5085184"/>
            <a:ext cx="216024" cy="356652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330249-3BFA-4842-A357-21BDA818EEF9}"/>
              </a:ext>
            </a:extLst>
          </p:cNvPr>
          <p:cNvSpPr/>
          <p:nvPr/>
        </p:nvSpPr>
        <p:spPr>
          <a:xfrm>
            <a:off x="3046728" y="4957937"/>
            <a:ext cx="2618496" cy="623001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7E4C72-662E-4052-8247-43C3FFFFA250}"/>
              </a:ext>
            </a:extLst>
          </p:cNvPr>
          <p:cNvSpPr/>
          <p:nvPr/>
        </p:nvSpPr>
        <p:spPr>
          <a:xfrm>
            <a:off x="5724128" y="5114816"/>
            <a:ext cx="144016" cy="356652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B2ADF3-6114-4DF9-A28C-8F24F1C4A3BC}"/>
              </a:ext>
            </a:extLst>
          </p:cNvPr>
          <p:cNvSpPr/>
          <p:nvPr/>
        </p:nvSpPr>
        <p:spPr>
          <a:xfrm>
            <a:off x="5885916" y="4957937"/>
            <a:ext cx="1503280" cy="598380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EFAF8A-1BEA-4CCD-8EB9-FE10FBBD877B}"/>
              </a:ext>
            </a:extLst>
          </p:cNvPr>
          <p:cNvSpPr/>
          <p:nvPr/>
        </p:nvSpPr>
        <p:spPr>
          <a:xfrm>
            <a:off x="2699792" y="1863864"/>
            <a:ext cx="1584176" cy="598380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F5B4F6-96BD-488D-B5B4-BAAC5A36DA89}"/>
              </a:ext>
            </a:extLst>
          </p:cNvPr>
          <p:cNvSpPr/>
          <p:nvPr/>
        </p:nvSpPr>
        <p:spPr>
          <a:xfrm>
            <a:off x="7372431" y="5126463"/>
            <a:ext cx="144016" cy="356652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A21859-258D-40B7-8B5C-14A7D14D7E08}"/>
              </a:ext>
            </a:extLst>
          </p:cNvPr>
          <p:cNvSpPr/>
          <p:nvPr/>
        </p:nvSpPr>
        <p:spPr>
          <a:xfrm>
            <a:off x="7575351" y="5085184"/>
            <a:ext cx="525041" cy="356652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540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2634E7-EFF5-41FB-96A1-70EFEEA9A2EB}"/>
              </a:ext>
            </a:extLst>
          </p:cNvPr>
          <p:cNvSpPr txBox="1">
            <a:spLocks/>
          </p:cNvSpPr>
          <p:nvPr/>
        </p:nvSpPr>
        <p:spPr>
          <a:xfrm>
            <a:off x="899592" y="1580051"/>
            <a:ext cx="7765322" cy="4087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RegEx: Lookbehind zero-width assertion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25A06D-52CD-496E-8ADC-31259958343C}"/>
              </a:ext>
            </a:extLst>
          </p:cNvPr>
          <p:cNvSpPr txBox="1">
            <a:spLocks/>
          </p:cNvSpPr>
          <p:nvPr/>
        </p:nvSpPr>
        <p:spPr>
          <a:xfrm>
            <a:off x="912907" y="4362056"/>
            <a:ext cx="7765322" cy="223529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sz="2800" dirty="0"/>
              <a:t>Lookbehinds: </a:t>
            </a:r>
            <a:br>
              <a:rPr lang="nl-BE" sz="2800" dirty="0"/>
            </a:br>
            <a:r>
              <a:rPr lang="nl-BE" sz="2800" dirty="0"/>
              <a:t>				</a:t>
            </a:r>
            <a:r>
              <a:rPr lang="nl-BE" sz="32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/(?&lt;=a)b/</a:t>
            </a:r>
          </a:p>
          <a:p>
            <a:pPr marL="36900" indent="0">
              <a:buNone/>
            </a:pPr>
            <a:br>
              <a:rPr lang="nl-BE" sz="32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32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/(?&lt;!a)b/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4390C2-7F08-448C-8AE2-EE9D84576E87}"/>
              </a:ext>
            </a:extLst>
          </p:cNvPr>
          <p:cNvSpPr txBox="1">
            <a:spLocks/>
          </p:cNvSpPr>
          <p:nvPr/>
        </p:nvSpPr>
        <p:spPr>
          <a:xfrm>
            <a:off x="899592" y="2123419"/>
            <a:ext cx="7765322" cy="182984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/>
              <a:t>Lookaheads:</a:t>
            </a:r>
            <a:br>
              <a:rPr lang="nl-BE" sz="2400" dirty="0"/>
            </a:br>
            <a:r>
              <a:rPr lang="nl-BE" sz="2400" dirty="0"/>
              <a:t>				</a:t>
            </a:r>
            <a:r>
              <a:rPr lang="nl-BE" sz="28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/a(?=positive)/</a:t>
            </a:r>
            <a:br>
              <a:rPr lang="nl-BE" sz="28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BE" sz="28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8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/o(?!negative)/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B1E67-1EDA-4F86-AEFE-E48338B62BD2}"/>
              </a:ext>
            </a:extLst>
          </p:cNvPr>
          <p:cNvSpPr/>
          <p:nvPr/>
        </p:nvSpPr>
        <p:spPr>
          <a:xfrm>
            <a:off x="3795228" y="6015587"/>
            <a:ext cx="301223" cy="465625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E965AB-F5B2-42B0-8672-532EED741D2E}"/>
              </a:ext>
            </a:extLst>
          </p:cNvPr>
          <p:cNvSpPr/>
          <p:nvPr/>
        </p:nvSpPr>
        <p:spPr>
          <a:xfrm>
            <a:off x="3139506" y="4797152"/>
            <a:ext cx="1406848" cy="566870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9335C9-7866-412D-B24A-FC4593E1CEF8}"/>
              </a:ext>
            </a:extLst>
          </p:cNvPr>
          <p:cNvSpPr/>
          <p:nvPr/>
        </p:nvSpPr>
        <p:spPr>
          <a:xfrm>
            <a:off x="4494345" y="6015587"/>
            <a:ext cx="301223" cy="465625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FDD1ED-D672-4DB9-9845-67476BBA76BE}"/>
              </a:ext>
            </a:extLst>
          </p:cNvPr>
          <p:cNvSpPr/>
          <p:nvPr/>
        </p:nvSpPr>
        <p:spPr>
          <a:xfrm>
            <a:off x="4494346" y="4797152"/>
            <a:ext cx="334270" cy="558993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0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New RegEx flag /s (dotAll)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D852E2-7A38-4E6A-BCFD-BAEE27C178FC}"/>
              </a:ext>
            </a:extLst>
          </p:cNvPr>
          <p:cNvSpPr/>
          <p:nvPr/>
        </p:nvSpPr>
        <p:spPr>
          <a:xfrm>
            <a:off x="971600" y="2204865"/>
            <a:ext cx="56035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18E96"/>
                </a:solidFill>
                <a:latin typeface="Menlo"/>
              </a:rPr>
              <a:t>// without /s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E0E2E4"/>
                </a:solidFill>
                <a:latin typeface="Menlo"/>
              </a:rPr>
              <a:t>/./.test(</a:t>
            </a:r>
            <a:r>
              <a:rPr lang="en-US" sz="2000" dirty="0">
                <a:solidFill>
                  <a:srgbClr val="EC7600"/>
                </a:solidFill>
                <a:latin typeface="Menlo"/>
              </a:rPr>
              <a:t>'\n’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818E96"/>
                </a:solidFill>
                <a:latin typeface="Menlo"/>
              </a:rPr>
              <a:t>// false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E0E2E4"/>
                </a:solidFill>
                <a:latin typeface="Menlo"/>
              </a:rPr>
              <a:t>/[\s\S]/.test(</a:t>
            </a:r>
            <a:r>
              <a:rPr lang="en-US" sz="2000" dirty="0">
                <a:solidFill>
                  <a:srgbClr val="EC7600"/>
                </a:solidFill>
                <a:latin typeface="Menlo"/>
              </a:rPr>
              <a:t>'\n’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818E96"/>
                </a:solidFill>
                <a:latin typeface="Menlo"/>
              </a:rPr>
              <a:t>// true</a:t>
            </a:r>
            <a:endParaRPr lang="nl-BE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DF0B61-27EA-4E85-8EB3-A86CACF15A6A}"/>
              </a:ext>
            </a:extLst>
          </p:cNvPr>
          <p:cNvSpPr/>
          <p:nvPr/>
        </p:nvSpPr>
        <p:spPr>
          <a:xfrm>
            <a:off x="971600" y="429309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818E96"/>
                </a:solidFill>
                <a:latin typeface="Menlo"/>
              </a:rPr>
              <a:t>// with /s</a:t>
            </a:r>
            <a:endParaRPr lang="nl-BE" sz="2000" dirty="0">
              <a:solidFill>
                <a:srgbClr val="E0E2E4"/>
              </a:solidFill>
              <a:latin typeface="Menlo"/>
            </a:endParaRPr>
          </a:p>
          <a:p>
            <a:r>
              <a:rPr lang="nl-BE" sz="2000" dirty="0">
                <a:solidFill>
                  <a:srgbClr val="E0E2E4"/>
                </a:solidFill>
                <a:latin typeface="Menlo"/>
              </a:rPr>
              <a:t>/./s.dotAll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RegExp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(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'.'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's'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).dotAll 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818E96"/>
                </a:solidFill>
                <a:latin typeface="Menlo"/>
              </a:rPr>
              <a:t>// true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/./s.test(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'\n’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818E96"/>
                </a:solidFill>
                <a:latin typeface="Menlo"/>
              </a:rPr>
              <a:t>// true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9869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1336510"/>
          </a:xfrm>
        </p:spPr>
        <p:txBody>
          <a:bodyPr>
            <a:normAutofit/>
          </a:bodyPr>
          <a:lstStyle/>
          <a:p>
            <a:r>
              <a:rPr lang="en-US" dirty="0"/>
              <a:t>Asynchronous iteration</a:t>
            </a:r>
          </a:p>
          <a:p>
            <a:r>
              <a:rPr lang="en-US" dirty="0"/>
              <a:t>Synchronous </a:t>
            </a:r>
            <a:r>
              <a:rPr lang="en-US" dirty="0" err="1"/>
              <a:t>Symbol.iterator</a:t>
            </a:r>
            <a:r>
              <a:rPr lang="en-US" dirty="0"/>
              <a:t> introduced in ECMAScript2015 is used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for...of</a:t>
            </a: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96A341-221A-48AA-98BB-EA240DC7DF08}"/>
              </a:ext>
            </a:extLst>
          </p:cNvPr>
          <p:cNvSpPr/>
          <p:nvPr/>
        </p:nvSpPr>
        <p:spPr>
          <a:xfrm>
            <a:off x="1043608" y="2828835"/>
            <a:ext cx="7128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async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* </a:t>
            </a:r>
            <a:r>
              <a:rPr lang="en-US" b="1" dirty="0" err="1">
                <a:solidFill>
                  <a:srgbClr val="E0E2E4"/>
                </a:solidFill>
                <a:latin typeface="Menlo"/>
              </a:rPr>
              <a:t>readLines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() {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yield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'line 1’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yield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'line 2’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sleep(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2500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);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yield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72C8BD"/>
                </a:solidFill>
                <a:latin typeface="Menlo"/>
              </a:rPr>
              <a:t>Promise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.resolve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'line 3’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} 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2535A7-FB90-40D5-ABE9-524FF535346F}"/>
              </a:ext>
            </a:extLst>
          </p:cNvPr>
          <p:cNvSpPr/>
          <p:nvPr/>
        </p:nvSpPr>
        <p:spPr>
          <a:xfrm>
            <a:off x="1043607" y="4509120"/>
            <a:ext cx="7923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sleep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(time) {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Promise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(resolve =&gt;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setTimeout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(resolve, time)); }</a:t>
            </a:r>
            <a:endParaRPr lang="nl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CF743F-F789-4152-9574-7EC369E653AF}"/>
              </a:ext>
            </a:extLst>
          </p:cNvPr>
          <p:cNvSpPr/>
          <p:nvPr/>
        </p:nvSpPr>
        <p:spPr>
          <a:xfrm>
            <a:off x="1043607" y="494088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async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() {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for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line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of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readLines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()) { 			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console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.log(line);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	}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})();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7550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2019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72413"/>
          </a:xfrm>
        </p:spPr>
        <p:txBody>
          <a:bodyPr>
            <a:normAutofit lnSpcReduction="10000"/>
          </a:bodyPr>
          <a:lstStyle/>
          <a:p>
            <a:r>
              <a:rPr lang="nl-BE" dirty="0"/>
              <a:t>Optional catch binding</a:t>
            </a:r>
          </a:p>
          <a:p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6E5007B-5E38-47F0-84C3-DF899354262A}"/>
              </a:ext>
            </a:extLst>
          </p:cNvPr>
          <p:cNvSpPr/>
          <p:nvPr/>
        </p:nvSpPr>
        <p:spPr>
          <a:xfrm>
            <a:off x="1043607" y="2227796"/>
            <a:ext cx="79231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try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...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catch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(someUnusedVariableNameLintersComplainAbout) {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eslint-disable-line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...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DE81B6-A8C3-4A5A-985B-D3377584B6D0}"/>
              </a:ext>
            </a:extLst>
          </p:cNvPr>
          <p:cNvSpPr/>
          <p:nvPr/>
        </p:nvSpPr>
        <p:spPr>
          <a:xfrm>
            <a:off x="1043607" y="4213332"/>
            <a:ext cx="35283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try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...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catch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...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8E49D9-7916-42FB-A110-84F37CAA732F}"/>
              </a:ext>
            </a:extLst>
          </p:cNvPr>
          <p:cNvSpPr txBox="1">
            <a:spLocks/>
          </p:cNvSpPr>
          <p:nvPr/>
        </p:nvSpPr>
        <p:spPr>
          <a:xfrm>
            <a:off x="971600" y="3861048"/>
            <a:ext cx="7765322" cy="4724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nl-BE" dirty="0"/>
              <a:t>Becomes</a:t>
            </a:r>
          </a:p>
          <a:p>
            <a:pPr marL="45720" indent="0">
              <a:buFont typeface="Wingdings 2" charset="2"/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584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2020-*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1544715"/>
          </a:xfrm>
        </p:spPr>
        <p:txBody>
          <a:bodyPr>
            <a:normAutofit/>
          </a:bodyPr>
          <a:lstStyle/>
          <a:p>
            <a:r>
              <a:rPr lang="nl-BE" dirty="0"/>
              <a:t>Function.prototype.toString</a:t>
            </a:r>
          </a:p>
          <a:p>
            <a:r>
              <a:rPr lang="nl-BE" dirty="0"/>
              <a:t>String.prototype.trimStart and End</a:t>
            </a:r>
          </a:p>
          <a:p>
            <a:r>
              <a:rPr lang="nl-BE" dirty="0"/>
              <a:t>Array.prototype.flat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BC88CB-A888-4623-A776-DA001EE84919}"/>
              </a:ext>
            </a:extLst>
          </p:cNvPr>
          <p:cNvSpPr/>
          <p:nvPr/>
        </p:nvSpPr>
        <p:spPr>
          <a:xfrm>
            <a:off x="3275856" y="2636912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>
                <a:solidFill>
                  <a:srgbClr val="EC7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nl-BE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nl-BE" dirty="0">
                <a:solidFill>
                  <a:srgbClr val="EC7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nl-BE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l-BE" dirty="0">
                <a:solidFill>
                  <a:srgbClr val="EC7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nl-BE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nl-BE" dirty="0">
                <a:solidFill>
                  <a:srgbClr val="EC7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nl-BE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]].flat();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2C3D5B-A1C6-4C7A-BA80-838A4560232D}"/>
              </a:ext>
            </a:extLst>
          </p:cNvPr>
          <p:cNvSpPr txBox="1">
            <a:spLocks/>
          </p:cNvSpPr>
          <p:nvPr/>
        </p:nvSpPr>
        <p:spPr>
          <a:xfrm>
            <a:off x="685346" y="3145305"/>
            <a:ext cx="7765322" cy="4997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Array.prototype.flatMap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2D13E6-0BD2-431C-B0EA-164EEEE4C755}"/>
              </a:ext>
            </a:extLst>
          </p:cNvPr>
          <p:cNvSpPr/>
          <p:nvPr/>
        </p:nvSpPr>
        <p:spPr>
          <a:xfrm>
            <a:off x="1115616" y="3645025"/>
            <a:ext cx="5760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flatMap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(arr, mapFunc) 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arr.reduce(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	(prev, x) =&gt; prev.concat(mapFunc(x)),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	[]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12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513" y="1988840"/>
            <a:ext cx="6766974" cy="2122578"/>
          </a:xfrm>
        </p:spPr>
        <p:txBody>
          <a:bodyPr>
            <a:normAutofit/>
          </a:bodyPr>
          <a:lstStyle/>
          <a:p>
            <a:r>
              <a:rPr lang="nl-BE" sz="11500" dirty="0"/>
              <a:t>C#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96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Async main for console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B15C28-DCFD-431E-9A80-17EB5799D8C4}"/>
              </a:ext>
            </a:extLst>
          </p:cNvPr>
          <p:cNvSpPr/>
          <p:nvPr/>
        </p:nvSpPr>
        <p:spPr>
          <a:xfrm>
            <a:off x="1043608" y="220486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Task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Main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() {} 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Task&lt;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&gt; Main() {} 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Task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Main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[]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args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 {} 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Task&lt;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&gt; Main(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[]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args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 {}</a:t>
            </a:r>
            <a:endParaRPr lang="nl-B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F9BD72-F75C-4F39-AFE2-72CA23E69730}"/>
              </a:ext>
            </a:extLst>
          </p:cNvPr>
          <p:cNvSpPr txBox="1">
            <a:spLocks/>
          </p:cNvSpPr>
          <p:nvPr/>
        </p:nvSpPr>
        <p:spPr>
          <a:xfrm>
            <a:off x="685346" y="3641401"/>
            <a:ext cx="7765322" cy="4724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Default Literal Expressions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071D2-DB8B-4FA6-8E5A-7F6711CBA131}"/>
              </a:ext>
            </a:extLst>
          </p:cNvPr>
          <p:cNvSpPr/>
          <p:nvPr/>
        </p:nvSpPr>
        <p:spPr>
          <a:xfrm>
            <a:off x="1043608" y="4113815"/>
            <a:ext cx="4896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E0E2E4"/>
                </a:solidFill>
                <a:latin typeface="Menlo"/>
              </a:rPr>
              <a:t>Func&lt;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bool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 fn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default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(Func&lt;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bool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&gt;); Func&lt;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bool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 fn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default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309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8063118" cy="970450"/>
          </a:xfrm>
        </p:spPr>
        <p:txBody>
          <a:bodyPr/>
          <a:lstStyle/>
          <a:p>
            <a:r>
              <a:rPr lang="nl-BE" dirty="0"/>
              <a:t>itenium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919102" cy="1544715"/>
          </a:xfrm>
        </p:spPr>
        <p:txBody>
          <a:bodyPr/>
          <a:lstStyle/>
          <a:p>
            <a:pPr marL="36900" indent="0" algn="ctr">
              <a:buNone/>
            </a:pPr>
            <a:r>
              <a:rPr lang="nl-BE" sz="2800" dirty="0"/>
              <a:t>Young dynamic IT Consultancy</a:t>
            </a:r>
            <a:br>
              <a:rPr lang="nl-BE" sz="2800" dirty="0"/>
            </a:br>
            <a:r>
              <a:rPr lang="nl-BE" sz="2800" dirty="0"/>
              <a:t>for developers by developers</a:t>
            </a:r>
          </a:p>
          <a:p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0147EC-2450-4A5A-8EAB-73A8EF45C8D1}"/>
              </a:ext>
            </a:extLst>
          </p:cNvPr>
          <p:cNvSpPr txBox="1">
            <a:spLocks/>
          </p:cNvSpPr>
          <p:nvPr/>
        </p:nvSpPr>
        <p:spPr>
          <a:xfrm>
            <a:off x="829362" y="3147685"/>
            <a:ext cx="791910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Wouter Van Schandevijl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DA9CCE-76D1-4BE1-B2F2-D6FD10D15209}"/>
              </a:ext>
            </a:extLst>
          </p:cNvPr>
          <p:cNvSpPr txBox="1">
            <a:spLocks/>
          </p:cNvSpPr>
          <p:nvPr/>
        </p:nvSpPr>
        <p:spPr>
          <a:xfrm>
            <a:off x="689339" y="4118135"/>
            <a:ext cx="7765322" cy="25521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sz="2800" dirty="0"/>
              <a:t>Tech Lead</a:t>
            </a:r>
          </a:p>
          <a:p>
            <a:r>
              <a:rPr lang="nl-BE" sz="2800" dirty="0"/>
              <a:t>React Fanboy</a:t>
            </a:r>
          </a:p>
          <a:p>
            <a:r>
              <a:rPr lang="nl-BE" sz="2800" dirty="0"/>
              <a:t>Autohotkey Dabbler</a:t>
            </a:r>
          </a:p>
          <a:p>
            <a:r>
              <a:rPr lang="nl-BE" sz="2800" dirty="0"/>
              <a:t>Netflix Addict</a:t>
            </a:r>
          </a:p>
        </p:txBody>
      </p:sp>
    </p:spTree>
    <p:extLst>
      <p:ext uri="{BB962C8B-B14F-4D97-AF65-F5344CB8AC3E}">
        <p14:creationId xmlns:p14="http://schemas.microsoft.com/office/powerpoint/2010/main" val="1698629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A40149-5E74-4F34-8ECF-EEAAA07CC693}"/>
              </a:ext>
            </a:extLst>
          </p:cNvPr>
          <p:cNvSpPr txBox="1">
            <a:spLocks/>
          </p:cNvSpPr>
          <p:nvPr/>
        </p:nvSpPr>
        <p:spPr>
          <a:xfrm>
            <a:off x="658703" y="1667008"/>
            <a:ext cx="7765322" cy="4724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Inferred Tuple Element Names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B0C87A-73AF-4251-B066-AFB13EA11E34}"/>
              </a:ext>
            </a:extLst>
          </p:cNvPr>
          <p:cNvSpPr/>
          <p:nvPr/>
        </p:nvSpPr>
        <p:spPr>
          <a:xfrm>
            <a:off x="1043608" y="2068711"/>
            <a:ext cx="45690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count =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3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label = 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"Three"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  <a:p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818E96"/>
                </a:solidFill>
                <a:latin typeface="Menlo"/>
              </a:rPr>
              <a:t>// C# 7.0</a:t>
            </a:r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pair70 = (count: count, label: label);</a:t>
            </a:r>
          </a:p>
          <a:p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818E96"/>
                </a:solidFill>
                <a:latin typeface="Menlo"/>
              </a:rPr>
              <a:t>// C# 7.1</a:t>
            </a:r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pair71 = (count, label);</a:t>
            </a:r>
            <a:endParaRPr lang="nl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1500E9-326B-4419-B3D1-7F052FF8A47E}"/>
              </a:ext>
            </a:extLst>
          </p:cNvPr>
          <p:cNvSpPr/>
          <p:nvPr/>
        </p:nvSpPr>
        <p:spPr>
          <a:xfrm>
            <a:off x="1043608" y="4653136"/>
            <a:ext cx="1720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C# 7.3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pair40 == pair71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679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Non-trailing named arguments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09D37D-42D3-4F99-9129-90A45CB34CF2}"/>
              </a:ext>
            </a:extLst>
          </p:cNvPr>
          <p:cNvSpPr/>
          <p:nvPr/>
        </p:nvSpPr>
        <p:spPr>
          <a:xfrm>
            <a:off x="1043608" y="2223851"/>
            <a:ext cx="77653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18E96"/>
                </a:solidFill>
                <a:latin typeface="Menlo"/>
              </a:rPr>
              <a:t>// Definition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void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Example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required, 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requiredStr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optionalInt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=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10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 {}</a:t>
            </a:r>
          </a:p>
          <a:p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818E96"/>
                </a:solidFill>
                <a:latin typeface="Menlo"/>
              </a:rPr>
              <a:t>// Call with the 2nd required argument after the 3rd optional argument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Example(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5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optionalInt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: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1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requiredStr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: 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"5"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);</a:t>
            </a:r>
            <a:endParaRPr lang="nl-B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68B390-DDCF-4775-AA3E-30D2C493730D}"/>
              </a:ext>
            </a:extLst>
          </p:cNvPr>
          <p:cNvSpPr txBox="1">
            <a:spLocks/>
          </p:cNvSpPr>
          <p:nvPr/>
        </p:nvSpPr>
        <p:spPr>
          <a:xfrm>
            <a:off x="713946" y="4077072"/>
            <a:ext cx="7765322" cy="4724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Leading underscores in numeric literals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BF3A9-76ED-4A65-A4B4-EA9A5FF48FA7}"/>
              </a:ext>
            </a:extLst>
          </p:cNvPr>
          <p:cNvSpPr/>
          <p:nvPr/>
        </p:nvSpPr>
        <p:spPr>
          <a:xfrm>
            <a:off x="1046468" y="46531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binaryValue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=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0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b_0101_0101;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hexValue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=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0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x_55;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2201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3712773"/>
          </a:xfrm>
        </p:spPr>
        <p:txBody>
          <a:bodyPr>
            <a:normAutofit/>
          </a:bodyPr>
          <a:lstStyle/>
          <a:p>
            <a:r>
              <a:rPr lang="nl-BE" dirty="0"/>
              <a:t>private protected access modifier</a:t>
            </a:r>
          </a:p>
          <a:p>
            <a:pPr lvl="1"/>
            <a:r>
              <a:rPr lang="nl-BE" dirty="0"/>
              <a:t>Accessible in the containing class</a:t>
            </a:r>
          </a:p>
          <a:p>
            <a:pPr lvl="1"/>
            <a:r>
              <a:rPr lang="nl-BE" dirty="0"/>
              <a:t>And in </a:t>
            </a:r>
            <a:r>
              <a:rPr lang="nl-BE" b="1" dirty="0"/>
              <a:t>derived classes </a:t>
            </a:r>
            <a:r>
              <a:rPr lang="nl-BE" dirty="0"/>
              <a:t>if they are declared in the </a:t>
            </a:r>
            <a:r>
              <a:rPr lang="nl-BE" b="1" dirty="0"/>
              <a:t>same assembly</a:t>
            </a:r>
          </a:p>
          <a:p>
            <a:pPr lvl="1"/>
            <a:endParaRPr lang="nl-BE" b="1" dirty="0"/>
          </a:p>
          <a:p>
            <a:r>
              <a:rPr lang="nl-BE" dirty="0"/>
              <a:t>protected internal already existed</a:t>
            </a:r>
          </a:p>
          <a:p>
            <a:pPr lvl="1"/>
            <a:r>
              <a:rPr lang="nl-BE" dirty="0"/>
              <a:t>Accessible in the containing class</a:t>
            </a:r>
          </a:p>
          <a:p>
            <a:pPr lvl="1"/>
            <a:r>
              <a:rPr lang="nl-BE" dirty="0"/>
              <a:t>Derived classes in any assembly</a:t>
            </a:r>
          </a:p>
          <a:p>
            <a:pPr lvl="1"/>
            <a:r>
              <a:rPr lang="nl-BE" dirty="0"/>
              <a:t>Other classes in the same assembly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78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912A80-90BC-4C80-A36E-0F34210A390A}"/>
              </a:ext>
            </a:extLst>
          </p:cNvPr>
          <p:cNvSpPr/>
          <p:nvPr/>
        </p:nvSpPr>
        <p:spPr>
          <a:xfrm>
            <a:off x="1029156" y="1412776"/>
            <a:ext cx="77653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u="sng" dirty="0">
                <a:solidFill>
                  <a:srgbClr val="E0E2E4"/>
                </a:solidFill>
                <a:latin typeface="Menlo"/>
              </a:rPr>
              <a:t>readonly </a:t>
            </a:r>
            <a:r>
              <a:rPr lang="nl-BE" b="1" u="sng" dirty="0">
                <a:solidFill>
                  <a:srgbClr val="93C763"/>
                </a:solidFill>
                <a:latin typeface="Menlo"/>
              </a:rPr>
              <a:t>struct</a:t>
            </a:r>
            <a:r>
              <a:rPr lang="nl-BE" b="1" u="sng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FFFFFF"/>
                </a:solidFill>
                <a:latin typeface="Menlo"/>
              </a:rPr>
              <a:t>Name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FirstName { get; }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LastName { get; }</a:t>
            </a:r>
          </a:p>
          <a:p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Compile error: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public string MiddleName { get; set; }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endParaRPr lang="nl-BE" b="1" dirty="0">
              <a:solidFill>
                <a:srgbClr val="E0E2E4"/>
              </a:solidFill>
              <a:latin typeface="Menlo"/>
            </a:endParaRP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Name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first, 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last) =&gt; (FirstName,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LastName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 = (first, last);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B4B02-8989-44DD-8FF9-C61B7BE1E9D0}"/>
              </a:ext>
            </a:extLst>
          </p:cNvPr>
          <p:cNvSpPr/>
          <p:nvPr/>
        </p:nvSpPr>
        <p:spPr>
          <a:xfrm>
            <a:off x="1016328" y="4149080"/>
            <a:ext cx="76732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nr =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15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Example(nr);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"in" is optional</a:t>
            </a:r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Example(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nr);</a:t>
            </a:r>
            <a:br>
              <a:rPr lang="en-US" dirty="0">
                <a:solidFill>
                  <a:srgbClr val="E0E2E4"/>
                </a:solidFill>
                <a:latin typeface="Menlo"/>
              </a:rPr>
            </a:br>
            <a:br>
              <a:rPr lang="en-US" dirty="0">
                <a:solidFill>
                  <a:srgbClr val="E0E2E4"/>
                </a:solidFill>
                <a:latin typeface="Menlo"/>
              </a:rPr>
            </a:br>
            <a:r>
              <a:rPr lang="en-US" b="1" dirty="0">
                <a:solidFill>
                  <a:srgbClr val="93C763"/>
                </a:solidFill>
                <a:latin typeface="Menlo"/>
              </a:rPr>
              <a:t>void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Example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number) {</a:t>
            </a:r>
          </a:p>
          <a:p>
            <a:r>
              <a:rPr lang="en-US" dirty="0">
                <a:solidFill>
                  <a:srgbClr val="818E96"/>
                </a:solidFill>
                <a:latin typeface="Menlo"/>
              </a:rPr>
              <a:t>	// Compile error:</a:t>
            </a:r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818E96"/>
                </a:solidFill>
                <a:latin typeface="Menlo"/>
              </a:rPr>
              <a:t>	// number = 19;</a:t>
            </a:r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412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CBACB4-3028-4D31-922F-22DB28324CF7}"/>
              </a:ext>
            </a:extLst>
          </p:cNvPr>
          <p:cNvSpPr/>
          <p:nvPr/>
        </p:nvSpPr>
        <p:spPr>
          <a:xfrm>
            <a:off x="757354" y="1504834"/>
            <a:ext cx="410445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C# 7.0 “ref returns”</a:t>
            </a:r>
            <a:br>
              <a:rPr lang="nl-BE" b="1" dirty="0">
                <a:solidFill>
                  <a:srgbClr val="93C763"/>
                </a:solidFill>
                <a:latin typeface="Menlo"/>
              </a:rPr>
            </a:br>
            <a:r>
              <a:rPr lang="nl-BE" sz="1600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class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1600" b="1" dirty="0">
                <a:solidFill>
                  <a:srgbClr val="FFFFFF"/>
                </a:solidFill>
                <a:latin typeface="Menlo"/>
              </a:rPr>
              <a:t>XPoint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sz="1600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private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X;</a:t>
            </a:r>
          </a:p>
          <a:p>
            <a:r>
              <a:rPr lang="nl-BE" sz="1600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1600" b="1" dirty="0">
                <a:solidFill>
                  <a:srgbClr val="E0E2E4"/>
                </a:solidFill>
                <a:latin typeface="Menlo"/>
              </a:rPr>
              <a:t>XPoint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(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x) { X = x; } 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ref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GetX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() {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ref X; } 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void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1600" b="1" dirty="0">
                <a:solidFill>
                  <a:srgbClr val="E0E2E4"/>
                </a:solidFill>
                <a:latin typeface="Menlo"/>
              </a:rPr>
              <a:t>Display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() { </a:t>
            </a:r>
          </a:p>
          <a:p>
            <a:r>
              <a:rPr lang="nl-BE" sz="1600" dirty="0">
                <a:solidFill>
                  <a:srgbClr val="E0E2E4"/>
                </a:solidFill>
                <a:latin typeface="Menlo"/>
              </a:rPr>
              <a:t>		Console.WriteLine($</a:t>
            </a:r>
            <a:r>
              <a:rPr lang="nl-BE" sz="1600" dirty="0">
                <a:solidFill>
                  <a:srgbClr val="EC7600"/>
                </a:solidFill>
                <a:latin typeface="Menlo"/>
              </a:rPr>
              <a:t>"X is {X}"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);</a:t>
            </a:r>
          </a:p>
          <a:p>
            <a:r>
              <a:rPr lang="nl-BE" sz="1600" dirty="0">
                <a:solidFill>
                  <a:srgbClr val="E0E2E4"/>
                </a:solidFill>
                <a:latin typeface="Menlo"/>
              </a:rPr>
              <a:t>	}</a:t>
            </a:r>
          </a:p>
          <a:p>
            <a:r>
              <a:rPr lang="nl-BE" sz="1600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6A8407-E757-40BB-A1FB-810C58AEE0BB}"/>
              </a:ext>
            </a:extLst>
          </p:cNvPr>
          <p:cNvSpPr/>
          <p:nvPr/>
        </p:nvSpPr>
        <p:spPr>
          <a:xfrm>
            <a:off x="5004048" y="1412776"/>
            <a:ext cx="30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C# 7.0 “ref local”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ref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refX = ref xp.GetX();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refX =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10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xp.Display();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X is now 10</a:t>
            </a:r>
            <a:endParaRPr lang="nl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FF375-FF6E-4042-B18C-DEF93A76D1F3}"/>
              </a:ext>
            </a:extLst>
          </p:cNvPr>
          <p:cNvSpPr/>
          <p:nvPr/>
        </p:nvSpPr>
        <p:spPr>
          <a:xfrm>
            <a:off x="780819" y="4282243"/>
            <a:ext cx="30963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Usage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var xp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XPoint(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5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);</a:t>
            </a:r>
          </a:p>
          <a:p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818E96"/>
                </a:solidFill>
                <a:latin typeface="Menlo"/>
              </a:rPr>
              <a:t>// normal behavior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x = xp.GetX();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x =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20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xp.Display();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X is still 5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endParaRPr lang="nl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15312C-70AB-40B5-8AFD-AF8D9EEDAF5D}"/>
              </a:ext>
            </a:extLst>
          </p:cNvPr>
          <p:cNvSpPr/>
          <p:nvPr/>
        </p:nvSpPr>
        <p:spPr>
          <a:xfrm>
            <a:off x="3760593" y="356309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Actual C# 7.2 feature: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ref readonly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readOnlyRefX = ref p.GetX();</a:t>
            </a:r>
          </a:p>
          <a:p>
            <a:r>
              <a:rPr lang="nl-BE" dirty="0">
                <a:solidFill>
                  <a:srgbClr val="818E96"/>
                </a:solidFill>
                <a:latin typeface="Menlo"/>
              </a:rPr>
              <a:t>// readOnlyRefX = 5; // Compile error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5A9E7B-17CE-46C8-9608-492772C6D596}"/>
              </a:ext>
            </a:extLst>
          </p:cNvPr>
          <p:cNvSpPr/>
          <p:nvPr/>
        </p:nvSpPr>
        <p:spPr>
          <a:xfrm>
            <a:off x="3760593" y="456107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C# 7.3 - reassign local ref variables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refX = ref p.GetX();</a:t>
            </a:r>
            <a:endParaRPr lang="nl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CE680D-3133-44FB-AC62-A153AE74A964}"/>
              </a:ext>
            </a:extLst>
          </p:cNvPr>
          <p:cNvSpPr/>
          <p:nvPr/>
        </p:nvSpPr>
        <p:spPr>
          <a:xfrm>
            <a:off x="3783939" y="5380700"/>
            <a:ext cx="518279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C# 7.2 – conditional ref expression</a:t>
            </a:r>
            <a:br>
              <a:rPr lang="nl-BE" b="1" dirty="0">
                <a:solidFill>
                  <a:srgbClr val="93C763"/>
                </a:solidFill>
                <a:latin typeface="Menlo"/>
              </a:rPr>
            </a:br>
            <a:r>
              <a:rPr lang="nl-BE" sz="1600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arr = 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[] { </a:t>
            </a:r>
            <a:r>
              <a:rPr lang="nl-BE" sz="1600" dirty="0">
                <a:solidFill>
                  <a:srgbClr val="FFCD22"/>
                </a:solidFill>
                <a:latin typeface="Menlo"/>
              </a:rPr>
              <a:t>5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};</a:t>
            </a:r>
          </a:p>
          <a:p>
            <a:r>
              <a:rPr lang="nl-BE" sz="1600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otherArr = 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[] { </a:t>
            </a:r>
            <a:r>
              <a:rPr lang="nl-BE" sz="1600" dirty="0">
                <a:solidFill>
                  <a:srgbClr val="FFCD22"/>
                </a:solidFill>
                <a:latin typeface="Menlo"/>
              </a:rPr>
              <a:t>6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};</a:t>
            </a:r>
          </a:p>
          <a:p>
            <a:r>
              <a:rPr lang="nl-BE" b="1" dirty="0">
                <a:solidFill>
                  <a:srgbClr val="93C763"/>
                </a:solidFill>
                <a:latin typeface="Menlo"/>
              </a:rPr>
              <a:t>ref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ref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(arr !=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null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?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ref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arr[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] :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ref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otherArr[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]);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4097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Enhanced generic constraints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E04396-016A-4B32-A3D3-D5DD58EE64DD}"/>
              </a:ext>
            </a:extLst>
          </p:cNvPr>
          <p:cNvSpPr/>
          <p:nvPr/>
        </p:nvSpPr>
        <p:spPr>
          <a:xfrm>
            <a:off x="1043608" y="2204865"/>
            <a:ext cx="77653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Dictionary&lt;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 EnumNamedValues&lt;T&gt;() where T : System.Enum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{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var result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Dictionary&lt;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&gt;();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var values = Enum.GetValues(typeof(T));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foreach (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item in values)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	result.Add(item, Enum.GetName(typeof(T), item));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</a:p>
          <a:p>
            <a:r>
              <a:rPr lang="nl-BE" b="1" dirty="0">
                <a:solidFill>
                  <a:srgbClr val="93C763"/>
                </a:solidFill>
                <a:latin typeface="Menlo"/>
              </a:rPr>
              <a:t>	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result;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3E35DF-796E-4BCC-8360-3818284954C9}"/>
              </a:ext>
            </a:extLst>
          </p:cNvPr>
          <p:cNvSpPr/>
          <p:nvPr/>
        </p:nvSpPr>
        <p:spPr>
          <a:xfrm>
            <a:off x="6971346" y="2175515"/>
            <a:ext cx="1512168" cy="472414"/>
          </a:xfrm>
          <a:prstGeom prst="ellipse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277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Enhanced generic constraints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D64D81-6A2F-45B7-B37A-0D594BEE9A8E}"/>
              </a:ext>
            </a:extLst>
          </p:cNvPr>
          <p:cNvSpPr/>
          <p:nvPr/>
        </p:nvSpPr>
        <p:spPr>
          <a:xfrm>
            <a:off x="1115616" y="2204865"/>
            <a:ext cx="7920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T TypeSafeCombine&lt;T&gt;(T source, T target)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where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T : System.Delegate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Delegate.Combine(source, target)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as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T;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</a:p>
          <a:p>
            <a:endParaRPr lang="nl-BE" dirty="0">
              <a:solidFill>
                <a:srgbClr val="818E96"/>
              </a:solidFill>
              <a:latin typeface="Menlo"/>
            </a:endParaRPr>
          </a:p>
          <a:p>
            <a:r>
              <a:rPr lang="nl-BE" dirty="0">
                <a:solidFill>
                  <a:srgbClr val="818E96"/>
                </a:solidFill>
                <a:latin typeface="Menlo"/>
              </a:rPr>
              <a:t>// Usage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Action logOne = () =&gt; Console.Write(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"1"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); 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Action logTen = () =&gt; Console.Write(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"10"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); </a:t>
            </a:r>
          </a:p>
          <a:p>
            <a:r>
              <a:rPr lang="nl-BE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combined = TypeSafeCombine(addOne, addTen);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combined();</a:t>
            </a:r>
            <a:endParaRPr lang="nl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2FD2DC-31C5-4976-B1E2-AC9241795E51}"/>
              </a:ext>
            </a:extLst>
          </p:cNvPr>
          <p:cNvSpPr/>
          <p:nvPr/>
        </p:nvSpPr>
        <p:spPr>
          <a:xfrm>
            <a:off x="7272300" y="2176502"/>
            <a:ext cx="1608638" cy="472414"/>
          </a:xfrm>
          <a:prstGeom prst="ellipse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0973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More use cases for “out”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D43CC-FD0A-4E81-A88A-FC06F0C3F114}"/>
              </a:ext>
            </a:extLst>
          </p:cNvPr>
          <p:cNvSpPr/>
          <p:nvPr/>
        </p:nvSpPr>
        <p:spPr>
          <a:xfrm>
            <a:off x="1043608" y="2360470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class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B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B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i,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out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j)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{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	j = i;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}</a:t>
            </a:r>
          </a:p>
          <a:p>
            <a:endParaRPr lang="nl-BE" b="1" dirty="0">
              <a:solidFill>
                <a:srgbClr val="E0E2E4"/>
              </a:solidFill>
              <a:latin typeface="Menlo"/>
            </a:endParaRP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bool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IsPositive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.TryParse(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"5"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out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nr) &amp;&amp; nr &gt;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and also: bool IsPositive { get; } = int.TryParse(...)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98367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3064701"/>
          </a:xfrm>
        </p:spPr>
        <p:txBody>
          <a:bodyPr>
            <a:normAutofit/>
          </a:bodyPr>
          <a:lstStyle/>
          <a:p>
            <a:r>
              <a:rPr lang="nl-BE" dirty="0"/>
              <a:t>Will be released with .NET Standard 2.1 and .NET Core 3</a:t>
            </a:r>
          </a:p>
          <a:p>
            <a:r>
              <a:rPr lang="nl-BE" dirty="0"/>
              <a:t>.NET Core 3 will support WinForms, WPF and EF6</a:t>
            </a:r>
          </a:p>
          <a:p>
            <a:r>
              <a:rPr lang="nl-BE" dirty="0"/>
              <a:t>.NET Framework 4.8 will move at a “lower pace” and will </a:t>
            </a:r>
            <a:r>
              <a:rPr lang="nl-BE" b="1" dirty="0"/>
              <a:t>not</a:t>
            </a:r>
            <a:r>
              <a:rPr lang="nl-BE" dirty="0"/>
              <a:t> support for example Async streams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85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912846"/>
          </a:xfrm>
        </p:spPr>
        <p:txBody>
          <a:bodyPr>
            <a:normAutofit/>
          </a:bodyPr>
          <a:lstStyle/>
          <a:p>
            <a:r>
              <a:rPr lang="nl-BE" dirty="0"/>
              <a:t>Lightweight Classes: Records</a:t>
            </a:r>
          </a:p>
          <a:p>
            <a:pPr marL="36900" indent="0">
              <a:buNone/>
            </a:pPr>
            <a:r>
              <a:rPr lang="nl-BE" dirty="0"/>
              <a:t>     == and != operators just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EFA5C2-15A1-405C-BDCD-659FB5FD374F}"/>
              </a:ext>
            </a:extLst>
          </p:cNvPr>
          <p:cNvSpPr/>
          <p:nvPr/>
        </p:nvSpPr>
        <p:spPr>
          <a:xfrm>
            <a:off x="971600" y="2645296"/>
            <a:ext cx="6480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>
                <a:solidFill>
                  <a:srgbClr val="93C763"/>
                </a:solidFill>
                <a:latin typeface="Menlo"/>
              </a:rPr>
              <a:t>class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000" b="1" dirty="0">
                <a:solidFill>
                  <a:srgbClr val="FFFFFF"/>
                </a:solidFill>
                <a:latin typeface="Menlo"/>
              </a:rPr>
              <a:t>Account(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Guid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Id,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Name,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decimal </a:t>
            </a:r>
            <a:r>
              <a:rPr lang="nl-BE" sz="2000" b="1" dirty="0">
                <a:solidFill>
                  <a:srgbClr val="E0E2E4"/>
                </a:solidFill>
                <a:latin typeface="Menlo"/>
              </a:rPr>
              <a:t>Balance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</a:t>
            </a:r>
            <a:endParaRPr lang="nl-BE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0A6951-5EE4-4EA1-B59B-24F84B5B8BE2}"/>
              </a:ext>
            </a:extLst>
          </p:cNvPr>
          <p:cNvSpPr txBox="1">
            <a:spLocks/>
          </p:cNvSpPr>
          <p:nvPr/>
        </p:nvSpPr>
        <p:spPr>
          <a:xfrm>
            <a:off x="685346" y="3277164"/>
            <a:ext cx="7765322" cy="332018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Improved Extension Support – “Extension Everything”</a:t>
            </a:r>
          </a:p>
          <a:p>
            <a:pPr lvl="1"/>
            <a:r>
              <a:rPr lang="nl-BE" dirty="0"/>
              <a:t>Primitives</a:t>
            </a:r>
          </a:p>
          <a:p>
            <a:pPr marL="450000" lvl="1" indent="0">
              <a:buNone/>
            </a:pPr>
            <a:endParaRPr lang="nl-BE" dirty="0"/>
          </a:p>
          <a:p>
            <a:pPr marL="450000" lvl="1" indent="0">
              <a:buNone/>
            </a:pPr>
            <a:endParaRPr lang="nl-BE" dirty="0"/>
          </a:p>
          <a:p>
            <a:pPr lvl="1"/>
            <a:r>
              <a:rPr lang="nl-BE" dirty="0"/>
              <a:t>Properties</a:t>
            </a:r>
          </a:p>
          <a:p>
            <a:pPr lvl="1"/>
            <a:r>
              <a:rPr lang="nl-BE" dirty="0"/>
              <a:t>Statics</a:t>
            </a:r>
          </a:p>
          <a:p>
            <a:pPr lvl="1"/>
            <a:r>
              <a:rPr lang="nl-BE" dirty="0"/>
              <a:t>Structs</a:t>
            </a:r>
          </a:p>
          <a:p>
            <a:pPr lvl="1"/>
            <a:endParaRPr lang="nl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67512A-532D-475E-8881-1A9C41F008A4}"/>
              </a:ext>
            </a:extLst>
          </p:cNvPr>
          <p:cNvSpPr/>
          <p:nvPr/>
        </p:nvSpPr>
        <p:spPr>
          <a:xfrm>
            <a:off x="2627784" y="371470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class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 err="1">
                <a:solidFill>
                  <a:srgbClr val="E0E2E4"/>
                </a:solidFill>
                <a:latin typeface="Menlo"/>
              </a:rPr>
              <a:t>IntExtensions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bool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Even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this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value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 {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value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%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==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0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 } }</a:t>
            </a:r>
            <a:endParaRPr lang="nl-B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EDE467-9935-4020-BD6A-3307933B2979}"/>
              </a:ext>
            </a:extLst>
          </p:cNvPr>
          <p:cNvSpPr/>
          <p:nvPr/>
        </p:nvSpPr>
        <p:spPr>
          <a:xfrm>
            <a:off x="2635671" y="4941168"/>
            <a:ext cx="6264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extension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class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 err="1">
                <a:solidFill>
                  <a:srgbClr val="E0E2E4"/>
                </a:solidFill>
                <a:latin typeface="Menlo"/>
              </a:rPr>
              <a:t>SampleExtensions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: </a:t>
            </a:r>
            <a:r>
              <a:rPr lang="en-US" b="1" dirty="0" err="1">
                <a:solidFill>
                  <a:srgbClr val="E0E2E4"/>
                </a:solidFill>
                <a:latin typeface="Menlo"/>
              </a:rPr>
              <a:t>TypeToBeExtended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ExtensionProp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{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get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set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 }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5338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Today @Visug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sz="3200" dirty="0"/>
              <a:t>Covering features introduced in</a:t>
            </a:r>
          </a:p>
          <a:p>
            <a:pPr lvl="1"/>
            <a:r>
              <a:rPr lang="nl-BE" sz="2800" dirty="0"/>
              <a:t>ECMAScript 2016 </a:t>
            </a:r>
            <a:r>
              <a:rPr lang="nl-BE" sz="2800" dirty="0">
                <a:sym typeface="Wingdings" panose="05000000000000000000" pitchFamily="2" charset="2"/>
              </a:rPr>
              <a:t> 2018</a:t>
            </a:r>
          </a:p>
          <a:p>
            <a:pPr lvl="1"/>
            <a:r>
              <a:rPr lang="nl-BE" sz="2800" dirty="0">
                <a:sym typeface="Wingdings" panose="05000000000000000000" pitchFamily="2" charset="2"/>
              </a:rPr>
              <a:t>C# 7.1  7.3</a:t>
            </a:r>
          </a:p>
          <a:p>
            <a:pPr marL="450000" lvl="1" indent="0">
              <a:buNone/>
            </a:pPr>
            <a:endParaRPr lang="nl-BE" sz="2800" dirty="0">
              <a:sym typeface="Wingdings" panose="05000000000000000000" pitchFamily="2" charset="2"/>
            </a:endParaRPr>
          </a:p>
          <a:p>
            <a:r>
              <a:rPr lang="nl-BE" sz="3200" dirty="0">
                <a:sym typeface="Wingdings" panose="05000000000000000000" pitchFamily="2" charset="2"/>
              </a:rPr>
              <a:t>Features that will probably be added in</a:t>
            </a:r>
          </a:p>
          <a:p>
            <a:pPr lvl="1"/>
            <a:r>
              <a:rPr lang="nl-BE" sz="2800" dirty="0">
                <a:sym typeface="Wingdings" panose="05000000000000000000" pitchFamily="2" charset="2"/>
              </a:rPr>
              <a:t>ECMAScript 2019</a:t>
            </a:r>
          </a:p>
          <a:p>
            <a:pPr lvl="1"/>
            <a:r>
              <a:rPr lang="nl-BE" sz="2800" dirty="0">
                <a:sym typeface="Wingdings" panose="05000000000000000000" pitchFamily="2" charset="2"/>
              </a:rPr>
              <a:t>C# 8.0</a:t>
            </a: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48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970450"/>
          </a:xfrm>
        </p:spPr>
        <p:txBody>
          <a:bodyPr>
            <a:normAutofit/>
          </a:bodyPr>
          <a:lstStyle/>
          <a:p>
            <a:r>
              <a:rPr lang="nl-BE" dirty="0"/>
              <a:t>Default Implementation on Interfaces</a:t>
            </a:r>
          </a:p>
          <a:p>
            <a:pPr lvl="1"/>
            <a:r>
              <a:rPr lang="nl-BE" dirty="0"/>
              <a:t>Extend interfaces without breaking clients!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205ED5-64D6-46E7-A92E-3BDC991CE85A}"/>
              </a:ext>
            </a:extLst>
          </p:cNvPr>
          <p:cNvSpPr/>
          <p:nvPr/>
        </p:nvSpPr>
        <p:spPr>
          <a:xfrm>
            <a:off x="1043608" y="2702901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interface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Ilogger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void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Log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(LogLevel level,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message);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</a:p>
          <a:p>
            <a:r>
              <a:rPr lang="nl-BE" dirty="0">
                <a:solidFill>
                  <a:srgbClr val="818E96"/>
                </a:solidFill>
                <a:latin typeface="Menlo"/>
              </a:rPr>
              <a:t>	// New overload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void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Log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(Exception ex) =&gt; Log(LogLevel.Error, ex.ToString()); 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A89ACE-7519-47E8-A2F4-AECF63892920}"/>
              </a:ext>
            </a:extLst>
          </p:cNvPr>
          <p:cNvSpPr txBox="1">
            <a:spLocks/>
          </p:cNvSpPr>
          <p:nvPr/>
        </p:nvSpPr>
        <p:spPr>
          <a:xfrm>
            <a:off x="551718" y="4941168"/>
            <a:ext cx="7765322" cy="6480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Target-typed new-expressions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9AA7BA-0A0E-4848-92F3-00FD261668CB}"/>
              </a:ext>
            </a:extLst>
          </p:cNvPr>
          <p:cNvSpPr/>
          <p:nvPr/>
        </p:nvSpPr>
        <p:spPr>
          <a:xfrm>
            <a:off x="988844" y="5589240"/>
            <a:ext cx="6891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0E2E4"/>
                </a:solidFill>
                <a:latin typeface="Menlo"/>
              </a:rPr>
              <a:t>Point[]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ps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= {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(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1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4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),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(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3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-2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),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(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9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5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 };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794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Recursive patterns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0F6FA0-436C-4530-BBAF-08C7D280285B}"/>
              </a:ext>
            </a:extLst>
          </p:cNvPr>
          <p:cNvSpPr/>
          <p:nvPr/>
        </p:nvSpPr>
        <p:spPr>
          <a:xfrm>
            <a:off x="961836" y="3209273"/>
            <a:ext cx="748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E0E2E4"/>
                </a:solidFill>
                <a:latin typeface="Menlo"/>
              </a:rPr>
              <a:t>IEnumerable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&lt;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&gt; </a:t>
            </a:r>
            <a:r>
              <a:rPr lang="en-US" b="1" dirty="0" err="1">
                <a:solidFill>
                  <a:srgbClr val="E0E2E4"/>
                </a:solidFill>
                <a:latin typeface="Menlo"/>
              </a:rPr>
              <a:t>GetEnrollees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() {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foreach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p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People) {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if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(p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Student { Graduated: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false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 Name: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name })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	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yield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name;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	}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FFFDE5-1794-44FA-977E-BD67CF883AE0}"/>
              </a:ext>
            </a:extLst>
          </p:cNvPr>
          <p:cNvSpPr txBox="1">
            <a:spLocks/>
          </p:cNvSpPr>
          <p:nvPr/>
        </p:nvSpPr>
        <p:spPr>
          <a:xfrm>
            <a:off x="983142" y="2115054"/>
            <a:ext cx="7765322" cy="64870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nl-BE" dirty="0"/>
              <a:t>Exercise:</a:t>
            </a:r>
            <a:br>
              <a:rPr lang="nl-BE" dirty="0"/>
            </a:br>
            <a:r>
              <a:rPr lang="nl-BE" dirty="0"/>
              <a:t>Yield all Students that have not Graduated and have a non-null Name.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1168F0-A75E-4A7A-B199-9386AEAD4BF7}"/>
              </a:ext>
            </a:extLst>
          </p:cNvPr>
          <p:cNvSpPr/>
          <p:nvPr/>
        </p:nvSpPr>
        <p:spPr>
          <a:xfrm>
            <a:off x="1975719" y="3861048"/>
            <a:ext cx="5184576" cy="216024"/>
          </a:xfrm>
          <a:prstGeom prst="round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280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Switch expressions – a lightweight switch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1D7C74-3233-452D-82C2-7CD0D6F1978A}"/>
              </a:ext>
            </a:extLst>
          </p:cNvPr>
          <p:cNvSpPr/>
          <p:nvPr/>
        </p:nvSpPr>
        <p:spPr>
          <a:xfrm>
            <a:off x="1034724" y="4620833"/>
            <a:ext cx="45404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area = figure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switch</a:t>
            </a:r>
            <a:endParaRPr lang="nl-BE" b="1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{ 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Line _ =&gt;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Rectangle r =&gt; r.Width * r.Height,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Circle c =&gt; Math.PI * c.Radius * c.Radius, 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_ =&gt;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throw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FigureException(figure)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};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E2E36-0084-4E37-9B2A-43C105863EA1}"/>
              </a:ext>
            </a:extLst>
          </p:cNvPr>
          <p:cNvSpPr/>
          <p:nvPr/>
        </p:nvSpPr>
        <p:spPr>
          <a:xfrm>
            <a:off x="1043608" y="2224343"/>
            <a:ext cx="59046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switch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(figure) 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case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Line _: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case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Circle c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when 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c.Radius == 0: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 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case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Rectangle r: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r.Height * r.Length; 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case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Circle c: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c.Radius * c.Radius * Math.PI; 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default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: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throw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FigureException(figure);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537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Async streams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943E4A-804A-4E92-9F7A-94898A4BED72}"/>
              </a:ext>
            </a:extLst>
          </p:cNvPr>
          <p:cNvSpPr/>
          <p:nvPr/>
        </p:nvSpPr>
        <p:spPr>
          <a:xfrm>
            <a:off x="1043608" y="2204864"/>
            <a:ext cx="67687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async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Task&lt;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GetBigResultAsync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() 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result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GetResultAsync();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if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(result &gt;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20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result;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else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-1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0095A1-B116-45DC-8EDB-7B1E62217AED}"/>
              </a:ext>
            </a:extLst>
          </p:cNvPr>
          <p:cNvSpPr/>
          <p:nvPr/>
        </p:nvSpPr>
        <p:spPr>
          <a:xfrm>
            <a:off x="1043608" y="4149080"/>
            <a:ext cx="67687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async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IAsyncEnumerable&lt;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GetBigResultsAsync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() 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foreach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(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result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GetResultsAsync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()) { 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if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(result &gt;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20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yield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result; 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}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331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970450"/>
          </a:xfrm>
        </p:spPr>
        <p:txBody>
          <a:bodyPr>
            <a:normAutofit/>
          </a:bodyPr>
          <a:lstStyle/>
          <a:p>
            <a:r>
              <a:rPr lang="nl-BE" dirty="0"/>
              <a:t>Nullable reference types</a:t>
            </a:r>
            <a:br>
              <a:rPr lang="nl-BE" dirty="0"/>
            </a:br>
            <a:r>
              <a:rPr lang="nl-BE" dirty="0"/>
              <a:t>Tony Hoare regrets inventing null:</a:t>
            </a:r>
            <a:r>
              <a:rPr lang="nl-BE" i="1" dirty="0"/>
              <a:t> “I call it my billion-dollar mistake”</a:t>
            </a:r>
          </a:p>
          <a:p>
            <a:endParaRPr lang="nl-BE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35F540-B088-462A-B601-B4DF9263FD09}"/>
              </a:ext>
            </a:extLst>
          </p:cNvPr>
          <p:cNvSpPr/>
          <p:nvPr/>
        </p:nvSpPr>
        <p:spPr>
          <a:xfrm>
            <a:off x="1043608" y="2564904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18E96"/>
                </a:solidFill>
                <a:latin typeface="Menlo"/>
              </a:rPr>
              <a:t>// Compiler Warning: Assignment of null to non-nullable reference type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s =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null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  <a:p>
            <a:endParaRPr lang="en-US" b="1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818E96"/>
                </a:solidFill>
                <a:latin typeface="Menlo"/>
              </a:rPr>
              <a:t>// Ok</a:t>
            </a:r>
            <a:endParaRPr lang="nl-BE" dirty="0"/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? s =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null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9979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Outro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5" y="1732450"/>
            <a:ext cx="8281391" cy="4144822"/>
          </a:xfrm>
        </p:spPr>
        <p:txBody>
          <a:bodyPr>
            <a:normAutofit/>
          </a:bodyPr>
          <a:lstStyle/>
          <a:p>
            <a:r>
              <a:rPr lang="nl-BE" dirty="0"/>
              <a:t>That was really it.</a:t>
            </a:r>
          </a:p>
          <a:p>
            <a:r>
              <a:rPr lang="nl-BE" dirty="0"/>
              <a:t>This entire session is on Github: </a:t>
            </a:r>
            <a:r>
              <a:rPr lang="nl-BE" sz="1200" dirty="0">
                <a:hlinkClick r:id="rId2"/>
              </a:rPr>
              <a:t>https://github.com/itenium-be/CSharp-JavaScript-New-Features</a:t>
            </a:r>
            <a:endParaRPr lang="nl-BE" dirty="0"/>
          </a:p>
          <a:p>
            <a:r>
              <a:rPr lang="nl-BE" dirty="0"/>
              <a:t>I will (probably) (soon) publish the new features in a blog post series</a:t>
            </a:r>
          </a:p>
          <a:p>
            <a:pPr lvl="1"/>
            <a:r>
              <a:rPr lang="nl-BE" dirty="0"/>
              <a:t>With some additional stuff not covered here today</a:t>
            </a:r>
          </a:p>
          <a:p>
            <a:pPr marL="36900" indent="0">
              <a:buNone/>
            </a:pPr>
            <a:endParaRPr lang="nl-BE" dirty="0"/>
          </a:p>
          <a:p>
            <a:r>
              <a:rPr lang="nl-BE" sz="2800" dirty="0"/>
              <a:t>Questions?</a:t>
            </a:r>
          </a:p>
          <a:p>
            <a:r>
              <a:rPr lang="nl-BE" sz="2800" dirty="0"/>
              <a:t>Uitrijcode parking: 10460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13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E5F630-F099-4AFF-B0E5-48EF66C127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46" y="2564904"/>
            <a:ext cx="6515107" cy="1448626"/>
          </a:xfrm>
          <a:prstGeom prst="rect">
            <a:avLst/>
          </a:prstGeom>
        </p:spPr>
      </p:pic>
      <p:sp>
        <p:nvSpPr>
          <p:cNvPr id="10" name="Rectangle 9">
            <a:hlinkClick r:id="rId3"/>
            <a:extLst>
              <a:ext uri="{FF2B5EF4-FFF2-40B4-BE49-F238E27FC236}">
                <a16:creationId xmlns:a16="http://schemas.microsoft.com/office/drawing/2014/main" id="{6ED93B33-4A34-4C88-87D4-B64BDF368CB9}"/>
              </a:ext>
            </a:extLst>
          </p:cNvPr>
          <p:cNvSpPr/>
          <p:nvPr/>
        </p:nvSpPr>
        <p:spPr>
          <a:xfrm>
            <a:off x="6228184" y="6021288"/>
            <a:ext cx="2651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solidFill>
                  <a:srgbClr val="0070C0"/>
                </a:solidFill>
              </a:rPr>
              <a:t>itenium.be/blog</a:t>
            </a:r>
          </a:p>
        </p:txBody>
      </p:sp>
    </p:spTree>
    <p:extLst>
      <p:ext uri="{BB962C8B-B14F-4D97-AF65-F5344CB8AC3E}">
        <p14:creationId xmlns:p14="http://schemas.microsoft.com/office/powerpoint/2010/main" val="223024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513" y="1988840"/>
            <a:ext cx="6766974" cy="2122578"/>
          </a:xfrm>
        </p:spPr>
        <p:txBody>
          <a:bodyPr>
            <a:normAutofit/>
          </a:bodyPr>
          <a:lstStyle/>
          <a:p>
            <a:r>
              <a:rPr lang="nl-BE" sz="11500" dirty="0"/>
              <a:t>JavaScript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8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580050"/>
            <a:ext cx="7765322" cy="5090215"/>
          </a:xfrm>
        </p:spPr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nl-BE" dirty="0"/>
              <a:t>After 6 years a new version that included all sorts of goodness</a:t>
            </a:r>
          </a:p>
          <a:p>
            <a:r>
              <a:rPr lang="nl-BE" dirty="0"/>
              <a:t>Arrow functions (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=&gt; x + 1</a:t>
            </a:r>
            <a:r>
              <a:rPr lang="nl-BE" dirty="0"/>
              <a:t>)</a:t>
            </a:r>
          </a:p>
          <a:p>
            <a:r>
              <a:rPr lang="nl-BE" dirty="0"/>
              <a:t>Default parameters, Rest parameter, Spread operator</a:t>
            </a:r>
          </a:p>
          <a:p>
            <a:r>
              <a:rPr lang="nl-BE" dirty="0"/>
              <a:t>Template literals (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`value is {varName}`</a:t>
            </a:r>
            <a:r>
              <a:rPr lang="nl-BE" dirty="0"/>
              <a:t>)</a:t>
            </a:r>
          </a:p>
          <a:p>
            <a:r>
              <a:rPr lang="nl-BE" dirty="0"/>
              <a:t>Property Shorthand, Computed Property Names, Method Props</a:t>
            </a:r>
          </a:p>
          <a:p>
            <a:r>
              <a:rPr lang="nl-BE" dirty="0"/>
              <a:t>Destructuring</a:t>
            </a:r>
          </a:p>
          <a:p>
            <a:r>
              <a:rPr lang="nl-BE" dirty="0"/>
              <a:t>Classes</a:t>
            </a:r>
          </a:p>
          <a:p>
            <a:r>
              <a:rPr lang="nl-BE" dirty="0"/>
              <a:t>Iterators (for...of)</a:t>
            </a:r>
          </a:p>
          <a:p>
            <a:r>
              <a:rPr lang="nl-BE" dirty="0"/>
              <a:t>Extra builtin methods (</a:t>
            </a:r>
            <a:r>
              <a:rPr lang="nl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Object.assign, Array.find, string.startsWith, string.includes, Number.isNaN, </a:t>
            </a:r>
            <a:r>
              <a:rPr lang="nl-BE" dirty="0"/>
              <a:t>...)</a:t>
            </a:r>
          </a:p>
          <a:p>
            <a:r>
              <a:rPr lang="nl-BE" dirty="0"/>
              <a:t>Promises</a:t>
            </a:r>
          </a:p>
          <a:p>
            <a:pPr marL="45720" indent="0">
              <a:buNone/>
            </a:pPr>
            <a:r>
              <a:rPr lang="nl-BE" dirty="0"/>
              <a:t>Be sure to check out </a:t>
            </a:r>
            <a:r>
              <a:rPr lang="nl-BE" dirty="0">
                <a:hlinkClick r:id="rId2"/>
              </a:rPr>
              <a:t>http://es6-features.org</a:t>
            </a:r>
            <a:r>
              <a:rPr lang="nl-BE" dirty="0"/>
              <a:t> if you need to review some!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0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>
            <a:normAutofit/>
          </a:bodyPr>
          <a:lstStyle/>
          <a:p>
            <a:r>
              <a:rPr lang="nl-BE" dirty="0"/>
              <a:t>TC39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937815"/>
          </a:xfrm>
        </p:spPr>
        <p:txBody>
          <a:bodyPr/>
          <a:lstStyle/>
          <a:p>
            <a:pPr marL="36900" indent="0">
              <a:buNone/>
            </a:pPr>
            <a:r>
              <a:rPr lang="nl-BE" sz="2400" dirty="0"/>
              <a:t>A formal, 4 staged process where all proposals to make it to Stage 4 and deem stable enough are added to the language spec in a yearly ratification.</a:t>
            </a:r>
          </a:p>
          <a:p>
            <a:r>
              <a:rPr lang="nl-BE" sz="2800" dirty="0"/>
              <a:t>Stage 0: Strawman </a:t>
            </a:r>
            <a:r>
              <a:rPr lang="nl-BE" dirty="0"/>
              <a:t>(free form)</a:t>
            </a:r>
          </a:p>
          <a:p>
            <a:r>
              <a:rPr lang="nl-BE" sz="2800" dirty="0"/>
              <a:t>Stage 1: Proposal </a:t>
            </a:r>
            <a:r>
              <a:rPr lang="nl-BE" dirty="0"/>
              <a:t>(formal format + champion)</a:t>
            </a:r>
          </a:p>
          <a:p>
            <a:r>
              <a:rPr lang="nl-BE" sz="2800" dirty="0"/>
              <a:t>Stage 2: Draft </a:t>
            </a:r>
            <a:r>
              <a:rPr lang="nl-BE" dirty="0"/>
              <a:t>(once here it will probably be added)</a:t>
            </a:r>
            <a:endParaRPr lang="nl-BE" sz="2400" dirty="0"/>
          </a:p>
          <a:p>
            <a:r>
              <a:rPr lang="nl-BE" sz="2800" dirty="0"/>
              <a:t>Stage 3: Candidate </a:t>
            </a:r>
            <a:r>
              <a:rPr lang="nl-BE" dirty="0"/>
              <a:t>(awaiting feedback from the wild)</a:t>
            </a:r>
            <a:endParaRPr lang="nl-BE" sz="2800" dirty="0"/>
          </a:p>
          <a:p>
            <a:r>
              <a:rPr lang="nl-BE" sz="2800" dirty="0"/>
              <a:t>Stage 4: Finished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sz="2400" dirty="0"/>
              <a:t>Exponentiation operator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63974F5-0F4A-4007-A8BC-B296EB569573}"/>
              </a:ext>
            </a:extLst>
          </p:cNvPr>
          <p:cNvSpPr txBox="1">
            <a:spLocks/>
          </p:cNvSpPr>
          <p:nvPr/>
        </p:nvSpPr>
        <p:spPr>
          <a:xfrm>
            <a:off x="709999" y="4416929"/>
            <a:ext cx="7765322" cy="4724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/>
              <a:t>Array.prototype.includes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98464-A366-48BA-9DD8-B4FB96F805EE}"/>
              </a:ext>
            </a:extLst>
          </p:cNvPr>
          <p:cNvSpPr/>
          <p:nvPr/>
        </p:nvSpPr>
        <p:spPr>
          <a:xfrm>
            <a:off x="1331640" y="2357266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squared =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**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3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; 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squared =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*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*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; 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squared = </a:t>
            </a:r>
            <a:r>
              <a:rPr lang="en-US" sz="2000" dirty="0" err="1">
                <a:solidFill>
                  <a:srgbClr val="72C8BD"/>
                </a:solidFill>
                <a:latin typeface="Menlo"/>
              </a:rPr>
              <a:t>Math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.pow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3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);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E0E2E4"/>
                </a:solidFill>
                <a:latin typeface="Menlo"/>
              </a:rPr>
              <a:t>squared **=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;</a:t>
            </a:r>
            <a:endParaRPr lang="nl-BE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05218-6F34-4038-B147-27C3820DE8BA}"/>
              </a:ext>
            </a:extLst>
          </p:cNvPr>
          <p:cNvSpPr/>
          <p:nvPr/>
        </p:nvSpPr>
        <p:spPr>
          <a:xfrm>
            <a:off x="1308958" y="508518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2000" dirty="0">
                <a:solidFill>
                  <a:srgbClr val="E0E2E4"/>
                </a:solidFill>
                <a:latin typeface="Menlo"/>
              </a:rPr>
              <a:t>[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'a'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'b'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'c'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].includes(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'a’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</a:t>
            </a:r>
          </a:p>
          <a:p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[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'a'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'b'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'c'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].indexOf(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'a'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 !== </a:t>
            </a:r>
            <a:r>
              <a:rPr lang="nl-BE" sz="2000" dirty="0">
                <a:solidFill>
                  <a:srgbClr val="FFCD22"/>
                </a:solidFill>
                <a:latin typeface="Menlo"/>
              </a:rPr>
              <a:t>-1</a:t>
            </a:r>
            <a:endParaRPr lang="nl-BE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B71E4E-5BD7-4EA1-ACA9-05C7BB2B2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68" y="1585231"/>
            <a:ext cx="8290078" cy="46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544421"/>
          </a:xfrm>
        </p:spPr>
        <p:txBody>
          <a:bodyPr>
            <a:normAutofit/>
          </a:bodyPr>
          <a:lstStyle/>
          <a:p>
            <a:r>
              <a:rPr lang="nl-BE" dirty="0"/>
              <a:t>Object.values and Object.entries</a:t>
            </a:r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A2A509-3853-410F-BB3A-D02EFAA58C72}"/>
              </a:ext>
            </a:extLst>
          </p:cNvPr>
          <p:cNvSpPr/>
          <p:nvPr/>
        </p:nvSpPr>
        <p:spPr>
          <a:xfrm>
            <a:off x="1043608" y="2105561"/>
            <a:ext cx="53285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obj = {a: </a:t>
            </a:r>
            <a:r>
              <a:rPr lang="nl-BE" sz="2000" dirty="0">
                <a:solidFill>
                  <a:srgbClr val="FFCD22"/>
                </a:solidFill>
                <a:latin typeface="Menlo"/>
              </a:rPr>
              <a:t>1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b: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true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};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b="1" dirty="0">
                <a:solidFill>
                  <a:srgbClr val="93C763"/>
                </a:solidFill>
                <a:latin typeface="Menlo"/>
              </a:rPr>
              <a:t>for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(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[key, value]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of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Object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.entries(obj)) {    	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console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.log(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`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${key}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 is 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${value}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`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}</a:t>
            </a:r>
            <a:endParaRPr lang="nl-BE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7E4C65-3DC4-4122-924B-2A98497BA6B8}"/>
              </a:ext>
            </a:extLst>
          </p:cNvPr>
          <p:cNvSpPr txBox="1">
            <a:spLocks/>
          </p:cNvSpPr>
          <p:nvPr/>
        </p:nvSpPr>
        <p:spPr>
          <a:xfrm>
            <a:off x="755576" y="3529900"/>
            <a:ext cx="7765322" cy="10512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String.padStart &amp; padEnd</a:t>
            </a:r>
            <a:br>
              <a:rPr lang="nl-BE" dirty="0"/>
            </a:br>
            <a:r>
              <a:rPr lang="nl-BE" dirty="0"/>
              <a:t>Syntax: </a:t>
            </a:r>
            <a:br>
              <a:rPr lang="nl-BE" dirty="0"/>
            </a:br>
            <a:r>
              <a:rPr lang="nl-BE" dirty="0"/>
              <a:t>Example: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B43515-54DA-453D-805C-2FD7DE78074C}"/>
              </a:ext>
            </a:extLst>
          </p:cNvPr>
          <p:cNvSpPr/>
          <p:nvPr/>
        </p:nvSpPr>
        <p:spPr>
          <a:xfrm>
            <a:off x="2087935" y="3851756"/>
            <a:ext cx="3348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C7600"/>
                </a:solidFill>
                <a:latin typeface="Menlo"/>
              </a:rPr>
              <a:t>"string"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padStart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(length, 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'char(s)'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</a:t>
            </a:r>
            <a:endParaRPr lang="nl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7E94F1-8260-480C-8A9E-7A5893B6192F}"/>
              </a:ext>
            </a:extLst>
          </p:cNvPr>
          <p:cNvSpPr/>
          <p:nvPr/>
        </p:nvSpPr>
        <p:spPr>
          <a:xfrm>
            <a:off x="1073841" y="4510930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E0E2E4"/>
                </a:solidFill>
                <a:latin typeface="Menlo"/>
              </a:rPr>
              <a:t>[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200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1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50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].map(n =&gt; 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'€'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+ n.toString().padStart(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5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 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)).join(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'\n'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</a:t>
            </a:r>
            <a:endParaRPr lang="nl-B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8D4E49-E37A-460A-825D-1267E976CC98}"/>
              </a:ext>
            </a:extLst>
          </p:cNvPr>
          <p:cNvSpPr txBox="1">
            <a:spLocks/>
          </p:cNvSpPr>
          <p:nvPr/>
        </p:nvSpPr>
        <p:spPr>
          <a:xfrm>
            <a:off x="755575" y="5085184"/>
            <a:ext cx="8211161" cy="5444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Functions: Allow trailing comma after the last parameter/argument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6063CC-7078-4A87-B061-728DABA47E43}"/>
              </a:ext>
            </a:extLst>
          </p:cNvPr>
          <p:cNvSpPr/>
          <p:nvPr/>
        </p:nvSpPr>
        <p:spPr>
          <a:xfrm>
            <a:off x="1104074" y="5662989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72C8BD"/>
                </a:solidFill>
                <a:latin typeface="Menlo"/>
              </a:rPr>
              <a:t>Object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.getOwnPropertyDescriptors({property1: </a:t>
            </a:r>
            <a:r>
              <a:rPr lang="nl-BE" sz="2000" dirty="0">
                <a:solidFill>
                  <a:srgbClr val="FFCD22"/>
                </a:solidFill>
                <a:latin typeface="Menlo"/>
              </a:rPr>
              <a:t>5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}); 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sz="1600" dirty="0">
                <a:solidFill>
                  <a:srgbClr val="818E96"/>
                </a:solidFill>
                <a:latin typeface="Menlo"/>
              </a:rPr>
              <a:t>// {property1: {value: 5, writable: true, enumerable: true, configurable: true}}</a:t>
            </a:r>
            <a:endParaRPr lang="nl-B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570CD8E-8768-465F-812E-2235542F3769}"/>
              </a:ext>
            </a:extLst>
          </p:cNvPr>
          <p:cNvSpPr txBox="1">
            <a:spLocks/>
          </p:cNvSpPr>
          <p:nvPr/>
        </p:nvSpPr>
        <p:spPr>
          <a:xfrm>
            <a:off x="782201" y="5629605"/>
            <a:ext cx="549440" cy="5444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142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async/await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168" y="1726533"/>
            <a:ext cx="7765322" cy="1414435"/>
          </a:xfrm>
        </p:spPr>
        <p:txBody>
          <a:bodyPr>
            <a:normAutofit/>
          </a:bodyPr>
          <a:lstStyle/>
          <a:p>
            <a:r>
              <a:rPr lang="en-US" dirty="0"/>
              <a:t>Syntactic sugar for unwrapping promises in a more convenient way.</a:t>
            </a:r>
          </a:p>
          <a:p>
            <a:r>
              <a:rPr lang="en-US" dirty="0"/>
              <a:t>async functions return a Promise.</a:t>
            </a: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EA86CF-A419-4106-B4C5-62F6564C0763}"/>
              </a:ext>
            </a:extLst>
          </p:cNvPr>
          <p:cNvSpPr/>
          <p:nvPr/>
        </p:nvSpPr>
        <p:spPr>
          <a:xfrm>
            <a:off x="1043608" y="2967334"/>
            <a:ext cx="59766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18E96"/>
                </a:solidFill>
                <a:latin typeface="Menlo"/>
              </a:rPr>
              <a:t>// Using Promises: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sz="2000" b="1" dirty="0" err="1">
                <a:solidFill>
                  <a:srgbClr val="E0E2E4"/>
                </a:solidFill>
                <a:latin typeface="Menlo"/>
              </a:rPr>
              <a:t>getAmount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userId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 {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sz="2000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getUser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userId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).then(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getBankBalance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);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E0E2E4"/>
                </a:solidFill>
                <a:latin typeface="Menlo"/>
              </a:rPr>
              <a:t>}</a:t>
            </a:r>
            <a:endParaRPr lang="nl-BE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338E37-10FA-49CE-AD14-4B352F09C322}"/>
              </a:ext>
            </a:extLst>
          </p:cNvPr>
          <p:cNvSpPr/>
          <p:nvPr/>
        </p:nvSpPr>
        <p:spPr>
          <a:xfrm>
            <a:off x="1043608" y="4616262"/>
            <a:ext cx="76328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818E96"/>
                </a:solidFill>
                <a:latin typeface="Menlo"/>
              </a:rPr>
              <a:t>// Using async/await: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b="1" dirty="0">
                <a:solidFill>
                  <a:srgbClr val="93C763"/>
                </a:solidFill>
                <a:latin typeface="Menlo"/>
              </a:rPr>
              <a:t>async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000" b="1" dirty="0">
                <a:solidFill>
                  <a:srgbClr val="E0E2E4"/>
                </a:solidFill>
                <a:latin typeface="Menlo"/>
              </a:rPr>
              <a:t>getAmount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(userId) {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user =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getUser(userId);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amount =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getBankBalance(user);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amount;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}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99582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660</TotalTime>
  <Words>1367</Words>
  <Application>Microsoft Office PowerPoint</Application>
  <PresentationFormat>On-screen Show (4:3)</PresentationFormat>
  <Paragraphs>335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Calibri</vt:lpstr>
      <vt:lpstr>Calisto MT</vt:lpstr>
      <vt:lpstr>Courier New</vt:lpstr>
      <vt:lpstr>Menlo</vt:lpstr>
      <vt:lpstr>Trebuchet MS</vt:lpstr>
      <vt:lpstr>Wingdings</vt:lpstr>
      <vt:lpstr>Wingdings 2</vt:lpstr>
      <vt:lpstr>Slate</vt:lpstr>
      <vt:lpstr>PowerPoint Presentation</vt:lpstr>
      <vt:lpstr>itenium</vt:lpstr>
      <vt:lpstr>Today @Visug</vt:lpstr>
      <vt:lpstr>JavaScript</vt:lpstr>
      <vt:lpstr>ECMAScript 2015</vt:lpstr>
      <vt:lpstr>TC39 To The Rescue</vt:lpstr>
      <vt:lpstr>ECMAScript 2016</vt:lpstr>
      <vt:lpstr>ECMAScript 2017</vt:lpstr>
      <vt:lpstr>async/await</vt:lpstr>
      <vt:lpstr>async/await</vt:lpstr>
      <vt:lpstr>ECMAScript 2018</vt:lpstr>
      <vt:lpstr>ECMAScript 2018</vt:lpstr>
      <vt:lpstr>ECMAScript 2018</vt:lpstr>
      <vt:lpstr>ECMAScript 2018</vt:lpstr>
      <vt:lpstr>ECMAScript 2018</vt:lpstr>
      <vt:lpstr>ECMAScript 2019 </vt:lpstr>
      <vt:lpstr>ECMAScript 2020-*</vt:lpstr>
      <vt:lpstr>C#</vt:lpstr>
      <vt:lpstr>C# 7.1</vt:lpstr>
      <vt:lpstr>C# 7.1</vt:lpstr>
      <vt:lpstr>C# 7.2</vt:lpstr>
      <vt:lpstr>C# 7.2</vt:lpstr>
      <vt:lpstr>C# 7.2</vt:lpstr>
      <vt:lpstr>C# 7.2</vt:lpstr>
      <vt:lpstr>C# 7.3</vt:lpstr>
      <vt:lpstr>C# 7.3</vt:lpstr>
      <vt:lpstr>C# 7.3</vt:lpstr>
      <vt:lpstr>C# 8.0</vt:lpstr>
      <vt:lpstr>C# 8.0</vt:lpstr>
      <vt:lpstr>C# 8.0</vt:lpstr>
      <vt:lpstr>C# 8.0</vt:lpstr>
      <vt:lpstr>C# 8.0</vt:lpstr>
      <vt:lpstr>C# 8.0</vt:lpstr>
      <vt:lpstr>C# 8.0</vt:lpstr>
      <vt:lpstr>Outro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itenium</dc:title>
  <dc:creator>Steven Robijns</dc:creator>
  <cp:lastModifiedBy>Wouter</cp:lastModifiedBy>
  <cp:revision>169</cp:revision>
  <dcterms:created xsi:type="dcterms:W3CDTF">2017-11-14T16:11:04Z</dcterms:created>
  <dcterms:modified xsi:type="dcterms:W3CDTF">2018-11-22T16:33:28Z</dcterms:modified>
</cp:coreProperties>
</file>