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4" r:id="rId1"/>
    <p:sldMasterId id="2147484062" r:id="rId2"/>
  </p:sldMasterIdLst>
  <p:notesMasterIdLst>
    <p:notesMasterId r:id="rId44"/>
  </p:notesMasterIdLst>
  <p:sldIdLst>
    <p:sldId id="304" r:id="rId3"/>
    <p:sldId id="303" r:id="rId4"/>
    <p:sldId id="302" r:id="rId5"/>
    <p:sldId id="256" r:id="rId6"/>
    <p:sldId id="258" r:id="rId7"/>
    <p:sldId id="296" r:id="rId8"/>
    <p:sldId id="257" r:id="rId9"/>
    <p:sldId id="265" r:id="rId10"/>
    <p:sldId id="259" r:id="rId11"/>
    <p:sldId id="260" r:id="rId12"/>
    <p:sldId id="261" r:id="rId13"/>
    <p:sldId id="262" r:id="rId14"/>
    <p:sldId id="263" r:id="rId15"/>
    <p:sldId id="264" r:id="rId16"/>
    <p:sldId id="270" r:id="rId17"/>
    <p:sldId id="271" r:id="rId18"/>
    <p:sldId id="272" r:id="rId19"/>
    <p:sldId id="269" r:id="rId20"/>
    <p:sldId id="268" r:id="rId21"/>
    <p:sldId id="267" r:id="rId22"/>
    <p:sldId id="266" r:id="rId23"/>
    <p:sldId id="277" r:id="rId24"/>
    <p:sldId id="275" r:id="rId25"/>
    <p:sldId id="281" r:id="rId26"/>
    <p:sldId id="278" r:id="rId27"/>
    <p:sldId id="286" r:id="rId28"/>
    <p:sldId id="287" r:id="rId29"/>
    <p:sldId id="288" r:id="rId30"/>
    <p:sldId id="279" r:id="rId31"/>
    <p:sldId id="280" r:id="rId32"/>
    <p:sldId id="282" r:id="rId33"/>
    <p:sldId id="290" r:id="rId34"/>
    <p:sldId id="283" r:id="rId35"/>
    <p:sldId id="289" r:id="rId36"/>
    <p:sldId id="291" r:id="rId37"/>
    <p:sldId id="292" r:id="rId38"/>
    <p:sldId id="294" r:id="rId39"/>
    <p:sldId id="293" r:id="rId40"/>
    <p:sldId id="285" r:id="rId41"/>
    <p:sldId id="295" r:id="rId42"/>
    <p:sldId id="305" r:id="rId4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330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A7E7A1-B8B3-4F0B-9EC4-5B149825300E}" type="datetimeFigureOut">
              <a:rPr lang="nl-BE" smtClean="0"/>
              <a:t>22/11/2018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CE7A21-C59F-4C97-9EBA-8BB39A06F4D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94309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Tony Hoare (QuickSort). Apologised at QCon London 2009. During design of ALGOL 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E7A21-C59F-4C97-9EBA-8BB39A06F4D3}" type="slidenum">
              <a:rPr lang="nl-BE" smtClean="0"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1508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ordina.be/" TargetMode="External"/><Relationship Id="rId13" Type="http://schemas.openxmlformats.org/officeDocument/2006/relationships/image" Target="../media/image15.png"/><Relationship Id="rId18" Type="http://schemas.openxmlformats.org/officeDocument/2006/relationships/image" Target="../media/image20.jpeg"/><Relationship Id="rId3" Type="http://schemas.openxmlformats.org/officeDocument/2006/relationships/image" Target="../media/image10.jpeg"/><Relationship Id="rId21" Type="http://schemas.openxmlformats.org/officeDocument/2006/relationships/image" Target="../media/image23.jpeg"/><Relationship Id="rId7" Type="http://schemas.openxmlformats.org/officeDocument/2006/relationships/image" Target="../media/image12.jpeg"/><Relationship Id="rId12" Type="http://schemas.openxmlformats.org/officeDocument/2006/relationships/hyperlink" Target="http://www.devoteam.be/" TargetMode="External"/><Relationship Id="rId17" Type="http://schemas.openxmlformats.org/officeDocument/2006/relationships/image" Target="../media/image19.jpeg"/><Relationship Id="rId2" Type="http://schemas.openxmlformats.org/officeDocument/2006/relationships/image" Target="../media/image9.jpe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www.sparkles.be/" TargetMode="External"/><Relationship Id="rId11" Type="http://schemas.openxmlformats.org/officeDocument/2006/relationships/image" Target="../media/image14.jpeg"/><Relationship Id="rId5" Type="http://schemas.openxmlformats.org/officeDocument/2006/relationships/image" Target="../media/image11.png"/><Relationship Id="rId15" Type="http://schemas.openxmlformats.org/officeDocument/2006/relationships/image" Target="../media/image17.png"/><Relationship Id="rId10" Type="http://schemas.openxmlformats.org/officeDocument/2006/relationships/hyperlink" Target="http://www.kenze.be/" TargetMode="External"/><Relationship Id="rId19" Type="http://schemas.openxmlformats.org/officeDocument/2006/relationships/image" Target="../media/image21.jpeg"/><Relationship Id="rId4" Type="http://schemas.openxmlformats.org/officeDocument/2006/relationships/hyperlink" Target="http://www.axxes-it.com/" TargetMode="External"/><Relationship Id="rId9" Type="http://schemas.openxmlformats.org/officeDocument/2006/relationships/image" Target="../media/image13.png"/><Relationship Id="rId14" Type="http://schemas.openxmlformats.org/officeDocument/2006/relationships/image" Target="../media/image16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769541"/>
            <a:ext cx="7080026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3598339"/>
            <a:ext cx="7080026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B3B88-14E2-4D32-89A0-22D2C298015E}" type="datetimeFigureOut">
              <a:rPr lang="nl-BE" smtClean="0"/>
              <a:t>22/11/2018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F56C-2336-430A-AE15-BE280A5BDD4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6421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ate-V2-S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95" y="540085"/>
            <a:ext cx="7656010" cy="3834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4" y="4565255"/>
            <a:ext cx="7766495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6217" y="695010"/>
            <a:ext cx="7285600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6532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B3B88-14E2-4D32-89A0-22D2C298015E}" type="datetimeFigureOut">
              <a:rPr lang="nl-BE" smtClean="0"/>
              <a:t>22/11/2018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F56C-2336-430A-AE15-BE280A5BDD4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28872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8437"/>
            <a:ext cx="776532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295180"/>
            <a:ext cx="7765322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B3B88-14E2-4D32-89A0-22D2C298015E}" type="datetimeFigureOut">
              <a:rPr lang="nl-BE" smtClean="0"/>
              <a:t>22/11/2018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F56C-2336-430A-AE15-BE280A5BDD4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169933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3"/>
            <a:ext cx="6564224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304353"/>
            <a:ext cx="7765322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B3B88-14E2-4D32-89A0-22D2C298015E}" type="datetimeFigureOut">
              <a:rPr lang="nl-BE" smtClean="0"/>
              <a:t>22/11/2018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F56C-2336-430A-AE15-BE280A5BDD4F}" type="slidenum">
              <a:rPr lang="nl-BE" smtClean="0"/>
              <a:t>‹#›</a:t>
            </a:fld>
            <a:endParaRPr lang="nl-BE"/>
          </a:p>
        </p:txBody>
      </p:sp>
      <p:sp>
        <p:nvSpPr>
          <p:cNvPr id="11" name="TextBox 10"/>
          <p:cNvSpPr txBox="1"/>
          <p:nvPr/>
        </p:nvSpPr>
        <p:spPr>
          <a:xfrm>
            <a:off x="627459" y="87391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28359" y="293324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017538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2126943"/>
            <a:ext cx="7765322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9" y="4650556"/>
            <a:ext cx="776414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B3B88-14E2-4D32-89A0-22D2C298015E}" type="datetimeFigureOut">
              <a:rPr lang="nl-BE" smtClean="0"/>
              <a:t>22/11/2018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F56C-2336-430A-AE15-BE280A5BDD4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705967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033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7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4929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B3B88-14E2-4D32-89A0-22D2C298015E}" type="datetimeFigureOut">
              <a:rPr lang="nl-BE" smtClean="0"/>
              <a:t>22/11/2018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F56C-2336-430A-AE15-BE280A5BDD4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6859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39" y="1826045"/>
            <a:ext cx="2529046" cy="1833558"/>
          </a:xfrm>
          <a:prstGeom prst="rect">
            <a:avLst/>
          </a:prstGeom>
        </p:spPr>
      </p:pic>
      <p:pic>
        <p:nvPicPr>
          <p:cNvPr id="28" name="Picture 27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813" y="1826045"/>
            <a:ext cx="2529046" cy="1833558"/>
          </a:xfrm>
          <a:prstGeom prst="rect">
            <a:avLst/>
          </a:prstGeom>
        </p:spPr>
      </p:pic>
      <p:pic>
        <p:nvPicPr>
          <p:cNvPr id="29" name="Picture 28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715" y="1826045"/>
            <a:ext cx="2529046" cy="1833558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6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577" y="1938918"/>
            <a:ext cx="2319276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6" y="4480369"/>
            <a:ext cx="2475738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91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9307" y="1939094"/>
            <a:ext cx="2319276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75" y="4480368"/>
            <a:ext cx="2476753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5023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6774" y="1934432"/>
            <a:ext cx="2319276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4929" y="4480366"/>
            <a:ext cx="2475738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B3B88-14E2-4D32-89A0-22D2C298015E}" type="datetimeFigureOut">
              <a:rPr lang="nl-BE" smtClean="0"/>
              <a:t>22/11/2018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F56C-2336-430A-AE15-BE280A5BDD4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965946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B3B88-14E2-4D32-89A0-22D2C298015E}" type="datetimeFigureOut">
              <a:rPr lang="nl-BE" smtClean="0"/>
              <a:t>22/11/2018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F56C-2336-430A-AE15-BE280A5BDD4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822324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7302" y="609600"/>
            <a:ext cx="1713365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7" y="609600"/>
            <a:ext cx="5937654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B3B88-14E2-4D32-89A0-22D2C298015E}" type="datetimeFigureOut">
              <a:rPr lang="nl-BE" smtClean="0"/>
              <a:t>22/11/2018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F56C-2336-430A-AE15-BE280A5BDD4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25526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82492" y="2001837"/>
            <a:ext cx="3418609" cy="2403908"/>
          </a:xfrm>
        </p:spPr>
        <p:txBody>
          <a:bodyPr anchor="b">
            <a:normAutofit/>
          </a:bodyPr>
          <a:lstStyle>
            <a:lvl1pPr algn="ctr">
              <a:defRPr sz="3299">
                <a:solidFill>
                  <a:schemeClr val="bg1"/>
                </a:solidFill>
              </a:defRPr>
            </a:lvl1pPr>
          </a:lstStyle>
          <a:p>
            <a:r>
              <a:rPr lang="nl-BE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82490" y="4502729"/>
            <a:ext cx="3418610" cy="755073"/>
          </a:xfrm>
        </p:spPr>
        <p:txBody>
          <a:bodyPr>
            <a:normAutofit/>
          </a:bodyPr>
          <a:lstStyle>
            <a:lvl1pPr marL="0" indent="0" algn="ctr">
              <a:buNone/>
              <a:defRPr sz="1799">
                <a:solidFill>
                  <a:schemeClr val="bg1"/>
                </a:solidFill>
              </a:defRPr>
            </a:lvl1pPr>
            <a:lvl2pPr marL="342797" indent="0" algn="ctr">
              <a:buNone/>
              <a:defRPr sz="1499"/>
            </a:lvl2pPr>
            <a:lvl3pPr marL="685595" indent="0" algn="ctr">
              <a:buNone/>
              <a:defRPr sz="1349"/>
            </a:lvl3pPr>
            <a:lvl4pPr marL="1028392" indent="0" algn="ctr">
              <a:buNone/>
              <a:defRPr sz="1200"/>
            </a:lvl4pPr>
            <a:lvl5pPr marL="1371188" indent="0" algn="ctr">
              <a:buNone/>
              <a:defRPr sz="1200"/>
            </a:lvl5pPr>
            <a:lvl6pPr marL="1713986" indent="0" algn="ctr">
              <a:buNone/>
              <a:defRPr sz="1200"/>
            </a:lvl6pPr>
            <a:lvl7pPr marL="2056783" indent="0" algn="ctr">
              <a:buNone/>
              <a:defRPr sz="1200"/>
            </a:lvl7pPr>
            <a:lvl8pPr marL="2399580" indent="0" algn="ctr">
              <a:buNone/>
              <a:defRPr sz="1200"/>
            </a:lvl8pPr>
            <a:lvl9pPr marL="2742377" indent="0" algn="ctr">
              <a:buNone/>
              <a:defRPr sz="1200"/>
            </a:lvl9pPr>
          </a:lstStyle>
          <a:p>
            <a:r>
              <a:rPr lang="nl-BE"/>
              <a:t>Click to edit Master subtitle style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1"/>
            <a:ext cx="2286000" cy="130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1985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10878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1" y="1"/>
            <a:ext cx="7886700" cy="1087820"/>
          </a:xfrm>
        </p:spPr>
        <p:txBody>
          <a:bodyPr/>
          <a:lstStyle/>
          <a:p>
            <a:r>
              <a:rPr lang="nl-BE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1" y="1211855"/>
            <a:ext cx="7886700" cy="4965108"/>
          </a:xfrm>
        </p:spPr>
        <p:txBody>
          <a:bodyPr/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0524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B3B88-14E2-4D32-89A0-22D2C298015E}" type="datetimeFigureOut">
              <a:rPr lang="nl-BE" smtClean="0"/>
              <a:t>22/11/2018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F56C-2336-430A-AE15-BE280A5BDD4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69932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5382492" y="2001837"/>
            <a:ext cx="3418609" cy="2403908"/>
          </a:xfrm>
        </p:spPr>
        <p:txBody>
          <a:bodyPr anchor="b">
            <a:normAutofit/>
          </a:bodyPr>
          <a:lstStyle>
            <a:lvl1pPr algn="ctr">
              <a:defRPr sz="3299">
                <a:solidFill>
                  <a:schemeClr val="bg1"/>
                </a:solidFill>
              </a:defRPr>
            </a:lvl1pPr>
          </a:lstStyle>
          <a:p>
            <a:r>
              <a:rPr lang="nl-BE"/>
              <a:t>Click to edit Master title style</a:t>
            </a:r>
            <a:endParaRPr lang="en-GB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5382490" y="4502729"/>
            <a:ext cx="3418610" cy="755073"/>
          </a:xfrm>
        </p:spPr>
        <p:txBody>
          <a:bodyPr>
            <a:normAutofit/>
          </a:bodyPr>
          <a:lstStyle>
            <a:lvl1pPr marL="0" indent="0" algn="ctr">
              <a:buNone/>
              <a:defRPr sz="1799">
                <a:solidFill>
                  <a:schemeClr val="bg1"/>
                </a:solidFill>
              </a:defRPr>
            </a:lvl1pPr>
            <a:lvl2pPr marL="342797" indent="0" algn="ctr">
              <a:buNone/>
              <a:defRPr sz="1499"/>
            </a:lvl2pPr>
            <a:lvl3pPr marL="685595" indent="0" algn="ctr">
              <a:buNone/>
              <a:defRPr sz="1349"/>
            </a:lvl3pPr>
            <a:lvl4pPr marL="1028392" indent="0" algn="ctr">
              <a:buNone/>
              <a:defRPr sz="1200"/>
            </a:lvl4pPr>
            <a:lvl5pPr marL="1371188" indent="0" algn="ctr">
              <a:buNone/>
              <a:defRPr sz="1200"/>
            </a:lvl5pPr>
            <a:lvl6pPr marL="1713986" indent="0" algn="ctr">
              <a:buNone/>
              <a:defRPr sz="1200"/>
            </a:lvl6pPr>
            <a:lvl7pPr marL="2056783" indent="0" algn="ctr">
              <a:buNone/>
              <a:defRPr sz="1200"/>
            </a:lvl7pPr>
            <a:lvl8pPr marL="2399580" indent="0" algn="ctr">
              <a:buNone/>
              <a:defRPr sz="1200"/>
            </a:lvl8pPr>
            <a:lvl9pPr marL="2742377" indent="0" algn="ctr">
              <a:buNone/>
              <a:defRPr sz="1200"/>
            </a:lvl9pPr>
          </a:lstStyle>
          <a:p>
            <a:r>
              <a:rPr lang="nl-BE"/>
              <a:t>Click to edit Master subtitle style</a:t>
            </a:r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3736" y="6249142"/>
            <a:ext cx="1070264" cy="608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6329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5382492" y="2001837"/>
            <a:ext cx="3418609" cy="2403908"/>
          </a:xfrm>
        </p:spPr>
        <p:txBody>
          <a:bodyPr anchor="b">
            <a:normAutofit/>
          </a:bodyPr>
          <a:lstStyle>
            <a:lvl1pPr algn="ctr">
              <a:defRPr sz="5399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DEMO</a:t>
            </a:r>
            <a:endParaRPr lang="en-GB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5382490" y="4502729"/>
            <a:ext cx="3418610" cy="755073"/>
          </a:xfrm>
        </p:spPr>
        <p:txBody>
          <a:bodyPr>
            <a:normAutofit/>
          </a:bodyPr>
          <a:lstStyle>
            <a:lvl1pPr marL="0" indent="0" algn="ctr">
              <a:buNone/>
              <a:defRPr sz="1799">
                <a:solidFill>
                  <a:schemeClr val="bg1"/>
                </a:solidFill>
              </a:defRPr>
            </a:lvl1pPr>
            <a:lvl2pPr marL="342797" indent="0" algn="ctr">
              <a:buNone/>
              <a:defRPr sz="1499"/>
            </a:lvl2pPr>
            <a:lvl3pPr marL="685595" indent="0" algn="ctr">
              <a:buNone/>
              <a:defRPr sz="1349"/>
            </a:lvl3pPr>
            <a:lvl4pPr marL="1028392" indent="0" algn="ctr">
              <a:buNone/>
              <a:defRPr sz="1200"/>
            </a:lvl4pPr>
            <a:lvl5pPr marL="1371188" indent="0" algn="ctr">
              <a:buNone/>
              <a:defRPr sz="1200"/>
            </a:lvl5pPr>
            <a:lvl6pPr marL="1713986" indent="0" algn="ctr">
              <a:buNone/>
              <a:defRPr sz="1200"/>
            </a:lvl6pPr>
            <a:lvl7pPr marL="2056783" indent="0" algn="ctr">
              <a:buNone/>
              <a:defRPr sz="1200"/>
            </a:lvl7pPr>
            <a:lvl8pPr marL="2399580" indent="0" algn="ctr">
              <a:buNone/>
              <a:defRPr sz="1200"/>
            </a:lvl8pPr>
            <a:lvl9pPr marL="2742377" indent="0" algn="ctr">
              <a:buNone/>
              <a:defRPr sz="1200"/>
            </a:lvl9pPr>
          </a:lstStyle>
          <a:p>
            <a:r>
              <a:rPr lang="nl-BE"/>
              <a:t>Click to edit Master subtitle style</a:t>
            </a:r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3736" y="6249142"/>
            <a:ext cx="1070264" cy="608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4066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1" y="1178805"/>
            <a:ext cx="3886200" cy="4998158"/>
          </a:xfrm>
        </p:spPr>
        <p:txBody>
          <a:bodyPr/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78805"/>
            <a:ext cx="3886200" cy="4998158"/>
          </a:xfrm>
        </p:spPr>
        <p:txBody>
          <a:bodyPr/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29653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"/>
            <a:ext cx="7886700" cy="1068635"/>
          </a:xfrm>
        </p:spPr>
        <p:txBody>
          <a:bodyPr/>
          <a:lstStyle/>
          <a:p>
            <a:r>
              <a:rPr lang="nl-BE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4789"/>
            <a:ext cx="3868340" cy="823912"/>
          </a:xfrm>
        </p:spPr>
        <p:txBody>
          <a:bodyPr anchor="b"/>
          <a:lstStyle>
            <a:lvl1pPr marL="0" indent="0">
              <a:buNone/>
              <a:defRPr sz="1799" b="1"/>
            </a:lvl1pPr>
            <a:lvl2pPr marL="342797" indent="0">
              <a:buNone/>
              <a:defRPr sz="1499" b="1"/>
            </a:lvl2pPr>
            <a:lvl3pPr marL="685595" indent="0">
              <a:buNone/>
              <a:defRPr sz="1349" b="1"/>
            </a:lvl3pPr>
            <a:lvl4pPr marL="1028392" indent="0">
              <a:buNone/>
              <a:defRPr sz="1200" b="1"/>
            </a:lvl4pPr>
            <a:lvl5pPr marL="1371188" indent="0">
              <a:buNone/>
              <a:defRPr sz="1200" b="1"/>
            </a:lvl5pPr>
            <a:lvl6pPr marL="1713986" indent="0">
              <a:buNone/>
              <a:defRPr sz="1200" b="1"/>
            </a:lvl6pPr>
            <a:lvl7pPr marL="2056783" indent="0">
              <a:buNone/>
              <a:defRPr sz="1200" b="1"/>
            </a:lvl7pPr>
            <a:lvl8pPr marL="2399580" indent="0">
              <a:buNone/>
              <a:defRPr sz="1200" b="1"/>
            </a:lvl8pPr>
            <a:lvl9pPr marL="2742377" indent="0">
              <a:buNone/>
              <a:defRPr sz="1200" b="1"/>
            </a:lvl9pPr>
          </a:lstStyle>
          <a:p>
            <a:pPr lvl="0"/>
            <a:r>
              <a:rPr lang="nl-B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192357"/>
            <a:ext cx="3868340" cy="3997306"/>
          </a:xfrm>
        </p:spPr>
        <p:txBody>
          <a:bodyPr/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4789"/>
            <a:ext cx="3887391" cy="823912"/>
          </a:xfrm>
        </p:spPr>
        <p:txBody>
          <a:bodyPr anchor="b"/>
          <a:lstStyle>
            <a:lvl1pPr marL="0" indent="0">
              <a:buNone/>
              <a:defRPr sz="1799" b="1"/>
            </a:lvl1pPr>
            <a:lvl2pPr marL="342797" indent="0">
              <a:buNone/>
              <a:defRPr sz="1499" b="1"/>
            </a:lvl2pPr>
            <a:lvl3pPr marL="685595" indent="0">
              <a:buNone/>
              <a:defRPr sz="1349" b="1"/>
            </a:lvl3pPr>
            <a:lvl4pPr marL="1028392" indent="0">
              <a:buNone/>
              <a:defRPr sz="1200" b="1"/>
            </a:lvl4pPr>
            <a:lvl5pPr marL="1371188" indent="0">
              <a:buNone/>
              <a:defRPr sz="1200" b="1"/>
            </a:lvl5pPr>
            <a:lvl6pPr marL="1713986" indent="0">
              <a:buNone/>
              <a:defRPr sz="1200" b="1"/>
            </a:lvl6pPr>
            <a:lvl7pPr marL="2056783" indent="0">
              <a:buNone/>
              <a:defRPr sz="1200" b="1"/>
            </a:lvl7pPr>
            <a:lvl8pPr marL="2399580" indent="0">
              <a:buNone/>
              <a:defRPr sz="1200" b="1"/>
            </a:lvl8pPr>
            <a:lvl9pPr marL="2742377" indent="0">
              <a:buNone/>
              <a:defRPr sz="1200" b="1"/>
            </a:lvl9pPr>
          </a:lstStyle>
          <a:p>
            <a:pPr lvl="0"/>
            <a:r>
              <a:rPr lang="nl-B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192357"/>
            <a:ext cx="3887391" cy="3997306"/>
          </a:xfrm>
        </p:spPr>
        <p:txBody>
          <a:bodyPr/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94193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244812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622592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457200"/>
            <a:ext cx="2949178" cy="1600200"/>
          </a:xfrm>
        </p:spPr>
        <p:txBody>
          <a:bodyPr anchor="b"/>
          <a:lstStyle>
            <a:lvl1pPr>
              <a:defRPr sz="2399"/>
            </a:lvl1pPr>
          </a:lstStyle>
          <a:p>
            <a:r>
              <a:rPr lang="nl-BE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399"/>
            </a:lvl1pPr>
            <a:lvl2pPr>
              <a:defRPr sz="2099"/>
            </a:lvl2pPr>
            <a:lvl3pPr>
              <a:defRPr sz="1799"/>
            </a:lvl3pPr>
            <a:lvl4pPr>
              <a:defRPr sz="1499"/>
            </a:lvl4pPr>
            <a:lvl5pPr>
              <a:defRPr sz="1499"/>
            </a:lvl5pPr>
            <a:lvl6pPr>
              <a:defRPr sz="1499"/>
            </a:lvl6pPr>
            <a:lvl7pPr>
              <a:defRPr sz="1499"/>
            </a:lvl7pPr>
            <a:lvl8pPr>
              <a:defRPr sz="1499"/>
            </a:lvl8pPr>
            <a:lvl9pPr>
              <a:defRPr sz="1499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nl-BE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8469207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457200"/>
            <a:ext cx="2949178" cy="1600200"/>
          </a:xfrm>
        </p:spPr>
        <p:txBody>
          <a:bodyPr anchor="b"/>
          <a:lstStyle>
            <a:lvl1pPr>
              <a:defRPr sz="2399"/>
            </a:lvl1pPr>
          </a:lstStyle>
          <a:p>
            <a:r>
              <a:rPr lang="nl-BE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399"/>
            </a:lvl1pPr>
            <a:lvl2pPr marL="342797" indent="0">
              <a:buNone/>
              <a:defRPr sz="2099"/>
            </a:lvl2pPr>
            <a:lvl3pPr marL="685595" indent="0">
              <a:buNone/>
              <a:defRPr sz="1799"/>
            </a:lvl3pPr>
            <a:lvl4pPr marL="1028392" indent="0">
              <a:buNone/>
              <a:defRPr sz="1499"/>
            </a:lvl4pPr>
            <a:lvl5pPr marL="1371188" indent="0">
              <a:buNone/>
              <a:defRPr sz="1499"/>
            </a:lvl5pPr>
            <a:lvl6pPr marL="1713986" indent="0">
              <a:buNone/>
              <a:defRPr sz="1499"/>
            </a:lvl6pPr>
            <a:lvl7pPr marL="2056783" indent="0">
              <a:buNone/>
              <a:defRPr sz="1499"/>
            </a:lvl7pPr>
            <a:lvl8pPr marL="2399580" indent="0">
              <a:buNone/>
              <a:defRPr sz="1499"/>
            </a:lvl8pPr>
            <a:lvl9pPr marL="2742377" indent="0">
              <a:buNone/>
              <a:defRPr sz="1499"/>
            </a:lvl9pPr>
          </a:lstStyle>
          <a:p>
            <a:r>
              <a:rPr lang="nl-BE"/>
              <a:t>Drag picture to placeholder or click icon to add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nl-BE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67435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150667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nl-BE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0267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1761068"/>
            <a:ext cx="7192913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9879"/>
            <a:ext cx="7192913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B3B88-14E2-4D32-89A0-22D2C298015E}" type="datetimeFigureOut">
              <a:rPr lang="nl-BE" smtClean="0"/>
              <a:t>22/11/2018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F56C-2336-430A-AE15-BE280A5BDD4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8465560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a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BE"/>
              <a:t>Click to edit Master title style</a:t>
            </a:r>
            <a:endParaRPr lang="en-GB" dirty="0"/>
          </a:p>
        </p:txBody>
      </p:sp>
      <p:pic>
        <p:nvPicPr>
          <p:cNvPr id="1028" name="Picture 4" descr="http://www.calyxms.com/uploads/images/Partner%20Logos/new-microsoft-logo-square-large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2336" y="2656120"/>
            <a:ext cx="1800609" cy="55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visugweb.azurewebsites.net/uploads/sponsors/cegeka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274" y="2847415"/>
            <a:ext cx="1071563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visugweb.azurewebsites.net/uploads/sponsors/axxess.png">
            <a:hlinkClick r:id="rId4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3904" y="6131002"/>
            <a:ext cx="1428750" cy="542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://visugweb.azurewebsites.net/uploads/sponsors/sparkles.jpg">
            <a:hlinkClick r:id="rId6"/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6872" y="5326115"/>
            <a:ext cx="1428750" cy="66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http://visugweb.azurewebsites.net/uploads/sponsors/ordina_logo.png">
            <a:hlinkClick r:id="rId8"/>
          </p:cNvPr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2740" y="4783528"/>
            <a:ext cx="1671011" cy="891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http://visugweb.azurewebsites.net/uploads/sponsors/kenze.jpg">
            <a:hlinkClick r:id="rId10"/>
          </p:cNvPr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031" y="4409515"/>
            <a:ext cx="1428750" cy="80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http://visugweb.azurewebsites.net/uploads/sponsors/Devoteam.png">
            <a:hlinkClick r:id="rId12"/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0968" y="1340905"/>
            <a:ext cx="1262648" cy="917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http://www.visug.be/uploads/sponsors/Involved-baseline-200x55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1514" y="3109671"/>
            <a:ext cx="1300403" cy="476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http://www.visug.be/uploads/sponsors/codit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237" y="5608212"/>
            <a:ext cx="1158452" cy="72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www.visug.be/uploads/sponsors/tobania_logo_rgb.png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0268" y="2916224"/>
            <a:ext cx="1138874" cy="1267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www.visug.be/uploads/sponsors/queaso.jpg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2260" y="3842199"/>
            <a:ext cx="1267709" cy="90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www.visug.be/uploads/sponsors/logo%20Realdolmen%20low%20res.jpg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7492" y="1382346"/>
            <a:ext cx="1428750" cy="101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http://www.visug.be/uploads/sponsors/ae.jpg">
            <a:extLst>
              <a:ext uri="{FF2B5EF4-FFF2-40B4-BE49-F238E27FC236}">
                <a16:creationId xmlns:a16="http://schemas.microsoft.com/office/drawing/2014/main" id="{0BA97995-8811-4423-A063-543D694939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238" y="1916550"/>
            <a:ext cx="1428750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://www.visug.be/uploads/sponsors/aarixa.png">
            <a:extLst>
              <a:ext uri="{FF2B5EF4-FFF2-40B4-BE49-F238E27FC236}">
                <a16:creationId xmlns:a16="http://schemas.microsoft.com/office/drawing/2014/main" id="{7C97011B-37A0-4A80-8024-B89C1090A9E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1969" y="3628466"/>
            <a:ext cx="1428750" cy="75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visug.be/uploads/sponsors/cap.jpg">
            <a:extLst>
              <a:ext uri="{FF2B5EF4-FFF2-40B4-BE49-F238E27FC236}">
                <a16:creationId xmlns:a16="http://schemas.microsoft.com/office/drawing/2014/main" id="{A9BC584F-A94C-4531-A427-3B3B44AD986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511" y="1366790"/>
            <a:ext cx="1428750" cy="42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754825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5382492" y="2001837"/>
            <a:ext cx="3418609" cy="2403908"/>
          </a:xfrm>
        </p:spPr>
        <p:txBody>
          <a:bodyPr anchor="b">
            <a:normAutofit/>
          </a:bodyPr>
          <a:lstStyle>
            <a:lvl1pPr algn="ctr">
              <a:defRPr sz="5399" baseline="0">
                <a:solidFill>
                  <a:schemeClr val="bg1"/>
                </a:solidFill>
              </a:defRPr>
            </a:lvl1pPr>
          </a:lstStyle>
          <a:p>
            <a:r>
              <a:rPr lang="nl-BE"/>
              <a:t>Click to edit Master title style</a:t>
            </a:r>
            <a:endParaRPr lang="en-GB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5382490" y="4502729"/>
            <a:ext cx="3418610" cy="755073"/>
          </a:xfrm>
        </p:spPr>
        <p:txBody>
          <a:bodyPr>
            <a:normAutofit/>
          </a:bodyPr>
          <a:lstStyle>
            <a:lvl1pPr marL="0" indent="0" algn="ctr">
              <a:buNone/>
              <a:defRPr sz="1799" b="1" baseline="0">
                <a:solidFill>
                  <a:schemeClr val="bg1"/>
                </a:solidFill>
              </a:defRPr>
            </a:lvl1pPr>
            <a:lvl2pPr marL="342797" indent="0" algn="ctr">
              <a:buNone/>
              <a:defRPr sz="1499"/>
            </a:lvl2pPr>
            <a:lvl3pPr marL="685595" indent="0" algn="ctr">
              <a:buNone/>
              <a:defRPr sz="1349"/>
            </a:lvl3pPr>
            <a:lvl4pPr marL="1028392" indent="0" algn="ctr">
              <a:buNone/>
              <a:defRPr sz="1200"/>
            </a:lvl4pPr>
            <a:lvl5pPr marL="1371188" indent="0" algn="ctr">
              <a:buNone/>
              <a:defRPr sz="1200"/>
            </a:lvl5pPr>
            <a:lvl6pPr marL="1713986" indent="0" algn="ctr">
              <a:buNone/>
              <a:defRPr sz="1200"/>
            </a:lvl6pPr>
            <a:lvl7pPr marL="2056783" indent="0" algn="ctr">
              <a:buNone/>
              <a:defRPr sz="1200"/>
            </a:lvl7pPr>
            <a:lvl8pPr marL="2399580" indent="0" algn="ctr">
              <a:buNone/>
              <a:defRPr sz="1200"/>
            </a:lvl8pPr>
            <a:lvl9pPr marL="2742377" indent="0" algn="ctr">
              <a:buNone/>
              <a:defRPr sz="1200"/>
            </a:lvl9pPr>
          </a:lstStyle>
          <a:p>
            <a:r>
              <a:rPr lang="nl-BE"/>
              <a:t>Click to edit Master subtitle style</a:t>
            </a:r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3736" y="6249142"/>
            <a:ext cx="1070264" cy="608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022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7" y="1732449"/>
            <a:ext cx="3795373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69" y="1732450"/>
            <a:ext cx="3798499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B3B88-14E2-4D32-89A0-22D2C298015E}" type="datetimeFigureOut">
              <a:rPr lang="nl-BE" smtClean="0"/>
              <a:t>22/11/2018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F56C-2336-430A-AE15-BE280A5BDD4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1688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5" y="1770323"/>
            <a:ext cx="3787423" cy="4112953"/>
          </a:xfrm>
          <a:prstGeom prst="rect">
            <a:avLst/>
          </a:prstGeom>
        </p:spPr>
      </p:pic>
      <p:pic>
        <p:nvPicPr>
          <p:cNvPr id="14" name="Picture 13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245" y="1770323"/>
            <a:ext cx="3787423" cy="41129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404" y="1835254"/>
            <a:ext cx="3657258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404" y="2380138"/>
            <a:ext cx="365725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1225" y="1835255"/>
            <a:ext cx="3671498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1225" y="2380138"/>
            <a:ext cx="367149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B3B88-14E2-4D32-89A0-22D2C298015E}" type="datetimeFigureOut">
              <a:rPr lang="nl-BE" smtClean="0"/>
              <a:t>22/11/2018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F56C-2336-430A-AE15-BE280A5BDD4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43303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B3B88-14E2-4D32-89A0-22D2C298015E}" type="datetimeFigureOut">
              <a:rPr lang="nl-BE" smtClean="0"/>
              <a:t>22/11/2018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F56C-2336-430A-AE15-BE280A5BDD4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4896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B3B88-14E2-4D32-89A0-22D2C298015E}" type="datetimeFigureOut">
              <a:rPr lang="nl-BE" smtClean="0"/>
              <a:t>22/11/2018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F56C-2336-430A-AE15-BE280A5BDD4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5786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0"/>
            <a:ext cx="2780167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609600"/>
            <a:ext cx="4808943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1518"/>
            <a:ext cx="2780167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B3B88-14E2-4D32-89A0-22D2C298015E}" type="datetimeFigureOut">
              <a:rPr lang="nl-BE" smtClean="0"/>
              <a:t>22/11/2018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F56C-2336-430A-AE15-BE280A5BDD4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30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late-V2-S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987" y="609923"/>
            <a:ext cx="3428146" cy="52054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923"/>
            <a:ext cx="3924676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76728" y="743989"/>
            <a:ext cx="3165375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9261"/>
            <a:ext cx="3924676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B3B88-14E2-4D32-89A0-22D2C298015E}" type="datetimeFigureOut">
              <a:rPr lang="nl-BE" smtClean="0"/>
              <a:t>22/11/2018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F56C-2336-430A-AE15-BE280A5BDD4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0481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image" Target="../media/image7.png"/><Relationship Id="rId2" Type="http://schemas.openxmlformats.org/officeDocument/2006/relationships/slideLayout" Target="../slideLayouts/slideLayout19.xml"/><Relationship Id="rId16" Type="http://schemas.openxmlformats.org/officeDocument/2006/relationships/image" Target="../media/image6.jpeg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732450"/>
            <a:ext cx="776532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42B3B88-14E2-4D32-89A0-22D2C298015E}" type="datetimeFigureOut">
              <a:rPr lang="nl-BE" smtClean="0"/>
              <a:t>22/11/2018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7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276F56C-2336-430A-AE15-BE280A5BDD4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05367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  <p:sldLayoutId id="2147484056" r:id="rId12"/>
    <p:sldLayoutId id="2147484057" r:id="rId13"/>
    <p:sldLayoutId id="2147484058" r:id="rId14"/>
    <p:sldLayoutId id="2147484059" r:id="rId15"/>
    <p:sldLayoutId id="2147484060" r:id="rId16"/>
    <p:sldLayoutId id="214748406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108782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1" y="1"/>
            <a:ext cx="7886700" cy="10878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BE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1" y="1266941"/>
            <a:ext cx="7886700" cy="49100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3228" y="6176963"/>
            <a:ext cx="1180772" cy="67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036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3" r:id="rId1"/>
    <p:sldLayoutId id="2147484064" r:id="rId2"/>
    <p:sldLayoutId id="2147484065" r:id="rId3"/>
    <p:sldLayoutId id="2147484066" r:id="rId4"/>
    <p:sldLayoutId id="2147484067" r:id="rId5"/>
    <p:sldLayoutId id="2147484068" r:id="rId6"/>
    <p:sldLayoutId id="2147484069" r:id="rId7"/>
    <p:sldLayoutId id="2147484070" r:id="rId8"/>
    <p:sldLayoutId id="2147484071" r:id="rId9"/>
    <p:sldLayoutId id="2147484072" r:id="rId10"/>
    <p:sldLayoutId id="2147484073" r:id="rId11"/>
    <p:sldLayoutId id="2147484074" r:id="rId12"/>
    <p:sldLayoutId id="2147484075" r:id="rId13"/>
    <p:sldLayoutId id="2147484076" r:id="rId14"/>
  </p:sldLayoutIdLst>
  <p:txStyles>
    <p:titleStyle>
      <a:lvl1pPr algn="l" defTabSz="685595" rtl="0" eaLnBrk="1" latinLnBrk="0" hangingPunct="1">
        <a:lnSpc>
          <a:spcPct val="90000"/>
        </a:lnSpc>
        <a:spcBef>
          <a:spcPct val="0"/>
        </a:spcBef>
        <a:buNone/>
        <a:defRPr sz="32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398" indent="-171398" algn="l" defTabSz="685595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099" kern="1200">
          <a:solidFill>
            <a:schemeClr val="tx1"/>
          </a:solidFill>
          <a:latin typeface="+mn-lt"/>
          <a:ea typeface="+mn-ea"/>
          <a:cs typeface="+mn-cs"/>
        </a:defRPr>
      </a:lvl1pPr>
      <a:lvl2pPr marL="514196" indent="-171398" algn="l" defTabSz="68559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856993" indent="-171398" algn="l" defTabSz="68559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99" kern="1200">
          <a:solidFill>
            <a:schemeClr val="tx1"/>
          </a:solidFill>
          <a:latin typeface="+mn-lt"/>
          <a:ea typeface="+mn-ea"/>
          <a:cs typeface="+mn-cs"/>
        </a:defRPr>
      </a:lvl3pPr>
      <a:lvl4pPr marL="1199790" indent="-171398" algn="l" defTabSz="68559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4pPr>
      <a:lvl5pPr marL="1542587" indent="-171398" algn="l" defTabSz="68559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5pPr>
      <a:lvl6pPr marL="1885385" indent="-171398" algn="l" defTabSz="68559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6pPr>
      <a:lvl7pPr marL="2228181" indent="-171398" algn="l" defTabSz="68559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7pPr>
      <a:lvl8pPr marL="2570978" indent="-171398" algn="l" defTabSz="68559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8pPr>
      <a:lvl9pPr marL="2913776" indent="-171398" algn="l" defTabSz="68559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595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1pPr>
      <a:lvl2pPr marL="342797" algn="l" defTabSz="685595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2pPr>
      <a:lvl3pPr marL="685595" algn="l" defTabSz="685595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3pPr>
      <a:lvl4pPr marL="1028392" algn="l" defTabSz="685595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4pPr>
      <a:lvl5pPr marL="1371188" algn="l" defTabSz="685595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5pPr>
      <a:lvl6pPr marL="1713986" algn="l" defTabSz="685595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6pPr>
      <a:lvl7pPr marL="2056783" algn="l" defTabSz="685595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7pPr>
      <a:lvl8pPr marL="2399580" algn="l" defTabSz="685595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8pPr>
      <a:lvl9pPr marL="2742377" algn="l" defTabSz="685595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github.com/itenium-be/CSharp-JavaScript-New-Feature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itenium.be/blog/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itenium.be/blog/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://es6-features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56454" y="3414020"/>
            <a:ext cx="5161533" cy="2175621"/>
          </a:xfrm>
        </p:spPr>
        <p:txBody>
          <a:bodyPr>
            <a:normAutofit/>
          </a:bodyPr>
          <a:lstStyle/>
          <a:p>
            <a:pPr algn="r"/>
            <a:r>
              <a:rPr lang="en-US" sz="4050" dirty="0">
                <a:solidFill>
                  <a:srgbClr val="FFFFFF"/>
                </a:solidFill>
                <a:latin typeface="Helvetica Neue" panose="02000503000000020004" pitchFamily="2" charset="0"/>
              </a:rPr>
              <a:t>The evolution of C# and JavaScript</a:t>
            </a:r>
            <a:endParaRPr lang="en-US" sz="4050" b="1" dirty="0"/>
          </a:p>
          <a:p>
            <a:pPr algn="r"/>
            <a:r>
              <a:rPr lang="en-US" sz="3000" i="1" dirty="0" err="1"/>
              <a:t>Wouter</a:t>
            </a:r>
            <a:r>
              <a:rPr lang="en-US" sz="3000" i="1" dirty="0"/>
              <a:t> Van </a:t>
            </a:r>
            <a:r>
              <a:rPr lang="en-US" sz="3000" i="1" dirty="0" err="1"/>
              <a:t>Schandevijl</a:t>
            </a:r>
            <a:endParaRPr lang="en-GB" sz="2400" i="1" dirty="0"/>
          </a:p>
        </p:txBody>
      </p:sp>
    </p:spTree>
    <p:extLst>
      <p:ext uri="{BB962C8B-B14F-4D97-AF65-F5344CB8AC3E}">
        <p14:creationId xmlns:p14="http://schemas.microsoft.com/office/powerpoint/2010/main" val="4223397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6766974" cy="970450"/>
          </a:xfrm>
        </p:spPr>
        <p:txBody>
          <a:bodyPr>
            <a:normAutofit/>
          </a:bodyPr>
          <a:lstStyle/>
          <a:p>
            <a:r>
              <a:rPr lang="nl-BE" dirty="0"/>
              <a:t>TC39 To The Rescue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1732450"/>
            <a:ext cx="7765322" cy="4937815"/>
          </a:xfrm>
        </p:spPr>
        <p:txBody>
          <a:bodyPr/>
          <a:lstStyle/>
          <a:p>
            <a:pPr marL="36900" indent="0">
              <a:buNone/>
            </a:pPr>
            <a:r>
              <a:rPr lang="nl-BE" sz="2400" dirty="0"/>
              <a:t>A formal, 4 staged process where all proposals to make it to Stage 4 and deem stable enough are added to the language spec in a yearly ratification.</a:t>
            </a:r>
          </a:p>
          <a:p>
            <a:r>
              <a:rPr lang="nl-BE" sz="2800" dirty="0"/>
              <a:t>Stage 0: Strawman </a:t>
            </a:r>
            <a:r>
              <a:rPr lang="nl-BE" dirty="0"/>
              <a:t>(free form)</a:t>
            </a:r>
          </a:p>
          <a:p>
            <a:r>
              <a:rPr lang="nl-BE" sz="2800" dirty="0"/>
              <a:t>Stage 1: Proposal </a:t>
            </a:r>
            <a:r>
              <a:rPr lang="nl-BE" dirty="0"/>
              <a:t>(formal format + champion)</a:t>
            </a:r>
          </a:p>
          <a:p>
            <a:r>
              <a:rPr lang="nl-BE" sz="2800" dirty="0"/>
              <a:t>Stage 2: Draft </a:t>
            </a:r>
            <a:r>
              <a:rPr lang="nl-BE" dirty="0"/>
              <a:t>(once here it will probably be added)</a:t>
            </a:r>
            <a:endParaRPr lang="nl-BE" sz="2400" dirty="0"/>
          </a:p>
          <a:p>
            <a:r>
              <a:rPr lang="nl-BE" sz="2800" dirty="0"/>
              <a:t>Stage 3: Candidate </a:t>
            </a:r>
            <a:r>
              <a:rPr lang="nl-BE" dirty="0"/>
              <a:t>(awaiting feedback from the wild)</a:t>
            </a:r>
            <a:endParaRPr lang="nl-BE" sz="2800" dirty="0"/>
          </a:p>
          <a:p>
            <a:r>
              <a:rPr lang="nl-BE" sz="2800" dirty="0"/>
              <a:t>Stage 4: Finished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0CF881-EE5E-4E9B-A632-637577B35D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187735"/>
            <a:ext cx="1370401" cy="154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00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6766974" cy="970450"/>
          </a:xfrm>
        </p:spPr>
        <p:txBody>
          <a:bodyPr/>
          <a:lstStyle/>
          <a:p>
            <a:r>
              <a:rPr lang="nl-BE" dirty="0"/>
              <a:t>ECMAScript 2016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1732451"/>
            <a:ext cx="7765322" cy="472414"/>
          </a:xfrm>
        </p:spPr>
        <p:txBody>
          <a:bodyPr>
            <a:normAutofit/>
          </a:bodyPr>
          <a:lstStyle/>
          <a:p>
            <a:r>
              <a:rPr lang="nl-BE" sz="2400" dirty="0"/>
              <a:t>Exponentiation operator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0CF881-EE5E-4E9B-A632-637577B35D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187735"/>
            <a:ext cx="1370401" cy="1544715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63974F5-0F4A-4007-A8BC-B296EB569573}"/>
              </a:ext>
            </a:extLst>
          </p:cNvPr>
          <p:cNvSpPr txBox="1">
            <a:spLocks/>
          </p:cNvSpPr>
          <p:nvPr/>
        </p:nvSpPr>
        <p:spPr>
          <a:xfrm>
            <a:off x="709999" y="4416929"/>
            <a:ext cx="7765322" cy="47241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nl-BE" sz="2400" dirty="0"/>
              <a:t>Array.prototype.includes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798464-A366-48BA-9DD8-B4FB96F805EE}"/>
              </a:ext>
            </a:extLst>
          </p:cNvPr>
          <p:cNvSpPr/>
          <p:nvPr/>
        </p:nvSpPr>
        <p:spPr>
          <a:xfrm>
            <a:off x="1331640" y="2357266"/>
            <a:ext cx="4572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>
                <a:solidFill>
                  <a:srgbClr val="93C763"/>
                </a:solidFill>
                <a:latin typeface="Menlo"/>
              </a:rPr>
              <a:t>let</a:t>
            </a:r>
            <a:r>
              <a:rPr lang="en-US" sz="2000" dirty="0">
                <a:solidFill>
                  <a:srgbClr val="E0E2E4"/>
                </a:solidFill>
                <a:latin typeface="Menlo"/>
              </a:rPr>
              <a:t> squared = </a:t>
            </a:r>
            <a:r>
              <a:rPr lang="en-US" sz="2000" dirty="0">
                <a:solidFill>
                  <a:srgbClr val="FFCD22"/>
                </a:solidFill>
                <a:latin typeface="Menlo"/>
              </a:rPr>
              <a:t>2</a:t>
            </a:r>
            <a:r>
              <a:rPr lang="en-US" sz="2000" dirty="0">
                <a:solidFill>
                  <a:srgbClr val="E0E2E4"/>
                </a:solidFill>
                <a:latin typeface="Menlo"/>
              </a:rPr>
              <a:t> ** </a:t>
            </a:r>
            <a:r>
              <a:rPr lang="en-US" sz="2000" dirty="0">
                <a:solidFill>
                  <a:srgbClr val="FFCD22"/>
                </a:solidFill>
                <a:latin typeface="Menlo"/>
              </a:rPr>
              <a:t>3</a:t>
            </a:r>
            <a:r>
              <a:rPr lang="en-US" sz="2000" dirty="0">
                <a:solidFill>
                  <a:srgbClr val="E0E2E4"/>
                </a:solidFill>
                <a:latin typeface="Menlo"/>
              </a:rPr>
              <a:t>; </a:t>
            </a:r>
            <a:br>
              <a:rPr lang="en-US" sz="2000" dirty="0">
                <a:solidFill>
                  <a:srgbClr val="E0E2E4"/>
                </a:solidFill>
                <a:latin typeface="Menlo"/>
              </a:rPr>
            </a:br>
            <a:r>
              <a:rPr lang="en-US" sz="2000" b="1" dirty="0">
                <a:solidFill>
                  <a:srgbClr val="93C763"/>
                </a:solidFill>
                <a:latin typeface="Menlo"/>
              </a:rPr>
              <a:t>let</a:t>
            </a:r>
            <a:r>
              <a:rPr lang="en-US" sz="2000" dirty="0">
                <a:solidFill>
                  <a:srgbClr val="E0E2E4"/>
                </a:solidFill>
                <a:latin typeface="Menlo"/>
              </a:rPr>
              <a:t> squared = </a:t>
            </a:r>
            <a:r>
              <a:rPr lang="en-US" sz="2000" dirty="0">
                <a:solidFill>
                  <a:srgbClr val="FFCD22"/>
                </a:solidFill>
                <a:latin typeface="Menlo"/>
              </a:rPr>
              <a:t>2</a:t>
            </a:r>
            <a:r>
              <a:rPr lang="en-US" sz="2000" dirty="0">
                <a:solidFill>
                  <a:srgbClr val="E0E2E4"/>
                </a:solidFill>
                <a:latin typeface="Menlo"/>
              </a:rPr>
              <a:t> * </a:t>
            </a:r>
            <a:r>
              <a:rPr lang="en-US" sz="2000" dirty="0">
                <a:solidFill>
                  <a:srgbClr val="FFCD22"/>
                </a:solidFill>
                <a:latin typeface="Menlo"/>
              </a:rPr>
              <a:t>2</a:t>
            </a:r>
            <a:r>
              <a:rPr lang="en-US" sz="2000" dirty="0">
                <a:solidFill>
                  <a:srgbClr val="E0E2E4"/>
                </a:solidFill>
                <a:latin typeface="Menlo"/>
              </a:rPr>
              <a:t> * </a:t>
            </a:r>
            <a:r>
              <a:rPr lang="en-US" sz="2000" dirty="0">
                <a:solidFill>
                  <a:srgbClr val="FFCD22"/>
                </a:solidFill>
                <a:latin typeface="Menlo"/>
              </a:rPr>
              <a:t>2</a:t>
            </a:r>
            <a:r>
              <a:rPr lang="en-US" sz="2000" dirty="0">
                <a:solidFill>
                  <a:srgbClr val="E0E2E4"/>
                </a:solidFill>
                <a:latin typeface="Menlo"/>
              </a:rPr>
              <a:t>; </a:t>
            </a:r>
            <a:br>
              <a:rPr lang="en-US" sz="2000" dirty="0">
                <a:solidFill>
                  <a:srgbClr val="E0E2E4"/>
                </a:solidFill>
                <a:latin typeface="Menlo"/>
              </a:rPr>
            </a:br>
            <a:r>
              <a:rPr lang="en-US" sz="2000" b="1" dirty="0">
                <a:solidFill>
                  <a:srgbClr val="93C763"/>
                </a:solidFill>
                <a:latin typeface="Menlo"/>
              </a:rPr>
              <a:t>let</a:t>
            </a:r>
            <a:r>
              <a:rPr lang="en-US" sz="2000" dirty="0">
                <a:solidFill>
                  <a:srgbClr val="E0E2E4"/>
                </a:solidFill>
                <a:latin typeface="Menlo"/>
              </a:rPr>
              <a:t> squared = </a:t>
            </a:r>
            <a:r>
              <a:rPr lang="en-US" sz="2000" dirty="0" err="1">
                <a:solidFill>
                  <a:srgbClr val="72C8BD"/>
                </a:solidFill>
                <a:latin typeface="Menlo"/>
              </a:rPr>
              <a:t>Math</a:t>
            </a:r>
            <a:r>
              <a:rPr lang="en-US" sz="2000" dirty="0" err="1">
                <a:solidFill>
                  <a:srgbClr val="E0E2E4"/>
                </a:solidFill>
                <a:latin typeface="Menlo"/>
              </a:rPr>
              <a:t>.pow</a:t>
            </a:r>
            <a:r>
              <a:rPr lang="en-US" sz="2000" dirty="0">
                <a:solidFill>
                  <a:srgbClr val="E0E2E4"/>
                </a:solidFill>
                <a:latin typeface="Menlo"/>
              </a:rPr>
              <a:t>(</a:t>
            </a:r>
            <a:r>
              <a:rPr lang="en-US" sz="2000" dirty="0">
                <a:solidFill>
                  <a:srgbClr val="FFCD22"/>
                </a:solidFill>
                <a:latin typeface="Menlo"/>
              </a:rPr>
              <a:t>2</a:t>
            </a:r>
            <a:r>
              <a:rPr lang="en-US" sz="2000" dirty="0">
                <a:solidFill>
                  <a:srgbClr val="E0E2E4"/>
                </a:solidFill>
                <a:latin typeface="Menlo"/>
              </a:rPr>
              <a:t>, </a:t>
            </a:r>
            <a:r>
              <a:rPr lang="en-US" sz="2000" dirty="0">
                <a:solidFill>
                  <a:srgbClr val="FFCD22"/>
                </a:solidFill>
                <a:latin typeface="Menlo"/>
              </a:rPr>
              <a:t>3</a:t>
            </a:r>
            <a:r>
              <a:rPr lang="en-US" sz="2000" dirty="0">
                <a:solidFill>
                  <a:srgbClr val="E0E2E4"/>
                </a:solidFill>
                <a:latin typeface="Menlo"/>
              </a:rPr>
              <a:t>);</a:t>
            </a:r>
            <a:br>
              <a:rPr lang="en-US" sz="2000" dirty="0">
                <a:solidFill>
                  <a:srgbClr val="E0E2E4"/>
                </a:solidFill>
                <a:latin typeface="Menlo"/>
              </a:rPr>
            </a:br>
            <a:br>
              <a:rPr lang="en-US" sz="2000" dirty="0">
                <a:solidFill>
                  <a:srgbClr val="E0E2E4"/>
                </a:solidFill>
                <a:latin typeface="Menlo"/>
              </a:rPr>
            </a:br>
            <a:r>
              <a:rPr lang="en-US" sz="2000" dirty="0">
                <a:solidFill>
                  <a:srgbClr val="E0E2E4"/>
                </a:solidFill>
                <a:latin typeface="Menlo"/>
              </a:rPr>
              <a:t>squared **= </a:t>
            </a:r>
            <a:r>
              <a:rPr lang="en-US" sz="2000" dirty="0">
                <a:solidFill>
                  <a:srgbClr val="FFCD22"/>
                </a:solidFill>
                <a:latin typeface="Menlo"/>
              </a:rPr>
              <a:t>2</a:t>
            </a:r>
            <a:r>
              <a:rPr lang="en-US" sz="2000" dirty="0">
                <a:solidFill>
                  <a:srgbClr val="E0E2E4"/>
                </a:solidFill>
                <a:latin typeface="Menlo"/>
              </a:rPr>
              <a:t>;</a:t>
            </a:r>
            <a:endParaRPr lang="nl-BE" sz="2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6905218-6F34-4038-B147-27C3820DE8BA}"/>
              </a:ext>
            </a:extLst>
          </p:cNvPr>
          <p:cNvSpPr/>
          <p:nvPr/>
        </p:nvSpPr>
        <p:spPr>
          <a:xfrm>
            <a:off x="1308958" y="5085184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BE" sz="2000" dirty="0">
                <a:solidFill>
                  <a:srgbClr val="E0E2E4"/>
                </a:solidFill>
                <a:latin typeface="Menlo"/>
              </a:rPr>
              <a:t>[</a:t>
            </a:r>
            <a:r>
              <a:rPr lang="nl-BE" sz="2000" dirty="0">
                <a:solidFill>
                  <a:srgbClr val="EC7600"/>
                </a:solidFill>
                <a:latin typeface="Menlo"/>
              </a:rPr>
              <a:t>'a'</a:t>
            </a:r>
            <a:r>
              <a:rPr lang="nl-BE" sz="2000" dirty="0">
                <a:solidFill>
                  <a:srgbClr val="E0E2E4"/>
                </a:solidFill>
                <a:latin typeface="Menlo"/>
              </a:rPr>
              <a:t>, </a:t>
            </a:r>
            <a:r>
              <a:rPr lang="nl-BE" sz="2000" dirty="0">
                <a:solidFill>
                  <a:srgbClr val="EC7600"/>
                </a:solidFill>
                <a:latin typeface="Menlo"/>
              </a:rPr>
              <a:t>'b'</a:t>
            </a:r>
            <a:r>
              <a:rPr lang="nl-BE" sz="2000" dirty="0">
                <a:solidFill>
                  <a:srgbClr val="E0E2E4"/>
                </a:solidFill>
                <a:latin typeface="Menlo"/>
              </a:rPr>
              <a:t>, </a:t>
            </a:r>
            <a:r>
              <a:rPr lang="nl-BE" sz="2000" dirty="0">
                <a:solidFill>
                  <a:srgbClr val="EC7600"/>
                </a:solidFill>
                <a:latin typeface="Menlo"/>
              </a:rPr>
              <a:t>'c'</a:t>
            </a:r>
            <a:r>
              <a:rPr lang="nl-BE" sz="2000" dirty="0">
                <a:solidFill>
                  <a:srgbClr val="E0E2E4"/>
                </a:solidFill>
                <a:latin typeface="Menlo"/>
              </a:rPr>
              <a:t>].includes(</a:t>
            </a:r>
            <a:r>
              <a:rPr lang="nl-BE" sz="2000" dirty="0">
                <a:solidFill>
                  <a:srgbClr val="EC7600"/>
                </a:solidFill>
                <a:latin typeface="Menlo"/>
              </a:rPr>
              <a:t>'a’</a:t>
            </a:r>
            <a:r>
              <a:rPr lang="nl-BE" sz="2000" dirty="0">
                <a:solidFill>
                  <a:srgbClr val="E0E2E4"/>
                </a:solidFill>
                <a:latin typeface="Menlo"/>
              </a:rPr>
              <a:t>)</a:t>
            </a:r>
          </a:p>
          <a:p>
            <a:br>
              <a:rPr lang="nl-BE" sz="2000" dirty="0">
                <a:solidFill>
                  <a:srgbClr val="E0E2E4"/>
                </a:solidFill>
                <a:latin typeface="Menlo"/>
              </a:rPr>
            </a:br>
            <a:r>
              <a:rPr lang="nl-BE" sz="2000" dirty="0">
                <a:solidFill>
                  <a:srgbClr val="E0E2E4"/>
                </a:solidFill>
                <a:latin typeface="Menlo"/>
              </a:rPr>
              <a:t>[</a:t>
            </a:r>
            <a:r>
              <a:rPr lang="nl-BE" sz="2000" dirty="0">
                <a:solidFill>
                  <a:srgbClr val="EC7600"/>
                </a:solidFill>
                <a:latin typeface="Menlo"/>
              </a:rPr>
              <a:t>'a'</a:t>
            </a:r>
            <a:r>
              <a:rPr lang="nl-BE" sz="2000" dirty="0">
                <a:solidFill>
                  <a:srgbClr val="E0E2E4"/>
                </a:solidFill>
                <a:latin typeface="Menlo"/>
              </a:rPr>
              <a:t>, </a:t>
            </a:r>
            <a:r>
              <a:rPr lang="nl-BE" sz="2000" dirty="0">
                <a:solidFill>
                  <a:srgbClr val="EC7600"/>
                </a:solidFill>
                <a:latin typeface="Menlo"/>
              </a:rPr>
              <a:t>'b'</a:t>
            </a:r>
            <a:r>
              <a:rPr lang="nl-BE" sz="2000" dirty="0">
                <a:solidFill>
                  <a:srgbClr val="E0E2E4"/>
                </a:solidFill>
                <a:latin typeface="Menlo"/>
              </a:rPr>
              <a:t>, </a:t>
            </a:r>
            <a:r>
              <a:rPr lang="nl-BE" sz="2000" dirty="0">
                <a:solidFill>
                  <a:srgbClr val="EC7600"/>
                </a:solidFill>
                <a:latin typeface="Menlo"/>
              </a:rPr>
              <a:t>'c'</a:t>
            </a:r>
            <a:r>
              <a:rPr lang="nl-BE" sz="2000" dirty="0">
                <a:solidFill>
                  <a:srgbClr val="E0E2E4"/>
                </a:solidFill>
                <a:latin typeface="Menlo"/>
              </a:rPr>
              <a:t>].indexOf(</a:t>
            </a:r>
            <a:r>
              <a:rPr lang="nl-BE" sz="2000" dirty="0">
                <a:solidFill>
                  <a:srgbClr val="EC7600"/>
                </a:solidFill>
                <a:latin typeface="Menlo"/>
              </a:rPr>
              <a:t>'a'</a:t>
            </a:r>
            <a:r>
              <a:rPr lang="nl-BE" sz="2000" dirty="0">
                <a:solidFill>
                  <a:srgbClr val="E0E2E4"/>
                </a:solidFill>
                <a:latin typeface="Menlo"/>
              </a:rPr>
              <a:t>) !== </a:t>
            </a:r>
            <a:r>
              <a:rPr lang="nl-BE" sz="2000" dirty="0">
                <a:solidFill>
                  <a:srgbClr val="FFCD22"/>
                </a:solidFill>
                <a:latin typeface="Menlo"/>
              </a:rPr>
              <a:t>-1</a:t>
            </a:r>
            <a:endParaRPr lang="nl-BE" sz="20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CB71E4E-5BD7-4EA1-ACA9-05C7BB2B25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68" y="1585231"/>
            <a:ext cx="8290078" cy="4663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467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6766974" cy="970450"/>
          </a:xfrm>
        </p:spPr>
        <p:txBody>
          <a:bodyPr/>
          <a:lstStyle/>
          <a:p>
            <a:r>
              <a:rPr lang="nl-BE" dirty="0"/>
              <a:t>ECMAScript 2017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1732450"/>
            <a:ext cx="7765322" cy="544421"/>
          </a:xfrm>
        </p:spPr>
        <p:txBody>
          <a:bodyPr>
            <a:normAutofit/>
          </a:bodyPr>
          <a:lstStyle/>
          <a:p>
            <a:r>
              <a:rPr lang="nl-BE" dirty="0"/>
              <a:t>Object.values and Object.entries</a:t>
            </a:r>
          </a:p>
          <a:p>
            <a:pPr marL="45720" indent="0">
              <a:buNone/>
            </a:pPr>
            <a:endParaRPr lang="nl-BE" dirty="0"/>
          </a:p>
          <a:p>
            <a:pPr marL="45720" indent="0">
              <a:buNone/>
            </a:pPr>
            <a:endParaRPr lang="nl-BE" dirty="0"/>
          </a:p>
          <a:p>
            <a:pPr marL="45720" indent="0">
              <a:buNone/>
            </a:pP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0CF881-EE5E-4E9B-A632-637577B35D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187735"/>
            <a:ext cx="1370401" cy="154471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8A2A509-3853-410F-BB3A-D02EFAA58C72}"/>
              </a:ext>
            </a:extLst>
          </p:cNvPr>
          <p:cNvSpPr/>
          <p:nvPr/>
        </p:nvSpPr>
        <p:spPr>
          <a:xfrm>
            <a:off x="1043608" y="2105561"/>
            <a:ext cx="532859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2000" b="1" dirty="0">
                <a:solidFill>
                  <a:srgbClr val="93C763"/>
                </a:solidFill>
                <a:latin typeface="Menlo"/>
              </a:rPr>
              <a:t>const</a:t>
            </a:r>
            <a:r>
              <a:rPr lang="nl-BE" sz="2000" dirty="0">
                <a:solidFill>
                  <a:srgbClr val="E0E2E4"/>
                </a:solidFill>
                <a:latin typeface="Menlo"/>
              </a:rPr>
              <a:t> obj = {a: </a:t>
            </a:r>
            <a:r>
              <a:rPr lang="nl-BE" sz="2000" dirty="0">
                <a:solidFill>
                  <a:srgbClr val="FFCD22"/>
                </a:solidFill>
                <a:latin typeface="Menlo"/>
              </a:rPr>
              <a:t>1</a:t>
            </a:r>
            <a:r>
              <a:rPr lang="nl-BE" sz="2000" dirty="0">
                <a:solidFill>
                  <a:srgbClr val="E0E2E4"/>
                </a:solidFill>
                <a:latin typeface="Menlo"/>
              </a:rPr>
              <a:t>, b: </a:t>
            </a:r>
            <a:r>
              <a:rPr lang="nl-BE" sz="2000" b="1" dirty="0">
                <a:solidFill>
                  <a:srgbClr val="93C763"/>
                </a:solidFill>
                <a:latin typeface="Menlo"/>
              </a:rPr>
              <a:t>true</a:t>
            </a:r>
            <a:r>
              <a:rPr lang="nl-BE" sz="2000" dirty="0">
                <a:solidFill>
                  <a:srgbClr val="E0E2E4"/>
                </a:solidFill>
                <a:latin typeface="Menlo"/>
              </a:rPr>
              <a:t>};</a:t>
            </a:r>
            <a:br>
              <a:rPr lang="nl-BE" sz="2000" dirty="0">
                <a:solidFill>
                  <a:srgbClr val="E0E2E4"/>
                </a:solidFill>
                <a:latin typeface="Menlo"/>
              </a:rPr>
            </a:br>
            <a:r>
              <a:rPr lang="nl-BE" sz="2000" b="1" dirty="0">
                <a:solidFill>
                  <a:srgbClr val="93C763"/>
                </a:solidFill>
                <a:latin typeface="Menlo"/>
              </a:rPr>
              <a:t>for</a:t>
            </a:r>
            <a:r>
              <a:rPr lang="nl-BE" sz="2000" dirty="0">
                <a:solidFill>
                  <a:srgbClr val="E0E2E4"/>
                </a:solidFill>
                <a:latin typeface="Menlo"/>
              </a:rPr>
              <a:t> (</a:t>
            </a:r>
            <a:r>
              <a:rPr lang="nl-BE" sz="2000" b="1" dirty="0">
                <a:solidFill>
                  <a:srgbClr val="93C763"/>
                </a:solidFill>
                <a:latin typeface="Menlo"/>
              </a:rPr>
              <a:t>const</a:t>
            </a:r>
            <a:r>
              <a:rPr lang="nl-BE" sz="2000" dirty="0">
                <a:solidFill>
                  <a:srgbClr val="E0E2E4"/>
                </a:solidFill>
                <a:latin typeface="Menlo"/>
              </a:rPr>
              <a:t> [key, value] </a:t>
            </a:r>
            <a:r>
              <a:rPr lang="nl-BE" sz="2000" b="1" dirty="0">
                <a:solidFill>
                  <a:srgbClr val="93C763"/>
                </a:solidFill>
                <a:latin typeface="Menlo"/>
              </a:rPr>
              <a:t>of</a:t>
            </a:r>
            <a:r>
              <a:rPr lang="nl-BE" sz="2000" dirty="0">
                <a:solidFill>
                  <a:srgbClr val="E0E2E4"/>
                </a:solidFill>
                <a:latin typeface="Menlo"/>
              </a:rPr>
              <a:t> </a:t>
            </a:r>
            <a:r>
              <a:rPr lang="nl-BE" sz="2000" dirty="0">
                <a:solidFill>
                  <a:srgbClr val="72C8BD"/>
                </a:solidFill>
                <a:latin typeface="Menlo"/>
              </a:rPr>
              <a:t>Object</a:t>
            </a:r>
            <a:r>
              <a:rPr lang="nl-BE" sz="2000" dirty="0">
                <a:solidFill>
                  <a:srgbClr val="E0E2E4"/>
                </a:solidFill>
                <a:latin typeface="Menlo"/>
              </a:rPr>
              <a:t>.entries(obj)) {    	</a:t>
            </a:r>
            <a:r>
              <a:rPr lang="nl-BE" sz="2000" dirty="0">
                <a:solidFill>
                  <a:srgbClr val="72C8BD"/>
                </a:solidFill>
                <a:latin typeface="Menlo"/>
              </a:rPr>
              <a:t>console</a:t>
            </a:r>
            <a:r>
              <a:rPr lang="nl-BE" sz="2000" dirty="0">
                <a:solidFill>
                  <a:srgbClr val="E0E2E4"/>
                </a:solidFill>
                <a:latin typeface="Menlo"/>
              </a:rPr>
              <a:t>.log(</a:t>
            </a:r>
            <a:r>
              <a:rPr lang="nl-BE" sz="2000" dirty="0">
                <a:solidFill>
                  <a:srgbClr val="EC7600"/>
                </a:solidFill>
                <a:latin typeface="Menlo"/>
              </a:rPr>
              <a:t>`</a:t>
            </a:r>
            <a:r>
              <a:rPr lang="nl-BE" sz="2000" dirty="0">
                <a:solidFill>
                  <a:srgbClr val="72C8BD"/>
                </a:solidFill>
                <a:latin typeface="Menlo"/>
              </a:rPr>
              <a:t>${key}</a:t>
            </a:r>
            <a:r>
              <a:rPr lang="nl-BE" sz="2000" dirty="0">
                <a:solidFill>
                  <a:srgbClr val="EC7600"/>
                </a:solidFill>
                <a:latin typeface="Menlo"/>
              </a:rPr>
              <a:t> is </a:t>
            </a:r>
            <a:r>
              <a:rPr lang="nl-BE" sz="2000" dirty="0">
                <a:solidFill>
                  <a:srgbClr val="72C8BD"/>
                </a:solidFill>
                <a:latin typeface="Menlo"/>
              </a:rPr>
              <a:t>${value}</a:t>
            </a:r>
            <a:r>
              <a:rPr lang="nl-BE" sz="2000" dirty="0">
                <a:solidFill>
                  <a:srgbClr val="EC7600"/>
                </a:solidFill>
                <a:latin typeface="Menlo"/>
              </a:rPr>
              <a:t>`</a:t>
            </a:r>
            <a:r>
              <a:rPr lang="nl-BE" sz="2000" dirty="0">
                <a:solidFill>
                  <a:srgbClr val="E0E2E4"/>
                </a:solidFill>
                <a:latin typeface="Menlo"/>
              </a:rPr>
              <a:t>);</a:t>
            </a:r>
            <a:br>
              <a:rPr lang="nl-BE" sz="2000" dirty="0">
                <a:solidFill>
                  <a:srgbClr val="E0E2E4"/>
                </a:solidFill>
                <a:latin typeface="Menlo"/>
              </a:rPr>
            </a:br>
            <a:r>
              <a:rPr lang="nl-BE" sz="2000" dirty="0">
                <a:solidFill>
                  <a:srgbClr val="E0E2E4"/>
                </a:solidFill>
                <a:latin typeface="Menlo"/>
              </a:rPr>
              <a:t>}</a:t>
            </a:r>
            <a:endParaRPr lang="nl-BE" sz="20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77E4C65-3DC4-4122-924B-2A98497BA6B8}"/>
              </a:ext>
            </a:extLst>
          </p:cNvPr>
          <p:cNvSpPr txBox="1">
            <a:spLocks/>
          </p:cNvSpPr>
          <p:nvPr/>
        </p:nvSpPr>
        <p:spPr>
          <a:xfrm>
            <a:off x="755576" y="3529900"/>
            <a:ext cx="7765322" cy="105123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/>
              <a:t>String.padStart &amp; padEnd</a:t>
            </a:r>
            <a:br>
              <a:rPr lang="nl-BE" dirty="0"/>
            </a:br>
            <a:r>
              <a:rPr lang="nl-BE" dirty="0"/>
              <a:t>Syntax: </a:t>
            </a:r>
            <a:br>
              <a:rPr lang="nl-BE" dirty="0"/>
            </a:br>
            <a:r>
              <a:rPr lang="nl-BE" dirty="0"/>
              <a:t>Example: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B43515-54DA-453D-805C-2FD7DE78074C}"/>
              </a:ext>
            </a:extLst>
          </p:cNvPr>
          <p:cNvSpPr/>
          <p:nvPr/>
        </p:nvSpPr>
        <p:spPr>
          <a:xfrm>
            <a:off x="2087935" y="3851756"/>
            <a:ext cx="33481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EC7600"/>
                </a:solidFill>
                <a:latin typeface="Menlo"/>
              </a:rPr>
              <a:t>"string"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E0E2E4"/>
                </a:solidFill>
                <a:latin typeface="Menlo"/>
              </a:rPr>
              <a:t>padStart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(length, </a:t>
            </a:r>
            <a:r>
              <a:rPr lang="en-US" dirty="0">
                <a:solidFill>
                  <a:srgbClr val="EC7600"/>
                </a:solidFill>
                <a:latin typeface="Menlo"/>
              </a:rPr>
              <a:t>'char(s)'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)</a:t>
            </a:r>
            <a:endParaRPr lang="nl-B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37E94F1-8260-480C-8A9E-7A5893B6192F}"/>
              </a:ext>
            </a:extLst>
          </p:cNvPr>
          <p:cNvSpPr/>
          <p:nvPr/>
        </p:nvSpPr>
        <p:spPr>
          <a:xfrm>
            <a:off x="1073841" y="4510930"/>
            <a:ext cx="71287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E0E2E4"/>
                </a:solidFill>
                <a:latin typeface="Menlo"/>
              </a:rPr>
              <a:t>[</a:t>
            </a:r>
            <a:r>
              <a:rPr lang="nl-BE" dirty="0">
                <a:solidFill>
                  <a:srgbClr val="FFCD22"/>
                </a:solidFill>
                <a:latin typeface="Menlo"/>
              </a:rPr>
              <a:t>200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, </a:t>
            </a:r>
            <a:r>
              <a:rPr lang="nl-BE" dirty="0">
                <a:solidFill>
                  <a:srgbClr val="FFCD22"/>
                </a:solidFill>
                <a:latin typeface="Menlo"/>
              </a:rPr>
              <a:t>1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, </a:t>
            </a:r>
            <a:r>
              <a:rPr lang="nl-BE" dirty="0">
                <a:solidFill>
                  <a:srgbClr val="FFCD22"/>
                </a:solidFill>
                <a:latin typeface="Menlo"/>
              </a:rPr>
              <a:t>50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].map(n =&gt; </a:t>
            </a:r>
            <a:r>
              <a:rPr lang="nl-BE" dirty="0">
                <a:solidFill>
                  <a:srgbClr val="EC7600"/>
                </a:solidFill>
                <a:latin typeface="Menlo"/>
              </a:rPr>
              <a:t>'€'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+ n.toString().padStart(</a:t>
            </a:r>
            <a:r>
              <a:rPr lang="nl-BE" dirty="0">
                <a:solidFill>
                  <a:srgbClr val="FFCD22"/>
                </a:solidFill>
                <a:latin typeface="Menlo"/>
              </a:rPr>
              <a:t>5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, </a:t>
            </a:r>
            <a:r>
              <a:rPr lang="nl-BE" dirty="0">
                <a:solidFill>
                  <a:srgbClr val="EC7600"/>
                </a:solidFill>
                <a:latin typeface="Menlo"/>
              </a:rPr>
              <a:t>' '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)).join(</a:t>
            </a:r>
            <a:r>
              <a:rPr lang="nl-BE" dirty="0">
                <a:solidFill>
                  <a:srgbClr val="EC7600"/>
                </a:solidFill>
                <a:latin typeface="Menlo"/>
              </a:rPr>
              <a:t>'\n'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)</a:t>
            </a:r>
            <a:endParaRPr lang="nl-BE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08D4E49-E37A-460A-825D-1267E976CC98}"/>
              </a:ext>
            </a:extLst>
          </p:cNvPr>
          <p:cNvSpPr txBox="1">
            <a:spLocks/>
          </p:cNvSpPr>
          <p:nvPr/>
        </p:nvSpPr>
        <p:spPr>
          <a:xfrm>
            <a:off x="755575" y="5085184"/>
            <a:ext cx="8211161" cy="54442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/>
              <a:t>Functions: Allow trailing comma after the last parameter/argument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16063CC-7078-4A87-B061-728DABA47E43}"/>
              </a:ext>
            </a:extLst>
          </p:cNvPr>
          <p:cNvSpPr/>
          <p:nvPr/>
        </p:nvSpPr>
        <p:spPr>
          <a:xfrm>
            <a:off x="1104074" y="5662989"/>
            <a:ext cx="74168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2000" dirty="0">
                <a:solidFill>
                  <a:srgbClr val="72C8BD"/>
                </a:solidFill>
                <a:latin typeface="Menlo"/>
              </a:rPr>
              <a:t>Object</a:t>
            </a:r>
            <a:r>
              <a:rPr lang="nl-BE" sz="2000" dirty="0">
                <a:solidFill>
                  <a:srgbClr val="E0E2E4"/>
                </a:solidFill>
                <a:latin typeface="Menlo"/>
              </a:rPr>
              <a:t>.getOwnPropertyDescriptors({property1: </a:t>
            </a:r>
            <a:r>
              <a:rPr lang="nl-BE" sz="2000" dirty="0">
                <a:solidFill>
                  <a:srgbClr val="FFCD22"/>
                </a:solidFill>
                <a:latin typeface="Menlo"/>
              </a:rPr>
              <a:t>5</a:t>
            </a:r>
            <a:r>
              <a:rPr lang="nl-BE" sz="2000" dirty="0">
                <a:solidFill>
                  <a:srgbClr val="E0E2E4"/>
                </a:solidFill>
                <a:latin typeface="Menlo"/>
              </a:rPr>
              <a:t>}); </a:t>
            </a:r>
            <a:br>
              <a:rPr lang="nl-BE" dirty="0">
                <a:solidFill>
                  <a:srgbClr val="E0E2E4"/>
                </a:solidFill>
                <a:latin typeface="Menlo"/>
              </a:rPr>
            </a:br>
            <a:r>
              <a:rPr lang="nl-BE" sz="1600" dirty="0">
                <a:solidFill>
                  <a:srgbClr val="818E96"/>
                </a:solidFill>
                <a:latin typeface="Menlo"/>
              </a:rPr>
              <a:t>// {property1: {value: 5, writable: true, enumerable: true, configurable: true}}</a:t>
            </a:r>
            <a:endParaRPr lang="nl-BE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570CD8E-8768-465F-812E-2235542F3769}"/>
              </a:ext>
            </a:extLst>
          </p:cNvPr>
          <p:cNvSpPr txBox="1">
            <a:spLocks/>
          </p:cNvSpPr>
          <p:nvPr/>
        </p:nvSpPr>
        <p:spPr>
          <a:xfrm>
            <a:off x="782201" y="5629605"/>
            <a:ext cx="549440" cy="54442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81424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1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6766974" cy="970450"/>
          </a:xfrm>
        </p:spPr>
        <p:txBody>
          <a:bodyPr/>
          <a:lstStyle/>
          <a:p>
            <a:r>
              <a:rPr lang="nl-BE" dirty="0"/>
              <a:t>async/await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8168" y="1726533"/>
            <a:ext cx="7765322" cy="1414435"/>
          </a:xfrm>
        </p:spPr>
        <p:txBody>
          <a:bodyPr>
            <a:normAutofit/>
          </a:bodyPr>
          <a:lstStyle/>
          <a:p>
            <a:r>
              <a:rPr lang="en-US" dirty="0"/>
              <a:t>Syntactic sugar for unwrapping promises in a more convenient way.</a:t>
            </a:r>
          </a:p>
          <a:p>
            <a:r>
              <a:rPr lang="en-US" dirty="0"/>
              <a:t>async functions return a Promise.</a:t>
            </a:r>
            <a:endParaRPr lang="nl-BE" dirty="0"/>
          </a:p>
          <a:p>
            <a:pPr marL="45720" indent="0">
              <a:buNone/>
            </a:pP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0CF881-EE5E-4E9B-A632-637577B35D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187735"/>
            <a:ext cx="1370401" cy="154471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AEA86CF-A419-4106-B4C5-62F6564C0763}"/>
              </a:ext>
            </a:extLst>
          </p:cNvPr>
          <p:cNvSpPr/>
          <p:nvPr/>
        </p:nvSpPr>
        <p:spPr>
          <a:xfrm>
            <a:off x="1043608" y="2967334"/>
            <a:ext cx="597666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818E96"/>
                </a:solidFill>
                <a:latin typeface="Menlo"/>
              </a:rPr>
              <a:t>// Using Promises:</a:t>
            </a:r>
            <a:br>
              <a:rPr lang="en-US" sz="2000" dirty="0">
                <a:solidFill>
                  <a:srgbClr val="E0E2E4"/>
                </a:solidFill>
                <a:latin typeface="Menlo"/>
              </a:rPr>
            </a:br>
            <a:r>
              <a:rPr lang="en-US" sz="2000" b="1" dirty="0">
                <a:solidFill>
                  <a:srgbClr val="93C763"/>
                </a:solidFill>
                <a:latin typeface="Menlo"/>
              </a:rPr>
              <a:t>function</a:t>
            </a:r>
            <a:r>
              <a:rPr lang="en-US" sz="2000" dirty="0">
                <a:solidFill>
                  <a:srgbClr val="E0E2E4"/>
                </a:solidFill>
                <a:latin typeface="Menlo"/>
              </a:rPr>
              <a:t> </a:t>
            </a:r>
            <a:r>
              <a:rPr lang="en-US" sz="2000" b="1" dirty="0" err="1">
                <a:solidFill>
                  <a:srgbClr val="E0E2E4"/>
                </a:solidFill>
                <a:latin typeface="Menlo"/>
              </a:rPr>
              <a:t>getAmount</a:t>
            </a:r>
            <a:r>
              <a:rPr lang="en-US" sz="2000" dirty="0">
                <a:solidFill>
                  <a:srgbClr val="E0E2E4"/>
                </a:solidFill>
                <a:latin typeface="Menlo"/>
              </a:rPr>
              <a:t>(</a:t>
            </a:r>
            <a:r>
              <a:rPr lang="en-US" sz="2000" dirty="0" err="1">
                <a:solidFill>
                  <a:srgbClr val="E0E2E4"/>
                </a:solidFill>
                <a:latin typeface="Menlo"/>
              </a:rPr>
              <a:t>userId</a:t>
            </a:r>
            <a:r>
              <a:rPr lang="en-US" sz="2000" dirty="0">
                <a:solidFill>
                  <a:srgbClr val="E0E2E4"/>
                </a:solidFill>
                <a:latin typeface="Menlo"/>
              </a:rPr>
              <a:t>) {</a:t>
            </a:r>
            <a:br>
              <a:rPr lang="en-US" sz="2000" dirty="0">
                <a:solidFill>
                  <a:srgbClr val="E0E2E4"/>
                </a:solidFill>
                <a:latin typeface="Menlo"/>
              </a:rPr>
            </a:br>
            <a:r>
              <a:rPr lang="en-US" sz="2000" dirty="0">
                <a:solidFill>
                  <a:srgbClr val="E0E2E4"/>
                </a:solidFill>
                <a:latin typeface="Menlo"/>
              </a:rPr>
              <a:t>	</a:t>
            </a:r>
            <a:r>
              <a:rPr lang="en-US" sz="2000" b="1" dirty="0">
                <a:solidFill>
                  <a:srgbClr val="93C763"/>
                </a:solidFill>
                <a:latin typeface="Menlo"/>
              </a:rPr>
              <a:t>return</a:t>
            </a:r>
            <a:r>
              <a:rPr lang="en-US" sz="2000" dirty="0">
                <a:solidFill>
                  <a:srgbClr val="E0E2E4"/>
                </a:solidFill>
                <a:latin typeface="Menlo"/>
              </a:rPr>
              <a:t> </a:t>
            </a:r>
            <a:r>
              <a:rPr lang="en-US" sz="2000" dirty="0" err="1">
                <a:solidFill>
                  <a:srgbClr val="E0E2E4"/>
                </a:solidFill>
                <a:latin typeface="Menlo"/>
              </a:rPr>
              <a:t>getUser</a:t>
            </a:r>
            <a:r>
              <a:rPr lang="en-US" sz="2000" dirty="0">
                <a:solidFill>
                  <a:srgbClr val="E0E2E4"/>
                </a:solidFill>
                <a:latin typeface="Menlo"/>
              </a:rPr>
              <a:t>(</a:t>
            </a:r>
            <a:r>
              <a:rPr lang="en-US" sz="2000" dirty="0" err="1">
                <a:solidFill>
                  <a:srgbClr val="E0E2E4"/>
                </a:solidFill>
                <a:latin typeface="Menlo"/>
              </a:rPr>
              <a:t>userId</a:t>
            </a:r>
            <a:r>
              <a:rPr lang="en-US" sz="2000" dirty="0">
                <a:solidFill>
                  <a:srgbClr val="E0E2E4"/>
                </a:solidFill>
                <a:latin typeface="Menlo"/>
              </a:rPr>
              <a:t>).then(</a:t>
            </a:r>
            <a:r>
              <a:rPr lang="en-US" sz="2000" dirty="0" err="1">
                <a:solidFill>
                  <a:srgbClr val="E0E2E4"/>
                </a:solidFill>
                <a:latin typeface="Menlo"/>
              </a:rPr>
              <a:t>getBankBalance</a:t>
            </a:r>
            <a:r>
              <a:rPr lang="en-US" sz="2000" dirty="0">
                <a:solidFill>
                  <a:srgbClr val="E0E2E4"/>
                </a:solidFill>
                <a:latin typeface="Menlo"/>
              </a:rPr>
              <a:t>);</a:t>
            </a:r>
            <a:br>
              <a:rPr lang="en-US" sz="2000" dirty="0">
                <a:solidFill>
                  <a:srgbClr val="E0E2E4"/>
                </a:solidFill>
                <a:latin typeface="Menlo"/>
              </a:rPr>
            </a:br>
            <a:r>
              <a:rPr lang="en-US" sz="2000" dirty="0">
                <a:solidFill>
                  <a:srgbClr val="E0E2E4"/>
                </a:solidFill>
                <a:latin typeface="Menlo"/>
              </a:rPr>
              <a:t>}</a:t>
            </a:r>
            <a:endParaRPr lang="nl-BE" sz="2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338E37-10FA-49CE-AD14-4B352F09C322}"/>
              </a:ext>
            </a:extLst>
          </p:cNvPr>
          <p:cNvSpPr/>
          <p:nvPr/>
        </p:nvSpPr>
        <p:spPr>
          <a:xfrm>
            <a:off x="1043608" y="4616262"/>
            <a:ext cx="763284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2000" dirty="0">
                <a:solidFill>
                  <a:srgbClr val="818E96"/>
                </a:solidFill>
                <a:latin typeface="Menlo"/>
              </a:rPr>
              <a:t>// Using async/await:</a:t>
            </a:r>
            <a:br>
              <a:rPr lang="nl-BE" sz="2000" dirty="0">
                <a:solidFill>
                  <a:srgbClr val="E0E2E4"/>
                </a:solidFill>
                <a:latin typeface="Menlo"/>
              </a:rPr>
            </a:br>
            <a:r>
              <a:rPr lang="nl-BE" sz="2000" b="1" dirty="0">
                <a:solidFill>
                  <a:srgbClr val="93C763"/>
                </a:solidFill>
                <a:latin typeface="Menlo"/>
              </a:rPr>
              <a:t>async</a:t>
            </a:r>
            <a:r>
              <a:rPr lang="nl-BE" sz="2000" dirty="0">
                <a:solidFill>
                  <a:srgbClr val="E0E2E4"/>
                </a:solidFill>
                <a:latin typeface="Menlo"/>
              </a:rPr>
              <a:t> </a:t>
            </a:r>
            <a:r>
              <a:rPr lang="nl-BE" sz="2000" b="1" dirty="0">
                <a:solidFill>
                  <a:srgbClr val="93C763"/>
                </a:solidFill>
                <a:latin typeface="Menlo"/>
              </a:rPr>
              <a:t>function</a:t>
            </a:r>
            <a:r>
              <a:rPr lang="nl-BE" sz="2000" dirty="0">
                <a:solidFill>
                  <a:srgbClr val="E0E2E4"/>
                </a:solidFill>
                <a:latin typeface="Menlo"/>
              </a:rPr>
              <a:t> </a:t>
            </a:r>
            <a:r>
              <a:rPr lang="nl-BE" sz="2000" b="1" dirty="0">
                <a:solidFill>
                  <a:srgbClr val="E0E2E4"/>
                </a:solidFill>
                <a:latin typeface="Menlo"/>
              </a:rPr>
              <a:t>getAmount</a:t>
            </a:r>
            <a:r>
              <a:rPr lang="nl-BE" sz="2000" dirty="0">
                <a:solidFill>
                  <a:srgbClr val="E0E2E4"/>
                </a:solidFill>
                <a:latin typeface="Menlo"/>
              </a:rPr>
              <a:t>(userId) {</a:t>
            </a:r>
            <a:br>
              <a:rPr lang="nl-BE" sz="2000" dirty="0">
                <a:solidFill>
                  <a:srgbClr val="E0E2E4"/>
                </a:solidFill>
                <a:latin typeface="Menlo"/>
              </a:rPr>
            </a:br>
            <a:r>
              <a:rPr lang="nl-BE" sz="2000" dirty="0">
                <a:solidFill>
                  <a:srgbClr val="E0E2E4"/>
                </a:solidFill>
                <a:latin typeface="Menlo"/>
              </a:rPr>
              <a:t>	</a:t>
            </a:r>
            <a:r>
              <a:rPr lang="nl-BE" sz="2000" b="1" dirty="0">
                <a:solidFill>
                  <a:srgbClr val="93C763"/>
                </a:solidFill>
                <a:latin typeface="Menlo"/>
              </a:rPr>
              <a:t>const</a:t>
            </a:r>
            <a:r>
              <a:rPr lang="nl-BE" sz="2000" dirty="0">
                <a:solidFill>
                  <a:srgbClr val="E0E2E4"/>
                </a:solidFill>
                <a:latin typeface="Menlo"/>
              </a:rPr>
              <a:t> user = </a:t>
            </a:r>
            <a:r>
              <a:rPr lang="nl-BE" sz="2000" b="1" dirty="0">
                <a:solidFill>
                  <a:srgbClr val="93C763"/>
                </a:solidFill>
                <a:latin typeface="Menlo"/>
              </a:rPr>
              <a:t>await</a:t>
            </a:r>
            <a:r>
              <a:rPr lang="nl-BE" sz="2000" dirty="0">
                <a:solidFill>
                  <a:srgbClr val="E0E2E4"/>
                </a:solidFill>
                <a:latin typeface="Menlo"/>
              </a:rPr>
              <a:t> getUser(userId);</a:t>
            </a:r>
            <a:br>
              <a:rPr lang="nl-BE" sz="2000" dirty="0">
                <a:solidFill>
                  <a:srgbClr val="E0E2E4"/>
                </a:solidFill>
                <a:latin typeface="Menlo"/>
              </a:rPr>
            </a:br>
            <a:r>
              <a:rPr lang="nl-BE" sz="2000" dirty="0">
                <a:solidFill>
                  <a:srgbClr val="E0E2E4"/>
                </a:solidFill>
                <a:latin typeface="Menlo"/>
              </a:rPr>
              <a:t>	</a:t>
            </a:r>
            <a:r>
              <a:rPr lang="nl-BE" sz="2000" b="1" dirty="0">
                <a:solidFill>
                  <a:srgbClr val="93C763"/>
                </a:solidFill>
                <a:latin typeface="Menlo"/>
              </a:rPr>
              <a:t>const</a:t>
            </a:r>
            <a:r>
              <a:rPr lang="nl-BE" sz="2000" dirty="0">
                <a:solidFill>
                  <a:srgbClr val="E0E2E4"/>
                </a:solidFill>
                <a:latin typeface="Menlo"/>
              </a:rPr>
              <a:t> amount = </a:t>
            </a:r>
            <a:r>
              <a:rPr lang="nl-BE" sz="2000" b="1" dirty="0">
                <a:solidFill>
                  <a:srgbClr val="93C763"/>
                </a:solidFill>
                <a:latin typeface="Menlo"/>
              </a:rPr>
              <a:t>await</a:t>
            </a:r>
            <a:r>
              <a:rPr lang="nl-BE" sz="2000" dirty="0">
                <a:solidFill>
                  <a:srgbClr val="E0E2E4"/>
                </a:solidFill>
                <a:latin typeface="Menlo"/>
              </a:rPr>
              <a:t> getBankBalance(user);</a:t>
            </a:r>
            <a:br>
              <a:rPr lang="nl-BE" sz="2000" dirty="0">
                <a:solidFill>
                  <a:srgbClr val="E0E2E4"/>
                </a:solidFill>
                <a:latin typeface="Menlo"/>
              </a:rPr>
            </a:br>
            <a:r>
              <a:rPr lang="nl-BE" sz="2000" dirty="0">
                <a:solidFill>
                  <a:srgbClr val="E0E2E4"/>
                </a:solidFill>
                <a:latin typeface="Menlo"/>
              </a:rPr>
              <a:t>	</a:t>
            </a:r>
            <a:r>
              <a:rPr lang="nl-BE" sz="2000" b="1" dirty="0">
                <a:solidFill>
                  <a:srgbClr val="93C763"/>
                </a:solidFill>
                <a:latin typeface="Menlo"/>
              </a:rPr>
              <a:t>return</a:t>
            </a:r>
            <a:r>
              <a:rPr lang="nl-BE" sz="2000" dirty="0">
                <a:solidFill>
                  <a:srgbClr val="E0E2E4"/>
                </a:solidFill>
                <a:latin typeface="Menlo"/>
              </a:rPr>
              <a:t> amount;</a:t>
            </a:r>
            <a:br>
              <a:rPr lang="nl-BE" sz="2000" dirty="0">
                <a:solidFill>
                  <a:srgbClr val="E0E2E4"/>
                </a:solidFill>
                <a:latin typeface="Menlo"/>
              </a:rPr>
            </a:br>
            <a:r>
              <a:rPr lang="nl-BE" sz="2000" dirty="0">
                <a:solidFill>
                  <a:srgbClr val="E0E2E4"/>
                </a:solidFill>
                <a:latin typeface="Menlo"/>
              </a:rPr>
              <a:t>}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3995829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6766974" cy="970450"/>
          </a:xfrm>
        </p:spPr>
        <p:txBody>
          <a:bodyPr/>
          <a:lstStyle/>
          <a:p>
            <a:r>
              <a:rPr lang="nl-BE" dirty="0"/>
              <a:t>async/await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0CF881-EE5E-4E9B-A632-637577B35D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187735"/>
            <a:ext cx="1370401" cy="154471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B21F8AA-0EF1-4E4C-B381-C5F4BFB23FD4}"/>
              </a:ext>
            </a:extLst>
          </p:cNvPr>
          <p:cNvSpPr/>
          <p:nvPr/>
        </p:nvSpPr>
        <p:spPr>
          <a:xfrm>
            <a:off x="827584" y="1588752"/>
            <a:ext cx="7488832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2400" b="1" dirty="0">
                <a:solidFill>
                  <a:srgbClr val="93C763"/>
                </a:solidFill>
                <a:latin typeface="Menlo"/>
              </a:rPr>
              <a:t>function</a:t>
            </a:r>
            <a:r>
              <a:rPr lang="nl-BE" sz="2400" dirty="0">
                <a:solidFill>
                  <a:srgbClr val="E0E2E4"/>
                </a:solidFill>
                <a:latin typeface="Menlo"/>
              </a:rPr>
              <a:t> </a:t>
            </a:r>
            <a:r>
              <a:rPr lang="nl-BE" sz="2400" b="1" dirty="0">
                <a:solidFill>
                  <a:srgbClr val="E0E2E4"/>
                </a:solidFill>
                <a:latin typeface="Menlo"/>
              </a:rPr>
              <a:t>getUser</a:t>
            </a:r>
            <a:r>
              <a:rPr lang="nl-BE" sz="2400" dirty="0">
                <a:solidFill>
                  <a:srgbClr val="E0E2E4"/>
                </a:solidFill>
                <a:latin typeface="Menlo"/>
              </a:rPr>
              <a:t>(userId) {</a:t>
            </a:r>
            <a:br>
              <a:rPr lang="nl-BE" sz="2400" dirty="0">
                <a:solidFill>
                  <a:srgbClr val="E0E2E4"/>
                </a:solidFill>
                <a:latin typeface="Menlo"/>
              </a:rPr>
            </a:br>
            <a:r>
              <a:rPr lang="nl-BE" sz="2400" dirty="0">
                <a:solidFill>
                  <a:srgbClr val="E0E2E4"/>
                </a:solidFill>
                <a:latin typeface="Menlo"/>
              </a:rPr>
              <a:t>	</a:t>
            </a:r>
            <a:r>
              <a:rPr lang="nl-BE" sz="2400" b="1" dirty="0">
                <a:solidFill>
                  <a:srgbClr val="93C763"/>
                </a:solidFill>
                <a:latin typeface="Menlo"/>
              </a:rPr>
              <a:t>return</a:t>
            </a:r>
            <a:r>
              <a:rPr lang="nl-BE" sz="2400" dirty="0">
                <a:solidFill>
                  <a:srgbClr val="E0E2E4"/>
                </a:solidFill>
                <a:latin typeface="Menlo"/>
              </a:rPr>
              <a:t> </a:t>
            </a:r>
            <a:r>
              <a:rPr lang="nl-BE" sz="2400" dirty="0">
                <a:solidFill>
                  <a:srgbClr val="72C8BD"/>
                </a:solidFill>
                <a:latin typeface="Menlo"/>
              </a:rPr>
              <a:t>Promise</a:t>
            </a:r>
            <a:r>
              <a:rPr lang="nl-BE" sz="2400" dirty="0">
                <a:solidFill>
                  <a:srgbClr val="E0E2E4"/>
                </a:solidFill>
                <a:latin typeface="Menlo"/>
              </a:rPr>
              <a:t>.resolve({id: userId, name: </a:t>
            </a:r>
            <a:r>
              <a:rPr lang="nl-BE" sz="2400" dirty="0">
                <a:solidFill>
                  <a:srgbClr val="EC7600"/>
                </a:solidFill>
                <a:latin typeface="Menlo"/>
              </a:rPr>
              <a:t>'Bob’</a:t>
            </a:r>
            <a:r>
              <a:rPr lang="nl-BE" sz="2400" dirty="0">
                <a:solidFill>
                  <a:srgbClr val="E0E2E4"/>
                </a:solidFill>
                <a:latin typeface="Menlo"/>
              </a:rPr>
              <a:t>});</a:t>
            </a:r>
            <a:br>
              <a:rPr lang="nl-BE" sz="2400" dirty="0">
                <a:solidFill>
                  <a:srgbClr val="E0E2E4"/>
                </a:solidFill>
                <a:latin typeface="Menlo"/>
              </a:rPr>
            </a:br>
            <a:r>
              <a:rPr lang="nl-BE" sz="2400" dirty="0">
                <a:solidFill>
                  <a:srgbClr val="E0E2E4"/>
                </a:solidFill>
                <a:latin typeface="Menlo"/>
              </a:rPr>
              <a:t>}</a:t>
            </a:r>
            <a:br>
              <a:rPr lang="nl-BE" sz="2400" dirty="0">
                <a:solidFill>
                  <a:srgbClr val="E0E2E4"/>
                </a:solidFill>
                <a:latin typeface="Menlo"/>
              </a:rPr>
            </a:br>
            <a:br>
              <a:rPr lang="nl-BE" sz="2400" dirty="0">
                <a:solidFill>
                  <a:srgbClr val="E0E2E4"/>
                </a:solidFill>
                <a:latin typeface="Menlo"/>
              </a:rPr>
            </a:br>
            <a:r>
              <a:rPr lang="nl-BE" sz="2400" b="1" dirty="0">
                <a:solidFill>
                  <a:srgbClr val="93C763"/>
                </a:solidFill>
                <a:latin typeface="Menlo"/>
              </a:rPr>
              <a:t>function</a:t>
            </a:r>
            <a:r>
              <a:rPr lang="nl-BE" sz="2400" dirty="0">
                <a:solidFill>
                  <a:srgbClr val="E0E2E4"/>
                </a:solidFill>
                <a:latin typeface="Menlo"/>
              </a:rPr>
              <a:t> </a:t>
            </a:r>
            <a:r>
              <a:rPr lang="nl-BE" sz="2400" b="1" dirty="0">
                <a:solidFill>
                  <a:srgbClr val="E0E2E4"/>
                </a:solidFill>
                <a:latin typeface="Menlo"/>
              </a:rPr>
              <a:t>getBankBalance</a:t>
            </a:r>
            <a:r>
              <a:rPr lang="nl-BE" sz="2400" dirty="0">
                <a:solidFill>
                  <a:srgbClr val="E0E2E4"/>
                </a:solidFill>
                <a:latin typeface="Menlo"/>
              </a:rPr>
              <a:t>(user) {</a:t>
            </a:r>
            <a:br>
              <a:rPr lang="nl-BE" sz="2400" dirty="0">
                <a:solidFill>
                  <a:srgbClr val="E0E2E4"/>
                </a:solidFill>
                <a:latin typeface="Menlo"/>
              </a:rPr>
            </a:br>
            <a:r>
              <a:rPr lang="nl-BE" sz="2400" dirty="0">
                <a:solidFill>
                  <a:srgbClr val="E0E2E4"/>
                </a:solidFill>
                <a:latin typeface="Menlo"/>
              </a:rPr>
              <a:t>	</a:t>
            </a:r>
            <a:r>
              <a:rPr lang="nl-BE" sz="2400" b="1" dirty="0">
                <a:solidFill>
                  <a:srgbClr val="93C763"/>
                </a:solidFill>
                <a:latin typeface="Menlo"/>
              </a:rPr>
              <a:t>return</a:t>
            </a:r>
            <a:r>
              <a:rPr lang="nl-BE" sz="2400" dirty="0">
                <a:solidFill>
                  <a:srgbClr val="E0E2E4"/>
                </a:solidFill>
                <a:latin typeface="Menlo"/>
              </a:rPr>
              <a:t> </a:t>
            </a:r>
            <a:r>
              <a:rPr lang="nl-BE" sz="2400" b="1" dirty="0">
                <a:solidFill>
                  <a:srgbClr val="93C763"/>
                </a:solidFill>
                <a:latin typeface="Menlo"/>
              </a:rPr>
              <a:t>new</a:t>
            </a:r>
            <a:r>
              <a:rPr lang="nl-BE" sz="2400" dirty="0">
                <a:solidFill>
                  <a:srgbClr val="E0E2E4"/>
                </a:solidFill>
                <a:latin typeface="Menlo"/>
              </a:rPr>
              <a:t> </a:t>
            </a:r>
            <a:r>
              <a:rPr lang="nl-BE" sz="2400" dirty="0">
                <a:solidFill>
                  <a:srgbClr val="72C8BD"/>
                </a:solidFill>
                <a:latin typeface="Menlo"/>
              </a:rPr>
              <a:t>Promise</a:t>
            </a:r>
            <a:r>
              <a:rPr lang="nl-BE" sz="2400" dirty="0">
                <a:solidFill>
                  <a:srgbClr val="E0E2E4"/>
                </a:solidFill>
                <a:latin typeface="Menlo"/>
              </a:rPr>
              <a:t>((resolve, reject) =&gt; {</a:t>
            </a:r>
            <a:br>
              <a:rPr lang="nl-BE" sz="2400" dirty="0">
                <a:solidFill>
                  <a:srgbClr val="E0E2E4"/>
                </a:solidFill>
                <a:latin typeface="Menlo"/>
              </a:rPr>
            </a:br>
            <a:r>
              <a:rPr lang="nl-BE" sz="2400" dirty="0">
                <a:solidFill>
                  <a:srgbClr val="E0E2E4"/>
                </a:solidFill>
                <a:latin typeface="Menlo"/>
              </a:rPr>
              <a:t>		</a:t>
            </a:r>
            <a:r>
              <a:rPr lang="nl-BE" sz="2400" b="1" dirty="0">
                <a:solidFill>
                  <a:srgbClr val="93C763"/>
                </a:solidFill>
                <a:latin typeface="Menlo"/>
              </a:rPr>
              <a:t>if</a:t>
            </a:r>
            <a:r>
              <a:rPr lang="nl-BE" sz="2400" dirty="0">
                <a:solidFill>
                  <a:srgbClr val="E0E2E4"/>
                </a:solidFill>
                <a:latin typeface="Menlo"/>
              </a:rPr>
              <a:t> (user.name === </a:t>
            </a:r>
            <a:r>
              <a:rPr lang="nl-BE" sz="2400" dirty="0">
                <a:solidFill>
                  <a:srgbClr val="EC7600"/>
                </a:solidFill>
                <a:latin typeface="Menlo"/>
              </a:rPr>
              <a:t>'Bob’</a:t>
            </a:r>
            <a:r>
              <a:rPr lang="nl-BE" sz="2400" dirty="0">
                <a:solidFill>
                  <a:srgbClr val="E0E2E4"/>
                </a:solidFill>
                <a:latin typeface="Menlo"/>
              </a:rPr>
              <a:t>) {</a:t>
            </a:r>
            <a:br>
              <a:rPr lang="nl-BE" sz="2400" dirty="0">
                <a:solidFill>
                  <a:srgbClr val="E0E2E4"/>
                </a:solidFill>
                <a:latin typeface="Menlo"/>
              </a:rPr>
            </a:br>
            <a:r>
              <a:rPr lang="nl-BE" sz="2400" dirty="0">
                <a:solidFill>
                  <a:srgbClr val="E0E2E4"/>
                </a:solidFill>
                <a:latin typeface="Menlo"/>
              </a:rPr>
              <a:t>			resolve(</a:t>
            </a:r>
            <a:r>
              <a:rPr lang="nl-BE" sz="2400" dirty="0">
                <a:solidFill>
                  <a:srgbClr val="EC7600"/>
                </a:solidFill>
                <a:latin typeface="Menlo"/>
              </a:rPr>
              <a:t>'$42’</a:t>
            </a:r>
            <a:r>
              <a:rPr lang="nl-BE" sz="2400" dirty="0">
                <a:solidFill>
                  <a:srgbClr val="E0E2E4"/>
                </a:solidFill>
                <a:latin typeface="Menlo"/>
              </a:rPr>
              <a:t>);</a:t>
            </a:r>
            <a:br>
              <a:rPr lang="nl-BE" sz="2400" dirty="0">
                <a:solidFill>
                  <a:srgbClr val="E0E2E4"/>
                </a:solidFill>
                <a:latin typeface="Menlo"/>
              </a:rPr>
            </a:br>
            <a:r>
              <a:rPr lang="nl-BE" sz="2400" dirty="0">
                <a:solidFill>
                  <a:srgbClr val="E0E2E4"/>
                </a:solidFill>
                <a:latin typeface="Menlo"/>
              </a:rPr>
              <a:t>		} </a:t>
            </a:r>
            <a:r>
              <a:rPr lang="nl-BE" sz="2400" b="1" dirty="0">
                <a:solidFill>
                  <a:srgbClr val="93C763"/>
                </a:solidFill>
                <a:latin typeface="Menlo"/>
              </a:rPr>
              <a:t>else</a:t>
            </a:r>
            <a:r>
              <a:rPr lang="nl-BE" sz="2400" dirty="0">
                <a:solidFill>
                  <a:srgbClr val="E0E2E4"/>
                </a:solidFill>
                <a:latin typeface="Menlo"/>
              </a:rPr>
              <a:t> {</a:t>
            </a:r>
          </a:p>
          <a:p>
            <a:r>
              <a:rPr lang="nl-BE" sz="2400" dirty="0">
                <a:solidFill>
                  <a:srgbClr val="E0E2E4"/>
                </a:solidFill>
                <a:latin typeface="Menlo"/>
              </a:rPr>
              <a:t>			reject(</a:t>
            </a:r>
            <a:r>
              <a:rPr lang="nl-BE" sz="2400" dirty="0">
                <a:solidFill>
                  <a:srgbClr val="EC7600"/>
                </a:solidFill>
                <a:latin typeface="Menlo"/>
              </a:rPr>
              <a:t>'User not found’</a:t>
            </a:r>
            <a:r>
              <a:rPr lang="nl-BE" sz="2400" dirty="0">
                <a:solidFill>
                  <a:srgbClr val="E0E2E4"/>
                </a:solidFill>
                <a:latin typeface="Menlo"/>
              </a:rPr>
              <a:t>);</a:t>
            </a:r>
          </a:p>
          <a:p>
            <a:r>
              <a:rPr lang="nl-BE" sz="2400" dirty="0">
                <a:solidFill>
                  <a:srgbClr val="E0E2E4"/>
                </a:solidFill>
                <a:latin typeface="Menlo"/>
              </a:rPr>
              <a:t>		}</a:t>
            </a:r>
          </a:p>
          <a:p>
            <a:r>
              <a:rPr lang="nl-BE" sz="2400" dirty="0">
                <a:solidFill>
                  <a:srgbClr val="E0E2E4"/>
                </a:solidFill>
                <a:latin typeface="Menlo"/>
              </a:rPr>
              <a:t>	});</a:t>
            </a:r>
          </a:p>
          <a:p>
            <a:r>
              <a:rPr lang="nl-BE" sz="2400" dirty="0">
                <a:solidFill>
                  <a:srgbClr val="E0E2E4"/>
                </a:solidFill>
                <a:latin typeface="Menlo"/>
              </a:rPr>
              <a:t>}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3805624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6766974" cy="970450"/>
          </a:xfrm>
        </p:spPr>
        <p:txBody>
          <a:bodyPr/>
          <a:lstStyle/>
          <a:p>
            <a:r>
              <a:rPr lang="nl-BE" dirty="0"/>
              <a:t>ECMAScript 2018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1732451"/>
            <a:ext cx="7765322" cy="616429"/>
          </a:xfrm>
        </p:spPr>
        <p:txBody>
          <a:bodyPr/>
          <a:lstStyle/>
          <a:p>
            <a:r>
              <a:rPr lang="nl-BE" dirty="0"/>
              <a:t>Promise.prototype.finally</a:t>
            </a:r>
          </a:p>
          <a:p>
            <a:endParaRPr lang="nl-BE" dirty="0"/>
          </a:p>
          <a:p>
            <a:pPr marL="45720" indent="0">
              <a:buNone/>
            </a:pPr>
            <a:endParaRPr lang="nl-BE" dirty="0"/>
          </a:p>
          <a:p>
            <a:pPr marL="45720" indent="0">
              <a:buNone/>
            </a:pPr>
            <a:endParaRPr lang="nl-BE" dirty="0"/>
          </a:p>
          <a:p>
            <a:pPr marL="45720" indent="0">
              <a:buNone/>
            </a:pP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0CF881-EE5E-4E9B-A632-637577B35D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187735"/>
            <a:ext cx="1370401" cy="154471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C18D2DE-9036-41ED-8014-676402DB5602}"/>
              </a:ext>
            </a:extLst>
          </p:cNvPr>
          <p:cNvSpPr txBox="1">
            <a:spLocks/>
          </p:cNvSpPr>
          <p:nvPr/>
        </p:nvSpPr>
        <p:spPr>
          <a:xfrm>
            <a:off x="710094" y="2193066"/>
            <a:ext cx="7765322" cy="61642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/>
              <a:t>Rest/Spread properties for objects</a:t>
            </a:r>
          </a:p>
          <a:p>
            <a:pPr marL="45720" indent="0">
              <a:buFont typeface="Wingdings 2" charset="2"/>
              <a:buNone/>
            </a:pPr>
            <a:endParaRPr lang="nl-B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B207051-D93B-4952-B94B-59C9944E97F0}"/>
              </a:ext>
            </a:extLst>
          </p:cNvPr>
          <p:cNvSpPr/>
          <p:nvPr/>
        </p:nvSpPr>
        <p:spPr>
          <a:xfrm>
            <a:off x="1115616" y="2636912"/>
            <a:ext cx="748883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2400" b="1" dirty="0">
                <a:solidFill>
                  <a:srgbClr val="93C763"/>
                </a:solidFill>
                <a:latin typeface="Menlo"/>
              </a:rPr>
              <a:t>let</a:t>
            </a:r>
            <a:r>
              <a:rPr lang="nl-BE" sz="2400" dirty="0">
                <a:solidFill>
                  <a:srgbClr val="E0E2E4"/>
                </a:solidFill>
                <a:latin typeface="Menlo"/>
              </a:rPr>
              <a:t> {a, b, ...rest} = {a: </a:t>
            </a:r>
            <a:r>
              <a:rPr lang="nl-BE" sz="2400" dirty="0">
                <a:solidFill>
                  <a:srgbClr val="FFCD22"/>
                </a:solidFill>
                <a:latin typeface="Menlo"/>
              </a:rPr>
              <a:t>10</a:t>
            </a:r>
            <a:r>
              <a:rPr lang="nl-BE" sz="2400" dirty="0">
                <a:solidFill>
                  <a:srgbClr val="E0E2E4"/>
                </a:solidFill>
                <a:latin typeface="Menlo"/>
              </a:rPr>
              <a:t>, b: </a:t>
            </a:r>
            <a:r>
              <a:rPr lang="nl-BE" sz="2400" dirty="0">
                <a:solidFill>
                  <a:srgbClr val="FFCD22"/>
                </a:solidFill>
                <a:latin typeface="Menlo"/>
              </a:rPr>
              <a:t>20</a:t>
            </a:r>
            <a:r>
              <a:rPr lang="nl-BE" sz="2400" dirty="0">
                <a:solidFill>
                  <a:srgbClr val="E0E2E4"/>
                </a:solidFill>
                <a:latin typeface="Menlo"/>
              </a:rPr>
              <a:t>, c: </a:t>
            </a:r>
            <a:r>
              <a:rPr lang="nl-BE" sz="2400" dirty="0">
                <a:solidFill>
                  <a:srgbClr val="FFCD22"/>
                </a:solidFill>
                <a:latin typeface="Menlo"/>
              </a:rPr>
              <a:t>30</a:t>
            </a:r>
            <a:r>
              <a:rPr lang="nl-BE" sz="2400" dirty="0">
                <a:solidFill>
                  <a:srgbClr val="E0E2E4"/>
                </a:solidFill>
                <a:latin typeface="Menlo"/>
              </a:rPr>
              <a:t>, d: </a:t>
            </a:r>
            <a:r>
              <a:rPr lang="nl-BE" sz="2400" dirty="0">
                <a:solidFill>
                  <a:srgbClr val="FFCD22"/>
                </a:solidFill>
                <a:latin typeface="Menlo"/>
              </a:rPr>
              <a:t>40</a:t>
            </a:r>
            <a:r>
              <a:rPr lang="nl-BE" sz="2400" dirty="0">
                <a:solidFill>
                  <a:srgbClr val="E0E2E4"/>
                </a:solidFill>
                <a:latin typeface="Menlo"/>
              </a:rPr>
              <a:t>}</a:t>
            </a:r>
            <a:br>
              <a:rPr lang="nl-BE" sz="2400" dirty="0">
                <a:solidFill>
                  <a:srgbClr val="E0E2E4"/>
                </a:solidFill>
                <a:latin typeface="Menlo"/>
              </a:rPr>
            </a:br>
            <a:r>
              <a:rPr lang="nl-BE" sz="2400" dirty="0">
                <a:solidFill>
                  <a:srgbClr val="818E96"/>
                </a:solidFill>
                <a:latin typeface="Menlo"/>
              </a:rPr>
              <a:t>// rest = {c: 30, d: 40}</a:t>
            </a:r>
            <a:br>
              <a:rPr lang="nl-BE" sz="2400" dirty="0">
                <a:solidFill>
                  <a:srgbClr val="E0E2E4"/>
                </a:solidFill>
                <a:latin typeface="Menlo"/>
              </a:rPr>
            </a:br>
            <a:br>
              <a:rPr lang="nl-BE" dirty="0">
                <a:solidFill>
                  <a:srgbClr val="E0E2E4"/>
                </a:solidFill>
                <a:latin typeface="Menlo"/>
              </a:rPr>
            </a:br>
            <a:endParaRPr lang="nl-B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978FBF-AE35-4E8F-B9ED-15648871EAB3}"/>
              </a:ext>
            </a:extLst>
          </p:cNvPr>
          <p:cNvSpPr/>
          <p:nvPr/>
        </p:nvSpPr>
        <p:spPr>
          <a:xfrm>
            <a:off x="1090500" y="3573016"/>
            <a:ext cx="719103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2400" b="1" dirty="0">
                <a:solidFill>
                  <a:srgbClr val="93C763"/>
                </a:solidFill>
                <a:latin typeface="Menlo"/>
              </a:rPr>
              <a:t>let</a:t>
            </a:r>
            <a:r>
              <a:rPr lang="nl-BE" sz="2400" dirty="0">
                <a:solidFill>
                  <a:srgbClr val="E0E2E4"/>
                </a:solidFill>
                <a:latin typeface="Menlo"/>
              </a:rPr>
              <a:t> box = {</a:t>
            </a:r>
            <a:br>
              <a:rPr lang="nl-BE" sz="2400" dirty="0">
                <a:solidFill>
                  <a:srgbClr val="E0E2E4"/>
                </a:solidFill>
                <a:latin typeface="Menlo"/>
              </a:rPr>
            </a:br>
            <a:r>
              <a:rPr lang="nl-BE" sz="2400" dirty="0">
                <a:solidFill>
                  <a:srgbClr val="E0E2E4"/>
                </a:solidFill>
                <a:latin typeface="Menlo"/>
              </a:rPr>
              <a:t>	pos: {x: </a:t>
            </a:r>
            <a:r>
              <a:rPr lang="nl-BE" sz="2400" dirty="0">
                <a:solidFill>
                  <a:srgbClr val="FFCD22"/>
                </a:solidFill>
                <a:latin typeface="Menlo"/>
              </a:rPr>
              <a:t>0</a:t>
            </a:r>
            <a:r>
              <a:rPr lang="nl-BE" sz="2400" dirty="0">
                <a:solidFill>
                  <a:srgbClr val="E0E2E4"/>
                </a:solidFill>
                <a:latin typeface="Menlo"/>
              </a:rPr>
              <a:t>, y: </a:t>
            </a:r>
            <a:r>
              <a:rPr lang="nl-BE" sz="2400" dirty="0">
                <a:solidFill>
                  <a:srgbClr val="FFCD22"/>
                </a:solidFill>
                <a:latin typeface="Menlo"/>
              </a:rPr>
              <a:t>5</a:t>
            </a:r>
            <a:r>
              <a:rPr lang="nl-BE" sz="2400" dirty="0">
                <a:solidFill>
                  <a:srgbClr val="E0E2E4"/>
                </a:solidFill>
                <a:latin typeface="Menlo"/>
              </a:rPr>
              <a:t>},</a:t>
            </a:r>
            <a:br>
              <a:rPr lang="nl-BE" sz="2400" dirty="0">
                <a:solidFill>
                  <a:srgbClr val="E0E2E4"/>
                </a:solidFill>
                <a:latin typeface="Menlo"/>
              </a:rPr>
            </a:br>
            <a:r>
              <a:rPr lang="nl-BE" sz="2400" dirty="0">
                <a:solidFill>
                  <a:srgbClr val="E0E2E4"/>
                </a:solidFill>
                <a:latin typeface="Menlo"/>
              </a:rPr>
              <a:t>	size: {width: </a:t>
            </a:r>
            <a:r>
              <a:rPr lang="nl-BE" sz="2400" dirty="0">
                <a:solidFill>
                  <a:srgbClr val="FFCD22"/>
                </a:solidFill>
                <a:latin typeface="Menlo"/>
              </a:rPr>
              <a:t>100</a:t>
            </a:r>
            <a:r>
              <a:rPr lang="nl-BE" sz="2400" dirty="0">
                <a:solidFill>
                  <a:srgbClr val="E0E2E4"/>
                </a:solidFill>
                <a:latin typeface="Menlo"/>
              </a:rPr>
              <a:t>, height: </a:t>
            </a:r>
            <a:r>
              <a:rPr lang="nl-BE" sz="2400" dirty="0">
                <a:solidFill>
                  <a:srgbClr val="FFCD22"/>
                </a:solidFill>
                <a:latin typeface="Menlo"/>
              </a:rPr>
              <a:t>200</a:t>
            </a:r>
            <a:r>
              <a:rPr lang="nl-BE" sz="2400" dirty="0">
                <a:solidFill>
                  <a:srgbClr val="E0E2E4"/>
                </a:solidFill>
                <a:latin typeface="Menlo"/>
              </a:rPr>
              <a:t>},</a:t>
            </a:r>
            <a:br>
              <a:rPr lang="nl-BE" sz="2400" dirty="0">
                <a:solidFill>
                  <a:srgbClr val="E0E2E4"/>
                </a:solidFill>
                <a:latin typeface="Menlo"/>
              </a:rPr>
            </a:br>
            <a:r>
              <a:rPr lang="nl-BE" sz="2400" dirty="0">
                <a:solidFill>
                  <a:srgbClr val="E0E2E4"/>
                </a:solidFill>
                <a:latin typeface="Menlo"/>
              </a:rPr>
              <a:t>	color: </a:t>
            </a:r>
            <a:r>
              <a:rPr lang="nl-BE" sz="2400" dirty="0">
                <a:solidFill>
                  <a:srgbClr val="EC7600"/>
                </a:solidFill>
                <a:latin typeface="Menlo"/>
              </a:rPr>
              <a:t>'red’</a:t>
            </a:r>
            <a:br>
              <a:rPr lang="nl-BE" sz="2400" dirty="0">
                <a:solidFill>
                  <a:srgbClr val="EC7600"/>
                </a:solidFill>
                <a:latin typeface="Menlo"/>
              </a:rPr>
            </a:br>
            <a:r>
              <a:rPr lang="nl-BE" sz="2400" dirty="0">
                <a:solidFill>
                  <a:srgbClr val="E0E2E4"/>
                </a:solidFill>
                <a:latin typeface="Menlo"/>
              </a:rPr>
              <a:t>};</a:t>
            </a:r>
            <a:br>
              <a:rPr lang="nl-BE" sz="2400" dirty="0">
                <a:solidFill>
                  <a:srgbClr val="E0E2E4"/>
                </a:solidFill>
                <a:latin typeface="Menlo"/>
              </a:rPr>
            </a:br>
            <a:r>
              <a:rPr lang="nl-BE" sz="2400" b="1" dirty="0">
                <a:solidFill>
                  <a:srgbClr val="93C763"/>
                </a:solidFill>
                <a:latin typeface="Menlo"/>
              </a:rPr>
              <a:t>let</a:t>
            </a:r>
            <a:r>
              <a:rPr lang="nl-BE" sz="2400" dirty="0">
                <a:solidFill>
                  <a:srgbClr val="E0E2E4"/>
                </a:solidFill>
                <a:latin typeface="Menlo"/>
              </a:rPr>
              <a:t> {pos: {x, ...justY}, ...sizeAndColor} = box;</a:t>
            </a:r>
            <a:br>
              <a:rPr lang="nl-BE" sz="2400" dirty="0">
                <a:solidFill>
                  <a:srgbClr val="E0E2E4"/>
                </a:solidFill>
                <a:latin typeface="Menlo"/>
              </a:rPr>
            </a:br>
            <a:r>
              <a:rPr lang="nl-BE" sz="2400" dirty="0">
                <a:solidFill>
                  <a:srgbClr val="818E96"/>
                </a:solidFill>
                <a:latin typeface="Menlo"/>
              </a:rPr>
              <a:t>// justY = {y: 5}</a:t>
            </a:r>
            <a:br>
              <a:rPr lang="nl-BE" sz="2400" dirty="0">
                <a:solidFill>
                  <a:srgbClr val="E0E2E4"/>
                </a:solidFill>
                <a:latin typeface="Menlo"/>
              </a:rPr>
            </a:br>
            <a:r>
              <a:rPr lang="nl-BE" sz="2400" dirty="0">
                <a:solidFill>
                  <a:srgbClr val="818E96"/>
                </a:solidFill>
                <a:latin typeface="Menlo"/>
              </a:rPr>
              <a:t>// sizeAndColor = {size: ..., color: 'red'}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761897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6766974" cy="970450"/>
          </a:xfrm>
        </p:spPr>
        <p:txBody>
          <a:bodyPr/>
          <a:lstStyle/>
          <a:p>
            <a:r>
              <a:rPr lang="nl-BE" dirty="0"/>
              <a:t>ECMAScript 2018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0CF881-EE5E-4E9B-A632-637577B35D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187735"/>
            <a:ext cx="1370401" cy="1544715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5A56391-1E64-4CCB-B597-1B5AC1F1A008}"/>
              </a:ext>
            </a:extLst>
          </p:cNvPr>
          <p:cNvSpPr txBox="1">
            <a:spLocks/>
          </p:cNvSpPr>
          <p:nvPr/>
        </p:nvSpPr>
        <p:spPr>
          <a:xfrm>
            <a:off x="818696" y="1488806"/>
            <a:ext cx="7765322" cy="48728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/>
              <a:t>RegEx: Named capture groups</a:t>
            </a:r>
          </a:p>
          <a:p>
            <a:pPr marL="45720" indent="0">
              <a:buFont typeface="Wingdings 2" charset="2"/>
              <a:buNone/>
            </a:pPr>
            <a:endParaRPr lang="nl-B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B84C6FA-9C60-4800-8CD0-2477443BF4EF}"/>
              </a:ext>
            </a:extLst>
          </p:cNvPr>
          <p:cNvSpPr/>
          <p:nvPr/>
        </p:nvSpPr>
        <p:spPr>
          <a:xfrm>
            <a:off x="1187624" y="1976093"/>
            <a:ext cx="752974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b="1" dirty="0">
                <a:solidFill>
                  <a:srgbClr val="93C763"/>
                </a:solidFill>
                <a:latin typeface="Menlo"/>
              </a:rPr>
              <a:t>let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RE_DATE = </a:t>
            </a:r>
            <a:r>
              <a:rPr lang="nl-BE" dirty="0">
                <a:solidFill>
                  <a:srgbClr val="D39745"/>
                </a:solidFill>
                <a:latin typeface="Menlo"/>
              </a:rPr>
              <a:t>/(?&lt;year&gt;[0-9]{4})-(?&lt;month&gt;[0-9]{2})-(?&lt;day&gt;[0-9]{2})/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;</a:t>
            </a:r>
            <a:br>
              <a:rPr lang="nl-BE" dirty="0">
                <a:solidFill>
                  <a:srgbClr val="E0E2E4"/>
                </a:solidFill>
                <a:latin typeface="Menlo"/>
              </a:rPr>
            </a:br>
            <a:br>
              <a:rPr lang="nl-BE" dirty="0">
                <a:solidFill>
                  <a:srgbClr val="E0E2E4"/>
                </a:solidFill>
                <a:latin typeface="Menlo"/>
              </a:rPr>
            </a:br>
            <a:r>
              <a:rPr lang="nl-BE" b="1" dirty="0">
                <a:solidFill>
                  <a:srgbClr val="93C763"/>
                </a:solidFill>
                <a:latin typeface="Menlo"/>
              </a:rPr>
              <a:t>const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matchObj = RE_DATE.exec(</a:t>
            </a:r>
            <a:r>
              <a:rPr lang="nl-BE" dirty="0">
                <a:solidFill>
                  <a:srgbClr val="EC7600"/>
                </a:solidFill>
                <a:latin typeface="Menlo"/>
              </a:rPr>
              <a:t>'1999-12-31’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);</a:t>
            </a:r>
            <a:br>
              <a:rPr lang="nl-BE" dirty="0">
                <a:solidFill>
                  <a:srgbClr val="E0E2E4"/>
                </a:solidFill>
                <a:latin typeface="Menlo"/>
              </a:rPr>
            </a:br>
            <a:r>
              <a:rPr lang="nl-BE" b="1" dirty="0">
                <a:solidFill>
                  <a:srgbClr val="93C763"/>
                </a:solidFill>
                <a:latin typeface="Menlo"/>
              </a:rPr>
              <a:t>const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year = matchObj.groups.year; </a:t>
            </a:r>
            <a:r>
              <a:rPr lang="nl-BE" dirty="0">
                <a:solidFill>
                  <a:srgbClr val="818E96"/>
                </a:solidFill>
                <a:latin typeface="Menlo"/>
              </a:rPr>
              <a:t>// 1999, or: matchObj[1]</a:t>
            </a:r>
            <a:br>
              <a:rPr lang="nl-BE" dirty="0">
                <a:solidFill>
                  <a:srgbClr val="E0E2E4"/>
                </a:solidFill>
                <a:latin typeface="Menlo"/>
              </a:rPr>
            </a:br>
            <a:r>
              <a:rPr lang="nl-BE" b="1" dirty="0">
                <a:solidFill>
                  <a:srgbClr val="93C763"/>
                </a:solidFill>
                <a:latin typeface="Menlo"/>
              </a:rPr>
              <a:t>const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month = matchObj.groups.month; </a:t>
            </a:r>
            <a:r>
              <a:rPr lang="nl-BE" dirty="0">
                <a:solidFill>
                  <a:srgbClr val="818E96"/>
                </a:solidFill>
                <a:latin typeface="Menlo"/>
              </a:rPr>
              <a:t>// 12</a:t>
            </a:r>
            <a:br>
              <a:rPr lang="nl-BE" dirty="0">
                <a:solidFill>
                  <a:srgbClr val="E0E2E4"/>
                </a:solidFill>
                <a:latin typeface="Menlo"/>
              </a:rPr>
            </a:br>
            <a:br>
              <a:rPr lang="nl-BE" dirty="0">
                <a:solidFill>
                  <a:srgbClr val="E0E2E4"/>
                </a:solidFill>
                <a:latin typeface="Menlo"/>
              </a:rPr>
            </a:br>
            <a:r>
              <a:rPr lang="nl-BE" dirty="0">
                <a:solidFill>
                  <a:srgbClr val="EC7600"/>
                </a:solidFill>
                <a:latin typeface="Menlo"/>
              </a:rPr>
              <a:t>'1999-12-31'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.replace(RE_DATE, </a:t>
            </a:r>
            <a:r>
              <a:rPr lang="nl-BE" dirty="0">
                <a:solidFill>
                  <a:srgbClr val="EC7600"/>
                </a:solidFill>
                <a:latin typeface="Menlo"/>
              </a:rPr>
              <a:t>'$&lt;day&gt;/$&lt;month&gt;/$&lt;year&gt;’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)</a:t>
            </a:r>
            <a:br>
              <a:rPr lang="nl-BE" dirty="0">
                <a:solidFill>
                  <a:srgbClr val="E0E2E4"/>
                </a:solidFill>
                <a:latin typeface="Menlo"/>
              </a:rPr>
            </a:br>
            <a:r>
              <a:rPr lang="nl-BE" dirty="0">
                <a:solidFill>
                  <a:srgbClr val="818E96"/>
                </a:solidFill>
                <a:latin typeface="Menlo"/>
              </a:rPr>
              <a:t>// 31/12/1999</a:t>
            </a:r>
            <a:endParaRPr lang="nl-B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B28ED9-4A9F-4C4B-895B-91F44EA22F55}"/>
              </a:ext>
            </a:extLst>
          </p:cNvPr>
          <p:cNvSpPr/>
          <p:nvPr/>
        </p:nvSpPr>
        <p:spPr>
          <a:xfrm>
            <a:off x="1187624" y="5069030"/>
            <a:ext cx="776532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b="1" dirty="0">
                <a:solidFill>
                  <a:srgbClr val="93C763"/>
                </a:solidFill>
                <a:latin typeface="Menlo"/>
              </a:rPr>
              <a:t>let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REPEAT3 = </a:t>
            </a:r>
            <a:r>
              <a:rPr lang="nl-BE" sz="2400" dirty="0">
                <a:solidFill>
                  <a:srgbClr val="D3974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/^(?&lt;word&gt;[a-z]+)!\k&lt;word&gt;!\1$/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;</a:t>
            </a:r>
            <a:br>
              <a:rPr lang="nl-BE" dirty="0">
                <a:solidFill>
                  <a:srgbClr val="E0E2E4"/>
                </a:solidFill>
                <a:latin typeface="Menlo"/>
              </a:rPr>
            </a:br>
            <a:r>
              <a:rPr lang="nl-BE" dirty="0">
                <a:solidFill>
                  <a:srgbClr val="E0E2E4"/>
                </a:solidFill>
                <a:latin typeface="Menlo"/>
              </a:rPr>
              <a:t>REPEAT3.test(</a:t>
            </a:r>
            <a:r>
              <a:rPr lang="nl-BE" dirty="0">
                <a:solidFill>
                  <a:srgbClr val="EC7600"/>
                </a:solidFill>
                <a:latin typeface="Menlo"/>
              </a:rPr>
              <a:t>'abc!abc!abc'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); </a:t>
            </a:r>
            <a:r>
              <a:rPr lang="nl-BE" dirty="0">
                <a:solidFill>
                  <a:srgbClr val="818E96"/>
                </a:solidFill>
                <a:latin typeface="Menlo"/>
              </a:rPr>
              <a:t>// true</a:t>
            </a:r>
            <a:br>
              <a:rPr lang="nl-BE" dirty="0">
                <a:solidFill>
                  <a:srgbClr val="E0E2E4"/>
                </a:solidFill>
                <a:latin typeface="Menlo"/>
              </a:rPr>
            </a:br>
            <a:r>
              <a:rPr lang="nl-BE" dirty="0">
                <a:solidFill>
                  <a:srgbClr val="E0E2E4"/>
                </a:solidFill>
                <a:latin typeface="Menlo"/>
              </a:rPr>
              <a:t>REPEAT3.test(</a:t>
            </a:r>
            <a:r>
              <a:rPr lang="nl-BE" dirty="0">
                <a:solidFill>
                  <a:srgbClr val="EC7600"/>
                </a:solidFill>
                <a:latin typeface="Menlo"/>
              </a:rPr>
              <a:t>'abc!abc!ab'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); </a:t>
            </a:r>
            <a:r>
              <a:rPr lang="nl-BE" dirty="0">
                <a:solidFill>
                  <a:srgbClr val="818E96"/>
                </a:solidFill>
                <a:latin typeface="Menlo"/>
              </a:rPr>
              <a:t>// false</a:t>
            </a:r>
            <a:endParaRPr lang="nl-BE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B1FBDF1-DFB3-4833-83D3-211EAFD92139}"/>
              </a:ext>
            </a:extLst>
          </p:cNvPr>
          <p:cNvSpPr txBox="1">
            <a:spLocks/>
          </p:cNvSpPr>
          <p:nvPr/>
        </p:nvSpPr>
        <p:spPr>
          <a:xfrm>
            <a:off x="818696" y="4581743"/>
            <a:ext cx="7765322" cy="48728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/>
              <a:t>Names can be used in backtracking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6C16F6C-ACCE-4100-B792-53E1D7A0A025}"/>
              </a:ext>
            </a:extLst>
          </p:cNvPr>
          <p:cNvSpPr/>
          <p:nvPr/>
        </p:nvSpPr>
        <p:spPr>
          <a:xfrm>
            <a:off x="2771800" y="5085184"/>
            <a:ext cx="216024" cy="356652"/>
          </a:xfrm>
          <a:prstGeom prst="ellipse">
            <a:avLst/>
          </a:prstGeom>
          <a:solidFill>
            <a:schemeClr val="accent1">
              <a:alpha val="5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3330249-3BFA-4842-A357-21BDA818EEF9}"/>
              </a:ext>
            </a:extLst>
          </p:cNvPr>
          <p:cNvSpPr/>
          <p:nvPr/>
        </p:nvSpPr>
        <p:spPr>
          <a:xfrm>
            <a:off x="3046728" y="4957937"/>
            <a:ext cx="2618496" cy="623001"/>
          </a:xfrm>
          <a:prstGeom prst="ellipse">
            <a:avLst/>
          </a:prstGeom>
          <a:solidFill>
            <a:schemeClr val="accent1">
              <a:alpha val="5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17E4C72-662E-4052-8247-43C3FFFFA250}"/>
              </a:ext>
            </a:extLst>
          </p:cNvPr>
          <p:cNvSpPr/>
          <p:nvPr/>
        </p:nvSpPr>
        <p:spPr>
          <a:xfrm>
            <a:off x="5724128" y="5114816"/>
            <a:ext cx="144016" cy="356652"/>
          </a:xfrm>
          <a:prstGeom prst="ellipse">
            <a:avLst/>
          </a:prstGeom>
          <a:solidFill>
            <a:schemeClr val="accent1">
              <a:alpha val="5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CB2ADF3-6114-4DF9-A28C-8F24F1C4A3BC}"/>
              </a:ext>
            </a:extLst>
          </p:cNvPr>
          <p:cNvSpPr/>
          <p:nvPr/>
        </p:nvSpPr>
        <p:spPr>
          <a:xfrm>
            <a:off x="5885916" y="4957937"/>
            <a:ext cx="1503280" cy="598380"/>
          </a:xfrm>
          <a:prstGeom prst="ellipse">
            <a:avLst/>
          </a:prstGeom>
          <a:solidFill>
            <a:schemeClr val="accent1">
              <a:alpha val="5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BEFAF8A-1BEA-4CCD-8EB9-FE10FBBD877B}"/>
              </a:ext>
            </a:extLst>
          </p:cNvPr>
          <p:cNvSpPr/>
          <p:nvPr/>
        </p:nvSpPr>
        <p:spPr>
          <a:xfrm>
            <a:off x="2699792" y="1863864"/>
            <a:ext cx="1584176" cy="598380"/>
          </a:xfrm>
          <a:prstGeom prst="ellipse">
            <a:avLst/>
          </a:prstGeom>
          <a:solidFill>
            <a:schemeClr val="accent1">
              <a:alpha val="5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BF5B4F6-96BD-488D-B5B4-BAAC5A36DA89}"/>
              </a:ext>
            </a:extLst>
          </p:cNvPr>
          <p:cNvSpPr/>
          <p:nvPr/>
        </p:nvSpPr>
        <p:spPr>
          <a:xfrm>
            <a:off x="7372431" y="5126463"/>
            <a:ext cx="144016" cy="356652"/>
          </a:xfrm>
          <a:prstGeom prst="ellipse">
            <a:avLst/>
          </a:prstGeom>
          <a:solidFill>
            <a:schemeClr val="accent1">
              <a:alpha val="5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8A21859-258D-40B7-8B5C-14A7D14D7E08}"/>
              </a:ext>
            </a:extLst>
          </p:cNvPr>
          <p:cNvSpPr/>
          <p:nvPr/>
        </p:nvSpPr>
        <p:spPr>
          <a:xfrm>
            <a:off x="7575351" y="5085184"/>
            <a:ext cx="525041" cy="356652"/>
          </a:xfrm>
          <a:prstGeom prst="ellipse">
            <a:avLst/>
          </a:prstGeom>
          <a:solidFill>
            <a:schemeClr val="accent1">
              <a:alpha val="5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35405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 animBg="1"/>
      <p:bldP spid="13" grpId="1" animBg="1"/>
      <p:bldP spid="15" grpId="0" animBg="1"/>
      <p:bldP spid="15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6766974" cy="970450"/>
          </a:xfrm>
        </p:spPr>
        <p:txBody>
          <a:bodyPr/>
          <a:lstStyle/>
          <a:p>
            <a:r>
              <a:rPr lang="nl-BE" dirty="0"/>
              <a:t>ECMAScript 2018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0CF881-EE5E-4E9B-A632-637577B35D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187735"/>
            <a:ext cx="1370401" cy="1544715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12634E7-EFF5-41FB-96A1-70EFEEA9A2EB}"/>
              </a:ext>
            </a:extLst>
          </p:cNvPr>
          <p:cNvSpPr txBox="1">
            <a:spLocks/>
          </p:cNvSpPr>
          <p:nvPr/>
        </p:nvSpPr>
        <p:spPr>
          <a:xfrm>
            <a:off x="899592" y="1580051"/>
            <a:ext cx="7765322" cy="40879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/>
              <a:t>RegEx: Lookbehind zero-width assertion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425A06D-52CD-496E-8ADC-31259958343C}"/>
              </a:ext>
            </a:extLst>
          </p:cNvPr>
          <p:cNvSpPr txBox="1">
            <a:spLocks/>
          </p:cNvSpPr>
          <p:nvPr/>
        </p:nvSpPr>
        <p:spPr>
          <a:xfrm>
            <a:off x="912907" y="4362056"/>
            <a:ext cx="7765322" cy="223529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nl-BE" sz="2800" dirty="0"/>
              <a:t>Lookbehinds: </a:t>
            </a:r>
            <a:br>
              <a:rPr lang="nl-BE" sz="2800" dirty="0"/>
            </a:br>
            <a:r>
              <a:rPr lang="nl-BE" sz="2800" dirty="0"/>
              <a:t>				</a:t>
            </a:r>
            <a:r>
              <a:rPr lang="nl-BE" sz="3200" dirty="0">
                <a:solidFill>
                  <a:srgbClr val="D3974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/(?&lt;=a)b/</a:t>
            </a:r>
          </a:p>
          <a:p>
            <a:pPr marL="36900" indent="0">
              <a:buNone/>
            </a:pPr>
            <a:br>
              <a:rPr lang="nl-BE" sz="3200" dirty="0">
                <a:solidFill>
                  <a:srgbClr val="D3974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sz="3200" dirty="0">
                <a:solidFill>
                  <a:srgbClr val="D3974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/(?&lt;!a)b/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D4390C2-7F08-448C-8AE2-EE9D84576E87}"/>
              </a:ext>
            </a:extLst>
          </p:cNvPr>
          <p:cNvSpPr txBox="1">
            <a:spLocks/>
          </p:cNvSpPr>
          <p:nvPr/>
        </p:nvSpPr>
        <p:spPr>
          <a:xfrm>
            <a:off x="899592" y="2123419"/>
            <a:ext cx="7765322" cy="182984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nl-BE" sz="2400" dirty="0"/>
              <a:t>Lookaheads:</a:t>
            </a:r>
            <a:br>
              <a:rPr lang="nl-BE" sz="2400" dirty="0"/>
            </a:br>
            <a:r>
              <a:rPr lang="nl-BE" sz="2400" dirty="0"/>
              <a:t>				</a:t>
            </a:r>
            <a:r>
              <a:rPr lang="nl-BE" sz="2800" dirty="0">
                <a:solidFill>
                  <a:srgbClr val="D3974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/a(?=positive)/</a:t>
            </a:r>
            <a:br>
              <a:rPr lang="nl-BE" sz="2800" dirty="0">
                <a:solidFill>
                  <a:srgbClr val="D3974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nl-BE" sz="2800" dirty="0">
                <a:solidFill>
                  <a:srgbClr val="D3974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sz="2800" dirty="0">
                <a:solidFill>
                  <a:srgbClr val="D3974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/o(?!negative)/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E5B1E67-1EDA-4F86-AEFE-E48338B62BD2}"/>
              </a:ext>
            </a:extLst>
          </p:cNvPr>
          <p:cNvSpPr/>
          <p:nvPr/>
        </p:nvSpPr>
        <p:spPr>
          <a:xfrm>
            <a:off x="3795228" y="6015587"/>
            <a:ext cx="301223" cy="465625"/>
          </a:xfrm>
          <a:prstGeom prst="ellipse">
            <a:avLst/>
          </a:prstGeom>
          <a:solidFill>
            <a:schemeClr val="accent1">
              <a:alpha val="5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EE965AB-F5B2-42B0-8672-532EED741D2E}"/>
              </a:ext>
            </a:extLst>
          </p:cNvPr>
          <p:cNvSpPr/>
          <p:nvPr/>
        </p:nvSpPr>
        <p:spPr>
          <a:xfrm>
            <a:off x="3139506" y="4797152"/>
            <a:ext cx="1406848" cy="566870"/>
          </a:xfrm>
          <a:prstGeom prst="ellipse">
            <a:avLst/>
          </a:prstGeom>
          <a:solidFill>
            <a:schemeClr val="accent1">
              <a:alpha val="5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19335C9-7866-412D-B24A-FC4593E1CEF8}"/>
              </a:ext>
            </a:extLst>
          </p:cNvPr>
          <p:cNvSpPr/>
          <p:nvPr/>
        </p:nvSpPr>
        <p:spPr>
          <a:xfrm>
            <a:off x="4494345" y="6015587"/>
            <a:ext cx="301223" cy="465625"/>
          </a:xfrm>
          <a:prstGeom prst="ellipse">
            <a:avLst/>
          </a:prstGeom>
          <a:solidFill>
            <a:schemeClr val="accent1">
              <a:alpha val="5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1FDD1ED-D672-4DB9-9845-67476BBA76BE}"/>
              </a:ext>
            </a:extLst>
          </p:cNvPr>
          <p:cNvSpPr/>
          <p:nvPr/>
        </p:nvSpPr>
        <p:spPr>
          <a:xfrm>
            <a:off x="4494346" y="4797152"/>
            <a:ext cx="334270" cy="558993"/>
          </a:xfrm>
          <a:prstGeom prst="ellipse">
            <a:avLst/>
          </a:prstGeom>
          <a:solidFill>
            <a:schemeClr val="accent1">
              <a:alpha val="5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210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6766974" cy="970450"/>
          </a:xfrm>
        </p:spPr>
        <p:txBody>
          <a:bodyPr/>
          <a:lstStyle/>
          <a:p>
            <a:r>
              <a:rPr lang="nl-BE" dirty="0"/>
              <a:t>ECMAScript 2018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1732451"/>
            <a:ext cx="7765322" cy="472414"/>
          </a:xfrm>
        </p:spPr>
        <p:txBody>
          <a:bodyPr>
            <a:normAutofit/>
          </a:bodyPr>
          <a:lstStyle/>
          <a:p>
            <a:r>
              <a:rPr lang="nl-BE" dirty="0"/>
              <a:t>New RegEx flag /s (dotAll)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0CF881-EE5E-4E9B-A632-637577B35D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187735"/>
            <a:ext cx="1370401" cy="154471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0D852E2-7A38-4E6A-BCFD-BAEE27C178FC}"/>
              </a:ext>
            </a:extLst>
          </p:cNvPr>
          <p:cNvSpPr/>
          <p:nvPr/>
        </p:nvSpPr>
        <p:spPr>
          <a:xfrm>
            <a:off x="971600" y="2204865"/>
            <a:ext cx="560354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818E96"/>
                </a:solidFill>
                <a:latin typeface="Menlo"/>
              </a:rPr>
              <a:t>// without /s</a:t>
            </a:r>
            <a:br>
              <a:rPr lang="en-US" sz="2000" dirty="0">
                <a:solidFill>
                  <a:srgbClr val="E0E2E4"/>
                </a:solidFill>
                <a:latin typeface="Menlo"/>
              </a:rPr>
            </a:br>
            <a:r>
              <a:rPr lang="en-US" sz="2000" dirty="0">
                <a:solidFill>
                  <a:srgbClr val="E0E2E4"/>
                </a:solidFill>
                <a:latin typeface="Menlo"/>
              </a:rPr>
              <a:t>/./.test(</a:t>
            </a:r>
            <a:r>
              <a:rPr lang="en-US" sz="2000" dirty="0">
                <a:solidFill>
                  <a:srgbClr val="EC7600"/>
                </a:solidFill>
                <a:latin typeface="Menlo"/>
              </a:rPr>
              <a:t>'\n’</a:t>
            </a:r>
            <a:r>
              <a:rPr lang="en-US" sz="2000" dirty="0">
                <a:solidFill>
                  <a:srgbClr val="E0E2E4"/>
                </a:solidFill>
                <a:latin typeface="Menlo"/>
              </a:rPr>
              <a:t>)</a:t>
            </a:r>
            <a:br>
              <a:rPr lang="en-US" sz="2000" dirty="0">
                <a:solidFill>
                  <a:srgbClr val="E0E2E4"/>
                </a:solidFill>
                <a:latin typeface="Menlo"/>
              </a:rPr>
            </a:br>
            <a:r>
              <a:rPr lang="en-US" sz="2000" dirty="0">
                <a:solidFill>
                  <a:srgbClr val="818E96"/>
                </a:solidFill>
                <a:latin typeface="Menlo"/>
              </a:rPr>
              <a:t>// false</a:t>
            </a:r>
            <a:br>
              <a:rPr lang="en-US" sz="2000" dirty="0">
                <a:solidFill>
                  <a:srgbClr val="E0E2E4"/>
                </a:solidFill>
                <a:latin typeface="Menlo"/>
              </a:rPr>
            </a:br>
            <a:br>
              <a:rPr lang="en-US" sz="2000" dirty="0">
                <a:solidFill>
                  <a:srgbClr val="E0E2E4"/>
                </a:solidFill>
                <a:latin typeface="Menlo"/>
              </a:rPr>
            </a:br>
            <a:r>
              <a:rPr lang="en-US" sz="2000" dirty="0">
                <a:solidFill>
                  <a:srgbClr val="E0E2E4"/>
                </a:solidFill>
                <a:latin typeface="Menlo"/>
              </a:rPr>
              <a:t>/[\s\S]/.test(</a:t>
            </a:r>
            <a:r>
              <a:rPr lang="en-US" sz="2000" dirty="0">
                <a:solidFill>
                  <a:srgbClr val="EC7600"/>
                </a:solidFill>
                <a:latin typeface="Menlo"/>
              </a:rPr>
              <a:t>'\n’</a:t>
            </a:r>
            <a:r>
              <a:rPr lang="en-US" sz="2000" dirty="0">
                <a:solidFill>
                  <a:srgbClr val="E0E2E4"/>
                </a:solidFill>
                <a:latin typeface="Menlo"/>
              </a:rPr>
              <a:t>)</a:t>
            </a:r>
            <a:br>
              <a:rPr lang="en-US" sz="2000" dirty="0">
                <a:solidFill>
                  <a:srgbClr val="E0E2E4"/>
                </a:solidFill>
                <a:latin typeface="Menlo"/>
              </a:rPr>
            </a:br>
            <a:r>
              <a:rPr lang="en-US" sz="2000" dirty="0">
                <a:solidFill>
                  <a:srgbClr val="818E96"/>
                </a:solidFill>
                <a:latin typeface="Menlo"/>
              </a:rPr>
              <a:t>// true</a:t>
            </a:r>
            <a:endParaRPr lang="nl-BE" sz="2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DF0B61-27EA-4E85-8EB3-A86CACF15A6A}"/>
              </a:ext>
            </a:extLst>
          </p:cNvPr>
          <p:cNvSpPr/>
          <p:nvPr/>
        </p:nvSpPr>
        <p:spPr>
          <a:xfrm>
            <a:off x="971600" y="4293096"/>
            <a:ext cx="4572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818E96"/>
                </a:solidFill>
                <a:latin typeface="Menlo"/>
              </a:rPr>
              <a:t>// with /s</a:t>
            </a:r>
            <a:endParaRPr lang="nl-BE" sz="2000" dirty="0">
              <a:solidFill>
                <a:srgbClr val="E0E2E4"/>
              </a:solidFill>
              <a:latin typeface="Menlo"/>
            </a:endParaRPr>
          </a:p>
          <a:p>
            <a:r>
              <a:rPr lang="nl-BE" sz="2000" dirty="0">
                <a:solidFill>
                  <a:srgbClr val="E0E2E4"/>
                </a:solidFill>
                <a:latin typeface="Menlo"/>
              </a:rPr>
              <a:t>/./s.dotAll</a:t>
            </a:r>
            <a:br>
              <a:rPr lang="nl-BE" sz="2000" dirty="0">
                <a:solidFill>
                  <a:srgbClr val="E0E2E4"/>
                </a:solidFill>
                <a:latin typeface="Menlo"/>
              </a:rPr>
            </a:br>
            <a:r>
              <a:rPr lang="nl-BE" sz="2000" b="1" dirty="0">
                <a:solidFill>
                  <a:srgbClr val="93C763"/>
                </a:solidFill>
                <a:latin typeface="Menlo"/>
              </a:rPr>
              <a:t>new</a:t>
            </a:r>
            <a:r>
              <a:rPr lang="nl-BE" sz="2000" dirty="0">
                <a:solidFill>
                  <a:srgbClr val="E0E2E4"/>
                </a:solidFill>
                <a:latin typeface="Menlo"/>
              </a:rPr>
              <a:t> </a:t>
            </a:r>
            <a:r>
              <a:rPr lang="nl-BE" sz="2000" dirty="0">
                <a:solidFill>
                  <a:srgbClr val="72C8BD"/>
                </a:solidFill>
                <a:latin typeface="Menlo"/>
              </a:rPr>
              <a:t>RegExp</a:t>
            </a:r>
            <a:r>
              <a:rPr lang="nl-BE" sz="2000" dirty="0">
                <a:solidFill>
                  <a:srgbClr val="E0E2E4"/>
                </a:solidFill>
                <a:latin typeface="Menlo"/>
              </a:rPr>
              <a:t>(</a:t>
            </a:r>
            <a:r>
              <a:rPr lang="nl-BE" sz="2000" dirty="0">
                <a:solidFill>
                  <a:srgbClr val="EC7600"/>
                </a:solidFill>
                <a:latin typeface="Menlo"/>
              </a:rPr>
              <a:t>'.'</a:t>
            </a:r>
            <a:r>
              <a:rPr lang="nl-BE" sz="2000" dirty="0">
                <a:solidFill>
                  <a:srgbClr val="E0E2E4"/>
                </a:solidFill>
                <a:latin typeface="Menlo"/>
              </a:rPr>
              <a:t>, </a:t>
            </a:r>
            <a:r>
              <a:rPr lang="nl-BE" sz="2000" dirty="0">
                <a:solidFill>
                  <a:srgbClr val="EC7600"/>
                </a:solidFill>
                <a:latin typeface="Menlo"/>
              </a:rPr>
              <a:t>'s'</a:t>
            </a:r>
            <a:r>
              <a:rPr lang="nl-BE" sz="2000" dirty="0">
                <a:solidFill>
                  <a:srgbClr val="E0E2E4"/>
                </a:solidFill>
                <a:latin typeface="Menlo"/>
              </a:rPr>
              <a:t>).dotAll </a:t>
            </a:r>
            <a:br>
              <a:rPr lang="nl-BE" sz="2000" dirty="0">
                <a:solidFill>
                  <a:srgbClr val="E0E2E4"/>
                </a:solidFill>
                <a:latin typeface="Menlo"/>
              </a:rPr>
            </a:br>
            <a:r>
              <a:rPr lang="nl-BE" sz="2000" dirty="0">
                <a:solidFill>
                  <a:srgbClr val="818E96"/>
                </a:solidFill>
                <a:latin typeface="Menlo"/>
              </a:rPr>
              <a:t>// true</a:t>
            </a:r>
            <a:r>
              <a:rPr lang="nl-BE" sz="2000" dirty="0">
                <a:solidFill>
                  <a:srgbClr val="E0E2E4"/>
                </a:solidFill>
                <a:latin typeface="Menlo"/>
              </a:rPr>
              <a:t> </a:t>
            </a:r>
            <a:br>
              <a:rPr lang="nl-BE" sz="2000" dirty="0">
                <a:solidFill>
                  <a:srgbClr val="E0E2E4"/>
                </a:solidFill>
                <a:latin typeface="Menlo"/>
              </a:rPr>
            </a:br>
            <a:br>
              <a:rPr lang="nl-BE" sz="2000" dirty="0">
                <a:solidFill>
                  <a:srgbClr val="E0E2E4"/>
                </a:solidFill>
                <a:latin typeface="Menlo"/>
              </a:rPr>
            </a:br>
            <a:r>
              <a:rPr lang="nl-BE" sz="2000" dirty="0">
                <a:solidFill>
                  <a:srgbClr val="E0E2E4"/>
                </a:solidFill>
                <a:latin typeface="Menlo"/>
              </a:rPr>
              <a:t>/./s.test(</a:t>
            </a:r>
            <a:r>
              <a:rPr lang="nl-BE" sz="2000" dirty="0">
                <a:solidFill>
                  <a:srgbClr val="EC7600"/>
                </a:solidFill>
                <a:latin typeface="Menlo"/>
              </a:rPr>
              <a:t>'\n’</a:t>
            </a:r>
            <a:r>
              <a:rPr lang="nl-BE" sz="2000" dirty="0">
                <a:solidFill>
                  <a:srgbClr val="E0E2E4"/>
                </a:solidFill>
                <a:latin typeface="Menlo"/>
              </a:rPr>
              <a:t>)</a:t>
            </a:r>
            <a:br>
              <a:rPr lang="nl-BE" sz="2000" dirty="0">
                <a:solidFill>
                  <a:srgbClr val="E0E2E4"/>
                </a:solidFill>
                <a:latin typeface="Menlo"/>
              </a:rPr>
            </a:br>
            <a:r>
              <a:rPr lang="nl-BE" sz="2000" dirty="0">
                <a:solidFill>
                  <a:srgbClr val="818E96"/>
                </a:solidFill>
                <a:latin typeface="Menlo"/>
              </a:rPr>
              <a:t>// true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1798696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6766974" cy="970450"/>
          </a:xfrm>
        </p:spPr>
        <p:txBody>
          <a:bodyPr/>
          <a:lstStyle/>
          <a:p>
            <a:r>
              <a:rPr lang="nl-BE" dirty="0"/>
              <a:t>ECMAScript 2018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1732450"/>
            <a:ext cx="7765322" cy="1336510"/>
          </a:xfrm>
        </p:spPr>
        <p:txBody>
          <a:bodyPr>
            <a:normAutofit/>
          </a:bodyPr>
          <a:lstStyle/>
          <a:p>
            <a:r>
              <a:rPr lang="en-US" dirty="0"/>
              <a:t>Asynchronous iteration</a:t>
            </a:r>
          </a:p>
          <a:p>
            <a:r>
              <a:rPr lang="en-US" dirty="0"/>
              <a:t>Synchronous </a:t>
            </a:r>
            <a:r>
              <a:rPr lang="en-US" dirty="0" err="1"/>
              <a:t>Symbol.iterator</a:t>
            </a:r>
            <a:r>
              <a:rPr lang="en-US" dirty="0"/>
              <a:t> introduced in ECMAScript2015 is used by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for...of</a:t>
            </a:r>
            <a:endParaRPr lang="nl-BE" dirty="0"/>
          </a:p>
          <a:p>
            <a:pPr marL="45720" indent="0">
              <a:buNone/>
            </a:pP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0CF881-EE5E-4E9B-A632-637577B35D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187735"/>
            <a:ext cx="1370401" cy="154471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296A341-221A-48AA-98BB-EA240DC7DF08}"/>
              </a:ext>
            </a:extLst>
          </p:cNvPr>
          <p:cNvSpPr/>
          <p:nvPr/>
        </p:nvSpPr>
        <p:spPr>
          <a:xfrm>
            <a:off x="1043608" y="2828835"/>
            <a:ext cx="712879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93C763"/>
                </a:solidFill>
                <a:latin typeface="Menlo"/>
              </a:rPr>
              <a:t>async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function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* </a:t>
            </a:r>
            <a:r>
              <a:rPr lang="en-US" b="1" dirty="0" err="1">
                <a:solidFill>
                  <a:srgbClr val="E0E2E4"/>
                </a:solidFill>
                <a:latin typeface="Menlo"/>
              </a:rPr>
              <a:t>readLines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() {</a:t>
            </a:r>
          </a:p>
          <a:p>
            <a:r>
              <a:rPr lang="en-US" b="1" dirty="0">
                <a:solidFill>
                  <a:srgbClr val="E0E2E4"/>
                </a:solidFill>
                <a:latin typeface="Menlo"/>
              </a:rPr>
              <a:t>	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yield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</a:t>
            </a:r>
            <a:r>
              <a:rPr lang="en-US" dirty="0">
                <a:solidFill>
                  <a:srgbClr val="EC7600"/>
                </a:solidFill>
                <a:latin typeface="Menlo"/>
              </a:rPr>
              <a:t>'line 1’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;</a:t>
            </a:r>
          </a:p>
          <a:p>
            <a:r>
              <a:rPr lang="en-US" b="1" dirty="0">
                <a:solidFill>
                  <a:srgbClr val="E0E2E4"/>
                </a:solidFill>
                <a:latin typeface="Menlo"/>
              </a:rPr>
              <a:t>	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yield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</a:t>
            </a:r>
            <a:r>
              <a:rPr lang="en-US" dirty="0">
                <a:solidFill>
                  <a:srgbClr val="EC7600"/>
                </a:solidFill>
                <a:latin typeface="Menlo"/>
              </a:rPr>
              <a:t>'line 2’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;</a:t>
            </a:r>
          </a:p>
          <a:p>
            <a:r>
              <a:rPr lang="en-US" b="1" dirty="0">
                <a:solidFill>
                  <a:srgbClr val="E0E2E4"/>
                </a:solidFill>
                <a:latin typeface="Menlo"/>
              </a:rPr>
              <a:t>	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await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sleep(</a:t>
            </a:r>
            <a:r>
              <a:rPr lang="en-US" dirty="0">
                <a:solidFill>
                  <a:srgbClr val="FFCD22"/>
                </a:solidFill>
                <a:latin typeface="Menlo"/>
              </a:rPr>
              <a:t>2500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);</a:t>
            </a:r>
          </a:p>
          <a:p>
            <a:r>
              <a:rPr lang="en-US" b="1" dirty="0">
                <a:solidFill>
                  <a:srgbClr val="E0E2E4"/>
                </a:solidFill>
                <a:latin typeface="Menlo"/>
              </a:rPr>
              <a:t>	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yield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72C8BD"/>
                </a:solidFill>
                <a:latin typeface="Menlo"/>
              </a:rPr>
              <a:t>Promise</a:t>
            </a:r>
            <a:r>
              <a:rPr lang="en-US" dirty="0" err="1">
                <a:solidFill>
                  <a:srgbClr val="E0E2E4"/>
                </a:solidFill>
                <a:latin typeface="Menlo"/>
              </a:rPr>
              <a:t>.resolve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(</a:t>
            </a:r>
            <a:r>
              <a:rPr lang="en-US" dirty="0">
                <a:solidFill>
                  <a:srgbClr val="EC7600"/>
                </a:solidFill>
                <a:latin typeface="Menlo"/>
              </a:rPr>
              <a:t>'line 3’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);</a:t>
            </a:r>
          </a:p>
          <a:p>
            <a:r>
              <a:rPr lang="en-US" dirty="0">
                <a:solidFill>
                  <a:srgbClr val="E0E2E4"/>
                </a:solidFill>
                <a:latin typeface="Menlo"/>
              </a:rPr>
              <a:t>} </a:t>
            </a:r>
            <a:endParaRPr lang="nl-B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2535A7-FB90-40D5-ABE9-524FF535346F}"/>
              </a:ext>
            </a:extLst>
          </p:cNvPr>
          <p:cNvSpPr/>
          <p:nvPr/>
        </p:nvSpPr>
        <p:spPr>
          <a:xfrm>
            <a:off x="1043607" y="4509120"/>
            <a:ext cx="79231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93C763"/>
                </a:solidFill>
                <a:latin typeface="Menlo"/>
              </a:rPr>
              <a:t>function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</a:t>
            </a:r>
            <a:r>
              <a:rPr lang="en-US" b="1" dirty="0">
                <a:solidFill>
                  <a:srgbClr val="E0E2E4"/>
                </a:solidFill>
                <a:latin typeface="Menlo"/>
              </a:rPr>
              <a:t>sleep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(time) { 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return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new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</a:t>
            </a:r>
            <a:r>
              <a:rPr lang="en-US" dirty="0">
                <a:solidFill>
                  <a:srgbClr val="72C8BD"/>
                </a:solidFill>
                <a:latin typeface="Menlo"/>
              </a:rPr>
              <a:t>Promise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(resolve =&gt; </a:t>
            </a:r>
            <a:r>
              <a:rPr lang="en-US" dirty="0" err="1">
                <a:solidFill>
                  <a:srgbClr val="E0E2E4"/>
                </a:solidFill>
                <a:latin typeface="Menlo"/>
              </a:rPr>
              <a:t>setTimeout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(resolve, time)); }</a:t>
            </a:r>
            <a:endParaRPr lang="nl-B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CF743F-F789-4152-9574-7EC369E653AF}"/>
              </a:ext>
            </a:extLst>
          </p:cNvPr>
          <p:cNvSpPr/>
          <p:nvPr/>
        </p:nvSpPr>
        <p:spPr>
          <a:xfrm>
            <a:off x="1043607" y="4940882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E0E2E4"/>
                </a:solidFill>
                <a:latin typeface="Menlo"/>
              </a:rPr>
              <a:t>(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async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function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() {</a:t>
            </a:r>
          </a:p>
          <a:p>
            <a:r>
              <a:rPr lang="en-US" b="1" dirty="0">
                <a:solidFill>
                  <a:srgbClr val="E0E2E4"/>
                </a:solidFill>
                <a:latin typeface="Menlo"/>
              </a:rPr>
              <a:t>	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for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await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(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const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line 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of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E0E2E4"/>
                </a:solidFill>
                <a:latin typeface="Menlo"/>
              </a:rPr>
              <a:t>readLines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()) { 			</a:t>
            </a:r>
            <a:r>
              <a:rPr lang="en-US" dirty="0">
                <a:solidFill>
                  <a:srgbClr val="72C8BD"/>
                </a:solidFill>
                <a:latin typeface="Menlo"/>
              </a:rPr>
              <a:t>console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.log(line);</a:t>
            </a:r>
          </a:p>
          <a:p>
            <a:r>
              <a:rPr lang="en-US" dirty="0">
                <a:solidFill>
                  <a:srgbClr val="E0E2E4"/>
                </a:solidFill>
                <a:latin typeface="Menlo"/>
              </a:rPr>
              <a:t>	}</a:t>
            </a:r>
          </a:p>
          <a:p>
            <a:r>
              <a:rPr lang="en-US" dirty="0">
                <a:solidFill>
                  <a:srgbClr val="E0E2E4"/>
                </a:solidFill>
                <a:latin typeface="Menlo"/>
              </a:rPr>
              <a:t>})();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75503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6A9D5-CDAC-48E4-9E86-25C5DB327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events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6AE79-5260-45C2-A858-2AF3181DC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Azure DevOps Launch Event</a:t>
            </a:r>
          </a:p>
          <a:p>
            <a:pPr lvl="1"/>
            <a:r>
              <a:rPr lang="en-US" dirty="0"/>
              <a:t>January 25</a:t>
            </a:r>
            <a:r>
              <a:rPr lang="en-US" baseline="30000" dirty="0"/>
              <a:t>th</a:t>
            </a:r>
            <a:r>
              <a:rPr lang="en-US" dirty="0"/>
              <a:t>, 2019 (1:30 pm – 5:30pm)</a:t>
            </a:r>
          </a:p>
          <a:p>
            <a:pPr lvl="2"/>
            <a:r>
              <a:rPr lang="en-US"/>
              <a:t>Location: TBD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5175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6766974" cy="970450"/>
          </a:xfrm>
        </p:spPr>
        <p:txBody>
          <a:bodyPr/>
          <a:lstStyle/>
          <a:p>
            <a:r>
              <a:rPr lang="nl-BE" dirty="0"/>
              <a:t>ECMAScript 2019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1732450"/>
            <a:ext cx="7765322" cy="472413"/>
          </a:xfrm>
        </p:spPr>
        <p:txBody>
          <a:bodyPr>
            <a:normAutofit lnSpcReduction="10000"/>
          </a:bodyPr>
          <a:lstStyle/>
          <a:p>
            <a:r>
              <a:rPr lang="nl-BE" dirty="0"/>
              <a:t>Optional catch binding</a:t>
            </a:r>
          </a:p>
          <a:p>
            <a:endParaRPr lang="nl-BE" dirty="0"/>
          </a:p>
          <a:p>
            <a:pPr marL="45720" indent="0">
              <a:buNone/>
            </a:pPr>
            <a:endParaRPr lang="nl-BE" dirty="0"/>
          </a:p>
          <a:p>
            <a:pPr marL="45720" indent="0">
              <a:buNone/>
            </a:pPr>
            <a:endParaRPr lang="nl-BE" dirty="0"/>
          </a:p>
          <a:p>
            <a:pPr marL="45720" indent="0">
              <a:buNone/>
            </a:pP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0CF881-EE5E-4E9B-A632-637577B35D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187735"/>
            <a:ext cx="1370401" cy="154471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6E5007B-5E38-47F0-84C3-DF899354262A}"/>
              </a:ext>
            </a:extLst>
          </p:cNvPr>
          <p:cNvSpPr/>
          <p:nvPr/>
        </p:nvSpPr>
        <p:spPr>
          <a:xfrm>
            <a:off x="1043607" y="2227796"/>
            <a:ext cx="792312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b="1" dirty="0">
                <a:solidFill>
                  <a:srgbClr val="93C763"/>
                </a:solidFill>
                <a:latin typeface="Menlo"/>
              </a:rPr>
              <a:t>try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{</a:t>
            </a:r>
          </a:p>
          <a:p>
            <a:r>
              <a:rPr lang="nl-BE" dirty="0">
                <a:solidFill>
                  <a:srgbClr val="E0E2E4"/>
                </a:solidFill>
                <a:latin typeface="Menlo"/>
              </a:rPr>
              <a:t>	</a:t>
            </a:r>
            <a:r>
              <a:rPr lang="nl-BE" dirty="0">
                <a:solidFill>
                  <a:srgbClr val="818E96"/>
                </a:solidFill>
                <a:latin typeface="Menlo"/>
              </a:rPr>
              <a:t>// ...</a:t>
            </a:r>
          </a:p>
          <a:p>
            <a:r>
              <a:rPr lang="nl-BE" dirty="0">
                <a:solidFill>
                  <a:srgbClr val="E0E2E4"/>
                </a:solidFill>
                <a:latin typeface="Menlo"/>
              </a:rPr>
              <a:t>} 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catch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(someUnusedVariableNameLintersComplainAbout) { </a:t>
            </a:r>
            <a:r>
              <a:rPr lang="nl-BE" dirty="0">
                <a:solidFill>
                  <a:srgbClr val="818E96"/>
                </a:solidFill>
                <a:latin typeface="Menlo"/>
              </a:rPr>
              <a:t>// eslint-disable-line</a:t>
            </a:r>
            <a:endParaRPr lang="nl-BE" dirty="0">
              <a:solidFill>
                <a:srgbClr val="E0E2E4"/>
              </a:solidFill>
              <a:latin typeface="Menlo"/>
            </a:endParaRPr>
          </a:p>
          <a:p>
            <a:r>
              <a:rPr lang="nl-BE" dirty="0">
                <a:solidFill>
                  <a:srgbClr val="E0E2E4"/>
                </a:solidFill>
                <a:latin typeface="Menlo"/>
              </a:rPr>
              <a:t>	</a:t>
            </a:r>
            <a:r>
              <a:rPr lang="nl-BE" dirty="0">
                <a:solidFill>
                  <a:srgbClr val="818E96"/>
                </a:solidFill>
                <a:latin typeface="Menlo"/>
              </a:rPr>
              <a:t>// ...</a:t>
            </a:r>
            <a:endParaRPr lang="nl-BE" dirty="0">
              <a:solidFill>
                <a:srgbClr val="E0E2E4"/>
              </a:solidFill>
              <a:latin typeface="Menlo"/>
            </a:endParaRPr>
          </a:p>
          <a:p>
            <a:r>
              <a:rPr lang="nl-BE" dirty="0">
                <a:solidFill>
                  <a:srgbClr val="E0E2E4"/>
                </a:solidFill>
                <a:latin typeface="Menlo"/>
              </a:rPr>
              <a:t>}</a:t>
            </a:r>
            <a:endParaRPr lang="nl-B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DE81B6-A8C3-4A5A-985B-D3377584B6D0}"/>
              </a:ext>
            </a:extLst>
          </p:cNvPr>
          <p:cNvSpPr/>
          <p:nvPr/>
        </p:nvSpPr>
        <p:spPr>
          <a:xfrm>
            <a:off x="1043607" y="4213332"/>
            <a:ext cx="352839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b="1" dirty="0">
                <a:solidFill>
                  <a:srgbClr val="93C763"/>
                </a:solidFill>
                <a:latin typeface="Menlo"/>
              </a:rPr>
              <a:t>try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{</a:t>
            </a:r>
          </a:p>
          <a:p>
            <a:r>
              <a:rPr lang="nl-BE" dirty="0">
                <a:solidFill>
                  <a:srgbClr val="E0E2E4"/>
                </a:solidFill>
                <a:latin typeface="Menlo"/>
              </a:rPr>
              <a:t>	</a:t>
            </a:r>
            <a:r>
              <a:rPr lang="nl-BE" dirty="0">
                <a:solidFill>
                  <a:srgbClr val="818E96"/>
                </a:solidFill>
                <a:latin typeface="Menlo"/>
              </a:rPr>
              <a:t>// ...</a:t>
            </a:r>
          </a:p>
          <a:p>
            <a:r>
              <a:rPr lang="nl-BE" dirty="0">
                <a:solidFill>
                  <a:srgbClr val="E0E2E4"/>
                </a:solidFill>
                <a:latin typeface="Menlo"/>
              </a:rPr>
              <a:t>} 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catch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{</a:t>
            </a:r>
          </a:p>
          <a:p>
            <a:r>
              <a:rPr lang="nl-BE" dirty="0">
                <a:solidFill>
                  <a:srgbClr val="E0E2E4"/>
                </a:solidFill>
                <a:latin typeface="Menlo"/>
              </a:rPr>
              <a:t>	</a:t>
            </a:r>
            <a:r>
              <a:rPr lang="nl-BE" dirty="0">
                <a:solidFill>
                  <a:srgbClr val="818E96"/>
                </a:solidFill>
                <a:latin typeface="Menlo"/>
              </a:rPr>
              <a:t>// ...</a:t>
            </a:r>
          </a:p>
          <a:p>
            <a:r>
              <a:rPr lang="nl-BE" dirty="0">
                <a:solidFill>
                  <a:srgbClr val="E0E2E4"/>
                </a:solidFill>
                <a:latin typeface="Menlo"/>
              </a:rPr>
              <a:t>}</a:t>
            </a:r>
            <a:endParaRPr lang="nl-BE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58E49D9-7916-42FB-A110-84F37CAA732F}"/>
              </a:ext>
            </a:extLst>
          </p:cNvPr>
          <p:cNvSpPr txBox="1">
            <a:spLocks/>
          </p:cNvSpPr>
          <p:nvPr/>
        </p:nvSpPr>
        <p:spPr>
          <a:xfrm>
            <a:off x="971600" y="3861048"/>
            <a:ext cx="7765322" cy="47241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lnSpcReduction="10000"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nl-BE" dirty="0"/>
              <a:t>Becomes</a:t>
            </a:r>
          </a:p>
          <a:p>
            <a:pPr marL="45720" indent="0">
              <a:buFont typeface="Wingdings 2" charset="2"/>
              <a:buNone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75841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6766974" cy="970450"/>
          </a:xfrm>
        </p:spPr>
        <p:txBody>
          <a:bodyPr/>
          <a:lstStyle/>
          <a:p>
            <a:r>
              <a:rPr lang="nl-BE" dirty="0"/>
              <a:t>ECMAScript 2020-*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1732450"/>
            <a:ext cx="7765322" cy="1544715"/>
          </a:xfrm>
        </p:spPr>
        <p:txBody>
          <a:bodyPr>
            <a:normAutofit/>
          </a:bodyPr>
          <a:lstStyle/>
          <a:p>
            <a:r>
              <a:rPr lang="nl-BE" dirty="0"/>
              <a:t>Function.prototype.toString</a:t>
            </a:r>
          </a:p>
          <a:p>
            <a:r>
              <a:rPr lang="nl-BE" dirty="0"/>
              <a:t>String.prototype.trimStart and End</a:t>
            </a:r>
          </a:p>
          <a:p>
            <a:r>
              <a:rPr lang="nl-BE" dirty="0"/>
              <a:t>Array.prototype.flat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0CF881-EE5E-4E9B-A632-637577B35D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187735"/>
            <a:ext cx="1370401" cy="154471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FBC88CB-A888-4623-A776-DA001EE84919}"/>
              </a:ext>
            </a:extLst>
          </p:cNvPr>
          <p:cNvSpPr/>
          <p:nvPr/>
        </p:nvSpPr>
        <p:spPr>
          <a:xfrm>
            <a:off x="3275856" y="2636912"/>
            <a:ext cx="44582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dirty="0">
                <a:solidFill>
                  <a:srgbClr val="E0E2E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nl-BE" dirty="0">
                <a:solidFill>
                  <a:srgbClr val="EC7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nl-BE" dirty="0">
                <a:solidFill>
                  <a:srgbClr val="E0E2E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[</a:t>
            </a:r>
            <a:r>
              <a:rPr lang="nl-BE" dirty="0">
                <a:solidFill>
                  <a:srgbClr val="EC7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lang="nl-BE" dirty="0">
                <a:solidFill>
                  <a:srgbClr val="E0E2E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nl-BE" dirty="0">
                <a:solidFill>
                  <a:srgbClr val="EC7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'c'</a:t>
            </a:r>
            <a:r>
              <a:rPr lang="nl-BE" dirty="0">
                <a:solidFill>
                  <a:srgbClr val="E0E2E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 [</a:t>
            </a:r>
            <a:r>
              <a:rPr lang="nl-BE" dirty="0">
                <a:solidFill>
                  <a:srgbClr val="EC7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'd'</a:t>
            </a:r>
            <a:r>
              <a:rPr lang="nl-BE" dirty="0">
                <a:solidFill>
                  <a:srgbClr val="E0E2E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]].flat();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62C3D5B-A1C6-4C7A-BA80-838A4560232D}"/>
              </a:ext>
            </a:extLst>
          </p:cNvPr>
          <p:cNvSpPr txBox="1">
            <a:spLocks/>
          </p:cNvSpPr>
          <p:nvPr/>
        </p:nvSpPr>
        <p:spPr>
          <a:xfrm>
            <a:off x="685346" y="3145305"/>
            <a:ext cx="7765322" cy="49972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/>
              <a:t>Array.prototype.flatMap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2D13E6-0BD2-431C-B0EA-164EEEE4C755}"/>
              </a:ext>
            </a:extLst>
          </p:cNvPr>
          <p:cNvSpPr/>
          <p:nvPr/>
        </p:nvSpPr>
        <p:spPr>
          <a:xfrm>
            <a:off x="1115616" y="3645025"/>
            <a:ext cx="576064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b="1" dirty="0">
                <a:solidFill>
                  <a:srgbClr val="93C763"/>
                </a:solidFill>
                <a:latin typeface="Menlo"/>
              </a:rPr>
              <a:t>function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</a:t>
            </a:r>
            <a:r>
              <a:rPr lang="nl-BE" b="1" dirty="0">
                <a:solidFill>
                  <a:srgbClr val="E0E2E4"/>
                </a:solidFill>
                <a:latin typeface="Menlo"/>
              </a:rPr>
              <a:t>flatMap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(arr, mapFunc) {</a:t>
            </a:r>
          </a:p>
          <a:p>
            <a:r>
              <a:rPr lang="nl-BE" b="1" dirty="0">
                <a:solidFill>
                  <a:srgbClr val="E0E2E4"/>
                </a:solidFill>
                <a:latin typeface="Menlo"/>
              </a:rPr>
              <a:t>	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return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arr.reduce(</a:t>
            </a:r>
          </a:p>
          <a:p>
            <a:r>
              <a:rPr lang="nl-BE" dirty="0">
                <a:solidFill>
                  <a:srgbClr val="E0E2E4"/>
                </a:solidFill>
                <a:latin typeface="Menlo"/>
              </a:rPr>
              <a:t>		(prev, x) =&gt; prev.concat(mapFunc(x)),</a:t>
            </a:r>
          </a:p>
          <a:p>
            <a:r>
              <a:rPr lang="nl-BE" dirty="0">
                <a:solidFill>
                  <a:srgbClr val="E0E2E4"/>
                </a:solidFill>
                <a:latin typeface="Menlo"/>
              </a:rPr>
              <a:t>		[]</a:t>
            </a:r>
          </a:p>
          <a:p>
            <a:r>
              <a:rPr lang="nl-BE" dirty="0">
                <a:solidFill>
                  <a:srgbClr val="E0E2E4"/>
                </a:solidFill>
                <a:latin typeface="Menlo"/>
              </a:rPr>
              <a:t>	);</a:t>
            </a:r>
          </a:p>
          <a:p>
            <a:r>
              <a:rPr lang="nl-BE" dirty="0">
                <a:solidFill>
                  <a:srgbClr val="E0E2E4"/>
                </a:solidFill>
                <a:latin typeface="Menlo"/>
              </a:rPr>
              <a:t>}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55126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8513" y="1988840"/>
            <a:ext cx="6766974" cy="2122578"/>
          </a:xfrm>
        </p:spPr>
        <p:txBody>
          <a:bodyPr>
            <a:normAutofit/>
          </a:bodyPr>
          <a:lstStyle/>
          <a:p>
            <a:r>
              <a:rPr lang="nl-BE" sz="11500" dirty="0"/>
              <a:t>C#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0CF881-EE5E-4E9B-A632-637577B35D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187735"/>
            <a:ext cx="1370401" cy="154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0961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6766974" cy="970450"/>
          </a:xfrm>
        </p:spPr>
        <p:txBody>
          <a:bodyPr/>
          <a:lstStyle/>
          <a:p>
            <a:r>
              <a:rPr lang="nl-BE" dirty="0"/>
              <a:t>C# 7.1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1732451"/>
            <a:ext cx="7765322" cy="472414"/>
          </a:xfrm>
        </p:spPr>
        <p:txBody>
          <a:bodyPr>
            <a:normAutofit/>
          </a:bodyPr>
          <a:lstStyle/>
          <a:p>
            <a:r>
              <a:rPr lang="nl-BE" dirty="0"/>
              <a:t>Async main for console apps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0CF881-EE5E-4E9B-A632-637577B35D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187735"/>
            <a:ext cx="1370401" cy="154471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8B15C28-DCFD-431E-9A80-17EB5799D8C4}"/>
              </a:ext>
            </a:extLst>
          </p:cNvPr>
          <p:cNvSpPr/>
          <p:nvPr/>
        </p:nvSpPr>
        <p:spPr>
          <a:xfrm>
            <a:off x="1043608" y="2204865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93C763"/>
                </a:solidFill>
                <a:latin typeface="Menlo"/>
              </a:rPr>
              <a:t>public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static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Task </a:t>
            </a:r>
            <a:r>
              <a:rPr lang="en-US" b="1" dirty="0">
                <a:solidFill>
                  <a:srgbClr val="E0E2E4"/>
                </a:solidFill>
                <a:latin typeface="Menlo"/>
              </a:rPr>
              <a:t>Main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() {} </a:t>
            </a:r>
          </a:p>
          <a:p>
            <a:r>
              <a:rPr lang="en-US" b="1" dirty="0">
                <a:solidFill>
                  <a:srgbClr val="93C763"/>
                </a:solidFill>
                <a:latin typeface="Menlo"/>
              </a:rPr>
              <a:t>public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static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Task&lt;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int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&gt; Main() {} </a:t>
            </a:r>
          </a:p>
          <a:p>
            <a:r>
              <a:rPr lang="en-US" b="1" dirty="0">
                <a:solidFill>
                  <a:srgbClr val="93C763"/>
                </a:solidFill>
                <a:latin typeface="Menlo"/>
              </a:rPr>
              <a:t>public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static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Task </a:t>
            </a:r>
            <a:r>
              <a:rPr lang="en-US" b="1" dirty="0">
                <a:solidFill>
                  <a:srgbClr val="E0E2E4"/>
                </a:solidFill>
                <a:latin typeface="Menlo"/>
              </a:rPr>
              <a:t>Main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(</a:t>
            </a:r>
            <a:r>
              <a:rPr lang="en-US" dirty="0">
                <a:solidFill>
                  <a:srgbClr val="72C8BD"/>
                </a:solidFill>
                <a:latin typeface="Menlo"/>
              </a:rPr>
              <a:t>string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[] </a:t>
            </a:r>
            <a:r>
              <a:rPr lang="en-US" dirty="0" err="1">
                <a:solidFill>
                  <a:srgbClr val="E0E2E4"/>
                </a:solidFill>
                <a:latin typeface="Menlo"/>
              </a:rPr>
              <a:t>args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) {} </a:t>
            </a:r>
          </a:p>
          <a:p>
            <a:r>
              <a:rPr lang="en-US" b="1" dirty="0">
                <a:solidFill>
                  <a:srgbClr val="93C763"/>
                </a:solidFill>
                <a:latin typeface="Menlo"/>
              </a:rPr>
              <a:t>public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static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Task&lt;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int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&gt; Main(</a:t>
            </a:r>
            <a:r>
              <a:rPr lang="en-US" dirty="0">
                <a:solidFill>
                  <a:srgbClr val="72C8BD"/>
                </a:solidFill>
                <a:latin typeface="Menlo"/>
              </a:rPr>
              <a:t>string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[] </a:t>
            </a:r>
            <a:r>
              <a:rPr lang="en-US" dirty="0" err="1">
                <a:solidFill>
                  <a:srgbClr val="E0E2E4"/>
                </a:solidFill>
                <a:latin typeface="Menlo"/>
              </a:rPr>
              <a:t>args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) {}</a:t>
            </a:r>
            <a:endParaRPr lang="nl-BE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BF9BD72-F75C-4F39-AFE2-72CA23E69730}"/>
              </a:ext>
            </a:extLst>
          </p:cNvPr>
          <p:cNvSpPr txBox="1">
            <a:spLocks/>
          </p:cNvSpPr>
          <p:nvPr/>
        </p:nvSpPr>
        <p:spPr>
          <a:xfrm>
            <a:off x="685346" y="3641401"/>
            <a:ext cx="7765322" cy="47241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/>
              <a:t>Default Literal Expressions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6071D2-DB8B-4FA6-8E5A-7F6711CBA131}"/>
              </a:ext>
            </a:extLst>
          </p:cNvPr>
          <p:cNvSpPr/>
          <p:nvPr/>
        </p:nvSpPr>
        <p:spPr>
          <a:xfrm>
            <a:off x="1043608" y="4113815"/>
            <a:ext cx="48965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E0E2E4"/>
                </a:solidFill>
                <a:latin typeface="Menlo"/>
              </a:rPr>
              <a:t>Func&lt;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int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, 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bool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&gt; fn = 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default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(Func&lt;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int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, 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bool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&gt;); Func&lt;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int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, 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bool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&gt; fn = 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default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;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930991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6766974" cy="970450"/>
          </a:xfrm>
        </p:spPr>
        <p:txBody>
          <a:bodyPr/>
          <a:lstStyle/>
          <a:p>
            <a:r>
              <a:rPr lang="nl-BE" dirty="0"/>
              <a:t>C# 7.1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0CF881-EE5E-4E9B-A632-637577B35D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187735"/>
            <a:ext cx="1370401" cy="1544715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2A40149-5E74-4F34-8ECF-EEAAA07CC693}"/>
              </a:ext>
            </a:extLst>
          </p:cNvPr>
          <p:cNvSpPr txBox="1">
            <a:spLocks/>
          </p:cNvSpPr>
          <p:nvPr/>
        </p:nvSpPr>
        <p:spPr>
          <a:xfrm>
            <a:off x="658703" y="1667008"/>
            <a:ext cx="7765322" cy="47241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/>
              <a:t>Inferred Tuple Element Names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B0C87A-73AF-4251-B066-AFB13EA11E34}"/>
              </a:ext>
            </a:extLst>
          </p:cNvPr>
          <p:cNvSpPr/>
          <p:nvPr/>
        </p:nvSpPr>
        <p:spPr>
          <a:xfrm>
            <a:off x="1043608" y="2068711"/>
            <a:ext cx="456903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93C763"/>
                </a:solidFill>
                <a:latin typeface="Menlo"/>
              </a:rPr>
              <a:t>int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count = </a:t>
            </a:r>
            <a:r>
              <a:rPr lang="en-US" dirty="0">
                <a:solidFill>
                  <a:srgbClr val="FFCD22"/>
                </a:solidFill>
                <a:latin typeface="Menlo"/>
              </a:rPr>
              <a:t>3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;</a:t>
            </a:r>
          </a:p>
          <a:p>
            <a:r>
              <a:rPr lang="en-US" b="1" dirty="0">
                <a:solidFill>
                  <a:srgbClr val="93C763"/>
                </a:solidFill>
                <a:latin typeface="Menlo"/>
              </a:rPr>
              <a:t>string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label = </a:t>
            </a:r>
            <a:r>
              <a:rPr lang="en-US" dirty="0">
                <a:solidFill>
                  <a:srgbClr val="EC7600"/>
                </a:solidFill>
                <a:latin typeface="Menlo"/>
              </a:rPr>
              <a:t>"Three"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;</a:t>
            </a:r>
          </a:p>
          <a:p>
            <a:endParaRPr lang="en-US" dirty="0">
              <a:solidFill>
                <a:srgbClr val="E0E2E4"/>
              </a:solidFill>
              <a:latin typeface="Menlo"/>
            </a:endParaRPr>
          </a:p>
          <a:p>
            <a:r>
              <a:rPr lang="en-US" dirty="0">
                <a:solidFill>
                  <a:srgbClr val="818E96"/>
                </a:solidFill>
                <a:latin typeface="Menlo"/>
              </a:rPr>
              <a:t>// C# 7.0</a:t>
            </a:r>
            <a:endParaRPr lang="en-US" dirty="0">
              <a:solidFill>
                <a:srgbClr val="E0E2E4"/>
              </a:solidFill>
              <a:latin typeface="Menlo"/>
            </a:endParaRPr>
          </a:p>
          <a:p>
            <a:r>
              <a:rPr lang="en-US" b="1" dirty="0">
                <a:solidFill>
                  <a:srgbClr val="93C763"/>
                </a:solidFill>
                <a:latin typeface="Menlo"/>
              </a:rPr>
              <a:t>var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pair70 = (count: count, label: label);</a:t>
            </a:r>
          </a:p>
          <a:p>
            <a:endParaRPr lang="en-US" dirty="0">
              <a:solidFill>
                <a:srgbClr val="E0E2E4"/>
              </a:solidFill>
              <a:latin typeface="Menlo"/>
            </a:endParaRPr>
          </a:p>
          <a:p>
            <a:r>
              <a:rPr lang="en-US" dirty="0">
                <a:solidFill>
                  <a:srgbClr val="818E96"/>
                </a:solidFill>
                <a:latin typeface="Menlo"/>
              </a:rPr>
              <a:t>// C# 7.1</a:t>
            </a:r>
            <a:endParaRPr lang="en-US" dirty="0">
              <a:solidFill>
                <a:srgbClr val="E0E2E4"/>
              </a:solidFill>
              <a:latin typeface="Menlo"/>
            </a:endParaRPr>
          </a:p>
          <a:p>
            <a:r>
              <a:rPr lang="en-US" b="1" dirty="0">
                <a:solidFill>
                  <a:srgbClr val="93C763"/>
                </a:solidFill>
                <a:latin typeface="Menlo"/>
              </a:rPr>
              <a:t>var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pair71 = (count, label);</a:t>
            </a:r>
            <a:endParaRPr lang="nl-B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11500E9-326B-4419-B3D1-7F052FF8A47E}"/>
              </a:ext>
            </a:extLst>
          </p:cNvPr>
          <p:cNvSpPr/>
          <p:nvPr/>
        </p:nvSpPr>
        <p:spPr>
          <a:xfrm>
            <a:off x="1043608" y="4653136"/>
            <a:ext cx="17203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dirty="0">
                <a:solidFill>
                  <a:srgbClr val="818E96"/>
                </a:solidFill>
                <a:latin typeface="Menlo"/>
              </a:rPr>
              <a:t>// C# 7.3</a:t>
            </a:r>
            <a:endParaRPr lang="nl-BE" dirty="0">
              <a:solidFill>
                <a:srgbClr val="E0E2E4"/>
              </a:solidFill>
              <a:latin typeface="Menlo"/>
            </a:endParaRPr>
          </a:p>
          <a:p>
            <a:r>
              <a:rPr lang="nl-BE" dirty="0">
                <a:solidFill>
                  <a:srgbClr val="E0E2E4"/>
                </a:solidFill>
                <a:latin typeface="Menlo"/>
              </a:rPr>
              <a:t>pair40 == pair71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36793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6766974" cy="970450"/>
          </a:xfrm>
        </p:spPr>
        <p:txBody>
          <a:bodyPr/>
          <a:lstStyle/>
          <a:p>
            <a:r>
              <a:rPr lang="nl-BE" dirty="0"/>
              <a:t>C# 7.2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1732451"/>
            <a:ext cx="7765322" cy="472414"/>
          </a:xfrm>
        </p:spPr>
        <p:txBody>
          <a:bodyPr>
            <a:normAutofit/>
          </a:bodyPr>
          <a:lstStyle/>
          <a:p>
            <a:r>
              <a:rPr lang="nl-BE" dirty="0"/>
              <a:t>Non-trailing named arguments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0CF881-EE5E-4E9B-A632-637577B35D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187735"/>
            <a:ext cx="1370401" cy="154471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A09D37D-42D3-4F99-9129-90A45CB34CF2}"/>
              </a:ext>
            </a:extLst>
          </p:cNvPr>
          <p:cNvSpPr/>
          <p:nvPr/>
        </p:nvSpPr>
        <p:spPr>
          <a:xfrm>
            <a:off x="1043608" y="2223851"/>
            <a:ext cx="776532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18E96"/>
                </a:solidFill>
                <a:latin typeface="Menlo"/>
              </a:rPr>
              <a:t>// Definition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</a:t>
            </a:r>
          </a:p>
          <a:p>
            <a:r>
              <a:rPr lang="en-US" b="1" dirty="0">
                <a:solidFill>
                  <a:srgbClr val="93C763"/>
                </a:solidFill>
                <a:latin typeface="Menlo"/>
              </a:rPr>
              <a:t>void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</a:t>
            </a:r>
            <a:r>
              <a:rPr lang="en-US" b="1" dirty="0">
                <a:solidFill>
                  <a:srgbClr val="E0E2E4"/>
                </a:solidFill>
                <a:latin typeface="Menlo"/>
              </a:rPr>
              <a:t>Example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(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int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required, </a:t>
            </a:r>
            <a:r>
              <a:rPr lang="en-US" dirty="0">
                <a:solidFill>
                  <a:srgbClr val="72C8BD"/>
                </a:solidFill>
                <a:latin typeface="Menlo"/>
              </a:rPr>
              <a:t>string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E0E2E4"/>
                </a:solidFill>
                <a:latin typeface="Menlo"/>
              </a:rPr>
              <a:t>requiredStr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, 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int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E0E2E4"/>
                </a:solidFill>
                <a:latin typeface="Menlo"/>
              </a:rPr>
              <a:t>optionalInt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= </a:t>
            </a:r>
            <a:r>
              <a:rPr lang="en-US" dirty="0">
                <a:solidFill>
                  <a:srgbClr val="FFCD22"/>
                </a:solidFill>
                <a:latin typeface="Menlo"/>
              </a:rPr>
              <a:t>10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) {}</a:t>
            </a:r>
          </a:p>
          <a:p>
            <a:endParaRPr lang="en-US" dirty="0">
              <a:solidFill>
                <a:srgbClr val="E0E2E4"/>
              </a:solidFill>
              <a:latin typeface="Menlo"/>
            </a:endParaRPr>
          </a:p>
          <a:p>
            <a:r>
              <a:rPr lang="en-US" dirty="0">
                <a:solidFill>
                  <a:srgbClr val="818E96"/>
                </a:solidFill>
                <a:latin typeface="Menlo"/>
              </a:rPr>
              <a:t>// Call with the 2nd required argument after the 3rd optional argument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Example(</a:t>
            </a:r>
            <a:r>
              <a:rPr lang="en-US" dirty="0">
                <a:solidFill>
                  <a:srgbClr val="FFCD22"/>
                </a:solidFill>
                <a:latin typeface="Menlo"/>
              </a:rPr>
              <a:t>5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, </a:t>
            </a:r>
            <a:r>
              <a:rPr lang="en-US" dirty="0" err="1">
                <a:solidFill>
                  <a:srgbClr val="E0E2E4"/>
                </a:solidFill>
                <a:latin typeface="Menlo"/>
              </a:rPr>
              <a:t>optionalInt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: </a:t>
            </a:r>
            <a:r>
              <a:rPr lang="en-US" dirty="0">
                <a:solidFill>
                  <a:srgbClr val="FFCD22"/>
                </a:solidFill>
                <a:latin typeface="Menlo"/>
              </a:rPr>
              <a:t>1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, </a:t>
            </a:r>
            <a:r>
              <a:rPr lang="en-US" dirty="0" err="1">
                <a:solidFill>
                  <a:srgbClr val="E0E2E4"/>
                </a:solidFill>
                <a:latin typeface="Menlo"/>
              </a:rPr>
              <a:t>requiredStr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: </a:t>
            </a:r>
            <a:r>
              <a:rPr lang="en-US" dirty="0">
                <a:solidFill>
                  <a:srgbClr val="EC7600"/>
                </a:solidFill>
                <a:latin typeface="Menlo"/>
              </a:rPr>
              <a:t>"5"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);</a:t>
            </a:r>
            <a:endParaRPr lang="nl-BE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468B390-DDCF-4775-AA3E-30D2C493730D}"/>
              </a:ext>
            </a:extLst>
          </p:cNvPr>
          <p:cNvSpPr txBox="1">
            <a:spLocks/>
          </p:cNvSpPr>
          <p:nvPr/>
        </p:nvSpPr>
        <p:spPr>
          <a:xfrm>
            <a:off x="713946" y="4077072"/>
            <a:ext cx="7765322" cy="47241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/>
              <a:t>Leading underscores in numeric literals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1BF3A9-76ED-4A65-A4B4-EA9A5FF48FA7}"/>
              </a:ext>
            </a:extLst>
          </p:cNvPr>
          <p:cNvSpPr/>
          <p:nvPr/>
        </p:nvSpPr>
        <p:spPr>
          <a:xfrm>
            <a:off x="1046468" y="465313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93C763"/>
                </a:solidFill>
                <a:latin typeface="Menlo"/>
              </a:rPr>
              <a:t>int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E0E2E4"/>
                </a:solidFill>
                <a:latin typeface="Menlo"/>
              </a:rPr>
              <a:t>binaryValue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= </a:t>
            </a:r>
            <a:r>
              <a:rPr lang="en-US" dirty="0">
                <a:solidFill>
                  <a:srgbClr val="FFCD22"/>
                </a:solidFill>
                <a:latin typeface="Menlo"/>
              </a:rPr>
              <a:t>0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b_0101_0101;</a:t>
            </a:r>
          </a:p>
          <a:p>
            <a:r>
              <a:rPr lang="en-US" b="1" dirty="0">
                <a:solidFill>
                  <a:srgbClr val="93C763"/>
                </a:solidFill>
                <a:latin typeface="Menlo"/>
              </a:rPr>
              <a:t>int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E0E2E4"/>
                </a:solidFill>
                <a:latin typeface="Menlo"/>
              </a:rPr>
              <a:t>hexValue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= </a:t>
            </a:r>
            <a:r>
              <a:rPr lang="en-US" dirty="0">
                <a:solidFill>
                  <a:srgbClr val="FFCD22"/>
                </a:solidFill>
                <a:latin typeface="Menlo"/>
              </a:rPr>
              <a:t>0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x_55;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022015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6766974" cy="970450"/>
          </a:xfrm>
        </p:spPr>
        <p:txBody>
          <a:bodyPr/>
          <a:lstStyle/>
          <a:p>
            <a:r>
              <a:rPr lang="nl-BE" dirty="0"/>
              <a:t>C# 7.2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1732450"/>
            <a:ext cx="7765322" cy="3712773"/>
          </a:xfrm>
        </p:spPr>
        <p:txBody>
          <a:bodyPr>
            <a:normAutofit/>
          </a:bodyPr>
          <a:lstStyle/>
          <a:p>
            <a:r>
              <a:rPr lang="nl-BE" dirty="0"/>
              <a:t>private protected access modifier</a:t>
            </a:r>
          </a:p>
          <a:p>
            <a:pPr lvl="1"/>
            <a:r>
              <a:rPr lang="nl-BE" dirty="0"/>
              <a:t>Accessible in the containing class</a:t>
            </a:r>
          </a:p>
          <a:p>
            <a:pPr lvl="1"/>
            <a:r>
              <a:rPr lang="nl-BE" dirty="0"/>
              <a:t>And in </a:t>
            </a:r>
            <a:r>
              <a:rPr lang="nl-BE" b="1" dirty="0"/>
              <a:t>derived classes </a:t>
            </a:r>
            <a:r>
              <a:rPr lang="nl-BE" dirty="0"/>
              <a:t>if they are declared in the </a:t>
            </a:r>
            <a:r>
              <a:rPr lang="nl-BE" b="1" dirty="0"/>
              <a:t>same assembly</a:t>
            </a:r>
          </a:p>
          <a:p>
            <a:pPr lvl="1"/>
            <a:endParaRPr lang="nl-BE" b="1" dirty="0"/>
          </a:p>
          <a:p>
            <a:r>
              <a:rPr lang="nl-BE" dirty="0"/>
              <a:t>protected internal already existed</a:t>
            </a:r>
          </a:p>
          <a:p>
            <a:pPr lvl="1"/>
            <a:r>
              <a:rPr lang="nl-BE" dirty="0"/>
              <a:t>Accessible in the containing class</a:t>
            </a:r>
          </a:p>
          <a:p>
            <a:pPr lvl="1"/>
            <a:r>
              <a:rPr lang="nl-BE" dirty="0"/>
              <a:t>Derived classes in any assembly</a:t>
            </a:r>
          </a:p>
          <a:p>
            <a:pPr lvl="1"/>
            <a:r>
              <a:rPr lang="nl-BE" dirty="0"/>
              <a:t>Other classes in the same assembly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0CF881-EE5E-4E9B-A632-637577B35D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187735"/>
            <a:ext cx="1370401" cy="154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1780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6766974" cy="970450"/>
          </a:xfrm>
        </p:spPr>
        <p:txBody>
          <a:bodyPr/>
          <a:lstStyle/>
          <a:p>
            <a:r>
              <a:rPr lang="nl-BE" dirty="0"/>
              <a:t>C# 7.2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0CF881-EE5E-4E9B-A632-637577B35D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187735"/>
            <a:ext cx="1370401" cy="154471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E912A80-90BC-4C80-A36E-0F34210A390A}"/>
              </a:ext>
            </a:extLst>
          </p:cNvPr>
          <p:cNvSpPr/>
          <p:nvPr/>
        </p:nvSpPr>
        <p:spPr>
          <a:xfrm>
            <a:off x="1029156" y="1412776"/>
            <a:ext cx="776532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b="1" u="sng" dirty="0">
                <a:solidFill>
                  <a:srgbClr val="E0E2E4"/>
                </a:solidFill>
                <a:latin typeface="Menlo"/>
              </a:rPr>
              <a:t>readonly </a:t>
            </a:r>
            <a:r>
              <a:rPr lang="nl-BE" b="1" u="sng" dirty="0">
                <a:solidFill>
                  <a:srgbClr val="93C763"/>
                </a:solidFill>
                <a:latin typeface="Menlo"/>
              </a:rPr>
              <a:t>struct</a:t>
            </a:r>
            <a:r>
              <a:rPr lang="nl-BE" b="1" u="sng" dirty="0">
                <a:solidFill>
                  <a:srgbClr val="E0E2E4"/>
                </a:solidFill>
                <a:latin typeface="Menlo"/>
              </a:rPr>
              <a:t> </a:t>
            </a:r>
            <a:r>
              <a:rPr lang="nl-BE" b="1" dirty="0">
                <a:solidFill>
                  <a:srgbClr val="FFFFFF"/>
                </a:solidFill>
                <a:latin typeface="Menlo"/>
              </a:rPr>
              <a:t>Name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{</a:t>
            </a:r>
          </a:p>
          <a:p>
            <a:r>
              <a:rPr lang="nl-BE" b="1" dirty="0">
                <a:solidFill>
                  <a:srgbClr val="E0E2E4"/>
                </a:solidFill>
                <a:latin typeface="Menlo"/>
              </a:rPr>
              <a:t>	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public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</a:t>
            </a:r>
            <a:r>
              <a:rPr lang="nl-BE" dirty="0">
                <a:solidFill>
                  <a:srgbClr val="72C8BD"/>
                </a:solidFill>
                <a:latin typeface="Menlo"/>
              </a:rPr>
              <a:t>string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FirstName { get; }</a:t>
            </a:r>
          </a:p>
          <a:p>
            <a:r>
              <a:rPr lang="nl-BE" b="1" dirty="0">
                <a:solidFill>
                  <a:srgbClr val="E0E2E4"/>
                </a:solidFill>
                <a:latin typeface="Menlo"/>
              </a:rPr>
              <a:t>	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public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</a:t>
            </a:r>
            <a:r>
              <a:rPr lang="nl-BE" dirty="0">
                <a:solidFill>
                  <a:srgbClr val="72C8BD"/>
                </a:solidFill>
                <a:latin typeface="Menlo"/>
              </a:rPr>
              <a:t>string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LastName { get; }</a:t>
            </a:r>
          </a:p>
          <a:p>
            <a:endParaRPr lang="nl-BE" dirty="0">
              <a:solidFill>
                <a:srgbClr val="E0E2E4"/>
              </a:solidFill>
              <a:latin typeface="Menlo"/>
            </a:endParaRPr>
          </a:p>
          <a:p>
            <a:r>
              <a:rPr lang="nl-BE" dirty="0">
                <a:solidFill>
                  <a:srgbClr val="E0E2E4"/>
                </a:solidFill>
                <a:latin typeface="Menlo"/>
              </a:rPr>
              <a:t>	</a:t>
            </a:r>
            <a:r>
              <a:rPr lang="nl-BE" dirty="0">
                <a:solidFill>
                  <a:srgbClr val="818E96"/>
                </a:solidFill>
                <a:latin typeface="Menlo"/>
              </a:rPr>
              <a:t>// Compile error:</a:t>
            </a:r>
            <a:endParaRPr lang="nl-BE" dirty="0">
              <a:solidFill>
                <a:srgbClr val="E0E2E4"/>
              </a:solidFill>
              <a:latin typeface="Menlo"/>
            </a:endParaRPr>
          </a:p>
          <a:p>
            <a:r>
              <a:rPr lang="nl-BE" dirty="0">
                <a:solidFill>
                  <a:srgbClr val="E0E2E4"/>
                </a:solidFill>
                <a:latin typeface="Menlo"/>
              </a:rPr>
              <a:t>	</a:t>
            </a:r>
            <a:r>
              <a:rPr lang="nl-BE" dirty="0">
                <a:solidFill>
                  <a:srgbClr val="818E96"/>
                </a:solidFill>
                <a:latin typeface="Menlo"/>
              </a:rPr>
              <a:t>// public string MiddleName { get; set; }</a:t>
            </a:r>
            <a:endParaRPr lang="nl-BE" dirty="0">
              <a:solidFill>
                <a:srgbClr val="E0E2E4"/>
              </a:solidFill>
              <a:latin typeface="Menlo"/>
            </a:endParaRPr>
          </a:p>
          <a:p>
            <a:endParaRPr lang="nl-BE" b="1" dirty="0">
              <a:solidFill>
                <a:srgbClr val="E0E2E4"/>
              </a:solidFill>
              <a:latin typeface="Menlo"/>
            </a:endParaRPr>
          </a:p>
          <a:p>
            <a:r>
              <a:rPr lang="nl-BE" b="1" dirty="0">
                <a:solidFill>
                  <a:srgbClr val="E0E2E4"/>
                </a:solidFill>
                <a:latin typeface="Menlo"/>
              </a:rPr>
              <a:t>	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public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</a:t>
            </a:r>
            <a:r>
              <a:rPr lang="en-US" b="1" dirty="0">
                <a:solidFill>
                  <a:srgbClr val="E0E2E4"/>
                </a:solidFill>
                <a:latin typeface="Menlo"/>
              </a:rPr>
              <a:t>Name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(</a:t>
            </a:r>
            <a:r>
              <a:rPr lang="en-US" dirty="0">
                <a:solidFill>
                  <a:srgbClr val="72C8BD"/>
                </a:solidFill>
                <a:latin typeface="Menlo"/>
              </a:rPr>
              <a:t>string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first, </a:t>
            </a:r>
            <a:r>
              <a:rPr lang="en-US" dirty="0">
                <a:solidFill>
                  <a:srgbClr val="72C8BD"/>
                </a:solidFill>
                <a:latin typeface="Menlo"/>
              </a:rPr>
              <a:t>string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last) =&gt; (FirstName, </a:t>
            </a:r>
            <a:r>
              <a:rPr lang="en-US" dirty="0" err="1">
                <a:solidFill>
                  <a:srgbClr val="E0E2E4"/>
                </a:solidFill>
                <a:latin typeface="Menlo"/>
              </a:rPr>
              <a:t>LastName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) = (first, last);</a:t>
            </a:r>
          </a:p>
          <a:p>
            <a:r>
              <a:rPr lang="en-US" dirty="0">
                <a:solidFill>
                  <a:srgbClr val="E0E2E4"/>
                </a:solidFill>
                <a:latin typeface="Menlo"/>
              </a:rPr>
              <a:t>}</a:t>
            </a:r>
            <a:endParaRPr lang="nl-B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1B4B02-8989-44DD-8FF9-C61B7BE1E9D0}"/>
              </a:ext>
            </a:extLst>
          </p:cNvPr>
          <p:cNvSpPr/>
          <p:nvPr/>
        </p:nvSpPr>
        <p:spPr>
          <a:xfrm>
            <a:off x="1016328" y="4149080"/>
            <a:ext cx="767329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93C763"/>
                </a:solidFill>
                <a:latin typeface="Menlo"/>
              </a:rPr>
              <a:t>int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nr = </a:t>
            </a:r>
            <a:r>
              <a:rPr lang="en-US" dirty="0">
                <a:solidFill>
                  <a:srgbClr val="FFCD22"/>
                </a:solidFill>
                <a:latin typeface="Menlo"/>
              </a:rPr>
              <a:t>15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;</a:t>
            </a:r>
          </a:p>
          <a:p>
            <a:r>
              <a:rPr lang="en-US" dirty="0">
                <a:solidFill>
                  <a:srgbClr val="E0E2E4"/>
                </a:solidFill>
                <a:latin typeface="Menlo"/>
              </a:rPr>
              <a:t>Example(nr); </a:t>
            </a:r>
            <a:r>
              <a:rPr lang="nl-BE" dirty="0">
                <a:solidFill>
                  <a:srgbClr val="818E96"/>
                </a:solidFill>
                <a:latin typeface="Menlo"/>
              </a:rPr>
              <a:t>// "in" is optional</a:t>
            </a:r>
            <a:endParaRPr lang="en-US" dirty="0">
              <a:solidFill>
                <a:srgbClr val="E0E2E4"/>
              </a:solidFill>
              <a:latin typeface="Menlo"/>
            </a:endParaRPr>
          </a:p>
          <a:p>
            <a:r>
              <a:rPr lang="en-US" dirty="0">
                <a:solidFill>
                  <a:srgbClr val="E0E2E4"/>
                </a:solidFill>
                <a:latin typeface="Menlo"/>
              </a:rPr>
              <a:t>Example(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in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nr);</a:t>
            </a:r>
            <a:br>
              <a:rPr lang="en-US" dirty="0">
                <a:solidFill>
                  <a:srgbClr val="E0E2E4"/>
                </a:solidFill>
                <a:latin typeface="Menlo"/>
              </a:rPr>
            </a:br>
            <a:br>
              <a:rPr lang="en-US" dirty="0">
                <a:solidFill>
                  <a:srgbClr val="E0E2E4"/>
                </a:solidFill>
                <a:latin typeface="Menlo"/>
              </a:rPr>
            </a:br>
            <a:r>
              <a:rPr lang="en-US" b="1" dirty="0">
                <a:solidFill>
                  <a:srgbClr val="93C763"/>
                </a:solidFill>
                <a:latin typeface="Menlo"/>
              </a:rPr>
              <a:t>void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</a:t>
            </a:r>
            <a:r>
              <a:rPr lang="en-US" b="1" dirty="0">
                <a:solidFill>
                  <a:srgbClr val="E0E2E4"/>
                </a:solidFill>
                <a:latin typeface="Menlo"/>
              </a:rPr>
              <a:t>Example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(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in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int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number) {</a:t>
            </a:r>
          </a:p>
          <a:p>
            <a:r>
              <a:rPr lang="en-US" dirty="0">
                <a:solidFill>
                  <a:srgbClr val="818E96"/>
                </a:solidFill>
                <a:latin typeface="Menlo"/>
              </a:rPr>
              <a:t>	// Compile error:</a:t>
            </a:r>
            <a:endParaRPr lang="en-US" dirty="0">
              <a:solidFill>
                <a:srgbClr val="E0E2E4"/>
              </a:solidFill>
              <a:latin typeface="Menlo"/>
            </a:endParaRPr>
          </a:p>
          <a:p>
            <a:r>
              <a:rPr lang="en-US" dirty="0">
                <a:solidFill>
                  <a:srgbClr val="818E96"/>
                </a:solidFill>
                <a:latin typeface="Menlo"/>
              </a:rPr>
              <a:t>	// number = 19;</a:t>
            </a:r>
            <a:endParaRPr lang="en-US" dirty="0">
              <a:solidFill>
                <a:srgbClr val="E0E2E4"/>
              </a:solidFill>
              <a:latin typeface="Menlo"/>
            </a:endParaRPr>
          </a:p>
          <a:p>
            <a:r>
              <a:rPr lang="en-US" dirty="0">
                <a:solidFill>
                  <a:srgbClr val="E0E2E4"/>
                </a:solidFill>
                <a:latin typeface="Menlo"/>
              </a:rPr>
              <a:t>}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84120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6766974" cy="970450"/>
          </a:xfrm>
        </p:spPr>
        <p:txBody>
          <a:bodyPr/>
          <a:lstStyle/>
          <a:p>
            <a:r>
              <a:rPr lang="nl-BE" dirty="0"/>
              <a:t>C# 7.2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0CF881-EE5E-4E9B-A632-637577B35D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187735"/>
            <a:ext cx="1370401" cy="154471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ACBACB4-3028-4D31-922F-22DB28324CF7}"/>
              </a:ext>
            </a:extLst>
          </p:cNvPr>
          <p:cNvSpPr/>
          <p:nvPr/>
        </p:nvSpPr>
        <p:spPr>
          <a:xfrm>
            <a:off x="757354" y="1504834"/>
            <a:ext cx="4104456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818E96"/>
                </a:solidFill>
                <a:latin typeface="Menlo"/>
              </a:rPr>
              <a:t>// C# 7.0 “ref returns”</a:t>
            </a:r>
            <a:br>
              <a:rPr lang="nl-BE" b="1" dirty="0">
                <a:solidFill>
                  <a:srgbClr val="93C763"/>
                </a:solidFill>
                <a:latin typeface="Menlo"/>
              </a:rPr>
            </a:br>
            <a:r>
              <a:rPr lang="nl-BE" sz="1600" b="1" dirty="0">
                <a:solidFill>
                  <a:srgbClr val="93C763"/>
                </a:solidFill>
                <a:latin typeface="Menlo"/>
              </a:rPr>
              <a:t>public</a:t>
            </a:r>
            <a:r>
              <a:rPr lang="nl-BE" sz="1600" dirty="0">
                <a:solidFill>
                  <a:srgbClr val="E0E2E4"/>
                </a:solidFill>
                <a:latin typeface="Menlo"/>
              </a:rPr>
              <a:t> </a:t>
            </a:r>
            <a:r>
              <a:rPr lang="nl-BE" sz="1600" b="1" dirty="0">
                <a:solidFill>
                  <a:srgbClr val="93C763"/>
                </a:solidFill>
                <a:latin typeface="Menlo"/>
              </a:rPr>
              <a:t>class</a:t>
            </a:r>
            <a:r>
              <a:rPr lang="nl-BE" sz="1600" dirty="0">
                <a:solidFill>
                  <a:srgbClr val="E0E2E4"/>
                </a:solidFill>
                <a:latin typeface="Menlo"/>
              </a:rPr>
              <a:t> </a:t>
            </a:r>
            <a:r>
              <a:rPr lang="nl-BE" sz="1600" b="1" dirty="0">
                <a:solidFill>
                  <a:srgbClr val="FFFFFF"/>
                </a:solidFill>
                <a:latin typeface="Menlo"/>
              </a:rPr>
              <a:t>XPoint</a:t>
            </a:r>
            <a:r>
              <a:rPr lang="nl-BE" sz="1600" dirty="0">
                <a:solidFill>
                  <a:srgbClr val="E0E2E4"/>
                </a:solidFill>
                <a:latin typeface="Menlo"/>
              </a:rPr>
              <a:t> {</a:t>
            </a:r>
          </a:p>
          <a:p>
            <a:r>
              <a:rPr lang="nl-BE" sz="1600" b="1" dirty="0">
                <a:solidFill>
                  <a:srgbClr val="E0E2E4"/>
                </a:solidFill>
                <a:latin typeface="Menlo"/>
              </a:rPr>
              <a:t>	</a:t>
            </a:r>
            <a:r>
              <a:rPr lang="nl-BE" sz="1600" b="1" dirty="0">
                <a:solidFill>
                  <a:srgbClr val="93C763"/>
                </a:solidFill>
                <a:latin typeface="Menlo"/>
              </a:rPr>
              <a:t>private</a:t>
            </a:r>
            <a:r>
              <a:rPr lang="nl-BE" sz="1600" dirty="0">
                <a:solidFill>
                  <a:srgbClr val="E0E2E4"/>
                </a:solidFill>
                <a:latin typeface="Menlo"/>
              </a:rPr>
              <a:t> </a:t>
            </a:r>
            <a:r>
              <a:rPr lang="nl-BE" sz="1600" b="1" dirty="0">
                <a:solidFill>
                  <a:srgbClr val="93C763"/>
                </a:solidFill>
                <a:latin typeface="Menlo"/>
              </a:rPr>
              <a:t>int</a:t>
            </a:r>
            <a:r>
              <a:rPr lang="nl-BE" sz="1600" dirty="0">
                <a:solidFill>
                  <a:srgbClr val="E0E2E4"/>
                </a:solidFill>
                <a:latin typeface="Menlo"/>
              </a:rPr>
              <a:t> X;</a:t>
            </a:r>
          </a:p>
          <a:p>
            <a:r>
              <a:rPr lang="nl-BE" sz="1600" b="1" dirty="0">
                <a:solidFill>
                  <a:srgbClr val="E0E2E4"/>
                </a:solidFill>
                <a:latin typeface="Menlo"/>
              </a:rPr>
              <a:t>	</a:t>
            </a:r>
            <a:r>
              <a:rPr lang="nl-BE" sz="1600" b="1" dirty="0">
                <a:solidFill>
                  <a:srgbClr val="93C763"/>
                </a:solidFill>
                <a:latin typeface="Menlo"/>
              </a:rPr>
              <a:t>public</a:t>
            </a:r>
            <a:r>
              <a:rPr lang="nl-BE" sz="1600" dirty="0">
                <a:solidFill>
                  <a:srgbClr val="E0E2E4"/>
                </a:solidFill>
                <a:latin typeface="Menlo"/>
              </a:rPr>
              <a:t> </a:t>
            </a:r>
            <a:r>
              <a:rPr lang="nl-BE" sz="1600" b="1" dirty="0">
                <a:solidFill>
                  <a:srgbClr val="E0E2E4"/>
                </a:solidFill>
                <a:latin typeface="Menlo"/>
              </a:rPr>
              <a:t>XPoint</a:t>
            </a:r>
            <a:r>
              <a:rPr lang="nl-BE" sz="1600" dirty="0">
                <a:solidFill>
                  <a:srgbClr val="E0E2E4"/>
                </a:solidFill>
                <a:latin typeface="Menlo"/>
              </a:rPr>
              <a:t>(</a:t>
            </a:r>
            <a:r>
              <a:rPr lang="nl-BE" sz="1600" b="1" dirty="0">
                <a:solidFill>
                  <a:srgbClr val="93C763"/>
                </a:solidFill>
                <a:latin typeface="Menlo"/>
              </a:rPr>
              <a:t>int</a:t>
            </a:r>
            <a:r>
              <a:rPr lang="nl-BE" sz="1600" dirty="0">
                <a:solidFill>
                  <a:srgbClr val="E0E2E4"/>
                </a:solidFill>
                <a:latin typeface="Menlo"/>
              </a:rPr>
              <a:t> x) { X = x; } </a:t>
            </a:r>
          </a:p>
          <a:p>
            <a:r>
              <a:rPr lang="nl-BE" b="1" dirty="0">
                <a:solidFill>
                  <a:srgbClr val="E0E2E4"/>
                </a:solidFill>
                <a:latin typeface="Menlo"/>
              </a:rPr>
              <a:t>	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public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ref 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int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</a:t>
            </a:r>
            <a:r>
              <a:rPr lang="nl-BE" b="1" dirty="0">
                <a:solidFill>
                  <a:srgbClr val="E0E2E4"/>
                </a:solidFill>
                <a:latin typeface="Menlo"/>
              </a:rPr>
              <a:t>GetX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() { 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return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ref X; } </a:t>
            </a:r>
          </a:p>
          <a:p>
            <a:r>
              <a:rPr lang="nl-BE" b="1" dirty="0">
                <a:solidFill>
                  <a:srgbClr val="E0E2E4"/>
                </a:solidFill>
                <a:latin typeface="Menlo"/>
              </a:rPr>
              <a:t>	</a:t>
            </a:r>
            <a:r>
              <a:rPr lang="nl-BE" sz="1600" b="1" dirty="0">
                <a:solidFill>
                  <a:srgbClr val="93C763"/>
                </a:solidFill>
                <a:latin typeface="Menlo"/>
              </a:rPr>
              <a:t>public</a:t>
            </a:r>
            <a:r>
              <a:rPr lang="nl-BE" sz="1600" dirty="0">
                <a:solidFill>
                  <a:srgbClr val="E0E2E4"/>
                </a:solidFill>
                <a:latin typeface="Menlo"/>
              </a:rPr>
              <a:t> </a:t>
            </a:r>
            <a:r>
              <a:rPr lang="nl-BE" sz="1600" b="1" dirty="0">
                <a:solidFill>
                  <a:srgbClr val="93C763"/>
                </a:solidFill>
                <a:latin typeface="Menlo"/>
              </a:rPr>
              <a:t>void</a:t>
            </a:r>
            <a:r>
              <a:rPr lang="nl-BE" sz="1600" dirty="0">
                <a:solidFill>
                  <a:srgbClr val="E0E2E4"/>
                </a:solidFill>
                <a:latin typeface="Menlo"/>
              </a:rPr>
              <a:t> </a:t>
            </a:r>
            <a:r>
              <a:rPr lang="nl-BE" sz="1600" b="1" dirty="0">
                <a:solidFill>
                  <a:srgbClr val="E0E2E4"/>
                </a:solidFill>
                <a:latin typeface="Menlo"/>
              </a:rPr>
              <a:t>Display</a:t>
            </a:r>
            <a:r>
              <a:rPr lang="nl-BE" sz="1600" dirty="0">
                <a:solidFill>
                  <a:srgbClr val="E0E2E4"/>
                </a:solidFill>
                <a:latin typeface="Menlo"/>
              </a:rPr>
              <a:t>() { </a:t>
            </a:r>
          </a:p>
          <a:p>
            <a:r>
              <a:rPr lang="nl-BE" sz="1600" dirty="0">
                <a:solidFill>
                  <a:srgbClr val="E0E2E4"/>
                </a:solidFill>
                <a:latin typeface="Menlo"/>
              </a:rPr>
              <a:t>		Console.WriteLine($</a:t>
            </a:r>
            <a:r>
              <a:rPr lang="nl-BE" sz="1600" dirty="0">
                <a:solidFill>
                  <a:srgbClr val="EC7600"/>
                </a:solidFill>
                <a:latin typeface="Menlo"/>
              </a:rPr>
              <a:t>"X is {X}"</a:t>
            </a:r>
            <a:r>
              <a:rPr lang="nl-BE" sz="1600" dirty="0">
                <a:solidFill>
                  <a:srgbClr val="E0E2E4"/>
                </a:solidFill>
                <a:latin typeface="Menlo"/>
              </a:rPr>
              <a:t>);</a:t>
            </a:r>
          </a:p>
          <a:p>
            <a:r>
              <a:rPr lang="nl-BE" sz="1600" dirty="0">
                <a:solidFill>
                  <a:srgbClr val="E0E2E4"/>
                </a:solidFill>
                <a:latin typeface="Menlo"/>
              </a:rPr>
              <a:t>	}</a:t>
            </a:r>
          </a:p>
          <a:p>
            <a:r>
              <a:rPr lang="nl-BE" sz="1600" dirty="0">
                <a:solidFill>
                  <a:srgbClr val="E0E2E4"/>
                </a:solidFill>
                <a:latin typeface="Menlo"/>
              </a:rPr>
              <a:t>}</a:t>
            </a:r>
            <a:endParaRPr lang="nl-B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6A8407-E757-40BB-A1FB-810C58AEE0BB}"/>
              </a:ext>
            </a:extLst>
          </p:cNvPr>
          <p:cNvSpPr/>
          <p:nvPr/>
        </p:nvSpPr>
        <p:spPr>
          <a:xfrm>
            <a:off x="4971437" y="1504834"/>
            <a:ext cx="30963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818E96"/>
                </a:solidFill>
                <a:latin typeface="Menlo"/>
              </a:rPr>
              <a:t>// C# 7.0 “ref local”</a:t>
            </a:r>
            <a:endParaRPr lang="nl-BE" dirty="0">
              <a:solidFill>
                <a:srgbClr val="E0E2E4"/>
              </a:solidFill>
              <a:latin typeface="Menlo"/>
            </a:endParaRPr>
          </a:p>
          <a:p>
            <a:r>
              <a:rPr lang="nl-BE" dirty="0">
                <a:solidFill>
                  <a:srgbClr val="E0E2E4"/>
                </a:solidFill>
                <a:latin typeface="Menlo"/>
              </a:rPr>
              <a:t>ref 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int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refX = ref xp.GetX();</a:t>
            </a:r>
          </a:p>
          <a:p>
            <a:r>
              <a:rPr lang="nl-BE" dirty="0">
                <a:solidFill>
                  <a:srgbClr val="E0E2E4"/>
                </a:solidFill>
                <a:latin typeface="Menlo"/>
              </a:rPr>
              <a:t>refX = </a:t>
            </a:r>
            <a:r>
              <a:rPr lang="nl-BE" dirty="0">
                <a:solidFill>
                  <a:srgbClr val="FFCD22"/>
                </a:solidFill>
                <a:latin typeface="Menlo"/>
              </a:rPr>
              <a:t>10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;</a:t>
            </a:r>
          </a:p>
          <a:p>
            <a:r>
              <a:rPr lang="nl-BE" dirty="0">
                <a:solidFill>
                  <a:srgbClr val="E0E2E4"/>
                </a:solidFill>
                <a:latin typeface="Menlo"/>
              </a:rPr>
              <a:t>xp.Display(); </a:t>
            </a:r>
            <a:r>
              <a:rPr lang="nl-BE" dirty="0">
                <a:solidFill>
                  <a:srgbClr val="818E96"/>
                </a:solidFill>
                <a:latin typeface="Menlo"/>
              </a:rPr>
              <a:t>// X is now 10</a:t>
            </a:r>
            <a:endParaRPr lang="nl-B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6FF375-FF6E-4042-B18C-DEF93A76D1F3}"/>
              </a:ext>
            </a:extLst>
          </p:cNvPr>
          <p:cNvSpPr/>
          <p:nvPr/>
        </p:nvSpPr>
        <p:spPr>
          <a:xfrm>
            <a:off x="780819" y="4282243"/>
            <a:ext cx="309634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818E96"/>
                </a:solidFill>
                <a:latin typeface="Menlo"/>
              </a:rPr>
              <a:t>// Usage</a:t>
            </a:r>
          </a:p>
          <a:p>
            <a:r>
              <a:rPr lang="nl-BE" dirty="0">
                <a:solidFill>
                  <a:srgbClr val="E0E2E4"/>
                </a:solidFill>
                <a:latin typeface="Menlo"/>
              </a:rPr>
              <a:t>var xp = 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new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XPoint(</a:t>
            </a:r>
            <a:r>
              <a:rPr lang="nl-BE" dirty="0">
                <a:solidFill>
                  <a:srgbClr val="FFCD22"/>
                </a:solidFill>
                <a:latin typeface="Menlo"/>
              </a:rPr>
              <a:t>5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);</a:t>
            </a:r>
          </a:p>
          <a:p>
            <a:endParaRPr lang="nl-BE" dirty="0">
              <a:solidFill>
                <a:srgbClr val="E0E2E4"/>
              </a:solidFill>
              <a:latin typeface="Menlo"/>
            </a:endParaRPr>
          </a:p>
          <a:p>
            <a:r>
              <a:rPr lang="nl-BE" dirty="0">
                <a:solidFill>
                  <a:srgbClr val="818E96"/>
                </a:solidFill>
                <a:latin typeface="Menlo"/>
              </a:rPr>
              <a:t>// normal behavior</a:t>
            </a:r>
            <a:endParaRPr lang="nl-BE" dirty="0">
              <a:solidFill>
                <a:srgbClr val="E0E2E4"/>
              </a:solidFill>
              <a:latin typeface="Menlo"/>
            </a:endParaRPr>
          </a:p>
          <a:p>
            <a:r>
              <a:rPr lang="nl-BE" b="1" dirty="0">
                <a:solidFill>
                  <a:srgbClr val="93C763"/>
                </a:solidFill>
                <a:latin typeface="Menlo"/>
              </a:rPr>
              <a:t>int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x = xp.GetX();</a:t>
            </a:r>
          </a:p>
          <a:p>
            <a:r>
              <a:rPr lang="nl-BE" dirty="0">
                <a:solidFill>
                  <a:srgbClr val="E0E2E4"/>
                </a:solidFill>
                <a:latin typeface="Menlo"/>
              </a:rPr>
              <a:t>x = </a:t>
            </a:r>
            <a:r>
              <a:rPr lang="nl-BE" dirty="0">
                <a:solidFill>
                  <a:srgbClr val="FFCD22"/>
                </a:solidFill>
                <a:latin typeface="Menlo"/>
              </a:rPr>
              <a:t>20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;</a:t>
            </a:r>
          </a:p>
          <a:p>
            <a:r>
              <a:rPr lang="nl-BE" dirty="0">
                <a:solidFill>
                  <a:srgbClr val="E0E2E4"/>
                </a:solidFill>
                <a:latin typeface="Menlo"/>
              </a:rPr>
              <a:t>xp.Display(); </a:t>
            </a:r>
            <a:r>
              <a:rPr lang="nl-BE" dirty="0">
                <a:solidFill>
                  <a:srgbClr val="818E96"/>
                </a:solidFill>
                <a:latin typeface="Menlo"/>
              </a:rPr>
              <a:t>// X is still 5</a:t>
            </a:r>
            <a:endParaRPr lang="nl-BE" dirty="0">
              <a:solidFill>
                <a:srgbClr val="E0E2E4"/>
              </a:solidFill>
              <a:latin typeface="Menlo"/>
            </a:endParaRPr>
          </a:p>
          <a:p>
            <a:endParaRPr lang="nl-B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15312C-70AB-40B5-8AFD-AF8D9EEDAF5D}"/>
              </a:ext>
            </a:extLst>
          </p:cNvPr>
          <p:cNvSpPr/>
          <p:nvPr/>
        </p:nvSpPr>
        <p:spPr>
          <a:xfrm>
            <a:off x="3760593" y="356309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BE" dirty="0">
                <a:solidFill>
                  <a:srgbClr val="818E96"/>
                </a:solidFill>
                <a:latin typeface="Menlo"/>
              </a:rPr>
              <a:t>// Actual C# 7.2 feature:</a:t>
            </a:r>
            <a:endParaRPr lang="nl-BE" dirty="0">
              <a:solidFill>
                <a:srgbClr val="E0E2E4"/>
              </a:solidFill>
              <a:latin typeface="Menlo"/>
            </a:endParaRPr>
          </a:p>
          <a:p>
            <a:r>
              <a:rPr lang="nl-BE" dirty="0">
                <a:solidFill>
                  <a:srgbClr val="E0E2E4"/>
                </a:solidFill>
                <a:latin typeface="Menlo"/>
              </a:rPr>
              <a:t>ref readonly 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int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readOnlyRefX = ref p.GetX();</a:t>
            </a:r>
          </a:p>
          <a:p>
            <a:r>
              <a:rPr lang="nl-BE" dirty="0">
                <a:solidFill>
                  <a:srgbClr val="818E96"/>
                </a:solidFill>
                <a:latin typeface="Menlo"/>
              </a:rPr>
              <a:t>// readOnlyRefX = 5; // Compile error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5A9E7B-17CE-46C8-9608-492772C6D596}"/>
              </a:ext>
            </a:extLst>
          </p:cNvPr>
          <p:cNvSpPr/>
          <p:nvPr/>
        </p:nvSpPr>
        <p:spPr>
          <a:xfrm>
            <a:off x="3760593" y="456107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BE" dirty="0">
                <a:solidFill>
                  <a:srgbClr val="818E96"/>
                </a:solidFill>
                <a:latin typeface="Menlo"/>
              </a:rPr>
              <a:t>// C# 7.3 - reassign local ref variables</a:t>
            </a:r>
            <a:endParaRPr lang="nl-BE" dirty="0">
              <a:solidFill>
                <a:srgbClr val="E0E2E4"/>
              </a:solidFill>
              <a:latin typeface="Menlo"/>
            </a:endParaRPr>
          </a:p>
          <a:p>
            <a:r>
              <a:rPr lang="nl-BE" dirty="0">
                <a:solidFill>
                  <a:srgbClr val="E0E2E4"/>
                </a:solidFill>
                <a:latin typeface="Menlo"/>
              </a:rPr>
              <a:t>refX = ref p.GetX();</a:t>
            </a:r>
            <a:endParaRPr lang="nl-B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FCE680D-3133-44FB-AC62-A153AE74A964}"/>
              </a:ext>
            </a:extLst>
          </p:cNvPr>
          <p:cNvSpPr/>
          <p:nvPr/>
        </p:nvSpPr>
        <p:spPr>
          <a:xfrm>
            <a:off x="3783939" y="5380700"/>
            <a:ext cx="5182798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818E96"/>
                </a:solidFill>
                <a:latin typeface="Menlo"/>
              </a:rPr>
              <a:t>// C# 7.2 – conditional ref expression</a:t>
            </a:r>
            <a:br>
              <a:rPr lang="nl-BE" b="1" dirty="0">
                <a:solidFill>
                  <a:srgbClr val="93C763"/>
                </a:solidFill>
                <a:latin typeface="Menlo"/>
              </a:rPr>
            </a:br>
            <a:r>
              <a:rPr lang="nl-BE" sz="1600" b="1" dirty="0">
                <a:solidFill>
                  <a:srgbClr val="93C763"/>
                </a:solidFill>
                <a:latin typeface="Menlo"/>
              </a:rPr>
              <a:t>var</a:t>
            </a:r>
            <a:r>
              <a:rPr lang="nl-BE" sz="1600" dirty="0">
                <a:solidFill>
                  <a:srgbClr val="E0E2E4"/>
                </a:solidFill>
                <a:latin typeface="Menlo"/>
              </a:rPr>
              <a:t> arr = </a:t>
            </a:r>
            <a:r>
              <a:rPr lang="nl-BE" sz="1600" b="1" dirty="0">
                <a:solidFill>
                  <a:srgbClr val="93C763"/>
                </a:solidFill>
                <a:latin typeface="Menlo"/>
              </a:rPr>
              <a:t>new</a:t>
            </a:r>
            <a:r>
              <a:rPr lang="nl-BE" sz="1600" dirty="0">
                <a:solidFill>
                  <a:srgbClr val="E0E2E4"/>
                </a:solidFill>
                <a:latin typeface="Menlo"/>
              </a:rPr>
              <a:t>[] { </a:t>
            </a:r>
            <a:r>
              <a:rPr lang="nl-BE" sz="1600" dirty="0">
                <a:solidFill>
                  <a:srgbClr val="FFCD22"/>
                </a:solidFill>
                <a:latin typeface="Menlo"/>
              </a:rPr>
              <a:t>5</a:t>
            </a:r>
            <a:r>
              <a:rPr lang="nl-BE" sz="1600" dirty="0">
                <a:solidFill>
                  <a:srgbClr val="E0E2E4"/>
                </a:solidFill>
                <a:latin typeface="Menlo"/>
              </a:rPr>
              <a:t> };</a:t>
            </a:r>
          </a:p>
          <a:p>
            <a:r>
              <a:rPr lang="nl-BE" sz="1600" b="1" dirty="0">
                <a:solidFill>
                  <a:srgbClr val="93C763"/>
                </a:solidFill>
                <a:latin typeface="Menlo"/>
              </a:rPr>
              <a:t>var</a:t>
            </a:r>
            <a:r>
              <a:rPr lang="nl-BE" sz="1600" dirty="0">
                <a:solidFill>
                  <a:srgbClr val="E0E2E4"/>
                </a:solidFill>
                <a:latin typeface="Menlo"/>
              </a:rPr>
              <a:t> otherArr = </a:t>
            </a:r>
            <a:r>
              <a:rPr lang="nl-BE" sz="1600" b="1" dirty="0">
                <a:solidFill>
                  <a:srgbClr val="93C763"/>
                </a:solidFill>
                <a:latin typeface="Menlo"/>
              </a:rPr>
              <a:t>new</a:t>
            </a:r>
            <a:r>
              <a:rPr lang="nl-BE" sz="1600" dirty="0">
                <a:solidFill>
                  <a:srgbClr val="E0E2E4"/>
                </a:solidFill>
                <a:latin typeface="Menlo"/>
              </a:rPr>
              <a:t>[] { </a:t>
            </a:r>
            <a:r>
              <a:rPr lang="nl-BE" sz="1600" dirty="0">
                <a:solidFill>
                  <a:srgbClr val="FFCD22"/>
                </a:solidFill>
                <a:latin typeface="Menlo"/>
              </a:rPr>
              <a:t>6</a:t>
            </a:r>
            <a:r>
              <a:rPr lang="nl-BE" sz="1600" dirty="0">
                <a:solidFill>
                  <a:srgbClr val="E0E2E4"/>
                </a:solidFill>
                <a:latin typeface="Menlo"/>
              </a:rPr>
              <a:t> };</a:t>
            </a:r>
          </a:p>
          <a:p>
            <a:r>
              <a:rPr lang="nl-BE" b="1" dirty="0">
                <a:solidFill>
                  <a:srgbClr val="93C763"/>
                </a:solidFill>
                <a:latin typeface="Menlo"/>
              </a:rPr>
              <a:t>ref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int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r = 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ref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(arr != 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null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? 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ref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arr[</a:t>
            </a:r>
            <a:r>
              <a:rPr lang="nl-BE" dirty="0">
                <a:solidFill>
                  <a:srgbClr val="FFCD22"/>
                </a:solidFill>
                <a:latin typeface="Menlo"/>
              </a:rPr>
              <a:t>0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] : 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ref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otherArr[</a:t>
            </a:r>
            <a:r>
              <a:rPr lang="nl-BE" dirty="0">
                <a:solidFill>
                  <a:srgbClr val="FFCD22"/>
                </a:solidFill>
                <a:latin typeface="Menlo"/>
              </a:rPr>
              <a:t>0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]);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40977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6766974" cy="970450"/>
          </a:xfrm>
        </p:spPr>
        <p:txBody>
          <a:bodyPr/>
          <a:lstStyle/>
          <a:p>
            <a:r>
              <a:rPr lang="nl-BE" dirty="0"/>
              <a:t>C# 7.3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1732451"/>
            <a:ext cx="7765322" cy="472414"/>
          </a:xfrm>
        </p:spPr>
        <p:txBody>
          <a:bodyPr>
            <a:normAutofit/>
          </a:bodyPr>
          <a:lstStyle/>
          <a:p>
            <a:r>
              <a:rPr lang="nl-BE" dirty="0"/>
              <a:t>Enhanced generic constraints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0CF881-EE5E-4E9B-A632-637577B35D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187735"/>
            <a:ext cx="1370401" cy="154471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0E04396-016A-4B32-A3D3-D5DD58EE64DD}"/>
              </a:ext>
            </a:extLst>
          </p:cNvPr>
          <p:cNvSpPr/>
          <p:nvPr/>
        </p:nvSpPr>
        <p:spPr>
          <a:xfrm>
            <a:off x="1043608" y="2204865"/>
            <a:ext cx="776532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b="1" dirty="0">
                <a:solidFill>
                  <a:srgbClr val="93C763"/>
                </a:solidFill>
                <a:latin typeface="Menlo"/>
              </a:rPr>
              <a:t>static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Dictionary&lt;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int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, </a:t>
            </a:r>
            <a:r>
              <a:rPr lang="nl-BE" dirty="0">
                <a:solidFill>
                  <a:srgbClr val="72C8BD"/>
                </a:solidFill>
                <a:latin typeface="Menlo"/>
              </a:rPr>
              <a:t>string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&gt; EnumNamedValues&lt;T&gt;() where T : System.Enum</a:t>
            </a:r>
          </a:p>
          <a:p>
            <a:r>
              <a:rPr lang="nl-BE" dirty="0">
                <a:solidFill>
                  <a:srgbClr val="E0E2E4"/>
                </a:solidFill>
                <a:latin typeface="Menlo"/>
              </a:rPr>
              <a:t>{</a:t>
            </a:r>
          </a:p>
          <a:p>
            <a:r>
              <a:rPr lang="nl-BE" dirty="0">
                <a:solidFill>
                  <a:srgbClr val="E0E2E4"/>
                </a:solidFill>
                <a:latin typeface="Menlo"/>
              </a:rPr>
              <a:t>	var result = 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new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Dictionary&lt;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int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, </a:t>
            </a:r>
            <a:r>
              <a:rPr lang="nl-BE" dirty="0">
                <a:solidFill>
                  <a:srgbClr val="72C8BD"/>
                </a:solidFill>
                <a:latin typeface="Menlo"/>
              </a:rPr>
              <a:t>string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&gt;();</a:t>
            </a:r>
          </a:p>
          <a:p>
            <a:r>
              <a:rPr lang="nl-BE" dirty="0">
                <a:solidFill>
                  <a:srgbClr val="E0E2E4"/>
                </a:solidFill>
                <a:latin typeface="Menlo"/>
              </a:rPr>
              <a:t>	var values = Enum.GetValues(typeof(T));</a:t>
            </a:r>
          </a:p>
          <a:p>
            <a:r>
              <a:rPr lang="nl-BE" dirty="0">
                <a:solidFill>
                  <a:srgbClr val="E0E2E4"/>
                </a:solidFill>
                <a:latin typeface="Menlo"/>
              </a:rPr>
              <a:t>	</a:t>
            </a:r>
          </a:p>
          <a:p>
            <a:r>
              <a:rPr lang="nl-BE" dirty="0">
                <a:solidFill>
                  <a:srgbClr val="E0E2E4"/>
                </a:solidFill>
                <a:latin typeface="Menlo"/>
              </a:rPr>
              <a:t>	foreach (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int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item in values)</a:t>
            </a:r>
          </a:p>
          <a:p>
            <a:r>
              <a:rPr lang="nl-BE" dirty="0">
                <a:solidFill>
                  <a:srgbClr val="E0E2E4"/>
                </a:solidFill>
                <a:latin typeface="Menlo"/>
              </a:rPr>
              <a:t>		result.Add(item, Enum.GetName(typeof(T), item));</a:t>
            </a:r>
          </a:p>
          <a:p>
            <a:r>
              <a:rPr lang="nl-BE" b="1" dirty="0">
                <a:solidFill>
                  <a:srgbClr val="E0E2E4"/>
                </a:solidFill>
                <a:latin typeface="Menlo"/>
              </a:rPr>
              <a:t>	</a:t>
            </a:r>
          </a:p>
          <a:p>
            <a:r>
              <a:rPr lang="nl-BE" b="1" dirty="0">
                <a:solidFill>
                  <a:srgbClr val="93C763"/>
                </a:solidFill>
                <a:latin typeface="Menlo"/>
              </a:rPr>
              <a:t>	return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result;</a:t>
            </a:r>
          </a:p>
          <a:p>
            <a:r>
              <a:rPr lang="nl-BE" dirty="0">
                <a:solidFill>
                  <a:srgbClr val="E0E2E4"/>
                </a:solidFill>
                <a:latin typeface="Menlo"/>
              </a:rPr>
              <a:t>}</a:t>
            </a:r>
            <a:endParaRPr lang="nl-BE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73E35DF-796E-4BCC-8360-3818284954C9}"/>
              </a:ext>
            </a:extLst>
          </p:cNvPr>
          <p:cNvSpPr/>
          <p:nvPr/>
        </p:nvSpPr>
        <p:spPr>
          <a:xfrm>
            <a:off x="6971346" y="2175515"/>
            <a:ext cx="1512168" cy="472414"/>
          </a:xfrm>
          <a:prstGeom prst="ellipse">
            <a:avLst/>
          </a:prstGeom>
          <a:solidFill>
            <a:schemeClr val="accent1">
              <a:alpha val="7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62779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Thank you!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6123546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6766974" cy="970450"/>
          </a:xfrm>
        </p:spPr>
        <p:txBody>
          <a:bodyPr/>
          <a:lstStyle/>
          <a:p>
            <a:r>
              <a:rPr lang="nl-BE" dirty="0"/>
              <a:t>C# 7.3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1732451"/>
            <a:ext cx="7765322" cy="472414"/>
          </a:xfrm>
        </p:spPr>
        <p:txBody>
          <a:bodyPr>
            <a:normAutofit/>
          </a:bodyPr>
          <a:lstStyle/>
          <a:p>
            <a:r>
              <a:rPr lang="nl-BE" dirty="0"/>
              <a:t>Enhanced generic constraints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0CF881-EE5E-4E9B-A632-637577B35D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187735"/>
            <a:ext cx="1370401" cy="154471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1D64D81-6A2F-45B7-B37A-0D594BEE9A8E}"/>
              </a:ext>
            </a:extLst>
          </p:cNvPr>
          <p:cNvSpPr/>
          <p:nvPr/>
        </p:nvSpPr>
        <p:spPr>
          <a:xfrm>
            <a:off x="1115616" y="2204865"/>
            <a:ext cx="792088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b="1" dirty="0">
                <a:solidFill>
                  <a:srgbClr val="93C763"/>
                </a:solidFill>
                <a:latin typeface="Menlo"/>
              </a:rPr>
              <a:t>public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static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T TypeSafeCombine&lt;T&gt;(T source, T target) 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where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T : System.Delegate</a:t>
            </a:r>
          </a:p>
          <a:p>
            <a:r>
              <a:rPr lang="nl-BE" dirty="0">
                <a:solidFill>
                  <a:srgbClr val="E0E2E4"/>
                </a:solidFill>
                <a:latin typeface="Menlo"/>
              </a:rPr>
              <a:t>{</a:t>
            </a:r>
          </a:p>
          <a:p>
            <a:r>
              <a:rPr lang="nl-BE" b="1" dirty="0">
                <a:solidFill>
                  <a:srgbClr val="E0E2E4"/>
                </a:solidFill>
                <a:latin typeface="Menlo"/>
              </a:rPr>
              <a:t>	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return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Delegate.Combine(source, target) 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as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T;</a:t>
            </a:r>
          </a:p>
          <a:p>
            <a:r>
              <a:rPr lang="nl-BE" dirty="0">
                <a:solidFill>
                  <a:srgbClr val="E0E2E4"/>
                </a:solidFill>
                <a:latin typeface="Menlo"/>
              </a:rPr>
              <a:t>}</a:t>
            </a:r>
          </a:p>
          <a:p>
            <a:endParaRPr lang="nl-BE" dirty="0">
              <a:solidFill>
                <a:srgbClr val="818E96"/>
              </a:solidFill>
              <a:latin typeface="Menlo"/>
            </a:endParaRPr>
          </a:p>
          <a:p>
            <a:r>
              <a:rPr lang="nl-BE" dirty="0">
                <a:solidFill>
                  <a:srgbClr val="818E96"/>
                </a:solidFill>
                <a:latin typeface="Menlo"/>
              </a:rPr>
              <a:t>// Usage</a:t>
            </a:r>
            <a:endParaRPr lang="nl-BE" dirty="0">
              <a:solidFill>
                <a:srgbClr val="E0E2E4"/>
              </a:solidFill>
              <a:latin typeface="Menlo"/>
            </a:endParaRPr>
          </a:p>
          <a:p>
            <a:r>
              <a:rPr lang="nl-BE" dirty="0">
                <a:solidFill>
                  <a:srgbClr val="E0E2E4"/>
                </a:solidFill>
                <a:latin typeface="Menlo"/>
              </a:rPr>
              <a:t>Action logOne = () =&gt; Console.Write(</a:t>
            </a:r>
            <a:r>
              <a:rPr lang="nl-BE" dirty="0">
                <a:solidFill>
                  <a:srgbClr val="EC7600"/>
                </a:solidFill>
                <a:latin typeface="Menlo"/>
              </a:rPr>
              <a:t>"1"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); </a:t>
            </a:r>
          </a:p>
          <a:p>
            <a:r>
              <a:rPr lang="nl-BE" dirty="0">
                <a:solidFill>
                  <a:srgbClr val="E0E2E4"/>
                </a:solidFill>
                <a:latin typeface="Menlo"/>
              </a:rPr>
              <a:t>Action logTen = () =&gt; Console.Write(</a:t>
            </a:r>
            <a:r>
              <a:rPr lang="nl-BE" dirty="0">
                <a:solidFill>
                  <a:srgbClr val="EC7600"/>
                </a:solidFill>
                <a:latin typeface="Menlo"/>
              </a:rPr>
              <a:t>"10"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); </a:t>
            </a:r>
          </a:p>
          <a:p>
            <a:r>
              <a:rPr lang="nl-BE" b="1" dirty="0">
                <a:solidFill>
                  <a:srgbClr val="93C763"/>
                </a:solidFill>
                <a:latin typeface="Menlo"/>
              </a:rPr>
              <a:t>var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combined = TypeSafeCombine(addOne, addTen);</a:t>
            </a:r>
          </a:p>
          <a:p>
            <a:r>
              <a:rPr lang="nl-BE" dirty="0">
                <a:solidFill>
                  <a:srgbClr val="E0E2E4"/>
                </a:solidFill>
                <a:latin typeface="Menlo"/>
              </a:rPr>
              <a:t>combined();</a:t>
            </a:r>
            <a:endParaRPr lang="nl-BE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D2FD2DC-31C5-4976-B1E2-AC9241795E51}"/>
              </a:ext>
            </a:extLst>
          </p:cNvPr>
          <p:cNvSpPr/>
          <p:nvPr/>
        </p:nvSpPr>
        <p:spPr>
          <a:xfrm>
            <a:off x="7272300" y="2176502"/>
            <a:ext cx="1608638" cy="472414"/>
          </a:xfrm>
          <a:prstGeom prst="ellipse">
            <a:avLst/>
          </a:prstGeom>
          <a:solidFill>
            <a:schemeClr val="accent1">
              <a:alpha val="7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909732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6766974" cy="970450"/>
          </a:xfrm>
        </p:spPr>
        <p:txBody>
          <a:bodyPr/>
          <a:lstStyle/>
          <a:p>
            <a:r>
              <a:rPr lang="nl-BE" dirty="0"/>
              <a:t>C# 7.3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1732451"/>
            <a:ext cx="7765322" cy="472414"/>
          </a:xfrm>
        </p:spPr>
        <p:txBody>
          <a:bodyPr>
            <a:normAutofit/>
          </a:bodyPr>
          <a:lstStyle/>
          <a:p>
            <a:r>
              <a:rPr lang="nl-BE" dirty="0"/>
              <a:t>More use cases for “out”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0CF881-EE5E-4E9B-A632-637577B35D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187735"/>
            <a:ext cx="1370401" cy="154471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74D43CC-FD0A-4E81-A88A-FC06F0C3F114}"/>
              </a:ext>
            </a:extLst>
          </p:cNvPr>
          <p:cNvSpPr/>
          <p:nvPr/>
        </p:nvSpPr>
        <p:spPr>
          <a:xfrm>
            <a:off x="1043608" y="2360470"/>
            <a:ext cx="799288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b="1" dirty="0">
                <a:solidFill>
                  <a:srgbClr val="93C763"/>
                </a:solidFill>
                <a:latin typeface="Menlo"/>
              </a:rPr>
              <a:t>public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class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</a:t>
            </a:r>
            <a:r>
              <a:rPr lang="nl-BE" b="1" dirty="0">
                <a:solidFill>
                  <a:srgbClr val="E0E2E4"/>
                </a:solidFill>
                <a:latin typeface="Menlo"/>
              </a:rPr>
              <a:t>B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{</a:t>
            </a:r>
          </a:p>
          <a:p>
            <a:r>
              <a:rPr lang="nl-BE" b="1" dirty="0">
                <a:solidFill>
                  <a:srgbClr val="E0E2E4"/>
                </a:solidFill>
                <a:latin typeface="Menlo"/>
              </a:rPr>
              <a:t>	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public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</a:t>
            </a:r>
            <a:r>
              <a:rPr lang="nl-BE" b="1" dirty="0">
                <a:solidFill>
                  <a:srgbClr val="E0E2E4"/>
                </a:solidFill>
                <a:latin typeface="Menlo"/>
              </a:rPr>
              <a:t>B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(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int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i, 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out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int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j)</a:t>
            </a:r>
          </a:p>
          <a:p>
            <a:r>
              <a:rPr lang="nl-BE" dirty="0">
                <a:solidFill>
                  <a:srgbClr val="E0E2E4"/>
                </a:solidFill>
                <a:latin typeface="Menlo"/>
              </a:rPr>
              <a:t>	{</a:t>
            </a:r>
          </a:p>
          <a:p>
            <a:r>
              <a:rPr lang="nl-BE" dirty="0">
                <a:solidFill>
                  <a:srgbClr val="E0E2E4"/>
                </a:solidFill>
                <a:latin typeface="Menlo"/>
              </a:rPr>
              <a:t>		j = i;</a:t>
            </a:r>
          </a:p>
          <a:p>
            <a:r>
              <a:rPr lang="nl-BE" dirty="0">
                <a:solidFill>
                  <a:srgbClr val="E0E2E4"/>
                </a:solidFill>
                <a:latin typeface="Menlo"/>
              </a:rPr>
              <a:t>	}</a:t>
            </a:r>
          </a:p>
          <a:p>
            <a:endParaRPr lang="nl-BE" b="1" dirty="0">
              <a:solidFill>
                <a:srgbClr val="E0E2E4"/>
              </a:solidFill>
              <a:latin typeface="Menlo"/>
            </a:endParaRPr>
          </a:p>
          <a:p>
            <a:r>
              <a:rPr lang="nl-BE" b="1" dirty="0">
                <a:solidFill>
                  <a:srgbClr val="E0E2E4"/>
                </a:solidFill>
                <a:latin typeface="Menlo"/>
              </a:rPr>
              <a:t>	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bool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IsPositive = 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int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.TryParse(</a:t>
            </a:r>
            <a:r>
              <a:rPr lang="nl-BE" dirty="0">
                <a:solidFill>
                  <a:srgbClr val="EC7600"/>
                </a:solidFill>
                <a:latin typeface="Menlo"/>
              </a:rPr>
              <a:t>"5"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, 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out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int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nr) &amp;&amp; nr &gt; </a:t>
            </a:r>
            <a:r>
              <a:rPr lang="nl-BE" dirty="0">
                <a:solidFill>
                  <a:srgbClr val="FFCD22"/>
                </a:solidFill>
                <a:latin typeface="Menlo"/>
              </a:rPr>
              <a:t>0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;</a:t>
            </a:r>
          </a:p>
          <a:p>
            <a:r>
              <a:rPr lang="nl-BE" dirty="0">
                <a:solidFill>
                  <a:srgbClr val="E0E2E4"/>
                </a:solidFill>
                <a:latin typeface="Menlo"/>
              </a:rPr>
              <a:t>	</a:t>
            </a:r>
            <a:r>
              <a:rPr lang="nl-BE" dirty="0">
                <a:solidFill>
                  <a:srgbClr val="818E96"/>
                </a:solidFill>
                <a:latin typeface="Menlo"/>
              </a:rPr>
              <a:t>// and also: bool IsPositive { get; } = int.TryParse(...)</a:t>
            </a:r>
            <a:endParaRPr lang="nl-BE" dirty="0">
              <a:solidFill>
                <a:srgbClr val="E0E2E4"/>
              </a:solidFill>
              <a:latin typeface="Menlo"/>
            </a:endParaRPr>
          </a:p>
          <a:p>
            <a:r>
              <a:rPr lang="nl-BE" dirty="0">
                <a:solidFill>
                  <a:srgbClr val="E0E2E4"/>
                </a:solidFill>
                <a:latin typeface="Menlo"/>
              </a:rPr>
              <a:t>}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983679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6766974" cy="970450"/>
          </a:xfrm>
        </p:spPr>
        <p:txBody>
          <a:bodyPr/>
          <a:lstStyle/>
          <a:p>
            <a:r>
              <a:rPr lang="nl-BE" dirty="0"/>
              <a:t>C# 8.0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1732450"/>
            <a:ext cx="7765322" cy="3064701"/>
          </a:xfrm>
        </p:spPr>
        <p:txBody>
          <a:bodyPr>
            <a:normAutofit/>
          </a:bodyPr>
          <a:lstStyle/>
          <a:p>
            <a:r>
              <a:rPr lang="nl-BE" dirty="0"/>
              <a:t>Will be released with .NET Standard 2.1 and .NET Core 3</a:t>
            </a:r>
          </a:p>
          <a:p>
            <a:r>
              <a:rPr lang="nl-BE" dirty="0"/>
              <a:t>.NET Core 3 will support WinForms, WPF and EF6</a:t>
            </a:r>
          </a:p>
          <a:p>
            <a:r>
              <a:rPr lang="nl-BE" dirty="0"/>
              <a:t>.NET Framework 4.8 will move at a “lower pace” and will </a:t>
            </a:r>
            <a:r>
              <a:rPr lang="nl-BE" b="1" dirty="0"/>
              <a:t>not</a:t>
            </a:r>
            <a:r>
              <a:rPr lang="nl-BE" dirty="0"/>
              <a:t> support for example Async streams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0CF881-EE5E-4E9B-A632-637577B35D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187735"/>
            <a:ext cx="1370401" cy="154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2850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6766974" cy="970450"/>
          </a:xfrm>
        </p:spPr>
        <p:txBody>
          <a:bodyPr/>
          <a:lstStyle/>
          <a:p>
            <a:r>
              <a:rPr lang="nl-BE" dirty="0"/>
              <a:t>C# 8.0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1732450"/>
            <a:ext cx="7765322" cy="912846"/>
          </a:xfrm>
        </p:spPr>
        <p:txBody>
          <a:bodyPr>
            <a:normAutofit/>
          </a:bodyPr>
          <a:lstStyle/>
          <a:p>
            <a:r>
              <a:rPr lang="nl-BE" dirty="0"/>
              <a:t>Lightweight Classes: Records</a:t>
            </a:r>
          </a:p>
          <a:p>
            <a:pPr marL="36900" indent="0">
              <a:buNone/>
            </a:pPr>
            <a:r>
              <a:rPr lang="nl-BE" dirty="0"/>
              <a:t>     == and != operators just work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0CF881-EE5E-4E9B-A632-637577B35D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187735"/>
            <a:ext cx="1370401" cy="154471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DEFA5C2-15A1-405C-BDCD-659FB5FD374F}"/>
              </a:ext>
            </a:extLst>
          </p:cNvPr>
          <p:cNvSpPr/>
          <p:nvPr/>
        </p:nvSpPr>
        <p:spPr>
          <a:xfrm>
            <a:off x="971600" y="2645296"/>
            <a:ext cx="64807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2000" b="1" dirty="0">
                <a:solidFill>
                  <a:srgbClr val="93C763"/>
                </a:solidFill>
                <a:latin typeface="Menlo"/>
              </a:rPr>
              <a:t>class</a:t>
            </a:r>
            <a:r>
              <a:rPr lang="nl-BE" sz="2000" dirty="0">
                <a:solidFill>
                  <a:srgbClr val="E0E2E4"/>
                </a:solidFill>
                <a:latin typeface="Menlo"/>
              </a:rPr>
              <a:t> </a:t>
            </a:r>
            <a:r>
              <a:rPr lang="nl-BE" sz="2000" b="1" dirty="0">
                <a:solidFill>
                  <a:srgbClr val="FFFFFF"/>
                </a:solidFill>
                <a:latin typeface="Menlo"/>
              </a:rPr>
              <a:t>Account(</a:t>
            </a:r>
            <a:r>
              <a:rPr lang="nl-BE" sz="2000" b="1" dirty="0">
                <a:solidFill>
                  <a:srgbClr val="93C763"/>
                </a:solidFill>
                <a:latin typeface="Menlo"/>
              </a:rPr>
              <a:t>Guid</a:t>
            </a:r>
            <a:r>
              <a:rPr lang="nl-BE" sz="2000" dirty="0">
                <a:solidFill>
                  <a:srgbClr val="E0E2E4"/>
                </a:solidFill>
                <a:latin typeface="Menlo"/>
              </a:rPr>
              <a:t> Id, </a:t>
            </a:r>
            <a:r>
              <a:rPr lang="nl-BE" sz="2000" b="1" dirty="0">
                <a:solidFill>
                  <a:srgbClr val="93C763"/>
                </a:solidFill>
                <a:latin typeface="Menlo"/>
              </a:rPr>
              <a:t>string</a:t>
            </a:r>
            <a:r>
              <a:rPr lang="nl-BE" sz="2000" dirty="0">
                <a:solidFill>
                  <a:srgbClr val="E0E2E4"/>
                </a:solidFill>
                <a:latin typeface="Menlo"/>
              </a:rPr>
              <a:t> Name, </a:t>
            </a:r>
            <a:r>
              <a:rPr lang="nl-BE" sz="2000" b="1" dirty="0">
                <a:solidFill>
                  <a:srgbClr val="93C763"/>
                </a:solidFill>
                <a:latin typeface="Menlo"/>
              </a:rPr>
              <a:t>decimal </a:t>
            </a:r>
            <a:r>
              <a:rPr lang="nl-BE" sz="2000" b="1" dirty="0">
                <a:solidFill>
                  <a:srgbClr val="E0E2E4"/>
                </a:solidFill>
                <a:latin typeface="Menlo"/>
              </a:rPr>
              <a:t>Balance</a:t>
            </a:r>
            <a:r>
              <a:rPr lang="nl-BE" sz="2000" dirty="0">
                <a:solidFill>
                  <a:srgbClr val="E0E2E4"/>
                </a:solidFill>
                <a:latin typeface="Menlo"/>
              </a:rPr>
              <a:t>)</a:t>
            </a:r>
            <a:endParaRPr lang="nl-BE" sz="20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10A6951-5EE4-4EA1-B59B-24F84B5B8BE2}"/>
              </a:ext>
            </a:extLst>
          </p:cNvPr>
          <p:cNvSpPr txBox="1">
            <a:spLocks/>
          </p:cNvSpPr>
          <p:nvPr/>
        </p:nvSpPr>
        <p:spPr>
          <a:xfrm>
            <a:off x="685346" y="3277164"/>
            <a:ext cx="7765322" cy="332018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/>
              <a:t>Improved Extension Support – “Extension Everything”</a:t>
            </a:r>
          </a:p>
          <a:p>
            <a:pPr lvl="1"/>
            <a:r>
              <a:rPr lang="nl-BE" dirty="0"/>
              <a:t>Primitives</a:t>
            </a:r>
          </a:p>
          <a:p>
            <a:pPr marL="450000" lvl="1" indent="0">
              <a:buNone/>
            </a:pPr>
            <a:endParaRPr lang="nl-BE" dirty="0"/>
          </a:p>
          <a:p>
            <a:pPr marL="450000" lvl="1" indent="0">
              <a:buNone/>
            </a:pPr>
            <a:endParaRPr lang="nl-BE" dirty="0"/>
          </a:p>
          <a:p>
            <a:pPr lvl="1"/>
            <a:r>
              <a:rPr lang="nl-BE" dirty="0"/>
              <a:t>Properties</a:t>
            </a:r>
          </a:p>
          <a:p>
            <a:pPr lvl="1"/>
            <a:r>
              <a:rPr lang="nl-BE" dirty="0"/>
              <a:t>Statics</a:t>
            </a:r>
          </a:p>
          <a:p>
            <a:pPr lvl="1"/>
            <a:r>
              <a:rPr lang="nl-BE" dirty="0"/>
              <a:t>Structs</a:t>
            </a:r>
          </a:p>
          <a:p>
            <a:pPr lvl="1"/>
            <a:endParaRPr lang="nl-BE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967512A-532D-475E-8881-1A9C41F008A4}"/>
              </a:ext>
            </a:extLst>
          </p:cNvPr>
          <p:cNvSpPr/>
          <p:nvPr/>
        </p:nvSpPr>
        <p:spPr>
          <a:xfrm>
            <a:off x="2627784" y="3714703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93C763"/>
                </a:solidFill>
                <a:latin typeface="Menlo"/>
              </a:rPr>
              <a:t>public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static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class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</a:t>
            </a:r>
            <a:r>
              <a:rPr lang="en-US" b="1" dirty="0" err="1">
                <a:solidFill>
                  <a:srgbClr val="E0E2E4"/>
                </a:solidFill>
                <a:latin typeface="Menlo"/>
              </a:rPr>
              <a:t>IntExtensions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{</a:t>
            </a:r>
          </a:p>
          <a:p>
            <a:r>
              <a:rPr lang="en-US" b="1" dirty="0">
                <a:solidFill>
                  <a:srgbClr val="E0E2E4"/>
                </a:solidFill>
                <a:latin typeface="Menlo"/>
              </a:rPr>
              <a:t>	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public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static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bool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</a:t>
            </a:r>
            <a:r>
              <a:rPr lang="en-US" b="1" dirty="0">
                <a:solidFill>
                  <a:srgbClr val="E0E2E4"/>
                </a:solidFill>
                <a:latin typeface="Menlo"/>
              </a:rPr>
              <a:t>Even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(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this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int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value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) {</a:t>
            </a:r>
          </a:p>
          <a:p>
            <a:r>
              <a:rPr lang="en-US" b="1" dirty="0">
                <a:solidFill>
                  <a:srgbClr val="E0E2E4"/>
                </a:solidFill>
                <a:latin typeface="Menlo"/>
              </a:rPr>
              <a:t>		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return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value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% </a:t>
            </a:r>
            <a:r>
              <a:rPr lang="en-US" dirty="0">
                <a:solidFill>
                  <a:srgbClr val="FFCD22"/>
                </a:solidFill>
                <a:latin typeface="Menlo"/>
              </a:rPr>
              <a:t>2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== </a:t>
            </a:r>
            <a:r>
              <a:rPr lang="en-US" dirty="0">
                <a:solidFill>
                  <a:srgbClr val="FFCD22"/>
                </a:solidFill>
                <a:latin typeface="Menlo"/>
              </a:rPr>
              <a:t>0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; } }</a:t>
            </a:r>
            <a:endParaRPr lang="nl-BE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5EDE467-9935-4020-BD6A-3307933B2979}"/>
              </a:ext>
            </a:extLst>
          </p:cNvPr>
          <p:cNvSpPr/>
          <p:nvPr/>
        </p:nvSpPr>
        <p:spPr>
          <a:xfrm>
            <a:off x="2635671" y="4941168"/>
            <a:ext cx="62646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93C763"/>
                </a:solidFill>
                <a:latin typeface="Menlo"/>
              </a:rPr>
              <a:t>public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extension 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class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</a:t>
            </a:r>
            <a:r>
              <a:rPr lang="en-US" b="1" dirty="0" err="1">
                <a:solidFill>
                  <a:srgbClr val="E0E2E4"/>
                </a:solidFill>
                <a:latin typeface="Menlo"/>
              </a:rPr>
              <a:t>SampleExtensions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: </a:t>
            </a:r>
            <a:r>
              <a:rPr lang="en-US" b="1" dirty="0" err="1">
                <a:solidFill>
                  <a:srgbClr val="E0E2E4"/>
                </a:solidFill>
                <a:latin typeface="Menlo"/>
              </a:rPr>
              <a:t>TypeToBeExtended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{</a:t>
            </a:r>
          </a:p>
          <a:p>
            <a:r>
              <a:rPr lang="en-US" dirty="0">
                <a:solidFill>
                  <a:srgbClr val="E0E2E4"/>
                </a:solidFill>
                <a:latin typeface="Menlo"/>
              </a:rPr>
              <a:t>	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public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string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E0E2E4"/>
                </a:solidFill>
                <a:latin typeface="Menlo"/>
              </a:rPr>
              <a:t>ExtensionProp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{ 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get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; 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set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; }</a:t>
            </a:r>
          </a:p>
          <a:p>
            <a:r>
              <a:rPr lang="en-US" dirty="0">
                <a:solidFill>
                  <a:srgbClr val="E0E2E4"/>
                </a:solidFill>
                <a:latin typeface="Menlo"/>
              </a:rPr>
              <a:t>}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53389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6766974" cy="970450"/>
          </a:xfrm>
        </p:spPr>
        <p:txBody>
          <a:bodyPr/>
          <a:lstStyle/>
          <a:p>
            <a:r>
              <a:rPr lang="nl-BE" dirty="0"/>
              <a:t>C# 8.0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1732451"/>
            <a:ext cx="7765322" cy="970450"/>
          </a:xfrm>
        </p:spPr>
        <p:txBody>
          <a:bodyPr>
            <a:normAutofit/>
          </a:bodyPr>
          <a:lstStyle/>
          <a:p>
            <a:r>
              <a:rPr lang="nl-BE" dirty="0"/>
              <a:t>Default Implementation on Interfaces</a:t>
            </a:r>
          </a:p>
          <a:p>
            <a:pPr lvl="1"/>
            <a:r>
              <a:rPr lang="nl-BE" dirty="0"/>
              <a:t>Extend interfaces without breaking clients!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0CF881-EE5E-4E9B-A632-637577B35D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187735"/>
            <a:ext cx="1370401" cy="154471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9205ED5-64D6-46E7-A92E-3BDC991CE85A}"/>
              </a:ext>
            </a:extLst>
          </p:cNvPr>
          <p:cNvSpPr/>
          <p:nvPr/>
        </p:nvSpPr>
        <p:spPr>
          <a:xfrm>
            <a:off x="1043608" y="2702901"/>
            <a:ext cx="756084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b="1" dirty="0">
                <a:solidFill>
                  <a:srgbClr val="93C763"/>
                </a:solidFill>
                <a:latin typeface="Menlo"/>
              </a:rPr>
              <a:t>interface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</a:t>
            </a:r>
            <a:r>
              <a:rPr lang="nl-BE" b="1" dirty="0">
                <a:solidFill>
                  <a:srgbClr val="E0E2E4"/>
                </a:solidFill>
                <a:latin typeface="Menlo"/>
              </a:rPr>
              <a:t>Ilogger</a:t>
            </a:r>
          </a:p>
          <a:p>
            <a:r>
              <a:rPr lang="nl-BE" dirty="0">
                <a:solidFill>
                  <a:srgbClr val="E0E2E4"/>
                </a:solidFill>
                <a:latin typeface="Menlo"/>
              </a:rPr>
              <a:t>{</a:t>
            </a:r>
          </a:p>
          <a:p>
            <a:r>
              <a:rPr lang="nl-BE" b="1" dirty="0">
                <a:solidFill>
                  <a:srgbClr val="E0E2E4"/>
                </a:solidFill>
                <a:latin typeface="Menlo"/>
              </a:rPr>
              <a:t>	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void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</a:t>
            </a:r>
            <a:r>
              <a:rPr lang="nl-BE" b="1" dirty="0">
                <a:solidFill>
                  <a:srgbClr val="E0E2E4"/>
                </a:solidFill>
                <a:latin typeface="Menlo"/>
              </a:rPr>
              <a:t>Log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(LogLevel level, 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string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message);</a:t>
            </a:r>
          </a:p>
          <a:p>
            <a:r>
              <a:rPr lang="nl-BE" dirty="0">
                <a:solidFill>
                  <a:srgbClr val="E0E2E4"/>
                </a:solidFill>
                <a:latin typeface="Menlo"/>
              </a:rPr>
              <a:t>	</a:t>
            </a:r>
          </a:p>
          <a:p>
            <a:r>
              <a:rPr lang="nl-BE" dirty="0">
                <a:solidFill>
                  <a:srgbClr val="818E96"/>
                </a:solidFill>
                <a:latin typeface="Menlo"/>
              </a:rPr>
              <a:t>	// New overload</a:t>
            </a:r>
            <a:endParaRPr lang="nl-BE" dirty="0">
              <a:solidFill>
                <a:srgbClr val="E0E2E4"/>
              </a:solidFill>
              <a:latin typeface="Menlo"/>
            </a:endParaRPr>
          </a:p>
          <a:p>
            <a:r>
              <a:rPr lang="nl-BE" b="1" dirty="0">
                <a:solidFill>
                  <a:srgbClr val="E0E2E4"/>
                </a:solidFill>
                <a:latin typeface="Menlo"/>
              </a:rPr>
              <a:t>	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void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</a:t>
            </a:r>
            <a:r>
              <a:rPr lang="nl-BE" b="1" dirty="0">
                <a:solidFill>
                  <a:srgbClr val="E0E2E4"/>
                </a:solidFill>
                <a:latin typeface="Menlo"/>
              </a:rPr>
              <a:t>Log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(Exception ex) =&gt; Log(LogLevel.Error, ex.ToString()); </a:t>
            </a:r>
          </a:p>
          <a:p>
            <a:r>
              <a:rPr lang="nl-BE" dirty="0">
                <a:solidFill>
                  <a:srgbClr val="E0E2E4"/>
                </a:solidFill>
                <a:latin typeface="Menlo"/>
              </a:rPr>
              <a:t>}</a:t>
            </a:r>
            <a:endParaRPr lang="nl-BE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EA89ACE-7519-47E8-A2F4-AECF63892920}"/>
              </a:ext>
            </a:extLst>
          </p:cNvPr>
          <p:cNvSpPr txBox="1">
            <a:spLocks/>
          </p:cNvSpPr>
          <p:nvPr/>
        </p:nvSpPr>
        <p:spPr>
          <a:xfrm>
            <a:off x="551718" y="4941168"/>
            <a:ext cx="7765322" cy="64807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/>
              <a:t>Target-typed new-expressions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9AA7BA-0A0E-4848-92F3-00FD261668CB}"/>
              </a:ext>
            </a:extLst>
          </p:cNvPr>
          <p:cNvSpPr/>
          <p:nvPr/>
        </p:nvSpPr>
        <p:spPr>
          <a:xfrm>
            <a:off x="988844" y="5589240"/>
            <a:ext cx="68910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E0E2E4"/>
                </a:solidFill>
                <a:latin typeface="Menlo"/>
              </a:rPr>
              <a:t>Point[] </a:t>
            </a:r>
            <a:r>
              <a:rPr lang="en-US" dirty="0" err="1">
                <a:solidFill>
                  <a:srgbClr val="E0E2E4"/>
                </a:solidFill>
                <a:latin typeface="Menlo"/>
              </a:rPr>
              <a:t>ps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= { 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new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(</a:t>
            </a:r>
            <a:r>
              <a:rPr lang="en-US" dirty="0">
                <a:solidFill>
                  <a:srgbClr val="FFCD22"/>
                </a:solidFill>
                <a:latin typeface="Menlo"/>
              </a:rPr>
              <a:t>1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, </a:t>
            </a:r>
            <a:r>
              <a:rPr lang="en-US" dirty="0">
                <a:solidFill>
                  <a:srgbClr val="FFCD22"/>
                </a:solidFill>
                <a:latin typeface="Menlo"/>
              </a:rPr>
              <a:t>4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), 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new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(</a:t>
            </a:r>
            <a:r>
              <a:rPr lang="en-US" dirty="0">
                <a:solidFill>
                  <a:srgbClr val="FFCD22"/>
                </a:solidFill>
                <a:latin typeface="Menlo"/>
              </a:rPr>
              <a:t>3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,</a:t>
            </a:r>
            <a:r>
              <a:rPr lang="en-US" dirty="0">
                <a:solidFill>
                  <a:srgbClr val="FFCD22"/>
                </a:solidFill>
                <a:latin typeface="Menlo"/>
              </a:rPr>
              <a:t>-2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), 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new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(</a:t>
            </a:r>
            <a:r>
              <a:rPr lang="en-US" dirty="0">
                <a:solidFill>
                  <a:srgbClr val="FFCD22"/>
                </a:solidFill>
                <a:latin typeface="Menlo"/>
              </a:rPr>
              <a:t>9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, </a:t>
            </a:r>
            <a:r>
              <a:rPr lang="en-US" dirty="0">
                <a:solidFill>
                  <a:srgbClr val="FFCD22"/>
                </a:solidFill>
                <a:latin typeface="Menlo"/>
              </a:rPr>
              <a:t>5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) };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857948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6766974" cy="970450"/>
          </a:xfrm>
        </p:spPr>
        <p:txBody>
          <a:bodyPr/>
          <a:lstStyle/>
          <a:p>
            <a:r>
              <a:rPr lang="nl-BE" dirty="0"/>
              <a:t>C# 8.0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1732451"/>
            <a:ext cx="7765322" cy="472414"/>
          </a:xfrm>
        </p:spPr>
        <p:txBody>
          <a:bodyPr>
            <a:normAutofit/>
          </a:bodyPr>
          <a:lstStyle/>
          <a:p>
            <a:r>
              <a:rPr lang="nl-BE" dirty="0"/>
              <a:t>Recursive patterns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0CF881-EE5E-4E9B-A632-637577B35D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187735"/>
            <a:ext cx="1370401" cy="154471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D0F6FA0-436C-4530-BBAF-08C7D280285B}"/>
              </a:ext>
            </a:extLst>
          </p:cNvPr>
          <p:cNvSpPr/>
          <p:nvPr/>
        </p:nvSpPr>
        <p:spPr>
          <a:xfrm>
            <a:off x="961836" y="3209273"/>
            <a:ext cx="748883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E0E2E4"/>
                </a:solidFill>
                <a:latin typeface="Menlo"/>
              </a:rPr>
              <a:t>IEnumerable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&lt;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string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&gt; </a:t>
            </a:r>
            <a:r>
              <a:rPr lang="en-US" b="1" dirty="0" err="1">
                <a:solidFill>
                  <a:srgbClr val="E0E2E4"/>
                </a:solidFill>
                <a:latin typeface="Menlo"/>
              </a:rPr>
              <a:t>GetEnrollees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() {</a:t>
            </a:r>
          </a:p>
          <a:p>
            <a:r>
              <a:rPr lang="en-US" b="1" dirty="0">
                <a:solidFill>
                  <a:srgbClr val="E0E2E4"/>
                </a:solidFill>
                <a:latin typeface="Menlo"/>
              </a:rPr>
              <a:t>	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foreach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(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var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p 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in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People) {</a:t>
            </a:r>
          </a:p>
          <a:p>
            <a:r>
              <a:rPr lang="en-US" b="1" dirty="0">
                <a:solidFill>
                  <a:srgbClr val="E0E2E4"/>
                </a:solidFill>
                <a:latin typeface="Menlo"/>
              </a:rPr>
              <a:t>		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if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(p 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is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Student { Graduated: 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false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, Name: 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string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name })</a:t>
            </a:r>
          </a:p>
          <a:p>
            <a:r>
              <a:rPr lang="en-US" b="1" dirty="0">
                <a:solidFill>
                  <a:srgbClr val="E0E2E4"/>
                </a:solidFill>
                <a:latin typeface="Menlo"/>
              </a:rPr>
              <a:t>			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yield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return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name;</a:t>
            </a:r>
          </a:p>
          <a:p>
            <a:r>
              <a:rPr lang="en-US" dirty="0">
                <a:solidFill>
                  <a:srgbClr val="E0E2E4"/>
                </a:solidFill>
                <a:latin typeface="Menlo"/>
              </a:rPr>
              <a:t>	}</a:t>
            </a:r>
          </a:p>
          <a:p>
            <a:r>
              <a:rPr lang="en-US" dirty="0">
                <a:solidFill>
                  <a:srgbClr val="E0E2E4"/>
                </a:solidFill>
                <a:latin typeface="Menlo"/>
              </a:rPr>
              <a:t>}</a:t>
            </a:r>
            <a:endParaRPr lang="nl-BE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1FFFDE5-1794-44FA-977E-BD67CF883AE0}"/>
              </a:ext>
            </a:extLst>
          </p:cNvPr>
          <p:cNvSpPr txBox="1">
            <a:spLocks/>
          </p:cNvSpPr>
          <p:nvPr/>
        </p:nvSpPr>
        <p:spPr>
          <a:xfrm>
            <a:off x="983142" y="2115054"/>
            <a:ext cx="7765322" cy="64870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lnSpcReduction="10000"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nl-BE" dirty="0"/>
              <a:t>Exercise:</a:t>
            </a:r>
            <a:br>
              <a:rPr lang="nl-BE" dirty="0"/>
            </a:br>
            <a:r>
              <a:rPr lang="nl-BE" dirty="0"/>
              <a:t>Yield all Students that have not Graduated and have a non-null Name.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31168F0-A75E-4A7A-B199-9386AEAD4BF7}"/>
              </a:ext>
            </a:extLst>
          </p:cNvPr>
          <p:cNvSpPr/>
          <p:nvPr/>
        </p:nvSpPr>
        <p:spPr>
          <a:xfrm>
            <a:off x="1975719" y="3861048"/>
            <a:ext cx="5184576" cy="216024"/>
          </a:xfrm>
          <a:prstGeom prst="roundRect">
            <a:avLst/>
          </a:prstGeom>
          <a:solidFill>
            <a:schemeClr val="accent1">
              <a:alpha val="6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22800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6766974" cy="970450"/>
          </a:xfrm>
        </p:spPr>
        <p:txBody>
          <a:bodyPr/>
          <a:lstStyle/>
          <a:p>
            <a:r>
              <a:rPr lang="nl-BE" dirty="0"/>
              <a:t>C# 8.0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1732451"/>
            <a:ext cx="7765322" cy="472414"/>
          </a:xfrm>
        </p:spPr>
        <p:txBody>
          <a:bodyPr>
            <a:normAutofit/>
          </a:bodyPr>
          <a:lstStyle/>
          <a:p>
            <a:r>
              <a:rPr lang="nl-BE" dirty="0"/>
              <a:t>Switch expressions – a lightweight switch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0CF881-EE5E-4E9B-A632-637577B35D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187735"/>
            <a:ext cx="1370401" cy="154471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B1D7C74-3233-452D-82C2-7CD0D6F1978A}"/>
              </a:ext>
            </a:extLst>
          </p:cNvPr>
          <p:cNvSpPr/>
          <p:nvPr/>
        </p:nvSpPr>
        <p:spPr>
          <a:xfrm>
            <a:off x="1034724" y="4620833"/>
            <a:ext cx="454043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b="1" dirty="0">
                <a:solidFill>
                  <a:srgbClr val="93C763"/>
                </a:solidFill>
                <a:latin typeface="Menlo"/>
              </a:rPr>
              <a:t>var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area = figure 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switch</a:t>
            </a:r>
            <a:endParaRPr lang="nl-BE" b="1" dirty="0">
              <a:solidFill>
                <a:srgbClr val="E0E2E4"/>
              </a:solidFill>
              <a:latin typeface="Menlo"/>
            </a:endParaRPr>
          </a:p>
          <a:p>
            <a:r>
              <a:rPr lang="nl-BE" dirty="0">
                <a:solidFill>
                  <a:srgbClr val="E0E2E4"/>
                </a:solidFill>
                <a:latin typeface="Menlo"/>
              </a:rPr>
              <a:t>{ </a:t>
            </a:r>
          </a:p>
          <a:p>
            <a:r>
              <a:rPr lang="nl-BE" dirty="0">
                <a:solidFill>
                  <a:srgbClr val="E0E2E4"/>
                </a:solidFill>
                <a:latin typeface="Menlo"/>
              </a:rPr>
              <a:t>	Line _ =&gt; </a:t>
            </a:r>
            <a:r>
              <a:rPr lang="nl-BE" dirty="0">
                <a:solidFill>
                  <a:srgbClr val="FFCD22"/>
                </a:solidFill>
                <a:latin typeface="Menlo"/>
              </a:rPr>
              <a:t>0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, </a:t>
            </a:r>
          </a:p>
          <a:p>
            <a:r>
              <a:rPr lang="nl-BE" dirty="0">
                <a:solidFill>
                  <a:srgbClr val="E0E2E4"/>
                </a:solidFill>
                <a:latin typeface="Menlo"/>
              </a:rPr>
              <a:t>	Rectangle r =&gt; r.Width * r.Height,</a:t>
            </a:r>
          </a:p>
          <a:p>
            <a:r>
              <a:rPr lang="nl-BE" dirty="0">
                <a:solidFill>
                  <a:srgbClr val="E0E2E4"/>
                </a:solidFill>
                <a:latin typeface="Menlo"/>
              </a:rPr>
              <a:t>	Circle c =&gt; Math.PI * c.Radius * c.Radius, </a:t>
            </a:r>
          </a:p>
          <a:p>
            <a:r>
              <a:rPr lang="nl-BE" dirty="0">
                <a:solidFill>
                  <a:srgbClr val="E0E2E4"/>
                </a:solidFill>
                <a:latin typeface="Menlo"/>
              </a:rPr>
              <a:t>	_ =&gt; 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throw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new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FigureException(figure)</a:t>
            </a:r>
          </a:p>
          <a:p>
            <a:r>
              <a:rPr lang="nl-BE" dirty="0">
                <a:solidFill>
                  <a:srgbClr val="E0E2E4"/>
                </a:solidFill>
                <a:latin typeface="Menlo"/>
              </a:rPr>
              <a:t>};</a:t>
            </a:r>
            <a:endParaRPr lang="nl-B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FE2E36-0084-4E37-9B2A-43C105863EA1}"/>
              </a:ext>
            </a:extLst>
          </p:cNvPr>
          <p:cNvSpPr/>
          <p:nvPr/>
        </p:nvSpPr>
        <p:spPr>
          <a:xfrm>
            <a:off x="1043608" y="2224343"/>
            <a:ext cx="590465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b="1" dirty="0">
                <a:solidFill>
                  <a:srgbClr val="93C763"/>
                </a:solidFill>
                <a:latin typeface="Menlo"/>
              </a:rPr>
              <a:t>switch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(figure) {</a:t>
            </a:r>
          </a:p>
          <a:p>
            <a:r>
              <a:rPr lang="nl-BE" b="1" dirty="0">
                <a:solidFill>
                  <a:srgbClr val="E0E2E4"/>
                </a:solidFill>
                <a:latin typeface="Menlo"/>
              </a:rPr>
              <a:t>	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case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Line _:</a:t>
            </a:r>
          </a:p>
          <a:p>
            <a:r>
              <a:rPr lang="nl-BE" b="1" dirty="0">
                <a:solidFill>
                  <a:srgbClr val="E0E2E4"/>
                </a:solidFill>
                <a:latin typeface="Menlo"/>
              </a:rPr>
              <a:t>	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case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Circle c 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when 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c.Radius == 0:</a:t>
            </a:r>
          </a:p>
          <a:p>
            <a:r>
              <a:rPr lang="nl-BE" b="1" dirty="0">
                <a:solidFill>
                  <a:srgbClr val="E0E2E4"/>
                </a:solidFill>
                <a:latin typeface="Menlo"/>
              </a:rPr>
              <a:t>		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return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</a:t>
            </a:r>
            <a:r>
              <a:rPr lang="nl-BE" dirty="0">
                <a:solidFill>
                  <a:srgbClr val="FFCD22"/>
                </a:solidFill>
                <a:latin typeface="Menlo"/>
              </a:rPr>
              <a:t>0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; </a:t>
            </a:r>
          </a:p>
          <a:p>
            <a:r>
              <a:rPr lang="nl-BE" b="1" dirty="0">
                <a:solidFill>
                  <a:srgbClr val="E0E2E4"/>
                </a:solidFill>
                <a:latin typeface="Menlo"/>
              </a:rPr>
              <a:t>	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case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Rectangle r: 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return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r.Height * r.Length; </a:t>
            </a:r>
          </a:p>
          <a:p>
            <a:r>
              <a:rPr lang="nl-BE" b="1" dirty="0">
                <a:solidFill>
                  <a:srgbClr val="E0E2E4"/>
                </a:solidFill>
                <a:latin typeface="Menlo"/>
              </a:rPr>
              <a:t>	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case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Circle c: 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return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c.Radius * c.Radius * Math.PI; </a:t>
            </a:r>
          </a:p>
          <a:p>
            <a:r>
              <a:rPr lang="nl-BE" b="1" dirty="0">
                <a:solidFill>
                  <a:srgbClr val="E0E2E4"/>
                </a:solidFill>
                <a:latin typeface="Menlo"/>
              </a:rPr>
              <a:t>	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default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: 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throw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new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FigureException(figure);</a:t>
            </a:r>
          </a:p>
          <a:p>
            <a:r>
              <a:rPr lang="nl-BE" dirty="0">
                <a:solidFill>
                  <a:srgbClr val="E0E2E4"/>
                </a:solidFill>
                <a:latin typeface="Menlo"/>
              </a:rPr>
              <a:t>}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25379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6766974" cy="970450"/>
          </a:xfrm>
        </p:spPr>
        <p:txBody>
          <a:bodyPr/>
          <a:lstStyle/>
          <a:p>
            <a:r>
              <a:rPr lang="nl-BE" dirty="0"/>
              <a:t>C# 8.0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1732451"/>
            <a:ext cx="7765322" cy="472414"/>
          </a:xfrm>
        </p:spPr>
        <p:txBody>
          <a:bodyPr>
            <a:normAutofit/>
          </a:bodyPr>
          <a:lstStyle/>
          <a:p>
            <a:r>
              <a:rPr lang="nl-BE" dirty="0"/>
              <a:t>Async streams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0CF881-EE5E-4E9B-A632-637577B35D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187735"/>
            <a:ext cx="1370401" cy="154471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C943E4A-804A-4E92-9F7A-94898A4BED72}"/>
              </a:ext>
            </a:extLst>
          </p:cNvPr>
          <p:cNvSpPr/>
          <p:nvPr/>
        </p:nvSpPr>
        <p:spPr>
          <a:xfrm>
            <a:off x="1043608" y="2204864"/>
            <a:ext cx="676875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b="1" dirty="0">
                <a:solidFill>
                  <a:srgbClr val="93C763"/>
                </a:solidFill>
                <a:latin typeface="Menlo"/>
              </a:rPr>
              <a:t>async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Task&lt;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int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&gt; </a:t>
            </a:r>
            <a:r>
              <a:rPr lang="nl-BE" b="1" dirty="0">
                <a:solidFill>
                  <a:srgbClr val="E0E2E4"/>
                </a:solidFill>
                <a:latin typeface="Menlo"/>
              </a:rPr>
              <a:t>GetBigResultAsync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() {</a:t>
            </a:r>
          </a:p>
          <a:p>
            <a:r>
              <a:rPr lang="nl-BE" b="1" dirty="0">
                <a:solidFill>
                  <a:srgbClr val="E0E2E4"/>
                </a:solidFill>
                <a:latin typeface="Menlo"/>
              </a:rPr>
              <a:t>	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var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result = 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await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GetResultAsync();</a:t>
            </a:r>
          </a:p>
          <a:p>
            <a:r>
              <a:rPr lang="nl-BE" b="1" dirty="0">
                <a:solidFill>
                  <a:srgbClr val="E0E2E4"/>
                </a:solidFill>
                <a:latin typeface="Menlo"/>
              </a:rPr>
              <a:t>	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if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(result &gt; </a:t>
            </a:r>
            <a:r>
              <a:rPr lang="nl-BE" dirty="0">
                <a:solidFill>
                  <a:srgbClr val="FFCD22"/>
                </a:solidFill>
                <a:latin typeface="Menlo"/>
              </a:rPr>
              <a:t>20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) 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return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result;</a:t>
            </a:r>
          </a:p>
          <a:p>
            <a:r>
              <a:rPr lang="nl-BE" b="1" dirty="0">
                <a:solidFill>
                  <a:srgbClr val="E0E2E4"/>
                </a:solidFill>
                <a:latin typeface="Menlo"/>
              </a:rPr>
              <a:t>	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else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return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</a:t>
            </a:r>
            <a:r>
              <a:rPr lang="nl-BE" dirty="0">
                <a:solidFill>
                  <a:srgbClr val="FFCD22"/>
                </a:solidFill>
                <a:latin typeface="Menlo"/>
              </a:rPr>
              <a:t>-1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;</a:t>
            </a:r>
          </a:p>
          <a:p>
            <a:r>
              <a:rPr lang="nl-BE" dirty="0">
                <a:solidFill>
                  <a:srgbClr val="E0E2E4"/>
                </a:solidFill>
                <a:latin typeface="Menlo"/>
              </a:rPr>
              <a:t>}</a:t>
            </a:r>
            <a:endParaRPr lang="nl-B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0095A1-B116-45DC-8EDB-7B1E62217AED}"/>
              </a:ext>
            </a:extLst>
          </p:cNvPr>
          <p:cNvSpPr/>
          <p:nvPr/>
        </p:nvSpPr>
        <p:spPr>
          <a:xfrm>
            <a:off x="1043608" y="4149080"/>
            <a:ext cx="676875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b="1" dirty="0">
                <a:solidFill>
                  <a:srgbClr val="93C763"/>
                </a:solidFill>
                <a:latin typeface="Menlo"/>
              </a:rPr>
              <a:t>async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IAsyncEnumerable&lt;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int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&gt; </a:t>
            </a:r>
            <a:r>
              <a:rPr lang="nl-BE" b="1" dirty="0">
                <a:solidFill>
                  <a:srgbClr val="E0E2E4"/>
                </a:solidFill>
                <a:latin typeface="Menlo"/>
              </a:rPr>
              <a:t>GetBigResultsAsync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() {</a:t>
            </a:r>
          </a:p>
          <a:p>
            <a:r>
              <a:rPr lang="nl-BE" b="1" dirty="0">
                <a:solidFill>
                  <a:srgbClr val="E0E2E4"/>
                </a:solidFill>
                <a:latin typeface="Menlo"/>
              </a:rPr>
              <a:t>	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await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foreach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(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var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result 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in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</a:t>
            </a:r>
            <a:r>
              <a:rPr lang="nl-BE" b="1" dirty="0">
                <a:solidFill>
                  <a:srgbClr val="E0E2E4"/>
                </a:solidFill>
                <a:latin typeface="Menlo"/>
              </a:rPr>
              <a:t>GetResultsAsync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()) { </a:t>
            </a:r>
          </a:p>
          <a:p>
            <a:r>
              <a:rPr lang="nl-BE" b="1" dirty="0">
                <a:solidFill>
                  <a:srgbClr val="E0E2E4"/>
                </a:solidFill>
                <a:latin typeface="Menlo"/>
              </a:rPr>
              <a:t>		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if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(result &gt; </a:t>
            </a:r>
            <a:r>
              <a:rPr lang="nl-BE" dirty="0">
                <a:solidFill>
                  <a:srgbClr val="FFCD22"/>
                </a:solidFill>
                <a:latin typeface="Menlo"/>
              </a:rPr>
              <a:t>20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) 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yield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return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result; </a:t>
            </a:r>
          </a:p>
          <a:p>
            <a:r>
              <a:rPr lang="nl-BE" dirty="0">
                <a:solidFill>
                  <a:srgbClr val="E0E2E4"/>
                </a:solidFill>
                <a:latin typeface="Menlo"/>
              </a:rPr>
              <a:t>	}</a:t>
            </a:r>
          </a:p>
          <a:p>
            <a:r>
              <a:rPr lang="nl-BE" dirty="0">
                <a:solidFill>
                  <a:srgbClr val="E0E2E4"/>
                </a:solidFill>
                <a:latin typeface="Menlo"/>
              </a:rPr>
              <a:t>}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73312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6766974" cy="970450"/>
          </a:xfrm>
        </p:spPr>
        <p:txBody>
          <a:bodyPr/>
          <a:lstStyle/>
          <a:p>
            <a:r>
              <a:rPr lang="nl-BE" dirty="0"/>
              <a:t>C# 8.0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1732450"/>
            <a:ext cx="7765322" cy="1696549"/>
          </a:xfrm>
        </p:spPr>
        <p:txBody>
          <a:bodyPr>
            <a:normAutofit/>
          </a:bodyPr>
          <a:lstStyle/>
          <a:p>
            <a:r>
              <a:rPr lang="nl-BE" dirty="0"/>
              <a:t>Nullable reference types</a:t>
            </a:r>
            <a:br>
              <a:rPr lang="nl-BE" dirty="0"/>
            </a:br>
            <a:r>
              <a:rPr lang="nl-BE" dirty="0"/>
              <a:t>Tony Hoare regrets inventing null:</a:t>
            </a:r>
            <a:r>
              <a:rPr lang="nl-BE" i="1" dirty="0"/>
              <a:t> 	</a:t>
            </a:r>
          </a:p>
          <a:p>
            <a:pPr marL="36900" indent="0">
              <a:buNone/>
            </a:pPr>
            <a:r>
              <a:rPr lang="nl-BE" i="1" dirty="0"/>
              <a:t>			“I call it my billion-dollar mistake”</a:t>
            </a:r>
          </a:p>
          <a:p>
            <a:endParaRPr lang="nl-BE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0CF881-EE5E-4E9B-A632-637577B35D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187735"/>
            <a:ext cx="1370401" cy="154471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735F540-B088-462A-B601-B4DF9263FD09}"/>
              </a:ext>
            </a:extLst>
          </p:cNvPr>
          <p:cNvSpPr/>
          <p:nvPr/>
        </p:nvSpPr>
        <p:spPr>
          <a:xfrm>
            <a:off x="1043608" y="4386887"/>
            <a:ext cx="763284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18E96"/>
                </a:solidFill>
                <a:latin typeface="Menlo"/>
              </a:rPr>
              <a:t>// Compiler Warning: Assignment of null to non-nullable reference type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</a:t>
            </a:r>
          </a:p>
          <a:p>
            <a:r>
              <a:rPr lang="en-US" b="1" dirty="0">
                <a:solidFill>
                  <a:srgbClr val="93C763"/>
                </a:solidFill>
                <a:latin typeface="Menlo"/>
              </a:rPr>
              <a:t>string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s = 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null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;</a:t>
            </a:r>
          </a:p>
          <a:p>
            <a:endParaRPr lang="en-US" b="1" dirty="0">
              <a:solidFill>
                <a:srgbClr val="E0E2E4"/>
              </a:solidFill>
              <a:latin typeface="Menlo"/>
            </a:endParaRPr>
          </a:p>
          <a:p>
            <a:r>
              <a:rPr lang="en-US" dirty="0">
                <a:solidFill>
                  <a:srgbClr val="818E96"/>
                </a:solidFill>
                <a:latin typeface="Menlo"/>
              </a:rPr>
              <a:t>// Ok</a:t>
            </a:r>
            <a:endParaRPr lang="nl-BE" dirty="0"/>
          </a:p>
          <a:p>
            <a:r>
              <a:rPr lang="en-US" b="1" dirty="0">
                <a:solidFill>
                  <a:srgbClr val="93C763"/>
                </a:solidFill>
                <a:latin typeface="Menlo"/>
              </a:rPr>
              <a:t>string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? s = 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null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0B277A-9F7B-4287-9A1B-290755D1CD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278" y="2011918"/>
            <a:ext cx="20955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794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6766974" cy="970450"/>
          </a:xfrm>
        </p:spPr>
        <p:txBody>
          <a:bodyPr/>
          <a:lstStyle/>
          <a:p>
            <a:r>
              <a:rPr lang="nl-BE" dirty="0"/>
              <a:t>Outro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5" y="1732450"/>
            <a:ext cx="8281391" cy="4144822"/>
          </a:xfrm>
        </p:spPr>
        <p:txBody>
          <a:bodyPr>
            <a:normAutofit/>
          </a:bodyPr>
          <a:lstStyle/>
          <a:p>
            <a:r>
              <a:rPr lang="nl-BE" dirty="0"/>
              <a:t>That was really it.</a:t>
            </a:r>
          </a:p>
          <a:p>
            <a:r>
              <a:rPr lang="nl-BE" dirty="0"/>
              <a:t>This entire session is on Github: </a:t>
            </a:r>
            <a:r>
              <a:rPr lang="nl-BE" sz="1200" dirty="0">
                <a:hlinkClick r:id="rId2"/>
              </a:rPr>
              <a:t>https://github.com/itenium-be/CSharp-JavaScript-New-Features</a:t>
            </a:r>
            <a:endParaRPr lang="nl-BE" dirty="0"/>
          </a:p>
          <a:p>
            <a:r>
              <a:rPr lang="nl-BE" dirty="0"/>
              <a:t>I will (probably) (soon) publish the new features in a blog post series</a:t>
            </a:r>
          </a:p>
          <a:p>
            <a:pPr lvl="1"/>
            <a:r>
              <a:rPr lang="nl-BE" dirty="0"/>
              <a:t>With some additional stuff not covered here today</a:t>
            </a:r>
          </a:p>
          <a:p>
            <a:pPr marL="36900" indent="0">
              <a:buNone/>
            </a:pPr>
            <a:endParaRPr lang="nl-BE" dirty="0"/>
          </a:p>
          <a:p>
            <a:r>
              <a:rPr lang="nl-BE" sz="2800" dirty="0"/>
              <a:t>Questions?</a:t>
            </a:r>
          </a:p>
          <a:p>
            <a:r>
              <a:rPr lang="nl-BE" sz="2800" dirty="0"/>
              <a:t>Uitrijcode parking: 10460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0CF881-EE5E-4E9B-A632-637577B35D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187735"/>
            <a:ext cx="1370401" cy="154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913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1E5F630-F099-4AFF-B0E5-48EF66C127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446" y="2564904"/>
            <a:ext cx="6515107" cy="1448626"/>
          </a:xfrm>
          <a:prstGeom prst="rect">
            <a:avLst/>
          </a:prstGeom>
        </p:spPr>
      </p:pic>
      <p:sp>
        <p:nvSpPr>
          <p:cNvPr id="10" name="Rectangle 9">
            <a:hlinkClick r:id="rId3"/>
            <a:extLst>
              <a:ext uri="{FF2B5EF4-FFF2-40B4-BE49-F238E27FC236}">
                <a16:creationId xmlns:a16="http://schemas.microsoft.com/office/drawing/2014/main" id="{6ED93B33-4A34-4C88-87D4-B64BDF368CB9}"/>
              </a:ext>
            </a:extLst>
          </p:cNvPr>
          <p:cNvSpPr/>
          <p:nvPr/>
        </p:nvSpPr>
        <p:spPr>
          <a:xfrm>
            <a:off x="6228184" y="6021288"/>
            <a:ext cx="26516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sz="2800" dirty="0">
                <a:solidFill>
                  <a:srgbClr val="0070C0"/>
                </a:solidFill>
              </a:rPr>
              <a:t>itenium.be/blog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812AA7-44B0-41D8-8FA5-83E09B7F428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0571" y="130961"/>
            <a:ext cx="1652019" cy="2438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8147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1E5F630-F099-4AFF-B0E5-48EF66C127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446" y="2564904"/>
            <a:ext cx="6515107" cy="1448626"/>
          </a:xfrm>
          <a:prstGeom prst="rect">
            <a:avLst/>
          </a:prstGeom>
        </p:spPr>
      </p:pic>
      <p:sp>
        <p:nvSpPr>
          <p:cNvPr id="10" name="Rectangle 9">
            <a:hlinkClick r:id="rId3"/>
            <a:extLst>
              <a:ext uri="{FF2B5EF4-FFF2-40B4-BE49-F238E27FC236}">
                <a16:creationId xmlns:a16="http://schemas.microsoft.com/office/drawing/2014/main" id="{6ED93B33-4A34-4C88-87D4-B64BDF368CB9}"/>
              </a:ext>
            </a:extLst>
          </p:cNvPr>
          <p:cNvSpPr/>
          <p:nvPr/>
        </p:nvSpPr>
        <p:spPr>
          <a:xfrm>
            <a:off x="6228184" y="6021288"/>
            <a:ext cx="26516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sz="2800" dirty="0">
                <a:solidFill>
                  <a:srgbClr val="0070C0"/>
                </a:solidFill>
              </a:rPr>
              <a:t>itenium.be/blog</a:t>
            </a:r>
          </a:p>
        </p:txBody>
      </p:sp>
    </p:spTree>
    <p:extLst>
      <p:ext uri="{BB962C8B-B14F-4D97-AF65-F5344CB8AC3E}">
        <p14:creationId xmlns:p14="http://schemas.microsoft.com/office/powerpoint/2010/main" val="22302420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Thank you!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899775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8063118" cy="970450"/>
          </a:xfrm>
        </p:spPr>
        <p:txBody>
          <a:bodyPr/>
          <a:lstStyle/>
          <a:p>
            <a:r>
              <a:rPr lang="nl-BE" dirty="0"/>
              <a:t>itenium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1732450"/>
            <a:ext cx="7919102" cy="1544715"/>
          </a:xfrm>
        </p:spPr>
        <p:txBody>
          <a:bodyPr/>
          <a:lstStyle/>
          <a:p>
            <a:pPr marL="36900" indent="0" algn="ctr">
              <a:buNone/>
            </a:pPr>
            <a:r>
              <a:rPr lang="nl-BE" sz="2800" dirty="0"/>
              <a:t>Young dynamic IT Consultancy</a:t>
            </a:r>
            <a:br>
              <a:rPr lang="nl-BE" sz="2800" dirty="0"/>
            </a:br>
            <a:r>
              <a:rPr lang="nl-BE" sz="2800" dirty="0"/>
              <a:t>for developers by developers</a:t>
            </a:r>
          </a:p>
          <a:p>
            <a:endParaRPr lang="nl-BE" dirty="0"/>
          </a:p>
          <a:p>
            <a:pPr marL="45720" indent="0">
              <a:buNone/>
            </a:pPr>
            <a:endParaRPr lang="nl-BE" dirty="0"/>
          </a:p>
          <a:p>
            <a:pPr marL="45720" indent="0">
              <a:buNone/>
            </a:pPr>
            <a:endParaRPr lang="nl-BE" dirty="0"/>
          </a:p>
          <a:p>
            <a:pPr marL="45720" indent="0">
              <a:buNone/>
            </a:pP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0CF881-EE5E-4E9B-A632-637577B35D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187735"/>
            <a:ext cx="1370401" cy="154471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00147EC-2450-4A5A-8EAB-73A8EF45C8D1}"/>
              </a:ext>
            </a:extLst>
          </p:cNvPr>
          <p:cNvSpPr txBox="1">
            <a:spLocks/>
          </p:cNvSpPr>
          <p:nvPr/>
        </p:nvSpPr>
        <p:spPr>
          <a:xfrm>
            <a:off x="829362" y="3147685"/>
            <a:ext cx="791910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nl-BE" dirty="0"/>
              <a:t>Wouter Van Schandevijl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8DA9CCE-76D1-4BE1-B2F2-D6FD10D15209}"/>
              </a:ext>
            </a:extLst>
          </p:cNvPr>
          <p:cNvSpPr txBox="1">
            <a:spLocks/>
          </p:cNvSpPr>
          <p:nvPr/>
        </p:nvSpPr>
        <p:spPr>
          <a:xfrm>
            <a:off x="689339" y="4118135"/>
            <a:ext cx="7765322" cy="255213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nl-BE" sz="2800" dirty="0"/>
              <a:t>Tech Lead</a:t>
            </a:r>
          </a:p>
          <a:p>
            <a:r>
              <a:rPr lang="nl-BE" sz="2800" dirty="0"/>
              <a:t>React Fanboy</a:t>
            </a:r>
          </a:p>
          <a:p>
            <a:r>
              <a:rPr lang="nl-BE" sz="2800" dirty="0"/>
              <a:t>Autohotkey Dabbler</a:t>
            </a:r>
          </a:p>
          <a:p>
            <a:r>
              <a:rPr lang="nl-BE" sz="2800" dirty="0"/>
              <a:t>Netflix Addict</a:t>
            </a:r>
          </a:p>
        </p:txBody>
      </p:sp>
    </p:spTree>
    <p:extLst>
      <p:ext uri="{BB962C8B-B14F-4D97-AF65-F5344CB8AC3E}">
        <p14:creationId xmlns:p14="http://schemas.microsoft.com/office/powerpoint/2010/main" val="1698629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8063118" cy="970450"/>
          </a:xfrm>
        </p:spPr>
        <p:txBody>
          <a:bodyPr/>
          <a:lstStyle/>
          <a:p>
            <a:r>
              <a:rPr lang="nl-BE" dirty="0"/>
              <a:t>Queaso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449" y="4797152"/>
            <a:ext cx="7919102" cy="832454"/>
          </a:xfrm>
        </p:spPr>
        <p:txBody>
          <a:bodyPr/>
          <a:lstStyle/>
          <a:p>
            <a:pPr marL="36900" indent="0" algn="ctr">
              <a:buNone/>
            </a:pPr>
            <a:r>
              <a:rPr lang="nl-BE" sz="2400" dirty="0"/>
              <a:t>Thanks for hosting this Visug session!</a:t>
            </a:r>
          </a:p>
          <a:p>
            <a:pPr marL="45720" indent="0">
              <a:buNone/>
            </a:pPr>
            <a:endParaRPr lang="nl-BE" dirty="0"/>
          </a:p>
          <a:p>
            <a:pPr marL="45720" indent="0">
              <a:buNone/>
            </a:pPr>
            <a:endParaRPr lang="nl-BE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6ABA48D-20B7-4760-A524-DEC1953EBA3E}"/>
              </a:ext>
            </a:extLst>
          </p:cNvPr>
          <p:cNvSpPr txBox="1">
            <a:spLocks/>
          </p:cNvSpPr>
          <p:nvPr/>
        </p:nvSpPr>
        <p:spPr>
          <a:xfrm>
            <a:off x="859585" y="1644621"/>
            <a:ext cx="7919102" cy="83245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buFont typeface="Wingdings 2" charset="2"/>
              <a:buNone/>
            </a:pPr>
            <a:r>
              <a:rPr lang="nl-BE" dirty="0"/>
              <a:t>We design, build &amp; deploy </a:t>
            </a:r>
            <a:r>
              <a:rPr lang="nl-BE" b="1" dirty="0"/>
              <a:t>your</a:t>
            </a:r>
            <a:r>
              <a:rPr lang="nl-BE" dirty="0"/>
              <a:t> IT solution</a:t>
            </a:r>
          </a:p>
        </p:txBody>
      </p:sp>
    </p:spTree>
    <p:extLst>
      <p:ext uri="{BB962C8B-B14F-4D97-AF65-F5344CB8AC3E}">
        <p14:creationId xmlns:p14="http://schemas.microsoft.com/office/powerpoint/2010/main" val="2344212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6766974" cy="970450"/>
          </a:xfrm>
        </p:spPr>
        <p:txBody>
          <a:bodyPr/>
          <a:lstStyle/>
          <a:p>
            <a:r>
              <a:rPr lang="nl-BE" dirty="0"/>
              <a:t>Today @Visug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BE" sz="3200" dirty="0"/>
              <a:t>Covering features introduced in</a:t>
            </a:r>
          </a:p>
          <a:p>
            <a:pPr lvl="1"/>
            <a:r>
              <a:rPr lang="nl-BE" sz="2800" dirty="0"/>
              <a:t>ECMAScript 2016 </a:t>
            </a:r>
            <a:r>
              <a:rPr lang="nl-BE" sz="2800" dirty="0">
                <a:sym typeface="Wingdings" panose="05000000000000000000" pitchFamily="2" charset="2"/>
              </a:rPr>
              <a:t> 2018</a:t>
            </a:r>
          </a:p>
          <a:p>
            <a:pPr lvl="1"/>
            <a:r>
              <a:rPr lang="nl-BE" sz="2800" dirty="0">
                <a:sym typeface="Wingdings" panose="05000000000000000000" pitchFamily="2" charset="2"/>
              </a:rPr>
              <a:t>C# 7.1  7.3</a:t>
            </a:r>
          </a:p>
          <a:p>
            <a:pPr marL="450000" lvl="1" indent="0">
              <a:buNone/>
            </a:pPr>
            <a:endParaRPr lang="nl-BE" sz="2800" dirty="0">
              <a:sym typeface="Wingdings" panose="05000000000000000000" pitchFamily="2" charset="2"/>
            </a:endParaRPr>
          </a:p>
          <a:p>
            <a:r>
              <a:rPr lang="nl-BE" sz="3200" dirty="0">
                <a:sym typeface="Wingdings" panose="05000000000000000000" pitchFamily="2" charset="2"/>
              </a:rPr>
              <a:t>Features that will probably be added in</a:t>
            </a:r>
          </a:p>
          <a:p>
            <a:pPr lvl="1"/>
            <a:r>
              <a:rPr lang="nl-BE" sz="2800" dirty="0">
                <a:sym typeface="Wingdings" panose="05000000000000000000" pitchFamily="2" charset="2"/>
              </a:rPr>
              <a:t>ECMAScript 2019</a:t>
            </a:r>
          </a:p>
          <a:p>
            <a:pPr lvl="1"/>
            <a:r>
              <a:rPr lang="nl-BE" sz="2800" dirty="0">
                <a:sym typeface="Wingdings" panose="05000000000000000000" pitchFamily="2" charset="2"/>
              </a:rPr>
              <a:t>C# 8.0</a:t>
            </a:r>
            <a:endParaRPr lang="nl-BE" dirty="0"/>
          </a:p>
          <a:p>
            <a:pPr marL="45720" indent="0">
              <a:buNone/>
            </a:pP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0CF881-EE5E-4E9B-A632-637577B35D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187735"/>
            <a:ext cx="1370401" cy="154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548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8513" y="1988840"/>
            <a:ext cx="6766974" cy="2122578"/>
          </a:xfrm>
        </p:spPr>
        <p:txBody>
          <a:bodyPr>
            <a:normAutofit/>
          </a:bodyPr>
          <a:lstStyle/>
          <a:p>
            <a:r>
              <a:rPr lang="nl-BE" sz="11500" dirty="0"/>
              <a:t>JavaScript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0CF881-EE5E-4E9B-A632-637577B35D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187735"/>
            <a:ext cx="1370401" cy="154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683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6766974" cy="970450"/>
          </a:xfrm>
        </p:spPr>
        <p:txBody>
          <a:bodyPr/>
          <a:lstStyle/>
          <a:p>
            <a:r>
              <a:rPr lang="nl-BE" dirty="0"/>
              <a:t>ECMAScript 2015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1580050"/>
            <a:ext cx="7765322" cy="5090215"/>
          </a:xfrm>
        </p:spPr>
        <p:txBody>
          <a:bodyPr>
            <a:normAutofit fontScale="92500"/>
          </a:bodyPr>
          <a:lstStyle/>
          <a:p>
            <a:pPr marL="36900" indent="0">
              <a:buNone/>
            </a:pPr>
            <a:r>
              <a:rPr lang="nl-BE" dirty="0"/>
              <a:t>After 6 years a new version that included all sorts of goodness</a:t>
            </a:r>
          </a:p>
          <a:p>
            <a:r>
              <a:rPr lang="nl-BE" dirty="0"/>
              <a:t>Arrow functions (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x =&gt; x + 1</a:t>
            </a:r>
            <a:r>
              <a:rPr lang="nl-BE" dirty="0"/>
              <a:t>)</a:t>
            </a:r>
          </a:p>
          <a:p>
            <a:r>
              <a:rPr lang="nl-BE" dirty="0"/>
              <a:t>Default parameters, Rest parameter, Spread operator</a:t>
            </a:r>
          </a:p>
          <a:p>
            <a:r>
              <a:rPr lang="nl-BE" dirty="0"/>
              <a:t>Template literals (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`value is {varName}`</a:t>
            </a:r>
            <a:r>
              <a:rPr lang="nl-BE" dirty="0"/>
              <a:t>)</a:t>
            </a:r>
          </a:p>
          <a:p>
            <a:r>
              <a:rPr lang="nl-BE" dirty="0"/>
              <a:t>Property Shorthand, Computed Property Names, Method Props</a:t>
            </a:r>
          </a:p>
          <a:p>
            <a:r>
              <a:rPr lang="nl-BE" dirty="0"/>
              <a:t>Destructuring</a:t>
            </a:r>
          </a:p>
          <a:p>
            <a:r>
              <a:rPr lang="nl-BE" dirty="0"/>
              <a:t>Classes</a:t>
            </a:r>
          </a:p>
          <a:p>
            <a:r>
              <a:rPr lang="nl-BE" dirty="0"/>
              <a:t>Iterators (for...of)</a:t>
            </a:r>
          </a:p>
          <a:p>
            <a:r>
              <a:rPr lang="nl-BE" dirty="0"/>
              <a:t>Extra builtin methods (</a:t>
            </a:r>
            <a:r>
              <a:rPr lang="nl-BE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Object.assign, Array.find, string.startsWith, string.includes, Number.isNaN, </a:t>
            </a:r>
            <a:r>
              <a:rPr lang="nl-BE" dirty="0"/>
              <a:t>...)</a:t>
            </a:r>
          </a:p>
          <a:p>
            <a:r>
              <a:rPr lang="nl-BE" dirty="0"/>
              <a:t>Promises</a:t>
            </a:r>
          </a:p>
          <a:p>
            <a:pPr marL="45720" indent="0">
              <a:buNone/>
            </a:pPr>
            <a:r>
              <a:rPr lang="nl-BE" dirty="0"/>
              <a:t>Be sure to check out </a:t>
            </a:r>
            <a:r>
              <a:rPr lang="nl-BE" dirty="0">
                <a:hlinkClick r:id="rId2"/>
              </a:rPr>
              <a:t>http://es6-features.org</a:t>
            </a:r>
            <a:r>
              <a:rPr lang="nl-BE" dirty="0"/>
              <a:t> if you need to review some!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0CF881-EE5E-4E9B-A632-637577B35D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187735"/>
            <a:ext cx="1370401" cy="154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2010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Visug Wide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sug Wide template.potx" id="{C81448C7-A7B8-4923-8B0A-DF46F6B5F18F}" vid="{524E95F7-13C2-4D74-AC84-F09D209838A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695</TotalTime>
  <Words>1421</Words>
  <Application>Microsoft Office PowerPoint</Application>
  <PresentationFormat>On-screen Show (4:3)</PresentationFormat>
  <Paragraphs>347</Paragraphs>
  <Slides>41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41</vt:i4>
      </vt:variant>
    </vt:vector>
  </HeadingPairs>
  <TitlesOfParts>
    <vt:vector size="53" baseType="lpstr">
      <vt:lpstr>Arial</vt:lpstr>
      <vt:lpstr>Calibri</vt:lpstr>
      <vt:lpstr>Calibri Light</vt:lpstr>
      <vt:lpstr>Calisto MT</vt:lpstr>
      <vt:lpstr>Courier New</vt:lpstr>
      <vt:lpstr>Helvetica Neue</vt:lpstr>
      <vt:lpstr>Menlo</vt:lpstr>
      <vt:lpstr>Trebuchet MS</vt:lpstr>
      <vt:lpstr>Wingdings</vt:lpstr>
      <vt:lpstr>Wingdings 2</vt:lpstr>
      <vt:lpstr>Slate</vt:lpstr>
      <vt:lpstr>Visug Wide template</vt:lpstr>
      <vt:lpstr>PowerPoint Presentation</vt:lpstr>
      <vt:lpstr>Next events …</vt:lpstr>
      <vt:lpstr>Thank you!</vt:lpstr>
      <vt:lpstr>PowerPoint Presentation</vt:lpstr>
      <vt:lpstr>itenium</vt:lpstr>
      <vt:lpstr>Queaso Systems</vt:lpstr>
      <vt:lpstr>Today @Visug</vt:lpstr>
      <vt:lpstr>JavaScript</vt:lpstr>
      <vt:lpstr>ECMAScript 2015</vt:lpstr>
      <vt:lpstr>TC39 To The Rescue</vt:lpstr>
      <vt:lpstr>ECMAScript 2016</vt:lpstr>
      <vt:lpstr>ECMAScript 2017</vt:lpstr>
      <vt:lpstr>async/await</vt:lpstr>
      <vt:lpstr>async/await</vt:lpstr>
      <vt:lpstr>ECMAScript 2018</vt:lpstr>
      <vt:lpstr>ECMAScript 2018</vt:lpstr>
      <vt:lpstr>ECMAScript 2018</vt:lpstr>
      <vt:lpstr>ECMAScript 2018</vt:lpstr>
      <vt:lpstr>ECMAScript 2018</vt:lpstr>
      <vt:lpstr>ECMAScript 2019 </vt:lpstr>
      <vt:lpstr>ECMAScript 2020-*</vt:lpstr>
      <vt:lpstr>C#</vt:lpstr>
      <vt:lpstr>C# 7.1</vt:lpstr>
      <vt:lpstr>C# 7.1</vt:lpstr>
      <vt:lpstr>C# 7.2</vt:lpstr>
      <vt:lpstr>C# 7.2</vt:lpstr>
      <vt:lpstr>C# 7.2</vt:lpstr>
      <vt:lpstr>C# 7.2</vt:lpstr>
      <vt:lpstr>C# 7.3</vt:lpstr>
      <vt:lpstr>C# 7.3</vt:lpstr>
      <vt:lpstr>C# 7.3</vt:lpstr>
      <vt:lpstr>C# 8.0</vt:lpstr>
      <vt:lpstr>C# 8.0</vt:lpstr>
      <vt:lpstr>C# 8.0</vt:lpstr>
      <vt:lpstr>C# 8.0</vt:lpstr>
      <vt:lpstr>C# 8.0</vt:lpstr>
      <vt:lpstr>C# 8.0</vt:lpstr>
      <vt:lpstr>C# 8.0</vt:lpstr>
      <vt:lpstr>Outro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itenium</dc:title>
  <dc:creator>Steven Robijns</dc:creator>
  <cp:lastModifiedBy>Wouter</cp:lastModifiedBy>
  <cp:revision>175</cp:revision>
  <dcterms:created xsi:type="dcterms:W3CDTF">2017-11-14T16:11:04Z</dcterms:created>
  <dcterms:modified xsi:type="dcterms:W3CDTF">2018-11-22T17:15:14Z</dcterms:modified>
</cp:coreProperties>
</file>