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8"/>
  </p:notes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9" r:id="rId15"/>
    <p:sldId id="268" r:id="rId16"/>
    <p:sldId id="267" r:id="rId17"/>
    <p:sldId id="266" r:id="rId18"/>
    <p:sldId id="277" r:id="rId19"/>
    <p:sldId id="275" r:id="rId20"/>
    <p:sldId id="281" r:id="rId21"/>
    <p:sldId id="278" r:id="rId22"/>
    <p:sldId id="286" r:id="rId23"/>
    <p:sldId id="287" r:id="rId24"/>
    <p:sldId id="288" r:id="rId25"/>
    <p:sldId id="279" r:id="rId26"/>
    <p:sldId id="280" r:id="rId27"/>
    <p:sldId id="282" r:id="rId28"/>
    <p:sldId id="290" r:id="rId29"/>
    <p:sldId id="283" r:id="rId30"/>
    <p:sldId id="289" r:id="rId31"/>
    <p:sldId id="291" r:id="rId32"/>
    <p:sldId id="292" r:id="rId33"/>
    <p:sldId id="294" r:id="rId34"/>
    <p:sldId id="293" r:id="rId35"/>
    <p:sldId id="285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7A1-B8B3-4F0B-9EC4-5B149825300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A21-C59F-4C97-9EBA-8BB39A06F4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3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Tony Hoare (QuickSort). Apologised at QCon London 2009. During design of ALGOL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A21-C59F-4C97-9EBA-8BB39A06F4D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tenium-be/CSharp-JavaScript-New-Featur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12AA7-44B0-41D8-8FA5-83E09B7F42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71" y="130961"/>
            <a:ext cx="1652019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16429"/>
          </a:xfrm>
        </p:spPr>
        <p:txBody>
          <a:bodyPr/>
          <a:lstStyle/>
          <a:p>
            <a:r>
              <a:rPr lang="nl-BE" dirty="0"/>
              <a:t>Promise.prototype.finally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18D2DE-9036-41ED-8014-676402DB5602}"/>
              </a:ext>
            </a:extLst>
          </p:cNvPr>
          <p:cNvSpPr txBox="1">
            <a:spLocks/>
          </p:cNvSpPr>
          <p:nvPr/>
        </p:nvSpPr>
        <p:spPr>
          <a:xfrm>
            <a:off x="710094" y="2193066"/>
            <a:ext cx="7765322" cy="61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Rest/Spread properties for objects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07051-D93B-4952-B94B-59C9944E97F0}"/>
              </a:ext>
            </a:extLst>
          </p:cNvPr>
          <p:cNvSpPr/>
          <p:nvPr/>
        </p:nvSpPr>
        <p:spPr>
          <a:xfrm>
            <a:off x="1115616" y="263691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{a, b, ...rest} = {a: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c: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30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d: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40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rest = {c: 30, d: 40}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78FBF-AE35-4E8F-B9ED-15648871EAB3}"/>
              </a:ext>
            </a:extLst>
          </p:cNvPr>
          <p:cNvSpPr/>
          <p:nvPr/>
        </p:nvSpPr>
        <p:spPr>
          <a:xfrm>
            <a:off x="1090500" y="3573016"/>
            <a:ext cx="7191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box =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pos: {x: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y: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size: {width: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height: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color: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'red’</a:t>
            </a:r>
            <a:br>
              <a:rPr lang="nl-BE" sz="2400" dirty="0">
                <a:solidFill>
                  <a:srgbClr val="EC7600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{pos: {x, ...justY}, ...sizeAndColor} = box;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justY = {y: 5}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sizeAndColor = {size: ..., color: 'red'}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A56391-1E64-4CCB-B597-1B5AC1F1A008}"/>
              </a:ext>
            </a:extLst>
          </p:cNvPr>
          <p:cNvSpPr txBox="1">
            <a:spLocks/>
          </p:cNvSpPr>
          <p:nvPr/>
        </p:nvSpPr>
        <p:spPr>
          <a:xfrm>
            <a:off x="818696" y="1488806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Named capture groups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4C6FA-9C60-4800-8CD0-2477443BF4EF}"/>
              </a:ext>
            </a:extLst>
          </p:cNvPr>
          <p:cNvSpPr/>
          <p:nvPr/>
        </p:nvSpPr>
        <p:spPr>
          <a:xfrm>
            <a:off x="1187624" y="1976093"/>
            <a:ext cx="752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RE_DATE = </a:t>
            </a:r>
            <a:r>
              <a:rPr lang="nl-BE" dirty="0">
                <a:solidFill>
                  <a:srgbClr val="D39745"/>
                </a:solidFill>
                <a:latin typeface="Menlo"/>
              </a:rPr>
              <a:t>/(?&lt;year&gt;[0-9]{4})-(?&lt;month&gt;[0-9]{2})-(?&lt;day&gt;[0-9]{2})/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matchObj = RE_DATE.exec(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'1999-12-31’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year = matchObj.groups.year;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1999, or: matchObj[1]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month = matchObj.groups.month;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12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C7600"/>
                </a:solidFill>
                <a:latin typeface="Menlo"/>
              </a:rPr>
              <a:t>'1999-12-31'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.replace(RE_DATE,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'$&lt;day&gt;/$&lt;month&gt;/$&lt;year&gt;’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818E96"/>
                </a:solidFill>
                <a:latin typeface="Menlo"/>
              </a:rPr>
              <a:t>// 31/12/1999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28ED9-4A9F-4C4B-895B-91F44EA22F55}"/>
              </a:ext>
            </a:extLst>
          </p:cNvPr>
          <p:cNvSpPr/>
          <p:nvPr/>
        </p:nvSpPr>
        <p:spPr>
          <a:xfrm>
            <a:off x="1187624" y="5069030"/>
            <a:ext cx="7765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REPEAT3 = </a:t>
            </a:r>
            <a:r>
              <a:rPr lang="nl-BE" sz="24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/^(?&lt;word&gt;[a-z]+)!\k&lt;word&gt;!\1$/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'abc!abc!abc'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true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false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FBDF1-DFB3-4833-83D3-211EAFD92139}"/>
              </a:ext>
            </a:extLst>
          </p:cNvPr>
          <p:cNvSpPr txBox="1">
            <a:spLocks/>
          </p:cNvSpPr>
          <p:nvPr/>
        </p:nvSpPr>
        <p:spPr>
          <a:xfrm>
            <a:off x="818696" y="4581743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Names can be used in backtracking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16F6C-ACCE-4100-B792-53E1D7A0A025}"/>
              </a:ext>
            </a:extLst>
          </p:cNvPr>
          <p:cNvSpPr/>
          <p:nvPr/>
        </p:nvSpPr>
        <p:spPr>
          <a:xfrm>
            <a:off x="2771800" y="5085184"/>
            <a:ext cx="216024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30249-3BFA-4842-A357-21BDA818EEF9}"/>
              </a:ext>
            </a:extLst>
          </p:cNvPr>
          <p:cNvSpPr/>
          <p:nvPr/>
        </p:nvSpPr>
        <p:spPr>
          <a:xfrm>
            <a:off x="3046728" y="4957937"/>
            <a:ext cx="2618496" cy="623001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E4C72-662E-4052-8247-43C3FFFFA250}"/>
              </a:ext>
            </a:extLst>
          </p:cNvPr>
          <p:cNvSpPr/>
          <p:nvPr/>
        </p:nvSpPr>
        <p:spPr>
          <a:xfrm>
            <a:off x="5724128" y="5114816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2ADF3-6114-4DF9-A28C-8F24F1C4A3BC}"/>
              </a:ext>
            </a:extLst>
          </p:cNvPr>
          <p:cNvSpPr/>
          <p:nvPr/>
        </p:nvSpPr>
        <p:spPr>
          <a:xfrm>
            <a:off x="5885916" y="4957937"/>
            <a:ext cx="1503280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EFAF8A-1BEA-4CCD-8EB9-FE10FBBD877B}"/>
              </a:ext>
            </a:extLst>
          </p:cNvPr>
          <p:cNvSpPr/>
          <p:nvPr/>
        </p:nvSpPr>
        <p:spPr>
          <a:xfrm>
            <a:off x="2699792" y="1863864"/>
            <a:ext cx="1584176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F5B4F6-96BD-488D-B5B4-BAAC5A36DA89}"/>
              </a:ext>
            </a:extLst>
          </p:cNvPr>
          <p:cNvSpPr/>
          <p:nvPr/>
        </p:nvSpPr>
        <p:spPr>
          <a:xfrm>
            <a:off x="7372431" y="5126463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21859-258D-40B7-8B5C-14A7D14D7E08}"/>
              </a:ext>
            </a:extLst>
          </p:cNvPr>
          <p:cNvSpPr/>
          <p:nvPr/>
        </p:nvSpPr>
        <p:spPr>
          <a:xfrm>
            <a:off x="7575351" y="5085184"/>
            <a:ext cx="525041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4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634E7-EFF5-41FB-96A1-70EFEEA9A2EB}"/>
              </a:ext>
            </a:extLst>
          </p:cNvPr>
          <p:cNvSpPr txBox="1">
            <a:spLocks/>
          </p:cNvSpPr>
          <p:nvPr/>
        </p:nvSpPr>
        <p:spPr>
          <a:xfrm>
            <a:off x="899592" y="1580051"/>
            <a:ext cx="7765322" cy="408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Lookbehind zero-width assertion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5A06D-52CD-496E-8ADC-31259958343C}"/>
              </a:ext>
            </a:extLst>
          </p:cNvPr>
          <p:cNvSpPr txBox="1">
            <a:spLocks/>
          </p:cNvSpPr>
          <p:nvPr/>
        </p:nvSpPr>
        <p:spPr>
          <a:xfrm>
            <a:off x="912907" y="4362056"/>
            <a:ext cx="7765322" cy="2235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Lookbehinds: </a:t>
            </a:r>
            <a:br>
              <a:rPr lang="nl-BE" sz="2800" dirty="0"/>
            </a:br>
            <a:r>
              <a:rPr lang="nl-BE" sz="2800" dirty="0"/>
              <a:t>				</a:t>
            </a: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/(?&lt;=a)b/</a:t>
            </a:r>
          </a:p>
          <a:p>
            <a:pPr marL="36900" indent="0">
              <a:buNone/>
            </a:pPr>
            <a:b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/(?&lt;!a)b/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390C2-7F08-448C-8AE2-EE9D84576E87}"/>
              </a:ext>
            </a:extLst>
          </p:cNvPr>
          <p:cNvSpPr txBox="1">
            <a:spLocks/>
          </p:cNvSpPr>
          <p:nvPr/>
        </p:nvSpPr>
        <p:spPr>
          <a:xfrm>
            <a:off x="899592" y="2123419"/>
            <a:ext cx="7765322" cy="1829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Lookaheads:</a:t>
            </a:r>
            <a:br>
              <a:rPr lang="nl-BE" sz="2400" dirty="0"/>
            </a:br>
            <a:r>
              <a:rPr lang="nl-BE" sz="2400" dirty="0"/>
              <a:t>				</a:t>
            </a: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/a(?=positive)/</a:t>
            </a: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/o(?!negative)/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B1E67-1EDA-4F86-AEFE-E48338B62BD2}"/>
              </a:ext>
            </a:extLst>
          </p:cNvPr>
          <p:cNvSpPr/>
          <p:nvPr/>
        </p:nvSpPr>
        <p:spPr>
          <a:xfrm>
            <a:off x="3795228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965AB-F5B2-42B0-8672-532EED741D2E}"/>
              </a:ext>
            </a:extLst>
          </p:cNvPr>
          <p:cNvSpPr/>
          <p:nvPr/>
        </p:nvSpPr>
        <p:spPr>
          <a:xfrm>
            <a:off x="3139506" y="4797152"/>
            <a:ext cx="1406848" cy="56687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335C9-7866-412D-B24A-FC4593E1CEF8}"/>
              </a:ext>
            </a:extLst>
          </p:cNvPr>
          <p:cNvSpPr/>
          <p:nvPr/>
        </p:nvSpPr>
        <p:spPr>
          <a:xfrm>
            <a:off x="4494345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DD1ED-D672-4DB9-9845-67476BBA76BE}"/>
              </a:ext>
            </a:extLst>
          </p:cNvPr>
          <p:cNvSpPr/>
          <p:nvPr/>
        </p:nvSpPr>
        <p:spPr>
          <a:xfrm>
            <a:off x="4494346" y="4797152"/>
            <a:ext cx="334270" cy="55899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New RegEx flag /s (dotAll)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852E2-7A38-4E6A-BCFD-BAEE27C178FC}"/>
              </a:ext>
            </a:extLst>
          </p:cNvPr>
          <p:cNvSpPr/>
          <p:nvPr/>
        </p:nvSpPr>
        <p:spPr>
          <a:xfrm>
            <a:off x="971600" y="2204865"/>
            <a:ext cx="5603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without /s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/./.test(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false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/[\s\S]/.test(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0B61-27EA-4E85-8EB3-A86CACF15A6A}"/>
              </a:ext>
            </a:extLst>
          </p:cNvPr>
          <p:cNvSpPr/>
          <p:nvPr/>
        </p:nvSpPr>
        <p:spPr>
          <a:xfrm>
            <a:off x="971600" y="42930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 /s</a:t>
            </a:r>
            <a:endParaRPr lang="nl-BE" sz="2000" dirty="0">
              <a:solidFill>
                <a:srgbClr val="E0E2E4"/>
              </a:solidFill>
              <a:latin typeface="Menlo"/>
            </a:endParaRPr>
          </a:p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/./s.dotAll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RegExp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'.'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's'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).dotAll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/./s.test(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336510"/>
          </a:xfrm>
        </p:spPr>
        <p:txBody>
          <a:bodyPr>
            <a:normAutofit/>
          </a:bodyPr>
          <a:lstStyle/>
          <a:p>
            <a:r>
              <a:rPr lang="en-US" dirty="0"/>
              <a:t>Asynchronous iteration</a:t>
            </a:r>
          </a:p>
          <a:p>
            <a:r>
              <a:rPr lang="en-US" dirty="0"/>
              <a:t>Synchronous </a:t>
            </a:r>
            <a:r>
              <a:rPr lang="en-US" dirty="0" err="1"/>
              <a:t>Symbol.iterator</a:t>
            </a:r>
            <a:r>
              <a:rPr lang="en-US" dirty="0"/>
              <a:t> introduced in ECMAScript2015 is used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A341-221A-48AA-98BB-EA240DC7DF08}"/>
              </a:ext>
            </a:extLst>
          </p:cNvPr>
          <p:cNvSpPr/>
          <p:nvPr/>
        </p:nvSpPr>
        <p:spPr>
          <a:xfrm>
            <a:off x="1043608" y="2828835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*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1’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2’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sleep(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2500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.resolve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3’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 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535A7-FB90-40D5-ABE9-524FF535346F}"/>
              </a:ext>
            </a:extLst>
          </p:cNvPr>
          <p:cNvSpPr/>
          <p:nvPr/>
        </p:nvSpPr>
        <p:spPr>
          <a:xfrm>
            <a:off x="1043607" y="4509120"/>
            <a:ext cx="792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sleep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(time)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 =&gt;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setTimeout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(resolve, time)); 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F743F-F789-4152-9574-7EC369E653AF}"/>
              </a:ext>
            </a:extLst>
          </p:cNvPr>
          <p:cNvSpPr/>
          <p:nvPr/>
        </p:nvSpPr>
        <p:spPr>
          <a:xfrm>
            <a:off x="1043607" y="4940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line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()) { 			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.log(line);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})();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241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Optional catch binding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5007B-5E38-47F0-84C3-DF899354262A}"/>
              </a:ext>
            </a:extLst>
          </p:cNvPr>
          <p:cNvSpPr/>
          <p:nvPr/>
        </p:nvSpPr>
        <p:spPr>
          <a:xfrm>
            <a:off x="1043607" y="2227796"/>
            <a:ext cx="7923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(someUnusedVariableNameLintersComplainAbout) {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eslint-disable-line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81B6-A8C3-4A5A-985B-D3377584B6D0}"/>
              </a:ext>
            </a:extLst>
          </p:cNvPr>
          <p:cNvSpPr/>
          <p:nvPr/>
        </p:nvSpPr>
        <p:spPr>
          <a:xfrm>
            <a:off x="1043607" y="4213332"/>
            <a:ext cx="352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E49D9-7916-42FB-A110-84F37CAA732F}"/>
              </a:ext>
            </a:extLst>
          </p:cNvPr>
          <p:cNvSpPr txBox="1">
            <a:spLocks/>
          </p:cNvSpPr>
          <p:nvPr/>
        </p:nvSpPr>
        <p:spPr>
          <a:xfrm>
            <a:off x="971600" y="3861048"/>
            <a:ext cx="7765322" cy="472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Becomes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2020-*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44715"/>
          </a:xfrm>
        </p:spPr>
        <p:txBody>
          <a:bodyPr>
            <a:normAutofit/>
          </a:bodyPr>
          <a:lstStyle/>
          <a:p>
            <a:r>
              <a:rPr lang="nl-BE" dirty="0"/>
              <a:t>Function.prototype.toString</a:t>
            </a:r>
          </a:p>
          <a:p>
            <a:r>
              <a:rPr lang="nl-BE" dirty="0"/>
              <a:t>String.prototype.trimStart and End</a:t>
            </a:r>
          </a:p>
          <a:p>
            <a:r>
              <a:rPr lang="nl-BE" dirty="0"/>
              <a:t>Array.prototype.flat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C88CB-A888-4623-A776-DA001EE84919}"/>
              </a:ext>
            </a:extLst>
          </p:cNvPr>
          <p:cNvSpPr/>
          <p:nvPr/>
        </p:nvSpPr>
        <p:spPr>
          <a:xfrm>
            <a:off x="3275856" y="263691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]].flat();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C3D5B-A1C6-4C7A-BA80-838A4560232D}"/>
              </a:ext>
            </a:extLst>
          </p:cNvPr>
          <p:cNvSpPr txBox="1">
            <a:spLocks/>
          </p:cNvSpPr>
          <p:nvPr/>
        </p:nvSpPr>
        <p:spPr>
          <a:xfrm>
            <a:off x="685346" y="3145305"/>
            <a:ext cx="7765322" cy="499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Array.prototype.flatMap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13E6-0BD2-431C-B0EA-164EEEE4C755}"/>
              </a:ext>
            </a:extLst>
          </p:cNvPr>
          <p:cNvSpPr/>
          <p:nvPr/>
        </p:nvSpPr>
        <p:spPr>
          <a:xfrm>
            <a:off x="1115616" y="364502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flatMap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(arr, mapFunc)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arr.reduce(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(prev, x) =&gt; prev.concat(mapFunc(x)),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[]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B15C28-DCFD-431E-9A80-17EB5799D8C4}"/>
              </a:ext>
            </a:extLst>
          </p:cNvPr>
          <p:cNvSpPr/>
          <p:nvPr/>
        </p:nvSpPr>
        <p:spPr>
          <a:xfrm>
            <a:off x="1043608" y="22048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F9BD72-F75C-4F39-AFE2-72CA23E69730}"/>
              </a:ext>
            </a:extLst>
          </p:cNvPr>
          <p:cNvSpPr txBox="1">
            <a:spLocks/>
          </p:cNvSpPr>
          <p:nvPr/>
        </p:nvSpPr>
        <p:spPr>
          <a:xfrm>
            <a:off x="685346" y="3641401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Default Literal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071D2-DB8B-4FA6-8E5A-7F6711CBA131}"/>
              </a:ext>
            </a:extLst>
          </p:cNvPr>
          <p:cNvSpPr/>
          <p:nvPr/>
        </p:nvSpPr>
        <p:spPr>
          <a:xfrm>
            <a:off x="1043608" y="4113815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&gt;); 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9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A40149-5E74-4F34-8ECF-EEAAA07CC693}"/>
              </a:ext>
            </a:extLst>
          </p:cNvPr>
          <p:cNvSpPr txBox="1">
            <a:spLocks/>
          </p:cNvSpPr>
          <p:nvPr/>
        </p:nvSpPr>
        <p:spPr>
          <a:xfrm>
            <a:off x="658703" y="1667008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Inferred Tuple Element Names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0C87A-73AF-4251-B066-AFB13EA11E34}"/>
              </a:ext>
            </a:extLst>
          </p:cNvPr>
          <p:cNvSpPr/>
          <p:nvPr/>
        </p:nvSpPr>
        <p:spPr>
          <a:xfrm>
            <a:off x="1043608" y="2068711"/>
            <a:ext cx="4569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count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label =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7.0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pair70 = (count: count, label: label);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7.1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pair71 = (count, label);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500E9-326B-4419-B3D1-7F052FF8A47E}"/>
              </a:ext>
            </a:extLst>
          </p:cNvPr>
          <p:cNvSpPr/>
          <p:nvPr/>
        </p:nvSpPr>
        <p:spPr>
          <a:xfrm>
            <a:off x="1043608" y="4653136"/>
            <a:ext cx="1720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pair40 == pair71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67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Non-trailing named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9D37D-42D3-4F99-9129-90A45CB34CF2}"/>
              </a:ext>
            </a:extLst>
          </p:cNvPr>
          <p:cNvSpPr/>
          <p:nvPr/>
        </p:nvSpPr>
        <p:spPr>
          <a:xfrm>
            <a:off x="1043608" y="2223851"/>
            <a:ext cx="7765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Definition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required,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Call with the 2nd required argument after the 3rd optional argument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Example(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"5"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B390-DDCF-4775-AA3E-30D2C493730D}"/>
              </a:ext>
            </a:extLst>
          </p:cNvPr>
          <p:cNvSpPr txBox="1">
            <a:spLocks/>
          </p:cNvSpPr>
          <p:nvPr/>
        </p:nvSpPr>
        <p:spPr>
          <a:xfrm>
            <a:off x="713946" y="4077072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Leading underscores in numeric literals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BF3A9-76ED-4A65-A4B4-EA9A5FF48FA7}"/>
              </a:ext>
            </a:extLst>
          </p:cNvPr>
          <p:cNvSpPr/>
          <p:nvPr/>
        </p:nvSpPr>
        <p:spPr>
          <a:xfrm>
            <a:off x="1046468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binaryValue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b_0101_0101;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hexValue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x_55;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712773"/>
          </a:xfrm>
        </p:spPr>
        <p:txBody>
          <a:bodyPr>
            <a:normAutofit/>
          </a:bodyPr>
          <a:lstStyle/>
          <a:p>
            <a:r>
              <a:rPr lang="nl-BE" dirty="0"/>
              <a:t>private protected access modifier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And in </a:t>
            </a:r>
            <a:r>
              <a:rPr lang="nl-BE" b="1" dirty="0"/>
              <a:t>derived classes </a:t>
            </a:r>
            <a:r>
              <a:rPr lang="nl-BE" dirty="0"/>
              <a:t>if they are declared in the </a:t>
            </a:r>
            <a:r>
              <a:rPr lang="nl-BE" b="1" dirty="0"/>
              <a:t>same assembly</a:t>
            </a:r>
          </a:p>
          <a:p>
            <a:pPr lvl="1"/>
            <a:endParaRPr lang="nl-BE" b="1" dirty="0"/>
          </a:p>
          <a:p>
            <a:r>
              <a:rPr lang="nl-BE" dirty="0"/>
              <a:t>protected internal already existed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Derived classes in any assembly</a:t>
            </a:r>
          </a:p>
          <a:p>
            <a:pPr lvl="1"/>
            <a:r>
              <a:rPr lang="nl-BE" dirty="0"/>
              <a:t>Other classes in the same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912A80-90BC-4C80-A36E-0F34210A390A}"/>
              </a:ext>
            </a:extLst>
          </p:cNvPr>
          <p:cNvSpPr/>
          <p:nvPr/>
        </p:nvSpPr>
        <p:spPr>
          <a:xfrm>
            <a:off x="1029156" y="1412776"/>
            <a:ext cx="7765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u="sng" dirty="0">
                <a:solidFill>
                  <a:srgbClr val="E0E2E4"/>
                </a:solidFill>
                <a:latin typeface="Menlo"/>
              </a:rPr>
              <a:t>readonly </a:t>
            </a:r>
            <a:r>
              <a:rPr lang="nl-BE" b="1" u="sng" dirty="0">
                <a:solidFill>
                  <a:srgbClr val="93C763"/>
                </a:solidFill>
                <a:latin typeface="Menlo"/>
              </a:rPr>
              <a:t>struct</a:t>
            </a:r>
            <a:r>
              <a:rPr lang="nl-BE" b="1" u="sng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FFFFFF"/>
                </a:solidFill>
                <a:latin typeface="Menlo"/>
              </a:rPr>
              <a:t>Name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FirstName { get; }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LastName { get; }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Compile error: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public string MiddleName { get; set; }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first,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last) =&gt; (FirstName,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LastName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= (first, last);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B4B02-8989-44DD-8FF9-C61B7BE1E9D0}"/>
              </a:ext>
            </a:extLst>
          </p:cNvPr>
          <p:cNvSpPr/>
          <p:nvPr/>
        </p:nvSpPr>
        <p:spPr>
          <a:xfrm>
            <a:off x="1016328" y="4149080"/>
            <a:ext cx="767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Example(nr);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"in" is optional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nr);</a:t>
            </a:r>
            <a:br>
              <a:rPr lang="en-US" dirty="0">
                <a:solidFill>
                  <a:srgbClr val="E0E2E4"/>
                </a:solidFill>
                <a:latin typeface="Menlo"/>
              </a:rPr>
            </a:br>
            <a:br>
              <a:rPr lang="en-US" dirty="0">
                <a:solidFill>
                  <a:srgbClr val="E0E2E4"/>
                </a:solidFill>
                <a:latin typeface="Menlo"/>
              </a:rPr>
            </a:br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number) {</a:t>
            </a: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Compile error: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number = 19;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1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CBACB4-3028-4D31-922F-22DB28324CF7}"/>
              </a:ext>
            </a:extLst>
          </p:cNvPr>
          <p:cNvSpPr/>
          <p:nvPr/>
        </p:nvSpPr>
        <p:spPr>
          <a:xfrm>
            <a:off x="757354" y="1504834"/>
            <a:ext cx="4104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returns”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FFFFFF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private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X;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x) { X =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GetX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Display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() { 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	Console.WriteLine($</a:t>
            </a:r>
            <a:r>
              <a:rPr lang="nl-BE" sz="1600" dirty="0">
                <a:solidFill>
                  <a:srgbClr val="EC7600"/>
                </a:solidFill>
                <a:latin typeface="Menlo"/>
              </a:rPr>
              <a:t>"X is {X}"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A8407-E757-40BB-A1FB-810C58AEE0BB}"/>
              </a:ext>
            </a:extLst>
          </p:cNvPr>
          <p:cNvSpPr/>
          <p:nvPr/>
        </p:nvSpPr>
        <p:spPr>
          <a:xfrm>
            <a:off x="5004048" y="1412776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local”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refX = ref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now 10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FF375-FF6E-4042-B18C-DEF93A76D1F3}"/>
              </a:ext>
            </a:extLst>
          </p:cNvPr>
          <p:cNvSpPr/>
          <p:nvPr/>
        </p:nvSpPr>
        <p:spPr>
          <a:xfrm>
            <a:off x="780819" y="4282243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var xp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XPoint(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normal behavior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 =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still 5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5312C-70AB-40B5-8AFD-AF8D9EEDAF5D}"/>
              </a:ext>
            </a:extLst>
          </p:cNvPr>
          <p:cNvSpPr/>
          <p:nvPr/>
        </p:nvSpPr>
        <p:spPr>
          <a:xfrm>
            <a:off x="3760593" y="35630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Actual C# 7.2 feature: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readonly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readOnlyRefX = ref p.GetX();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readOnlyRefX = 5; // Compile error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A9E7B-17CE-46C8-9608-492772C6D596}"/>
              </a:ext>
            </a:extLst>
          </p:cNvPr>
          <p:cNvSpPr/>
          <p:nvPr/>
        </p:nvSpPr>
        <p:spPr>
          <a:xfrm>
            <a:off x="3760593" y="45610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7.3 - reassign local ref variables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ref p.GetX();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E680D-3133-44FB-AC62-A153AE74A964}"/>
              </a:ext>
            </a:extLst>
          </p:cNvPr>
          <p:cNvSpPr/>
          <p:nvPr/>
        </p:nvSpPr>
        <p:spPr>
          <a:xfrm>
            <a:off x="3783939" y="5380700"/>
            <a:ext cx="51827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7.2 – conditional ref expression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otherArr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6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(arr !=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?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 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otherArr[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0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04396-016A-4B32-A3D3-D5DD58EE64DD}"/>
              </a:ext>
            </a:extLst>
          </p:cNvPr>
          <p:cNvSpPr/>
          <p:nvPr/>
        </p:nvSpPr>
        <p:spPr>
          <a:xfrm>
            <a:off x="1043608" y="2204865"/>
            <a:ext cx="7765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EnumNamedValues&lt;T&gt;() where T : System.Enum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values = Enum.GetValues(typeof(T));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foreach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item in values)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result.Add(item, Enum.GetName(typeof(T), item));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	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E35DF-796E-4BCC-8360-3818284954C9}"/>
              </a:ext>
            </a:extLst>
          </p:cNvPr>
          <p:cNvSpPr/>
          <p:nvPr/>
        </p:nvSpPr>
        <p:spPr>
          <a:xfrm>
            <a:off x="6971346" y="2175515"/>
            <a:ext cx="151216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27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64D81-6A2F-45B7-B37A-0D594BEE9A8E}"/>
              </a:ext>
            </a:extLst>
          </p:cNvPr>
          <p:cNvSpPr/>
          <p:nvPr/>
        </p:nvSpPr>
        <p:spPr>
          <a:xfrm>
            <a:off x="1115616" y="2204865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TypeSafeCombine&lt;T&gt;(T source, T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where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: System.Delegate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Delegate.Combine(source,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</a:p>
          <a:p>
            <a:endParaRPr lang="nl-BE" dirty="0">
              <a:solidFill>
                <a:srgbClr val="818E96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logOne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logTen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"10"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combined = TypeSafeCombine(addOne, addTen);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combined();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2FD2DC-31C5-4976-B1E2-AC9241795E51}"/>
              </a:ext>
            </a:extLst>
          </p:cNvPr>
          <p:cNvSpPr/>
          <p:nvPr/>
        </p:nvSpPr>
        <p:spPr>
          <a:xfrm>
            <a:off x="7272300" y="2176502"/>
            <a:ext cx="160863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97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More use cases for “out”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D43CC-FD0A-4E81-A88A-FC06F0C3F114}"/>
              </a:ext>
            </a:extLst>
          </p:cNvPr>
          <p:cNvSpPr/>
          <p:nvPr/>
        </p:nvSpPr>
        <p:spPr>
          <a:xfrm>
            <a:off x="1043608" y="2360470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j)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j = i;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IsPositive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.TryParse(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"5"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nr) &amp;&amp; nr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and also: bool IsPositive { get; } = int.TryParse(...)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36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064701"/>
          </a:xfrm>
        </p:spPr>
        <p:txBody>
          <a:bodyPr>
            <a:normAutofit/>
          </a:bodyPr>
          <a:lstStyle/>
          <a:p>
            <a:r>
              <a:rPr lang="nl-BE" dirty="0"/>
              <a:t>Will be released with .NET Standard 2.1 and .NET Core 3</a:t>
            </a:r>
          </a:p>
          <a:p>
            <a:r>
              <a:rPr lang="nl-BE" dirty="0"/>
              <a:t>.NET Core 3 will support WinForms, WPF and EF6</a:t>
            </a:r>
          </a:p>
          <a:p>
            <a:r>
              <a:rPr lang="nl-BE" dirty="0"/>
              <a:t>.NET Framework 4.8 will move at a “lower pace” and will </a:t>
            </a:r>
            <a:r>
              <a:rPr lang="nl-BE" b="1" dirty="0"/>
              <a:t>not</a:t>
            </a:r>
            <a:r>
              <a:rPr lang="nl-BE" dirty="0"/>
              <a:t> support for example 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912846"/>
          </a:xfrm>
        </p:spPr>
        <p:txBody>
          <a:bodyPr>
            <a:normAutofit/>
          </a:bodyPr>
          <a:lstStyle/>
          <a:p>
            <a:r>
              <a:rPr lang="nl-BE" dirty="0"/>
              <a:t>Lightweight Classes: Records</a:t>
            </a:r>
          </a:p>
          <a:p>
            <a:pPr marL="36900" indent="0">
              <a:buNone/>
            </a:pPr>
            <a:r>
              <a:rPr lang="nl-BE" dirty="0"/>
              <a:t>     == and != operators just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EFA5C2-15A1-405C-BDCD-659FB5FD374F}"/>
              </a:ext>
            </a:extLst>
          </p:cNvPr>
          <p:cNvSpPr/>
          <p:nvPr/>
        </p:nvSpPr>
        <p:spPr>
          <a:xfrm>
            <a:off x="971600" y="2645296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FFFFFF"/>
                </a:solidFill>
                <a:latin typeface="Menlo"/>
              </a:rPr>
              <a:t>Account(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Guid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Id,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Name,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decimal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Balance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endParaRPr lang="nl-BE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0A6951-5EE4-4EA1-B59B-24F84B5B8BE2}"/>
              </a:ext>
            </a:extLst>
          </p:cNvPr>
          <p:cNvSpPr txBox="1">
            <a:spLocks/>
          </p:cNvSpPr>
          <p:nvPr/>
        </p:nvSpPr>
        <p:spPr>
          <a:xfrm>
            <a:off x="685346" y="3277164"/>
            <a:ext cx="7765322" cy="33201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Improved Extension Support – “Extension Everything”</a:t>
            </a:r>
          </a:p>
          <a:p>
            <a:pPr lvl="1"/>
            <a:r>
              <a:rPr lang="nl-BE" dirty="0"/>
              <a:t>Primitives</a:t>
            </a:r>
          </a:p>
          <a:p>
            <a:pPr marL="450000" lvl="1" indent="0">
              <a:buNone/>
            </a:pPr>
            <a:endParaRPr lang="nl-BE" dirty="0"/>
          </a:p>
          <a:p>
            <a:pPr marL="450000" lvl="1" indent="0">
              <a:buNone/>
            </a:pPr>
            <a:endParaRPr lang="nl-BE" dirty="0"/>
          </a:p>
          <a:p>
            <a:pPr lvl="1"/>
            <a:r>
              <a:rPr lang="nl-BE" dirty="0"/>
              <a:t>Properties</a:t>
            </a:r>
          </a:p>
          <a:p>
            <a:pPr lvl="1"/>
            <a:r>
              <a:rPr lang="nl-BE" dirty="0"/>
              <a:t>Statics</a:t>
            </a:r>
          </a:p>
          <a:p>
            <a:pPr lvl="1"/>
            <a:r>
              <a:rPr lang="nl-BE" dirty="0"/>
              <a:t>Structs</a:t>
            </a:r>
          </a:p>
          <a:p>
            <a:pPr lvl="1"/>
            <a:endParaRPr lang="nl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7512A-532D-475E-8881-1A9C41F008A4}"/>
              </a:ext>
            </a:extLst>
          </p:cNvPr>
          <p:cNvSpPr/>
          <p:nvPr/>
        </p:nvSpPr>
        <p:spPr>
          <a:xfrm>
            <a:off x="2627784" y="3714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IntExtensions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Even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this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%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 }</a:t>
            </a:r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DE467-9935-4020-BD6A-3307933B2979}"/>
              </a:ext>
            </a:extLst>
          </p:cNvPr>
          <p:cNvSpPr/>
          <p:nvPr/>
        </p:nvSpPr>
        <p:spPr>
          <a:xfrm>
            <a:off x="2635671" y="4941168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extension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SampleExtensions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: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TypeToBeExtended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ExtensionProp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get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33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Default Implementation on Interfaces</a:t>
            </a:r>
          </a:p>
          <a:p>
            <a:pPr lvl="1"/>
            <a:r>
              <a:rPr lang="nl-BE" dirty="0"/>
              <a:t>Extend interfaces without breaking clients!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205ED5-64D6-46E7-A92E-3BDC991CE85A}"/>
              </a:ext>
            </a:extLst>
          </p:cNvPr>
          <p:cNvSpPr/>
          <p:nvPr/>
        </p:nvSpPr>
        <p:spPr>
          <a:xfrm>
            <a:off x="1043608" y="2702901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interface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Ilogger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(LogLevel level,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message);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	// New overload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(Exception ex) =&gt; Log(LogLevel.Error, ex.ToString());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89ACE-7519-47E8-A2F4-AECF63892920}"/>
              </a:ext>
            </a:extLst>
          </p:cNvPr>
          <p:cNvSpPr txBox="1">
            <a:spLocks/>
          </p:cNvSpPr>
          <p:nvPr/>
        </p:nvSpPr>
        <p:spPr>
          <a:xfrm>
            <a:off x="551718" y="4941168"/>
            <a:ext cx="7765322" cy="6480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Target-typed new-expressions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7BA-0A0E-4848-92F3-00FD261668CB}"/>
              </a:ext>
            </a:extLst>
          </p:cNvPr>
          <p:cNvSpPr/>
          <p:nvPr/>
        </p:nvSpPr>
        <p:spPr>
          <a:xfrm>
            <a:off x="988844" y="5589240"/>
            <a:ext cx="6891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Point[]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4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-2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9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9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Recursive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F6FA0-436C-4530-BBAF-08C7D280285B}"/>
              </a:ext>
            </a:extLst>
          </p:cNvPr>
          <p:cNvSpPr/>
          <p:nvPr/>
        </p:nvSpPr>
        <p:spPr>
          <a:xfrm>
            <a:off x="961836" y="3209273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0E2E4"/>
                </a:solidFill>
                <a:latin typeface="Menlo"/>
              </a:rPr>
              <a:t>IEnumerable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GetEnrollees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People)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Student { Graduated: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false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Name: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 })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FFDE5-1794-44FA-977E-BD67CF883AE0}"/>
              </a:ext>
            </a:extLst>
          </p:cNvPr>
          <p:cNvSpPr txBox="1">
            <a:spLocks/>
          </p:cNvSpPr>
          <p:nvPr/>
        </p:nvSpPr>
        <p:spPr>
          <a:xfrm>
            <a:off x="983142" y="2115054"/>
            <a:ext cx="7765322" cy="648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Exercise:</a:t>
            </a:r>
            <a:br>
              <a:rPr lang="nl-BE" dirty="0"/>
            </a:br>
            <a:r>
              <a:rPr lang="nl-BE" dirty="0"/>
              <a:t>Yield all Students that have not Graduated and have a non-null Name.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1168F0-A75E-4A7A-B199-9386AEAD4BF7}"/>
              </a:ext>
            </a:extLst>
          </p:cNvPr>
          <p:cNvSpPr/>
          <p:nvPr/>
        </p:nvSpPr>
        <p:spPr>
          <a:xfrm>
            <a:off x="1975719" y="3861048"/>
            <a:ext cx="5184576" cy="21602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8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Switch expressions – a lightweight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D7C74-3233-452D-82C2-7CD0D6F1978A}"/>
              </a:ext>
            </a:extLst>
          </p:cNvPr>
          <p:cNvSpPr/>
          <p:nvPr/>
        </p:nvSpPr>
        <p:spPr>
          <a:xfrm>
            <a:off x="1034724" y="4620833"/>
            <a:ext cx="4540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area = figure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Line _ =&gt;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Rectangle r =&gt; r.Width * r.Height,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Circle c =&gt; Math.PI * c.Radius * c.Radius,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_ =&gt;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2E36-0084-4E37-9B2A-43C105863EA1}"/>
              </a:ext>
            </a:extLst>
          </p:cNvPr>
          <p:cNvSpPr/>
          <p:nvPr/>
        </p:nvSpPr>
        <p:spPr>
          <a:xfrm>
            <a:off x="1043608" y="2224343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(figure)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Line _: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when 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c.Radius == 0: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Rectangle r: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r.Height * r.Length;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c.Radius * c.Radius * Math.PI;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53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943E4A-804A-4E92-9F7A-94898A4BED72}"/>
              </a:ext>
            </a:extLst>
          </p:cNvPr>
          <p:cNvSpPr/>
          <p:nvPr/>
        </p:nvSpPr>
        <p:spPr>
          <a:xfrm>
            <a:off x="1043608" y="220486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GetResultAsync();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-1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095A1-B116-45DC-8EDB-7B1E62217AED}"/>
              </a:ext>
            </a:extLst>
          </p:cNvPr>
          <p:cNvSpPr/>
          <p:nvPr/>
        </p:nvSpPr>
        <p:spPr>
          <a:xfrm>
            <a:off x="1043608" y="414908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IAsyncEnumerable&lt;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()) {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696549"/>
          </a:xfrm>
        </p:spPr>
        <p:txBody>
          <a:bodyPr>
            <a:normAutofit/>
          </a:bodyPr>
          <a:lstStyle/>
          <a:p>
            <a:r>
              <a:rPr lang="nl-BE" dirty="0"/>
              <a:t>Nullable reference types</a:t>
            </a:r>
            <a:br>
              <a:rPr lang="nl-BE" dirty="0"/>
            </a:br>
            <a:r>
              <a:rPr lang="nl-BE" dirty="0"/>
              <a:t>Tony Hoare regrets inventing null:</a:t>
            </a:r>
            <a:r>
              <a:rPr lang="nl-BE" i="1" dirty="0"/>
              <a:t> 	</a:t>
            </a:r>
          </a:p>
          <a:p>
            <a:pPr marL="36900" indent="0">
              <a:buNone/>
            </a:pPr>
            <a:r>
              <a:rPr lang="nl-BE" i="1" dirty="0"/>
              <a:t>			“I call it my billion-dollar mistake”</a:t>
            </a:r>
          </a:p>
          <a:p>
            <a:endParaRPr lang="nl-B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5F540-B088-462A-B601-B4DF9263FD09}"/>
              </a:ext>
            </a:extLst>
          </p:cNvPr>
          <p:cNvSpPr/>
          <p:nvPr/>
        </p:nvSpPr>
        <p:spPr>
          <a:xfrm>
            <a:off x="1043608" y="438688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Compiler Warning: Assignment of null to non-nullable reference type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b="1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Ok</a:t>
            </a:r>
            <a:endParaRPr lang="nl-BE" dirty="0"/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?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B277A-9F7B-4287-9A1B-290755D1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78" y="201191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8281391" cy="4144822"/>
          </a:xfrm>
        </p:spPr>
        <p:txBody>
          <a:bodyPr>
            <a:normAutofit/>
          </a:bodyPr>
          <a:lstStyle/>
          <a:p>
            <a:r>
              <a:rPr lang="nl-BE" dirty="0"/>
              <a:t>That was really it.</a:t>
            </a:r>
          </a:p>
          <a:p>
            <a:r>
              <a:rPr lang="nl-BE" dirty="0"/>
              <a:t>This entire session is on Github: </a:t>
            </a:r>
            <a:r>
              <a:rPr lang="nl-BE" sz="1200" dirty="0">
                <a:hlinkClick r:id="rId2"/>
              </a:rPr>
              <a:t>https://github.com/itenium-be/CSharp-JavaScript-New-Features</a:t>
            </a:r>
            <a:endParaRPr lang="nl-BE" dirty="0"/>
          </a:p>
          <a:p>
            <a:r>
              <a:rPr lang="nl-BE" dirty="0"/>
              <a:t>I will (probably) (soon) publish the new features in a blog post series</a:t>
            </a:r>
          </a:p>
          <a:p>
            <a:pPr lvl="1"/>
            <a:r>
              <a:rPr lang="nl-BE" dirty="0"/>
              <a:t>With some additional stuff not covered here today</a:t>
            </a:r>
          </a:p>
          <a:p>
            <a:pPr marL="36900" indent="0">
              <a:buNone/>
            </a:pPr>
            <a:endParaRPr lang="nl-BE" dirty="0"/>
          </a:p>
          <a:p>
            <a:r>
              <a:rPr lang="nl-BE" sz="2800" dirty="0"/>
              <a:t>Questions?</a:t>
            </a:r>
          </a:p>
          <a:p>
            <a:r>
              <a:rPr lang="nl-BE" sz="2800" dirty="0"/>
              <a:t>Uitrijcode parking: 10460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223024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674</TotalTime>
  <Words>1367</Words>
  <Application>Microsoft Office PowerPoint</Application>
  <PresentationFormat>On-screen Show (4:3)</PresentationFormat>
  <Paragraphs>336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Calisto MT</vt:lpstr>
      <vt:lpstr>Courier New</vt:lpstr>
      <vt:lpstr>Menlo</vt:lpstr>
      <vt:lpstr>Trebuchet MS</vt:lpstr>
      <vt:lpstr>Wingdings</vt:lpstr>
      <vt:lpstr>Wingdings 2</vt:lpstr>
      <vt:lpstr>Slate</vt:lpstr>
      <vt:lpstr>PowerPoint Presentation</vt:lpstr>
      <vt:lpstr>itenium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ECMAScript 2018</vt:lpstr>
      <vt:lpstr>ECMAScript 2018</vt:lpstr>
      <vt:lpstr>ECMAScript 2018</vt:lpstr>
      <vt:lpstr>ECMAScript 2018</vt:lpstr>
      <vt:lpstr>ECMAScript 2018</vt:lpstr>
      <vt:lpstr>ECMAScript 2019 </vt:lpstr>
      <vt:lpstr>ECMAScript 2020-*</vt:lpstr>
      <vt:lpstr>C#</vt:lpstr>
      <vt:lpstr>C# 7.1</vt:lpstr>
      <vt:lpstr>C# 7.1</vt:lpstr>
      <vt:lpstr>C# 7.2</vt:lpstr>
      <vt:lpstr>C# 7.2</vt:lpstr>
      <vt:lpstr>C# 7.2</vt:lpstr>
      <vt:lpstr>C# 7.2</vt:lpstr>
      <vt:lpstr>C# 7.3</vt:lpstr>
      <vt:lpstr>C# 7.3</vt:lpstr>
      <vt:lpstr>C# 7.3</vt:lpstr>
      <vt:lpstr>C# 8.0</vt:lpstr>
      <vt:lpstr>C# 8.0</vt:lpstr>
      <vt:lpstr>C# 8.0</vt:lpstr>
      <vt:lpstr>C# 8.0</vt:lpstr>
      <vt:lpstr>C# 8.0</vt:lpstr>
      <vt:lpstr>C# 8.0</vt:lpstr>
      <vt:lpstr>C# 8.0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</cp:lastModifiedBy>
  <cp:revision>171</cp:revision>
  <dcterms:created xsi:type="dcterms:W3CDTF">2017-11-14T16:11:04Z</dcterms:created>
  <dcterms:modified xsi:type="dcterms:W3CDTF">2018-11-22T16:48:27Z</dcterms:modified>
</cp:coreProperties>
</file>