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69" r:id="rId15"/>
    <p:sldId id="268" r:id="rId16"/>
    <p:sldId id="267" r:id="rId17"/>
    <p:sldId id="266" r:id="rId18"/>
    <p:sldId id="277" r:id="rId19"/>
    <p:sldId id="275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4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887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99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75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059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68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59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223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25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699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465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6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330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3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4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53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nium.be/blo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s6-feature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5F630-F099-4AFF-B0E5-48EF66C12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6" y="2564904"/>
            <a:ext cx="6515107" cy="1448626"/>
          </a:xfrm>
          <a:prstGeom prst="rect">
            <a:avLst/>
          </a:prstGeom>
        </p:spPr>
      </p:pic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6ED93B33-4A34-4C88-87D4-B64BDF368CB9}"/>
              </a:ext>
            </a:extLst>
          </p:cNvPr>
          <p:cNvSpPr/>
          <p:nvPr/>
        </p:nvSpPr>
        <p:spPr>
          <a:xfrm>
            <a:off x="6228184" y="6021288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0070C0"/>
                </a:solidFill>
              </a:rPr>
              <a:t>itenium.be/blog</a:t>
            </a:r>
          </a:p>
        </p:txBody>
      </p:sp>
    </p:spTree>
    <p:extLst>
      <p:ext uri="{BB962C8B-B14F-4D97-AF65-F5344CB8AC3E}">
        <p14:creationId xmlns:p14="http://schemas.microsoft.com/office/powerpoint/2010/main" val="145781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21F8AA-0EF1-4E4C-B381-C5F4BFB23FD4}"/>
              </a:ext>
            </a:extLst>
          </p:cNvPr>
          <p:cNvSpPr/>
          <p:nvPr/>
        </p:nvSpPr>
        <p:spPr>
          <a:xfrm>
            <a:off x="827584" y="1588752"/>
            <a:ext cx="7488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getUser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.resolve({id: userId, name: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getBankBalance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((resolve, reject) =&gt;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(user.name ===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	resolve(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'$42’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}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else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	reject(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'User not found’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}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});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38056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616429"/>
          </a:xfrm>
        </p:spPr>
        <p:txBody>
          <a:bodyPr/>
          <a:lstStyle/>
          <a:p>
            <a:r>
              <a:rPr lang="nl-BE" dirty="0"/>
              <a:t>Promise.prototype.finally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18D2DE-9036-41ED-8014-676402DB5602}"/>
              </a:ext>
            </a:extLst>
          </p:cNvPr>
          <p:cNvSpPr txBox="1">
            <a:spLocks/>
          </p:cNvSpPr>
          <p:nvPr/>
        </p:nvSpPr>
        <p:spPr>
          <a:xfrm>
            <a:off x="710094" y="2193066"/>
            <a:ext cx="7765322" cy="616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Rest/Spread properties for objects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07051-D93B-4952-B94B-59C9944E97F0}"/>
              </a:ext>
            </a:extLst>
          </p:cNvPr>
          <p:cNvSpPr/>
          <p:nvPr/>
        </p:nvSpPr>
        <p:spPr>
          <a:xfrm>
            <a:off x="1115616" y="2636912"/>
            <a:ext cx="7488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{a, b, ...rest} = {a: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10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b: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c: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30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d: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40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rest = {c: 30, d: 40}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78FBF-AE35-4E8F-B9ED-15648871EAB3}"/>
              </a:ext>
            </a:extLst>
          </p:cNvPr>
          <p:cNvSpPr/>
          <p:nvPr/>
        </p:nvSpPr>
        <p:spPr>
          <a:xfrm>
            <a:off x="1090500" y="3573016"/>
            <a:ext cx="71910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box =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pos: {x: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y: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},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size: {width: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100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height: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200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},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color: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'red’</a:t>
            </a:r>
            <a:br>
              <a:rPr lang="nl-BE" sz="2400" dirty="0">
                <a:solidFill>
                  <a:srgbClr val="EC7600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};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{pos: {x, ...justY}, ...sizeAndColor} = box;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justY = {y: 5}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sizeAndColor = {size: ..., color: 'red'}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618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A56391-1E64-4CCB-B597-1B5AC1F1A008}"/>
              </a:ext>
            </a:extLst>
          </p:cNvPr>
          <p:cNvSpPr txBox="1">
            <a:spLocks/>
          </p:cNvSpPr>
          <p:nvPr/>
        </p:nvSpPr>
        <p:spPr>
          <a:xfrm>
            <a:off x="818696" y="1488806"/>
            <a:ext cx="7765322" cy="48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RegEx: Named capture groups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4C6FA-9C60-4800-8CD0-2477443BF4EF}"/>
              </a:ext>
            </a:extLst>
          </p:cNvPr>
          <p:cNvSpPr/>
          <p:nvPr/>
        </p:nvSpPr>
        <p:spPr>
          <a:xfrm>
            <a:off x="1187624" y="1976093"/>
            <a:ext cx="7529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RE_DATE = </a:t>
            </a:r>
            <a:r>
              <a:rPr lang="nl-BE" dirty="0">
                <a:solidFill>
                  <a:srgbClr val="D39745"/>
                </a:solidFill>
                <a:latin typeface="Menlo"/>
              </a:rPr>
              <a:t>/(?&lt;year&gt;[0-9]{4})-(?&lt;month&gt;[0-9]{2})-(?&lt;day&gt;[0-9]{2})/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matchObj = RE_DATE.exec(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'1999-12-31’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year = matchObj.groups.year;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1999, or: matchObj[1]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month = matchObj.groups.month;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12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C7600"/>
                </a:solidFill>
                <a:latin typeface="Menlo"/>
              </a:rPr>
              <a:t>'1999-12-31'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.replace(RE_DATE,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'$&lt;day&gt;/$&lt;month&gt;/$&lt;year&gt;’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818E96"/>
                </a:solidFill>
                <a:latin typeface="Menlo"/>
              </a:rPr>
              <a:t>// 31/12/1999</a:t>
            </a:r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28ED9-4A9F-4C4B-895B-91F44EA22F55}"/>
              </a:ext>
            </a:extLst>
          </p:cNvPr>
          <p:cNvSpPr/>
          <p:nvPr/>
        </p:nvSpPr>
        <p:spPr>
          <a:xfrm>
            <a:off x="1187624" y="5069030"/>
            <a:ext cx="77653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REPEAT3 = </a:t>
            </a:r>
            <a:r>
              <a:rPr lang="nl-BE" sz="24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/^(?&lt;word&gt;[a-z]+)!\k&lt;word&gt;!\1$/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0E2E4"/>
                </a:solidFill>
                <a:latin typeface="Menlo"/>
              </a:rPr>
              <a:t>REPEAT3.test(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'abc!abc!abc'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true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0E2E4"/>
                </a:solidFill>
                <a:latin typeface="Menlo"/>
              </a:rPr>
              <a:t>REPEAT3.test(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'abc!abc!ab'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false</a:t>
            </a:r>
            <a:endParaRPr lang="nl-B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1FBDF1-DFB3-4833-83D3-211EAFD92139}"/>
              </a:ext>
            </a:extLst>
          </p:cNvPr>
          <p:cNvSpPr txBox="1">
            <a:spLocks/>
          </p:cNvSpPr>
          <p:nvPr/>
        </p:nvSpPr>
        <p:spPr>
          <a:xfrm>
            <a:off x="818696" y="4581743"/>
            <a:ext cx="7765322" cy="48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Names can be used in backtracking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C16F6C-ACCE-4100-B792-53E1D7A0A025}"/>
              </a:ext>
            </a:extLst>
          </p:cNvPr>
          <p:cNvSpPr/>
          <p:nvPr/>
        </p:nvSpPr>
        <p:spPr>
          <a:xfrm>
            <a:off x="2771800" y="5085184"/>
            <a:ext cx="216024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330249-3BFA-4842-A357-21BDA818EEF9}"/>
              </a:ext>
            </a:extLst>
          </p:cNvPr>
          <p:cNvSpPr/>
          <p:nvPr/>
        </p:nvSpPr>
        <p:spPr>
          <a:xfrm>
            <a:off x="3046728" y="4957937"/>
            <a:ext cx="2618496" cy="623001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E4C72-662E-4052-8247-43C3FFFFA250}"/>
              </a:ext>
            </a:extLst>
          </p:cNvPr>
          <p:cNvSpPr/>
          <p:nvPr/>
        </p:nvSpPr>
        <p:spPr>
          <a:xfrm>
            <a:off x="5724128" y="5114816"/>
            <a:ext cx="144016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B2ADF3-6114-4DF9-A28C-8F24F1C4A3BC}"/>
              </a:ext>
            </a:extLst>
          </p:cNvPr>
          <p:cNvSpPr/>
          <p:nvPr/>
        </p:nvSpPr>
        <p:spPr>
          <a:xfrm>
            <a:off x="5885916" y="4957937"/>
            <a:ext cx="1503280" cy="5983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EFAF8A-1BEA-4CCD-8EB9-FE10FBBD877B}"/>
              </a:ext>
            </a:extLst>
          </p:cNvPr>
          <p:cNvSpPr/>
          <p:nvPr/>
        </p:nvSpPr>
        <p:spPr>
          <a:xfrm>
            <a:off x="2699792" y="1863864"/>
            <a:ext cx="1584176" cy="5983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F5B4F6-96BD-488D-B5B4-BAAC5A36DA89}"/>
              </a:ext>
            </a:extLst>
          </p:cNvPr>
          <p:cNvSpPr/>
          <p:nvPr/>
        </p:nvSpPr>
        <p:spPr>
          <a:xfrm>
            <a:off x="7372431" y="5126463"/>
            <a:ext cx="144016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A21859-258D-40B7-8B5C-14A7D14D7E08}"/>
              </a:ext>
            </a:extLst>
          </p:cNvPr>
          <p:cNvSpPr/>
          <p:nvPr/>
        </p:nvSpPr>
        <p:spPr>
          <a:xfrm>
            <a:off x="7575351" y="5085184"/>
            <a:ext cx="525041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4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2634E7-EFF5-41FB-96A1-70EFEEA9A2EB}"/>
              </a:ext>
            </a:extLst>
          </p:cNvPr>
          <p:cNvSpPr txBox="1">
            <a:spLocks/>
          </p:cNvSpPr>
          <p:nvPr/>
        </p:nvSpPr>
        <p:spPr>
          <a:xfrm>
            <a:off x="899592" y="1580051"/>
            <a:ext cx="7765322" cy="4087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RegEx: Lookbehind zero-width assertion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25A06D-52CD-496E-8ADC-31259958343C}"/>
              </a:ext>
            </a:extLst>
          </p:cNvPr>
          <p:cNvSpPr txBox="1">
            <a:spLocks/>
          </p:cNvSpPr>
          <p:nvPr/>
        </p:nvSpPr>
        <p:spPr>
          <a:xfrm>
            <a:off x="912907" y="4362056"/>
            <a:ext cx="7765322" cy="22352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Lookbehinds: </a:t>
            </a:r>
            <a:br>
              <a:rPr lang="nl-BE" sz="2800" dirty="0"/>
            </a:br>
            <a:r>
              <a:rPr lang="nl-BE" sz="2800" dirty="0"/>
              <a:t>				</a:t>
            </a:r>
            <a: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/(?&lt;=a)b/</a:t>
            </a:r>
          </a:p>
          <a:p>
            <a:pPr marL="36900" indent="0">
              <a:buNone/>
            </a:pPr>
            <a:b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/(?&lt;!a)b/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4390C2-7F08-448C-8AE2-EE9D84576E87}"/>
              </a:ext>
            </a:extLst>
          </p:cNvPr>
          <p:cNvSpPr txBox="1">
            <a:spLocks/>
          </p:cNvSpPr>
          <p:nvPr/>
        </p:nvSpPr>
        <p:spPr>
          <a:xfrm>
            <a:off x="899592" y="2123419"/>
            <a:ext cx="7765322" cy="18298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Lookaheads:</a:t>
            </a:r>
            <a:br>
              <a:rPr lang="nl-BE" sz="2400" dirty="0"/>
            </a:br>
            <a:r>
              <a:rPr lang="nl-BE" sz="2400" dirty="0"/>
              <a:t>				</a:t>
            </a:r>
            <a: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/a(?=positive)/</a:t>
            </a:r>
            <a:b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/o(?!negative)/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B1E67-1EDA-4F86-AEFE-E48338B62BD2}"/>
              </a:ext>
            </a:extLst>
          </p:cNvPr>
          <p:cNvSpPr/>
          <p:nvPr/>
        </p:nvSpPr>
        <p:spPr>
          <a:xfrm>
            <a:off x="3795228" y="6015587"/>
            <a:ext cx="301223" cy="465625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E965AB-F5B2-42B0-8672-532EED741D2E}"/>
              </a:ext>
            </a:extLst>
          </p:cNvPr>
          <p:cNvSpPr/>
          <p:nvPr/>
        </p:nvSpPr>
        <p:spPr>
          <a:xfrm>
            <a:off x="3139506" y="4797152"/>
            <a:ext cx="1406848" cy="56687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9335C9-7866-412D-B24A-FC4593E1CEF8}"/>
              </a:ext>
            </a:extLst>
          </p:cNvPr>
          <p:cNvSpPr/>
          <p:nvPr/>
        </p:nvSpPr>
        <p:spPr>
          <a:xfrm>
            <a:off x="4494345" y="6015587"/>
            <a:ext cx="301223" cy="465625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FDD1ED-D672-4DB9-9845-67476BBA76BE}"/>
              </a:ext>
            </a:extLst>
          </p:cNvPr>
          <p:cNvSpPr/>
          <p:nvPr/>
        </p:nvSpPr>
        <p:spPr>
          <a:xfrm>
            <a:off x="4494346" y="4797152"/>
            <a:ext cx="334270" cy="558993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New RegEx flag /s (dotAll)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D852E2-7A38-4E6A-BCFD-BAEE27C178FC}"/>
              </a:ext>
            </a:extLst>
          </p:cNvPr>
          <p:cNvSpPr/>
          <p:nvPr/>
        </p:nvSpPr>
        <p:spPr>
          <a:xfrm>
            <a:off x="971600" y="2204865"/>
            <a:ext cx="56035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without /s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/./.test(</a:t>
            </a:r>
            <a:r>
              <a:rPr lang="en-US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818E96"/>
                </a:solidFill>
                <a:latin typeface="Menlo"/>
              </a:rPr>
              <a:t>// false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/[\s\S]/.test(</a:t>
            </a:r>
            <a:r>
              <a:rPr lang="en-US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818E96"/>
                </a:solidFill>
                <a:latin typeface="Menlo"/>
              </a:rPr>
              <a:t>// true</a:t>
            </a:r>
            <a:endParaRPr lang="nl-BE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F0B61-27EA-4E85-8EB3-A86CACF15A6A}"/>
              </a:ext>
            </a:extLst>
          </p:cNvPr>
          <p:cNvSpPr/>
          <p:nvPr/>
        </p:nvSpPr>
        <p:spPr>
          <a:xfrm>
            <a:off x="971600" y="429309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with /s</a:t>
            </a:r>
            <a:endParaRPr lang="nl-BE" sz="2000" dirty="0">
              <a:solidFill>
                <a:srgbClr val="E0E2E4"/>
              </a:solidFill>
              <a:latin typeface="Menlo"/>
            </a:endParaRPr>
          </a:p>
          <a:p>
            <a:r>
              <a:rPr lang="nl-BE" sz="2000" dirty="0">
                <a:solidFill>
                  <a:srgbClr val="E0E2E4"/>
                </a:solidFill>
                <a:latin typeface="Menlo"/>
              </a:rPr>
              <a:t>/./s.dotAll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RegExp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'.'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's'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).dotAll 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818E96"/>
                </a:solidFill>
                <a:latin typeface="Menlo"/>
              </a:rPr>
              <a:t>// true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/./s.test(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818E96"/>
                </a:solidFill>
                <a:latin typeface="Menlo"/>
              </a:rPr>
              <a:t>// true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986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336510"/>
          </a:xfrm>
        </p:spPr>
        <p:txBody>
          <a:bodyPr>
            <a:normAutofit/>
          </a:bodyPr>
          <a:lstStyle/>
          <a:p>
            <a:r>
              <a:rPr lang="en-US" dirty="0"/>
              <a:t>Asynchronous iteration</a:t>
            </a:r>
          </a:p>
          <a:p>
            <a:r>
              <a:rPr lang="en-US" dirty="0"/>
              <a:t>Synchronous </a:t>
            </a:r>
            <a:r>
              <a:rPr lang="en-US" dirty="0" err="1"/>
              <a:t>Symbol.iterator</a:t>
            </a:r>
            <a:r>
              <a:rPr lang="en-US" dirty="0"/>
              <a:t> introduced in ECMAScript2015 is used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for...of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96A341-221A-48AA-98BB-EA240DC7DF08}"/>
              </a:ext>
            </a:extLst>
          </p:cNvPr>
          <p:cNvSpPr/>
          <p:nvPr/>
        </p:nvSpPr>
        <p:spPr>
          <a:xfrm>
            <a:off x="1043608" y="2828835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*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readLines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1’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2’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sleep(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2500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72C8BD"/>
                </a:solidFill>
                <a:latin typeface="Menlo"/>
              </a:rPr>
              <a:t>Promise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.resolve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3’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 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535A7-FB90-40D5-ABE9-524FF535346F}"/>
              </a:ext>
            </a:extLst>
          </p:cNvPr>
          <p:cNvSpPr/>
          <p:nvPr/>
        </p:nvSpPr>
        <p:spPr>
          <a:xfrm>
            <a:off x="1043607" y="4509120"/>
            <a:ext cx="7923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sleep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(time)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(resolve =&gt;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setTimeout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(resolve, time)); }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F743F-F789-4152-9574-7EC369E653AF}"/>
              </a:ext>
            </a:extLst>
          </p:cNvPr>
          <p:cNvSpPr/>
          <p:nvPr/>
        </p:nvSpPr>
        <p:spPr>
          <a:xfrm>
            <a:off x="1043607" y="49408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for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line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of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readLines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()) { 			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console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.log(line);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})();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55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7241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Optional catch binding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E5007B-5E38-47F0-84C3-DF899354262A}"/>
              </a:ext>
            </a:extLst>
          </p:cNvPr>
          <p:cNvSpPr/>
          <p:nvPr/>
        </p:nvSpPr>
        <p:spPr>
          <a:xfrm>
            <a:off x="1043607" y="2227796"/>
            <a:ext cx="79231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try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(someUnusedVariableNameLintersComplainAbout) {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eslint-disable-line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E81B6-A8C3-4A5A-985B-D3377584B6D0}"/>
              </a:ext>
            </a:extLst>
          </p:cNvPr>
          <p:cNvSpPr/>
          <p:nvPr/>
        </p:nvSpPr>
        <p:spPr>
          <a:xfrm>
            <a:off x="1043607" y="4213332"/>
            <a:ext cx="35283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try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8E49D9-7916-42FB-A110-84F37CAA732F}"/>
              </a:ext>
            </a:extLst>
          </p:cNvPr>
          <p:cNvSpPr txBox="1">
            <a:spLocks/>
          </p:cNvSpPr>
          <p:nvPr/>
        </p:nvSpPr>
        <p:spPr>
          <a:xfrm>
            <a:off x="971600" y="3861048"/>
            <a:ext cx="7765322" cy="4724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nl-BE" dirty="0"/>
              <a:t>Becomes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58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2020-*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544715"/>
          </a:xfrm>
        </p:spPr>
        <p:txBody>
          <a:bodyPr>
            <a:normAutofit/>
          </a:bodyPr>
          <a:lstStyle/>
          <a:p>
            <a:r>
              <a:rPr lang="nl-BE" dirty="0"/>
              <a:t>Function.prototype.toString</a:t>
            </a:r>
          </a:p>
          <a:p>
            <a:r>
              <a:rPr lang="nl-BE" dirty="0"/>
              <a:t>String.prototype.trimStart and End</a:t>
            </a:r>
          </a:p>
          <a:p>
            <a:r>
              <a:rPr lang="nl-BE" dirty="0"/>
              <a:t>Array.prototype.flat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C88CB-A888-4623-A776-DA001EE84919}"/>
              </a:ext>
            </a:extLst>
          </p:cNvPr>
          <p:cNvSpPr/>
          <p:nvPr/>
        </p:nvSpPr>
        <p:spPr>
          <a:xfrm>
            <a:off x="3275856" y="263691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]].flat();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2C3D5B-A1C6-4C7A-BA80-838A4560232D}"/>
              </a:ext>
            </a:extLst>
          </p:cNvPr>
          <p:cNvSpPr txBox="1">
            <a:spLocks/>
          </p:cNvSpPr>
          <p:nvPr/>
        </p:nvSpPr>
        <p:spPr>
          <a:xfrm>
            <a:off x="685346" y="3145305"/>
            <a:ext cx="7765322" cy="499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Array.prototype.flatMap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D13E6-0BD2-431C-B0EA-164EEEE4C755}"/>
              </a:ext>
            </a:extLst>
          </p:cNvPr>
          <p:cNvSpPr/>
          <p:nvPr/>
        </p:nvSpPr>
        <p:spPr>
          <a:xfrm>
            <a:off x="1115616" y="3645025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flatMap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(arr, mapFunc)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arr.reduce(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(prev, x) =&gt; prev.concat(mapFunc(x)),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[]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1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13" y="1988840"/>
            <a:ext cx="6766974" cy="2122578"/>
          </a:xfrm>
        </p:spPr>
        <p:txBody>
          <a:bodyPr>
            <a:normAutofit/>
          </a:bodyPr>
          <a:lstStyle/>
          <a:p>
            <a:r>
              <a:rPr lang="nl-BE" sz="11500" dirty="0"/>
              <a:t>C#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9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main for console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8063118" cy="970450"/>
          </a:xfrm>
        </p:spPr>
        <p:txBody>
          <a:bodyPr/>
          <a:lstStyle/>
          <a:p>
            <a:r>
              <a:rPr lang="nl-BE" dirty="0"/>
              <a:t>itenium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919102" cy="1544715"/>
          </a:xfrm>
        </p:spPr>
        <p:txBody>
          <a:bodyPr/>
          <a:lstStyle/>
          <a:p>
            <a:pPr marL="36900" indent="0" algn="ctr">
              <a:buNone/>
            </a:pPr>
            <a:r>
              <a:rPr lang="nl-BE" sz="2800" dirty="0"/>
              <a:t>Young dynamic IT Consultancy</a:t>
            </a:r>
            <a:br>
              <a:rPr lang="nl-BE" sz="2800" dirty="0"/>
            </a:br>
            <a:r>
              <a:rPr lang="nl-BE" sz="2800" dirty="0"/>
              <a:t>for developers by developers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0147EC-2450-4A5A-8EAB-73A8EF45C8D1}"/>
              </a:ext>
            </a:extLst>
          </p:cNvPr>
          <p:cNvSpPr txBox="1">
            <a:spLocks/>
          </p:cNvSpPr>
          <p:nvPr/>
        </p:nvSpPr>
        <p:spPr>
          <a:xfrm>
            <a:off x="829362" y="3147685"/>
            <a:ext cx="791910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Wouter Van Schandevijl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DA9CCE-76D1-4BE1-B2F2-D6FD10D15209}"/>
              </a:ext>
            </a:extLst>
          </p:cNvPr>
          <p:cNvSpPr txBox="1">
            <a:spLocks/>
          </p:cNvSpPr>
          <p:nvPr/>
        </p:nvSpPr>
        <p:spPr>
          <a:xfrm>
            <a:off x="689339" y="4118135"/>
            <a:ext cx="7765322" cy="25521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Tech Lead</a:t>
            </a:r>
          </a:p>
          <a:p>
            <a:r>
              <a:rPr lang="nl-BE" sz="2800" dirty="0"/>
              <a:t>React Fanboy</a:t>
            </a:r>
          </a:p>
          <a:p>
            <a:r>
              <a:rPr lang="nl-BE" sz="2800" dirty="0"/>
              <a:t>Autohotkey Dabbler</a:t>
            </a:r>
          </a:p>
          <a:p>
            <a:r>
              <a:rPr lang="nl-BE" sz="2800" dirty="0"/>
              <a:t>Netflix Addict</a:t>
            </a:r>
          </a:p>
        </p:txBody>
      </p:sp>
    </p:spTree>
    <p:extLst>
      <p:ext uri="{BB962C8B-B14F-4D97-AF65-F5344CB8AC3E}">
        <p14:creationId xmlns:p14="http://schemas.microsoft.com/office/powerpoint/2010/main" val="169862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main for console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main for console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7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main for console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3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Today @Visug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3200" dirty="0"/>
              <a:t>Covering features introduced in</a:t>
            </a:r>
          </a:p>
          <a:p>
            <a:pPr lvl="1"/>
            <a:r>
              <a:rPr lang="nl-BE" sz="2800" dirty="0"/>
              <a:t>ECMAScript 2016 </a:t>
            </a:r>
            <a:r>
              <a:rPr lang="nl-BE" sz="2800" dirty="0">
                <a:sym typeface="Wingdings" panose="05000000000000000000" pitchFamily="2" charset="2"/>
              </a:rPr>
              <a:t> 2018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7.1  7.3</a:t>
            </a:r>
          </a:p>
          <a:p>
            <a:pPr marL="450000" lvl="1" indent="0">
              <a:buNone/>
            </a:pPr>
            <a:endParaRPr lang="nl-BE" sz="2800" dirty="0">
              <a:sym typeface="Wingdings" panose="05000000000000000000" pitchFamily="2" charset="2"/>
            </a:endParaRPr>
          </a:p>
          <a:p>
            <a:r>
              <a:rPr lang="nl-BE" sz="3200" dirty="0">
                <a:sym typeface="Wingdings" panose="05000000000000000000" pitchFamily="2" charset="2"/>
              </a:rPr>
              <a:t>Features that will probably be added in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ECMAScript 2019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8.0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4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13" y="1988840"/>
            <a:ext cx="6766974" cy="2122578"/>
          </a:xfrm>
        </p:spPr>
        <p:txBody>
          <a:bodyPr>
            <a:normAutofit/>
          </a:bodyPr>
          <a:lstStyle/>
          <a:p>
            <a:r>
              <a:rPr lang="nl-BE" sz="11500" dirty="0"/>
              <a:t>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8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80050"/>
            <a:ext cx="7765322" cy="5090215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nl-BE" dirty="0"/>
              <a:t>After 6 years a new version that included all sorts of goodness</a:t>
            </a:r>
          </a:p>
          <a:p>
            <a:r>
              <a:rPr lang="nl-BE" dirty="0"/>
              <a:t>Arrow functions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=&gt; x + 1</a:t>
            </a:r>
            <a:r>
              <a:rPr lang="nl-BE" dirty="0"/>
              <a:t>)</a:t>
            </a:r>
          </a:p>
          <a:p>
            <a:r>
              <a:rPr lang="nl-BE" dirty="0"/>
              <a:t>Default parameters, Rest parameter, Spread operator</a:t>
            </a:r>
          </a:p>
          <a:p>
            <a:r>
              <a:rPr lang="nl-BE" dirty="0"/>
              <a:t>Template literals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`value is {varName}`</a:t>
            </a:r>
            <a:r>
              <a:rPr lang="nl-BE" dirty="0"/>
              <a:t>)</a:t>
            </a:r>
          </a:p>
          <a:p>
            <a:r>
              <a:rPr lang="nl-BE" dirty="0"/>
              <a:t>Property Shorthand, Computed Property Names, Method Props</a:t>
            </a:r>
          </a:p>
          <a:p>
            <a:r>
              <a:rPr lang="nl-BE" dirty="0"/>
              <a:t>Destructuring</a:t>
            </a:r>
          </a:p>
          <a:p>
            <a:r>
              <a:rPr lang="nl-BE" dirty="0"/>
              <a:t>Classes</a:t>
            </a:r>
          </a:p>
          <a:p>
            <a:r>
              <a:rPr lang="nl-BE" dirty="0"/>
              <a:t>Iterators (for...of)</a:t>
            </a:r>
          </a:p>
          <a:p>
            <a:r>
              <a:rPr lang="nl-BE" dirty="0"/>
              <a:t>Extra builtin methods (</a:t>
            </a:r>
            <a:r>
              <a:rPr lang="nl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Object.assign, Array.find, string.startsWith, string.includes, Number.isNaN, </a:t>
            </a:r>
            <a:r>
              <a:rPr lang="nl-BE" dirty="0"/>
              <a:t>...)</a:t>
            </a:r>
          </a:p>
          <a:p>
            <a:r>
              <a:rPr lang="nl-BE" dirty="0"/>
              <a:t>Promises</a:t>
            </a:r>
          </a:p>
          <a:p>
            <a:pPr marL="45720" indent="0">
              <a:buNone/>
            </a:pPr>
            <a:r>
              <a:rPr lang="nl-BE" dirty="0"/>
              <a:t>Be sure to check out </a:t>
            </a:r>
            <a:r>
              <a:rPr lang="nl-BE" dirty="0">
                <a:hlinkClick r:id="rId2"/>
              </a:rPr>
              <a:t>http://es6-features.org</a:t>
            </a:r>
            <a:r>
              <a:rPr lang="nl-BE" dirty="0"/>
              <a:t> if you need to review some!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0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>
            <a:normAutofit/>
          </a:bodyPr>
          <a:lstStyle/>
          <a:p>
            <a:r>
              <a:rPr lang="nl-BE" dirty="0"/>
              <a:t>TC39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937815"/>
          </a:xfrm>
        </p:spPr>
        <p:txBody>
          <a:bodyPr/>
          <a:lstStyle/>
          <a:p>
            <a:pPr marL="36900" indent="0">
              <a:buNone/>
            </a:pPr>
            <a:r>
              <a:rPr lang="nl-BE" sz="2400" dirty="0"/>
              <a:t>A formal, 4 staged process where all proposals to make it to Stage 4 and deem stable enough are added to the language spec in a yearly ratification.</a:t>
            </a:r>
          </a:p>
          <a:p>
            <a:r>
              <a:rPr lang="nl-BE" sz="2800" dirty="0"/>
              <a:t>Stage 0: Strawman </a:t>
            </a:r>
            <a:r>
              <a:rPr lang="nl-BE" dirty="0"/>
              <a:t>(free form)</a:t>
            </a:r>
          </a:p>
          <a:p>
            <a:r>
              <a:rPr lang="nl-BE" sz="2800" dirty="0"/>
              <a:t>Stage 1: Proposal </a:t>
            </a:r>
            <a:r>
              <a:rPr lang="nl-BE" dirty="0"/>
              <a:t>(formal format + champion)</a:t>
            </a:r>
          </a:p>
          <a:p>
            <a:r>
              <a:rPr lang="nl-BE" sz="2800" dirty="0"/>
              <a:t>Stage 2: Draft </a:t>
            </a:r>
            <a:r>
              <a:rPr lang="nl-BE" dirty="0"/>
              <a:t>(once here it will probably be added)</a:t>
            </a:r>
            <a:endParaRPr lang="nl-BE" sz="2400" dirty="0"/>
          </a:p>
          <a:p>
            <a:r>
              <a:rPr lang="nl-BE" sz="2800" dirty="0"/>
              <a:t>Stage 3: Candidate </a:t>
            </a:r>
            <a:r>
              <a:rPr lang="nl-BE" dirty="0"/>
              <a:t>(awaiting feedback from the wild)</a:t>
            </a:r>
            <a:endParaRPr lang="nl-BE" sz="2800" dirty="0"/>
          </a:p>
          <a:p>
            <a:r>
              <a:rPr lang="nl-BE" sz="2800" dirty="0"/>
              <a:t>Stage 4: Finished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sz="2400" dirty="0"/>
              <a:t>Exponentiation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3974F5-0F4A-4007-A8BC-B296EB569573}"/>
              </a:ext>
            </a:extLst>
          </p:cNvPr>
          <p:cNvSpPr txBox="1">
            <a:spLocks/>
          </p:cNvSpPr>
          <p:nvPr/>
        </p:nvSpPr>
        <p:spPr>
          <a:xfrm>
            <a:off x="709999" y="4416929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Array.prototype.includes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98464-A366-48BA-9DD8-B4FB96F805EE}"/>
              </a:ext>
            </a:extLst>
          </p:cNvPr>
          <p:cNvSpPr/>
          <p:nvPr/>
        </p:nvSpPr>
        <p:spPr>
          <a:xfrm>
            <a:off x="1331640" y="235726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 err="1">
                <a:solidFill>
                  <a:srgbClr val="72C8BD"/>
                </a:solidFill>
                <a:latin typeface="Menlo"/>
              </a:rPr>
              <a:t>Math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.pow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squared **=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</a:t>
            </a:r>
            <a:endParaRPr lang="nl-B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05218-6F34-4038-B147-27C3820DE8BA}"/>
              </a:ext>
            </a:extLst>
          </p:cNvPr>
          <p:cNvSpPr/>
          <p:nvPr/>
        </p:nvSpPr>
        <p:spPr>
          <a:xfrm>
            <a:off x="1308958" y="50851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].includes(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'a’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</a:p>
          <a:p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].indexOf(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 !==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-1</a:t>
            </a:r>
            <a:endParaRPr lang="nl-BE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B71E4E-5BD7-4EA1-ACA9-05C7BB2B2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8" y="1585231"/>
            <a:ext cx="8290078" cy="46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544421"/>
          </a:xfrm>
        </p:spPr>
        <p:txBody>
          <a:bodyPr>
            <a:normAutofit/>
          </a:bodyPr>
          <a:lstStyle/>
          <a:p>
            <a:r>
              <a:rPr lang="nl-BE" dirty="0"/>
              <a:t>Object.values and Object.entries</a:t>
            </a:r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A2A509-3853-410F-BB3A-D02EFAA58C72}"/>
              </a:ext>
            </a:extLst>
          </p:cNvPr>
          <p:cNvSpPr/>
          <p:nvPr/>
        </p:nvSpPr>
        <p:spPr>
          <a:xfrm>
            <a:off x="1043608" y="2105561"/>
            <a:ext cx="532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obj = {a: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b: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true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for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(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[key, value]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of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.entries(obj)) {    	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console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.log(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${key}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 is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${value}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7E4C65-3DC4-4122-924B-2A98497BA6B8}"/>
              </a:ext>
            </a:extLst>
          </p:cNvPr>
          <p:cNvSpPr txBox="1">
            <a:spLocks/>
          </p:cNvSpPr>
          <p:nvPr/>
        </p:nvSpPr>
        <p:spPr>
          <a:xfrm>
            <a:off x="755576" y="3529900"/>
            <a:ext cx="7765322" cy="10512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String.padStart &amp; padEnd</a:t>
            </a:r>
            <a:br>
              <a:rPr lang="nl-BE" dirty="0"/>
            </a:br>
            <a:r>
              <a:rPr lang="nl-BE" dirty="0"/>
              <a:t>Syntax: </a:t>
            </a:r>
            <a:br>
              <a:rPr lang="nl-BE" dirty="0"/>
            </a:br>
            <a:r>
              <a:rPr lang="nl-BE" dirty="0"/>
              <a:t>Example: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43515-54DA-453D-805C-2FD7DE78074C}"/>
              </a:ext>
            </a:extLst>
          </p:cNvPr>
          <p:cNvSpPr/>
          <p:nvPr/>
        </p:nvSpPr>
        <p:spPr>
          <a:xfrm>
            <a:off x="2087935" y="3851756"/>
            <a:ext cx="334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C7600"/>
                </a:solidFill>
                <a:latin typeface="Menlo"/>
              </a:rPr>
              <a:t>"string"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padStart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(length,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'char(s)'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E94F1-8260-480C-8A9E-7A5893B6192F}"/>
              </a:ext>
            </a:extLst>
          </p:cNvPr>
          <p:cNvSpPr/>
          <p:nvPr/>
        </p:nvSpPr>
        <p:spPr>
          <a:xfrm>
            <a:off x="1073841" y="451093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].map(n =&gt;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'€'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+ n.toString().padStart(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 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)).join(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'\n'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8D4E49-E37A-460A-825D-1267E976CC98}"/>
              </a:ext>
            </a:extLst>
          </p:cNvPr>
          <p:cNvSpPr txBox="1">
            <a:spLocks/>
          </p:cNvSpPr>
          <p:nvPr/>
        </p:nvSpPr>
        <p:spPr>
          <a:xfrm>
            <a:off x="755575" y="5085184"/>
            <a:ext cx="8211161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Functions: Allow trailing comma after the last parameter/argument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063CC-7078-4A87-B061-728DABA47E43}"/>
              </a:ext>
            </a:extLst>
          </p:cNvPr>
          <p:cNvSpPr/>
          <p:nvPr/>
        </p:nvSpPr>
        <p:spPr>
          <a:xfrm>
            <a:off x="1104074" y="5662989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.getOwnPropertyDescriptors({property1: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}); 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sz="1600" dirty="0">
                <a:solidFill>
                  <a:srgbClr val="818E96"/>
                </a:solidFill>
                <a:latin typeface="Menlo"/>
              </a:rPr>
              <a:t>// {property1: {value: 5, writable: true, enumerable: true, configurable: true}}</a:t>
            </a:r>
            <a:endParaRPr lang="nl-B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70CD8E-8768-465F-812E-2235542F3769}"/>
              </a:ext>
            </a:extLst>
          </p:cNvPr>
          <p:cNvSpPr txBox="1">
            <a:spLocks/>
          </p:cNvSpPr>
          <p:nvPr/>
        </p:nvSpPr>
        <p:spPr>
          <a:xfrm>
            <a:off x="782201" y="5629605"/>
            <a:ext cx="549440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4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68" y="1726533"/>
            <a:ext cx="7765322" cy="1414435"/>
          </a:xfrm>
        </p:spPr>
        <p:txBody>
          <a:bodyPr>
            <a:normAutofit/>
          </a:bodyPr>
          <a:lstStyle/>
          <a:p>
            <a:r>
              <a:rPr lang="en-US" dirty="0"/>
              <a:t>Syntactic sugar for unwrapping promises in a more convenient way.</a:t>
            </a:r>
          </a:p>
          <a:p>
            <a:r>
              <a:rPr lang="en-US" dirty="0"/>
              <a:t>async functions return a Promise.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EA86CF-A419-4106-B4C5-62F6564C0763}"/>
              </a:ext>
            </a:extLst>
          </p:cNvPr>
          <p:cNvSpPr/>
          <p:nvPr/>
        </p:nvSpPr>
        <p:spPr>
          <a:xfrm>
            <a:off x="1043608" y="2967334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Using Promises: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b="1" dirty="0" err="1">
                <a:solidFill>
                  <a:srgbClr val="E0E2E4"/>
                </a:solidFill>
                <a:latin typeface="Menlo"/>
              </a:rPr>
              <a:t>getAmount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getUser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).then(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getBankBalance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38E37-10FA-49CE-AD14-4B352F09C322}"/>
              </a:ext>
            </a:extLst>
          </p:cNvPr>
          <p:cNvSpPr/>
          <p:nvPr/>
        </p:nvSpPr>
        <p:spPr>
          <a:xfrm>
            <a:off x="1043608" y="4616262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818E96"/>
                </a:solidFill>
                <a:latin typeface="Menlo"/>
              </a:rPr>
              <a:t>// Using async/await: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E0E2E4"/>
                </a:solidFill>
                <a:latin typeface="Menlo"/>
              </a:rPr>
              <a:t>getAmount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user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getUser(userId);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getBankBalance(user);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958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530</TotalTime>
  <Words>646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Calisto MT</vt:lpstr>
      <vt:lpstr>Courier New</vt:lpstr>
      <vt:lpstr>Menlo</vt:lpstr>
      <vt:lpstr>Trebuchet MS</vt:lpstr>
      <vt:lpstr>Wingdings</vt:lpstr>
      <vt:lpstr>Wingdings 2</vt:lpstr>
      <vt:lpstr>Slate</vt:lpstr>
      <vt:lpstr>PowerPoint Presentation</vt:lpstr>
      <vt:lpstr>itenium</vt:lpstr>
      <vt:lpstr>Today @Visug</vt:lpstr>
      <vt:lpstr>JavaScript</vt:lpstr>
      <vt:lpstr>ECMAScript 2015</vt:lpstr>
      <vt:lpstr>TC39 To The Rescue</vt:lpstr>
      <vt:lpstr>ECMAScript 2016</vt:lpstr>
      <vt:lpstr>ECMAScript 2017</vt:lpstr>
      <vt:lpstr>async/await</vt:lpstr>
      <vt:lpstr>async/await</vt:lpstr>
      <vt:lpstr>ECMAScript 2018</vt:lpstr>
      <vt:lpstr>ECMAScript 2018</vt:lpstr>
      <vt:lpstr>ECMAScript 2018</vt:lpstr>
      <vt:lpstr>ECMAScript 2018</vt:lpstr>
      <vt:lpstr>ECMAScript 2018</vt:lpstr>
      <vt:lpstr>ECMAScript 2019 </vt:lpstr>
      <vt:lpstr>ECMAScript 2020-*</vt:lpstr>
      <vt:lpstr>C#</vt:lpstr>
      <vt:lpstr>C# 7.1</vt:lpstr>
      <vt:lpstr>C# 7.1</vt:lpstr>
      <vt:lpstr>C# 7.1</vt:lpstr>
      <vt:lpstr>C# 7.1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itenium</dc:title>
  <dc:creator>Steven Robijns</dc:creator>
  <cp:lastModifiedBy>Wouter Van Schandevijl</cp:lastModifiedBy>
  <cp:revision>102</cp:revision>
  <dcterms:created xsi:type="dcterms:W3CDTF">2017-11-14T16:11:04Z</dcterms:created>
  <dcterms:modified xsi:type="dcterms:W3CDTF">2018-11-22T00:57:46Z</dcterms:modified>
</cp:coreProperties>
</file>