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2"/>
  </p:sldMasterIdLst>
  <p:notesMasterIdLst>
    <p:notesMasterId r:id="rId60"/>
  </p:notesMasterIdLst>
  <p:sldIdLst>
    <p:sldId id="257" r:id="rId33"/>
    <p:sldId id="340" r:id="rId34"/>
    <p:sldId id="369" r:id="rId35"/>
    <p:sldId id="364" r:id="rId36"/>
    <p:sldId id="365" r:id="rId37"/>
    <p:sldId id="366" r:id="rId38"/>
    <p:sldId id="367" r:id="rId39"/>
    <p:sldId id="363" r:id="rId40"/>
    <p:sldId id="368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79" r:id="rId51"/>
    <p:sldId id="380" r:id="rId52"/>
    <p:sldId id="381" r:id="rId53"/>
    <p:sldId id="382" r:id="rId54"/>
    <p:sldId id="383" r:id="rId55"/>
    <p:sldId id="384" r:id="rId56"/>
    <p:sldId id="386" r:id="rId57"/>
    <p:sldId id="387" r:id="rId58"/>
    <p:sldId id="362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81C957-713E-439F-A185-AB1815E8D0B7}">
          <p14:sldIdLst>
            <p14:sldId id="257"/>
            <p14:sldId id="340"/>
          </p14:sldIdLst>
        </p14:section>
        <p14:section name="Start" id="{04D5230C-D0A0-41A6-AA4B-531C71E14636}">
          <p14:sldIdLst>
            <p14:sldId id="369"/>
            <p14:sldId id="364"/>
            <p14:sldId id="365"/>
            <p14:sldId id="366"/>
            <p14:sldId id="367"/>
            <p14:sldId id="363"/>
            <p14:sldId id="368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6"/>
            <p14:sldId id="387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9F"/>
    <a:srgbClr val="F4B54B"/>
    <a:srgbClr val="FFEE93"/>
    <a:srgbClr val="EDF2FB"/>
    <a:srgbClr val="ABC4FF"/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60936" autoAdjust="0"/>
  </p:normalViewPr>
  <p:slideViewPr>
    <p:cSldViewPr snapToGrid="0">
      <p:cViewPr varScale="1">
        <p:scale>
          <a:sx n="61" d="100"/>
          <a:sy n="61" d="100"/>
        </p:scale>
        <p:origin x="690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21" Type="http://schemas.openxmlformats.org/officeDocument/2006/relationships/customXml" Target="../customXml/item21.xml"/><Relationship Id="rId34" Type="http://schemas.openxmlformats.org/officeDocument/2006/relationships/slide" Target="slides/slide2.xml"/><Relationship Id="rId42" Type="http://schemas.openxmlformats.org/officeDocument/2006/relationships/slide" Target="slides/slide10.xml"/><Relationship Id="rId47" Type="http://schemas.openxmlformats.org/officeDocument/2006/relationships/slide" Target="slides/slide15.xml"/><Relationship Id="rId50" Type="http://schemas.openxmlformats.org/officeDocument/2006/relationships/slide" Target="slides/slide18.xml"/><Relationship Id="rId55" Type="http://schemas.openxmlformats.org/officeDocument/2006/relationships/slide" Target="slides/slide23.xml"/><Relationship Id="rId63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slideMaster" Target="slideMasters/slideMaster1.xml"/><Relationship Id="rId37" Type="http://schemas.openxmlformats.org/officeDocument/2006/relationships/slide" Target="slides/slide5.xml"/><Relationship Id="rId40" Type="http://schemas.openxmlformats.org/officeDocument/2006/relationships/slide" Target="slides/slide8.xml"/><Relationship Id="rId45" Type="http://schemas.openxmlformats.org/officeDocument/2006/relationships/slide" Target="slides/slide13.xml"/><Relationship Id="rId53" Type="http://schemas.openxmlformats.org/officeDocument/2006/relationships/slide" Target="slides/slide21.xml"/><Relationship Id="rId58" Type="http://schemas.openxmlformats.org/officeDocument/2006/relationships/slide" Target="slides/slide26.xml"/><Relationship Id="rId5" Type="http://schemas.openxmlformats.org/officeDocument/2006/relationships/customXml" Target="../customXml/item5.xml"/><Relationship Id="rId61" Type="http://schemas.openxmlformats.org/officeDocument/2006/relationships/commentAuthors" Target="commentAuthors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slide" Target="slides/slide3.xml"/><Relationship Id="rId43" Type="http://schemas.openxmlformats.org/officeDocument/2006/relationships/slide" Target="slides/slide11.xml"/><Relationship Id="rId48" Type="http://schemas.openxmlformats.org/officeDocument/2006/relationships/slide" Target="slides/slide16.xml"/><Relationship Id="rId56" Type="http://schemas.openxmlformats.org/officeDocument/2006/relationships/slide" Target="slides/slide24.xml"/><Relationship Id="rId64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openxmlformats.org/officeDocument/2006/relationships/slide" Target="slides/slide19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slide" Target="slides/slide1.xml"/><Relationship Id="rId38" Type="http://schemas.openxmlformats.org/officeDocument/2006/relationships/slide" Target="slides/slide6.xml"/><Relationship Id="rId46" Type="http://schemas.openxmlformats.org/officeDocument/2006/relationships/slide" Target="slides/slide14.xml"/><Relationship Id="rId59" Type="http://schemas.openxmlformats.org/officeDocument/2006/relationships/slide" Target="slides/slide27.xml"/><Relationship Id="rId20" Type="http://schemas.openxmlformats.org/officeDocument/2006/relationships/customXml" Target="../customXml/item20.xml"/><Relationship Id="rId41" Type="http://schemas.openxmlformats.org/officeDocument/2006/relationships/slide" Target="slides/slide9.xml"/><Relationship Id="rId54" Type="http://schemas.openxmlformats.org/officeDocument/2006/relationships/slide" Target="slides/slide2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slide" Target="slides/slide4.xml"/><Relationship Id="rId49" Type="http://schemas.openxmlformats.org/officeDocument/2006/relationships/slide" Target="slides/slide17.xml"/><Relationship Id="rId57" Type="http://schemas.openxmlformats.org/officeDocument/2006/relationships/slide" Target="slides/slide25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slide" Target="slides/slide12.xml"/><Relationship Id="rId52" Type="http://schemas.openxmlformats.org/officeDocument/2006/relationships/slide" Target="slides/slide2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09/04/2023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3238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19998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3698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0814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08314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5077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94515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63276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5823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2447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842918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60450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5142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95890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0133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920330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7949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61216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82781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9130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67739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345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6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9724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https://github.com/itenium-be/jasmine-tut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7647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https://itenium.be/blog/javascript/javascript-testing-jasmine-syntax/#matchers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&amp; test are aliases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8058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309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8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5.xml"/><Relationship Id="rId5" Type="http://schemas.openxmlformats.org/officeDocument/2006/relationships/hyperlink" Target="https://github.com/itenium-be/confac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1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4.xml"/><Relationship Id="rId5" Type="http://schemas.openxmlformats.org/officeDocument/2006/relationships/hyperlink" Target="https://github.com/nodkz/mongodb-memory-server" TargetMode="Externa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7.xml"/><Relationship Id="rId6" Type="http://schemas.openxmlformats.org/officeDocument/2006/relationships/hyperlink" Target="https://github.com/ladjs/superagent" TargetMode="External"/><Relationship Id="rId5" Type="http://schemas.openxmlformats.org/officeDocument/2006/relationships/hyperlink" Target="https://github.com/ladjs/supertest" TargetMode="Externa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9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hyperlink" Target="https://chrome.google.com/webstore/detail/nodejs-v8-inspector-manag/gnhhdgbaldcilmgcpfddgdbkhjohddkj?hl=en" TargetMode="Externa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8.xml"/><Relationship Id="rId6" Type="http://schemas.openxmlformats.org/officeDocument/2006/relationships/hyperlink" Target="https://marketplace.visualstudio.com/items?itemName=Orta.vscode-jest" TargetMode="External"/><Relationship Id="rId5" Type="http://schemas.openxmlformats.org/officeDocument/2006/relationships/hyperlink" Target="https://itenium.be/blog/javascript/javascript-testing-jasmine-to-jest/#vscode-integration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0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3216986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/>
              <a:t>Frontend</a:t>
            </a:r>
            <a:br>
              <a:rPr lang="fr-BE" sz="7200" dirty="0"/>
            </a:br>
            <a:r>
              <a:rPr lang="fr-BE" sz="7200" dirty="0"/>
              <a:t>Unit </a:t>
            </a:r>
            <a:r>
              <a:rPr lang="fr-BE" sz="7200" dirty="0" err="1"/>
              <a:t>Testing</a:t>
            </a:r>
            <a:endParaRPr lang="en-BE" sz="7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501A96-2599-4F3D-75AE-0906F45B6382}"/>
              </a:ext>
            </a:extLst>
          </p:cNvPr>
          <p:cNvSpPr/>
          <p:nvPr/>
        </p:nvSpPr>
        <p:spPr>
          <a:xfrm>
            <a:off x="172343" y="6210300"/>
            <a:ext cx="1846957" cy="4417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 err="1"/>
              <a:t>Theoretical</a:t>
            </a:r>
            <a:endParaRPr lang="en-BE" dirty="0"/>
          </a:p>
        </p:txBody>
      </p:sp>
      <p:pic>
        <p:nvPicPr>
          <p:cNvPr id="9" name="Picture 2" descr="Clock PNG, Clock Transparent Background - FreeIconsPNG">
            <a:extLst>
              <a:ext uri="{FF2B5EF4-FFF2-40B4-BE49-F238E27FC236}">
                <a16:creationId xmlns:a16="http://schemas.microsoft.com/office/drawing/2014/main" id="{916B1671-2638-096C-5ABD-9EEF76660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899" y="277063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3C46C24-701A-3E85-BCCA-CF05A14CED87}"/>
              </a:ext>
            </a:extLst>
          </p:cNvPr>
          <p:cNvSpPr/>
          <p:nvPr/>
        </p:nvSpPr>
        <p:spPr>
          <a:xfrm>
            <a:off x="2300889" y="6221214"/>
            <a:ext cx="1846957" cy="441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Introduction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435A3D-A71B-E431-25EC-8BECFEFDBD6F}"/>
              </a:ext>
            </a:extLst>
          </p:cNvPr>
          <p:cNvSpPr txBox="1"/>
          <p:nvPr/>
        </p:nvSpPr>
        <p:spPr>
          <a:xfrm>
            <a:off x="10385946" y="347587"/>
            <a:ext cx="1633711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120min</a:t>
            </a:r>
            <a:endParaRPr lang="en-BE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D2BDEF-A0F5-3132-818B-B02D432D835E}"/>
              </a:ext>
            </a:extLst>
          </p:cNvPr>
          <p:cNvSpPr/>
          <p:nvPr/>
        </p:nvSpPr>
        <p:spPr>
          <a:xfrm>
            <a:off x="172342" y="5553943"/>
            <a:ext cx="1846957" cy="44179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Hands-On</a:t>
            </a:r>
            <a:endParaRPr lang="en-B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B0AD85-95E6-35E7-2462-C6A7EE94F479}"/>
              </a:ext>
            </a:extLst>
          </p:cNvPr>
          <p:cNvSpPr/>
          <p:nvPr/>
        </p:nvSpPr>
        <p:spPr>
          <a:xfrm>
            <a:off x="9662616" y="6210299"/>
            <a:ext cx="2357041" cy="441793"/>
          </a:xfrm>
          <a:prstGeom prst="roundRect">
            <a:avLst/>
          </a:prstGeom>
          <a:solidFill>
            <a:srgbClr val="FFEE93"/>
          </a:solidFill>
          <a:ln>
            <a:solidFill>
              <a:srgbClr val="FFC0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C09F"/>
                </a:solidFill>
              </a:rPr>
              <a:t>FrontendTrack</a:t>
            </a:r>
            <a:endParaRPr lang="en-BE" b="1" dirty="0">
              <a:solidFill>
                <a:srgbClr val="FFC0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349" y="652630"/>
            <a:ext cx="11526937" cy="860893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examples</a:t>
            </a:r>
            <a:br>
              <a:rPr lang="fr-BE" dirty="0"/>
            </a:br>
            <a:r>
              <a:rPr lang="fr-BE" dirty="0"/>
              <a:t>REPO: </a:t>
            </a:r>
            <a:r>
              <a:rPr lang="fr-BE" dirty="0" err="1"/>
              <a:t>jasmine</a:t>
            </a:r>
            <a:r>
              <a:rPr lang="fr-BE" dirty="0"/>
              <a:t>-tut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F7B72-C88E-4F59-77EA-AC4172B42EE3}"/>
              </a:ext>
            </a:extLst>
          </p:cNvPr>
          <p:cNvSpPr txBox="1"/>
          <p:nvPr/>
        </p:nvSpPr>
        <p:spPr>
          <a:xfrm>
            <a:off x="116444" y="1513523"/>
            <a:ext cx="11664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/>
              <a:t>2.SpiesSpec.js</a:t>
            </a:r>
            <a:br>
              <a:rPr lang="fr-BE" sz="3200" dirty="0"/>
            </a:br>
            <a:r>
              <a:rPr lang="fr-BE" sz="2800" dirty="0" err="1"/>
              <a:t>Mocks</a:t>
            </a:r>
            <a:r>
              <a:rPr lang="fr-BE" sz="2800" dirty="0"/>
              <a:t> </a:t>
            </a:r>
            <a:r>
              <a:rPr lang="fr-BE" sz="2800" dirty="0" err="1"/>
              <a:t>a.k.a</a:t>
            </a:r>
            <a:r>
              <a:rPr lang="fr-BE" sz="2800" dirty="0"/>
              <a:t>. Spies</a:t>
            </a:r>
            <a:endParaRPr lang="fr-BE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FD6D-C367-E591-834C-85B155DDEA26}"/>
              </a:ext>
            </a:extLst>
          </p:cNvPr>
          <p:cNvSpPr txBox="1"/>
          <p:nvPr/>
        </p:nvSpPr>
        <p:spPr>
          <a:xfrm>
            <a:off x="299822" y="2670639"/>
            <a:ext cx="11450464" cy="35394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setup spy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jest.spyOn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(obj, 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fnName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’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US" sz="28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US" sz="28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something invokes the function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obj.fnName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800" dirty="0">
                <a:solidFill>
                  <a:srgbClr val="CE9178"/>
                </a:solidFill>
                <a:latin typeface="Fira Code" panose="020B0809050000020004" pitchFamily="49" charset="0"/>
              </a:rPr>
              <a:t>p1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’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US" sz="28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US" sz="28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verify it has been called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expect(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obj.fnName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toHaveBeenCalled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727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349" y="652630"/>
            <a:ext cx="11526937" cy="860893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examples</a:t>
            </a:r>
            <a:br>
              <a:rPr lang="fr-BE" dirty="0"/>
            </a:br>
            <a:r>
              <a:rPr lang="fr-BE" dirty="0"/>
              <a:t>REPO: </a:t>
            </a:r>
            <a:r>
              <a:rPr lang="fr-BE" dirty="0" err="1"/>
              <a:t>jasmine</a:t>
            </a:r>
            <a:r>
              <a:rPr lang="fr-BE" dirty="0"/>
              <a:t>-tut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F7B72-C88E-4F59-77EA-AC4172B42EE3}"/>
              </a:ext>
            </a:extLst>
          </p:cNvPr>
          <p:cNvSpPr txBox="1"/>
          <p:nvPr/>
        </p:nvSpPr>
        <p:spPr>
          <a:xfrm>
            <a:off x="116444" y="1513523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/>
              <a:t>2.SpiesSpec.js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FD6D-C367-E591-834C-85B155DDEA26}"/>
              </a:ext>
            </a:extLst>
          </p:cNvPr>
          <p:cNvSpPr txBox="1"/>
          <p:nvPr/>
        </p:nvSpPr>
        <p:spPr>
          <a:xfrm>
            <a:off x="223349" y="2529186"/>
            <a:ext cx="11450464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jest.spyOn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(obj, 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fnName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obj.fnName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800" dirty="0">
                <a:solidFill>
                  <a:srgbClr val="CE9178"/>
                </a:solidFill>
                <a:latin typeface="Fira Code" panose="020B0809050000020004" pitchFamily="49" charset="0"/>
              </a:rPr>
              <a:t>p1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ex = expect(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obj.fnName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toHaveBeenCalled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</a:t>
            </a:r>
            <a:b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ex.toHaveBeenCalledTimes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ex.toHaveBeenCalledWith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800" dirty="0">
                <a:solidFill>
                  <a:srgbClr val="CE9178"/>
                </a:solidFill>
                <a:latin typeface="Fira Code" panose="020B0809050000020004" pitchFamily="49" charset="0"/>
              </a:rPr>
              <a:t>p1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’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</a:br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Also: </a:t>
            </a:r>
            <a:r>
              <a:rPr lang="en-US" sz="2800" dirty="0" err="1">
                <a:solidFill>
                  <a:srgbClr val="D4D4D4"/>
                </a:solidFill>
                <a:latin typeface="Fira Code" panose="020B0809050000020004" pitchFamily="49" charset="0"/>
              </a:rPr>
              <a:t>obj.fnName.mock</a:t>
            </a:r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  <a:sym typeface="Wingdings" panose="05000000000000000000" pitchFamily="2" charset="2"/>
              </a:rPr>
              <a:t> calls, results, …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55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80" y="49892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examples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F7B72-C88E-4F59-77EA-AC4172B42EE3}"/>
              </a:ext>
            </a:extLst>
          </p:cNvPr>
          <p:cNvSpPr txBox="1"/>
          <p:nvPr/>
        </p:nvSpPr>
        <p:spPr>
          <a:xfrm>
            <a:off x="116444" y="910785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/>
              <a:t>2.SpiesSpec.js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FD6D-C367-E591-834C-85B155DDEA26}"/>
              </a:ext>
            </a:extLst>
          </p:cNvPr>
          <p:cNvSpPr txBox="1"/>
          <p:nvPr/>
        </p:nvSpPr>
        <p:spPr>
          <a:xfrm>
            <a:off x="116444" y="1495560"/>
            <a:ext cx="11996382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replace native function with a mock implementation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jest.spyOn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(obj, 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‘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mockImplementation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(x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x + 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endParaRPr lang="en-US" sz="28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US" sz="28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or return canned value(s)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jest.spyOn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(obj, 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‘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’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  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mockReturnValueOnce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  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mockReturnValueOnce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  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mockReturnValue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‘all further calls return value’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8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or throw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jest.spyOn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(obj, 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‘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fn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mockImplementation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  <a:b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throw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Error(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‘oh noes!'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146204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80" y="49892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examples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F7B72-C88E-4F59-77EA-AC4172B42EE3}"/>
              </a:ext>
            </a:extLst>
          </p:cNvPr>
          <p:cNvSpPr txBox="1"/>
          <p:nvPr/>
        </p:nvSpPr>
        <p:spPr>
          <a:xfrm>
            <a:off x="116444" y="910785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/>
              <a:t>2.SpiesSpec.js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FD6D-C367-E591-834C-85B155DDEA26}"/>
              </a:ext>
            </a:extLst>
          </p:cNvPr>
          <p:cNvSpPr txBox="1"/>
          <p:nvPr/>
        </p:nvSpPr>
        <p:spPr>
          <a:xfrm>
            <a:off x="116444" y="1495560"/>
            <a:ext cx="11996382" cy="48320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2800" dirty="0">
                <a:solidFill>
                  <a:srgbClr val="6A9955"/>
                </a:solidFill>
                <a:latin typeface="Fira Code" panose="020B0809050000020004" pitchFamily="49" charset="0"/>
              </a:rPr>
              <a:t>replace a property of an object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obj = { value: 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}</a:t>
            </a:r>
          </a:p>
          <a:p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prop 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jest.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replaceProperty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(obj, 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'value'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8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</a:br>
            <a:r>
              <a:rPr lang="en-US" sz="28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2800" dirty="0">
                <a:solidFill>
                  <a:srgbClr val="6A9955"/>
                </a:solidFill>
                <a:latin typeface="Fira Code" panose="020B0809050000020004" pitchFamily="49" charset="0"/>
              </a:rPr>
              <a:t>restore original value</a:t>
            </a:r>
            <a:endParaRPr lang="en-US" sz="28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prop.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restore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endParaRPr lang="en-US" sz="28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endParaRPr lang="en-US" sz="28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endParaRPr lang="en-US" sz="28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6A9955"/>
                </a:solidFill>
                <a:latin typeface="Fira Code" panose="020B0809050000020004" pitchFamily="49" charset="0"/>
              </a:rPr>
              <a:t>// spy on a property </a:t>
            </a:r>
            <a:r>
              <a:rPr lang="en-US" sz="2000" dirty="0">
                <a:solidFill>
                  <a:srgbClr val="6A9955"/>
                </a:solidFill>
                <a:latin typeface="Fira Code" panose="020B0809050000020004" pitchFamily="49" charset="0"/>
              </a:rPr>
              <a:t>(get/set overload)</a:t>
            </a:r>
            <a:endParaRPr lang="en-US" sz="2800" dirty="0">
              <a:solidFill>
                <a:srgbClr val="6A9955"/>
              </a:solidFill>
              <a:latin typeface="Fira Code" panose="020B0809050000020004" pitchFamily="49" charset="0"/>
            </a:endParaRPr>
          </a:p>
          <a:p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jest.spyOn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(obj, 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‘</a:t>
            </a:r>
            <a:r>
              <a:rPr lang="en-US" sz="28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propName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800" b="1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'get'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mockReturnValue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037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80" y="49892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examples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F7B72-C88E-4F59-77EA-AC4172B42EE3}"/>
              </a:ext>
            </a:extLst>
          </p:cNvPr>
          <p:cNvSpPr txBox="1"/>
          <p:nvPr/>
        </p:nvSpPr>
        <p:spPr>
          <a:xfrm>
            <a:off x="116444" y="910785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/>
              <a:t>3.AsyncSpec.js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FD6D-C367-E591-834C-85B155DDEA26}"/>
              </a:ext>
            </a:extLst>
          </p:cNvPr>
          <p:cNvSpPr txBox="1"/>
          <p:nvPr/>
        </p:nvSpPr>
        <p:spPr>
          <a:xfrm>
            <a:off x="116444" y="1441132"/>
            <a:ext cx="11996382" cy="54168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describe(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'async’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()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	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beforeEach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1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async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() </a:t>
            </a:r>
            <a:r>
              <a:rPr lang="en-US" sz="2800" dirty="0">
                <a:solidFill>
                  <a:srgbClr val="569CD6"/>
                </a:solidFill>
                <a:latin typeface="Fira Code" panose="020B0809050000020004" pitchFamily="49" charset="0"/>
              </a:rPr>
              <a:t>=&gt;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{})</a:t>
            </a:r>
            <a:endParaRPr lang="en-US" sz="28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	it(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'awaits'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800" b="1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async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()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mock 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jest.fn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().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mockResolvedValue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43)</a:t>
            </a:r>
            <a:endParaRPr lang="en-US" sz="28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result = </a:t>
            </a:r>
            <a:r>
              <a:rPr lang="en-US" sz="2800" b="1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await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mock()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expect(result).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toBe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43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})</a:t>
            </a:r>
            <a:b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  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test(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‘callbacks</a:t>
            </a:r>
            <a:r>
              <a:rPr lang="en-US" sz="2800" dirty="0">
                <a:solidFill>
                  <a:srgbClr val="CE9178"/>
                </a:solidFill>
                <a:latin typeface="Fira Code" panose="020B0809050000020004" pitchFamily="49" charset="0"/>
              </a:rPr>
              <a:t>’</a:t>
            </a:r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, </a:t>
            </a:r>
            <a:r>
              <a:rPr lang="en-US" sz="2800" b="1" dirty="0">
                <a:solidFill>
                  <a:srgbClr val="D4D4D4"/>
                </a:solidFill>
                <a:latin typeface="Fira Code" panose="020B0809050000020004" pitchFamily="49" charset="0"/>
              </a:rPr>
              <a:t>done</a:t>
            </a:r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 </a:t>
            </a:r>
            <a:r>
              <a:rPr lang="en-US" sz="2800" dirty="0">
                <a:solidFill>
                  <a:srgbClr val="569CD6"/>
                </a:solidFill>
                <a:latin typeface="Fira Code" panose="020B0809050000020004" pitchFamily="49" charset="0"/>
              </a:rPr>
              <a:t>=&gt;</a:t>
            </a:r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 {</a:t>
            </a:r>
            <a:b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</a:br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		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Promise.resolve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().then(() </a:t>
            </a:r>
            <a:r>
              <a:rPr lang="en-US" sz="2800" dirty="0">
                <a:solidFill>
                  <a:srgbClr val="569CD6"/>
                </a:solidFill>
                <a:latin typeface="Fira Code" panose="020B0809050000020004" pitchFamily="49" charset="0"/>
              </a:rPr>
              <a:t>=&gt;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done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())</a:t>
            </a:r>
            <a:endParaRPr lang="en-US" sz="28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  })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2187817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780" y="49892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examples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F7B72-C88E-4F59-77EA-AC4172B42EE3}"/>
              </a:ext>
            </a:extLst>
          </p:cNvPr>
          <p:cNvSpPr txBox="1"/>
          <p:nvPr/>
        </p:nvSpPr>
        <p:spPr>
          <a:xfrm>
            <a:off x="116444" y="750424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/>
              <a:t>3.AsyncSpec.js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FD6D-C367-E591-834C-85B155DDEA26}"/>
              </a:ext>
            </a:extLst>
          </p:cNvPr>
          <p:cNvSpPr txBox="1"/>
          <p:nvPr/>
        </p:nvSpPr>
        <p:spPr>
          <a:xfrm>
            <a:off x="116444" y="1237383"/>
            <a:ext cx="11996382" cy="58477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describe(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‘Time Travel’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()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	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beforeEach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jest.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useFakeTimers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())</a:t>
            </a:r>
            <a:b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809050000020004" pitchFamily="49" charset="0"/>
              </a:rPr>
              <a:t> </a:t>
            </a:r>
            <a:endParaRPr lang="en-US" sz="20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 it(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'can hijack new Date'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()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baseTime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Date(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2013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9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23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jest.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setSystemTime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baseTime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</a:p>
          <a:p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		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jest.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advanceTimersByTime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50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  <a:b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b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const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newDate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new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Date().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getTime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expect(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newDate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toEqual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baseTime.getTime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 + 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50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  <a:t>  })</a:t>
            </a:r>
            <a:br>
              <a:rPr lang="en-US" sz="2800" dirty="0">
                <a:solidFill>
                  <a:srgbClr val="D4D4D4"/>
                </a:solidFill>
                <a:latin typeface="Fira Code" panose="020B0809050000020004" pitchFamily="49" charset="0"/>
              </a:rPr>
            </a:br>
            <a:r>
              <a:rPr lang="en-US" sz="1200" dirty="0">
                <a:solidFill>
                  <a:srgbClr val="D4D4D4"/>
                </a:solidFill>
                <a:latin typeface="Fira Code" panose="020B0809050000020004" pitchFamily="49" charset="0"/>
              </a:rPr>
              <a:t> </a:t>
            </a:r>
            <a:endParaRPr lang="en-US" sz="28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afterEach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jest.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useRealTimers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013455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94" y="838705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Exercises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D0C39-52CA-4228-13A6-05C8A4AD2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55" y="694202"/>
            <a:ext cx="3259363" cy="3259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7478B-42E8-8B03-9C68-338079CD7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4717" y="622199"/>
            <a:ext cx="2904114" cy="3403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C939F8-8C5B-9716-1040-4E322B5C31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626" y="4170071"/>
            <a:ext cx="6883682" cy="2339202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14A860C-4812-8B3B-010F-259D120AA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953" y="4242073"/>
            <a:ext cx="2338318" cy="233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jest - OpenJS Foundation">
            <a:extLst>
              <a:ext uri="{FF2B5EF4-FFF2-40B4-BE49-F238E27FC236}">
                <a16:creationId xmlns:a16="http://schemas.microsoft.com/office/drawing/2014/main" id="{1F5FC92D-276C-093B-D650-E1E043DB9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379" y="1916104"/>
            <a:ext cx="4121769" cy="204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63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94" y="838705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Exercises</a:t>
            </a:r>
            <a:endParaRPr lang="en-BE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14B8012-D828-DD64-9B11-E935E85013E4}"/>
              </a:ext>
            </a:extLst>
          </p:cNvPr>
          <p:cNvSpPr txBox="1">
            <a:spLocks/>
          </p:cNvSpPr>
          <p:nvPr/>
        </p:nvSpPr>
        <p:spPr>
          <a:xfrm>
            <a:off x="171894" y="1699598"/>
            <a:ext cx="11526937" cy="860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dirty="0" err="1"/>
              <a:t>Confac</a:t>
            </a:r>
            <a:r>
              <a:rPr lang="fr-BE" dirty="0"/>
              <a:t>/backend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D56FA-0784-2B41-14AF-499DEFD84A42}"/>
              </a:ext>
            </a:extLst>
          </p:cNvPr>
          <p:cNvSpPr txBox="1"/>
          <p:nvPr/>
        </p:nvSpPr>
        <p:spPr>
          <a:xfrm>
            <a:off x="1393921" y="2767809"/>
            <a:ext cx="9838187" cy="34163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BE" sz="5400" dirty="0"/>
              <a:t>git clone </a:t>
            </a:r>
            <a:r>
              <a:rPr lang="fr-BE" sz="5400" dirty="0" err="1">
                <a:hlinkClick r:id="rId5"/>
              </a:rPr>
              <a:t>confac</a:t>
            </a:r>
            <a:endParaRPr lang="fr-BE" sz="5400" dirty="0"/>
          </a:p>
          <a:p>
            <a:r>
              <a:rPr lang="fr-BE" sz="5400" dirty="0"/>
              <a:t>cd backend</a:t>
            </a:r>
            <a:br>
              <a:rPr lang="fr-BE" sz="5400" dirty="0"/>
            </a:br>
            <a:r>
              <a:rPr lang="fr-BE" sz="5400" dirty="0"/>
              <a:t>git </a:t>
            </a:r>
            <a:r>
              <a:rPr lang="fr-BE" sz="5400" dirty="0" err="1"/>
              <a:t>checkout</a:t>
            </a:r>
            <a:r>
              <a:rPr lang="fr-BE" sz="5400" dirty="0"/>
              <a:t> </a:t>
            </a:r>
            <a:r>
              <a:rPr lang="en-US" sz="5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jest-start</a:t>
            </a:r>
            <a:br>
              <a:rPr lang="en-US" sz="5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</a:br>
            <a:r>
              <a:rPr lang="en-US" sz="5400" dirty="0" err="1"/>
              <a:t>npm</a:t>
            </a:r>
            <a:r>
              <a:rPr lang="en-US" sz="5400" dirty="0"/>
              <a:t> install</a:t>
            </a:r>
            <a:endParaRPr lang="fr-BE" sz="5400" dirty="0"/>
          </a:p>
        </p:txBody>
      </p:sp>
    </p:spTree>
    <p:extLst>
      <p:ext uri="{BB962C8B-B14F-4D97-AF65-F5344CB8AC3E}">
        <p14:creationId xmlns:p14="http://schemas.microsoft.com/office/powerpoint/2010/main" val="891559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94" y="838705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Exercises</a:t>
            </a:r>
            <a:endParaRPr lang="en-BE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14B8012-D828-DD64-9B11-E935E85013E4}"/>
              </a:ext>
            </a:extLst>
          </p:cNvPr>
          <p:cNvSpPr txBox="1">
            <a:spLocks/>
          </p:cNvSpPr>
          <p:nvPr/>
        </p:nvSpPr>
        <p:spPr>
          <a:xfrm>
            <a:off x="171894" y="1699598"/>
            <a:ext cx="11526937" cy="860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BE" dirty="0" err="1"/>
              <a:t>Confac</a:t>
            </a:r>
            <a:r>
              <a:rPr lang="fr-BE" dirty="0"/>
              <a:t>/backend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A13A1-EC4D-8196-18C1-22B96B064E10}"/>
              </a:ext>
            </a:extLst>
          </p:cNvPr>
          <p:cNvSpPr txBox="1"/>
          <p:nvPr/>
        </p:nvSpPr>
        <p:spPr>
          <a:xfrm>
            <a:off x="171894" y="3267306"/>
            <a:ext cx="11664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4000" dirty="0"/>
              <a:t>Open </a:t>
            </a:r>
            <a:r>
              <a:rPr lang="fr-BE" sz="4000" dirty="0" err="1"/>
              <a:t>confac</a:t>
            </a:r>
            <a:r>
              <a:rPr lang="fr-BE" sz="4000" dirty="0"/>
              <a:t>/backend in VSC </a:t>
            </a:r>
            <a:r>
              <a:rPr lang="fr-BE" sz="3200" dirty="0"/>
              <a:t>(</a:t>
            </a:r>
            <a:r>
              <a:rPr lang="fr-BE" sz="3200" dirty="0" err="1"/>
              <a:t>launch.json</a:t>
            </a:r>
            <a:r>
              <a:rPr lang="fr-BE" sz="3200" dirty="0"/>
              <a:t>!)</a:t>
            </a:r>
            <a:endParaRPr lang="fr-BE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4000" dirty="0" err="1"/>
              <a:t>Exercises</a:t>
            </a:r>
            <a:r>
              <a:rPr lang="fr-BE" sz="4000" dirty="0"/>
              <a:t> are in src/</a:t>
            </a:r>
            <a:r>
              <a:rPr lang="fr-BE" sz="4000" dirty="0" err="1"/>
              <a:t>controllers</a:t>
            </a:r>
            <a:r>
              <a:rPr lang="fr-BE" sz="4000" dirty="0"/>
              <a:t>/tests</a:t>
            </a:r>
          </a:p>
        </p:txBody>
      </p:sp>
    </p:spTree>
    <p:extLst>
      <p:ext uri="{BB962C8B-B14F-4D97-AF65-F5344CB8AC3E}">
        <p14:creationId xmlns:p14="http://schemas.microsoft.com/office/powerpoint/2010/main" val="3416978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94" y="838705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Exercises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A13A1-EC4D-8196-18C1-22B96B064E10}"/>
              </a:ext>
            </a:extLst>
          </p:cNvPr>
          <p:cNvSpPr txBox="1"/>
          <p:nvPr/>
        </p:nvSpPr>
        <p:spPr>
          <a:xfrm>
            <a:off x="263861" y="1755788"/>
            <a:ext cx="11664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dirty="0"/>
              <a:t>0-config-templates.test.ts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2A22C-80B6-235B-1A92-80A0FBE8F359}"/>
              </a:ext>
            </a:extLst>
          </p:cNvPr>
          <p:cNvSpPr txBox="1"/>
          <p:nvPr/>
        </p:nvSpPr>
        <p:spPr>
          <a:xfrm>
            <a:off x="263860" y="3132443"/>
            <a:ext cx="11664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Mocking</a:t>
            </a:r>
            <a:r>
              <a:rPr lang="fr-BE" sz="3600" dirty="0"/>
              <a:t> the </a:t>
            </a:r>
            <a:r>
              <a:rPr lang="fr-BE" sz="3600" dirty="0" err="1"/>
              <a:t>FileSystem</a:t>
            </a:r>
            <a:endParaRPr lang="fr-BE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See</a:t>
            </a:r>
            <a:r>
              <a:rPr lang="fr-BE" sz="3600" dirty="0"/>
              <a:t> </a:t>
            </a:r>
            <a:r>
              <a:rPr lang="fr-BE" sz="3600" dirty="0" err="1"/>
              <a:t>TODOs</a:t>
            </a:r>
            <a:r>
              <a:rPr lang="fr-BE" sz="3600" dirty="0"/>
              <a:t>, </a:t>
            </a:r>
            <a:r>
              <a:rPr lang="fr-BE" sz="3600" dirty="0" err="1"/>
              <a:t>need</a:t>
            </a:r>
            <a:r>
              <a:rPr lang="fr-BE" sz="3600" dirty="0"/>
              <a:t> to do </a:t>
            </a:r>
            <a:r>
              <a:rPr lang="fr-BE" sz="3600" dirty="0" err="1"/>
              <a:t>some</a:t>
            </a:r>
            <a:r>
              <a:rPr lang="fr-BE" sz="3600" dirty="0"/>
              <a:t> </a:t>
            </a:r>
            <a:r>
              <a:rPr lang="fr-BE" sz="3600" dirty="0" err="1"/>
              <a:t>refactoring</a:t>
            </a:r>
            <a:endParaRPr lang="fr-BE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59765-9464-1493-6979-8CFD6B0255AB}"/>
              </a:ext>
            </a:extLst>
          </p:cNvPr>
          <p:cNvSpPr/>
          <p:nvPr/>
        </p:nvSpPr>
        <p:spPr>
          <a:xfrm>
            <a:off x="10081176" y="231491"/>
            <a:ext cx="1846957" cy="441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EASY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295570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62" y="1261288"/>
            <a:ext cx="11526937" cy="860893"/>
          </a:xfrm>
        </p:spPr>
        <p:txBody>
          <a:bodyPr>
            <a:normAutofit fontScale="90000"/>
          </a:bodyPr>
          <a:lstStyle/>
          <a:p>
            <a:r>
              <a:rPr lang="fr-BE" dirty="0"/>
              <a:t>Part 1</a:t>
            </a:r>
            <a:br>
              <a:rPr lang="fr-BE" dirty="0"/>
            </a:br>
            <a:r>
              <a:rPr lang="fr-BE" dirty="0"/>
              <a:t>Jasmine &amp; </a:t>
            </a:r>
            <a:r>
              <a:rPr lang="fr-BE" dirty="0" err="1"/>
              <a:t>Jest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35637-9A8F-137D-1DAC-E0DE095F2B9A}"/>
              </a:ext>
            </a:extLst>
          </p:cNvPr>
          <p:cNvSpPr txBox="1"/>
          <p:nvPr/>
        </p:nvSpPr>
        <p:spPr>
          <a:xfrm>
            <a:off x="263863" y="2122181"/>
            <a:ext cx="1166427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200" dirty="0" err="1"/>
              <a:t>Development</a:t>
            </a:r>
            <a:r>
              <a:rPr lang="fr-BE" sz="3200" dirty="0"/>
              <a:t> Setup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200" dirty="0" err="1"/>
              <a:t>Jest</a:t>
            </a:r>
            <a:r>
              <a:rPr lang="fr-BE" sz="3200" dirty="0"/>
              <a:t> </a:t>
            </a:r>
            <a:r>
              <a:rPr lang="fr-BE" sz="3200" dirty="0" err="1"/>
              <a:t>Syntax</a:t>
            </a:r>
            <a:endParaRPr lang="fr-BE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sz="3200" dirty="0" err="1"/>
              <a:t>Matchers</a:t>
            </a:r>
            <a:endParaRPr lang="fr-BE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sz="3200" dirty="0"/>
              <a:t>Spies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sz="3200" dirty="0" err="1"/>
              <a:t>Async</a:t>
            </a:r>
            <a:endParaRPr lang="fr-BE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BE" sz="3200" dirty="0"/>
              <a:t>Time </a:t>
            </a:r>
            <a:r>
              <a:rPr lang="fr-BE" sz="3200" dirty="0" err="1"/>
              <a:t>Travel</a:t>
            </a:r>
            <a:endParaRPr lang="fr-B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200" dirty="0" err="1"/>
              <a:t>Exercises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13624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94" y="838705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Exercises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A13A1-EC4D-8196-18C1-22B96B064E10}"/>
              </a:ext>
            </a:extLst>
          </p:cNvPr>
          <p:cNvSpPr txBox="1"/>
          <p:nvPr/>
        </p:nvSpPr>
        <p:spPr>
          <a:xfrm>
            <a:off x="263861" y="1755788"/>
            <a:ext cx="11664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dirty="0"/>
              <a:t>0-user-verify.test.ts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2A22C-80B6-235B-1A92-80A0FBE8F359}"/>
              </a:ext>
            </a:extLst>
          </p:cNvPr>
          <p:cNvSpPr txBox="1"/>
          <p:nvPr/>
        </p:nvSpPr>
        <p:spPr>
          <a:xfrm>
            <a:off x="263860" y="3132443"/>
            <a:ext cx="11664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Mocking</a:t>
            </a:r>
            <a:r>
              <a:rPr lang="fr-BE" sz="3600" dirty="0"/>
              <a:t> </a:t>
            </a:r>
            <a:r>
              <a:rPr lang="fr-B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google-</a:t>
            </a:r>
            <a:r>
              <a:rPr lang="fr-BE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auth</a:t>
            </a:r>
            <a:r>
              <a:rPr lang="fr-B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BE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endParaRPr lang="fr-BE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Need to </a:t>
            </a:r>
            <a:r>
              <a:rPr lang="fr-BE" sz="3600" dirty="0" err="1"/>
              <a:t>manipulate</a:t>
            </a:r>
            <a:r>
              <a:rPr lang="fr-BE" sz="3600" dirty="0"/>
              <a:t> </a:t>
            </a:r>
            <a:r>
              <a:rPr lang="fr-BE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../../</a:t>
            </a:r>
            <a:r>
              <a:rPr lang="fr-BE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config.ts</a:t>
            </a:r>
            <a:endParaRPr lang="fr-BE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59765-9464-1493-6979-8CFD6B0255AB}"/>
              </a:ext>
            </a:extLst>
          </p:cNvPr>
          <p:cNvSpPr/>
          <p:nvPr/>
        </p:nvSpPr>
        <p:spPr>
          <a:xfrm>
            <a:off x="10081176" y="231491"/>
            <a:ext cx="1846957" cy="4417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EASY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250668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94" y="838705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Exercises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A13A1-EC4D-8196-18C1-22B96B064E10}"/>
              </a:ext>
            </a:extLst>
          </p:cNvPr>
          <p:cNvSpPr txBox="1"/>
          <p:nvPr/>
        </p:nvSpPr>
        <p:spPr>
          <a:xfrm>
            <a:off x="263861" y="1755788"/>
            <a:ext cx="11664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dirty="0"/>
              <a:t>1-clients.test.ts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2A22C-80B6-235B-1A92-80A0FBE8F359}"/>
              </a:ext>
            </a:extLst>
          </p:cNvPr>
          <p:cNvSpPr txBox="1"/>
          <p:nvPr/>
        </p:nvSpPr>
        <p:spPr>
          <a:xfrm>
            <a:off x="263860" y="3132443"/>
            <a:ext cx="116642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/>
              <a:t>Test an express route</a:t>
            </a:r>
            <a:endParaRPr lang="fr-BE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Using</a:t>
            </a:r>
            <a:r>
              <a:rPr lang="fr-BE" sz="3600" dirty="0"/>
              <a:t> </a:t>
            </a:r>
            <a:r>
              <a:rPr lang="fr-BE" sz="3600" dirty="0" err="1"/>
              <a:t>manual</a:t>
            </a:r>
            <a:r>
              <a:rPr lang="fr-BE" sz="3600" dirty="0"/>
              <a:t> </a:t>
            </a:r>
            <a:r>
              <a:rPr lang="fr-BE" sz="3600" dirty="0" err="1"/>
              <a:t>mocks</a:t>
            </a:r>
            <a:r>
              <a:rPr lang="fr-BE" sz="3600" dirty="0"/>
              <a:t> for: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fakeUser</a:t>
            </a:r>
            <a:r>
              <a:rPr lang="fr-BE" sz="3600" dirty="0"/>
              <a:t>: </a:t>
            </a:r>
            <a:r>
              <a:rPr lang="fr-BE" sz="3200" dirty="0"/>
              <a:t>the user (</a:t>
            </a:r>
            <a:r>
              <a:rPr lang="fr-BE" sz="3200" dirty="0" err="1"/>
              <a:t>jwt</a:t>
            </a:r>
            <a:r>
              <a:rPr lang="fr-BE" sz="3200" dirty="0"/>
              <a:t>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fakeClient</a:t>
            </a:r>
            <a:r>
              <a:rPr lang="fr-BE" sz="3600" dirty="0"/>
              <a:t>: </a:t>
            </a:r>
            <a:r>
              <a:rPr lang="fr-BE" sz="3200" dirty="0"/>
              <a:t>the client </a:t>
            </a:r>
            <a:r>
              <a:rPr lang="fr-BE" sz="3200" dirty="0" err="1"/>
              <a:t>being</a:t>
            </a:r>
            <a:r>
              <a:rPr lang="fr-BE" sz="3200" dirty="0"/>
              <a:t> </a:t>
            </a:r>
            <a:r>
              <a:rPr lang="fr-BE" sz="3200" dirty="0" err="1"/>
              <a:t>added</a:t>
            </a:r>
            <a:endParaRPr lang="fr-BE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fakeDb</a:t>
            </a:r>
            <a:r>
              <a:rPr lang="fr-BE" sz="3600" dirty="0"/>
              <a:t>: </a:t>
            </a:r>
            <a:r>
              <a:rPr lang="fr-BE" sz="3200" dirty="0" err="1"/>
              <a:t>poor</a:t>
            </a:r>
            <a:r>
              <a:rPr lang="fr-BE" sz="3200" dirty="0"/>
              <a:t> man </a:t>
            </a:r>
            <a:r>
              <a:rPr lang="fr-BE" sz="3200" dirty="0" err="1"/>
              <a:t>mongodb</a:t>
            </a:r>
            <a:r>
              <a:rPr lang="fr-BE" sz="3600" dirty="0"/>
              <a:t>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8B09E-D9F2-5EAD-0EF9-E06335E46744}"/>
              </a:ext>
            </a:extLst>
          </p:cNvPr>
          <p:cNvSpPr/>
          <p:nvPr/>
        </p:nvSpPr>
        <p:spPr>
          <a:xfrm>
            <a:off x="10081176" y="187362"/>
            <a:ext cx="1846957" cy="44179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Medium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52005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94" y="838705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Exercises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A13A1-EC4D-8196-18C1-22B96B064E10}"/>
              </a:ext>
            </a:extLst>
          </p:cNvPr>
          <p:cNvSpPr txBox="1"/>
          <p:nvPr/>
        </p:nvSpPr>
        <p:spPr>
          <a:xfrm>
            <a:off x="263861" y="1755788"/>
            <a:ext cx="11664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dirty="0"/>
              <a:t>2-consultants.test.ts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2A22C-80B6-235B-1A92-80A0FBE8F359}"/>
              </a:ext>
            </a:extLst>
          </p:cNvPr>
          <p:cNvSpPr txBox="1"/>
          <p:nvPr/>
        </p:nvSpPr>
        <p:spPr>
          <a:xfrm>
            <a:off x="263861" y="3005531"/>
            <a:ext cx="1166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600" dirty="0"/>
              <a:t>Our </a:t>
            </a:r>
            <a:r>
              <a:rPr lang="fr-BE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fakeDb</a:t>
            </a:r>
            <a:r>
              <a:rPr lang="fr-BE" sz="3600" dirty="0"/>
              <a:t> </a:t>
            </a:r>
            <a:r>
              <a:rPr lang="fr-BE" sz="3600" dirty="0" err="1"/>
              <a:t>replaced</a:t>
            </a:r>
            <a:r>
              <a:rPr lang="fr-BE" sz="3600" dirty="0"/>
              <a:t> </a:t>
            </a:r>
            <a:r>
              <a:rPr lang="fr-BE" sz="3600" dirty="0" err="1"/>
              <a:t>with</a:t>
            </a:r>
            <a:r>
              <a:rPr lang="fr-BE" sz="3600" dirty="0"/>
              <a:t> an </a:t>
            </a:r>
            <a:r>
              <a:rPr lang="fr-BE" sz="3600" dirty="0">
                <a:hlinkClick r:id="rId5"/>
              </a:rPr>
              <a:t>in-memory mongo</a:t>
            </a:r>
            <a:r>
              <a:rPr lang="fr-BE" sz="3600" dirty="0"/>
              <a:t> </a:t>
            </a:r>
            <a:endParaRPr lang="fr-BE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8B09E-D9F2-5EAD-0EF9-E06335E46744}"/>
              </a:ext>
            </a:extLst>
          </p:cNvPr>
          <p:cNvSpPr/>
          <p:nvPr/>
        </p:nvSpPr>
        <p:spPr>
          <a:xfrm>
            <a:off x="10081176" y="187362"/>
            <a:ext cx="1846957" cy="44179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Medium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22169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94" y="838705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Exercises</a:t>
            </a:r>
            <a:endParaRPr lang="en-B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8B09E-D9F2-5EAD-0EF9-E06335E46744}"/>
              </a:ext>
            </a:extLst>
          </p:cNvPr>
          <p:cNvSpPr/>
          <p:nvPr/>
        </p:nvSpPr>
        <p:spPr>
          <a:xfrm>
            <a:off x="10081176" y="187362"/>
            <a:ext cx="1846957" cy="44179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Medium</a:t>
            </a:r>
            <a:endParaRPr lang="en-BE" b="1" dirty="0"/>
          </a:p>
        </p:txBody>
      </p:sp>
      <p:pic>
        <p:nvPicPr>
          <p:cNvPr id="4098" name="Picture 2" descr="GitHub - nodkz/mongodb-memory-server: Spinning up mongod in memory for fast  tests. If you run tests in parallel this lib helps to spin up dedicated mongodb  servers for every test file in MacOS, *">
            <a:extLst>
              <a:ext uri="{FF2B5EF4-FFF2-40B4-BE49-F238E27FC236}">
                <a16:creationId xmlns:a16="http://schemas.microsoft.com/office/drawing/2014/main" id="{C14868A3-8D1A-48D3-34A9-476DCC51F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340" y="1699598"/>
            <a:ext cx="10127314" cy="5063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751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94" y="838705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Exercises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A13A1-EC4D-8196-18C1-22B96B064E10}"/>
              </a:ext>
            </a:extLst>
          </p:cNvPr>
          <p:cNvSpPr txBox="1"/>
          <p:nvPr/>
        </p:nvSpPr>
        <p:spPr>
          <a:xfrm>
            <a:off x="263861" y="1755788"/>
            <a:ext cx="11664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dirty="0"/>
              <a:t>3-projectsMonth.test.ts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2A22C-80B6-235B-1A92-80A0FBE8F359}"/>
              </a:ext>
            </a:extLst>
          </p:cNvPr>
          <p:cNvSpPr txBox="1"/>
          <p:nvPr/>
        </p:nvSpPr>
        <p:spPr>
          <a:xfrm>
            <a:off x="263861" y="2647056"/>
            <a:ext cx="11756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4000" dirty="0"/>
              <a:t>Setup and test an </a:t>
            </a:r>
            <a:r>
              <a:rPr lang="fr-BE" sz="4000" dirty="0" err="1"/>
              <a:t>actual</a:t>
            </a:r>
            <a:r>
              <a:rPr lang="fr-BE" sz="4000" dirty="0"/>
              <a:t> Express </a:t>
            </a:r>
            <a:r>
              <a:rPr lang="fr-BE" sz="4000" dirty="0" err="1"/>
              <a:t>with</a:t>
            </a:r>
            <a:r>
              <a:rPr lang="fr-BE" sz="4000" dirty="0"/>
              <a:t> </a:t>
            </a:r>
            <a:r>
              <a:rPr lang="fr-BE" sz="4000" dirty="0" err="1">
                <a:hlinkClick r:id="rId5"/>
              </a:rPr>
              <a:t>supertest</a:t>
            </a:r>
            <a:endParaRPr lang="fr-BE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8B09E-D9F2-5EAD-0EF9-E06335E46744}"/>
              </a:ext>
            </a:extLst>
          </p:cNvPr>
          <p:cNvSpPr/>
          <p:nvPr/>
        </p:nvSpPr>
        <p:spPr>
          <a:xfrm>
            <a:off x="10081176" y="187362"/>
            <a:ext cx="1846957" cy="44179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Medium</a:t>
            </a:r>
            <a:endParaRPr lang="en-BE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41ACD-3155-CFFA-E9DC-34327F4DD66B}"/>
              </a:ext>
            </a:extLst>
          </p:cNvPr>
          <p:cNvSpPr txBox="1"/>
          <p:nvPr/>
        </p:nvSpPr>
        <p:spPr>
          <a:xfrm>
            <a:off x="309843" y="3717499"/>
            <a:ext cx="11664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supertest</a:t>
            </a:r>
            <a:r>
              <a:rPr lang="fr-BE" sz="3600" dirty="0"/>
              <a:t> </a:t>
            </a:r>
            <a:r>
              <a:rPr lang="fr-BE" sz="3600" dirty="0" err="1"/>
              <a:t>was</a:t>
            </a:r>
            <a:r>
              <a:rPr lang="fr-BE" sz="3600" dirty="0"/>
              <a:t> </a:t>
            </a:r>
            <a:r>
              <a:rPr lang="fr-BE" sz="3600" dirty="0" err="1"/>
              <a:t>created</a:t>
            </a:r>
            <a:r>
              <a:rPr lang="fr-BE" sz="3600" dirty="0"/>
              <a:t> </a:t>
            </a:r>
            <a:r>
              <a:rPr lang="fr-BE" sz="3600" dirty="0" err="1"/>
              <a:t>alongside</a:t>
            </a:r>
            <a:r>
              <a:rPr lang="fr-BE" sz="3600" dirty="0"/>
              <a:t> </a:t>
            </a:r>
            <a:r>
              <a:rPr lang="fr-BE" sz="3600" dirty="0" err="1">
                <a:hlinkClick r:id="rId6"/>
              </a:rPr>
              <a:t>superagent</a:t>
            </a:r>
            <a:endParaRPr lang="fr-BE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superagent</a:t>
            </a:r>
            <a:r>
              <a:rPr lang="fr-BE" sz="3600" dirty="0"/>
              <a:t> </a:t>
            </a:r>
            <a:r>
              <a:rPr lang="fr-BE" sz="3600" dirty="0" err="1"/>
              <a:t>is</a:t>
            </a:r>
            <a:r>
              <a:rPr lang="fr-BE" sz="3600" dirty="0"/>
              <a:t> package to « </a:t>
            </a:r>
            <a:r>
              <a:rPr lang="fr-BE" sz="3600" dirty="0" err="1"/>
              <a:t>fetch</a:t>
            </a:r>
            <a:r>
              <a:rPr lang="fr-BE" sz="3600" dirty="0"/>
              <a:t> »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dirty="0" err="1"/>
              <a:t>supertest</a:t>
            </a:r>
            <a:r>
              <a:rPr lang="fr-BE" sz="3600" dirty="0"/>
              <a:t> </a:t>
            </a:r>
            <a:r>
              <a:rPr lang="fr-BE" sz="3600" dirty="0" err="1"/>
              <a:t>is</a:t>
            </a:r>
            <a:r>
              <a:rPr lang="fr-BE" sz="3600" dirty="0"/>
              <a:t> </a:t>
            </a:r>
            <a:r>
              <a:rPr lang="fr-BE" sz="3600" dirty="0" err="1"/>
              <a:t>often</a:t>
            </a:r>
            <a:r>
              <a:rPr lang="fr-BE" sz="3600" dirty="0"/>
              <a:t> </a:t>
            </a:r>
            <a:r>
              <a:rPr lang="fr-BE" sz="3600" dirty="0" err="1"/>
              <a:t>used</a:t>
            </a:r>
            <a:r>
              <a:rPr lang="fr-BE" sz="3600" dirty="0"/>
              <a:t> to test </a:t>
            </a:r>
            <a:r>
              <a:rPr lang="fr-BE" sz="3600" dirty="0" err="1"/>
              <a:t>expressjs</a:t>
            </a:r>
            <a:r>
              <a:rPr lang="fr-BE" sz="3600" dirty="0"/>
              <a:t> apps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600" b="1" dirty="0" err="1"/>
              <a:t>These</a:t>
            </a:r>
            <a:r>
              <a:rPr lang="fr-BE" sz="3600" b="1" dirty="0"/>
              <a:t> </a:t>
            </a:r>
            <a:r>
              <a:rPr lang="fr-BE" sz="3600" b="1" dirty="0" err="1"/>
              <a:t>exercises</a:t>
            </a:r>
            <a:r>
              <a:rPr lang="fr-BE" sz="3600" b="1" dirty="0"/>
              <a:t> </a:t>
            </a:r>
            <a:r>
              <a:rPr lang="fr-BE" sz="3600" b="1" dirty="0" err="1"/>
              <a:t>require</a:t>
            </a:r>
            <a:r>
              <a:rPr lang="fr-BE" sz="3600" b="1" dirty="0"/>
              <a:t> </a:t>
            </a:r>
            <a:r>
              <a:rPr lang="fr-BE" sz="3600" b="1" dirty="0" err="1"/>
              <a:t>some</a:t>
            </a:r>
            <a:r>
              <a:rPr lang="fr-BE" sz="3600" b="1" dirty="0"/>
              <a:t> mongo </a:t>
            </a:r>
            <a:r>
              <a:rPr lang="fr-BE" sz="3600" b="1" dirty="0" err="1"/>
              <a:t>queries</a:t>
            </a:r>
            <a:endParaRPr lang="fr-BE" sz="3600" b="1" dirty="0"/>
          </a:p>
        </p:txBody>
      </p:sp>
    </p:spTree>
    <p:extLst>
      <p:ext uri="{BB962C8B-B14F-4D97-AF65-F5344CB8AC3E}">
        <p14:creationId xmlns:p14="http://schemas.microsoft.com/office/powerpoint/2010/main" val="2618820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894" y="838705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Exercises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A13A1-EC4D-8196-18C1-22B96B064E10}"/>
              </a:ext>
            </a:extLst>
          </p:cNvPr>
          <p:cNvSpPr txBox="1"/>
          <p:nvPr/>
        </p:nvSpPr>
        <p:spPr>
          <a:xfrm>
            <a:off x="263861" y="1755788"/>
            <a:ext cx="11664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dirty="0"/>
              <a:t>4-projectsMonth.test.ts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2A22C-80B6-235B-1A92-80A0FBE8F359}"/>
              </a:ext>
            </a:extLst>
          </p:cNvPr>
          <p:cNvSpPr txBox="1"/>
          <p:nvPr/>
        </p:nvSpPr>
        <p:spPr>
          <a:xfrm>
            <a:off x="263861" y="2943976"/>
            <a:ext cx="117562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000" dirty="0" err="1"/>
              <a:t>Bringing</a:t>
            </a:r>
            <a:r>
              <a:rPr lang="fr-BE" sz="4000" dirty="0"/>
              <a:t> all the setup </a:t>
            </a:r>
            <a:r>
              <a:rPr lang="fr-BE" sz="4000" dirty="0" err="1"/>
              <a:t>from</a:t>
            </a:r>
            <a:r>
              <a:rPr lang="fr-BE" sz="4000" dirty="0"/>
              <a:t> the </a:t>
            </a:r>
            <a:r>
              <a:rPr lang="fr-BE" sz="4000" dirty="0" err="1"/>
              <a:t>previous</a:t>
            </a:r>
            <a:r>
              <a:rPr lang="fr-BE" sz="4000" dirty="0"/>
              <a:t> </a:t>
            </a:r>
            <a:r>
              <a:rPr lang="fr-BE" sz="4000" dirty="0" err="1"/>
              <a:t>exercises</a:t>
            </a:r>
            <a:r>
              <a:rPr lang="fr-BE" sz="4000" dirty="0"/>
              <a:t> </a:t>
            </a:r>
            <a:r>
              <a:rPr lang="fr-BE" sz="4000" dirty="0" err="1"/>
              <a:t>together</a:t>
            </a:r>
            <a:endParaRPr lang="fr-B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000" dirty="0"/>
              <a:t>Start </a:t>
            </a:r>
            <a:r>
              <a:rPr lang="fr-BE" sz="4000" dirty="0" err="1"/>
              <a:t>here</a:t>
            </a:r>
            <a:r>
              <a:rPr lang="fr-BE" sz="4000" dirty="0"/>
              <a:t> if </a:t>
            </a:r>
            <a:r>
              <a:rPr lang="fr-BE" sz="4000" dirty="0" err="1"/>
              <a:t>you</a:t>
            </a:r>
            <a:r>
              <a:rPr lang="fr-BE" sz="4000" dirty="0"/>
              <a:t> </a:t>
            </a:r>
            <a:r>
              <a:rPr lang="fr-BE" sz="4000" dirty="0" err="1"/>
              <a:t>feel</a:t>
            </a:r>
            <a:r>
              <a:rPr lang="fr-BE" sz="4000" dirty="0"/>
              <a:t> </a:t>
            </a:r>
            <a:r>
              <a:rPr lang="fr-BE" sz="4000" dirty="0" err="1"/>
              <a:t>comfortable</a:t>
            </a:r>
            <a:r>
              <a:rPr lang="fr-BE" sz="4000" dirty="0"/>
              <a:t> </a:t>
            </a:r>
            <a:r>
              <a:rPr lang="fr-BE" sz="4000" dirty="0" err="1"/>
              <a:t>with</a:t>
            </a:r>
            <a:r>
              <a:rPr lang="fr-BE" sz="4000" dirty="0"/>
              <a:t> </a:t>
            </a:r>
            <a:r>
              <a:rPr lang="fr-BE" sz="4000" dirty="0" err="1"/>
              <a:t>Jest</a:t>
            </a:r>
            <a:endParaRPr lang="fr-B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000" dirty="0"/>
              <a:t>There are no </a:t>
            </a:r>
            <a:r>
              <a:rPr lang="fr-BE" sz="4000" dirty="0" err="1"/>
              <a:t>example</a:t>
            </a:r>
            <a:r>
              <a:rPr lang="fr-BE" sz="4000" dirty="0"/>
              <a:t> test </a:t>
            </a:r>
            <a:r>
              <a:rPr lang="fr-BE" sz="4000" dirty="0" err="1"/>
              <a:t>implementations</a:t>
            </a:r>
            <a:r>
              <a:rPr lang="fr-BE" sz="4000" dirty="0"/>
              <a:t> </a:t>
            </a:r>
            <a:r>
              <a:rPr lang="fr-BE" sz="4000" dirty="0" err="1"/>
              <a:t>here</a:t>
            </a:r>
            <a:endParaRPr lang="fr-BE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68B09E-D9F2-5EAD-0EF9-E06335E46744}"/>
              </a:ext>
            </a:extLst>
          </p:cNvPr>
          <p:cNvSpPr/>
          <p:nvPr/>
        </p:nvSpPr>
        <p:spPr>
          <a:xfrm>
            <a:off x="10081176" y="187362"/>
            <a:ext cx="1846957" cy="44179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Medium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1022659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61" y="600001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Exercises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8A13A1-EC4D-8196-18C1-22B96B064E10}"/>
              </a:ext>
            </a:extLst>
          </p:cNvPr>
          <p:cNvSpPr txBox="1"/>
          <p:nvPr/>
        </p:nvSpPr>
        <p:spPr>
          <a:xfrm>
            <a:off x="309843" y="1407694"/>
            <a:ext cx="116642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4400" dirty="0"/>
              <a:t>7/8/9-invoice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2A22C-80B6-235B-1A92-80A0FBE8F359}"/>
              </a:ext>
            </a:extLst>
          </p:cNvPr>
          <p:cNvSpPr txBox="1"/>
          <p:nvPr/>
        </p:nvSpPr>
        <p:spPr>
          <a:xfrm>
            <a:off x="95535" y="2452657"/>
            <a:ext cx="120964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000" dirty="0" err="1"/>
              <a:t>Completely</a:t>
            </a:r>
            <a:r>
              <a:rPr lang="fr-BE" sz="4000" dirty="0"/>
              <a:t> </a:t>
            </a:r>
            <a:r>
              <a:rPr lang="fr-BE" sz="4000" dirty="0" err="1"/>
              <a:t>bare</a:t>
            </a:r>
            <a:r>
              <a:rPr lang="fr-BE" sz="4000" dirty="0"/>
              <a:t> </a:t>
            </a:r>
            <a:r>
              <a:rPr lang="fr-BE" sz="4000" dirty="0" err="1"/>
              <a:t>exercise</a:t>
            </a:r>
            <a:r>
              <a:rPr lang="fr-BE" sz="4000" dirty="0"/>
              <a:t> skeletons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3200" dirty="0" err="1"/>
              <a:t>Think</a:t>
            </a:r>
            <a:r>
              <a:rPr lang="fr-BE" sz="3200" dirty="0"/>
              <a:t> about a setup </a:t>
            </a:r>
            <a:r>
              <a:rPr lang="fr-BE" sz="3200" dirty="0" err="1"/>
              <a:t>that</a:t>
            </a:r>
            <a:r>
              <a:rPr lang="fr-BE" sz="3200" dirty="0"/>
              <a:t> </a:t>
            </a:r>
            <a:r>
              <a:rPr lang="fr-BE" sz="3200" dirty="0" err="1"/>
              <a:t>does</a:t>
            </a:r>
            <a:r>
              <a:rPr lang="fr-BE" sz="3200" dirty="0"/>
              <a:t> not </a:t>
            </a:r>
            <a:r>
              <a:rPr lang="fr-BE" sz="3200" dirty="0" err="1"/>
              <a:t>require</a:t>
            </a:r>
            <a:r>
              <a:rPr lang="fr-BE" sz="3200" dirty="0"/>
              <a:t> </a:t>
            </a:r>
            <a:r>
              <a:rPr lang="fr-BE" sz="3200" dirty="0" err="1"/>
              <a:t>copying</a:t>
            </a:r>
            <a:r>
              <a:rPr lang="fr-BE" sz="3200" dirty="0"/>
              <a:t> 20+ </a:t>
            </a:r>
            <a:r>
              <a:rPr lang="fr-BE" sz="3200" dirty="0" err="1"/>
              <a:t>lines</a:t>
            </a:r>
            <a:r>
              <a:rPr lang="fr-BE" sz="3200" dirty="0"/>
              <a:t> of code </a:t>
            </a:r>
            <a:r>
              <a:rPr lang="fr-BE" sz="3200" dirty="0" err="1"/>
              <a:t>each</a:t>
            </a:r>
            <a:r>
              <a:rPr lang="fr-BE" sz="3200" dirty="0"/>
              <a:t> time?</a:t>
            </a:r>
            <a:endParaRPr lang="fr-BE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4000" dirty="0" err="1"/>
              <a:t>Exercises</a:t>
            </a:r>
            <a:endParaRPr lang="fr-BE" sz="44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3200" dirty="0"/>
              <a:t>7-deleteInvoice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3200" dirty="0"/>
              <a:t>8-createInvoice: </a:t>
            </a:r>
            <a:r>
              <a:rPr lang="fr-BE" sz="2400" dirty="0"/>
              <a:t>lots of </a:t>
            </a:r>
            <a:r>
              <a:rPr lang="fr-BE" sz="2400" dirty="0" err="1"/>
              <a:t>mocking</a:t>
            </a:r>
            <a:r>
              <a:rPr lang="fr-BE" sz="2400" dirty="0"/>
              <a:t> </a:t>
            </a:r>
            <a:r>
              <a:rPr lang="fr-BE" sz="2400" dirty="0" err="1"/>
              <a:t>needed</a:t>
            </a:r>
            <a:endParaRPr lang="fr-BE" sz="32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BE" sz="3200" dirty="0"/>
              <a:t>9-emailInvoice: </a:t>
            </a:r>
            <a:r>
              <a:rPr lang="fr-BE" sz="2400" dirty="0" err="1"/>
              <a:t>sending</a:t>
            </a:r>
            <a:r>
              <a:rPr lang="fr-BE" sz="2400" dirty="0"/>
              <a:t> emails, </a:t>
            </a:r>
            <a:r>
              <a:rPr lang="fr-BE" sz="2400" dirty="0" err="1"/>
              <a:t>creating</a:t>
            </a:r>
            <a:r>
              <a:rPr lang="fr-BE" sz="2400" dirty="0"/>
              <a:t> &amp; </a:t>
            </a:r>
            <a:r>
              <a:rPr lang="fr-BE" sz="2400" dirty="0" err="1"/>
              <a:t>merging</a:t>
            </a:r>
            <a:r>
              <a:rPr lang="fr-BE" sz="2400" dirty="0"/>
              <a:t> </a:t>
            </a:r>
            <a:r>
              <a:rPr lang="fr-BE" sz="2400" dirty="0" err="1"/>
              <a:t>attachments</a:t>
            </a:r>
            <a:r>
              <a:rPr lang="fr-BE" sz="2400" dirty="0"/>
              <a:t>, …</a:t>
            </a:r>
            <a:endParaRPr lang="fr-BE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42FB8-66EF-8782-E169-E74957C864A7}"/>
              </a:ext>
            </a:extLst>
          </p:cNvPr>
          <p:cNvSpPr/>
          <p:nvPr/>
        </p:nvSpPr>
        <p:spPr>
          <a:xfrm>
            <a:off x="10081177" y="199061"/>
            <a:ext cx="1846957" cy="44179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b="1" dirty="0"/>
              <a:t>HARD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3128065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613652"/>
            <a:ext cx="11542512" cy="860893"/>
          </a:xfrm>
        </p:spPr>
        <p:txBody>
          <a:bodyPr/>
          <a:lstStyle/>
          <a:p>
            <a:r>
              <a:rPr lang="fr-BE" dirty="0"/>
              <a:t>Infos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BC42-63B2-9B21-BC68-C4B2B0C08A19}"/>
              </a:ext>
            </a:extLst>
          </p:cNvPr>
          <p:cNvSpPr txBox="1"/>
          <p:nvPr/>
        </p:nvSpPr>
        <p:spPr>
          <a:xfrm>
            <a:off x="311809" y="1474545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WiFi</a:t>
            </a:r>
            <a:r>
              <a:rPr lang="en-US" sz="3200" dirty="0"/>
              <a:t>: </a:t>
            </a:r>
            <a:r>
              <a:rPr lang="en-US" sz="3200" dirty="0" err="1"/>
              <a:t>itenium</a:t>
            </a:r>
            <a:r>
              <a:rPr lang="en-US" sz="3200" dirty="0"/>
              <a:t>-guest / Wifi4Ufree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56851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31" y="851855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/>
              <a:t>JASMINE</a:t>
            </a:r>
            <a:endParaRPr lang="en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F37FB-CFDC-1D80-9DD4-7F0E466E6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0644" y="2729934"/>
            <a:ext cx="9230748" cy="2544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35637-9A8F-137D-1DAC-E0DE095F2B9A}"/>
              </a:ext>
            </a:extLst>
          </p:cNvPr>
          <p:cNvSpPr txBox="1"/>
          <p:nvPr/>
        </p:nvSpPr>
        <p:spPr>
          <a:xfrm>
            <a:off x="332531" y="1792475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/>
              <a:t>You can </a:t>
            </a:r>
            <a:r>
              <a:rPr lang="fr-BE" sz="3200" dirty="0" err="1"/>
              <a:t>never</a:t>
            </a:r>
            <a:r>
              <a:rPr lang="fr-BE" sz="3200" dirty="0"/>
              <a:t> go </a:t>
            </a:r>
            <a:r>
              <a:rPr lang="fr-BE" sz="3200" dirty="0" err="1"/>
              <a:t>wrong</a:t>
            </a:r>
            <a:r>
              <a:rPr lang="fr-BE" sz="3200" dirty="0"/>
              <a:t> </a:t>
            </a:r>
            <a:r>
              <a:rPr lang="fr-BE" sz="3200" dirty="0" err="1"/>
              <a:t>with</a:t>
            </a:r>
            <a:r>
              <a:rPr lang="fr-BE" sz="3200" dirty="0"/>
              <a:t> Jasmine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42009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31" y="851855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/>
              <a:t>JASMINE</a:t>
            </a:r>
            <a:endParaRPr lang="en-B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35637-9A8F-137D-1DAC-E0DE095F2B9A}"/>
              </a:ext>
            </a:extLst>
          </p:cNvPr>
          <p:cNvSpPr txBox="1"/>
          <p:nvPr/>
        </p:nvSpPr>
        <p:spPr>
          <a:xfrm>
            <a:off x="263862" y="2424496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 err="1"/>
              <a:t>Angular</a:t>
            </a:r>
            <a:r>
              <a:rPr lang="fr-BE" sz="3200" dirty="0"/>
              <a:t> </a:t>
            </a:r>
            <a:r>
              <a:rPr lang="fr-BE" sz="3200" dirty="0" err="1"/>
              <a:t>testing</a:t>
            </a:r>
            <a:r>
              <a:rPr lang="fr-BE" sz="3200" dirty="0"/>
              <a:t> </a:t>
            </a:r>
            <a:r>
              <a:rPr lang="fr-BE" sz="3200" dirty="0" err="1"/>
              <a:t>is</a:t>
            </a:r>
            <a:r>
              <a:rPr lang="fr-BE" sz="3200" dirty="0"/>
              <a:t> </a:t>
            </a:r>
            <a:r>
              <a:rPr lang="fr-BE" sz="3200" dirty="0" err="1"/>
              <a:t>typically</a:t>
            </a:r>
            <a:r>
              <a:rPr lang="fr-BE" sz="3200" dirty="0"/>
              <a:t> </a:t>
            </a:r>
            <a:r>
              <a:rPr lang="fr-BE" sz="3200" dirty="0" err="1"/>
              <a:t>done</a:t>
            </a:r>
            <a:r>
              <a:rPr lang="fr-BE" sz="3200" dirty="0"/>
              <a:t> </a:t>
            </a:r>
            <a:r>
              <a:rPr lang="fr-BE" sz="3200" dirty="0" err="1"/>
              <a:t>using</a:t>
            </a:r>
            <a:r>
              <a:rPr lang="fr-BE" sz="3200" dirty="0"/>
              <a:t> Jasmine</a:t>
            </a:r>
            <a:endParaRPr lang="en-BE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F7B72-C88E-4F59-77EA-AC4172B42EE3}"/>
              </a:ext>
            </a:extLst>
          </p:cNvPr>
          <p:cNvSpPr txBox="1"/>
          <p:nvPr/>
        </p:nvSpPr>
        <p:spPr>
          <a:xfrm>
            <a:off x="332531" y="4019115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 err="1"/>
              <a:t>React</a:t>
            </a:r>
            <a:r>
              <a:rPr lang="fr-BE" sz="3200" dirty="0"/>
              <a:t> </a:t>
            </a:r>
            <a:r>
              <a:rPr lang="fr-BE" sz="3200" dirty="0" err="1"/>
              <a:t>testing</a:t>
            </a:r>
            <a:r>
              <a:rPr lang="fr-BE" sz="3200" dirty="0"/>
              <a:t> </a:t>
            </a:r>
            <a:r>
              <a:rPr lang="fr-BE" sz="3200" dirty="0" err="1"/>
              <a:t>is</a:t>
            </a:r>
            <a:r>
              <a:rPr lang="fr-BE" sz="3200" dirty="0"/>
              <a:t> </a:t>
            </a:r>
            <a:r>
              <a:rPr lang="fr-BE" sz="3200" dirty="0" err="1"/>
              <a:t>typically</a:t>
            </a:r>
            <a:r>
              <a:rPr lang="fr-BE" sz="3200" dirty="0"/>
              <a:t> </a:t>
            </a:r>
            <a:r>
              <a:rPr lang="fr-BE" sz="3200" dirty="0" err="1"/>
              <a:t>done</a:t>
            </a:r>
            <a:r>
              <a:rPr lang="fr-BE" sz="3200" dirty="0"/>
              <a:t> </a:t>
            </a:r>
            <a:r>
              <a:rPr lang="fr-BE" sz="3200" dirty="0" err="1"/>
              <a:t>using</a:t>
            </a:r>
            <a:r>
              <a:rPr lang="fr-BE" sz="3200" dirty="0"/>
              <a:t> </a:t>
            </a:r>
            <a:r>
              <a:rPr lang="fr-BE" sz="3200" dirty="0" err="1"/>
              <a:t>Jest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105647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31" y="851855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Jest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F7B72-C88E-4F59-77EA-AC4172B42EE3}"/>
              </a:ext>
            </a:extLst>
          </p:cNvPr>
          <p:cNvSpPr txBox="1"/>
          <p:nvPr/>
        </p:nvSpPr>
        <p:spPr>
          <a:xfrm>
            <a:off x="332531" y="1725898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 err="1"/>
              <a:t>Jest</a:t>
            </a:r>
            <a:r>
              <a:rPr lang="fr-BE" sz="3200" dirty="0"/>
              <a:t> </a:t>
            </a:r>
            <a:r>
              <a:rPr lang="fr-BE" sz="3200" dirty="0" err="1"/>
              <a:t>syntax</a:t>
            </a:r>
            <a:r>
              <a:rPr lang="fr-BE" sz="3200" dirty="0"/>
              <a:t> </a:t>
            </a:r>
            <a:r>
              <a:rPr lang="fr-BE" sz="3200" dirty="0" err="1"/>
              <a:t>is</a:t>
            </a:r>
            <a:r>
              <a:rPr lang="fr-BE" sz="3200" dirty="0"/>
              <a:t> </a:t>
            </a:r>
            <a:r>
              <a:rPr lang="fr-BE" sz="3200" dirty="0" err="1"/>
              <a:t>largely</a:t>
            </a:r>
            <a:r>
              <a:rPr lang="fr-BE" sz="3200" dirty="0"/>
              <a:t> the </a:t>
            </a:r>
            <a:r>
              <a:rPr lang="fr-BE" sz="3200" dirty="0" err="1"/>
              <a:t>same</a:t>
            </a:r>
            <a:r>
              <a:rPr lang="fr-BE" sz="3200" dirty="0"/>
              <a:t> as Jasmine</a:t>
            </a:r>
            <a:endParaRPr lang="en-BE" sz="3200" dirty="0"/>
          </a:p>
        </p:txBody>
      </p:sp>
      <p:pic>
        <p:nvPicPr>
          <p:cNvPr id="2050" name="Picture 2" descr="Jest · 🃏 Delightful JavaScript Testing">
            <a:extLst>
              <a:ext uri="{FF2B5EF4-FFF2-40B4-BE49-F238E27FC236}">
                <a16:creationId xmlns:a16="http://schemas.microsoft.com/office/drawing/2014/main" id="{53CE03EE-4472-0CE2-4BC7-D6D9C9192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872" y="2657883"/>
            <a:ext cx="6406770" cy="33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26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31" y="851855"/>
            <a:ext cx="11526937" cy="860893"/>
          </a:xfrm>
        </p:spPr>
        <p:txBody>
          <a:bodyPr>
            <a:normAutofit/>
          </a:bodyPr>
          <a:lstStyle/>
          <a:p>
            <a:r>
              <a:rPr lang="fr-BE" dirty="0" err="1"/>
              <a:t>Development</a:t>
            </a:r>
            <a:r>
              <a:rPr lang="fr-BE" dirty="0"/>
              <a:t> Setup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F7B72-C88E-4F59-77EA-AC4172B42EE3}"/>
              </a:ext>
            </a:extLst>
          </p:cNvPr>
          <p:cNvSpPr txBox="1"/>
          <p:nvPr/>
        </p:nvSpPr>
        <p:spPr>
          <a:xfrm>
            <a:off x="332531" y="1848728"/>
            <a:ext cx="1166427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200" dirty="0"/>
              <a:t>Node v16.10 </a:t>
            </a:r>
            <a:r>
              <a:rPr lang="fr-BE" sz="2400" dirty="0"/>
              <a:t>(use </a:t>
            </a:r>
            <a:r>
              <a:rPr lang="fr-BE" sz="2400" dirty="0" err="1"/>
              <a:t>nvm</a:t>
            </a:r>
            <a:r>
              <a:rPr lang="fr-BE" sz="24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200" dirty="0"/>
              <a:t>Visual Studio Code </a:t>
            </a:r>
            <a:r>
              <a:rPr lang="fr-BE" sz="2400" dirty="0"/>
              <a:t>(</a:t>
            </a:r>
            <a:r>
              <a:rPr lang="fr-BE" sz="2400" dirty="0">
                <a:hlinkClick r:id="rId5"/>
              </a:rPr>
              <a:t>guide</a:t>
            </a:r>
            <a:r>
              <a:rPr lang="fr-BE" sz="2400" dirty="0"/>
              <a:t>)</a:t>
            </a:r>
            <a:endParaRPr lang="fr-B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3200" dirty="0" err="1">
                <a:hlinkClick r:id="rId6"/>
              </a:rPr>
              <a:t>Jest</a:t>
            </a:r>
            <a:r>
              <a:rPr lang="fr-BE" sz="3200" dirty="0"/>
              <a:t> </a:t>
            </a:r>
            <a:r>
              <a:rPr lang="fr-BE" sz="2400" dirty="0" err="1"/>
              <a:t>VSCode</a:t>
            </a:r>
            <a:r>
              <a:rPr lang="fr-BE" sz="2400" dirty="0"/>
              <a:t> extension</a:t>
            </a:r>
            <a:r>
              <a:rPr lang="fr-BE" sz="3200" dirty="0"/>
              <a:t> : </a:t>
            </a:r>
            <a:r>
              <a:rPr lang="fr-BE" sz="2400" dirty="0" err="1"/>
              <a:t>debug</a:t>
            </a:r>
            <a:r>
              <a:rPr lang="fr-BE" sz="2400" dirty="0"/>
              <a:t> in VSC (</a:t>
            </a:r>
            <a:r>
              <a:rPr lang="fr-BE" sz="2400" dirty="0" err="1"/>
              <a:t>see</a:t>
            </a:r>
            <a:r>
              <a:rPr lang="fr-BE" sz="2400" dirty="0"/>
              <a:t> .</a:t>
            </a:r>
            <a:r>
              <a:rPr lang="fr-BE" sz="2400" dirty="0" err="1"/>
              <a:t>vscode</a:t>
            </a:r>
            <a:r>
              <a:rPr lang="fr-BE" sz="2400" dirty="0"/>
              <a:t>/</a:t>
            </a:r>
            <a:r>
              <a:rPr lang="fr-BE" sz="2400" dirty="0" err="1"/>
              <a:t>launch.json</a:t>
            </a:r>
            <a:r>
              <a:rPr lang="fr-BE" sz="2400" dirty="0"/>
              <a:t>)</a:t>
            </a:r>
            <a:endParaRPr lang="fr-BE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fr-BE" sz="3200" dirty="0">
                <a:hlinkClick r:id="rId7"/>
              </a:rPr>
              <a:t>Node.js V8 – </a:t>
            </a:r>
            <a:r>
              <a:rPr lang="fr-BE" sz="3200" dirty="0" err="1">
                <a:hlinkClick r:id="rId7"/>
              </a:rPr>
              <a:t>inspector</a:t>
            </a:r>
            <a:r>
              <a:rPr lang="fr-BE" sz="3200" dirty="0">
                <a:hlinkClick r:id="rId7"/>
              </a:rPr>
              <a:t> Manager</a:t>
            </a:r>
            <a:r>
              <a:rPr lang="fr-BE" sz="3200" dirty="0"/>
              <a:t> : </a:t>
            </a:r>
            <a:r>
              <a:rPr lang="fr-BE" sz="2400" dirty="0" err="1"/>
              <a:t>debug</a:t>
            </a:r>
            <a:r>
              <a:rPr lang="fr-BE" sz="2400" dirty="0"/>
              <a:t> in chrome</a:t>
            </a:r>
            <a:endParaRPr lang="en-B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E839A-B429-93F2-2CA7-1BD5A3C6380F}"/>
              </a:ext>
            </a:extLst>
          </p:cNvPr>
          <p:cNvSpPr txBox="1"/>
          <p:nvPr/>
        </p:nvSpPr>
        <p:spPr>
          <a:xfrm>
            <a:off x="263862" y="5529091"/>
            <a:ext cx="116642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800" dirty="0"/>
              <a:t>Note: the .</a:t>
            </a:r>
            <a:r>
              <a:rPr lang="fr-BE" sz="2800" dirty="0" err="1"/>
              <a:t>vscode</a:t>
            </a:r>
            <a:r>
              <a:rPr lang="fr-BE" sz="2800" dirty="0"/>
              <a:t> has to </a:t>
            </a:r>
            <a:r>
              <a:rPr lang="fr-BE" sz="2800" dirty="0" err="1"/>
              <a:t>be</a:t>
            </a:r>
            <a:r>
              <a:rPr lang="fr-BE" sz="2800" dirty="0"/>
              <a:t> a top directory in </a:t>
            </a:r>
            <a:r>
              <a:rPr lang="fr-BE" sz="2800" dirty="0" err="1"/>
              <a:t>your</a:t>
            </a:r>
            <a:r>
              <a:rPr lang="fr-BE" sz="2800" dirty="0"/>
              <a:t> </a:t>
            </a:r>
            <a:r>
              <a:rPr lang="fr-BE" sz="2800" dirty="0" err="1"/>
              <a:t>workspace</a:t>
            </a:r>
            <a:endParaRPr lang="fr-BE" sz="2800" dirty="0"/>
          </a:p>
          <a:p>
            <a:pPr algn="ctr"/>
            <a:r>
              <a:rPr lang="fr-BE" sz="2800" dirty="0"/>
              <a:t>for </a:t>
            </a:r>
            <a:r>
              <a:rPr lang="fr-BE" sz="2800" dirty="0" err="1"/>
              <a:t>debugging</a:t>
            </a:r>
            <a:r>
              <a:rPr lang="fr-BE" sz="2800" dirty="0"/>
              <a:t> to </a:t>
            </a:r>
            <a:r>
              <a:rPr lang="fr-BE" sz="2800" dirty="0" err="1"/>
              <a:t>work</a:t>
            </a:r>
            <a:r>
              <a:rPr lang="fr-BE" sz="2800" dirty="0"/>
              <a:t>!</a:t>
            </a:r>
            <a:endParaRPr lang="en-BE" sz="3200" dirty="0"/>
          </a:p>
        </p:txBody>
      </p:sp>
    </p:spTree>
    <p:extLst>
      <p:ext uri="{BB962C8B-B14F-4D97-AF65-F5344CB8AC3E}">
        <p14:creationId xmlns:p14="http://schemas.microsoft.com/office/powerpoint/2010/main" val="284286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349" y="1288584"/>
            <a:ext cx="11526937" cy="860893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examples</a:t>
            </a:r>
            <a:br>
              <a:rPr lang="fr-BE" dirty="0"/>
            </a:br>
            <a:r>
              <a:rPr lang="fr-BE" dirty="0"/>
              <a:t>REPO: </a:t>
            </a:r>
            <a:r>
              <a:rPr lang="fr-BE" dirty="0" err="1"/>
              <a:t>jasmine</a:t>
            </a:r>
            <a:r>
              <a:rPr lang="fr-BE" dirty="0"/>
              <a:t>-tut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F7B72-C88E-4F59-77EA-AC4172B42EE3}"/>
              </a:ext>
            </a:extLst>
          </p:cNvPr>
          <p:cNvSpPr txBox="1"/>
          <p:nvPr/>
        </p:nvSpPr>
        <p:spPr>
          <a:xfrm>
            <a:off x="263863" y="2735834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/>
              <a:t>Open the « </a:t>
            </a:r>
            <a:r>
              <a:rPr lang="fr-BE" sz="3200" dirty="0" err="1"/>
              <a:t>Jest</a:t>
            </a:r>
            <a:r>
              <a:rPr lang="fr-BE" sz="3200" dirty="0"/>
              <a:t> » folder </a:t>
            </a:r>
            <a:r>
              <a:rPr lang="fr-BE" sz="3200" dirty="0" err="1"/>
              <a:t>from</a:t>
            </a:r>
            <a:r>
              <a:rPr lang="fr-BE" sz="3200" dirty="0"/>
              <a:t> </a:t>
            </a:r>
            <a:r>
              <a:rPr lang="fr-BE" sz="3200" dirty="0" err="1"/>
              <a:t>jasmine</a:t>
            </a:r>
            <a:r>
              <a:rPr lang="fr-BE" sz="3200" dirty="0"/>
              <a:t>-tut in VSC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6E71A-91AC-F456-9A5B-C4528038C10B}"/>
              </a:ext>
            </a:extLst>
          </p:cNvPr>
          <p:cNvSpPr txBox="1"/>
          <p:nvPr/>
        </p:nvSpPr>
        <p:spPr>
          <a:xfrm>
            <a:off x="402615" y="4594204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/>
              <a:t>There are </a:t>
            </a:r>
            <a:r>
              <a:rPr lang="fr-BE" sz="3200" dirty="0" err="1"/>
              <a:t>examples</a:t>
            </a:r>
            <a:r>
              <a:rPr lang="fr-BE" sz="3200" dirty="0"/>
              <a:t> for </a:t>
            </a:r>
            <a:r>
              <a:rPr lang="fr-BE" sz="3200" dirty="0" err="1"/>
              <a:t>pretty</a:t>
            </a:r>
            <a:r>
              <a:rPr lang="fr-BE" sz="3200" dirty="0"/>
              <a:t> </a:t>
            </a:r>
            <a:r>
              <a:rPr lang="fr-BE" sz="3200" dirty="0" err="1"/>
              <a:t>much</a:t>
            </a:r>
            <a:r>
              <a:rPr lang="fr-BE" sz="3200" dirty="0"/>
              <a:t> </a:t>
            </a:r>
            <a:r>
              <a:rPr lang="fr-BE" sz="3200" dirty="0" err="1"/>
              <a:t>everything</a:t>
            </a:r>
            <a:endParaRPr lang="fr-BE" sz="3200" dirty="0"/>
          </a:p>
        </p:txBody>
      </p:sp>
    </p:spTree>
    <p:extLst>
      <p:ext uri="{BB962C8B-B14F-4D97-AF65-F5344CB8AC3E}">
        <p14:creationId xmlns:p14="http://schemas.microsoft.com/office/powerpoint/2010/main" val="214201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2314" y="0"/>
            <a:ext cx="6997280" cy="860893"/>
          </a:xfrm>
        </p:spPr>
        <p:txBody>
          <a:bodyPr>
            <a:normAutofit/>
          </a:bodyPr>
          <a:lstStyle/>
          <a:p>
            <a:r>
              <a:rPr lang="fr-BE" dirty="0"/>
              <a:t>BASIC Example </a:t>
            </a:r>
            <a:r>
              <a:rPr lang="fr-BE" dirty="0" err="1"/>
              <a:t>Spec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93BC3-6929-DB91-09D9-2404E346BB04}"/>
              </a:ext>
            </a:extLst>
          </p:cNvPr>
          <p:cNvSpPr txBox="1"/>
          <p:nvPr/>
        </p:nvSpPr>
        <p:spPr>
          <a:xfrm>
            <a:off x="1563714" y="838705"/>
            <a:ext cx="8835880" cy="60016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describe(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'basic example'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()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beforeEach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 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=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})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it(</a:t>
            </a:r>
            <a:r>
              <a:rPr lang="en-US" sz="24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'can hardly fail'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()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// </a:t>
            </a:r>
            <a:r>
              <a:rPr lang="en-US" sz="2400" b="0" dirty="0" err="1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toBe</a:t>
            </a:r>
            <a:r>
              <a:rPr lang="en-US" sz="2400" b="0" dirty="0">
                <a:solidFill>
                  <a:srgbClr val="6A9955"/>
                </a:solidFill>
                <a:effectLst/>
                <a:latin typeface="Fira Code" panose="020B0809050000020004" pitchFamily="49" charset="0"/>
              </a:rPr>
              <a:t>() uses ===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expect(</a:t>
            </a:r>
            <a:r>
              <a:rPr lang="en-US" sz="2400" b="0" dirty="0" err="1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this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toBe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expect({a: {}}).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toEqual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({a: {}})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  expect([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{a: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}]).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toEqual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{a: </a:t>
            </a:r>
            <a:r>
              <a:rPr lang="en-US" sz="24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}])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});</a:t>
            </a:r>
          </a:p>
          <a:p>
            <a:endParaRPr lang="en-US" sz="2400" dirty="0">
              <a:solidFill>
                <a:srgbClr val="D4D4D4"/>
              </a:solidFill>
              <a:latin typeface="Fira Code" panose="020B08090500000200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 </a:t>
            </a:r>
            <a:r>
              <a:rPr lang="en-US" sz="2400" dirty="0">
                <a:solidFill>
                  <a:srgbClr val="6A9955"/>
                </a:solidFill>
                <a:latin typeface="Fira Code" panose="020B0809050000020004" pitchFamily="49" charset="0"/>
              </a:rPr>
              <a:t>// </a:t>
            </a:r>
            <a:r>
              <a:rPr lang="en-US" sz="2400" dirty="0" err="1">
                <a:solidFill>
                  <a:srgbClr val="6A9955"/>
                </a:solidFill>
                <a:latin typeface="Fira Code" panose="020B0809050000020004" pitchFamily="49" charset="0"/>
              </a:rPr>
              <a:t>it.only</a:t>
            </a:r>
            <a:r>
              <a:rPr lang="en-US" sz="2400" dirty="0">
                <a:solidFill>
                  <a:srgbClr val="6A9955"/>
                </a:solidFill>
                <a:latin typeface="Fira Code" panose="020B0809050000020004" pitchFamily="49" charset="0"/>
              </a:rPr>
              <a:t>(…)</a:t>
            </a:r>
            <a:br>
              <a:rPr lang="en-US" sz="2400" dirty="0">
                <a:solidFill>
                  <a:srgbClr val="6A9955"/>
                </a:solidFill>
                <a:latin typeface="Fira Code" panose="020B0809050000020004" pitchFamily="49" charset="0"/>
              </a:rPr>
            </a:br>
            <a:r>
              <a:rPr lang="en-US" sz="2400" dirty="0">
                <a:solidFill>
                  <a:srgbClr val="6A9955"/>
                </a:solidFill>
                <a:latin typeface="Fira Code" panose="020B0809050000020004" pitchFamily="49" charset="0"/>
              </a:rPr>
              <a:t>  // </a:t>
            </a:r>
            <a:r>
              <a:rPr lang="en-US" sz="2400" dirty="0" err="1">
                <a:solidFill>
                  <a:srgbClr val="6A9955"/>
                </a:solidFill>
                <a:latin typeface="Fira Code" panose="020B0809050000020004" pitchFamily="49" charset="0"/>
              </a:rPr>
              <a:t>describe.skip</a:t>
            </a:r>
            <a:r>
              <a:rPr lang="en-US" sz="2400" dirty="0">
                <a:solidFill>
                  <a:srgbClr val="6A9955"/>
                </a:solidFill>
                <a:latin typeface="Fira Code" panose="020B0809050000020004" pitchFamily="49" charset="0"/>
              </a:rPr>
              <a:t>(…)</a:t>
            </a:r>
            <a:endParaRPr lang="en-US" sz="2400" b="0" dirty="0">
              <a:solidFill>
                <a:srgbClr val="D4D4D4"/>
              </a:solidFill>
              <a:effectLst/>
              <a:latin typeface="Fira Code" panose="020B08090500000200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afterAll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(() </a:t>
            </a:r>
            <a:r>
              <a:rPr lang="en-US" sz="24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=&gt;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{})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68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349" y="1288584"/>
            <a:ext cx="11526937" cy="860893"/>
          </a:xfrm>
        </p:spPr>
        <p:txBody>
          <a:bodyPr>
            <a:normAutofit fontScale="90000"/>
          </a:bodyPr>
          <a:lstStyle/>
          <a:p>
            <a:r>
              <a:rPr lang="fr-BE" dirty="0" err="1"/>
              <a:t>Jest</a:t>
            </a:r>
            <a:r>
              <a:rPr lang="fr-BE" dirty="0"/>
              <a:t> </a:t>
            </a:r>
            <a:r>
              <a:rPr lang="fr-BE" dirty="0" err="1"/>
              <a:t>examples</a:t>
            </a:r>
            <a:br>
              <a:rPr lang="fr-BE" dirty="0"/>
            </a:br>
            <a:r>
              <a:rPr lang="fr-BE" dirty="0"/>
              <a:t>REPO: </a:t>
            </a:r>
            <a:r>
              <a:rPr lang="fr-BE" dirty="0" err="1"/>
              <a:t>jasmine</a:t>
            </a:r>
            <a:r>
              <a:rPr lang="fr-BE" dirty="0"/>
              <a:t>-tut</a:t>
            </a:r>
            <a:endParaRPr lang="en-B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F7B72-C88E-4F59-77EA-AC4172B42EE3}"/>
              </a:ext>
            </a:extLst>
          </p:cNvPr>
          <p:cNvSpPr txBox="1"/>
          <p:nvPr/>
        </p:nvSpPr>
        <p:spPr>
          <a:xfrm>
            <a:off x="263863" y="2306968"/>
            <a:ext cx="11664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3200" dirty="0"/>
              <a:t>1.MatchersSpec.js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3FD6D-C367-E591-834C-85B155DDEA26}"/>
              </a:ext>
            </a:extLst>
          </p:cNvPr>
          <p:cNvSpPr txBox="1"/>
          <p:nvPr/>
        </p:nvSpPr>
        <p:spPr>
          <a:xfrm>
            <a:off x="223349" y="3322647"/>
            <a:ext cx="11450464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expect([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{a: 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}])   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toEqual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{a: 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}])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expect(</a:t>
            </a:r>
            <a:r>
              <a:rPr lang="en-US" sz="28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             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toBeTruthy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expect(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'some bar’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    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toMatch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0" dirty="0">
                <a:solidFill>
                  <a:srgbClr val="D16969"/>
                </a:solidFill>
                <a:effectLst/>
                <a:latin typeface="Fira Code" panose="020B0809050000020004" pitchFamily="49" charset="0"/>
              </a:rPr>
              <a:t>/bar</a:t>
            </a:r>
            <a:r>
              <a:rPr lang="en-US" sz="28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$</a:t>
            </a:r>
            <a:r>
              <a:rPr lang="en-US" sz="2800" b="0" dirty="0">
                <a:solidFill>
                  <a:srgbClr val="D16969"/>
                </a:solidFill>
                <a:effectLst/>
                <a:latin typeface="Fira Code" panose="020B0809050000020004" pitchFamily="49" charset="0"/>
              </a:rPr>
              <a:t>/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expect([</a:t>
            </a:r>
            <a:r>
              <a:rPr lang="en-US" sz="28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'a'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, {b: {}}]).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toContainEqual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({b: {}})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expect(foo)           .</a:t>
            </a:r>
            <a:r>
              <a:rPr lang="en-US" sz="2800" b="1" dirty="0" err="1">
                <a:solidFill>
                  <a:srgbClr val="D4D4D4"/>
                </a:solidFill>
                <a:effectLst/>
                <a:highlight>
                  <a:srgbClr val="FF00FF"/>
                </a:highlight>
                <a:latin typeface="Fira Code" panose="020B0809050000020004" pitchFamily="49" charset="0"/>
              </a:rPr>
              <a:t>not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.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toThrow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expect({})            .</a:t>
            </a:r>
            <a:r>
              <a:rPr lang="en-US" sz="2800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toEqual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sz="2800" b="1" dirty="0" err="1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expect.any</a:t>
            </a:r>
            <a:r>
              <a:rPr lang="en-US" sz="2800" b="1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(Object)</a:t>
            </a:r>
            <a:r>
              <a:rPr lang="en-US" sz="28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4428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1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0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7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8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9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601F3AC1-2912-40D8-B95C-682FE8DB39DD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99EE9E4-0BEF-4615-8F5C-F7E46219B0A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B43DD323-6D93-457B-982E-DBCCEB5D9C8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D7632872-B36B-4C92-9B1A-3095899912B2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F9EBE2CE-6713-4ACE-BA85-AE6B6C8A927D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4BA6DCD4-9AEC-4CF7-A5C9-8D975581382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7D9F9F35-EF8B-4DEB-9F91-5AE4061903AA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228348D7-4698-4414-BF84-3A96E4189882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39A5CA67-857C-49FE-8B8B-A6471B58BE9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6EADAF6-5C7B-4611-9B1F-35A493A2518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0FFEF2F-6D02-43BA-87F2-18369E8A12E9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E7EB01B7-B08C-46A2-8359-82D3D178E67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BFE69FF8-B05D-4EDB-B257-1F409E4FB0E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501C2211-3B34-4DB1-9691-16B0DB5CED6A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B3B7DC2-EB97-4AAA-B1BB-A687B2CBC256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7C732C4B-8B7D-4F57-A285-8C2916896BB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C02B94C-0BD2-4561-B897-1077C6C6078A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E97C54B5-37C4-44AA-8F62-EE7D927BAEB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D204363B-49F7-40D3-B8F6-1AA008CDB3F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9FEE486-759D-4A8F-BF45-F5952121375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B584148-AB89-4465-9321-9828A73186EB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7599D5D7-F9AC-4512-9354-67662EF95397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6949C5A1-9C02-4C30-AA62-F6093990BD2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6F14F3DC-69C0-403D-9ABE-C53C16AB49F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40A3B4C5-78E6-4E1A-9F81-70489433ABD9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069BB3B5-EE7F-4A85-AB3D-507B0F080D8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196EA80-DCF2-48E7-AE02-0D817062AE58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714A584-184D-4334-9B39-881D79A4F0F4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DCAEF2F-298D-4F50-99EB-B2E1D462876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16184</TotalTime>
  <Words>1113</Words>
  <Application>Microsoft Office PowerPoint</Application>
  <PresentationFormat>Widescreen</PresentationFormat>
  <Paragraphs>209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Courier New</vt:lpstr>
      <vt:lpstr>Fira Code</vt:lpstr>
      <vt:lpstr>Mesh</vt:lpstr>
      <vt:lpstr>Frontend Unit Testing</vt:lpstr>
      <vt:lpstr>Part 1 Jasmine &amp; Jest</vt:lpstr>
      <vt:lpstr>JASMINE</vt:lpstr>
      <vt:lpstr>JASMINE</vt:lpstr>
      <vt:lpstr>Jest</vt:lpstr>
      <vt:lpstr>Development Setup</vt:lpstr>
      <vt:lpstr>Jest examples REPO: jasmine-tut</vt:lpstr>
      <vt:lpstr>BASIC Example Spec</vt:lpstr>
      <vt:lpstr>Jest examples REPO: jasmine-tut</vt:lpstr>
      <vt:lpstr>Jest examples REPO: jasmine-tut</vt:lpstr>
      <vt:lpstr>Jest examples REPO: jasmine-tut</vt:lpstr>
      <vt:lpstr>Jest examples</vt:lpstr>
      <vt:lpstr>Jest examples</vt:lpstr>
      <vt:lpstr>Jest examples</vt:lpstr>
      <vt:lpstr>Jest examples</vt:lpstr>
      <vt:lpstr>Jest Exercises</vt:lpstr>
      <vt:lpstr>Jest Exercises</vt:lpstr>
      <vt:lpstr>Jest Exercises</vt:lpstr>
      <vt:lpstr>Jest Exercises</vt:lpstr>
      <vt:lpstr>Jest Exercises</vt:lpstr>
      <vt:lpstr>Jest Exercises</vt:lpstr>
      <vt:lpstr>Jest Exercises</vt:lpstr>
      <vt:lpstr>Jest Exercises</vt:lpstr>
      <vt:lpstr>Jest Exercises</vt:lpstr>
      <vt:lpstr>Jest Exercises</vt:lpstr>
      <vt:lpstr>Jest Exercises</vt:lpstr>
      <vt:lpstr>Infos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1590</cp:revision>
  <dcterms:created xsi:type="dcterms:W3CDTF">2018-11-27T12:20:05Z</dcterms:created>
  <dcterms:modified xsi:type="dcterms:W3CDTF">2023-04-09T14:51:58Z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