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7"/>
  </p:sldMasterIdLst>
  <p:notesMasterIdLst>
    <p:notesMasterId r:id="rId12"/>
  </p:notesMasterIdLst>
  <p:sldIdLst>
    <p:sldId id="257" r:id="rId8"/>
    <p:sldId id="340" r:id="rId9"/>
    <p:sldId id="363" r:id="rId10"/>
    <p:sldId id="3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81C957-713E-439F-A185-AB1815E8D0B7}">
          <p14:sldIdLst>
            <p14:sldId id="257"/>
          </p14:sldIdLst>
        </p14:section>
        <p14:section name="Start" id="{04D5230C-D0A0-41A6-AA4B-531C71E14636}">
          <p14:sldIdLst>
            <p14:sldId id="340"/>
            <p14:sldId id="363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9F"/>
    <a:srgbClr val="F4B54B"/>
    <a:srgbClr val="FFEE93"/>
    <a:srgbClr val="EDF2FB"/>
    <a:srgbClr val="ABC4FF"/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60936" autoAdjust="0"/>
  </p:normalViewPr>
  <p:slideViewPr>
    <p:cSldViewPr snapToGrid="0">
      <p:cViewPr varScale="1">
        <p:scale>
          <a:sx n="70" d="100"/>
          <a:sy n="70" d="100"/>
        </p:scale>
        <p:origin x="215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29/03/2023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https://itenium.be/blog/javascript/javascript-testing-jasmine-syntax/#matchers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429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540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278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3216986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/>
              <a:t>Frontend</a:t>
            </a:r>
            <a:br>
              <a:rPr lang="fr-BE" sz="7200" dirty="0"/>
            </a:br>
            <a:r>
              <a:rPr lang="fr-BE" sz="7200" dirty="0"/>
              <a:t>Unit </a:t>
            </a:r>
            <a:r>
              <a:rPr lang="fr-BE" sz="7200" dirty="0" err="1"/>
              <a:t>Testing</a:t>
            </a:r>
            <a:endParaRPr lang="en-BE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01A96-2599-4F3D-75AE-0906F45B6382}"/>
              </a:ext>
            </a:extLst>
          </p:cNvPr>
          <p:cNvSpPr/>
          <p:nvPr/>
        </p:nvSpPr>
        <p:spPr>
          <a:xfrm>
            <a:off x="172343" y="6210300"/>
            <a:ext cx="1846957" cy="441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Theoretical</a:t>
            </a:r>
            <a:endParaRPr lang="en-BE" dirty="0"/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916B1671-2638-096C-5ABD-9EEF7666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899" y="277063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46C24-701A-3E85-BCCA-CF05A14CED87}"/>
              </a:ext>
            </a:extLst>
          </p:cNvPr>
          <p:cNvSpPr/>
          <p:nvPr/>
        </p:nvSpPr>
        <p:spPr>
          <a:xfrm>
            <a:off x="2300889" y="6221214"/>
            <a:ext cx="1846957" cy="441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Introduction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35A3D-A71B-E431-25EC-8BECFEFDBD6F}"/>
              </a:ext>
            </a:extLst>
          </p:cNvPr>
          <p:cNvSpPr txBox="1"/>
          <p:nvPr/>
        </p:nvSpPr>
        <p:spPr>
          <a:xfrm>
            <a:off x="10385946" y="347587"/>
            <a:ext cx="1633711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120min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2BDEF-A0F5-3132-818B-B02D432D835E}"/>
              </a:ext>
            </a:extLst>
          </p:cNvPr>
          <p:cNvSpPr/>
          <p:nvPr/>
        </p:nvSpPr>
        <p:spPr>
          <a:xfrm>
            <a:off x="172342" y="5553943"/>
            <a:ext cx="1846957" cy="4417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Hands-On</a:t>
            </a:r>
            <a:endParaRPr lang="en-B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B0AD85-95E6-35E7-2462-C6A7EE94F479}"/>
              </a:ext>
            </a:extLst>
          </p:cNvPr>
          <p:cNvSpPr/>
          <p:nvPr/>
        </p:nvSpPr>
        <p:spPr>
          <a:xfrm>
            <a:off x="9662616" y="6210299"/>
            <a:ext cx="2357041" cy="441793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9F"/>
                </a:solidFill>
              </a:rPr>
              <a:t>FrontendTrack</a:t>
            </a:r>
            <a:endParaRPr lang="en-BE" b="1" dirty="0">
              <a:solidFill>
                <a:srgbClr val="FFC0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06" y="1104970"/>
            <a:ext cx="2693686" cy="860893"/>
          </a:xfrm>
        </p:spPr>
        <p:txBody>
          <a:bodyPr>
            <a:normAutofit fontScale="90000"/>
          </a:bodyPr>
          <a:lstStyle/>
          <a:p>
            <a:r>
              <a:rPr lang="fr-BE" dirty="0"/>
              <a:t>JASMINE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93BC3-6929-DB91-09D9-2404E346BB04}"/>
              </a:ext>
            </a:extLst>
          </p:cNvPr>
          <p:cNvSpPr txBox="1"/>
          <p:nvPr/>
        </p:nvSpPr>
        <p:spPr>
          <a:xfrm>
            <a:off x="3356120" y="0"/>
            <a:ext cx="8835880" cy="78483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describe(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'basic example'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beforeEach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 });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it(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'can hardly fail'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toBe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() uses ===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expect(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toBe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For primitive types,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toEqual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behaves the same way as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toBe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toEqual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 goes further however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by deeply comparing objects.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expect({a: {}}).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toEqual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({a: {}});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expect([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{a: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}]).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toEqual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{a: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}]);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endParaRPr lang="en-US" sz="24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400" dirty="0">
                <a:solidFill>
                  <a:srgbClr val="6A9955"/>
                </a:solidFill>
                <a:latin typeface="Fira Code" panose="020B0809050000020004" pitchFamily="49" charset="0"/>
              </a:rPr>
              <a:t>// fit / </a:t>
            </a:r>
            <a:r>
              <a:rPr lang="en-US" sz="2400" dirty="0" err="1">
                <a:solidFill>
                  <a:srgbClr val="6A9955"/>
                </a:solidFill>
                <a:latin typeface="Fira Code" panose="020B0809050000020004" pitchFamily="49" charset="0"/>
              </a:rPr>
              <a:t>fdescribe</a:t>
            </a:r>
            <a:r>
              <a:rPr lang="en-US" sz="2400" dirty="0">
                <a:solidFill>
                  <a:srgbClr val="6A9955"/>
                </a:solidFill>
                <a:latin typeface="Fira Code" panose="020B0809050000020004" pitchFamily="49" charset="0"/>
              </a:rPr>
              <a:t> &amp;&amp; </a:t>
            </a:r>
            <a:r>
              <a:rPr lang="en-US" sz="2400" dirty="0" err="1">
                <a:solidFill>
                  <a:srgbClr val="6A9955"/>
                </a:solidFill>
                <a:latin typeface="Fira Code" panose="020B0809050000020004" pitchFamily="49" charset="0"/>
              </a:rPr>
              <a:t>xit</a:t>
            </a:r>
            <a:r>
              <a:rPr lang="en-US" sz="2400" dirty="0">
                <a:solidFill>
                  <a:srgbClr val="6A9955"/>
                </a:solidFill>
                <a:latin typeface="Fira Code" panose="020B0809050000020004" pitchFamily="49" charset="0"/>
              </a:rPr>
              <a:t> / </a:t>
            </a:r>
            <a:r>
              <a:rPr lang="en-US" sz="2400" dirty="0" err="1">
                <a:solidFill>
                  <a:srgbClr val="6A9955"/>
                </a:solidFill>
                <a:latin typeface="Fira Code" panose="020B0809050000020004" pitchFamily="49" charset="0"/>
              </a:rPr>
              <a:t>xdescribe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afterAll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{});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});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BBECA68-5D17-6D90-5A21-EA0129608439}"/>
              </a:ext>
            </a:extLst>
          </p:cNvPr>
          <p:cNvSpPr txBox="1">
            <a:spLocks/>
          </p:cNvSpPr>
          <p:nvPr/>
        </p:nvSpPr>
        <p:spPr>
          <a:xfrm>
            <a:off x="401206" y="2232128"/>
            <a:ext cx="2693686" cy="8608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 err="1"/>
              <a:t>Jest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62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13652"/>
            <a:ext cx="11542512" cy="860893"/>
          </a:xfrm>
        </p:spPr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11809" y="147454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26/9 :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376425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13652"/>
            <a:ext cx="11542512" cy="860893"/>
          </a:xfrm>
        </p:spPr>
        <p:txBody>
          <a:bodyPr/>
          <a:lstStyle/>
          <a:p>
            <a:r>
              <a:rPr lang="fr-BE" dirty="0"/>
              <a:t>Infos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11809" y="147454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WiFi</a:t>
            </a:r>
            <a:r>
              <a:rPr lang="en-US" sz="3200" dirty="0"/>
              <a:t>: </a:t>
            </a:r>
            <a:r>
              <a:rPr lang="en-US" sz="3200" dirty="0" err="1"/>
              <a:t>itenium</a:t>
            </a:r>
            <a:r>
              <a:rPr lang="en-US" sz="3200" dirty="0"/>
              <a:t>-guest / Wifi4Ufree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56851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9EBE2CE-6713-4ACE-BA85-AE6B6C8A927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97C54B5-37C4-44AA-8F62-EE7D927BAEB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714A584-184D-4334-9B39-881D79A4F0F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01F3AC1-2912-40D8-B95C-682FE8DB39D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16032</TotalTime>
  <Words>163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Fira Code</vt:lpstr>
      <vt:lpstr>Mesh</vt:lpstr>
      <vt:lpstr>Frontend Unit Testing</vt:lpstr>
      <vt:lpstr>JASMINE</vt:lpstr>
      <vt:lpstr>Next</vt:lpstr>
      <vt:lpstr>Infos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1510</cp:revision>
  <dcterms:created xsi:type="dcterms:W3CDTF">2018-11-27T12:20:05Z</dcterms:created>
  <dcterms:modified xsi:type="dcterms:W3CDTF">2023-03-28T23:27:28Z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