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59" r:id="rId6"/>
    <p:sldId id="269" r:id="rId7"/>
    <p:sldId id="260" r:id="rId8"/>
    <p:sldId id="267" r:id="rId9"/>
    <p:sldId id="270" r:id="rId10"/>
    <p:sldId id="268" r:id="rId11"/>
    <p:sldId id="265" r:id="rId12"/>
    <p:sldId id="264" r:id="rId13"/>
  </p:sldIdLst>
  <p:sldSz cx="18288000" cy="10287000"/>
  <p:notesSz cx="6858000" cy="9144000"/>
  <p:embeddedFontLst>
    <p:embeddedFont>
      <p:font typeface="Fira Code" panose="020B0809050000020004" pitchFamily="49" charset="0"/>
      <p:regular r:id="rId15"/>
      <p:bold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369" autoAdjust="0"/>
  </p:normalViewPr>
  <p:slideViewPr>
    <p:cSldViewPr>
      <p:cViewPr varScale="1">
        <p:scale>
          <a:sx n="49" d="100"/>
          <a:sy n="49" d="100"/>
        </p:scale>
        <p:origin x="14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900A0-6558-4325-B1F8-CA5F70DA2498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4F2B-7102-4408-9A6D-FB9C80ACC8B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10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Column-oriented: Cassandra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 Wide-Column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4F2B-7102-4408-9A6D-FB9C80ACC8B3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2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 dirty="0"/>
              <a:t>Collections</a:t>
            </a:r>
          </a:p>
          <a:p>
            <a:r>
              <a:rPr lang="fr-BE" dirty="0"/>
              <a:t>BSON: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Extra types over JSON, like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Max 16MB.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Binary</a:t>
            </a:r>
            <a:r>
              <a:rPr lang="fr-BE" dirty="0"/>
              <a:t> Data: User </a:t>
            </a:r>
            <a:r>
              <a:rPr lang="fr-BE" dirty="0">
                <a:sym typeface="Wingdings" panose="05000000000000000000" pitchFamily="2" charset="2"/>
              </a:rPr>
              <a:t> Store profile </a:t>
            </a:r>
            <a:r>
              <a:rPr lang="fr-BE" dirty="0" err="1">
                <a:sym typeface="Wingdings" panose="05000000000000000000" pitchFamily="2" charset="2"/>
              </a:rPr>
              <a:t>picture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along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with</a:t>
            </a:r>
            <a:r>
              <a:rPr lang="fr-BE" dirty="0">
                <a:sym typeface="Wingdings" panose="05000000000000000000" pitchFamily="2" charset="2"/>
              </a:rPr>
              <a:t> the document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>
                <a:sym typeface="Wingdings" panose="05000000000000000000" pitchFamily="2" charset="2"/>
              </a:rPr>
              <a:t>Embed</a:t>
            </a:r>
            <a:r>
              <a:rPr lang="fr-BE" dirty="0">
                <a:sym typeface="Wingdings" panose="05000000000000000000" pitchFamily="2" charset="2"/>
              </a:rPr>
              <a:t> vs Reference: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>
                <a:sym typeface="Wingdings" panose="05000000000000000000" pitchFamily="2" charset="2"/>
              </a:rPr>
              <a:t>Can not </a:t>
            </a:r>
            <a:r>
              <a:rPr lang="fr-BE" dirty="0" err="1">
                <a:sym typeface="Wingdings" panose="05000000000000000000" pitchFamily="2" charset="2"/>
              </a:rPr>
              <a:t>peformantly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search</a:t>
            </a:r>
            <a:r>
              <a:rPr lang="fr-BE" dirty="0">
                <a:sym typeface="Wingdings" panose="05000000000000000000" pitchFamily="2" charset="2"/>
              </a:rPr>
              <a:t> in </a:t>
            </a:r>
            <a:r>
              <a:rPr lang="fr-BE" dirty="0" err="1">
                <a:sym typeface="Wingdings" panose="05000000000000000000" pitchFamily="2" charset="2"/>
              </a:rPr>
              <a:t>nested</a:t>
            </a:r>
            <a:r>
              <a:rPr lang="fr-BE" dirty="0">
                <a:sym typeface="Wingdings" panose="05000000000000000000" pitchFamily="2" charset="2"/>
              </a:rPr>
              <a:t> data</a:t>
            </a:r>
            <a:endParaRPr lang="fr-BE" dirty="0"/>
          </a:p>
          <a:p>
            <a:endParaRPr lang="fr-BE" dirty="0"/>
          </a:p>
          <a:p>
            <a:r>
              <a:rPr lang="fr-BE" dirty="0"/>
              <a:t>Mongo Shell:</a:t>
            </a:r>
          </a:p>
          <a:p>
            <a:r>
              <a:rPr lang="fr-BE" dirty="0" err="1"/>
              <a:t>Used</a:t>
            </a:r>
            <a:r>
              <a:rPr lang="fr-BE" dirty="0"/>
              <a:t> in </a:t>
            </a:r>
            <a:r>
              <a:rPr lang="fr-BE" dirty="0" err="1"/>
              <a:t>GUIs</a:t>
            </a:r>
            <a:r>
              <a:rPr lang="fr-BE" dirty="0"/>
              <a:t> as </a:t>
            </a:r>
            <a:r>
              <a:rPr lang="fr-BE" dirty="0" err="1"/>
              <a:t>well</a:t>
            </a:r>
            <a:r>
              <a:rPr lang="fr-BE" dirty="0"/>
              <a:t>. JS-like </a:t>
            </a:r>
            <a:r>
              <a:rPr lang="fr-BE" dirty="0" err="1"/>
              <a:t>syntax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Other</a:t>
            </a:r>
            <a:r>
              <a:rPr lang="fr-BE" dirty="0"/>
              <a:t>:</a:t>
            </a:r>
          </a:p>
          <a:p>
            <a:r>
              <a:rPr lang="fr-BE" dirty="0" err="1"/>
              <a:t>Inserting</a:t>
            </a:r>
            <a:r>
              <a:rPr lang="fr-BE" dirty="0"/>
              <a:t> a document </a:t>
            </a:r>
            <a:r>
              <a:rPr lang="fr-BE" dirty="0" err="1"/>
              <a:t>creates</a:t>
            </a:r>
            <a:r>
              <a:rPr lang="fr-BE" dirty="0"/>
              <a:t> the collection if </a:t>
            </a:r>
            <a:r>
              <a:rPr lang="fr-BE" dirty="0" err="1"/>
              <a:t>it</a:t>
            </a:r>
            <a:r>
              <a:rPr lang="fr-BE" dirty="0"/>
              <a:t> not </a:t>
            </a:r>
            <a:r>
              <a:rPr lang="fr-BE" dirty="0" err="1"/>
              <a:t>yet</a:t>
            </a:r>
            <a:r>
              <a:rPr lang="fr-BE" dirty="0"/>
              <a:t> </a:t>
            </a:r>
            <a:r>
              <a:rPr lang="fr-BE" dirty="0" err="1"/>
              <a:t>exists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4F2B-7102-4408-9A6D-FB9C80ACC8B3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74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use </a:t>
            </a:r>
            <a:r>
              <a:rPr lang="fr-BE" dirty="0" err="1"/>
              <a:t>crm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set « </a:t>
            </a:r>
            <a:r>
              <a:rPr lang="fr-BE" dirty="0" err="1">
                <a:sym typeface="Wingdings" panose="05000000000000000000" pitchFamily="2" charset="2"/>
              </a:rPr>
              <a:t>db</a:t>
            </a:r>
            <a:r>
              <a:rPr lang="fr-BE" dirty="0">
                <a:sym typeface="Wingdings" panose="05000000000000000000" pitchFamily="2" charset="2"/>
              </a:rPr>
              <a:t> »</a:t>
            </a:r>
            <a:endParaRPr lang="fr-BE" dirty="0"/>
          </a:p>
          <a:p>
            <a:endParaRPr lang="en-US" sz="1200" b="0" dirty="0">
              <a:solidFill>
                <a:srgbClr val="6A995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audit.modifiedBy.0 </a:t>
            </a:r>
            <a:r>
              <a:rPr lang="en-US" sz="1200" b="0" dirty="0">
                <a:solidFill>
                  <a:srgbClr val="6A9955"/>
                </a:solidFill>
                <a:effectLst/>
                <a:latin typeface="Fira Code" panose="020B0809050000020004" pitchFamily="49" charset="0"/>
                <a:sym typeface="Wingdings" panose="05000000000000000000" pitchFamily="2" charset="2"/>
              </a:rPr>
              <a:t> access first element of array in a query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4F2B-7102-4408-9A6D-FB9C80ACC8B3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76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8BD9-6B4A-2A14-8DF8-5EBE76DF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93C15-1704-2B82-615F-44F4D0124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B6532-2FE6-D9CA-4A5C-A6B970197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638B1-D068-FBA3-5424-F1C201C4B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94F2B-7102-4408-9A6D-FB9C80ACC8B3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9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9.svg"/><Relationship Id="rId4" Type="http://schemas.openxmlformats.org/officeDocument/2006/relationships/image" Target="../media/image45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jpeg"/><Relationship Id="rId10" Type="http://schemas.openxmlformats.org/officeDocument/2006/relationships/image" Target="../media/image3.svg"/><Relationship Id="rId4" Type="http://schemas.openxmlformats.org/officeDocument/2006/relationships/image" Target="../media/image30.sv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10" Type="http://schemas.openxmlformats.org/officeDocument/2006/relationships/image" Target="../media/image41.jpe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1828800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MongoDB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0C1C4B-9B7E-01A2-E22B-E36C863B5562}"/>
              </a:ext>
            </a:extLst>
          </p:cNvPr>
          <p:cNvSpPr/>
          <p:nvPr/>
        </p:nvSpPr>
        <p:spPr>
          <a:xfrm>
            <a:off x="14726913" y="9529495"/>
            <a:ext cx="3378031" cy="643205"/>
          </a:xfrm>
          <a:prstGeom prst="roundRect">
            <a:avLst/>
          </a:prstGeom>
          <a:solidFill>
            <a:srgbClr val="ABC4FF"/>
          </a:solidFill>
          <a:ln>
            <a:solidFill>
              <a:srgbClr val="EDF2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TechEvent</a:t>
            </a:r>
            <a:endParaRPr lang="en-BE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8BEBFA-551F-0256-9CA0-554A9836397A}"/>
              </a:ext>
            </a:extLst>
          </p:cNvPr>
          <p:cNvSpPr/>
          <p:nvPr/>
        </p:nvSpPr>
        <p:spPr>
          <a:xfrm>
            <a:off x="369656" y="9345292"/>
            <a:ext cx="2233738" cy="64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Hands-On</a:t>
            </a:r>
            <a:endParaRPr lang="en-BE" sz="3200" dirty="0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652C11-5E9E-4DE3-6BBE-33F2D89B597D}"/>
              </a:ext>
            </a:extLst>
          </p:cNvPr>
          <p:cNvSpPr txBox="1"/>
          <p:nvPr/>
        </p:nvSpPr>
        <p:spPr>
          <a:xfrm>
            <a:off x="228600" y="5804516"/>
            <a:ext cx="17876344" cy="1012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2400" dirty="0">
                <a:solidFill>
                  <a:srgbClr val="FFFFFF"/>
                </a:solidFill>
                <a:latin typeface="Open Sans Bold"/>
              </a:rPr>
              <a:t>much web scale</a:t>
            </a:r>
          </a:p>
        </p:txBody>
      </p:sp>
      <p:pic>
        <p:nvPicPr>
          <p:cNvPr id="1026" name="Picture 2" descr="MongoDB logo | Infinapps">
            <a:extLst>
              <a:ext uri="{FF2B5EF4-FFF2-40B4-BE49-F238E27FC236}">
                <a16:creationId xmlns:a16="http://schemas.microsoft.com/office/drawing/2014/main" id="{86849D7D-F1B6-D5BE-C661-8FC6C34B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85" y="2001031"/>
            <a:ext cx="2745255" cy="32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D0F7B-6F9C-6C5D-23FE-6AD1713B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9384F95-AAD1-3DA5-7CCD-26053D7BC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ADB2066-2FA3-9D75-6A29-7F1E1A9B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E7D2A83-482A-8D35-0DE3-54DABF602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4F975CB1-D1CA-C757-E4E8-BB02E1BFBE7D}"/>
              </a:ext>
            </a:extLst>
          </p:cNvPr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526C97-4D0A-8AFE-DFBF-B72F609CE7E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9C4CDC54-D441-FD6C-3B99-4E51A2C77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2ABB816-943C-31E6-8F2F-4F2F9DADB95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E13CA497-8A30-BFCA-45A4-FC242DEDBFC8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MQL &amp; BSON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7156E-51BA-2935-184F-2720650FBBA4}"/>
              </a:ext>
            </a:extLst>
          </p:cNvPr>
          <p:cNvSpPr txBox="1"/>
          <p:nvPr/>
        </p:nvSpPr>
        <p:spPr>
          <a:xfrm>
            <a:off x="410652" y="4007399"/>
            <a:ext cx="174666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README-CLI-Basic.md</a:t>
            </a:r>
          </a:p>
        </p:txBody>
      </p:sp>
    </p:spTree>
    <p:extLst>
      <p:ext uri="{BB962C8B-B14F-4D97-AF65-F5344CB8AC3E}">
        <p14:creationId xmlns:p14="http://schemas.microsoft.com/office/powerpoint/2010/main" val="333088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LET’S GO!</a:t>
            </a:r>
            <a:endParaRPr lang="en-US" sz="11100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638" r="22638"/>
          <a:stretch>
            <a:fillRect/>
          </a:stretch>
        </p:blipFill>
        <p:spPr>
          <a:xfrm>
            <a:off x="9838614" y="0"/>
            <a:ext cx="8449386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20878" y="247664"/>
            <a:ext cx="1165884" cy="1233164"/>
            <a:chOff x="0" y="0"/>
            <a:chExt cx="1554512" cy="164421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55419" cy="87467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999093" y="0"/>
              <a:ext cx="555419" cy="87467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1186692"/>
              <a:ext cx="555419" cy="45752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99093" y="1186692"/>
              <a:ext cx="555419" cy="457527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8203342"/>
            <a:ext cx="1370713" cy="8635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9137701"/>
            <a:ext cx="1370713" cy="8635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7278769"/>
            <a:ext cx="1370713" cy="863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6355270"/>
            <a:ext cx="1370713" cy="863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D95A3D-4518-B584-E861-03DA61D60B24}"/>
              </a:ext>
            </a:extLst>
          </p:cNvPr>
          <p:cNvSpPr txBox="1"/>
          <p:nvPr/>
        </p:nvSpPr>
        <p:spPr>
          <a:xfrm>
            <a:off x="320879" y="1714840"/>
            <a:ext cx="9127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</a:rPr>
              <a:t>WiFi</a:t>
            </a:r>
            <a:r>
              <a:rPr lang="en-US" sz="4400" dirty="0">
                <a:solidFill>
                  <a:schemeClr val="bg1"/>
                </a:solidFill>
              </a:rPr>
              <a:t>: </a:t>
            </a:r>
            <a:r>
              <a:rPr lang="en-US" sz="4400" dirty="0" err="1">
                <a:solidFill>
                  <a:schemeClr val="bg1"/>
                </a:solidFill>
              </a:rPr>
              <a:t>itenium</a:t>
            </a:r>
            <a:r>
              <a:rPr lang="en-US" sz="4400" dirty="0">
                <a:solidFill>
                  <a:schemeClr val="bg1"/>
                </a:solidFill>
              </a:rPr>
              <a:t>-guest / Wifi4Ufree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New </a:t>
            </a:r>
            <a:r>
              <a:rPr lang="en-US" sz="4400" dirty="0" err="1">
                <a:solidFill>
                  <a:schemeClr val="bg1"/>
                </a:solidFill>
              </a:rPr>
              <a:t>WiFi</a:t>
            </a:r>
            <a:r>
              <a:rPr lang="en-US" sz="4400" dirty="0">
                <a:solidFill>
                  <a:schemeClr val="bg1"/>
                </a:solidFill>
              </a:rPr>
              <a:t>: ITENIUM_GAST / </a:t>
            </a:r>
            <a:r>
              <a:rPr lang="en-US" sz="4400" dirty="0" err="1">
                <a:solidFill>
                  <a:schemeClr val="bg1"/>
                </a:solidFill>
              </a:rPr>
              <a:t>FreeWifi</a:t>
            </a:r>
            <a:endParaRPr lang="en-US" sz="4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DB: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What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MQL &amp; BSON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DB: Customers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3923-D218-C688-0D25-D68865730BC0}"/>
              </a:ext>
            </a:extLst>
          </p:cNvPr>
          <p:cNvSpPr txBox="1"/>
          <p:nvPr/>
        </p:nvSpPr>
        <p:spPr>
          <a:xfrm>
            <a:off x="858080" y="1843461"/>
            <a:ext cx="1126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docker compose up -d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95267-BB81-5310-B7FA-3C6C9E6517A6}"/>
              </a:ext>
            </a:extLst>
          </p:cNvPr>
          <p:cNvSpPr txBox="1"/>
          <p:nvPr/>
        </p:nvSpPr>
        <p:spPr>
          <a:xfrm>
            <a:off x="1322315" y="4089116"/>
            <a:ext cx="144510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Mongo: localhost:</a:t>
            </a:r>
            <a:r>
              <a:rPr lang="en-BE" sz="6000" dirty="0">
                <a:solidFill>
                  <a:schemeClr val="bg1"/>
                </a:solidFill>
              </a:rPr>
              <a:t>27017</a:t>
            </a:r>
            <a:endParaRPr lang="fr-BE" sz="6000" dirty="0">
              <a:solidFill>
                <a:schemeClr val="bg1"/>
              </a:solidFill>
            </a:endParaRPr>
          </a:p>
          <a:p>
            <a:endParaRPr lang="fr-BE" sz="6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6000" dirty="0">
                <a:solidFill>
                  <a:schemeClr val="bg1"/>
                </a:solidFill>
              </a:rPr>
              <a:t>Clients: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6000" dirty="0" err="1">
                <a:solidFill>
                  <a:schemeClr val="bg1"/>
                </a:solidFill>
              </a:rPr>
              <a:t>Mongoclient</a:t>
            </a:r>
            <a:r>
              <a:rPr lang="fr-BE" sz="6000" dirty="0">
                <a:solidFill>
                  <a:schemeClr val="bg1"/>
                </a:solidFill>
              </a:rPr>
              <a:t>: localhost:27018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6000" dirty="0">
                <a:solidFill>
                  <a:schemeClr val="bg1"/>
                </a:solidFill>
              </a:rPr>
              <a:t>Compass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6000" dirty="0">
                <a:solidFill>
                  <a:schemeClr val="bg1"/>
                </a:solidFill>
              </a:rPr>
              <a:t>Studio 3T</a:t>
            </a:r>
            <a:endParaRPr lang="en-B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BE972F-BCCB-091C-CA43-199F1843518F}"/>
              </a:ext>
            </a:extLst>
          </p:cNvPr>
          <p:cNvSpPr/>
          <p:nvPr/>
        </p:nvSpPr>
        <p:spPr>
          <a:xfrm>
            <a:off x="234153" y="6018080"/>
            <a:ext cx="9590340" cy="1017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What - NoSQL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346609" y="2326976"/>
            <a:ext cx="97720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Key-value pair: Redis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Column-oriented: Cassandra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Graph-based: Neo4j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Time series: Influx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Document-oriented: Mongo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28202" y="435062"/>
            <a:ext cx="6510947" cy="4463875"/>
            <a:chOff x="0" y="0"/>
            <a:chExt cx="8681263" cy="595183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410" r="1410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1128202" y="5143500"/>
            <a:ext cx="6510947" cy="4463875"/>
            <a:chOff x="0" y="0"/>
            <a:chExt cx="8681263" cy="5951833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rcRect l="1319" r="1319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24318" y="1136489"/>
            <a:ext cx="11103883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What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A2762-0E8F-4321-9107-EFF14773AFA2}"/>
              </a:ext>
            </a:extLst>
          </p:cNvPr>
          <p:cNvSpPr txBox="1"/>
          <p:nvPr/>
        </p:nvSpPr>
        <p:spPr>
          <a:xfrm>
            <a:off x="482298" y="2575134"/>
            <a:ext cx="1033810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Databases </a:t>
            </a:r>
            <a:r>
              <a:rPr lang="en-US" sz="4400" dirty="0">
                <a:solidFill>
                  <a:schemeClr val="bg1"/>
                </a:solidFill>
                <a:sym typeface="Wingdings" panose="05000000000000000000" pitchFamily="2" charset="2"/>
              </a:rPr>
              <a:t> Collections  Documents</a:t>
            </a: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Collections instead of Tables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BSON Documents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_id: </a:t>
            </a:r>
            <a:r>
              <a:rPr lang="en-US" sz="4400" dirty="0" err="1">
                <a:solidFill>
                  <a:schemeClr val="bg1"/>
                </a:solidFill>
              </a:rPr>
              <a:t>ObjectId</a:t>
            </a:r>
            <a:r>
              <a:rPr lang="en-US" sz="4400" dirty="0">
                <a:solidFill>
                  <a:schemeClr val="bg1"/>
                </a:solidFill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No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Embed vs Reference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MQL vs 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Mongo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Horizontal Scaling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Replication: same data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Sharding: split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AA549-1AC9-25F2-B207-E2A8C5671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887E30F-27F3-85F4-7D6A-8312A62C5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3E67767-4085-1F84-F4FF-A7901429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C3FF437-FDF8-865F-0097-2760A4E25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75DCE60E-9DF0-6FE0-AD3E-CCB8E42AA43B}"/>
              </a:ext>
            </a:extLst>
          </p:cNvPr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DEC29B3-A3AC-E24B-9738-B3F224A85CC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C26173F0-E4F5-0C9D-BD71-6D2C9B0A1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70858EB-53D3-8E9D-6C8C-1D4FFFD29CE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D23FC5EA-0C1E-C429-CAC7-CED366EDBC30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No Schema?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28" name="Picture 4" descr="I Found a Good Use Case for MongoDB | Viget">
            <a:extLst>
              <a:ext uri="{FF2B5EF4-FFF2-40B4-BE49-F238E27FC236}">
                <a16:creationId xmlns:a16="http://schemas.microsoft.com/office/drawing/2014/main" id="{66775E24-5E79-B885-0F30-3F66AC5B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32" y="1739691"/>
            <a:ext cx="6618956" cy="83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1"/>
            <a:ext cx="5638800" cy="2258522"/>
            <a:chOff x="0" y="0"/>
            <a:chExt cx="10052863" cy="52705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388B0E8-E295-1D98-CAD3-6859F3C291DD}"/>
              </a:ext>
            </a:extLst>
          </p:cNvPr>
          <p:cNvSpPr txBox="1"/>
          <p:nvPr/>
        </p:nvSpPr>
        <p:spPr>
          <a:xfrm>
            <a:off x="5638801" y="952500"/>
            <a:ext cx="1225479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MQL &amp; BSON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1BE7B-5FB6-1A83-006C-C21D970DD435}"/>
              </a:ext>
            </a:extLst>
          </p:cNvPr>
          <p:cNvSpPr txBox="1"/>
          <p:nvPr/>
        </p:nvSpPr>
        <p:spPr>
          <a:xfrm>
            <a:off x="228600" y="2516896"/>
            <a:ext cx="16979191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use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crm</a:t>
            </a:r>
            <a:endParaRPr lang="en-US" sz="3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db.customers.insertOne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_id: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ObjectId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"5099803df3f4948bd2f98391"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),</a:t>
            </a:r>
            <a:b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active: </a:t>
            </a:r>
            <a:r>
              <a:rPr lang="en-US" sz="3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name: </a:t>
            </a:r>
            <a:r>
              <a:rPr lang="en-US" sz="3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'Tomas'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audit: {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createdOn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ISODate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"2024-01-01T00:00:00Z"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modifiedBy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[{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by: </a:t>
            </a:r>
            <a:r>
              <a:rPr lang="en-US" sz="3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'admin'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on: </a:t>
            </a:r>
            <a:r>
              <a:rPr lang="en-US" sz="3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Date()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}]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},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profileViews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NumberLong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1250000</a:t>
            </a:r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DC903-311F-4664-905E-5D99A93F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1287857-0BE7-8AAC-7119-B9C6EC0BBF78}"/>
              </a:ext>
            </a:extLst>
          </p:cNvPr>
          <p:cNvGrpSpPr/>
          <p:nvPr/>
        </p:nvGrpSpPr>
        <p:grpSpPr>
          <a:xfrm>
            <a:off x="1" y="1"/>
            <a:ext cx="5638800" cy="2258522"/>
            <a:chOff x="0" y="0"/>
            <a:chExt cx="10052863" cy="5270500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FE88E12-2A4F-C86A-1A5C-13E855CE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55FB2B20-C22D-C146-6199-959DD5D0D6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9B6E6EF-9E66-361A-940D-8E5EE8AAB5D0}"/>
              </a:ext>
            </a:extLst>
          </p:cNvPr>
          <p:cNvSpPr txBox="1"/>
          <p:nvPr/>
        </p:nvSpPr>
        <p:spPr>
          <a:xfrm>
            <a:off x="5638801" y="952500"/>
            <a:ext cx="1225479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MQL &amp; BSON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DB902-F018-C420-45B6-05CC3F64BF95}"/>
              </a:ext>
            </a:extLst>
          </p:cNvPr>
          <p:cNvSpPr txBox="1"/>
          <p:nvPr/>
        </p:nvSpPr>
        <p:spPr>
          <a:xfrm>
            <a:off x="319391" y="6957034"/>
            <a:ext cx="169791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use </a:t>
            </a:r>
            <a:r>
              <a:rPr lang="en-US" sz="9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crm</a:t>
            </a:r>
            <a:endParaRPr lang="en-US" sz="9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6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db.customers.help</a:t>
            </a:r>
            <a:r>
              <a:rPr lang="en-US" sz="9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136BC-5287-54AF-5B04-57B65097F163}"/>
              </a:ext>
            </a:extLst>
          </p:cNvPr>
          <p:cNvSpPr txBox="1"/>
          <p:nvPr/>
        </p:nvSpPr>
        <p:spPr>
          <a:xfrm>
            <a:off x="7763167" y="2139746"/>
            <a:ext cx="9772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can one do with a </a:t>
            </a:r>
            <a:r>
              <a:rPr lang="en-US" sz="6000" dirty="0" err="1">
                <a:solidFill>
                  <a:schemeClr val="bg1"/>
                </a:solidFill>
              </a:rPr>
              <a:t>db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A2D47-D385-FB19-D677-6AE8FD629E1F}"/>
              </a:ext>
            </a:extLst>
          </p:cNvPr>
          <p:cNvSpPr txBox="1"/>
          <p:nvPr/>
        </p:nvSpPr>
        <p:spPr>
          <a:xfrm>
            <a:off x="304800" y="3715253"/>
            <a:ext cx="1379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See README-CLI.md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See Cheat Sheet links in README.md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See MongoDBShell-CheatSheet.pdf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40354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2E909-20A4-D789-B623-79D8D60E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3D421E-DA70-3F36-865A-297312136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82C39D7-0284-714E-06D0-9EE94BC7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ED4D6BA-307B-2276-53F0-034DA0FF3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578D326E-C9A3-A028-3845-65984D981FF7}"/>
              </a:ext>
            </a:extLst>
          </p:cNvPr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93ABDCA-966E-89AA-A9D0-046213107355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4304DC9D-8374-208D-C0CB-3A75F3103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74EC964-C08A-C2E4-948F-220D365BC41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7B91AA5D-9E3C-ECE7-1D8A-7985B7E517E0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MQL &amp; BSON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26" name="Picture 2" descr="sqlDevLearningMongoDB : r/ProgrammerHumor">
            <a:extLst>
              <a:ext uri="{FF2B5EF4-FFF2-40B4-BE49-F238E27FC236}">
                <a16:creationId xmlns:a16="http://schemas.microsoft.com/office/drawing/2014/main" id="{0A39E4BA-9C93-7958-6833-180F789E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95" y="1562100"/>
            <a:ext cx="8080373" cy="85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317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 Bold</vt:lpstr>
      <vt:lpstr>Wingdings</vt:lpstr>
      <vt:lpstr>Calibri</vt:lpstr>
      <vt:lpstr>Fira 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54</cp:revision>
  <dcterms:created xsi:type="dcterms:W3CDTF">2006-08-16T00:00:00Z</dcterms:created>
  <dcterms:modified xsi:type="dcterms:W3CDTF">2024-02-22T02:17:54Z</dcterms:modified>
  <dc:identifier>DAE4nIrG1s0</dc:identifier>
</cp:coreProperties>
</file>