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1"/>
  </p:sldMasterIdLst>
  <p:notesMasterIdLst>
    <p:notesMasterId r:id="rId81"/>
  </p:notesMasterIdLst>
  <p:sldIdLst>
    <p:sldId id="257" r:id="rId42"/>
    <p:sldId id="300" r:id="rId43"/>
    <p:sldId id="378" r:id="rId44"/>
    <p:sldId id="366" r:id="rId45"/>
    <p:sldId id="365" r:id="rId46"/>
    <p:sldId id="393" r:id="rId47"/>
    <p:sldId id="364" r:id="rId48"/>
    <p:sldId id="368" r:id="rId49"/>
    <p:sldId id="379" r:id="rId50"/>
    <p:sldId id="380" r:id="rId51"/>
    <p:sldId id="377" r:id="rId52"/>
    <p:sldId id="367" r:id="rId53"/>
    <p:sldId id="381" r:id="rId54"/>
    <p:sldId id="370" r:id="rId55"/>
    <p:sldId id="383" r:id="rId56"/>
    <p:sldId id="384" r:id="rId57"/>
    <p:sldId id="385" r:id="rId58"/>
    <p:sldId id="371" r:id="rId59"/>
    <p:sldId id="373" r:id="rId60"/>
    <p:sldId id="372" r:id="rId61"/>
    <p:sldId id="375" r:id="rId62"/>
    <p:sldId id="374" r:id="rId63"/>
    <p:sldId id="382" r:id="rId64"/>
    <p:sldId id="386" r:id="rId65"/>
    <p:sldId id="387" r:id="rId66"/>
    <p:sldId id="376" r:id="rId67"/>
    <p:sldId id="388" r:id="rId68"/>
    <p:sldId id="390" r:id="rId69"/>
    <p:sldId id="394" r:id="rId70"/>
    <p:sldId id="389" r:id="rId71"/>
    <p:sldId id="395" r:id="rId72"/>
    <p:sldId id="391" r:id="rId73"/>
    <p:sldId id="396" r:id="rId74"/>
    <p:sldId id="392" r:id="rId75"/>
    <p:sldId id="397" r:id="rId76"/>
    <p:sldId id="340" r:id="rId77"/>
    <p:sldId id="369" r:id="rId78"/>
    <p:sldId id="363" r:id="rId79"/>
    <p:sldId id="362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  <p14:sldId id="300"/>
            <p14:sldId id="378"/>
            <p14:sldId id="366"/>
            <p14:sldId id="365"/>
            <p14:sldId id="393"/>
            <p14:sldId id="364"/>
            <p14:sldId id="368"/>
            <p14:sldId id="379"/>
            <p14:sldId id="380"/>
            <p14:sldId id="377"/>
            <p14:sldId id="367"/>
            <p14:sldId id="381"/>
            <p14:sldId id="370"/>
            <p14:sldId id="383"/>
            <p14:sldId id="384"/>
            <p14:sldId id="385"/>
            <p14:sldId id="371"/>
            <p14:sldId id="373"/>
            <p14:sldId id="372"/>
            <p14:sldId id="375"/>
            <p14:sldId id="374"/>
            <p14:sldId id="382"/>
            <p14:sldId id="386"/>
            <p14:sldId id="387"/>
            <p14:sldId id="376"/>
            <p14:sldId id="388"/>
            <p14:sldId id="390"/>
            <p14:sldId id="394"/>
            <p14:sldId id="389"/>
            <p14:sldId id="395"/>
            <p14:sldId id="391"/>
            <p14:sldId id="396"/>
            <p14:sldId id="392"/>
            <p14:sldId id="397"/>
          </p14:sldIdLst>
        </p14:section>
        <p14:section name="Start" id="{04D5230C-D0A0-41A6-AA4B-531C71E14636}">
          <p14:sldIdLst>
            <p14:sldId id="340"/>
            <p14:sldId id="369"/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  <a:srgbClr val="FFC09F"/>
    <a:srgbClr val="F4B54B"/>
    <a:srgbClr val="FFEE93"/>
    <a:srgbClr val="EDF2FB"/>
    <a:srgbClr val="AB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1287" autoAdjust="0"/>
  </p:normalViewPr>
  <p:slideViewPr>
    <p:cSldViewPr snapToGrid="0">
      <p:cViewPr varScale="1">
        <p:scale>
          <a:sx n="93" d="100"/>
          <a:sy n="93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63" Type="http://schemas.openxmlformats.org/officeDocument/2006/relationships/slide" Target="slides/slide22.xml"/><Relationship Id="rId68" Type="http://schemas.openxmlformats.org/officeDocument/2006/relationships/slide" Target="slides/slide27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slide" Target="slides/slide12.xml"/><Relationship Id="rId58" Type="http://schemas.openxmlformats.org/officeDocument/2006/relationships/slide" Target="slides/slide17.xml"/><Relationship Id="rId74" Type="http://schemas.openxmlformats.org/officeDocument/2006/relationships/slide" Target="slides/slide33.xml"/><Relationship Id="rId79" Type="http://schemas.openxmlformats.org/officeDocument/2006/relationships/slide" Target="slides/slide38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56" Type="http://schemas.openxmlformats.org/officeDocument/2006/relationships/slide" Target="slides/slide15.xml"/><Relationship Id="rId64" Type="http://schemas.openxmlformats.org/officeDocument/2006/relationships/slide" Target="slides/slide23.xml"/><Relationship Id="rId69" Type="http://schemas.openxmlformats.org/officeDocument/2006/relationships/slide" Target="slides/slide28.xml"/><Relationship Id="rId77" Type="http://schemas.openxmlformats.org/officeDocument/2006/relationships/slide" Target="slides/slide36.xml"/><Relationship Id="rId8" Type="http://schemas.openxmlformats.org/officeDocument/2006/relationships/customXml" Target="../customXml/item8.xml"/><Relationship Id="rId51" Type="http://schemas.openxmlformats.org/officeDocument/2006/relationships/slide" Target="slides/slide10.xml"/><Relationship Id="rId72" Type="http://schemas.openxmlformats.org/officeDocument/2006/relationships/slide" Target="slides/slide31.xml"/><Relationship Id="rId80" Type="http://schemas.openxmlformats.org/officeDocument/2006/relationships/slide" Target="slides/slide39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5.xml"/><Relationship Id="rId59" Type="http://schemas.openxmlformats.org/officeDocument/2006/relationships/slide" Target="slides/slide18.xml"/><Relationship Id="rId67" Type="http://schemas.openxmlformats.org/officeDocument/2006/relationships/slide" Target="slides/slide26.xml"/><Relationship Id="rId20" Type="http://schemas.openxmlformats.org/officeDocument/2006/relationships/customXml" Target="../customXml/item20.xml"/><Relationship Id="rId41" Type="http://schemas.openxmlformats.org/officeDocument/2006/relationships/slideMaster" Target="slideMasters/slideMaster1.xml"/><Relationship Id="rId54" Type="http://schemas.openxmlformats.org/officeDocument/2006/relationships/slide" Target="slides/slide13.xml"/><Relationship Id="rId62" Type="http://schemas.openxmlformats.org/officeDocument/2006/relationships/slide" Target="slides/slide21.xml"/><Relationship Id="rId70" Type="http://schemas.openxmlformats.org/officeDocument/2006/relationships/slide" Target="slides/slide29.xml"/><Relationship Id="rId75" Type="http://schemas.openxmlformats.org/officeDocument/2006/relationships/slide" Target="slides/slide34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8.xml"/><Relationship Id="rId57" Type="http://schemas.openxmlformats.org/officeDocument/2006/relationships/slide" Target="slides/slide1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3.xml"/><Relationship Id="rId52" Type="http://schemas.openxmlformats.org/officeDocument/2006/relationships/slide" Target="slides/slide11.xml"/><Relationship Id="rId60" Type="http://schemas.openxmlformats.org/officeDocument/2006/relationships/slide" Target="slides/slide19.xml"/><Relationship Id="rId65" Type="http://schemas.openxmlformats.org/officeDocument/2006/relationships/slide" Target="slides/slide24.xml"/><Relationship Id="rId73" Type="http://schemas.openxmlformats.org/officeDocument/2006/relationships/slide" Target="slides/slide32.xml"/><Relationship Id="rId78" Type="http://schemas.openxmlformats.org/officeDocument/2006/relationships/slide" Target="slides/slide3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9.xml"/><Relationship Id="rId55" Type="http://schemas.openxmlformats.org/officeDocument/2006/relationships/slide" Target="slides/slide14.xml"/><Relationship Id="rId76" Type="http://schemas.openxmlformats.org/officeDocument/2006/relationships/slide" Target="slides/slide35.xml"/><Relationship Id="rId7" Type="http://schemas.openxmlformats.org/officeDocument/2006/relationships/customXml" Target="../customXml/item7.xml"/><Relationship Id="rId71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slide" Target="slides/slide4.xml"/><Relationship Id="rId66" Type="http://schemas.openxmlformats.org/officeDocument/2006/relationships/slide" Target="slides/slide25.xml"/><Relationship Id="rId61" Type="http://schemas.openxmlformats.org/officeDocument/2006/relationships/slide" Target="slides/slide2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07/03/2023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776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100 invoices would’ve taken me 8 years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Ops problem now: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it turned out, </a:t>
            </a:r>
            <a:r>
              <a:rPr lang="en-US" b="1" dirty="0"/>
              <a:t>I</a:t>
            </a:r>
            <a:r>
              <a:rPr lang="en-US" dirty="0"/>
              <a:t> was ops. Damn.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4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77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Branch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profiling</a:t>
            </a: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Start tag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git checkout profiling-0-start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DEMO: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InvoiceWorkedDays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DownloadIcons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WithClaim</a:t>
            </a:r>
            <a:endParaRPr 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526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273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976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46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261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5719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568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4354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314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523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9741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Branch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profiling-2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Start tag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DEMO: Footers,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7587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7834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It’s actually just three footers that show up multiple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6558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And further dependencies: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effectLst/>
                <a:latin typeface="ui-monospace"/>
              </a:rPr>
              <a:t>Caldate</a:t>
            </a:r>
            <a:r>
              <a:rPr lang="en-US" dirty="0">
                <a:effectLst/>
                <a:latin typeface="ui-monospace"/>
              </a:rPr>
              <a:t>, date-</a:t>
            </a:r>
            <a:r>
              <a:rPr lang="en-US" dirty="0" err="1">
                <a:effectLst/>
                <a:latin typeface="ui-monospace"/>
              </a:rPr>
              <a:t>bengali</a:t>
            </a:r>
            <a:r>
              <a:rPr lang="en-US" dirty="0">
                <a:effectLst/>
                <a:latin typeface="ui-monospace"/>
              </a:rPr>
              <a:t>-revised, date-Chinese, date-easter, </a:t>
            </a:r>
            <a:r>
              <a:rPr lang="en-US" dirty="0" err="1">
                <a:effectLst/>
                <a:latin typeface="ui-monospace"/>
              </a:rPr>
              <a:t>deepmerge</a:t>
            </a:r>
            <a:r>
              <a:rPr lang="en-US" dirty="0">
                <a:effectLst/>
                <a:latin typeface="ui-monospace"/>
              </a:rPr>
              <a:t>, </a:t>
            </a:r>
            <a:r>
              <a:rPr lang="en-US" dirty="0" err="1">
                <a:effectLst/>
                <a:latin typeface="ui-monospace"/>
              </a:rPr>
              <a:t>jalaali-js</a:t>
            </a:r>
            <a:r>
              <a:rPr lang="en-US" dirty="0">
                <a:effectLst/>
                <a:latin typeface="ui-monospace"/>
              </a:rPr>
              <a:t>, moment-</a:t>
            </a:r>
            <a:r>
              <a:rPr lang="en-US" dirty="0" err="1">
                <a:effectLst/>
                <a:latin typeface="ui-monospace"/>
              </a:rPr>
              <a:t>timezone</a:t>
            </a:r>
            <a:r>
              <a:rPr lang="en-US" dirty="0">
                <a:effectLst/>
                <a:latin typeface="ui-monospace"/>
              </a:rPr>
              <a:t>, </a:t>
            </a:r>
            <a:r>
              <a:rPr lang="en-US" dirty="0" err="1">
                <a:effectLst/>
                <a:latin typeface="ui-monospace"/>
              </a:rPr>
              <a:t>etc</a:t>
            </a:r>
            <a:endParaRPr lang="en-US" dirty="0">
              <a:effectLst/>
              <a:latin typeface="ui-monospac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  <a:latin typeface="ui-monospac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  <a:latin typeface="ui-monospac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ffectLst/>
                <a:latin typeface="ui-monospace"/>
              </a:rPr>
              <a:t>The data load: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https://github.com/commenthol/astronomia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https://github.com/commenthol/astronomia/tree/master/data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3840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wasn’t a single time when I used a class in JavaScript and later thought, “</a:t>
            </a:r>
            <a:r>
              <a:rPr lang="en-US" i="1" dirty="0"/>
              <a:t>That was a good idea</a:t>
            </a:r>
            <a:r>
              <a:rPr lang="en-US" dirty="0"/>
              <a:t>” (including a few times in </a:t>
            </a:r>
            <a:r>
              <a:rPr lang="en-US" dirty="0" err="1"/>
              <a:t>confac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 yeah, stick to functions (unless you really need a class) 😃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Why maybe still do classes: need “this”, “</a:t>
            </a:r>
            <a:r>
              <a:rPr lang="en-US" dirty="0" err="1"/>
              <a:t>instanceof</a:t>
            </a:r>
            <a:r>
              <a:rPr lang="en-US" dirty="0"/>
              <a:t>” or lots of internal object logic?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Could also just have looked for another package which does just the Belgian holidays…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9489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Phew, crisis averted!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7644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691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Demo van </a:t>
            </a:r>
            <a:r>
              <a:rPr lang="en-US" sz="1200" b="1" dirty="0" err="1"/>
              <a:t>toen</a:t>
            </a:r>
            <a:r>
              <a:rPr lang="en-US" sz="12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https://www.pongit.be/assets/confac-demo/index.html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645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more even distribution now… So no easy performance optimalization targets.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7573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now the joke is, no easy performance targets? This session is over!! Break? I’m not coming back 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But first try to divert attention to this hot potato with the story of how one guy broke every CI in the world.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 23 March 2016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Azer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Koçulu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unpublished all his code from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over the Kik dispute.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deleting Just 11 lines of code (left-pad) he broke stuff like Babel, so basically every JavaScript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 same thing happened with Jade templating library (=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Jade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trusted IT services partner for global enterprises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), so they renamed to “Pug” – which is used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confac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(pug -&gt; html -&gt; pdf)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remember that that morning my “</a:t>
            </a:r>
            <a:r>
              <a:rPr lang="en-US" dirty="0" err="1"/>
              <a:t>npm</a:t>
            </a:r>
            <a:r>
              <a:rPr lang="en-US" dirty="0"/>
              <a:t> install” failed.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850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Refactoring for easier deployment (joining of three separate repositories into 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284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1828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3341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8232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Met dan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natuurlijk</a:t>
            </a:r>
            <a:r>
              <a:rPr lang="en-US" dirty="0"/>
              <a:t> </a:t>
            </a:r>
            <a:r>
              <a:rPr lang="en-US" dirty="0" err="1"/>
              <a:t>integratie</a:t>
            </a:r>
            <a:r>
              <a:rPr lang="en-US" dirty="0"/>
              <a:t> met de </a:t>
            </a:r>
            <a:r>
              <a:rPr lang="en-US" dirty="0" err="1"/>
              <a:t>itenium</a:t>
            </a:r>
            <a:r>
              <a:rPr lang="en-US" dirty="0"/>
              <a:t> slack chatbot…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291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9267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409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278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327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Before Express, there was Koa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816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404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676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Commit SHA </a:t>
            </a:r>
            <a:r>
              <a:rPr lang="fr-BE" dirty="0" err="1"/>
              <a:t>rc-tooltip</a:t>
            </a:r>
            <a:r>
              <a:rPr lang="fr-BE" dirty="0"/>
              <a:t>: c98f49f64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Performance issue on the </a:t>
            </a:r>
            <a:r>
              <a:rPr lang="fr-BE" dirty="0" err="1"/>
              <a:t>invoices</a:t>
            </a:r>
            <a:r>
              <a:rPr lang="fr-BE" dirty="0"/>
              <a:t> page: the </a:t>
            </a:r>
            <a:r>
              <a:rPr lang="fr-BE" dirty="0" err="1"/>
              <a:t>tooltips</a:t>
            </a:r>
            <a:r>
              <a:rPr lang="fr-BE" dirty="0"/>
              <a:t> for the </a:t>
            </a:r>
            <a:r>
              <a:rPr lang="fr-BE" dirty="0" err="1"/>
              <a:t>icons</a:t>
            </a:r>
            <a:r>
              <a:rPr lang="fr-BE" dirty="0"/>
              <a:t> </a:t>
            </a:r>
            <a:r>
              <a:rPr lang="fr-BE" dirty="0" err="1"/>
              <a:t>took</a:t>
            </a:r>
            <a:r>
              <a:rPr lang="fr-BE" dirty="0"/>
              <a:t> a long time to </a:t>
            </a:r>
            <a:r>
              <a:rPr lang="fr-BE" dirty="0" err="1"/>
              <a:t>render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79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 that trick only worked the first 4 times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88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5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20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0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41" y="2737821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React</a:t>
            </a:r>
            <a:br>
              <a:rPr lang="fr-BE" sz="7200" dirty="0"/>
            </a:br>
            <a:r>
              <a:rPr lang="fr-BE" sz="7200" dirty="0"/>
              <a:t>Component Profiling</a:t>
            </a:r>
            <a:endParaRPr lang="en-BE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53250-BFDF-FB1A-5C5D-CD8330B12CC0}"/>
              </a:ext>
            </a:extLst>
          </p:cNvPr>
          <p:cNvSpPr txBox="1"/>
          <p:nvPr/>
        </p:nvSpPr>
        <p:spPr>
          <a:xfrm>
            <a:off x="10695824" y="347587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90min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06" y="277063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67A268-498D-4F71-35DD-47463F09BFCA}"/>
              </a:ext>
            </a:extLst>
          </p:cNvPr>
          <p:cNvSpPr/>
          <p:nvPr/>
        </p:nvSpPr>
        <p:spPr>
          <a:xfrm>
            <a:off x="9662616" y="6221214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C20C8-FA71-7D10-01EB-8255D4B65EC9}"/>
              </a:ext>
            </a:extLst>
          </p:cNvPr>
          <p:cNvSpPr/>
          <p:nvPr/>
        </p:nvSpPr>
        <p:spPr>
          <a:xfrm>
            <a:off x="2171413" y="6221214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War</a:t>
            </a:r>
            <a:r>
              <a:rPr lang="fr-BE" dirty="0"/>
              <a:t> Story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D69CF-972D-12C8-73D7-6052C1785BAC}"/>
              </a:ext>
            </a:extLst>
          </p:cNvPr>
          <p:cNvSpPr/>
          <p:nvPr/>
        </p:nvSpPr>
        <p:spPr>
          <a:xfrm>
            <a:off x="172343" y="6221214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996CF-90D5-346B-E5DA-271C1263F56E}"/>
              </a:ext>
            </a:extLst>
          </p:cNvPr>
          <p:cNvSpPr/>
          <p:nvPr/>
        </p:nvSpPr>
        <p:spPr>
          <a:xfrm>
            <a:off x="172343" y="5690124"/>
            <a:ext cx="1846957" cy="38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Code-Show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365800-687D-3D43-3F14-21D19B0D3600}"/>
              </a:ext>
            </a:extLst>
          </p:cNvPr>
          <p:cNvSpPr txBox="1"/>
          <p:nvPr/>
        </p:nvSpPr>
        <p:spPr>
          <a:xfrm>
            <a:off x="82160" y="3692198"/>
            <a:ext cx="11891919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confac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A4BF4-3E3A-E831-F379-FAFEC936E116}"/>
              </a:ext>
            </a:extLst>
          </p:cNvPr>
          <p:cNvSpPr/>
          <p:nvPr/>
        </p:nvSpPr>
        <p:spPr>
          <a:xfrm>
            <a:off x="172342" y="5107439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Demos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Performance issues?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876BE-B1A1-830D-0B3D-8A40F9C8E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6" y="2432728"/>
            <a:ext cx="11651147" cy="4120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47854-AFC8-264B-9135-09837EE8FD95}"/>
              </a:ext>
            </a:extLst>
          </p:cNvPr>
          <p:cNvSpPr txBox="1"/>
          <p:nvPr/>
        </p:nvSpPr>
        <p:spPr>
          <a:xfrm>
            <a:off x="263862" y="1582740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 seconds for 100 invoices/rows</a:t>
            </a:r>
          </a:p>
        </p:txBody>
      </p:sp>
    </p:spTree>
    <p:extLst>
      <p:ext uri="{BB962C8B-B14F-4D97-AF65-F5344CB8AC3E}">
        <p14:creationId xmlns:p14="http://schemas.microsoft.com/office/powerpoint/2010/main" val="53338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172344" y="2397948"/>
            <a:ext cx="11858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Rendering </a:t>
            </a:r>
            <a:r>
              <a:rPr lang="en-US" sz="32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100 invoices</a:t>
            </a:r>
            <a:r>
              <a:rPr lang="en-US" sz="32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takes </a:t>
            </a:r>
            <a:r>
              <a:rPr lang="en-US" sz="32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6 seconds</a:t>
            </a:r>
            <a:r>
              <a:rPr lang="en-US" sz="32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pPr algn="ctr"/>
            <a:br>
              <a:rPr lang="en-US" sz="32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Well, that's not good. 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82C49-E56F-63DB-82BD-81D474CEA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606" y="1653019"/>
            <a:ext cx="5348786" cy="3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14434" y="4349578"/>
            <a:ext cx="11858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Rendering </a:t>
            </a:r>
            <a:r>
              <a:rPr lang="en-US" sz="32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InvoiceWorkedDays</a:t>
            </a:r>
            <a:r>
              <a:rPr lang="en-US" sz="32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takes 1sec</a:t>
            </a:r>
            <a:br>
              <a:rPr lang="en-US" sz="32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(for 100 rows)</a:t>
            </a:r>
            <a:endParaRPr lang="en-US" sz="32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288A4-4045-0797-9260-233A91AE0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80" y="2000495"/>
            <a:ext cx="11280575" cy="16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4147A-F9E9-4D77-4681-083B37F7F840}"/>
              </a:ext>
            </a:extLst>
          </p:cNvPr>
          <p:cNvSpPr txBox="1"/>
          <p:nvPr/>
        </p:nvSpPr>
        <p:spPr>
          <a:xfrm>
            <a:off x="263863" y="3099351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 TIME</a:t>
            </a:r>
            <a:endParaRPr lang="en-BE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2A027-7C45-0BD3-5D3A-0E22E6C525F3}"/>
              </a:ext>
            </a:extLst>
          </p:cNvPr>
          <p:cNvSpPr txBox="1"/>
          <p:nvPr/>
        </p:nvSpPr>
        <p:spPr>
          <a:xfrm>
            <a:off x="172343" y="6396166"/>
            <a:ext cx="292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profiling-0-start</a:t>
            </a:r>
          </a:p>
        </p:txBody>
      </p:sp>
    </p:spTree>
    <p:extLst>
      <p:ext uri="{BB962C8B-B14F-4D97-AF65-F5344CB8AC3E}">
        <p14:creationId xmlns:p14="http://schemas.microsoft.com/office/powerpoint/2010/main" val="309144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r>
              <a:rPr lang="fr-BE" dirty="0"/>
              <a:t>: </a:t>
            </a:r>
            <a:r>
              <a:rPr lang="fr-BE" dirty="0" err="1"/>
              <a:t>Icons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A189C-229C-8133-6E64-68BC562BC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51937"/>
            <a:ext cx="12192000" cy="37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56504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 easiest optimization is just not doing it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14434" y="2910254"/>
            <a:ext cx="11858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InvoiceWorkedDays</a:t>
            </a:r>
            <a:r>
              <a:rPr lang="en-US" sz="2800" dirty="0"/>
              <a:t>: do not calculate holidays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InvoiceDownloadIcon</a:t>
            </a:r>
            <a:r>
              <a:rPr lang="en-US" sz="2800" b="1" dirty="0"/>
              <a:t> &amp; </a:t>
            </a:r>
            <a:r>
              <a:rPr lang="en-US" sz="2800" b="1" dirty="0" err="1"/>
              <a:t>InvoicePreviewIcon</a:t>
            </a:r>
            <a:r>
              <a:rPr lang="en-US" sz="2800" dirty="0"/>
              <a:t>: </a:t>
            </a:r>
            <a:r>
              <a:rPr lang="en-US" sz="2800" dirty="0" err="1"/>
              <a:t>useProjectMonthFromInvoice</a:t>
            </a:r>
            <a:r>
              <a:rPr lang="en-US" sz="2800" dirty="0"/>
              <a:t> calculated for all invoices</a:t>
            </a:r>
          </a:p>
        </p:txBody>
      </p:sp>
      <p:pic>
        <p:nvPicPr>
          <p:cNvPr id="3" name="Picture 2" descr="Clock PNG, Clock Transparent Background - FreeIconsPNG">
            <a:extLst>
              <a:ext uri="{FF2B5EF4-FFF2-40B4-BE49-F238E27FC236}">
                <a16:creationId xmlns:a16="http://schemas.microsoft.com/office/drawing/2014/main" id="{75038D60-B9E9-4973-3EA7-3BB7E63B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10" y="175390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405E8-6077-1122-F155-8CE8071EF1F4}"/>
              </a:ext>
            </a:extLst>
          </p:cNvPr>
          <p:cNvSpPr txBox="1"/>
          <p:nvPr/>
        </p:nvSpPr>
        <p:spPr>
          <a:xfrm>
            <a:off x="9975077" y="245914"/>
            <a:ext cx="2044580" cy="59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2s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1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r>
              <a:rPr lang="fr-BE" dirty="0"/>
              <a:t>: </a:t>
            </a:r>
            <a:r>
              <a:rPr lang="fr-BE" dirty="0" err="1"/>
              <a:t>With</a:t>
            </a:r>
            <a:r>
              <a:rPr lang="fr-BE" dirty="0"/>
              <a:t> Claim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74D5F-224B-0FE4-2EEF-BFA99A23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90749"/>
            <a:ext cx="12192000" cy="249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86B48-FA3A-8A87-9804-CC869C8B4DAF}"/>
              </a:ext>
            </a:extLst>
          </p:cNvPr>
          <p:cNvSpPr txBox="1"/>
          <p:nvPr/>
        </p:nvSpPr>
        <p:spPr>
          <a:xfrm>
            <a:off x="172343" y="1762195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Profiler: </a:t>
            </a:r>
            <a:r>
              <a:rPr lang="en-US" sz="2800" dirty="0" err="1"/>
              <a:t>Flamegraph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5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r>
              <a:rPr lang="fr-BE" dirty="0"/>
              <a:t>: </a:t>
            </a:r>
            <a:r>
              <a:rPr lang="fr-BE" dirty="0" err="1"/>
              <a:t>With</a:t>
            </a:r>
            <a:r>
              <a:rPr lang="fr-BE" dirty="0"/>
              <a:t> Claim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86B48-FA3A-8A87-9804-CC869C8B4DAF}"/>
              </a:ext>
            </a:extLst>
          </p:cNvPr>
          <p:cNvSpPr txBox="1"/>
          <p:nvPr/>
        </p:nvSpPr>
        <p:spPr>
          <a:xfrm>
            <a:off x="172343" y="1762195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Profiler: Ranked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FDF78-4847-EE57-44C1-2F931CC34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7144"/>
            <a:ext cx="12192000" cy="1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0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56504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I/O operations are expensive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14434" y="2910254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AuthService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dirty="0"/>
              <a:t>Accessed </a:t>
            </a:r>
            <a:r>
              <a:rPr lang="en-US" sz="2800" dirty="0" err="1"/>
              <a:t>localStorage</a:t>
            </a:r>
            <a:r>
              <a:rPr lang="en-US" sz="2800" dirty="0"/>
              <a:t> for all operations.</a:t>
            </a:r>
          </a:p>
        </p:txBody>
      </p:sp>
      <p:pic>
        <p:nvPicPr>
          <p:cNvPr id="3" name="Picture 2" descr="Clock PNG, Clock Transparent Background - FreeIconsPNG">
            <a:extLst>
              <a:ext uri="{FF2B5EF4-FFF2-40B4-BE49-F238E27FC236}">
                <a16:creationId xmlns:a16="http://schemas.microsoft.com/office/drawing/2014/main" id="{75038D60-B9E9-4973-3EA7-3BB7E63B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49" y="173819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405E8-6077-1122-F155-8CE8071EF1F4}"/>
              </a:ext>
            </a:extLst>
          </p:cNvPr>
          <p:cNvSpPr txBox="1"/>
          <p:nvPr/>
        </p:nvSpPr>
        <p:spPr>
          <a:xfrm>
            <a:off x="9097110" y="245914"/>
            <a:ext cx="2922547" cy="59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360ms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8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2275017"/>
            <a:ext cx="11858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360ms. Not great but good enough for now.</a:t>
            </a:r>
          </a:p>
          <a:p>
            <a:pPr algn="ctr"/>
            <a:endParaRPr lang="en-US" sz="2800" b="1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Because this was the warmup…</a:t>
            </a:r>
            <a:b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b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There is another screen…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 descr="Clock PNG, Clock Transparent Background - FreeIconsPNG">
            <a:extLst>
              <a:ext uri="{FF2B5EF4-FFF2-40B4-BE49-F238E27FC236}">
                <a16:creationId xmlns:a16="http://schemas.microsoft.com/office/drawing/2014/main" id="{75038D60-B9E9-4973-3EA7-3BB7E63B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773" y="201115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405E8-6077-1122-F155-8CE8071EF1F4}"/>
              </a:ext>
            </a:extLst>
          </p:cNvPr>
          <p:cNvSpPr txBox="1"/>
          <p:nvPr/>
        </p:nvSpPr>
        <p:spPr>
          <a:xfrm>
            <a:off x="10648934" y="273210"/>
            <a:ext cx="1370723" cy="59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360ms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9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en-US" dirty="0"/>
              <a:t>Performance?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1855342"/>
            <a:ext cx="1166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It’s always the database</a:t>
            </a:r>
          </a:p>
          <a:p>
            <a:pPr algn="ctr"/>
            <a:r>
              <a:rPr lang="en-US" sz="3200" dirty="0"/>
              <a:t>If it’s not, it’s typically something unexpected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2CC97-976A-3AB9-2798-98D0DD334AF0}"/>
              </a:ext>
            </a:extLst>
          </p:cNvPr>
          <p:cNvSpPr txBox="1"/>
          <p:nvPr/>
        </p:nvSpPr>
        <p:spPr>
          <a:xfrm>
            <a:off x="263863" y="3386832"/>
            <a:ext cx="1166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confac</a:t>
            </a:r>
            <a:r>
              <a:rPr lang="en-US" sz="3200" dirty="0"/>
              <a:t> reads the entire </a:t>
            </a:r>
            <a:r>
              <a:rPr lang="en-US" sz="3200" dirty="0" err="1"/>
              <a:t>db</a:t>
            </a:r>
            <a:r>
              <a:rPr lang="en-US" sz="3200" dirty="0"/>
              <a:t> in memory at startup</a:t>
            </a:r>
            <a:br>
              <a:rPr lang="en-US" sz="3200" dirty="0"/>
            </a:br>
            <a:r>
              <a:rPr lang="en-US" sz="3200" dirty="0"/>
              <a:t>… so it’s not the database in this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7B3C0-9F5F-4A1A-BBEF-55D32B9D1FEF}"/>
              </a:ext>
            </a:extLst>
          </p:cNvPr>
          <p:cNvSpPr txBox="1"/>
          <p:nvPr/>
        </p:nvSpPr>
        <p:spPr>
          <a:xfrm>
            <a:off x="263862" y="4918322"/>
            <a:ext cx="1166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good…</a:t>
            </a:r>
            <a:br>
              <a:rPr lang="en-US" sz="3200" dirty="0"/>
            </a:br>
            <a:r>
              <a:rPr lang="en-US" sz="3200" dirty="0"/>
              <a:t>Otherwise this would be a </a:t>
            </a:r>
            <a:r>
              <a:rPr lang="en-US" sz="3200" dirty="0" err="1"/>
              <a:t>db</a:t>
            </a:r>
            <a:r>
              <a:rPr lang="en-US" sz="3200" dirty="0"/>
              <a:t> perf session!</a:t>
            </a:r>
          </a:p>
        </p:txBody>
      </p:sp>
    </p:spTree>
    <p:extLst>
      <p:ext uri="{BB962C8B-B14F-4D97-AF65-F5344CB8AC3E}">
        <p14:creationId xmlns:p14="http://schemas.microsoft.com/office/powerpoint/2010/main" val="14591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other</a:t>
            </a:r>
            <a:r>
              <a:rPr lang="fr-BE" dirty="0"/>
              <a:t> screen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B3001-8AFB-FA4C-192A-8326352E1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32" y="1556861"/>
            <a:ext cx="10138536" cy="50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10751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It’s disastrous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505753" y="2624399"/>
            <a:ext cx="11858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Everything is re-rendered whenever a </a:t>
            </a:r>
            <a:r>
              <a:rPr lang="en-US" sz="2800" b="1" dirty="0" err="1"/>
              <a:t>projectMonth</a:t>
            </a:r>
            <a:r>
              <a:rPr lang="en-US" sz="2800" b="1" dirty="0"/>
              <a:t> gets collapsed/opened.</a:t>
            </a:r>
            <a:br>
              <a:rPr lang="en-US" sz="2800" b="1" dirty="0"/>
            </a:b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Opening more and more </a:t>
            </a:r>
            <a:r>
              <a:rPr lang="en-US" sz="2800" dirty="0" err="1"/>
              <a:t>projectMonths</a:t>
            </a:r>
            <a:r>
              <a:rPr lang="en-US" sz="2800" dirty="0"/>
              <a:t> gets slower and slower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9C33-4D09-37F5-C566-71E87690227E}"/>
              </a:ext>
            </a:extLst>
          </p:cNvPr>
          <p:cNvSpPr txBox="1"/>
          <p:nvPr/>
        </p:nvSpPr>
        <p:spPr>
          <a:xfrm>
            <a:off x="543855" y="4565112"/>
            <a:ext cx="111042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Filters are remembered between route changes</a:t>
            </a:r>
            <a:br>
              <a:rPr lang="en-US" sz="2800" b="1" dirty="0"/>
            </a:br>
            <a:r>
              <a:rPr lang="en-US" sz="2800" dirty="0">
                <a:sym typeface="Wingdings" panose="05000000000000000000" pitchFamily="2" charset="2"/>
              </a:rPr>
              <a:t> Navigating back can be painfully slow when many </a:t>
            </a:r>
            <a:r>
              <a:rPr lang="en-US" sz="2800" dirty="0" err="1">
                <a:sym typeface="Wingdings" panose="05000000000000000000" pitchFamily="2" charset="2"/>
              </a:rPr>
              <a:t>projectMonths</a:t>
            </a:r>
            <a:r>
              <a:rPr lang="en-US" sz="2800" dirty="0">
                <a:sym typeface="Wingdings" panose="05000000000000000000" pitchFamily="2" charset="2"/>
              </a:rPr>
              <a:t> are opened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56504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So, how bad are we talking here?</a:t>
            </a:r>
          </a:p>
          <a:p>
            <a:pPr algn="ctr"/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18 months &amp; 718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361277" y="3082730"/>
            <a:ext cx="6644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opened with 38 projects: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2nd with 38: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3rd with 76: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4th with 74: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all opened: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renavigate with all opened: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3577-23AF-0E99-EC89-8BC13886FE2C}"/>
              </a:ext>
            </a:extLst>
          </p:cNvPr>
          <p:cNvSpPr txBox="1"/>
          <p:nvPr/>
        </p:nvSpPr>
        <p:spPr>
          <a:xfrm>
            <a:off x="6689189" y="3054594"/>
            <a:ext cx="2257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6820E"/>
                </a:solidFill>
              </a:rPr>
              <a:t>350ms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A431B-5DAA-337D-5BFA-E19F2033CAC2}"/>
              </a:ext>
            </a:extLst>
          </p:cNvPr>
          <p:cNvSpPr txBox="1"/>
          <p:nvPr/>
        </p:nvSpPr>
        <p:spPr>
          <a:xfrm>
            <a:off x="3275428" y="3525558"/>
            <a:ext cx="1908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/>
              <a:t>660ms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B0A05-CD14-822B-1EAD-57D081A68AC0}"/>
              </a:ext>
            </a:extLst>
          </p:cNvPr>
          <p:cNvSpPr txBox="1"/>
          <p:nvPr/>
        </p:nvSpPr>
        <p:spPr>
          <a:xfrm>
            <a:off x="3045657" y="4016956"/>
            <a:ext cx="206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950ms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05BD8-8DDB-B4F1-23C8-540A080DD13E}"/>
              </a:ext>
            </a:extLst>
          </p:cNvPr>
          <p:cNvSpPr txBox="1"/>
          <p:nvPr/>
        </p:nvSpPr>
        <p:spPr>
          <a:xfrm>
            <a:off x="3066756" y="4503657"/>
            <a:ext cx="1730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1.2s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E689C-1CBE-B20A-527F-649B71CB1DAE}"/>
              </a:ext>
            </a:extLst>
          </p:cNvPr>
          <p:cNvSpPr txBox="1"/>
          <p:nvPr/>
        </p:nvSpPr>
        <p:spPr>
          <a:xfrm>
            <a:off x="3179300" y="5026010"/>
            <a:ext cx="1083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5s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48FEB1-28D8-6B15-2EE6-09798418EB3C}"/>
              </a:ext>
            </a:extLst>
          </p:cNvPr>
          <p:cNvSpPr txBox="1"/>
          <p:nvPr/>
        </p:nvSpPr>
        <p:spPr>
          <a:xfrm>
            <a:off x="6393766" y="5475239"/>
            <a:ext cx="1427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4.4s</a:t>
            </a:r>
            <a:endParaRPr lang="en-BE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2" descr="Performance Testing memes | MyLoadTest">
            <a:extLst>
              <a:ext uri="{FF2B5EF4-FFF2-40B4-BE49-F238E27FC236}">
                <a16:creationId xmlns:a16="http://schemas.microsoft.com/office/drawing/2014/main" id="{07BC2F82-C160-1172-62B4-C8EFACF0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45" y="1466765"/>
            <a:ext cx="7125712" cy="53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4147A-F9E9-4D77-4681-083B37F7F840}"/>
              </a:ext>
            </a:extLst>
          </p:cNvPr>
          <p:cNvSpPr txBox="1"/>
          <p:nvPr/>
        </p:nvSpPr>
        <p:spPr>
          <a:xfrm>
            <a:off x="263863" y="3099351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 TIME</a:t>
            </a:r>
            <a:endParaRPr lang="en-BE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2A027-7C45-0BD3-5D3A-0E22E6C525F3}"/>
              </a:ext>
            </a:extLst>
          </p:cNvPr>
          <p:cNvSpPr txBox="1"/>
          <p:nvPr/>
        </p:nvSpPr>
        <p:spPr>
          <a:xfrm>
            <a:off x="172343" y="6396166"/>
            <a:ext cx="292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profiling-?</a:t>
            </a:r>
          </a:p>
        </p:txBody>
      </p:sp>
    </p:spTree>
    <p:extLst>
      <p:ext uri="{BB962C8B-B14F-4D97-AF65-F5344CB8AC3E}">
        <p14:creationId xmlns:p14="http://schemas.microsoft.com/office/powerpoint/2010/main" val="155808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r>
              <a:rPr lang="fr-BE" dirty="0"/>
              <a:t>: </a:t>
            </a:r>
            <a:r>
              <a:rPr lang="fr-BE" dirty="0" err="1"/>
              <a:t>footers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254B2-4C6D-315A-58C1-6AAB32D0C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6" y="1945772"/>
            <a:ext cx="11456968" cy="34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7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r>
              <a:rPr lang="fr-BE" dirty="0"/>
              <a:t>: </a:t>
            </a:r>
            <a:r>
              <a:rPr lang="fr-BE" dirty="0" err="1"/>
              <a:t>footers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8E201-74F2-9961-BE83-0225147F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370756"/>
            <a:ext cx="14152020" cy="24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r>
              <a:rPr lang="fr-BE" dirty="0"/>
              <a:t>: </a:t>
            </a:r>
            <a:r>
              <a:rPr lang="fr-BE" dirty="0" err="1"/>
              <a:t>Holidays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51797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Don’t trust 3</a:t>
            </a:r>
            <a:r>
              <a:rPr lang="en-US" sz="2800" b="1" baseline="3000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rd</a:t>
            </a:r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Party Packages (to be performant)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166835" y="2711055"/>
            <a:ext cx="11858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Checking if a day is a holiday is slow?</a:t>
            </a:r>
          </a:p>
          <a:p>
            <a:pPr algn="ctr"/>
            <a:r>
              <a:rPr lang="en-US" sz="2800" dirty="0"/>
              <a:t>code is </a:t>
            </a:r>
            <a:r>
              <a:rPr lang="en-US" sz="2800" b="1" dirty="0"/>
              <a:t>tiny</a:t>
            </a:r>
            <a:r>
              <a:rPr lang="en-US" sz="2800" dirty="0"/>
              <a:t> (literally like 30 lines)</a:t>
            </a:r>
            <a:br>
              <a:rPr lang="en-US" sz="2800" dirty="0"/>
            </a:br>
            <a:r>
              <a:rPr lang="en-US" sz="2800" b="1" dirty="0"/>
              <a:t>but… the… dependencies </a:t>
            </a:r>
            <a:r>
              <a:rPr lang="en-US" sz="2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707D9-56C8-7218-BCBE-104CDC3AC7DF}"/>
              </a:ext>
            </a:extLst>
          </p:cNvPr>
          <p:cNvSpPr txBox="1"/>
          <p:nvPr/>
        </p:nvSpPr>
        <p:spPr>
          <a:xfrm>
            <a:off x="172343" y="4392967"/>
            <a:ext cx="11858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date-holidays-parser: 160kb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astronomia</a:t>
            </a:r>
            <a:r>
              <a:rPr lang="en-US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E6820E"/>
                </a:solidFill>
              </a:rPr>
              <a:t>/data: 8,6MB 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/</a:t>
            </a:r>
            <a:r>
              <a:rPr lang="en-US" sz="2800" dirty="0" err="1"/>
              <a:t>src</a:t>
            </a:r>
            <a:r>
              <a:rPr lang="en-US" sz="2800" dirty="0"/>
              <a:t>: 500kb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confac</a:t>
            </a:r>
            <a:r>
              <a:rPr lang="en-US" sz="2800" dirty="0"/>
              <a:t> itself is 500kb (</a:t>
            </a:r>
            <a:r>
              <a:rPr lang="en-US" sz="2800" dirty="0" err="1"/>
              <a:t>src</a:t>
            </a:r>
            <a:r>
              <a:rPr lang="en-US" sz="2800" dirty="0"/>
              <a:t> folder)</a:t>
            </a:r>
          </a:p>
        </p:txBody>
      </p:sp>
    </p:spTree>
    <p:extLst>
      <p:ext uri="{BB962C8B-B14F-4D97-AF65-F5344CB8AC3E}">
        <p14:creationId xmlns:p14="http://schemas.microsoft.com/office/powerpoint/2010/main" val="29005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Date-</a:t>
            </a:r>
            <a:r>
              <a:rPr lang="fr-BE" dirty="0" err="1"/>
              <a:t>holidays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172343" y="1751797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It’s using classes, which are not </a:t>
            </a:r>
            <a:r>
              <a:rPr lang="en-US" sz="2800" b="1" dirty="0" err="1">
                <a:solidFill>
                  <a:srgbClr val="D4D4D4"/>
                </a:solidFill>
                <a:latin typeface="Fira Code" panose="020B0809050000020004" pitchFamily="49" charset="0"/>
              </a:rPr>
              <a:t>treeshakable</a:t>
            </a:r>
            <a:endParaRPr lang="en-US" sz="2800" b="1" dirty="0">
              <a:solidFill>
                <a:srgbClr val="D4D4D4"/>
              </a:solidFill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204A4-CD68-4882-8344-217D7E193C24}"/>
              </a:ext>
            </a:extLst>
          </p:cNvPr>
          <p:cNvSpPr txBox="1"/>
          <p:nvPr/>
        </p:nvSpPr>
        <p:spPr>
          <a:xfrm>
            <a:off x="172343" y="2764809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10MB JS executed 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1AD4D-F0EF-00A1-4CB6-29D9333EE162}"/>
              </a:ext>
            </a:extLst>
          </p:cNvPr>
          <p:cNvSpPr txBox="1"/>
          <p:nvPr/>
        </p:nvSpPr>
        <p:spPr>
          <a:xfrm>
            <a:off x="166835" y="3777821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to check for a Belgian holiday</a:t>
            </a:r>
          </a:p>
        </p:txBody>
      </p:sp>
      <p:pic>
        <p:nvPicPr>
          <p:cNvPr id="2050" name="Picture 2" descr="JS class 객체지향 프로그래밍의 핵심!">
            <a:extLst>
              <a:ext uri="{FF2B5EF4-FFF2-40B4-BE49-F238E27FC236}">
                <a16:creationId xmlns:a16="http://schemas.microsoft.com/office/drawing/2014/main" id="{4E1B2AA4-FBC6-696E-0421-29630E46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2" y="2055942"/>
            <a:ext cx="4490197" cy="44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Use Node Modules with package.json">
            <a:extLst>
              <a:ext uri="{FF2B5EF4-FFF2-40B4-BE49-F238E27FC236}">
                <a16:creationId xmlns:a16="http://schemas.microsoft.com/office/drawing/2014/main" id="{B5B9C209-14B2-4241-2B90-B81D19ED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28" y="74080"/>
            <a:ext cx="5712198" cy="38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_modules Memes &amp; GIFs - Imgflip">
            <a:extLst>
              <a:ext uri="{FF2B5EF4-FFF2-40B4-BE49-F238E27FC236}">
                <a16:creationId xmlns:a16="http://schemas.microsoft.com/office/drawing/2014/main" id="{F0D03615-62A8-CFA7-AFD9-8EBD2044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85" y="4027753"/>
            <a:ext cx="4238241" cy="28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9" y="722208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Holidays</a:t>
            </a:r>
            <a:r>
              <a:rPr lang="fr-BE" dirty="0"/>
              <a:t> Cache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76E9D-3CC1-73ED-2CD3-510B7112EEAC}"/>
              </a:ext>
            </a:extLst>
          </p:cNvPr>
          <p:cNvSpPr txBox="1"/>
          <p:nvPr/>
        </p:nvSpPr>
        <p:spPr>
          <a:xfrm>
            <a:off x="188221" y="1583101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Remember: w</a:t>
            </a:r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ith caching comes cache invalidation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B8F0-CEBC-CEFC-FE45-E5F2CDB65BCC}"/>
              </a:ext>
            </a:extLst>
          </p:cNvPr>
          <p:cNvSpPr txBox="1"/>
          <p:nvPr/>
        </p:nvSpPr>
        <p:spPr>
          <a:xfrm>
            <a:off x="1489754" y="2967214"/>
            <a:ext cx="9852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 are only two hard things in Computer Science: cache invalidation and naming things. -- Phil </a:t>
            </a:r>
            <a:r>
              <a:rPr lang="en-US" sz="2800" dirty="0" err="1"/>
              <a:t>Karlton</a:t>
            </a:r>
            <a:endParaRPr lang="en-BE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ABA7D-07E0-5674-E7C6-13CB48067207}"/>
              </a:ext>
            </a:extLst>
          </p:cNvPr>
          <p:cNvSpPr txBox="1"/>
          <p:nvPr/>
        </p:nvSpPr>
        <p:spPr>
          <a:xfrm>
            <a:off x="1503004" y="3907640"/>
            <a:ext cx="9852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and off by one errors.</a:t>
            </a:r>
            <a:endParaRPr lang="en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B4D6-89BE-E6FD-C10A-E8EEEBC41544}"/>
              </a:ext>
            </a:extLst>
          </p:cNvPr>
          <p:cNvSpPr txBox="1"/>
          <p:nvPr/>
        </p:nvSpPr>
        <p:spPr>
          <a:xfrm>
            <a:off x="1489754" y="4782214"/>
            <a:ext cx="9852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But luckily for me, past Belgian holidays are literally never going to change!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8617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0" y="1756504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 holiday caching aftermath</a:t>
            </a:r>
          </a:p>
          <a:p>
            <a:pPr algn="ctr"/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18 months &amp; 718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04BC-B061-4B63-5D04-1A79E542B2D0}"/>
              </a:ext>
            </a:extLst>
          </p:cNvPr>
          <p:cNvSpPr txBox="1"/>
          <p:nvPr/>
        </p:nvSpPr>
        <p:spPr>
          <a:xfrm>
            <a:off x="361277" y="3082730"/>
            <a:ext cx="6644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opened with 38 projects: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2nd with 38: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3rd with 76: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4th with 74: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all opened: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3577-23AF-0E99-EC89-8BC13886FE2C}"/>
              </a:ext>
            </a:extLst>
          </p:cNvPr>
          <p:cNvSpPr txBox="1"/>
          <p:nvPr/>
        </p:nvSpPr>
        <p:spPr>
          <a:xfrm>
            <a:off x="6689189" y="3054594"/>
            <a:ext cx="43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6820E"/>
                </a:solidFill>
              </a:rPr>
              <a:t>350ms </a:t>
            </a:r>
            <a:r>
              <a:rPr lang="en-US" sz="3600" b="1" dirty="0">
                <a:solidFill>
                  <a:srgbClr val="E6820E"/>
                </a:solidFill>
                <a:sym typeface="Wingdings" panose="05000000000000000000" pitchFamily="2" charset="2"/>
              </a:rPr>
              <a:t> 220ms</a:t>
            </a:r>
            <a:endParaRPr lang="en-US" sz="3600" b="1" dirty="0">
              <a:solidFill>
                <a:srgbClr val="E6820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A431B-5DAA-337D-5BFA-E19F2033CAC2}"/>
              </a:ext>
            </a:extLst>
          </p:cNvPr>
          <p:cNvSpPr txBox="1"/>
          <p:nvPr/>
        </p:nvSpPr>
        <p:spPr>
          <a:xfrm>
            <a:off x="3275428" y="3525558"/>
            <a:ext cx="5457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/>
              <a:t>660ms </a:t>
            </a:r>
            <a:r>
              <a:rPr lang="en-US" dirty="0">
                <a:sym typeface="Wingdings" panose="05000000000000000000" pitchFamily="2" charset="2"/>
              </a:rPr>
              <a:t> 320ms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B0A05-CD14-822B-1EAD-57D081A68AC0}"/>
              </a:ext>
            </a:extLst>
          </p:cNvPr>
          <p:cNvSpPr txBox="1"/>
          <p:nvPr/>
        </p:nvSpPr>
        <p:spPr>
          <a:xfrm>
            <a:off x="3045657" y="4016956"/>
            <a:ext cx="5194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950ms </a:t>
            </a:r>
            <a:r>
              <a:rPr lang="en-US" dirty="0">
                <a:sym typeface="Wingdings" panose="05000000000000000000" pitchFamily="2" charset="2"/>
              </a:rPr>
              <a:t> 540ms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05BD8-8DDB-B4F1-23C8-540A080DD13E}"/>
              </a:ext>
            </a:extLst>
          </p:cNvPr>
          <p:cNvSpPr txBox="1"/>
          <p:nvPr/>
        </p:nvSpPr>
        <p:spPr>
          <a:xfrm>
            <a:off x="3066755" y="4503657"/>
            <a:ext cx="5194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1.2s </a:t>
            </a:r>
            <a:r>
              <a:rPr lang="en-US" dirty="0">
                <a:solidFill>
                  <a:srgbClr val="E6820E"/>
                </a:solidFill>
                <a:sym typeface="Wingdings" panose="05000000000000000000" pitchFamily="2" charset="2"/>
              </a:rPr>
              <a:t> 680ms</a:t>
            </a:r>
            <a:endParaRPr lang="en-BE" dirty="0">
              <a:solidFill>
                <a:srgbClr val="E6820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E689C-1CBE-B20A-527F-649B71CB1DAE}"/>
              </a:ext>
            </a:extLst>
          </p:cNvPr>
          <p:cNvSpPr txBox="1"/>
          <p:nvPr/>
        </p:nvSpPr>
        <p:spPr>
          <a:xfrm>
            <a:off x="3179300" y="5026010"/>
            <a:ext cx="4197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E6820E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5s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1.7s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Confac</a:t>
            </a:r>
            <a:r>
              <a:rPr lang="fr-BE" dirty="0"/>
              <a:t>?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2130067"/>
            <a:ext cx="116642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Consultant </a:t>
            </a:r>
            <a:r>
              <a:rPr lang="en-US" sz="3200" b="1" dirty="0" err="1"/>
              <a:t>facturatie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Software om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factuur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maken</a:t>
            </a:r>
            <a:r>
              <a:rPr lang="en-US" sz="3200" dirty="0"/>
              <a:t> </a:t>
            </a:r>
            <a:r>
              <a:rPr lang="en-US" sz="3200" dirty="0" err="1"/>
              <a:t>omdat</a:t>
            </a:r>
            <a:r>
              <a:rPr lang="en-US" sz="3200" dirty="0"/>
              <a:t> </a:t>
            </a:r>
            <a:r>
              <a:rPr lang="en-US" sz="3200" dirty="0" err="1"/>
              <a:t>ik</a:t>
            </a:r>
            <a:r>
              <a:rPr lang="en-US" sz="3200" dirty="0"/>
              <a:t> nogal </a:t>
            </a:r>
            <a:r>
              <a:rPr lang="en-US" sz="3200" dirty="0" err="1"/>
              <a:t>fouten</a:t>
            </a:r>
            <a:r>
              <a:rPr lang="en-US" sz="3200" dirty="0"/>
              <a:t> </a:t>
            </a:r>
            <a:r>
              <a:rPr lang="en-US" sz="3200" dirty="0" err="1"/>
              <a:t>durfde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maken</a:t>
            </a:r>
            <a:r>
              <a:rPr lang="en-US" sz="3200" dirty="0"/>
              <a:t> in het docx document </a:t>
            </a:r>
            <a:r>
              <a:rPr lang="en-US" sz="3200" dirty="0" err="1"/>
              <a:t>dat</a:t>
            </a:r>
            <a:r>
              <a:rPr lang="en-US" sz="3200" dirty="0"/>
              <a:t> </a:t>
            </a:r>
            <a:r>
              <a:rPr lang="en-US" sz="3200" dirty="0" err="1"/>
              <a:t>ik</a:t>
            </a:r>
            <a:r>
              <a:rPr lang="en-US" sz="3200" dirty="0"/>
              <a:t> </a:t>
            </a:r>
            <a:r>
              <a:rPr lang="en-US" sz="3200" dirty="0" err="1"/>
              <a:t>kopiërde</a:t>
            </a:r>
            <a:r>
              <a:rPr lang="en-US" sz="3200" dirty="0"/>
              <a:t>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 err="1"/>
              <a:t>Algemene</a:t>
            </a:r>
            <a:r>
              <a:rPr lang="en-US" sz="3200" dirty="0"/>
              <a:t> </a:t>
            </a:r>
            <a:r>
              <a:rPr lang="en-US" sz="3200" dirty="0" err="1"/>
              <a:t>configuratie</a:t>
            </a:r>
            <a:r>
              <a:rPr lang="en-US" sz="3200" dirty="0"/>
              <a:t>, </a:t>
            </a:r>
            <a:r>
              <a:rPr lang="en-US" sz="3200" dirty="0" err="1"/>
              <a:t>klanten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facturen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7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152514"/>
            <a:ext cx="11542512" cy="860893"/>
          </a:xfrm>
        </p:spPr>
        <p:txBody>
          <a:bodyPr>
            <a:normAutofit fontScale="90000"/>
          </a:bodyPr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br>
              <a:rPr lang="fr-BE" dirty="0"/>
            </a:br>
            <a:r>
              <a:rPr lang="fr-BE" dirty="0"/>
              <a:t>Holiday </a:t>
            </a:r>
            <a:r>
              <a:rPr lang="fr-BE" dirty="0" err="1"/>
              <a:t>Caching</a:t>
            </a:r>
            <a:r>
              <a:rPr lang="fr-BE" dirty="0"/>
              <a:t> </a:t>
            </a:r>
            <a:r>
              <a:rPr lang="fr-BE" dirty="0" err="1"/>
              <a:t>Aftermath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BE2BB-2980-5EE5-ADB2-4B095F78B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27216"/>
            <a:ext cx="12192000" cy="3755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3B952-7D84-154C-55CE-38296460490C}"/>
              </a:ext>
            </a:extLst>
          </p:cNvPr>
          <p:cNvSpPr txBox="1"/>
          <p:nvPr/>
        </p:nvSpPr>
        <p:spPr>
          <a:xfrm>
            <a:off x="172343" y="6192543"/>
            <a:ext cx="116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 more even distribution now… So no easy performance targets</a:t>
            </a:r>
            <a:endParaRPr lang="en-BE" sz="3200" b="1" dirty="0"/>
          </a:p>
        </p:txBody>
      </p:sp>
    </p:spTree>
    <p:extLst>
      <p:ext uri="{BB962C8B-B14F-4D97-AF65-F5344CB8AC3E}">
        <p14:creationId xmlns:p14="http://schemas.microsoft.com/office/powerpoint/2010/main" val="31697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5" y="2417444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‘‘Break’’</a:t>
            </a:r>
            <a:endParaRPr lang="en-BE" dirty="0"/>
          </a:p>
        </p:txBody>
      </p:sp>
      <p:pic>
        <p:nvPicPr>
          <p:cNvPr id="4098" name="Picture 2" descr="Delete node_modules dir in Windows | nivas,b:=log()">
            <a:extLst>
              <a:ext uri="{FF2B5EF4-FFF2-40B4-BE49-F238E27FC236}">
                <a16:creationId xmlns:a16="http://schemas.microsoft.com/office/drawing/2014/main" id="{49616383-DABC-4AAC-0AEF-FA7AB0F3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57" y="1409532"/>
            <a:ext cx="4702268" cy="469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9EC6BB-5C02-B482-2D47-4A428AC0BD79}"/>
              </a:ext>
            </a:extLst>
          </p:cNvPr>
          <p:cNvSpPr txBox="1"/>
          <p:nvPr/>
        </p:nvSpPr>
        <p:spPr>
          <a:xfrm>
            <a:off x="166835" y="1003856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No easy perf target? </a:t>
            </a:r>
            <a:r>
              <a:rPr lang="en-US" sz="2800" b="1" dirty="0" err="1">
                <a:solidFill>
                  <a:srgbClr val="D4D4D4"/>
                </a:solidFill>
                <a:latin typeface="Fira Code" panose="020B0809050000020004" pitchFamily="49" charset="0"/>
              </a:rPr>
              <a:t>Uuuh</a:t>
            </a: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… Okay, let’s take a…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5B8F1-65C8-714F-2473-F964345CB1B2}"/>
              </a:ext>
            </a:extLst>
          </p:cNvPr>
          <p:cNvSpPr txBox="1"/>
          <p:nvPr/>
        </p:nvSpPr>
        <p:spPr>
          <a:xfrm>
            <a:off x="257591" y="6170045"/>
            <a:ext cx="118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Quick, divert them with a meme</a:t>
            </a:r>
          </a:p>
        </p:txBody>
      </p:sp>
    </p:spTree>
    <p:extLst>
      <p:ext uri="{BB962C8B-B14F-4D97-AF65-F5344CB8AC3E}">
        <p14:creationId xmlns:p14="http://schemas.microsoft.com/office/powerpoint/2010/main" val="27957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Refactoring</a:t>
            </a:r>
            <a:r>
              <a:rPr lang="fr-BE" dirty="0"/>
              <a:t> In Progress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CDEC2-3A92-0A71-26BE-2C18BB01344B}"/>
              </a:ext>
            </a:extLst>
          </p:cNvPr>
          <p:cNvSpPr txBox="1"/>
          <p:nvPr/>
        </p:nvSpPr>
        <p:spPr>
          <a:xfrm>
            <a:off x="324744" y="1699598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(unrelated to performance)</a:t>
            </a:r>
            <a:endParaRPr lang="en-BE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FD7AB-86AC-5E31-36DC-30E3912B7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038" y="2284373"/>
            <a:ext cx="4407924" cy="44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9" y="722208"/>
            <a:ext cx="11858330" cy="860893"/>
          </a:xfrm>
        </p:spPr>
        <p:txBody>
          <a:bodyPr>
            <a:normAutofit/>
          </a:bodyPr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A95E7-1FBC-593B-65B2-35003A316A22}"/>
              </a:ext>
            </a:extLst>
          </p:cNvPr>
          <p:cNvSpPr txBox="1"/>
          <p:nvPr/>
        </p:nvSpPr>
        <p:spPr>
          <a:xfrm>
            <a:off x="145449" y="1681951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The Goal:</a:t>
            </a:r>
            <a:b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Avoid </a:t>
            </a:r>
            <a:r>
              <a:rPr lang="en-US" sz="2800" b="1" dirty="0" err="1">
                <a:solidFill>
                  <a:srgbClr val="D4D4D4"/>
                </a:solidFill>
                <a:latin typeface="Fira Code" panose="020B0809050000020004" pitchFamily="49" charset="0"/>
              </a:rPr>
              <a:t>rerenders</a:t>
            </a: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 when just the filters change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5357-42CA-74E2-28FE-B70E419FA687}"/>
              </a:ext>
            </a:extLst>
          </p:cNvPr>
          <p:cNvSpPr txBox="1"/>
          <p:nvPr/>
        </p:nvSpPr>
        <p:spPr>
          <a:xfrm>
            <a:off x="263863" y="3429000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 TIME</a:t>
            </a:r>
            <a:endParaRPr lang="en-BE" sz="3200" b="1" dirty="0"/>
          </a:p>
        </p:txBody>
      </p:sp>
    </p:spTree>
    <p:extLst>
      <p:ext uri="{BB962C8B-B14F-4D97-AF65-F5344CB8AC3E}">
        <p14:creationId xmlns:p14="http://schemas.microsoft.com/office/powerpoint/2010/main" val="2059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9" y="722208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9E57C-4AA6-A900-1B97-4B5647A29C74}"/>
              </a:ext>
            </a:extLst>
          </p:cNvPr>
          <p:cNvSpPr txBox="1"/>
          <p:nvPr/>
        </p:nvSpPr>
        <p:spPr>
          <a:xfrm>
            <a:off x="263863" y="3099351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 TIME</a:t>
            </a:r>
            <a:endParaRPr lang="en-BE" sz="3200" b="1" dirty="0"/>
          </a:p>
        </p:txBody>
      </p:sp>
    </p:spTree>
    <p:extLst>
      <p:ext uri="{BB962C8B-B14F-4D97-AF65-F5344CB8AC3E}">
        <p14:creationId xmlns:p14="http://schemas.microsoft.com/office/powerpoint/2010/main" val="364085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9" y="722208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Project </a:t>
            </a:r>
            <a:r>
              <a:rPr lang="fr-BE" dirty="0" err="1"/>
              <a:t>Months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EE1C2-6730-6046-EABC-EBB41F7C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1437"/>
            <a:ext cx="12192000" cy="1507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A95E7-1FBC-593B-65B2-35003A316A22}"/>
              </a:ext>
            </a:extLst>
          </p:cNvPr>
          <p:cNvSpPr txBox="1"/>
          <p:nvPr/>
        </p:nvSpPr>
        <p:spPr>
          <a:xfrm>
            <a:off x="145449" y="1681951"/>
            <a:ext cx="118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The Goal:</a:t>
            </a:r>
            <a:b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Avoid </a:t>
            </a:r>
            <a:r>
              <a:rPr lang="en-US" sz="2800" b="1" dirty="0" err="1">
                <a:solidFill>
                  <a:srgbClr val="D4D4D4"/>
                </a:solidFill>
                <a:latin typeface="Fira Code" panose="020B0809050000020004" pitchFamily="49" charset="0"/>
              </a:rPr>
              <a:t>rerenders</a:t>
            </a: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 when just the filters change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3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The Future of </a:t>
            </a:r>
            <a:r>
              <a:rPr lang="fr-BE" dirty="0" err="1"/>
              <a:t>confac</a:t>
            </a:r>
            <a:r>
              <a:rPr lang="fr-BE" dirty="0"/>
              <a:t>?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1905506"/>
            <a:ext cx="11664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Consultant single source of truth?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Skill Matrix </a:t>
            </a:r>
            <a:r>
              <a:rPr lang="en-US" sz="3600" dirty="0" err="1"/>
              <a:t>bijwerken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zoeken</a:t>
            </a:r>
            <a:endParaRPr 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Downloaden</a:t>
            </a:r>
            <a:r>
              <a:rPr lang="en-US" sz="3600" dirty="0"/>
              <a:t> </a:t>
            </a:r>
            <a:r>
              <a:rPr lang="en-US" sz="3600" dirty="0" err="1"/>
              <a:t>documenten</a:t>
            </a:r>
            <a:endParaRPr 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Indienen</a:t>
            </a:r>
            <a:r>
              <a:rPr lang="en-US" sz="3600" dirty="0"/>
              <a:t> </a:t>
            </a:r>
            <a:r>
              <a:rPr lang="en-US" sz="3600" dirty="0" err="1"/>
              <a:t>ziekte</a:t>
            </a:r>
            <a:r>
              <a:rPr lang="en-US" sz="3600" dirty="0"/>
              <a:t> </a:t>
            </a:r>
            <a:r>
              <a:rPr lang="en-US" sz="3600" dirty="0" err="1"/>
              <a:t>dagen</a:t>
            </a:r>
            <a:endParaRPr 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Bekijken</a:t>
            </a:r>
            <a:r>
              <a:rPr lang="en-US" sz="3600" dirty="0"/>
              <a:t> </a:t>
            </a:r>
            <a:r>
              <a:rPr lang="en-US" sz="3600" dirty="0" err="1"/>
              <a:t>projecten</a:t>
            </a:r>
            <a:r>
              <a:rPr lang="en-US" sz="3600" dirty="0"/>
              <a:t> </a:t>
            </a:r>
            <a:r>
              <a:rPr lang="en-US" sz="3600" dirty="0" err="1"/>
              <a:t>andere</a:t>
            </a:r>
            <a:r>
              <a:rPr lang="en-US" sz="3600" dirty="0"/>
              <a:t> consultants (tech stack, …)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249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26/9 : RXJS </a:t>
            </a:r>
            <a:r>
              <a:rPr lang="en-US" sz="2400" dirty="0"/>
              <a:t>(</a:t>
            </a:r>
            <a:r>
              <a:rPr lang="en-US" sz="2400" dirty="0" err="1"/>
              <a:t>FTrack</a:t>
            </a:r>
            <a:r>
              <a:rPr lang="en-US" sz="2400" dirty="0"/>
              <a:t>, Hands-On)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6/10 : Docker &amp; Docker-Compose ;) </a:t>
            </a:r>
            <a:r>
              <a:rPr lang="en-US" sz="2400" dirty="0"/>
              <a:t>(</a:t>
            </a:r>
            <a:r>
              <a:rPr lang="en-US" sz="2400" dirty="0" err="1"/>
              <a:t>FunTrack</a:t>
            </a:r>
            <a:r>
              <a:rPr lang="en-US" sz="2400" dirty="0"/>
              <a:t>, Hands-On)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x/11 : ???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0723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Confac</a:t>
            </a:r>
            <a:r>
              <a:rPr lang="en-US" sz="3200" dirty="0"/>
              <a:t>: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131814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Infos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: </a:t>
            </a:r>
            <a:r>
              <a:rPr lang="en-US" sz="3200" dirty="0" err="1"/>
              <a:t>itenium</a:t>
            </a:r>
            <a:r>
              <a:rPr lang="en-US" sz="3200" dirty="0"/>
              <a:t>-guest / Wifi4Ufree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56851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Growth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itenium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1966294"/>
            <a:ext cx="116642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Consultants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/>
              <a:t>Monthly follow up (Project Months)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Security (Google Auth, Users, Roles)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Emailing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Audit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Contracting</a:t>
            </a:r>
          </a:p>
        </p:txBody>
      </p:sp>
    </p:spTree>
    <p:extLst>
      <p:ext uri="{BB962C8B-B14F-4D97-AF65-F5344CB8AC3E}">
        <p14:creationId xmlns:p14="http://schemas.microsoft.com/office/powerpoint/2010/main" val="40167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happened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1775225"/>
            <a:ext cx="116642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Itenium</a:t>
            </a:r>
            <a:r>
              <a:rPr lang="en-US" sz="3200" dirty="0"/>
              <a:t> was a young company and they wanted to save as much money as possible so they started using </a:t>
            </a:r>
            <a:r>
              <a:rPr lang="en-US" sz="3200" dirty="0" err="1"/>
              <a:t>confac</a:t>
            </a:r>
            <a:r>
              <a:rPr lang="en-US" sz="3200" dirty="0"/>
              <a:t>, something Wouter created when he started on a project that was using React (pre-hooks), mongo, Node &amp; Express and he didn’t really know any of those technologies.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 err="1"/>
              <a:t>confac</a:t>
            </a:r>
            <a:r>
              <a:rPr lang="en-US" sz="3200" dirty="0"/>
              <a:t> was a project started to learn this tech stack</a:t>
            </a:r>
          </a:p>
        </p:txBody>
      </p:sp>
    </p:spTree>
    <p:extLst>
      <p:ext uri="{BB962C8B-B14F-4D97-AF65-F5344CB8AC3E}">
        <p14:creationId xmlns:p14="http://schemas.microsoft.com/office/powerpoint/2010/main" val="196676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846152"/>
            <a:ext cx="11542512" cy="860893"/>
          </a:xfrm>
        </p:spPr>
        <p:txBody>
          <a:bodyPr/>
          <a:lstStyle/>
          <a:p>
            <a:r>
              <a:rPr lang="fr-BE" dirty="0" err="1"/>
              <a:t>Let’s</a:t>
            </a:r>
            <a:r>
              <a:rPr lang="fr-BE" dirty="0"/>
              <a:t> Start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382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 err="1"/>
              <a:t>Invoices</a:t>
            </a:r>
            <a:r>
              <a:rPr lang="fr-BE" dirty="0"/>
              <a:t> page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23491-9968-1A53-187A-B74ECAE81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8" y="1556861"/>
            <a:ext cx="11063644" cy="5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So Performance issues?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263863" y="1905506"/>
            <a:ext cx="11664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 the /invoices page?</a:t>
            </a:r>
          </a:p>
          <a:p>
            <a:endParaRPr lang="en-US" sz="3200" dirty="0"/>
          </a:p>
          <a:p>
            <a:r>
              <a:rPr lang="en-US" sz="3200" dirty="0"/>
              <a:t>Impossible!</a:t>
            </a:r>
          </a:p>
          <a:p>
            <a:endParaRPr lang="en-US" sz="3200" dirty="0"/>
          </a:p>
          <a:p>
            <a:r>
              <a:rPr lang="en-US" sz="3200" dirty="0"/>
              <a:t>I already did a </a:t>
            </a:r>
            <a:r>
              <a:rPr lang="en-US" sz="3200" b="1" dirty="0"/>
              <a:t>huge performance optimalization </a:t>
            </a:r>
            <a:r>
              <a:rPr lang="en-US" sz="3200" dirty="0"/>
              <a:t>there</a:t>
            </a:r>
            <a:r>
              <a:rPr lang="en-US" sz="3200" b="1" dirty="0"/>
              <a:t> </a:t>
            </a:r>
            <a:r>
              <a:rPr lang="en-US" sz="3200" dirty="0"/>
              <a:t>by switching between </a:t>
            </a:r>
            <a:r>
              <a:rPr lang="en-US" sz="32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react-tooltip </a:t>
            </a:r>
            <a:r>
              <a:rPr lang="en-US" sz="3200" dirty="0"/>
              <a:t>to</a:t>
            </a:r>
            <a:r>
              <a:rPr lang="en-US" sz="32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rc</a:t>
            </a:r>
            <a:r>
              <a:rPr lang="en-US" sz="32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-tooltip</a:t>
            </a:r>
            <a:endParaRPr lang="en-US" sz="32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7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95968"/>
            <a:ext cx="11542512" cy="860893"/>
          </a:xfrm>
        </p:spPr>
        <p:txBody>
          <a:bodyPr/>
          <a:lstStyle/>
          <a:p>
            <a:r>
              <a:rPr lang="fr-BE" dirty="0"/>
              <a:t>First </a:t>
            </a:r>
            <a:r>
              <a:rPr lang="fr-BE" dirty="0" err="1"/>
              <a:t>tried</a:t>
            </a:r>
            <a:r>
              <a:rPr lang="fr-BE" dirty="0"/>
              <a:t> to trick </a:t>
            </a:r>
            <a:r>
              <a:rPr lang="fr-BE" dirty="0" err="1"/>
              <a:t>steven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C0B4F-9926-8DEA-49CC-0374A373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002" y="1686350"/>
            <a:ext cx="5631194" cy="47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7D1E6FC1-49C2-4F7C-BDB9-24E752E681D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5BA65C2-B7DD-4F05-A00A-E1634CB9886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C14732-EFFF-4162-ACE0-A9EC4C90B90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3DCC676-D848-4349-A0A9-3B82050D1BB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54B379B-3D9A-4EC7-9EC7-97DEDBE8D1F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72B2EDA-1E9F-44E6-AC80-C63621A1930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B90DED8-A591-49B1-86BE-71A000BD01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EFB4F83-C909-4763-B3E6-1DB8C5F6924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FA59C8-0A70-4408-BCBA-84CCB4B5B4B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1633CA8-6C9A-4A20-925F-62ACD3CA52D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7191D8A-D1B3-4B6A-B6F2-8F14817C7C0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D0F1207-9EE6-4768-88C5-0201A140FA2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8D77304-DBFE-4BD7-AFBA-6D5D1A39771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3662B34-5F5D-4E0B-9B27-65B3909F1BE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EB453D6-FC95-4C77-9459-5A56422C9DC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0470D3E-B2F2-42EE-B61E-9EFC02712B4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1E2D109-CDA1-4057-9BF6-5E930F51E9A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6EB2E5C-95B5-46E4-A834-2C8C53709B8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1C891D4-0E73-4B14-9EA7-8613C835E76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ED34BC4-2C44-4D0A-9655-0B074E8A66B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00B8B5B-2767-40CC-A788-B80E1E19DF8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97C54B5-37C4-44AA-8F62-EE7D927BAEB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C7903FB-7885-4477-B3D6-D91E056B47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380D363-D848-49CC-A31C-4390C8D3C8E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36F15CD-C374-41F5-9100-EE92C5E4029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811FBC7-A1C8-45BD-AF6A-ADB6A821327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112A9B4-8E15-4E40-8C72-CD814116F02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7A6521B-AE44-41CC-96F8-BC89B189B9C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909CC40-3BB5-476D-BA17-FD0422EEC52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10334E-14C9-4232-A8A4-F68D090406B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1ACBDD3-7D48-435A-A5DD-62691A4E246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186A73-F974-4667-8A18-5E552233621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9C65C98-248A-4785-A9D9-5DB76D4E145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D0127D-B935-4C19-B082-41BFF0C8C5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9E2A7B1-0695-433D-8DEE-A3A2A2C3B49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9BAEE75-386F-4596-B0C3-144F6688E39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17191</TotalTime>
  <Words>1250</Words>
  <Application>Microsoft Office PowerPoint</Application>
  <PresentationFormat>Widescreen</PresentationFormat>
  <Paragraphs>239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</vt:lpstr>
      <vt:lpstr>Calibri</vt:lpstr>
      <vt:lpstr>Century Gothic</vt:lpstr>
      <vt:lpstr>Fira Code</vt:lpstr>
      <vt:lpstr>Google Sans</vt:lpstr>
      <vt:lpstr>Source Sans Pro</vt:lpstr>
      <vt:lpstr>ui-monospace</vt:lpstr>
      <vt:lpstr>Mesh</vt:lpstr>
      <vt:lpstr>React Component Profiling</vt:lpstr>
      <vt:lpstr>Performance?</vt:lpstr>
      <vt:lpstr>Confac?</vt:lpstr>
      <vt:lpstr>Growth with itenium</vt:lpstr>
      <vt:lpstr>what happened</vt:lpstr>
      <vt:lpstr>Let’s Start</vt:lpstr>
      <vt:lpstr>Invoices page</vt:lpstr>
      <vt:lpstr>So Performance issues?</vt:lpstr>
      <vt:lpstr>First tried to trick steven</vt:lpstr>
      <vt:lpstr>Performance issues?</vt:lpstr>
      <vt:lpstr>Invoices</vt:lpstr>
      <vt:lpstr>Invoices</vt:lpstr>
      <vt:lpstr>Invoices</vt:lpstr>
      <vt:lpstr>Invoices: Icons</vt:lpstr>
      <vt:lpstr>Invoices</vt:lpstr>
      <vt:lpstr>Invoices: With Claim</vt:lpstr>
      <vt:lpstr>Invoices: With Claim</vt:lpstr>
      <vt:lpstr>Invoices</vt:lpstr>
      <vt:lpstr>Invoices</vt:lpstr>
      <vt:lpstr>The other screen</vt:lpstr>
      <vt:lpstr>Project Months</vt:lpstr>
      <vt:lpstr>Project Months</vt:lpstr>
      <vt:lpstr>Project Months</vt:lpstr>
      <vt:lpstr>Project Months: footers</vt:lpstr>
      <vt:lpstr>Project Months: footers</vt:lpstr>
      <vt:lpstr>Project Months: Holidays</vt:lpstr>
      <vt:lpstr>Date-holidays</vt:lpstr>
      <vt:lpstr>Holidays Cache</vt:lpstr>
      <vt:lpstr>Project Months</vt:lpstr>
      <vt:lpstr>Project Months Holiday Caching Aftermath</vt:lpstr>
      <vt:lpstr>‘‘Break’’</vt:lpstr>
      <vt:lpstr>Refactoring In Progress</vt:lpstr>
      <vt:lpstr>Project Months</vt:lpstr>
      <vt:lpstr>Project Months</vt:lpstr>
      <vt:lpstr>Project Months</vt:lpstr>
      <vt:lpstr>The Future of confac?</vt:lpstr>
      <vt:lpstr>Next</vt:lpstr>
      <vt:lpstr>Resources</vt:lpstr>
      <vt:lpstr>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1694</cp:revision>
  <dcterms:created xsi:type="dcterms:W3CDTF">2018-11-27T12:20:05Z</dcterms:created>
  <dcterms:modified xsi:type="dcterms:W3CDTF">2023-03-07T21:25:17Z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