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5"/>
  </p:sldMasterIdLst>
  <p:notesMasterIdLst>
    <p:notesMasterId r:id="rId29"/>
  </p:notesMasterIdLst>
  <p:sldIdLst>
    <p:sldId id="257" r:id="rId16"/>
    <p:sldId id="264" r:id="rId17"/>
    <p:sldId id="294" r:id="rId18"/>
    <p:sldId id="297" r:id="rId19"/>
    <p:sldId id="299" r:id="rId20"/>
    <p:sldId id="301" r:id="rId21"/>
    <p:sldId id="296" r:id="rId22"/>
    <p:sldId id="295" r:id="rId23"/>
    <p:sldId id="300" r:id="rId24"/>
    <p:sldId id="302" r:id="rId25"/>
    <p:sldId id="276" r:id="rId26"/>
    <p:sldId id="298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264"/>
            <p14:sldId id="294"/>
            <p14:sldId id="297"/>
            <p14:sldId id="299"/>
            <p14:sldId id="301"/>
            <p14:sldId id="296"/>
            <p14:sldId id="295"/>
            <p14:sldId id="300"/>
            <p14:sldId id="302"/>
            <p14:sldId id="276"/>
            <p14:sldId id="298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3333" autoAdjust="0"/>
  </p:normalViewPr>
  <p:slideViewPr>
    <p:cSldViewPr snapToGrid="0">
      <p:cViewPr varScale="1">
        <p:scale>
          <a:sx n="84" d="100"/>
          <a:sy n="84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-3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commentAuthors" Target="commentAuthors.xml"/><Relationship Id="rId8" Type="http://schemas.openxmlformats.org/officeDocument/2006/relationships/customXml" Target="../customXml/item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08/06/2022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8587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154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2816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26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Facilitate communication and sharing of data across components.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" panose="020B0604020202020204" pitchFamily="2" charset="0"/>
              </a:rPr>
              <a:t>Avoid pass through components that just pass props through to their children without actually using the data themselves.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Dispatcher / Reducer</a:t>
            </a:r>
            <a:r>
              <a:rPr lang="en-US" dirty="0"/>
              <a:t>: Easy </a:t>
            </a:r>
            <a:r>
              <a:rPr lang="en-US" dirty="0" err="1"/>
              <a:t>UnitTesting</a:t>
            </a:r>
            <a:r>
              <a:rPr lang="en-US" dirty="0"/>
              <a:t>. Pure Functions (Side-Effect Free).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Store</a:t>
            </a:r>
            <a:r>
              <a:rPr lang="en-US" dirty="0"/>
              <a:t>: The immutable store. State Tree.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View</a:t>
            </a:r>
            <a:r>
              <a:rPr lang="en-US" dirty="0"/>
              <a:t>: The components. Clicking a button </a:t>
            </a:r>
            <a:r>
              <a:rPr lang="en-US" dirty="0" err="1"/>
              <a:t>etc</a:t>
            </a:r>
            <a:r>
              <a:rPr lang="en-US" dirty="0"/>
              <a:t> triggers an Action.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Action</a:t>
            </a:r>
            <a:r>
              <a:rPr lang="en-US" dirty="0"/>
              <a:t>: Fetch some data when a component or the app loads, timeouts/interval based actions, </a:t>
            </a:r>
            <a:r>
              <a:rPr lang="en-US" dirty="0" err="1"/>
              <a:t>websockets</a:t>
            </a:r>
            <a:r>
              <a:rPr lang="en-US" dirty="0"/>
              <a:t>, … Typically has a “key” (or type) and a payload.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11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Dream it up: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Handling Concurrent Users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Fetch a list of TODOs.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When navigating back to the list: fetch a list of TODOs with a modified date after the time the list was first fetched (or last refreshed)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navigating to the details of an item: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We can display all properties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Fetch from the backend to see if we have the last version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If we do not have the last version, show this on the screen “This record has been updated by xxx”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If a value for a field has changed, display this on the field: Current Value: X, New Value: 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Offload Expensive Queries</a:t>
            </a:r>
          </a:p>
          <a:p>
            <a:pPr marL="0" indent="0">
              <a:buFontTx/>
              <a:buNone/>
            </a:pPr>
            <a:r>
              <a:rPr lang="en-US" b="0" dirty="0"/>
              <a:t>Reduce the amount of joins needed in a query by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Having all reference data in the store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Having (small) entities in </a:t>
            </a:r>
            <a:r>
              <a:rPr lang="en-US" b="0"/>
              <a:t>the store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272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Multiple Entities</a:t>
            </a:r>
            <a:r>
              <a:rPr lang="en-US" dirty="0"/>
              <a:t>: Now you need multiple reducers to keep all parts of your store in sync!</a:t>
            </a:r>
          </a:p>
          <a:p>
            <a:pPr marL="171450" indent="-171450">
              <a:buFontTx/>
              <a:buChar char="-"/>
            </a:pPr>
            <a:r>
              <a:rPr lang="en-US" dirty="0"/>
              <a:t>A list with (partial) entities and a </a:t>
            </a:r>
            <a:r>
              <a:rPr lang="en-US" dirty="0" err="1"/>
              <a:t>selectedEntity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Store just the </a:t>
            </a:r>
            <a:r>
              <a:rPr lang="en-US" dirty="0" err="1">
                <a:sym typeface="Wingdings" panose="05000000000000000000" pitchFamily="2" charset="2"/>
              </a:rPr>
              <a:t>selectedEntityId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popup with partial entity information </a:t>
            </a:r>
            <a:r>
              <a:rPr lang="en-US" dirty="0">
                <a:sym typeface="Wingdings" panose="05000000000000000000" pitchFamily="2" charset="2"/>
              </a:rPr>
              <a:t> pipe(map) the entity to the popup model or have the popup model just accept the entire entity even if not all props are needed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>
                <a:sym typeface="Wingdings" panose="05000000000000000000" pitchFamily="2" charset="2"/>
              </a:rPr>
              <a:t>Deep Nesting</a:t>
            </a:r>
            <a:r>
              <a:rPr lang="en-US" dirty="0">
                <a:sym typeface="Wingdings" panose="05000000000000000000" pitchFamily="2" charset="2"/>
              </a:rPr>
              <a:t>: Since everything is immutable, you end up with a lot of spread operators</a:t>
            </a:r>
          </a:p>
          <a:p>
            <a:pPr marL="0" indent="0">
              <a:buFontTx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="1" dirty="0" err="1">
                <a:sym typeface="Wingdings" panose="05000000000000000000" pitchFamily="2" charset="2"/>
              </a:rPr>
              <a:t>UnitTesting</a:t>
            </a:r>
            <a:r>
              <a:rPr lang="en-US" dirty="0">
                <a:sym typeface="Wingdings" panose="05000000000000000000" pitchFamily="2" charset="2"/>
              </a:rPr>
              <a:t>: Put as much as the mapping/business logic in the reducer because of the ease of testing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02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222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5150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552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Structure Files as Feature Folders with Single-File Logic: </a:t>
            </a:r>
            <a:r>
              <a:rPr lang="en-US" sz="1200" b="0" i="0" dirty="0">
                <a:effectLst/>
                <a:latin typeface="system-ui"/>
              </a:rPr>
              <a:t>Don’t have folders “actions”, “reducers”, “stores”, “components” but have a folder Vouchers, Settings, Providers.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dirty="0">
                <a:latin typeface="system-ui"/>
              </a:rPr>
              <a:t>Put as Much Logic as Possible in Reducers: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dispatching the action.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Do not map to a different model in a component before displaying the state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dirty="0">
                <a:latin typeface="system-ui"/>
              </a:rPr>
              <a:t>Ideally there are no mappers (so only one model and less code) but this cannot always be achieved</a:t>
            </a:r>
            <a:endParaRPr lang="en-US" sz="1200" b="1" dirty="0"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Organize State Structure Based on Data Types, Not Components: </a:t>
            </a:r>
            <a:r>
              <a:rPr lang="en-US" sz="1200" b="0" i="0" dirty="0">
                <a:effectLst/>
                <a:latin typeface="system-ui"/>
              </a:rPr>
              <a:t>Do not create providers, </a:t>
            </a:r>
            <a:r>
              <a:rPr lang="en-US" sz="1200" b="0" i="0" dirty="0" err="1">
                <a:effectLst/>
                <a:latin typeface="system-ui"/>
              </a:rPr>
              <a:t>activeProviders</a:t>
            </a:r>
            <a:r>
              <a:rPr lang="en-US" sz="1200" b="0" i="0" dirty="0">
                <a:effectLst/>
                <a:latin typeface="system-ui"/>
              </a:rPr>
              <a:t> and </a:t>
            </a:r>
            <a:r>
              <a:rPr lang="en-US" sz="1200" b="0" i="0" dirty="0" err="1">
                <a:effectLst/>
                <a:latin typeface="system-ui"/>
              </a:rPr>
              <a:t>providerDetails</a:t>
            </a:r>
            <a:r>
              <a:rPr lang="en-US" sz="1200" b="0" i="0" dirty="0">
                <a:effectLst/>
                <a:latin typeface="system-ui"/>
              </a:rPr>
              <a:t> reducers but create just one providers reducer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Also called “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Ducks methodology</a:t>
            </a:r>
            <a:r>
              <a:rPr lang="en-US" sz="1200" b="0" i="0" dirty="0">
                <a:solidFill>
                  <a:srgbClr val="292929"/>
                </a:solidFill>
                <a:effectLst/>
                <a:latin typeface="system-ui"/>
              </a:rPr>
              <a:t>”</a:t>
            </a:r>
            <a:endParaRPr lang="en-US" sz="1200" b="1" i="0" dirty="0"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0" dirty="0">
                <a:solidFill>
                  <a:srgbClr val="1C1E21"/>
                </a:solidFill>
                <a:effectLst/>
                <a:latin typeface="system-ui"/>
              </a:rPr>
              <a:t>Normalize Complex Nested/Relational State: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Example: Taking Enterprise &amp;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system-ui"/>
              </a:rPr>
              <a:t>EnterpriseContact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</a:rPr>
              <a:t> together or separately </a:t>
            </a:r>
            <a:r>
              <a:rPr lang="en-US" b="0" i="0" dirty="0">
                <a:solidFill>
                  <a:srgbClr val="1C1E21"/>
                </a:solidFill>
                <a:effectLst/>
                <a:latin typeface="system-ui"/>
                <a:sym typeface="Wingdings" panose="05000000000000000000" pitchFamily="2" charset="2"/>
              </a:rPr>
              <a:t> 2 arrays is easier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1C1E21"/>
              </a:solidFill>
              <a:effectLst/>
              <a:latin typeface="system-ui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Keep State Minimal and Derive Additional Values</a:t>
            </a:r>
            <a:r>
              <a:rPr lang="en-US" sz="1200" b="0" i="0" dirty="0">
                <a:solidFill>
                  <a:srgbClr val="1C1E21"/>
                </a:solidFill>
                <a:effectLst/>
                <a:latin typeface="system-ui"/>
              </a:rPr>
              <a:t>: loading, loaded,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i="0" dirty="0">
                <a:effectLst/>
                <a:latin typeface="system-ui"/>
              </a:rPr>
              <a:t>Model Actions as Events, Not Setters: </a:t>
            </a:r>
            <a:r>
              <a:rPr lang="en-US" sz="1200" b="0" i="0" dirty="0" err="1">
                <a:effectLst/>
                <a:latin typeface="system-ui"/>
              </a:rPr>
              <a:t>SetFilters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SetPagination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SetSorting</a:t>
            </a:r>
            <a:r>
              <a:rPr lang="en-US" sz="1200" b="0" i="0" dirty="0">
                <a:effectLst/>
                <a:latin typeface="system-ui"/>
              </a:rPr>
              <a:t>, </a:t>
            </a:r>
            <a:r>
              <a:rPr lang="en-US" sz="1200" b="0" i="0" dirty="0" err="1">
                <a:effectLst/>
                <a:latin typeface="system-ui"/>
              </a:rPr>
              <a:t>ResetPage</a:t>
            </a:r>
            <a:r>
              <a:rPr lang="en-US" sz="1200" b="0" i="0" dirty="0">
                <a:effectLst/>
                <a:latin typeface="system-ui"/>
              </a:rPr>
              <a:t> 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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(). At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ngOnDestroy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: launches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SetFilters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SetPagination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, </a:t>
            </a:r>
            <a:r>
              <a:rPr lang="en-US" sz="1200" b="0" i="0" dirty="0" err="1">
                <a:effectLst/>
                <a:latin typeface="system-ui"/>
                <a:sym typeface="Wingdings" panose="05000000000000000000" pitchFamily="2" charset="2"/>
              </a:rPr>
              <a:t>SetSorting</a:t>
            </a:r>
            <a:r>
              <a:rPr lang="en-US" sz="1200" b="0" i="0" dirty="0">
                <a:effectLst/>
                <a:latin typeface="system-ui"/>
                <a:sym typeface="Wingdings" panose="05000000000000000000" pitchFamily="2" charset="2"/>
              </a:rPr>
              <a:t> in sequence.</a:t>
            </a: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1422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i="0" dirty="0">
              <a:effectLst/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253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inia.vuejs.org/" TargetMode="External"/><Relationship Id="rId3" Type="http://schemas.openxmlformats.org/officeDocument/2006/relationships/notesSlide" Target="../notesSlides/notesSlide11.xml"/><Relationship Id="rId7" Type="http://schemas.openxmlformats.org/officeDocument/2006/relationships/hyperlink" Target="https://github.com/ngneat/elf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6" Type="http://schemas.openxmlformats.org/officeDocument/2006/relationships/hyperlink" Target="https://redux.js.org/style-guide/" TargetMode="External"/><Relationship Id="rId5" Type="http://schemas.openxmlformats.org/officeDocument/2006/relationships/hyperlink" Target="https://medium.com/@dan_abramov/you-might-not-need-redux-be46360cf367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 err="1"/>
              <a:t>Redux</a:t>
            </a:r>
            <a:endParaRPr lang="en-BE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97E7-645E-824E-B3DC-338AB7B811B8}"/>
              </a:ext>
            </a:extLst>
          </p:cNvPr>
          <p:cNvSpPr txBox="1"/>
          <p:nvPr/>
        </p:nvSpPr>
        <p:spPr>
          <a:xfrm>
            <a:off x="172343" y="3195094"/>
            <a:ext cx="11891919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(Frontend) State Management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Unidirectonial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738344"/>
            <a:ext cx="11542512" cy="860893"/>
          </a:xfrm>
        </p:spPr>
        <p:txBody>
          <a:bodyPr/>
          <a:lstStyle/>
          <a:p>
            <a:r>
              <a:rPr lang="fr-BE" dirty="0"/>
              <a:t>Akita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611A6-2869-72BB-B58F-00B0F2055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233" y="1699598"/>
            <a:ext cx="8757426" cy="4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0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4" y="2846152"/>
            <a:ext cx="11542512" cy="860893"/>
          </a:xfrm>
        </p:spPr>
        <p:txBody>
          <a:bodyPr/>
          <a:lstStyle/>
          <a:p>
            <a:r>
              <a:rPr lang="fr-BE" dirty="0"/>
              <a:t>Questions?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207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061957"/>
            <a:ext cx="11542512" cy="860893"/>
          </a:xfrm>
        </p:spPr>
        <p:txBody>
          <a:bodyPr/>
          <a:lstStyle/>
          <a:p>
            <a:r>
              <a:rPr lang="fr-BE" dirty="0" err="1"/>
              <a:t>resources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55384" y="2378988"/>
            <a:ext cx="11664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Dan Abramov: </a:t>
            </a:r>
            <a:r>
              <a:rPr lang="en-US" sz="3200" dirty="0">
                <a:hlinkClick r:id="rId5"/>
              </a:rPr>
              <a:t>You Might Not Need Redux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6"/>
              </a:rPr>
              <a:t>Redux Style Guide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Successor of Akita: </a:t>
            </a:r>
            <a:r>
              <a:rPr lang="en-US" sz="3200" dirty="0">
                <a:hlinkClick r:id="rId7"/>
              </a:rPr>
              <a:t>Elf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Successor of </a:t>
            </a:r>
            <a:r>
              <a:rPr lang="en-US" sz="3200" dirty="0" err="1"/>
              <a:t>Vuex</a:t>
            </a:r>
            <a:r>
              <a:rPr lang="en-US" sz="3200" dirty="0"/>
              <a:t>: </a:t>
            </a:r>
            <a:r>
              <a:rPr lang="en-US" sz="3200" dirty="0" err="1">
                <a:hlinkClick r:id="rId8"/>
              </a:rPr>
              <a:t>Pinia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56942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1245952"/>
            <a:ext cx="11542512" cy="860893"/>
          </a:xfrm>
        </p:spPr>
        <p:txBody>
          <a:bodyPr/>
          <a:lstStyle/>
          <a:p>
            <a:r>
              <a:rPr lang="en-US" dirty="0"/>
              <a:t>Next session?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355384" y="2378988"/>
            <a:ext cx="11664273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RXJS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NServiceBus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ServiceFabric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7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MENU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935247" y="1988695"/>
            <a:ext cx="11664273" cy="21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Level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Redux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Store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9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6" y="838705"/>
            <a:ext cx="11729224" cy="860893"/>
          </a:xfrm>
        </p:spPr>
        <p:txBody>
          <a:bodyPr/>
          <a:lstStyle/>
          <a:p>
            <a:r>
              <a:rPr lang="fr-BE" dirty="0"/>
              <a:t>High </a:t>
            </a:r>
            <a:r>
              <a:rPr lang="fr-BE" dirty="0" err="1"/>
              <a:t>level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5E589-2715-012F-D94A-C1DFDFEA8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6132"/>
            <a:ext cx="12192000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WHY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99127" y="1854880"/>
            <a:ext cx="11664273" cy="480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Immutable Single Source Of Truth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 Reloading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more passing props down and actions up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Travel (Undo – Redo)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 State at startup / navigation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 Tools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/ Meta-Reducers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Dream it up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683" y="725971"/>
            <a:ext cx="11542512" cy="860893"/>
          </a:xfrm>
        </p:spPr>
        <p:txBody>
          <a:bodyPr/>
          <a:lstStyle/>
          <a:p>
            <a:r>
              <a:rPr lang="fr-BE" dirty="0"/>
              <a:t>The Store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6000-F73B-3E78-666F-F6A8397762EB}"/>
              </a:ext>
            </a:extLst>
          </p:cNvPr>
          <p:cNvSpPr txBox="1"/>
          <p:nvPr/>
        </p:nvSpPr>
        <p:spPr>
          <a:xfrm>
            <a:off x="242539" y="1519616"/>
            <a:ext cx="11706921" cy="533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(not) to put in the store?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Fetched data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Calculated Data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Form Data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Non-Serializable Values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mutate the state directly! Always use actions!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deep nesting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UnitTesting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State Changes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store multiple copies of the same entity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07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01F0A-A8BC-EBF7-C57B-526D55E12CFF}"/>
              </a:ext>
            </a:extLst>
          </p:cNvPr>
          <p:cNvSpPr txBox="1"/>
          <p:nvPr/>
        </p:nvSpPr>
        <p:spPr>
          <a:xfrm>
            <a:off x="263863" y="838705"/>
            <a:ext cx="11664273" cy="1569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>
              <a:spcBef>
                <a:spcPct val="0"/>
              </a:spcBef>
              <a:buNone/>
              <a:defRPr sz="48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Presentational Components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Container Components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C0C58-B3AE-792B-900D-2E86D7FA9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892" y="2549333"/>
            <a:ext cx="6097593" cy="35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8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Angular</a:t>
            </a:r>
            <a:r>
              <a:rPr lang="fr-BE" dirty="0"/>
              <a:t> </a:t>
            </a:r>
            <a:r>
              <a:rPr lang="fr-BE" dirty="0" err="1"/>
              <a:t>Frameworks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F63CE-99DC-7C30-DBDD-B4C69428B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62" y="2364499"/>
            <a:ext cx="11790476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8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pic>
        <p:nvPicPr>
          <p:cNvPr id="1028" name="Picture 4" descr="What is boilerplate and why do we use it? Necessity of coding style guide">
            <a:extLst>
              <a:ext uri="{FF2B5EF4-FFF2-40B4-BE49-F238E27FC236}">
                <a16:creationId xmlns:a16="http://schemas.microsoft.com/office/drawing/2014/main" id="{DE083DDF-18A6-FBF8-92C5-A9350AEF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77" y="838705"/>
            <a:ext cx="7286626" cy="546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5F787-1A62-6A68-09A2-F31F08EA5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38" y="2282364"/>
            <a:ext cx="9881304" cy="22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Use case: Providers - NGRX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1ECD2-D9E4-349D-544C-CF7BFD7BAA9F}"/>
              </a:ext>
            </a:extLst>
          </p:cNvPr>
          <p:cNvSpPr txBox="1"/>
          <p:nvPr/>
        </p:nvSpPr>
        <p:spPr>
          <a:xfrm>
            <a:off x="228600" y="1804877"/>
            <a:ext cx="11706921" cy="44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Do Not Mutate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i="0" dirty="0">
                <a:effectLst/>
                <a:latin typeface="system-ui"/>
              </a:rPr>
              <a:t>Structure Files as Feature Folders with Single-File Logic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Put as Much Logic as Possible in Reducers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Organize State Structure Based on Data Types, Not Components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b="1" dirty="0">
                <a:latin typeface="system-ui"/>
              </a:rPr>
              <a:t>Normalize Complex Nested/Relational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Keep State Minimal and Derive Additional Values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Model Actions as Events, Not Setters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i="0" dirty="0">
                <a:effectLst/>
                <a:latin typeface="system-ui"/>
              </a:rPr>
              <a:t>Use Selector Functions to Read from Store State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latin typeface="system-ui"/>
              </a:rPr>
              <a:t>Single Source Of Truth</a:t>
            </a:r>
            <a:endParaRPr lang="en-US" sz="28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778187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9BB7D7D8-3A2C-4B0D-95EB-FA326AB44D8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58C107C-C448-4241-AE9D-66B5C2D662A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7DFCA95-38E1-422A-83DB-FB055F0B45E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02A176D-DD9A-4555-ABCE-0CAAEBDBAF6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077928C-1211-4AFF-8051-8F9730E06D4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25BAA23-CA26-4303-8A25-F7FEF657A84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451BAD5-41AB-4C51-BEE5-590F39975AF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B3F9982-7FBE-426F-9BC0-54899A3B74D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B6044FC-5A7F-4CA1-AE3E-66F2487BF7A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D07BE54-C08A-4A00-A052-09AA9FE9183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A1C2287-9A0E-4847-B77E-255123AED34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04F09AE-A24F-4F40-A827-5D2BB35EF6D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7245</TotalTime>
  <Words>767</Words>
  <Application>Microsoft Office PowerPoint</Application>
  <PresentationFormat>Widescreen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charter</vt:lpstr>
      <vt:lpstr>Merriweather</vt:lpstr>
      <vt:lpstr>Symbol</vt:lpstr>
      <vt:lpstr>system-ui</vt:lpstr>
      <vt:lpstr>Mesh</vt:lpstr>
      <vt:lpstr>Redux</vt:lpstr>
      <vt:lpstr>MENU</vt:lpstr>
      <vt:lpstr>High level</vt:lpstr>
      <vt:lpstr>WHY</vt:lpstr>
      <vt:lpstr>The Store</vt:lpstr>
      <vt:lpstr>PowerPoint Presentation</vt:lpstr>
      <vt:lpstr>Angular Frameworks</vt:lpstr>
      <vt:lpstr>PowerPoint Presentation</vt:lpstr>
      <vt:lpstr>Use case: Providers - NGRX</vt:lpstr>
      <vt:lpstr>Akita</vt:lpstr>
      <vt:lpstr>Questions?</vt:lpstr>
      <vt:lpstr>resources</vt:lpstr>
      <vt:lpstr>Next session?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577</cp:revision>
  <dcterms:created xsi:type="dcterms:W3CDTF">2018-11-27T12:20:05Z</dcterms:created>
  <dcterms:modified xsi:type="dcterms:W3CDTF">2022-06-08T12:57:54Z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