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4"/>
  </p:sldMasterIdLst>
  <p:notesMasterIdLst>
    <p:notesMasterId r:id="rId27"/>
  </p:notesMasterIdLst>
  <p:sldIdLst>
    <p:sldId id="257" r:id="rId15"/>
    <p:sldId id="264" r:id="rId16"/>
    <p:sldId id="294" r:id="rId17"/>
    <p:sldId id="297" r:id="rId18"/>
    <p:sldId id="299" r:id="rId19"/>
    <p:sldId id="296" r:id="rId20"/>
    <p:sldId id="295" r:id="rId21"/>
    <p:sldId id="300" r:id="rId22"/>
    <p:sldId id="276" r:id="rId23"/>
    <p:sldId id="298" r:id="rId24"/>
    <p:sldId id="293" r:id="rId25"/>
    <p:sldId id="30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881C957-713E-439F-A185-AB1815E8D0B7}">
          <p14:sldIdLst>
            <p14:sldId id="257"/>
            <p14:sldId id="264"/>
            <p14:sldId id="294"/>
            <p14:sldId id="297"/>
            <p14:sldId id="299"/>
            <p14:sldId id="296"/>
            <p14:sldId id="295"/>
            <p14:sldId id="300"/>
            <p14:sldId id="276"/>
            <p14:sldId id="298"/>
            <p14:sldId id="293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uter Van Schandevijl" initials="WVS" lastIdx="1" clrIdx="0">
    <p:extLst>
      <p:ext uri="{19B8F6BF-5375-455C-9EA6-DF929625EA0E}">
        <p15:presenceInfo xmlns:p15="http://schemas.microsoft.com/office/powerpoint/2012/main" userId="43e127e91578f2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8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5673" autoAdjust="0"/>
  </p:normalViewPr>
  <p:slideViewPr>
    <p:cSldViewPr snapToGrid="0">
      <p:cViewPr varScale="1">
        <p:scale>
          <a:sx n="86" d="100"/>
          <a:sy n="86" d="100"/>
        </p:scale>
        <p:origin x="15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commentAuthors" Target="commentAuthors.xml"/><Relationship Id="rId10" Type="http://schemas.openxmlformats.org/officeDocument/2006/relationships/customXml" Target="../customXml/item10.xml"/><Relationship Id="rId19" Type="http://schemas.openxmlformats.org/officeDocument/2006/relationships/slide" Target="slides/slide5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slide" Target="slides/slide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003B6-BCEA-46F3-841E-7B3EC6052E68}" type="datetimeFigureOut">
              <a:rPr lang="en-BE" smtClean="0"/>
              <a:t>22/05/2022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5C132-08CE-4B37-9E6D-AB9DDA07512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124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8587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9264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1222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Merriweather" panose="020B0604020202020204" pitchFamily="2" charset="0"/>
              </a:rPr>
              <a:t>Facilitate communication and sharing of data across components.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Merriweather" panose="020B0604020202020204" pitchFamily="2" charset="0"/>
              </a:rPr>
              <a:t>Avoid pass through components that just pass props through to their children without actually using the data themselves.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Dispatcher / Reducer</a:t>
            </a:r>
            <a:r>
              <a:rPr lang="en-US" dirty="0"/>
              <a:t>: Easy </a:t>
            </a:r>
            <a:r>
              <a:rPr lang="en-US" dirty="0" err="1"/>
              <a:t>UnitTesting</a:t>
            </a:r>
            <a:r>
              <a:rPr lang="en-US" dirty="0"/>
              <a:t>. Pure Functions (Side-Effect Free).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Store</a:t>
            </a:r>
            <a:r>
              <a:rPr lang="en-US" dirty="0"/>
              <a:t>: The immutable store. State Tree.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View</a:t>
            </a:r>
            <a:r>
              <a:rPr lang="en-US" dirty="0"/>
              <a:t>: The components. Clicking a button </a:t>
            </a:r>
            <a:r>
              <a:rPr lang="en-US" dirty="0" err="1"/>
              <a:t>etc</a:t>
            </a:r>
            <a:r>
              <a:rPr lang="en-US" dirty="0"/>
              <a:t> triggers an Action.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Action</a:t>
            </a:r>
            <a:r>
              <a:rPr lang="en-US" dirty="0"/>
              <a:t>: Fetch some data when a component or the app loads, timeouts/interval based actions, </a:t>
            </a:r>
            <a:r>
              <a:rPr lang="en-US" dirty="0" err="1"/>
              <a:t>websockets</a:t>
            </a:r>
            <a:r>
              <a:rPr lang="en-US" dirty="0"/>
              <a:t>, … Typically has a “key” (or type) and a payload.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90113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62729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Multiple Entities</a:t>
            </a:r>
            <a:r>
              <a:rPr lang="en-US" dirty="0"/>
              <a:t>: Now you need multiple reducers to keep all parts of your store in sync!</a:t>
            </a:r>
          </a:p>
          <a:p>
            <a:pPr marL="171450" indent="-171450">
              <a:buFontTx/>
              <a:buChar char="-"/>
            </a:pPr>
            <a:r>
              <a:rPr lang="en-US" dirty="0"/>
              <a:t>A list with (partial) entities and a </a:t>
            </a:r>
            <a:r>
              <a:rPr lang="en-US" dirty="0" err="1"/>
              <a:t>selectedEntity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Store just the </a:t>
            </a:r>
            <a:r>
              <a:rPr lang="en-US" dirty="0" err="1">
                <a:sym typeface="Wingdings" panose="05000000000000000000" pitchFamily="2" charset="2"/>
              </a:rPr>
              <a:t>selectedEntityId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 popup with partial entity information </a:t>
            </a:r>
            <a:r>
              <a:rPr lang="en-US" dirty="0">
                <a:sym typeface="Wingdings" panose="05000000000000000000" pitchFamily="2" charset="2"/>
              </a:rPr>
              <a:t> pipe(map) the entity to the popup model or have the popup model just accept the entire entity even if not all props are needed</a:t>
            </a:r>
          </a:p>
          <a:p>
            <a:pPr marL="171450" indent="-171450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dirty="0">
                <a:sym typeface="Wingdings" panose="05000000000000000000" pitchFamily="2" charset="2"/>
              </a:rPr>
              <a:t>Deep Nesting</a:t>
            </a:r>
            <a:r>
              <a:rPr lang="en-US" dirty="0">
                <a:sym typeface="Wingdings" panose="05000000000000000000" pitchFamily="2" charset="2"/>
              </a:rPr>
              <a:t>: Since everything is immutable, you end up with a lot of spread operators</a:t>
            </a:r>
          </a:p>
          <a:p>
            <a:pPr marL="0" indent="0">
              <a:buFontTx/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dirty="0" err="1">
                <a:sym typeface="Wingdings" panose="05000000000000000000" pitchFamily="2" charset="2"/>
              </a:rPr>
              <a:t>UnitTesting</a:t>
            </a:r>
            <a:r>
              <a:rPr lang="en-US" dirty="0">
                <a:sym typeface="Wingdings" panose="05000000000000000000" pitchFamily="2" charset="2"/>
              </a:rPr>
              <a:t>: Put as much as the mapping/business logic in the reducer because of the ease of testing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87022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45150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45524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i="0" dirty="0">
                <a:effectLst/>
                <a:latin typeface="system-ui"/>
              </a:rPr>
              <a:t>Structure Files as Feature Folders with Single-File Logic: </a:t>
            </a:r>
            <a:r>
              <a:rPr lang="en-US" sz="1200" b="0" i="0" dirty="0">
                <a:effectLst/>
                <a:latin typeface="system-ui"/>
              </a:rPr>
              <a:t>Don’t have folders “actions”, “reducers”, “stores”, “components” but have a folder Vouchers, Settings, Providers.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dirty="0">
              <a:effectLst/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dirty="0">
                <a:latin typeface="system-ui"/>
              </a:rPr>
              <a:t>Put as Much Logic as Possible in Reducers: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dirty="0">
                <a:latin typeface="system-ui"/>
              </a:rPr>
              <a:t>Do not map to a different model in a component before dispatching the action.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dirty="0">
                <a:latin typeface="system-ui"/>
              </a:rPr>
              <a:t>Do not map to a different model in a component before displaying the state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dirty="0">
                <a:latin typeface="system-ui"/>
              </a:rPr>
              <a:t>Ideally there are no mappers (so only one model and less code) but this cannot always be achieved</a:t>
            </a:r>
            <a:endParaRPr lang="en-US" sz="1200" b="1" dirty="0"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1" i="0" dirty="0">
              <a:effectLst/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i="0" dirty="0">
                <a:effectLst/>
                <a:latin typeface="system-ui"/>
              </a:rPr>
              <a:t>Organize State Structure Based on Data Types, Not Components: </a:t>
            </a:r>
            <a:r>
              <a:rPr lang="en-US" sz="1200" b="0" i="0" dirty="0">
                <a:effectLst/>
                <a:latin typeface="system-ui"/>
              </a:rPr>
              <a:t>Do not create providers, </a:t>
            </a:r>
            <a:r>
              <a:rPr lang="en-US" sz="1200" b="0" i="0" dirty="0" err="1">
                <a:effectLst/>
                <a:latin typeface="system-ui"/>
              </a:rPr>
              <a:t>activeProviders</a:t>
            </a:r>
            <a:r>
              <a:rPr lang="en-US" sz="1200" b="0" i="0" dirty="0">
                <a:effectLst/>
                <a:latin typeface="system-ui"/>
              </a:rPr>
              <a:t> and </a:t>
            </a:r>
            <a:r>
              <a:rPr lang="en-US" sz="1200" b="0" i="0" dirty="0" err="1">
                <a:effectLst/>
                <a:latin typeface="system-ui"/>
              </a:rPr>
              <a:t>providerDetails</a:t>
            </a:r>
            <a:r>
              <a:rPr lang="en-US" sz="1200" b="0" i="0" dirty="0">
                <a:effectLst/>
                <a:latin typeface="system-ui"/>
              </a:rPr>
              <a:t> reducers but create just one providers reducer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dirty="0">
                <a:effectLst/>
                <a:latin typeface="system-ui"/>
                <a:sym typeface="Wingdings" panose="05000000000000000000" pitchFamily="2" charset="2"/>
              </a:rPr>
              <a:t> Also called “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Ducks methodology</a:t>
            </a:r>
            <a:r>
              <a:rPr lang="en-US" sz="1200" b="0" i="0" dirty="0">
                <a:solidFill>
                  <a:srgbClr val="292929"/>
                </a:solidFill>
                <a:effectLst/>
                <a:latin typeface="system-ui"/>
              </a:rPr>
              <a:t>”</a:t>
            </a:r>
            <a:endParaRPr lang="en-US" sz="1200" b="1" i="0" dirty="0">
              <a:effectLst/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i="0" dirty="0">
              <a:solidFill>
                <a:srgbClr val="1C1E21"/>
              </a:solidFill>
              <a:effectLst/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dirty="0">
                <a:solidFill>
                  <a:srgbClr val="1C1E21"/>
                </a:solidFill>
                <a:effectLst/>
                <a:latin typeface="system-ui"/>
              </a:rPr>
              <a:t>Normalize Complex Nested/Relational State: </a:t>
            </a:r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Example: Taking Enterprise &amp; </a:t>
            </a:r>
            <a:r>
              <a:rPr lang="en-US" b="0" i="0" dirty="0" err="1">
                <a:solidFill>
                  <a:srgbClr val="1C1E21"/>
                </a:solidFill>
                <a:effectLst/>
                <a:latin typeface="system-ui"/>
              </a:rPr>
              <a:t>EnterpriseContact</a:t>
            </a:r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 together or separately </a:t>
            </a:r>
            <a:r>
              <a:rPr lang="en-US" b="0" i="0" dirty="0">
                <a:solidFill>
                  <a:srgbClr val="1C1E21"/>
                </a:solidFill>
                <a:effectLst/>
                <a:latin typeface="system-ui"/>
                <a:sym typeface="Wingdings" panose="05000000000000000000" pitchFamily="2" charset="2"/>
              </a:rPr>
              <a:t> 2 arrays is easier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dirty="0">
              <a:solidFill>
                <a:srgbClr val="1C1E21"/>
              </a:solidFill>
              <a:effectLst/>
              <a:latin typeface="system-ui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i="0" dirty="0">
                <a:effectLst/>
                <a:latin typeface="system-ui"/>
              </a:rPr>
              <a:t>Keep State Minimal and Derive Additional Values</a:t>
            </a:r>
            <a:r>
              <a:rPr lang="en-US" sz="1200" b="0" i="0" dirty="0">
                <a:solidFill>
                  <a:srgbClr val="1C1E21"/>
                </a:solidFill>
                <a:effectLst/>
                <a:latin typeface="system-ui"/>
              </a:rPr>
              <a:t>: loading, loaded,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dirty="0">
              <a:solidFill>
                <a:srgbClr val="1C1E21"/>
              </a:solidFill>
              <a:effectLst/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i="0" dirty="0">
                <a:effectLst/>
                <a:latin typeface="system-ui"/>
              </a:rPr>
              <a:t>Model Actions as Events, Not Setters: </a:t>
            </a:r>
            <a:r>
              <a:rPr lang="en-US" sz="1200" b="0" i="0" dirty="0" err="1">
                <a:effectLst/>
                <a:latin typeface="system-ui"/>
              </a:rPr>
              <a:t>SetFilters</a:t>
            </a:r>
            <a:r>
              <a:rPr lang="en-US" sz="1200" b="0" i="0" dirty="0">
                <a:effectLst/>
                <a:latin typeface="system-ui"/>
              </a:rPr>
              <a:t>, </a:t>
            </a:r>
            <a:r>
              <a:rPr lang="en-US" sz="1200" b="0" i="0" dirty="0" err="1">
                <a:effectLst/>
                <a:latin typeface="system-ui"/>
              </a:rPr>
              <a:t>SetPagination</a:t>
            </a:r>
            <a:r>
              <a:rPr lang="en-US" sz="1200" b="0" i="0" dirty="0">
                <a:effectLst/>
                <a:latin typeface="system-ui"/>
              </a:rPr>
              <a:t>, </a:t>
            </a:r>
            <a:r>
              <a:rPr lang="en-US" sz="1200" b="0" i="0" dirty="0" err="1">
                <a:effectLst/>
                <a:latin typeface="system-ui"/>
              </a:rPr>
              <a:t>SetSorting</a:t>
            </a:r>
            <a:r>
              <a:rPr lang="en-US" sz="1200" b="0" i="0" dirty="0">
                <a:effectLst/>
                <a:latin typeface="system-ui"/>
              </a:rPr>
              <a:t>, </a:t>
            </a:r>
            <a:r>
              <a:rPr lang="en-US" sz="1200" b="0" i="0" dirty="0" err="1">
                <a:effectLst/>
                <a:latin typeface="system-ui"/>
              </a:rPr>
              <a:t>ResetPage</a:t>
            </a:r>
            <a:r>
              <a:rPr lang="en-US" sz="1200" b="0" i="0" dirty="0">
                <a:effectLst/>
                <a:latin typeface="system-ui"/>
              </a:rPr>
              <a:t> </a:t>
            </a:r>
            <a:r>
              <a:rPr lang="en-US" sz="1200" b="0" i="0" dirty="0">
                <a:effectLst/>
                <a:latin typeface="system-ui"/>
                <a:sym typeface="Wingdings" panose="05000000000000000000" pitchFamily="2" charset="2"/>
              </a:rPr>
              <a:t> </a:t>
            </a:r>
            <a:r>
              <a:rPr lang="en-US" sz="1200" b="0" i="0" dirty="0" err="1">
                <a:effectLst/>
                <a:latin typeface="system-ui"/>
                <a:sym typeface="Wingdings" panose="05000000000000000000" pitchFamily="2" charset="2"/>
              </a:rPr>
              <a:t>SetFilters</a:t>
            </a:r>
            <a:r>
              <a:rPr lang="en-US" sz="1200" b="0" i="0" dirty="0">
                <a:effectLst/>
                <a:latin typeface="system-ui"/>
                <a:sym typeface="Wingdings" panose="05000000000000000000" pitchFamily="2" charset="2"/>
              </a:rPr>
              <a:t>(). At </a:t>
            </a:r>
            <a:r>
              <a:rPr lang="en-US" sz="1200" b="0" i="0" dirty="0" err="1">
                <a:effectLst/>
                <a:latin typeface="system-ui"/>
                <a:sym typeface="Wingdings" panose="05000000000000000000" pitchFamily="2" charset="2"/>
              </a:rPr>
              <a:t>ngOnDestroy</a:t>
            </a:r>
            <a:r>
              <a:rPr lang="en-US" sz="1200" b="0" i="0" dirty="0">
                <a:effectLst/>
                <a:latin typeface="system-ui"/>
                <a:sym typeface="Wingdings" panose="05000000000000000000" pitchFamily="2" charset="2"/>
              </a:rPr>
              <a:t>: launches </a:t>
            </a:r>
            <a:r>
              <a:rPr lang="en-US" sz="1200" b="0" i="0" dirty="0" err="1">
                <a:effectLst/>
                <a:latin typeface="system-ui"/>
                <a:sym typeface="Wingdings" panose="05000000000000000000" pitchFamily="2" charset="2"/>
              </a:rPr>
              <a:t>SetFilters</a:t>
            </a:r>
            <a:r>
              <a:rPr lang="en-US" sz="1200" b="0" i="0" dirty="0">
                <a:effectLst/>
                <a:latin typeface="system-ui"/>
                <a:sym typeface="Wingdings" panose="05000000000000000000" pitchFamily="2" charset="2"/>
              </a:rPr>
              <a:t>, </a:t>
            </a:r>
            <a:r>
              <a:rPr lang="en-US" sz="1200" b="0" i="0" dirty="0" err="1">
                <a:effectLst/>
                <a:latin typeface="system-ui"/>
                <a:sym typeface="Wingdings" panose="05000000000000000000" pitchFamily="2" charset="2"/>
              </a:rPr>
              <a:t>SetPagination</a:t>
            </a:r>
            <a:r>
              <a:rPr lang="en-US" sz="1200" b="0" i="0" dirty="0">
                <a:effectLst/>
                <a:latin typeface="system-ui"/>
                <a:sym typeface="Wingdings" panose="05000000000000000000" pitchFamily="2" charset="2"/>
              </a:rPr>
              <a:t>, </a:t>
            </a:r>
            <a:r>
              <a:rPr lang="en-US" sz="1200" b="0" i="0" dirty="0" err="1">
                <a:effectLst/>
                <a:latin typeface="system-ui"/>
                <a:sym typeface="Wingdings" panose="05000000000000000000" pitchFamily="2" charset="2"/>
              </a:rPr>
              <a:t>SetSorting</a:t>
            </a:r>
            <a:r>
              <a:rPr lang="en-US" sz="1200" b="0" i="0" dirty="0">
                <a:effectLst/>
                <a:latin typeface="system-ui"/>
                <a:sym typeface="Wingdings" panose="05000000000000000000" pitchFamily="2" charset="2"/>
              </a:rPr>
              <a:t> in sequence.</a:t>
            </a:r>
            <a:endParaRPr lang="en-US" sz="1200" b="1" i="0" dirty="0">
              <a:effectLst/>
              <a:latin typeface="system-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14227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51546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72816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hyperlink" Target="https://github.com/ngneat/elf" TargetMode="Externa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1.xml"/><Relationship Id="rId6" Type="http://schemas.openxmlformats.org/officeDocument/2006/relationships/hyperlink" Target="https://redux.js.org/style-guide/" TargetMode="External"/><Relationship Id="rId5" Type="http://schemas.openxmlformats.org/officeDocument/2006/relationships/hyperlink" Target="https://medium.com/@dan_abramov/you-might-not-need-redux-be46360cf367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9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6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4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2206082"/>
            <a:ext cx="11891918" cy="860893"/>
          </a:xfrm>
        </p:spPr>
        <p:txBody>
          <a:bodyPr>
            <a:noAutofit/>
          </a:bodyPr>
          <a:lstStyle/>
          <a:p>
            <a:r>
              <a:rPr lang="fr-BE" sz="7200" dirty="0" err="1"/>
              <a:t>Redux</a:t>
            </a:r>
            <a:endParaRPr lang="en-BE" sz="7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4497E7-645E-824E-B3DC-338AB7B811B8}"/>
              </a:ext>
            </a:extLst>
          </p:cNvPr>
          <p:cNvSpPr txBox="1"/>
          <p:nvPr/>
        </p:nvSpPr>
        <p:spPr>
          <a:xfrm>
            <a:off x="172343" y="3195094"/>
            <a:ext cx="11891919" cy="164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(Frontend) State Management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Unidirectonial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93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1061957"/>
            <a:ext cx="11542512" cy="860893"/>
          </a:xfrm>
        </p:spPr>
        <p:txBody>
          <a:bodyPr/>
          <a:lstStyle/>
          <a:p>
            <a:r>
              <a:rPr lang="fr-BE" dirty="0" err="1"/>
              <a:t>resources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5BC42-63B2-9B21-BC68-C4B2B0C08A19}"/>
              </a:ext>
            </a:extLst>
          </p:cNvPr>
          <p:cNvSpPr txBox="1"/>
          <p:nvPr/>
        </p:nvSpPr>
        <p:spPr>
          <a:xfrm>
            <a:off x="355384" y="2378988"/>
            <a:ext cx="116642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Dan Abramov: </a:t>
            </a:r>
            <a:r>
              <a:rPr lang="en-US" sz="3200" dirty="0">
                <a:hlinkClick r:id="rId5"/>
              </a:rPr>
              <a:t>You Might Not Need Redux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6"/>
              </a:rPr>
              <a:t>Redux Style Guide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Successor of Akita: </a:t>
            </a:r>
            <a:r>
              <a:rPr lang="en-US" sz="3200" dirty="0">
                <a:hlinkClick r:id="rId7"/>
              </a:rPr>
              <a:t>Elf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1569422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1245952"/>
            <a:ext cx="11542512" cy="860893"/>
          </a:xfrm>
        </p:spPr>
        <p:txBody>
          <a:bodyPr/>
          <a:lstStyle/>
          <a:p>
            <a:r>
              <a:rPr lang="en-US" dirty="0"/>
              <a:t>Next session?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001F0A-A8BC-EBF7-C57B-526D55E12CFF}"/>
              </a:ext>
            </a:extLst>
          </p:cNvPr>
          <p:cNvSpPr txBox="1"/>
          <p:nvPr/>
        </p:nvSpPr>
        <p:spPr>
          <a:xfrm>
            <a:off x="355384" y="2378988"/>
            <a:ext cx="11664273" cy="2703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Angular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RXJS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TypeScript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NServiceBus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ServiceFabric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473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001F0A-A8BC-EBF7-C57B-526D55E12CFF}"/>
              </a:ext>
            </a:extLst>
          </p:cNvPr>
          <p:cNvSpPr txBox="1"/>
          <p:nvPr/>
        </p:nvSpPr>
        <p:spPr>
          <a:xfrm>
            <a:off x="263863" y="838705"/>
            <a:ext cx="11664273" cy="15696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>
              <a:spcBef>
                <a:spcPct val="0"/>
              </a:spcBef>
              <a:buNone/>
              <a:defRPr sz="48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Presentational Components</a:t>
            </a:r>
          </a:p>
          <a:p>
            <a:r>
              <a:rPr lang="en-US" dirty="0"/>
              <a:t>vs</a:t>
            </a:r>
          </a:p>
          <a:p>
            <a:r>
              <a:rPr lang="en-US" dirty="0"/>
              <a:t>Container Components</a:t>
            </a:r>
            <a:endParaRPr lang="en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7C0C58-B3AE-792B-900D-2E86D7FA9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4892" y="2549333"/>
            <a:ext cx="6097593" cy="356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8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MENU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56000-F73B-3E78-666F-F6A8397762EB}"/>
              </a:ext>
            </a:extLst>
          </p:cNvPr>
          <p:cNvSpPr txBox="1"/>
          <p:nvPr/>
        </p:nvSpPr>
        <p:spPr>
          <a:xfrm>
            <a:off x="935247" y="1988695"/>
            <a:ext cx="11664273" cy="2176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Level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Redux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Store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Angular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69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176" y="838705"/>
            <a:ext cx="11729224" cy="860893"/>
          </a:xfrm>
        </p:spPr>
        <p:txBody>
          <a:bodyPr/>
          <a:lstStyle/>
          <a:p>
            <a:r>
              <a:rPr lang="fr-BE" dirty="0"/>
              <a:t>High </a:t>
            </a:r>
            <a:r>
              <a:rPr lang="fr-BE" dirty="0" err="1"/>
              <a:t>level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E5E589-2715-012F-D94A-C1DFDFEA8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86132"/>
            <a:ext cx="12192000" cy="368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WHY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56000-F73B-3E78-666F-F6A8397762EB}"/>
              </a:ext>
            </a:extLst>
          </p:cNvPr>
          <p:cNvSpPr txBox="1"/>
          <p:nvPr/>
        </p:nvSpPr>
        <p:spPr>
          <a:xfrm>
            <a:off x="299127" y="1854880"/>
            <a:ext cx="11664273" cy="4215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Immutable Single Source Of Truth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Hot Reloading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more passing props down and actions up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Travel (Undo – Redo)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Restore State at startup / navigation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Developer Tools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Middleware / Meta-Reducers</a:t>
            </a:r>
          </a:p>
        </p:txBody>
      </p:sp>
    </p:spTree>
    <p:extLst>
      <p:ext uri="{BB962C8B-B14F-4D97-AF65-F5344CB8AC3E}">
        <p14:creationId xmlns:p14="http://schemas.microsoft.com/office/powerpoint/2010/main" val="234001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The Store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56000-F73B-3E78-666F-F6A8397762EB}"/>
              </a:ext>
            </a:extLst>
          </p:cNvPr>
          <p:cNvSpPr txBox="1"/>
          <p:nvPr/>
        </p:nvSpPr>
        <p:spPr>
          <a:xfrm>
            <a:off x="256479" y="1988695"/>
            <a:ext cx="11706921" cy="481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(not) to put in the store?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Fetched data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 State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Avoid Form Data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Avoid Non-Serializable Values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not mutate the state directly! Always use actions!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Avoid deep nesting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UnitTesting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State Changes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not store multiple copies of the same entity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07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 err="1"/>
              <a:t>Angular</a:t>
            </a:r>
            <a:r>
              <a:rPr lang="fr-BE" dirty="0"/>
              <a:t> </a:t>
            </a:r>
            <a:r>
              <a:rPr lang="fr-BE" dirty="0" err="1"/>
              <a:t>Frameworks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4F63CE-99DC-7C30-DBDD-B4C69428BF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762" y="2364499"/>
            <a:ext cx="11790476" cy="3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8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pic>
        <p:nvPicPr>
          <p:cNvPr id="1028" name="Picture 4" descr="What is boilerplate and why do we use it? Necessity of coding style guide">
            <a:extLst>
              <a:ext uri="{FF2B5EF4-FFF2-40B4-BE49-F238E27FC236}">
                <a16:creationId xmlns:a16="http://schemas.microsoft.com/office/drawing/2014/main" id="{DE083DDF-18A6-FBF8-92C5-A9350AEF9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77" y="838705"/>
            <a:ext cx="7286626" cy="546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B5F787-1A62-6A68-09A2-F31F08EA51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538" y="2282364"/>
            <a:ext cx="9881304" cy="229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4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Providers - NGRX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21ECD2-D9E4-349D-544C-CF7BFD7BAA9F}"/>
              </a:ext>
            </a:extLst>
          </p:cNvPr>
          <p:cNvSpPr txBox="1"/>
          <p:nvPr/>
        </p:nvSpPr>
        <p:spPr>
          <a:xfrm>
            <a:off x="228600" y="1804877"/>
            <a:ext cx="11706921" cy="448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i="0" dirty="0">
                <a:effectLst/>
                <a:latin typeface="system-ui"/>
              </a:rPr>
              <a:t>Do Not Mutate State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i="0" dirty="0">
                <a:effectLst/>
                <a:latin typeface="system-ui"/>
              </a:rPr>
              <a:t>Structure Files as Feature Folders with Single-File Logic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dirty="0">
                <a:latin typeface="system-ui"/>
              </a:rPr>
              <a:t>Put as Much Logic as Possible in Reducers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800" b="1" i="0" dirty="0">
                <a:effectLst/>
                <a:latin typeface="system-ui"/>
              </a:rPr>
              <a:t>Organize State Structure Based on Data Types, Not Components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dirty="0">
                <a:latin typeface="system-ui"/>
              </a:rPr>
              <a:t>Normalize Complex Nested/Relational State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800" b="1" i="0" dirty="0">
                <a:effectLst/>
                <a:latin typeface="system-ui"/>
              </a:rPr>
              <a:t>Keep State Minimal and Derive Additional Values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800" b="1" i="0" dirty="0">
                <a:effectLst/>
                <a:latin typeface="system-ui"/>
              </a:rPr>
              <a:t>Model Actions as Events, Not Setters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800" b="1" i="0" dirty="0">
                <a:effectLst/>
                <a:latin typeface="system-ui"/>
              </a:rPr>
              <a:t>Use Selector Functions to Read from Store State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800" b="1" dirty="0">
                <a:latin typeface="system-ui"/>
              </a:rPr>
              <a:t>Single Source Of Truth</a:t>
            </a:r>
            <a:endParaRPr lang="en-US" sz="2800" b="1" i="0" dirty="0"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778187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744" y="2846152"/>
            <a:ext cx="11542512" cy="860893"/>
          </a:xfrm>
        </p:spPr>
        <p:txBody>
          <a:bodyPr/>
          <a:lstStyle/>
          <a:p>
            <a:r>
              <a:rPr lang="fr-BE" dirty="0"/>
              <a:t>Questions?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992078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0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3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3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4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5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6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7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8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9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Props1.xml><?xml version="1.0" encoding="utf-8"?>
<ds:datastoreItem xmlns:ds="http://schemas.openxmlformats.org/officeDocument/2006/customXml" ds:itemID="{758C107C-C448-4241-AE9D-66B5C2D662A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9A349EB-25C0-432F-BCC6-B672C9EAA1C2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D07BE54-C08A-4A00-A052-09AA9FE9183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25BAA23-CA26-4303-8A25-F7FEF657A844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83121EFB-4893-415B-B7BD-F940E893B2B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7DFCA95-38E1-422A-83DB-FB055F0B45E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077928C-1211-4AFF-8051-8F9730E06D4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A1C2287-9A0E-4847-B77E-255123AED34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451BAD5-41AB-4C51-BEE5-590F39975AF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BB7D7D8-3A2C-4B0D-95EB-FA326AB44D8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904F09AE-A24F-4F40-A827-5D2BB35EF6D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B3F9982-7FBE-426F-9BC0-54899A3B74D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02A176D-DD9A-4555-ABCE-0CAAEBDBAF6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7191</TotalTime>
  <Words>607</Words>
  <Application>Microsoft Office PowerPoint</Application>
  <PresentationFormat>Widescreen</PresentationFormat>
  <Paragraphs>94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charter</vt:lpstr>
      <vt:lpstr>Merriweather</vt:lpstr>
      <vt:lpstr>Symbol</vt:lpstr>
      <vt:lpstr>system-ui</vt:lpstr>
      <vt:lpstr>Mesh</vt:lpstr>
      <vt:lpstr>Redux</vt:lpstr>
      <vt:lpstr>MENU</vt:lpstr>
      <vt:lpstr>High level</vt:lpstr>
      <vt:lpstr>WHY</vt:lpstr>
      <vt:lpstr>The Store</vt:lpstr>
      <vt:lpstr>Angular Frameworks</vt:lpstr>
      <vt:lpstr>PowerPoint Presentation</vt:lpstr>
      <vt:lpstr>Providers - NGRX</vt:lpstr>
      <vt:lpstr>Questions?</vt:lpstr>
      <vt:lpstr>resources</vt:lpstr>
      <vt:lpstr>Next session?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</dc:title>
  <dc:creator>steven robijns</dc:creator>
  <cp:lastModifiedBy>Wouter Van Schandevijl</cp:lastModifiedBy>
  <cp:revision>569</cp:revision>
  <dcterms:created xsi:type="dcterms:W3CDTF">2018-11-27T12:20:05Z</dcterms:created>
  <dcterms:modified xsi:type="dcterms:W3CDTF">2022-05-22T19:07:19Z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