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8"/>
  </p:sldMasterIdLst>
  <p:notesMasterIdLst>
    <p:notesMasterId r:id="rId35"/>
  </p:notesMasterIdLst>
  <p:sldIdLst>
    <p:sldId id="257" r:id="rId19"/>
    <p:sldId id="264" r:id="rId20"/>
    <p:sldId id="281" r:id="rId21"/>
    <p:sldId id="282" r:id="rId22"/>
    <p:sldId id="287" r:id="rId23"/>
    <p:sldId id="285" r:id="rId24"/>
    <p:sldId id="286" r:id="rId25"/>
    <p:sldId id="289" r:id="rId26"/>
    <p:sldId id="290" r:id="rId27"/>
    <p:sldId id="276" r:id="rId28"/>
    <p:sldId id="293" r:id="rId29"/>
    <p:sldId id="280" r:id="rId30"/>
    <p:sldId id="292" r:id="rId31"/>
    <p:sldId id="272" r:id="rId32"/>
    <p:sldId id="288" r:id="rId33"/>
    <p:sldId id="2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81C957-713E-439F-A185-AB1815E8D0B7}">
          <p14:sldIdLst>
            <p14:sldId id="257"/>
            <p14:sldId id="264"/>
            <p14:sldId id="281"/>
            <p14:sldId id="282"/>
            <p14:sldId id="287"/>
            <p14:sldId id="285"/>
            <p14:sldId id="286"/>
            <p14:sldId id="289"/>
            <p14:sldId id="290"/>
            <p14:sldId id="276"/>
            <p14:sldId id="293"/>
            <p14:sldId id="280"/>
            <p14:sldId id="292"/>
            <p14:sldId id="272"/>
            <p14:sldId id="28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5673" autoAdjust="0"/>
  </p:normalViewPr>
  <p:slideViewPr>
    <p:cSldViewPr snapToGrid="0">
      <p:cViewPr varScale="1">
        <p:scale>
          <a:sx n="86" d="100"/>
          <a:sy n="86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9" Type="http://schemas.openxmlformats.org/officeDocument/2006/relationships/theme" Target="theme/theme1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commentAuthors" Target="commentAuthors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16/05/2022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8587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264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https://lucid.app/lucidspark/29e08ab1-0e25-4a0e-836f-dff1e5773c76/edit?invitationId=inv_9610f85b-a404-4bf0-bdf2-198ce7983fda#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8304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56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BE" sz="1200" b="1" dirty="0"/>
              <a:t>Uniform </a:t>
            </a:r>
            <a:r>
              <a:rPr lang="fr-BE" sz="1200" b="1" dirty="0" err="1"/>
              <a:t>development</a:t>
            </a:r>
            <a:r>
              <a:rPr lang="fr-BE" sz="1200" b="1" dirty="0"/>
              <a:t> standards</a:t>
            </a:r>
            <a:r>
              <a:rPr lang="fr-BE" sz="1200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BE" sz="1200" dirty="0" err="1"/>
              <a:t>Some</a:t>
            </a:r>
            <a:r>
              <a:rPr lang="fr-BE" sz="1200" dirty="0"/>
              <a:t> </a:t>
            </a:r>
            <a:r>
              <a:rPr lang="fr-BE" sz="1200" dirty="0" err="1"/>
              <a:t>acronyms</a:t>
            </a:r>
            <a:r>
              <a:rPr lang="fr-BE" sz="1200" dirty="0"/>
              <a:t> (DRY, YAGNI, …)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BE" sz="1200" dirty="0" err="1"/>
              <a:t>Development</a:t>
            </a:r>
            <a:r>
              <a:rPr lang="fr-BE" sz="1200" dirty="0"/>
              <a:t> standards </a:t>
            </a:r>
            <a:r>
              <a:rPr lang="fr-BE" sz="1200" dirty="0" err="1"/>
              <a:t>enforcement</a:t>
            </a:r>
            <a:r>
              <a:rPr lang="fr-BE" sz="1200" dirty="0"/>
              <a:t> (.</a:t>
            </a:r>
            <a:r>
              <a:rPr lang="fr-BE" sz="1200" dirty="0" err="1"/>
              <a:t>editorconfig</a:t>
            </a:r>
            <a:r>
              <a:rPr lang="fr-BE" sz="1200" dirty="0"/>
              <a:t>, </a:t>
            </a:r>
            <a:r>
              <a:rPr lang="fr-BE" sz="1200" dirty="0" err="1"/>
              <a:t>linting</a:t>
            </a:r>
            <a:r>
              <a:rPr lang="fr-BE" sz="1200" dirty="0"/>
              <a:t>, </a:t>
            </a:r>
            <a:r>
              <a:rPr lang="fr-BE" sz="1200" dirty="0" err="1"/>
              <a:t>UnitTesting</a:t>
            </a:r>
            <a:r>
              <a:rPr lang="fr-BE" sz="1200" dirty="0"/>
              <a:t> on CI, compiler warnings, </a:t>
            </a:r>
            <a:r>
              <a:rPr lang="fr-BE" sz="1200" dirty="0" err="1"/>
              <a:t>gitignore</a:t>
            </a:r>
            <a:r>
              <a:rPr lang="fr-BE" sz="1200" dirty="0"/>
              <a:t>/</a:t>
            </a:r>
            <a:r>
              <a:rPr lang="fr-BE" sz="1200" dirty="0" err="1"/>
              <a:t>comments</a:t>
            </a:r>
            <a:r>
              <a:rPr lang="fr-BE" sz="1200" dirty="0"/>
              <a:t>/…, …)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BE" sz="1200" dirty="0"/>
              <a:t>Low </a:t>
            </a:r>
            <a:r>
              <a:rPr lang="fr-BE" sz="1200" dirty="0" err="1"/>
              <a:t>level</a:t>
            </a:r>
            <a:r>
              <a:rPr lang="fr-BE" sz="1200" dirty="0"/>
              <a:t> </a:t>
            </a:r>
            <a:r>
              <a:rPr lang="fr-BE" sz="1200" dirty="0" err="1"/>
              <a:t>coding</a:t>
            </a:r>
            <a:r>
              <a:rPr lang="fr-BE" sz="1200" dirty="0"/>
              <a:t> guidelines (</a:t>
            </a:r>
            <a:r>
              <a:rPr lang="fr-BE" sz="1200" dirty="0" err="1"/>
              <a:t>comments</a:t>
            </a:r>
            <a:r>
              <a:rPr lang="fr-BE" sz="1200" dirty="0"/>
              <a:t>, </a:t>
            </a:r>
            <a:r>
              <a:rPr lang="fr-BE" sz="1200" dirty="0" err="1"/>
              <a:t>tabs</a:t>
            </a:r>
            <a:r>
              <a:rPr lang="fr-BE" sz="1200" dirty="0"/>
              <a:t> vs </a:t>
            </a:r>
            <a:r>
              <a:rPr lang="fr-BE" sz="1200" dirty="0" err="1"/>
              <a:t>spaces</a:t>
            </a:r>
            <a:r>
              <a:rPr lang="fr-BE" sz="1200" dirty="0"/>
              <a:t>, </a:t>
            </a:r>
            <a:r>
              <a:rPr lang="fr-BE" sz="1200" dirty="0" err="1"/>
              <a:t>function</a:t>
            </a:r>
            <a:r>
              <a:rPr lang="fr-BE" sz="1200" dirty="0"/>
              <a:t> </a:t>
            </a:r>
            <a:r>
              <a:rPr lang="fr-BE" sz="1200" dirty="0" err="1"/>
              <a:t>length</a:t>
            </a:r>
            <a:r>
              <a:rPr lang="fr-BE" sz="1200" dirty="0"/>
              <a:t> vs bugs </a:t>
            </a:r>
            <a:r>
              <a:rPr lang="fr-BE" sz="1200" dirty="0" err="1"/>
              <a:t>correlations</a:t>
            </a:r>
            <a:r>
              <a:rPr lang="fr-BE" sz="1200" dirty="0"/>
              <a:t>, …)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="1" dirty="0"/>
              <a:t>Architectures</a:t>
            </a:r>
            <a:r>
              <a:rPr lang="fr-BE" dirty="0"/>
              <a:t>: n-tier, </a:t>
            </a:r>
            <a:r>
              <a:rPr lang="fr-BE" dirty="0" err="1"/>
              <a:t>hex</a:t>
            </a:r>
            <a:r>
              <a:rPr lang="fr-BE" dirty="0"/>
              <a:t>, </a:t>
            </a:r>
            <a:r>
              <a:rPr lang="fr-BE" dirty="0" err="1"/>
              <a:t>onion</a:t>
            </a:r>
            <a:r>
              <a:rPr lang="fr-BE" dirty="0"/>
              <a:t>, CQRS, </a:t>
            </a:r>
            <a:r>
              <a:rPr lang="fr-BE" dirty="0" err="1"/>
              <a:t>event</a:t>
            </a:r>
            <a:r>
              <a:rPr lang="fr-BE" dirty="0"/>
              <a:t> </a:t>
            </a:r>
            <a:r>
              <a:rPr lang="fr-BE" dirty="0" err="1"/>
              <a:t>sourcing</a:t>
            </a:r>
            <a:r>
              <a:rPr lang="fr-BE" dirty="0"/>
              <a:t>, </a:t>
            </a:r>
            <a:r>
              <a:rPr lang="fr-BE" dirty="0" err="1"/>
              <a:t>microservices</a:t>
            </a:r>
            <a:r>
              <a:rPr lang="fr-BE" dirty="0"/>
              <a:t>, </a:t>
            </a:r>
            <a:r>
              <a:rPr lang="fr-BE" dirty="0" err="1"/>
              <a:t>serverless</a:t>
            </a:r>
            <a:r>
              <a:rPr lang="fr-BE" dirty="0"/>
              <a:t>, </a:t>
            </a:r>
            <a:r>
              <a:rPr lang="fr-BE" dirty="0" err="1"/>
              <a:t>microkernel</a:t>
            </a:r>
            <a:r>
              <a:rPr lang="fr-BE" dirty="0"/>
              <a:t> aka plugin, </a:t>
            </a:r>
            <a:r>
              <a:rPr lang="fr-BE" dirty="0" err="1"/>
              <a:t>space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aka cloud architecture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0022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0936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562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Why this session</a:t>
            </a:r>
            <a:r>
              <a:rPr lang="en-US" dirty="0"/>
              <a:t>: Architecture is not about the latest, greatest and shiniest. In that way, architecture is actually pretty boring. (Message Queue=1983)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You can learn some cloud and become a “Cloud Architect”. Without the basics, without the fundamentals, you are not a “Cloud Architect”, you are a “Cloud Developer”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Plus other pitfalls: “Everything looks like a nail” + Cloud will go out of style at some point in your career all your AWS/Azure knowledge will become irrelevant.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latest, greatest and shiniest will either be late in this track or could be a technical session instead, or a complete new “Cloud Track”...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49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Different Architectures</a:t>
            </a:r>
            <a:r>
              <a:rPr lang="en-US" dirty="0"/>
              <a:t>: We will, obviously, be covering the different architectures so that you know your options when you have to design a system. And it will make it easier to understand an existing architecture if a well-known architecture was used. Each architecture also has a certain score for the </a:t>
            </a:r>
            <a:r>
              <a:rPr lang="en-US" dirty="0" err="1"/>
              <a:t>itilities</a:t>
            </a:r>
            <a:r>
              <a:rPr lang="en-US" dirty="0"/>
              <a:t>: maintainability vs speed of development vs debuggability …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Dependency Management</a:t>
            </a:r>
            <a:r>
              <a:rPr lang="en-US" dirty="0"/>
              <a:t>: The bread and butter of an Architect. Dependency Inversion is an amazing tool here but remember that an IOC container is just a library that has little to do with Dependency Management from an architects standpoint.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Design</a:t>
            </a:r>
            <a:r>
              <a:rPr lang="en-US" dirty="0"/>
              <a:t>: Design &amp; Patterns: in greenfield development (mini frameworks) or in brown field development (introducing patterns)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Best Practices</a:t>
            </a:r>
            <a:r>
              <a:rPr lang="en-US" dirty="0"/>
              <a:t>: XP, linting, testing, CI/CD, diagrams. But also low level stuff: comments, naming things, function length,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UnitTesting</a:t>
            </a:r>
            <a:r>
              <a:rPr lang="en-US" dirty="0"/>
              <a:t>: State vs Behavior testing. Mocking: Stubs, Fakes, … TDD, What to test, Importance of a test failing at least once + Piggy Gonzales.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you know everything there is to know about </a:t>
            </a:r>
            <a:r>
              <a:rPr lang="en-US" dirty="0" err="1"/>
              <a:t>UnitTesting</a:t>
            </a:r>
            <a:r>
              <a:rPr lang="en-US" dirty="0"/>
              <a:t>, it is up to you, the architect to either try to incorporate </a:t>
            </a:r>
            <a:r>
              <a:rPr lang="en-US" dirty="0" err="1"/>
              <a:t>UnitTesting</a:t>
            </a:r>
            <a:r>
              <a:rPr lang="en-US" dirty="0"/>
              <a:t> in the team, set it up on the CI or help other </a:t>
            </a:r>
            <a:r>
              <a:rPr lang="en-US" dirty="0" err="1"/>
              <a:t>teammembers</a:t>
            </a:r>
            <a:r>
              <a:rPr lang="en-US" dirty="0"/>
              <a:t> understand </a:t>
            </a:r>
            <a:r>
              <a:rPr lang="en-US" dirty="0" err="1"/>
              <a:t>UnitTesting</a:t>
            </a:r>
            <a:r>
              <a:rPr lang="en-US" dirty="0"/>
              <a:t>, and convince them of the worth and help them when they have issues writing a test for a certain case.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5052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Scale Up</a:t>
            </a:r>
            <a:r>
              <a:rPr lang="en-US" dirty="0"/>
              <a:t>: Bigger machines which start to cost exponentially more and can only be scaled up so much. Possible downtime during a switch. Then start with caching &amp; replication (which already is scaling-out)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SBA</a:t>
            </a:r>
            <a:r>
              <a:rPr lang="en-US" dirty="0"/>
              <a:t>: Caching &amp; replication is handled from the get-go with the architecture vs retro-fitting scaling out an existing architecture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/>
              <a:t>History</a:t>
            </a:r>
            <a:r>
              <a:rPr lang="en-US" dirty="0"/>
              <a:t>: By Microsoft in 1997. “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MSN Customer marketing data store” a multi-terabyte in-memory DB shared by all MSN sites.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Usage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Financial Services &amp; Telecom. Trading Platforms. Social Media Platforms, Bidding &amp; Auction Apps. 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Ticket Sales.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9436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Compared with a Message Queue in that both are built on the idea of a distributed exchange of messages.</a:t>
            </a:r>
          </a:p>
          <a:p>
            <a:r>
              <a:rPr lang="en-US" dirty="0"/>
              <a:t>A Tuple is a data structure containing 1 to n elements that may not be of the same type. (aka a record)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Tuple Space</a:t>
            </a:r>
            <a:r>
              <a:rPr lang="en-US" dirty="0"/>
              <a:t>: Distributed Shared Memory. A repository/bag of Tuples that are accessed concurrently by all processing units for reading and/or writing.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Processing Unit</a:t>
            </a:r>
            <a:r>
              <a:rPr lang="en-US" dirty="0"/>
              <a:t>: The thing that scales linearly. More work? Spin up additional “processing units”. Exchange of POJOs or POCOs.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26625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Messaging Grid</a:t>
            </a:r>
            <a:r>
              <a:rPr lang="en-US" dirty="0"/>
              <a:t>: Handles incoming requests by loading them off to an available processing unit that can handle the message. Keep track of user sessions.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Round-Robin Scheduling: each processing unit gets the same amount of time slices. Priority Scheduling: biggest or remote box first or most important messages first.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Data Grid</a:t>
            </a:r>
            <a:r>
              <a:rPr lang="en-US" dirty="0"/>
              <a:t>: Replicated in-memory data grids. Optionally synchronizes with an underlying db.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Processing Grid</a:t>
            </a:r>
            <a:r>
              <a:rPr lang="en-US" b="0" dirty="0"/>
              <a:t> (optional)</a:t>
            </a:r>
            <a:r>
              <a:rPr lang="en-US" dirty="0"/>
              <a:t>: For larger applications there can be different types of processing units (ex: Orders &amp; Customers Processing Units). Could also act as a mediator between different types of Processing Units.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Deployment Manager</a:t>
            </a:r>
            <a:r>
              <a:rPr lang="en-US" dirty="0"/>
              <a:t>: Monitors the system and spins up additional processing units as load increases and tears them back down when no longer needed.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Data Pumps: Data Reader/Writer</a:t>
            </a:r>
            <a:r>
              <a:rPr lang="en-US" dirty="0"/>
              <a:t>: Persistence from/to the database as startup/shutdown.</a:t>
            </a:r>
          </a:p>
          <a:p>
            <a:endParaRPr lang="en-US" dirty="0"/>
          </a:p>
          <a:p>
            <a:r>
              <a:rPr lang="en-US" b="1" dirty="0"/>
              <a:t>Master-Slave</a:t>
            </a:r>
            <a:r>
              <a:rPr lang="en-US" dirty="0"/>
              <a:t>: Multiple masters that pass work to slaves which are configured to be able to handle any task a master might give them.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46559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BE" sz="1200" b="1" dirty="0"/>
              <a:t>Communication: </a:t>
            </a:r>
            <a:r>
              <a:rPr lang="en-US" sz="1200" b="0" i="0" dirty="0" err="1">
                <a:effectLst/>
                <a:latin typeface="Century Gothic (Body)"/>
              </a:rPr>
              <a:t>Organised</a:t>
            </a:r>
            <a:r>
              <a:rPr lang="en-US" sz="1200" b="0" i="0" dirty="0">
                <a:effectLst/>
                <a:latin typeface="Century Gothic (Body)"/>
              </a:rPr>
              <a:t> by “business purpose”: </a:t>
            </a:r>
            <a:r>
              <a:rPr lang="en-US" sz="1200" dirty="0">
                <a:latin typeface="Century Gothic (Body)"/>
              </a:rPr>
              <a:t>P</a:t>
            </a:r>
            <a:r>
              <a:rPr lang="en-US" sz="1200" b="0" i="0" dirty="0">
                <a:effectLst/>
                <a:latin typeface="Century Gothic (Body)"/>
              </a:rPr>
              <a:t>rocessing </a:t>
            </a:r>
            <a:r>
              <a:rPr lang="en-US" sz="1200" dirty="0">
                <a:latin typeface="Century Gothic (Body)"/>
              </a:rPr>
              <a:t>U</a:t>
            </a:r>
            <a:r>
              <a:rPr lang="en-US" sz="1200" b="0" i="0" dirty="0">
                <a:effectLst/>
                <a:latin typeface="Century Gothic (Body)"/>
              </a:rPr>
              <a:t>nits offering services that exchange data (Blackboard Metaphor)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dirty="0">
                <a:effectLst/>
                <a:latin typeface="Century Gothic (Body)"/>
              </a:rPr>
              <a:t>You have some data and someone works on it, updates the data, then the next person works on it – Like a form</a:t>
            </a:r>
            <a:endParaRPr lang="en-BE" sz="1200" dirty="0">
              <a:latin typeface="Century Gothic (Body)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sz="1200" b="1" dirty="0" err="1"/>
              <a:t>Maintainability</a:t>
            </a:r>
            <a:r>
              <a:rPr lang="fr-BE" sz="1200" b="1" dirty="0"/>
              <a:t>: </a:t>
            </a:r>
            <a:r>
              <a:rPr lang="fr-BE" sz="1200" b="0" dirty="0" err="1"/>
              <a:t>Cost</a:t>
            </a:r>
            <a:r>
              <a:rPr lang="fr-BE" sz="1200" b="0" dirty="0"/>
              <a:t> of change </a:t>
            </a:r>
            <a:r>
              <a:rPr lang="fr-BE" sz="1200" b="0" dirty="0" err="1"/>
              <a:t>is</a:t>
            </a:r>
            <a:r>
              <a:rPr lang="fr-BE" sz="1200" b="0" dirty="0"/>
              <a:t> </a:t>
            </a:r>
            <a:r>
              <a:rPr lang="fr-BE" sz="1200" b="0" dirty="0" err="1"/>
              <a:t>lineair</a:t>
            </a:r>
            <a:r>
              <a:rPr lang="fr-BE" sz="1200" b="0" dirty="0"/>
              <a:t>, big change to the model, big change to the code/data.</a:t>
            </a:r>
            <a:endParaRPr lang="en-B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6367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2128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154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xkr5nGJYx_U" TargetMode="External"/><Relationship Id="rId3" Type="http://schemas.openxmlformats.org/officeDocument/2006/relationships/notesSlide" Target="../notesSlides/notesSlide8.xml"/><Relationship Id="rId7" Type="http://schemas.openxmlformats.org/officeDocument/2006/relationships/hyperlink" Target="https://get.oreilly.com/rs/107-FMS-070/images/Software-Architecture-Patterns.pdf" TargetMode="Externa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4.xml"/><Relationship Id="rId6" Type="http://schemas.openxmlformats.org/officeDocument/2006/relationships/hyperlink" Target="https://www.julianbrowne.com/article/space-based-architecture-example" TargetMode="External"/><Relationship Id="rId5" Type="http://schemas.openxmlformats.org/officeDocument/2006/relationships/hyperlink" Target="https://www.developertoarchitect.com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3276599"/>
            <a:ext cx="11542512" cy="860893"/>
          </a:xfrm>
        </p:spPr>
        <p:txBody>
          <a:bodyPr>
            <a:noAutofit/>
          </a:bodyPr>
          <a:lstStyle/>
          <a:p>
            <a:r>
              <a:rPr lang="fr-BE" sz="7200" dirty="0" err="1"/>
              <a:t>Space-Based</a:t>
            </a:r>
            <a:br>
              <a:rPr lang="fr-BE" sz="7200" dirty="0"/>
            </a:br>
            <a:r>
              <a:rPr lang="fr-BE" sz="7200" dirty="0"/>
              <a:t>Architecture</a:t>
            </a:r>
            <a:endParaRPr lang="en-BE" sz="7200" dirty="0"/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2846152"/>
            <a:ext cx="11542512" cy="860893"/>
          </a:xfrm>
        </p:spPr>
        <p:txBody>
          <a:bodyPr/>
          <a:lstStyle/>
          <a:p>
            <a:r>
              <a:rPr lang="fr-BE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9207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245952"/>
            <a:ext cx="11542512" cy="860893"/>
          </a:xfrm>
        </p:spPr>
        <p:txBody>
          <a:bodyPr/>
          <a:lstStyle/>
          <a:p>
            <a:r>
              <a:rPr lang="en-US" dirty="0"/>
              <a:t>Next Architectures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01F0A-A8BC-EBF7-C57B-526D55E12CFF}"/>
              </a:ext>
            </a:extLst>
          </p:cNvPr>
          <p:cNvSpPr txBox="1"/>
          <p:nvPr/>
        </p:nvSpPr>
        <p:spPr>
          <a:xfrm>
            <a:off x="355384" y="2378988"/>
            <a:ext cx="11664273" cy="375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BE" sz="3200" strike="sng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n-tier, </a:t>
            </a:r>
            <a:r>
              <a:rPr lang="fr-BE" sz="3200" strike="sngStrik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Onion</a:t>
            </a:r>
            <a:r>
              <a:rPr lang="fr-BE" sz="3200" strike="sng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Hexagonal</a:t>
            </a:r>
            <a:endParaRPr lang="en-BE" sz="3200" strike="sng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BE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Driven - 15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B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Microkernel</a:t>
            </a:r>
            <a:r>
              <a:rPr lang="fr-B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Architecture - 9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B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</a:t>
            </a:r>
            <a:r>
              <a:rPr lang="fr-B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Sourcing</a:t>
            </a:r>
            <a:r>
              <a:rPr lang="fr-B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CQRS - 9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B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MicroServices</a:t>
            </a:r>
            <a:r>
              <a:rPr lang="fr-B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- 9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B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Serverless</a:t>
            </a:r>
            <a:r>
              <a:rPr lang="fr-B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- 2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BE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Broker Architecture - 14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47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948" y="1915025"/>
            <a:ext cx="11542512" cy="2645824"/>
          </a:xfrm>
        </p:spPr>
        <p:txBody>
          <a:bodyPr/>
          <a:lstStyle/>
          <a:p>
            <a:r>
              <a:rPr lang="fr-BE" dirty="0"/>
              <a:t>Architecture app</a:t>
            </a:r>
            <a:br>
              <a:rPr lang="fr-BE" dirty="0"/>
            </a:br>
            <a:br>
              <a:rPr lang="fr-BE" dirty="0"/>
            </a:br>
            <a:r>
              <a:rPr lang="fr-BE" dirty="0" err="1"/>
              <a:t>brainstorm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2655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245952"/>
            <a:ext cx="11542512" cy="860893"/>
          </a:xfrm>
        </p:spPr>
        <p:txBody>
          <a:bodyPr/>
          <a:lstStyle/>
          <a:p>
            <a:r>
              <a:rPr lang="fr-BE" dirty="0"/>
              <a:t>Next </a:t>
            </a:r>
            <a:r>
              <a:rPr lang="fr-BE" dirty="0" err="1"/>
              <a:t>StepS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252D2-6F55-46FD-AE3B-86677E28C3FA}"/>
              </a:ext>
            </a:extLst>
          </p:cNvPr>
          <p:cNvSpPr txBox="1"/>
          <p:nvPr/>
        </p:nvSpPr>
        <p:spPr>
          <a:xfrm>
            <a:off x="355384" y="2378988"/>
            <a:ext cx="11664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/>
              <a:t>Setup second meeting « </a:t>
            </a:r>
            <a:r>
              <a:rPr lang="fr-BE" sz="3600" dirty="0" err="1"/>
              <a:t>opleidingsplan</a:t>
            </a:r>
            <a:r>
              <a:rPr lang="fr-BE" sz="3600" dirty="0"/>
              <a:t> »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/>
              <a:t>Second Architecture Track Session?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/>
              <a:t>The Return Of The </a:t>
            </a:r>
            <a:r>
              <a:rPr lang="fr-BE" sz="3600" dirty="0" err="1"/>
              <a:t>Socks</a:t>
            </a:r>
            <a:r>
              <a:rPr lang="fr-BE" sz="3600" dirty="0"/>
              <a:t> Store</a:t>
            </a:r>
            <a:r>
              <a:rPr lang="en-BE" sz="3600" b="0" i="0" dirty="0">
                <a:effectLst/>
                <a:latin typeface="arial" panose="020B0604020202020204" pitchFamily="34" charset="0"/>
              </a:rPr>
              <a:t>™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(Vue 2-&gt;3, React 16-&gt;18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Redux Training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4155719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624" y="431817"/>
            <a:ext cx="11542512" cy="860893"/>
          </a:xfrm>
        </p:spPr>
        <p:txBody>
          <a:bodyPr/>
          <a:lstStyle/>
          <a:p>
            <a:r>
              <a:rPr lang="fr-BE" dirty="0"/>
              <a:t>Sessions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2AFF7-259A-4EAF-A0DF-963853C018B9}"/>
              </a:ext>
            </a:extLst>
          </p:cNvPr>
          <p:cNvSpPr txBox="1"/>
          <p:nvPr/>
        </p:nvSpPr>
        <p:spPr>
          <a:xfrm>
            <a:off x="263863" y="1225689"/>
            <a:ext cx="11664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200" dirty="0"/>
              <a:t>Uniform </a:t>
            </a:r>
            <a:r>
              <a:rPr lang="fr-BE" sz="3200" dirty="0" err="1"/>
              <a:t>development</a:t>
            </a:r>
            <a:r>
              <a:rPr lang="fr-BE" sz="3200" dirty="0"/>
              <a:t> standards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200" dirty="0"/>
              <a:t>Architectures </a:t>
            </a:r>
            <a:r>
              <a:rPr lang="fr-BE" sz="2400" dirty="0"/>
              <a:t>(n-tier, </a:t>
            </a:r>
            <a:r>
              <a:rPr lang="fr-BE" sz="2400" dirty="0" err="1"/>
              <a:t>event</a:t>
            </a:r>
            <a:r>
              <a:rPr lang="fr-BE" sz="2400" dirty="0"/>
              <a:t> </a:t>
            </a:r>
            <a:r>
              <a:rPr lang="fr-BE" sz="2400" dirty="0" err="1"/>
              <a:t>driven</a:t>
            </a:r>
            <a:r>
              <a:rPr lang="fr-BE" sz="2400" dirty="0"/>
              <a:t>, </a:t>
            </a:r>
            <a:r>
              <a:rPr lang="fr-BE" sz="2400" dirty="0" err="1"/>
              <a:t>microservices</a:t>
            </a:r>
            <a:r>
              <a:rPr lang="fr-BE" sz="2400" dirty="0"/>
              <a:t>, …)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2400" dirty="0"/>
              <a:t>Explore how an Enterprise Framework </a:t>
            </a:r>
            <a:r>
              <a:rPr lang="fr-BE" sz="2400" dirty="0" err="1"/>
              <a:t>could</a:t>
            </a:r>
            <a:r>
              <a:rPr lang="fr-BE" sz="2400" dirty="0"/>
              <a:t> </a:t>
            </a:r>
            <a:r>
              <a:rPr lang="fr-BE" sz="2400" dirty="0" err="1"/>
              <a:t>work</a:t>
            </a:r>
            <a:endParaRPr lang="fr-BE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200" dirty="0"/>
              <a:t>Design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2400" dirty="0" err="1"/>
              <a:t>Introductionary</a:t>
            </a:r>
            <a:r>
              <a:rPr lang="fr-BE" sz="2400" dirty="0"/>
              <a:t> Session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2400" dirty="0"/>
              <a:t>Real world use case (</a:t>
            </a:r>
            <a:r>
              <a:rPr lang="fr-BE" sz="2400" dirty="0" err="1"/>
              <a:t>your</a:t>
            </a:r>
            <a:r>
              <a:rPr lang="fr-BE" sz="2400" dirty="0"/>
              <a:t> </a:t>
            </a:r>
            <a:r>
              <a:rPr lang="fr-BE" sz="2400" dirty="0" err="1"/>
              <a:t>project</a:t>
            </a:r>
            <a:r>
              <a:rPr lang="fr-BE" sz="2400" dirty="0"/>
              <a:t>?)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2400" dirty="0"/>
              <a:t>Small </a:t>
            </a:r>
            <a:r>
              <a:rPr lang="fr-BE" sz="2400" dirty="0" err="1"/>
              <a:t>Frameworks</a:t>
            </a:r>
            <a:endParaRPr lang="fr-BE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200" dirty="0"/>
              <a:t>Brown Field </a:t>
            </a:r>
            <a:r>
              <a:rPr lang="fr-BE" sz="3200" dirty="0" err="1"/>
              <a:t>Development</a:t>
            </a:r>
            <a:r>
              <a:rPr lang="fr-BE" sz="3200" dirty="0"/>
              <a:t> &amp; </a:t>
            </a:r>
            <a:r>
              <a:rPr lang="fr-BE" sz="3200" dirty="0" err="1"/>
              <a:t>UnitTesting</a:t>
            </a:r>
            <a:endParaRPr lang="fr-BE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200" dirty="0"/>
              <a:t>Communication </a:t>
            </a:r>
            <a:r>
              <a:rPr lang="fr-BE" sz="2400" dirty="0"/>
              <a:t>(Persuasion, </a:t>
            </a:r>
            <a:r>
              <a:rPr lang="fr-BE" sz="2400" dirty="0" err="1"/>
              <a:t>Compromising</a:t>
            </a:r>
            <a:r>
              <a:rPr lang="fr-BE" sz="2400" dirty="0"/>
              <a:t>, …)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200" dirty="0"/>
              <a:t>Non </a:t>
            </a:r>
            <a:r>
              <a:rPr lang="fr-BE" sz="3200" dirty="0" err="1"/>
              <a:t>Functionals</a:t>
            </a:r>
            <a:r>
              <a:rPr lang="fr-BE" sz="3200" dirty="0"/>
              <a:t> </a:t>
            </a:r>
            <a:r>
              <a:rPr lang="fr-BE" sz="2400" dirty="0"/>
              <a:t>(Security, </a:t>
            </a:r>
            <a:r>
              <a:rPr lang="fr-BE" sz="2400" dirty="0" err="1"/>
              <a:t>Maintainability</a:t>
            </a:r>
            <a:r>
              <a:rPr lang="fr-BE" sz="2400" dirty="0"/>
              <a:t>, …)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2400" dirty="0"/>
              <a:t>Performance (</a:t>
            </a:r>
            <a:r>
              <a:rPr lang="fr-BE" sz="2400" dirty="0" err="1"/>
              <a:t>Db</a:t>
            </a:r>
            <a:r>
              <a:rPr lang="fr-BE" sz="2400" dirty="0"/>
              <a:t>, </a:t>
            </a:r>
            <a:r>
              <a:rPr lang="fr-BE" sz="2400" dirty="0" err="1"/>
              <a:t>Profilers</a:t>
            </a:r>
            <a:r>
              <a:rPr lang="fr-BE" sz="2400" dirty="0"/>
              <a:t>, …)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2400" dirty="0"/>
              <a:t>UML &amp; ERD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2400" dirty="0" err="1"/>
              <a:t>Dependency</a:t>
            </a:r>
            <a:r>
              <a:rPr lang="fr-BE" sz="2400" dirty="0"/>
              <a:t> Management &amp; </a:t>
            </a:r>
            <a:r>
              <a:rPr lang="fr-BE" sz="2400" dirty="0" err="1"/>
              <a:t>Dependency</a:t>
            </a:r>
            <a:r>
              <a:rPr lang="fr-BE" sz="2400" dirty="0"/>
              <a:t> Inversion</a:t>
            </a:r>
          </a:p>
        </p:txBody>
      </p:sp>
    </p:spTree>
    <p:extLst>
      <p:ext uri="{BB962C8B-B14F-4D97-AF65-F5344CB8AC3E}">
        <p14:creationId xmlns:p14="http://schemas.microsoft.com/office/powerpoint/2010/main" val="220213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Implementations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CADA9-0C4B-B50C-4C9D-99768ED19A5B}"/>
              </a:ext>
            </a:extLst>
          </p:cNvPr>
          <p:cNvSpPr txBox="1"/>
          <p:nvPr/>
        </p:nvSpPr>
        <p:spPr>
          <a:xfrm>
            <a:off x="887851" y="1905506"/>
            <a:ext cx="9341019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/>
              <a:t>GemFire</a:t>
            </a:r>
            <a:r>
              <a:rPr lang="en-US" sz="3600" dirty="0"/>
              <a:t>, JavaSpaces,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/>
              <a:t>GigaSpaces</a:t>
            </a:r>
            <a:r>
              <a:rPr lang="en-US" sz="3600" dirty="0"/>
              <a:t>, IBM Object Grid, </a:t>
            </a:r>
            <a:r>
              <a:rPr lang="en-US" sz="3600" dirty="0" err="1"/>
              <a:t>nCache</a:t>
            </a:r>
            <a:r>
              <a:rPr lang="en-US" sz="3600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and Oracle Coherence</a:t>
            </a:r>
            <a:endParaRPr lang="fr-BE" sz="6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6600" dirty="0"/>
          </a:p>
        </p:txBody>
      </p:sp>
    </p:spTree>
    <p:extLst>
      <p:ext uri="{BB962C8B-B14F-4D97-AF65-F5344CB8AC3E}">
        <p14:creationId xmlns:p14="http://schemas.microsoft.com/office/powerpoint/2010/main" val="4226037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JavaSpaces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CADA9-0C4B-B50C-4C9D-99768ED19A5B}"/>
              </a:ext>
            </a:extLst>
          </p:cNvPr>
          <p:cNvSpPr txBox="1"/>
          <p:nvPr/>
        </p:nvSpPr>
        <p:spPr>
          <a:xfrm>
            <a:off x="887851" y="1905506"/>
            <a:ext cx="23683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4000" dirty="0"/>
              <a:t>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4000" dirty="0" err="1"/>
              <a:t>notify</a:t>
            </a:r>
            <a:endParaRPr lang="fr-BE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4000" dirty="0" err="1"/>
              <a:t>get</a:t>
            </a:r>
            <a:endParaRPr lang="fr-BE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4000" dirty="0" err="1"/>
              <a:t>read</a:t>
            </a:r>
            <a:endParaRPr lang="fr-BE" sz="4000" dirty="0"/>
          </a:p>
        </p:txBody>
      </p:sp>
    </p:spTree>
    <p:extLst>
      <p:ext uri="{BB962C8B-B14F-4D97-AF65-F5344CB8AC3E}">
        <p14:creationId xmlns:p14="http://schemas.microsoft.com/office/powerpoint/2010/main" val="360607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MENU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DE490-5A6C-4568-9ED0-2D7CBF4A30F9}"/>
              </a:ext>
            </a:extLst>
          </p:cNvPr>
          <p:cNvSpPr txBox="1"/>
          <p:nvPr/>
        </p:nvSpPr>
        <p:spPr>
          <a:xfrm>
            <a:off x="887851" y="1905506"/>
            <a:ext cx="267573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6600" dirty="0"/>
              <a:t>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6600" dirty="0" err="1"/>
              <a:t>Why</a:t>
            </a:r>
            <a:endParaRPr lang="fr-BE" sz="6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6600" dirty="0" err="1"/>
              <a:t>What</a:t>
            </a:r>
            <a:endParaRPr lang="fr-BE" sz="6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66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79369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this</a:t>
            </a:r>
            <a:r>
              <a:rPr lang="fr-BE" dirty="0"/>
              <a:t> session?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4A2AE-7180-6A43-8985-D2DAEFB49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2736" y="4818680"/>
            <a:ext cx="1740664" cy="1766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A3711C-1054-92A1-26D9-4A883E0B7E50}"/>
              </a:ext>
            </a:extLst>
          </p:cNvPr>
          <p:cNvSpPr txBox="1"/>
          <p:nvPr/>
        </p:nvSpPr>
        <p:spPr>
          <a:xfrm>
            <a:off x="1307669" y="1813470"/>
            <a:ext cx="95766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 err="1"/>
              <a:t>We’re</a:t>
            </a:r>
            <a:r>
              <a:rPr lang="fr-BE" sz="3200" dirty="0"/>
              <a:t> all on the </a:t>
            </a:r>
            <a:r>
              <a:rPr lang="fr-BE" sz="3200" dirty="0" err="1"/>
              <a:t>way</a:t>
            </a:r>
            <a:r>
              <a:rPr lang="fr-BE" sz="3200" dirty="0"/>
              <a:t> to </a:t>
            </a:r>
            <a:r>
              <a:rPr lang="fr-BE" sz="3200" dirty="0" err="1"/>
              <a:t>becoming</a:t>
            </a:r>
            <a:r>
              <a:rPr lang="fr-BE" sz="3200" dirty="0"/>
              <a:t> an </a:t>
            </a:r>
            <a:r>
              <a:rPr lang="fr-BE" sz="3200" dirty="0" err="1"/>
              <a:t>architect</a:t>
            </a:r>
            <a:br>
              <a:rPr lang="fr-BE" sz="3200" dirty="0"/>
            </a:br>
            <a:r>
              <a:rPr lang="fr-BE" sz="3200" dirty="0"/>
              <a:t>but </a:t>
            </a:r>
            <a:r>
              <a:rPr lang="fr-BE" sz="3200" dirty="0" err="1"/>
              <a:t>there</a:t>
            </a:r>
            <a:r>
              <a:rPr lang="fr-BE" sz="3200" dirty="0"/>
              <a:t> are no </a:t>
            </a:r>
            <a:r>
              <a:rPr lang="fr-BE" sz="3200" dirty="0" err="1"/>
              <a:t>shortcuts</a:t>
            </a:r>
            <a:endParaRPr lang="fr-BE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FF2E2-8151-7A97-9046-80245830512F}"/>
              </a:ext>
            </a:extLst>
          </p:cNvPr>
          <p:cNvSpPr txBox="1"/>
          <p:nvPr/>
        </p:nvSpPr>
        <p:spPr>
          <a:xfrm>
            <a:off x="1580179" y="3513524"/>
            <a:ext cx="90316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dirty="0"/>
              <a:t>An « Azure Architect » </a:t>
            </a:r>
            <a:r>
              <a:rPr lang="fr-BE" sz="3200" b="1" dirty="0" err="1"/>
              <a:t>will</a:t>
            </a:r>
            <a:r>
              <a:rPr lang="fr-BE" sz="3200" dirty="0"/>
              <a:t> </a:t>
            </a:r>
            <a:r>
              <a:rPr lang="fr-BE" sz="3200" dirty="0" err="1"/>
              <a:t>become</a:t>
            </a:r>
            <a:r>
              <a:rPr lang="fr-BE" sz="3200" dirty="0"/>
              <a:t> </a:t>
            </a:r>
            <a:r>
              <a:rPr lang="fr-BE" sz="3200" dirty="0" err="1"/>
              <a:t>irrelevant</a:t>
            </a:r>
            <a:endParaRPr lang="fr-BE" sz="3200" dirty="0"/>
          </a:p>
          <a:p>
            <a:pPr algn="ctr"/>
            <a:r>
              <a:rPr lang="fr-BE" sz="3200" dirty="0"/>
              <a:t>An « </a:t>
            </a:r>
            <a:r>
              <a:rPr lang="fr-BE" sz="3200" dirty="0" err="1"/>
              <a:t>architect</a:t>
            </a:r>
            <a:r>
              <a:rPr lang="fr-BE" sz="3200" dirty="0"/>
              <a:t> » </a:t>
            </a:r>
            <a:r>
              <a:rPr lang="fr-BE" sz="3200" dirty="0" err="1"/>
              <a:t>will</a:t>
            </a:r>
            <a:r>
              <a:rPr lang="fr-BE" sz="3200" dirty="0"/>
              <a:t> </a:t>
            </a:r>
            <a:r>
              <a:rPr lang="fr-BE" sz="3200" dirty="0" err="1"/>
              <a:t>never</a:t>
            </a:r>
            <a:r>
              <a:rPr lang="fr-BE" sz="3200" dirty="0"/>
              <a:t> go out of fashion</a:t>
            </a:r>
          </a:p>
        </p:txBody>
      </p:sp>
    </p:spTree>
    <p:extLst>
      <p:ext uri="{BB962C8B-B14F-4D97-AF65-F5344CB8AC3E}">
        <p14:creationId xmlns:p14="http://schemas.microsoft.com/office/powerpoint/2010/main" val="110596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Focus of </a:t>
            </a:r>
            <a:r>
              <a:rPr lang="fr-BE" dirty="0" err="1"/>
              <a:t>this</a:t>
            </a:r>
            <a:r>
              <a:rPr lang="fr-BE" dirty="0"/>
              <a:t> Track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DE490-5A6C-4568-9ED0-2D7CBF4A30F9}"/>
              </a:ext>
            </a:extLst>
          </p:cNvPr>
          <p:cNvSpPr txBox="1"/>
          <p:nvPr/>
        </p:nvSpPr>
        <p:spPr>
          <a:xfrm>
            <a:off x="887851" y="1905506"/>
            <a:ext cx="981711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5400" dirty="0" err="1"/>
              <a:t>Different</a:t>
            </a:r>
            <a:r>
              <a:rPr lang="fr-BE" sz="5400" dirty="0"/>
              <a:t>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5400" dirty="0" err="1"/>
              <a:t>Dependency</a:t>
            </a:r>
            <a:r>
              <a:rPr lang="fr-BE" sz="5400" dirty="0"/>
              <a:t>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5400" dirty="0"/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5400" dirty="0"/>
              <a:t>Best Practices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5400" dirty="0" err="1"/>
              <a:t>UnitTesting</a:t>
            </a:r>
            <a:endParaRPr lang="fr-BE" sz="5400" dirty="0"/>
          </a:p>
        </p:txBody>
      </p:sp>
    </p:spTree>
    <p:extLst>
      <p:ext uri="{BB962C8B-B14F-4D97-AF65-F5344CB8AC3E}">
        <p14:creationId xmlns:p14="http://schemas.microsoft.com/office/powerpoint/2010/main" val="348220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WHY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CADA9-0C4B-B50C-4C9D-99768ED19A5B}"/>
              </a:ext>
            </a:extLst>
          </p:cNvPr>
          <p:cNvSpPr txBox="1"/>
          <p:nvPr/>
        </p:nvSpPr>
        <p:spPr>
          <a:xfrm>
            <a:off x="416400" y="1805145"/>
            <a:ext cx="1178559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dirty="0" err="1"/>
              <a:t>Traditionally</a:t>
            </a:r>
            <a:r>
              <a:rPr lang="fr-BE" sz="4000" dirty="0"/>
              <a:t> as a system </a:t>
            </a:r>
            <a:r>
              <a:rPr lang="fr-BE" sz="4000" dirty="0" err="1"/>
              <a:t>needs</a:t>
            </a:r>
            <a:r>
              <a:rPr lang="fr-BE" sz="4000" dirty="0"/>
              <a:t> to </a:t>
            </a:r>
            <a:r>
              <a:rPr lang="fr-BE" sz="4000" dirty="0" err="1"/>
              <a:t>handle</a:t>
            </a:r>
            <a:r>
              <a:rPr lang="fr-BE" sz="4000" dirty="0"/>
              <a:t> more</a:t>
            </a:r>
            <a:br>
              <a:rPr lang="fr-BE" sz="4000" dirty="0"/>
            </a:br>
            <a:r>
              <a:rPr lang="fr-BE" sz="4000" dirty="0"/>
              <a:t>concurrent </a:t>
            </a:r>
            <a:r>
              <a:rPr lang="fr-BE" sz="4000" dirty="0" err="1"/>
              <a:t>users</a:t>
            </a:r>
            <a:r>
              <a:rPr lang="fr-BE" sz="4000" dirty="0"/>
              <a:t>, the </a:t>
            </a:r>
            <a:r>
              <a:rPr lang="fr-BE" sz="4000" dirty="0" err="1"/>
              <a:t>database</a:t>
            </a:r>
            <a:r>
              <a:rPr lang="fr-BE" sz="4000" dirty="0"/>
              <a:t> </a:t>
            </a:r>
            <a:r>
              <a:rPr lang="fr-BE" sz="4000" dirty="0" err="1"/>
              <a:t>becomes</a:t>
            </a:r>
            <a:r>
              <a:rPr lang="fr-BE" sz="4000" dirty="0"/>
              <a:t> the</a:t>
            </a:r>
            <a:br>
              <a:rPr lang="fr-BE" sz="4000" dirty="0"/>
            </a:br>
            <a:r>
              <a:rPr lang="fr-BE" sz="4000" dirty="0" err="1"/>
              <a:t>bottleneck</a:t>
            </a:r>
            <a:r>
              <a:rPr lang="fr-BE" sz="4000" dirty="0"/>
              <a:t> and </a:t>
            </a:r>
            <a:r>
              <a:rPr lang="fr-BE" sz="4000" dirty="0" err="1"/>
              <a:t>is</a:t>
            </a:r>
            <a:r>
              <a:rPr lang="fr-BE" sz="4000" dirty="0"/>
              <a:t> </a:t>
            </a:r>
            <a:r>
              <a:rPr lang="fr-BE" sz="4000" dirty="0" err="1"/>
              <a:t>scaled</a:t>
            </a:r>
            <a:r>
              <a:rPr lang="fr-BE" sz="4000" dirty="0"/>
              <a:t> up.</a:t>
            </a:r>
            <a:br>
              <a:rPr lang="fr-BE" sz="4000" dirty="0"/>
            </a:br>
            <a:br>
              <a:rPr lang="fr-BE" sz="4000" dirty="0"/>
            </a:br>
            <a:r>
              <a:rPr lang="fr-BE" sz="4000" dirty="0"/>
              <a:t>SBA </a:t>
            </a:r>
            <a:r>
              <a:rPr lang="fr-BE" sz="4000" dirty="0" err="1"/>
              <a:t>was</a:t>
            </a:r>
            <a:r>
              <a:rPr lang="fr-BE" sz="4000" dirty="0"/>
              <a:t> </a:t>
            </a:r>
            <a:r>
              <a:rPr lang="fr-BE" sz="4000" dirty="0" err="1"/>
              <a:t>created</a:t>
            </a:r>
            <a:r>
              <a:rPr lang="fr-BE" sz="4000" dirty="0"/>
              <a:t> </a:t>
            </a:r>
            <a:r>
              <a:rPr lang="fr-BE" sz="4000" dirty="0" err="1"/>
              <a:t>specifically</a:t>
            </a:r>
            <a:r>
              <a:rPr lang="fr-BE" sz="4000" dirty="0"/>
              <a:t> for </a:t>
            </a:r>
            <a:r>
              <a:rPr lang="fr-BE" sz="4000" dirty="0" err="1"/>
              <a:t>systems</a:t>
            </a:r>
            <a:r>
              <a:rPr lang="fr-BE" sz="4000" dirty="0"/>
              <a:t> </a:t>
            </a:r>
            <a:r>
              <a:rPr lang="fr-BE" sz="4000" dirty="0" err="1"/>
              <a:t>that</a:t>
            </a:r>
            <a:br>
              <a:rPr lang="fr-BE" sz="4000" dirty="0"/>
            </a:br>
            <a:r>
              <a:rPr lang="fr-BE" sz="4000" dirty="0"/>
              <a:t>have </a:t>
            </a:r>
            <a:r>
              <a:rPr lang="fr-BE" sz="4000" dirty="0" err="1"/>
              <a:t>unpredictable</a:t>
            </a:r>
            <a:r>
              <a:rPr lang="fr-BE" sz="4000" dirty="0"/>
              <a:t> spikes of concurrent </a:t>
            </a:r>
            <a:r>
              <a:rPr lang="fr-BE" sz="4000" dirty="0" err="1"/>
              <a:t>users</a:t>
            </a:r>
            <a:r>
              <a:rPr lang="fr-BE" sz="4000" dirty="0"/>
              <a:t>.</a:t>
            </a:r>
            <a:endParaRPr lang="fr-BE" sz="6600" dirty="0"/>
          </a:p>
        </p:txBody>
      </p:sp>
    </p:spTree>
    <p:extLst>
      <p:ext uri="{BB962C8B-B14F-4D97-AF65-F5344CB8AC3E}">
        <p14:creationId xmlns:p14="http://schemas.microsoft.com/office/powerpoint/2010/main" val="119417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52064D-A8FF-4906-49C9-2B5806CBF138}"/>
              </a:ext>
            </a:extLst>
          </p:cNvPr>
          <p:cNvSpPr txBox="1"/>
          <p:nvPr/>
        </p:nvSpPr>
        <p:spPr>
          <a:xfrm>
            <a:off x="425820" y="1514640"/>
            <a:ext cx="113403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effectLst/>
                <a:latin typeface="Arial" panose="020B0604020202020204" pitchFamily="34" charset="0"/>
              </a:rPr>
              <a:t>A 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Space-based architecture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 (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SBA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) is an approach to distributed computing systems where the various components interact with each other by </a:t>
            </a:r>
            <a:r>
              <a:rPr lang="en-US" sz="3200" b="0" i="1" dirty="0">
                <a:effectLst/>
                <a:latin typeface="Arial" panose="020B0604020202020204" pitchFamily="34" charset="0"/>
              </a:rPr>
              <a:t>exchanging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 tuples or entries via one or more shared spaces.</a:t>
            </a:r>
            <a:endParaRPr lang="en-BE" sz="3200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B854FCD-DF55-AEE0-85B2-C2DEDF6033C4}"/>
              </a:ext>
            </a:extLst>
          </p:cNvPr>
          <p:cNvSpPr txBox="1">
            <a:spLocks/>
          </p:cNvSpPr>
          <p:nvPr/>
        </p:nvSpPr>
        <p:spPr>
          <a:xfrm>
            <a:off x="324744" y="671437"/>
            <a:ext cx="11542512" cy="860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BE" dirty="0" err="1"/>
              <a:t>What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602220-F5EF-B4CD-62F6-D95714B08FAB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422243-2CBD-1549-3EA1-F116B13AB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507" y="3721453"/>
            <a:ext cx="5069352" cy="275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5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602220-F5EF-B4CD-62F6-D95714B08FAB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901909-3AD4-FEF0-79B1-FACA63F2D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56" y="597642"/>
            <a:ext cx="11534078" cy="62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SBA and Agile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0A7C9-F95C-1E1C-CC4F-FF3A86EDFC11}"/>
              </a:ext>
            </a:extLst>
          </p:cNvPr>
          <p:cNvSpPr txBox="1"/>
          <p:nvPr/>
        </p:nvSpPr>
        <p:spPr>
          <a:xfrm>
            <a:off x="228600" y="1699598"/>
            <a:ext cx="113899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b="1" dirty="0"/>
              <a:t>Communication</a:t>
            </a:r>
            <a:r>
              <a:rPr lang="fr-BE" sz="3200" dirty="0"/>
              <a:t>: </a:t>
            </a:r>
            <a:r>
              <a:rPr lang="fr-BE" sz="3200" dirty="0" err="1"/>
              <a:t>nTiered</a:t>
            </a:r>
            <a:r>
              <a:rPr lang="fr-BE" sz="3200" dirty="0"/>
              <a:t> </a:t>
            </a:r>
            <a:r>
              <a:rPr lang="fr-BE" sz="3200" dirty="0" err="1"/>
              <a:t>is</a:t>
            </a:r>
            <a:r>
              <a:rPr lang="fr-BE" sz="3200" dirty="0"/>
              <a:t> </a:t>
            </a:r>
            <a:r>
              <a:rPr lang="fr-BE" sz="3200" dirty="0" err="1"/>
              <a:t>technical</a:t>
            </a:r>
            <a:r>
              <a:rPr lang="fr-BE" sz="3200" dirty="0"/>
              <a:t> </a:t>
            </a:r>
            <a:r>
              <a:rPr lang="fr-BE" sz="3200" dirty="0" err="1"/>
              <a:t>while</a:t>
            </a:r>
            <a:r>
              <a:rPr lang="fr-BE" sz="3200" dirty="0"/>
              <a:t> SBA </a:t>
            </a:r>
            <a:r>
              <a:rPr lang="fr-BE" sz="3200" dirty="0" err="1"/>
              <a:t>makes</a:t>
            </a:r>
            <a:r>
              <a:rPr lang="fr-BE" sz="3200" dirty="0"/>
              <a:t> </a:t>
            </a:r>
            <a:r>
              <a:rPr lang="fr-BE" sz="3200" dirty="0" err="1"/>
              <a:t>sense</a:t>
            </a:r>
            <a:r>
              <a:rPr lang="fr-BE" sz="3200" dirty="0"/>
              <a:t> to business.</a:t>
            </a:r>
            <a:br>
              <a:rPr lang="fr-BE" sz="3200" dirty="0"/>
            </a:br>
            <a:endParaRPr lang="fr-BE" sz="3200" dirty="0"/>
          </a:p>
          <a:p>
            <a:r>
              <a:rPr lang="fr-BE" sz="3200" b="1" dirty="0" err="1"/>
              <a:t>Maintainability</a:t>
            </a:r>
            <a:r>
              <a:rPr lang="fr-BE" sz="3200" dirty="0"/>
              <a:t>: </a:t>
            </a:r>
            <a:r>
              <a:rPr lang="fr-BE" sz="3200" dirty="0" err="1"/>
              <a:t>Requests</a:t>
            </a:r>
            <a:r>
              <a:rPr lang="fr-BE" sz="3200" dirty="0"/>
              <a:t> </a:t>
            </a:r>
            <a:r>
              <a:rPr lang="fr-BE" sz="3200" dirty="0" err="1"/>
              <a:t>from</a:t>
            </a:r>
            <a:r>
              <a:rPr lang="fr-BE" sz="3200" dirty="0"/>
              <a:t> </a:t>
            </a:r>
            <a:r>
              <a:rPr lang="fr-BE" sz="3200" dirty="0" err="1"/>
              <a:t>different</a:t>
            </a:r>
            <a:r>
              <a:rPr lang="fr-BE" sz="3200" dirty="0"/>
              <a:t> stakeholders are </a:t>
            </a:r>
            <a:r>
              <a:rPr lang="fr-BE" sz="3200" dirty="0" err="1"/>
              <a:t>already</a:t>
            </a:r>
            <a:r>
              <a:rPr lang="fr-BE" sz="3200" dirty="0"/>
              <a:t> split up in </a:t>
            </a:r>
            <a:r>
              <a:rPr lang="fr-BE" sz="3200" dirty="0" err="1"/>
              <a:t>different</a:t>
            </a:r>
            <a:r>
              <a:rPr lang="fr-BE" sz="3200" dirty="0"/>
              <a:t> </a:t>
            </a:r>
            <a:r>
              <a:rPr lang="fr-BE" sz="3200" dirty="0" err="1"/>
              <a:t>spaces</a:t>
            </a:r>
            <a:r>
              <a:rPr lang="fr-B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96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88" y="880785"/>
            <a:ext cx="11542512" cy="860893"/>
          </a:xfrm>
        </p:spPr>
        <p:txBody>
          <a:bodyPr/>
          <a:lstStyle/>
          <a:p>
            <a:r>
              <a:rPr lang="fr-BE" dirty="0"/>
              <a:t>RESOURCES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2AFF7-259A-4EAF-A0DF-963853C018B9}"/>
              </a:ext>
            </a:extLst>
          </p:cNvPr>
          <p:cNvSpPr txBox="1"/>
          <p:nvPr/>
        </p:nvSpPr>
        <p:spPr>
          <a:xfrm>
            <a:off x="291288" y="2122437"/>
            <a:ext cx="116642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4800" dirty="0"/>
              <a:t>Site: </a:t>
            </a:r>
            <a:r>
              <a:rPr lang="fr-BE" sz="4800" dirty="0" err="1">
                <a:hlinkClick r:id="rId5"/>
              </a:rPr>
              <a:t>DeveloperToArchitect</a:t>
            </a:r>
            <a:endParaRPr lang="fr-BE" sz="4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4800" dirty="0"/>
              <a:t>Use Case: </a:t>
            </a:r>
            <a:r>
              <a:rPr lang="fr-BE" sz="4800" dirty="0">
                <a:hlinkClick r:id="rId6"/>
              </a:rPr>
              <a:t>Virgin Mobile</a:t>
            </a:r>
            <a:endParaRPr lang="fr-BE" sz="4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4800" dirty="0"/>
              <a:t>Book: </a:t>
            </a:r>
            <a:r>
              <a:rPr lang="fr-BE" sz="4800" dirty="0">
                <a:hlinkClick r:id="rId7"/>
              </a:rPr>
              <a:t>Software Architecture Patterns</a:t>
            </a:r>
            <a:endParaRPr lang="fr-BE" sz="4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4800" dirty="0" err="1"/>
              <a:t>Youtube</a:t>
            </a:r>
            <a:r>
              <a:rPr lang="fr-BE" sz="4800" dirty="0"/>
              <a:t>: </a:t>
            </a:r>
            <a:r>
              <a:rPr lang="fr-BE" sz="4800" dirty="0" err="1">
                <a:hlinkClick r:id="rId8"/>
              </a:rPr>
              <a:t>MicroServices</a:t>
            </a:r>
            <a:r>
              <a:rPr lang="fr-BE" sz="4800" dirty="0">
                <a:hlinkClick r:id="rId8"/>
              </a:rPr>
              <a:t> vs SBA</a:t>
            </a:r>
            <a:endParaRPr lang="fr-BE" sz="4000" dirty="0"/>
          </a:p>
        </p:txBody>
      </p:sp>
    </p:spTree>
    <p:extLst>
      <p:ext uri="{BB962C8B-B14F-4D97-AF65-F5344CB8AC3E}">
        <p14:creationId xmlns:p14="http://schemas.microsoft.com/office/powerpoint/2010/main" val="1892762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370ABCB0-2BDE-440E-BFE2-C069F8E1D14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04A3E77-6BB0-4BD7-B5E4-AB5CF752FAF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25BAA23-CA26-4303-8A25-F7FEF657A84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02A176D-DD9A-4555-ABCE-0CAAEBDBAF6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5F0A9BF-9052-4B23-A0DC-244594ABCE9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2200D63-419B-444B-BBA2-79B73BFE68A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099BCF4-1B55-495C-98E4-A2798FD0323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83CA0D6-9BA8-488A-BEFA-0146EAD4882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58C107C-C448-4241-AE9D-66B5C2D662A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A3059BE-8A13-4948-A57F-885ACC4D502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C7562BC-4A19-4752-920B-7056862D358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5088B72-94B2-445F-898F-5C7CFF8B82F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627CF6A-8F27-4EE2-8557-A2086EA890E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CB07A2D-E6B1-4980-B142-C40F6569576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21D7AF5-292A-4561-A8B8-B61EFEB3A14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6786</TotalTime>
  <Words>1276</Words>
  <Application>Microsoft Office PowerPoint</Application>
  <PresentationFormat>Widescreen</PresentationFormat>
  <Paragraphs>134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Century Gothic</vt:lpstr>
      <vt:lpstr>Century Gothic (Body)</vt:lpstr>
      <vt:lpstr>Symbol</vt:lpstr>
      <vt:lpstr>Mesh</vt:lpstr>
      <vt:lpstr>Space-Based Architecture</vt:lpstr>
      <vt:lpstr>MENU</vt:lpstr>
      <vt:lpstr>this session?</vt:lpstr>
      <vt:lpstr>Focus of this Track</vt:lpstr>
      <vt:lpstr>WHY</vt:lpstr>
      <vt:lpstr>PowerPoint Presentation</vt:lpstr>
      <vt:lpstr>PowerPoint Presentation</vt:lpstr>
      <vt:lpstr>SBA and Agile</vt:lpstr>
      <vt:lpstr>RESOURCES</vt:lpstr>
      <vt:lpstr>Questions?</vt:lpstr>
      <vt:lpstr>Next Architectures</vt:lpstr>
      <vt:lpstr>Architecture app  brainstorm</vt:lpstr>
      <vt:lpstr>Next StepS</vt:lpstr>
      <vt:lpstr>Sessions</vt:lpstr>
      <vt:lpstr>Implementations</vt:lpstr>
      <vt:lpstr>JavaSpaces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487</cp:revision>
  <dcterms:created xsi:type="dcterms:W3CDTF">2018-11-27T12:20:05Z</dcterms:created>
  <dcterms:modified xsi:type="dcterms:W3CDTF">2022-05-16T16:49:47Z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