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0"/>
  </p:sldMasterIdLst>
  <p:notesMasterIdLst>
    <p:notesMasterId r:id="rId39"/>
  </p:notesMasterIdLst>
  <p:sldIdLst>
    <p:sldId id="257" r:id="rId21"/>
    <p:sldId id="324" r:id="rId22"/>
    <p:sldId id="264" r:id="rId23"/>
    <p:sldId id="298" r:id="rId24"/>
    <p:sldId id="342" r:id="rId25"/>
    <p:sldId id="340" r:id="rId26"/>
    <p:sldId id="347" r:id="rId27"/>
    <p:sldId id="348" r:id="rId28"/>
    <p:sldId id="341" r:id="rId29"/>
    <p:sldId id="343" r:id="rId30"/>
    <p:sldId id="345" r:id="rId31"/>
    <p:sldId id="351" r:id="rId32"/>
    <p:sldId id="346" r:id="rId33"/>
    <p:sldId id="349" r:id="rId34"/>
    <p:sldId id="350" r:id="rId35"/>
    <p:sldId id="344" r:id="rId36"/>
    <p:sldId id="339" r:id="rId37"/>
    <p:sldId id="30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324"/>
            <p14:sldId id="264"/>
            <p14:sldId id="298"/>
            <p14:sldId id="342"/>
            <p14:sldId id="340"/>
            <p14:sldId id="347"/>
            <p14:sldId id="348"/>
            <p14:sldId id="341"/>
            <p14:sldId id="343"/>
            <p14:sldId id="345"/>
            <p14:sldId id="351"/>
            <p14:sldId id="346"/>
            <p14:sldId id="349"/>
            <p14:sldId id="350"/>
            <p14:sldId id="344"/>
            <p14:sldId id="33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5205" autoAdjust="0"/>
  </p:normalViewPr>
  <p:slideViewPr>
    <p:cSldViewPr snapToGrid="0">
      <p:cViewPr varScale="1">
        <p:scale>
          <a:sx n="86" d="100"/>
          <a:sy n="86" d="100"/>
        </p:scale>
        <p:origin x="15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05/09/2022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1950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CLI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npx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create-react-app my-app --template typescript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850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ffectLst/>
              </a:rPr>
              <a:t>HOC</a:t>
            </a:r>
            <a:r>
              <a:rPr lang="en-US" dirty="0">
                <a:effectLst/>
              </a:rPr>
              <a:t>: Apply a theme, … Example: Wrap all components in a &lt;</a:t>
            </a:r>
            <a:r>
              <a:rPr lang="en-US" dirty="0" err="1">
                <a:effectLst/>
              </a:rPr>
              <a:t>EnableDisabledComponent</a:t>
            </a:r>
            <a:r>
              <a:rPr lang="en-US" dirty="0">
                <a:effectLst/>
              </a:rPr>
              <a:t> enabled={true} /&gt;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8167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6416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https://usehooks-ts.com/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3998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8318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318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9164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435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597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sz="1200" dirty="0"/>
              <a:t>Used at Instagram, Netflix, Paypal, Imgur, Feedly, 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955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391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9535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424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596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6" Type="http://schemas.openxmlformats.org/officeDocument/2006/relationships/hyperlink" Target="https://react-typescript-cheatsheet.netlify.app/" TargetMode="External"/><Relationship Id="rId5" Type="http://schemas.openxmlformats.org/officeDocument/2006/relationships/hyperlink" Target="https://devhints.io/react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5" Type="http://schemas.openxmlformats.org/officeDocument/2006/relationships/hyperlink" Target="https://chrome.google.com/webstore/detail/react-developer-tools/fmkadmapgofadopljbjfkapdkoienihi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5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5" Type="http://schemas.openxmlformats.org/officeDocument/2006/relationships/hyperlink" Target="https://github.com/jaredpalmer/formik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React</a:t>
            </a:r>
            <a:r>
              <a:rPr lang="fr-BE" sz="7200" dirty="0"/>
              <a:t> JS</a:t>
            </a:r>
            <a:endParaRPr lang="en-BE" sz="7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19E04-3C77-4B9E-0E76-5A9400CD0FF0}"/>
              </a:ext>
            </a:extLst>
          </p:cNvPr>
          <p:cNvSpPr txBox="1"/>
          <p:nvPr/>
        </p:nvSpPr>
        <p:spPr>
          <a:xfrm>
            <a:off x="150040" y="3229590"/>
            <a:ext cx="11891919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Unidirectional Data Flow UI Library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8FB7A5-1C37-7686-78AD-D10EFB1C4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309" y="634461"/>
            <a:ext cx="1666509" cy="14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704160"/>
            <a:ext cx="11542512" cy="860893"/>
          </a:xfrm>
        </p:spPr>
        <p:txBody>
          <a:bodyPr/>
          <a:lstStyle/>
          <a:p>
            <a:r>
              <a:rPr lang="fr-BE" dirty="0"/>
              <a:t>Setup</a:t>
            </a:r>
            <a:endParaRPr lang="en-BE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F6D7684-58D4-447F-4D13-D35B1E427AED}"/>
              </a:ext>
            </a:extLst>
          </p:cNvPr>
          <p:cNvSpPr txBox="1">
            <a:spLocks/>
          </p:cNvSpPr>
          <p:nvPr/>
        </p:nvSpPr>
        <p:spPr>
          <a:xfrm>
            <a:off x="349866" y="1632606"/>
            <a:ext cx="10622934" cy="658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buNone/>
            </a:pPr>
            <a:endParaRPr lang="en-US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56965259-2E56-20FC-2019-E0F1C450E75C}"/>
              </a:ext>
            </a:extLst>
          </p:cNvPr>
          <p:cNvSpPr txBox="1">
            <a:spLocks/>
          </p:cNvSpPr>
          <p:nvPr/>
        </p:nvSpPr>
        <p:spPr>
          <a:xfrm>
            <a:off x="349866" y="1632606"/>
            <a:ext cx="10622934" cy="3155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r>
              <a:rPr lang="en-US" dirty="0"/>
              <a:t>0-Basic: Hello React</a:t>
            </a:r>
          </a:p>
          <a:p>
            <a:pPr lvl="1"/>
            <a:r>
              <a:rPr lang="en-US" dirty="0"/>
              <a:t>Load React Libraries</a:t>
            </a:r>
          </a:p>
          <a:p>
            <a:pPr lvl="1"/>
            <a:r>
              <a:rPr lang="en-US" dirty="0"/>
              <a:t>Attach React to a DOM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61862-DC84-8381-0E9F-358B04C60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283" y="303194"/>
            <a:ext cx="3747114" cy="62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704160"/>
            <a:ext cx="11542512" cy="860893"/>
          </a:xfrm>
        </p:spPr>
        <p:txBody>
          <a:bodyPr/>
          <a:lstStyle/>
          <a:p>
            <a:r>
              <a:rPr lang="fr-BE" dirty="0"/>
              <a:t>Setup</a:t>
            </a:r>
            <a:endParaRPr lang="en-BE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F6D7684-58D4-447F-4D13-D35B1E427AED}"/>
              </a:ext>
            </a:extLst>
          </p:cNvPr>
          <p:cNvSpPr txBox="1">
            <a:spLocks/>
          </p:cNvSpPr>
          <p:nvPr/>
        </p:nvSpPr>
        <p:spPr>
          <a:xfrm>
            <a:off x="349866" y="1632606"/>
            <a:ext cx="10622934" cy="658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buNone/>
            </a:pPr>
            <a:endParaRPr lang="en-US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56965259-2E56-20FC-2019-E0F1C450E75C}"/>
              </a:ext>
            </a:extLst>
          </p:cNvPr>
          <p:cNvSpPr txBox="1">
            <a:spLocks/>
          </p:cNvSpPr>
          <p:nvPr/>
        </p:nvSpPr>
        <p:spPr>
          <a:xfrm>
            <a:off x="349866" y="1632605"/>
            <a:ext cx="6914534" cy="3853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r>
              <a:rPr lang="en-US" dirty="0"/>
              <a:t>1-Create-React-App:</a:t>
            </a:r>
          </a:p>
          <a:p>
            <a:pPr lvl="1"/>
            <a:r>
              <a:rPr lang="en-US" dirty="0"/>
              <a:t>React-scripts</a:t>
            </a:r>
          </a:p>
          <a:p>
            <a:pPr lvl="1"/>
            <a:r>
              <a:rPr lang="en-US" dirty="0"/>
              <a:t>SASS </a:t>
            </a:r>
            <a:r>
              <a:rPr lang="en-US" sz="2000" dirty="0"/>
              <a:t>(</a:t>
            </a:r>
            <a:r>
              <a:rPr lang="en-US" sz="2000" dirty="0" err="1"/>
              <a:t>npm</a:t>
            </a:r>
            <a:r>
              <a:rPr lang="en-US" sz="2000" dirty="0"/>
              <a:t> install sass)</a:t>
            </a:r>
          </a:p>
          <a:p>
            <a:pPr lvl="1"/>
            <a:r>
              <a:rPr lang="en-US" dirty="0"/>
              <a:t>TypeScript / Flow</a:t>
            </a:r>
          </a:p>
          <a:p>
            <a:pPr lvl="1"/>
            <a:r>
              <a:rPr lang="en-US" dirty="0"/>
              <a:t>Async/Await</a:t>
            </a:r>
          </a:p>
          <a:p>
            <a:pPr lvl="1"/>
            <a:r>
              <a:rPr lang="en-US" dirty="0"/>
              <a:t>…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64B40-168B-C932-F733-FAE170CFE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897" y="1371600"/>
            <a:ext cx="4948237" cy="49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4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43" y="568288"/>
            <a:ext cx="11542512" cy="860893"/>
          </a:xfrm>
        </p:spPr>
        <p:txBody>
          <a:bodyPr/>
          <a:lstStyle/>
          <a:p>
            <a:r>
              <a:rPr lang="fr-BE" dirty="0"/>
              <a:t>Advanced</a:t>
            </a:r>
            <a:endParaRPr lang="en-BE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724531F9-ED60-48DA-391C-AABB0AB92B6E}"/>
              </a:ext>
            </a:extLst>
          </p:cNvPr>
          <p:cNvSpPr txBox="1">
            <a:spLocks/>
          </p:cNvSpPr>
          <p:nvPr/>
        </p:nvSpPr>
        <p:spPr>
          <a:xfrm>
            <a:off x="784533" y="1699598"/>
            <a:ext cx="10622934" cy="4971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6F813E73-A547-30FA-5709-4BF68FADB404}"/>
              </a:ext>
            </a:extLst>
          </p:cNvPr>
          <p:cNvSpPr txBox="1">
            <a:spLocks/>
          </p:cNvSpPr>
          <p:nvPr/>
        </p:nvSpPr>
        <p:spPr>
          <a:xfrm>
            <a:off x="349866" y="1632605"/>
            <a:ext cx="6914534" cy="3853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14BEA-4991-24BD-EE04-DE695128381C}"/>
              </a:ext>
            </a:extLst>
          </p:cNvPr>
          <p:cNvSpPr txBox="1"/>
          <p:nvPr/>
        </p:nvSpPr>
        <p:spPr>
          <a:xfrm>
            <a:off x="134243" y="1496174"/>
            <a:ext cx="119434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Context: </a:t>
            </a:r>
            <a:r>
              <a:rPr lang="en-US" sz="2800" dirty="0"/>
              <a:t>Themes, User Language, … 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Higher Order Components: </a:t>
            </a:r>
            <a:r>
              <a:rPr lang="en-US" sz="2400" dirty="0">
                <a:effectLst/>
              </a:rPr>
              <a:t>&lt;</a:t>
            </a:r>
            <a:r>
              <a:rPr lang="en-US" sz="2400" dirty="0" err="1">
                <a:effectLst/>
              </a:rPr>
              <a:t>EnableDisabledComponent</a:t>
            </a:r>
            <a:r>
              <a:rPr lang="en-US" sz="2400" dirty="0">
                <a:effectLst/>
              </a:rPr>
              <a:t> /&gt;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Refs: </a:t>
            </a:r>
            <a:r>
              <a:rPr lang="en-US" sz="2800" dirty="0"/>
              <a:t>focus, 3</a:t>
            </a:r>
            <a:r>
              <a:rPr lang="en-US" sz="2800" baseline="30000" dirty="0"/>
              <a:t>rd</a:t>
            </a:r>
            <a:r>
              <a:rPr lang="en-US" sz="2800" dirty="0"/>
              <a:t> party libraries, …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Portals: </a:t>
            </a:r>
            <a:r>
              <a:rPr lang="en-US" sz="2800" dirty="0"/>
              <a:t>Apply React Partially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&lt;</a:t>
            </a:r>
            <a:r>
              <a:rPr lang="en-US" sz="3600" dirty="0">
                <a:solidFill>
                  <a:srgbClr val="FAC863"/>
                </a:solidFill>
                <a:latin typeface="source-code-pro"/>
              </a:rPr>
              <a:t>Profiler</a:t>
            </a:r>
            <a:r>
              <a:rPr lang="en-US" sz="3600" dirty="0"/>
              <a:t>&gt;&lt;</a:t>
            </a:r>
            <a:r>
              <a:rPr lang="en-US" sz="3600" dirty="0" err="1">
                <a:solidFill>
                  <a:srgbClr val="88C6BE"/>
                </a:solidFill>
                <a:latin typeface="source-code-pro"/>
              </a:rPr>
              <a:t>MeasureMe</a:t>
            </a:r>
            <a:r>
              <a:rPr lang="en-US" sz="3600" dirty="0"/>
              <a:t> /&gt;&lt;/</a:t>
            </a:r>
            <a:r>
              <a:rPr lang="en-US" sz="3600" dirty="0">
                <a:solidFill>
                  <a:srgbClr val="FAC863"/>
                </a:solidFill>
                <a:latin typeface="source-code-pro"/>
              </a:rPr>
              <a:t>Profiler</a:t>
            </a:r>
            <a:r>
              <a:rPr lang="en-US" sz="3600" dirty="0"/>
              <a:t>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Flow vs TypeScript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lang="en-US" sz="3600" b="0" i="0" dirty="0" err="1">
                <a:solidFill>
                  <a:srgbClr val="FAC863"/>
                </a:solidFill>
                <a:effectLst/>
                <a:latin typeface="source-code-pro"/>
              </a:rPr>
              <a:t>React.StrictMode</a:t>
            </a:r>
            <a:r>
              <a:rPr lang="en-US" sz="3600" b="0" i="0" dirty="0">
                <a:solidFill>
                  <a:srgbClr val="88C6BE"/>
                </a:solidFill>
                <a:effectLst/>
                <a:latin typeface="source-code-pro"/>
              </a:rPr>
              <a:t>&gt;&lt;App /&gt;&lt;/</a:t>
            </a:r>
            <a:r>
              <a:rPr lang="en-US" sz="3600" b="0" i="0" dirty="0" err="1">
                <a:solidFill>
                  <a:srgbClr val="FAC863"/>
                </a:solidFill>
                <a:effectLst/>
                <a:latin typeface="source-code-pro"/>
              </a:rPr>
              <a:t>React.StrictMode</a:t>
            </a:r>
            <a:r>
              <a:rPr lang="en-US" sz="3600" b="0" i="0" dirty="0">
                <a:solidFill>
                  <a:srgbClr val="88C6BE"/>
                </a:solidFill>
                <a:effectLst/>
                <a:latin typeface="source-code-pro"/>
              </a:rPr>
              <a:t>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88C6BE"/>
                </a:solidFill>
                <a:effectLst/>
                <a:latin typeface="source-code-pro"/>
              </a:rPr>
              <a:t>&lt;div </a:t>
            </a:r>
            <a:r>
              <a:rPr lang="en-US" sz="3600" b="1" i="0" dirty="0" err="1">
                <a:solidFill>
                  <a:srgbClr val="88C6BE"/>
                </a:solidFill>
                <a:effectLst/>
                <a:latin typeface="source-code-pro"/>
              </a:rPr>
              <a:t>dangerouslySetInnerHTML</a:t>
            </a:r>
            <a:r>
              <a:rPr lang="en-US" sz="3600" b="0" i="0" dirty="0">
                <a:solidFill>
                  <a:srgbClr val="88C6BE"/>
                </a:solidFill>
                <a:effectLst/>
                <a:latin typeface="source-code-pro"/>
              </a:rPr>
              <a:t>={{__html: data}} /&gt;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Hooks! Hooks! Hooks!!!</a:t>
            </a:r>
          </a:p>
        </p:txBody>
      </p:sp>
    </p:spTree>
    <p:extLst>
      <p:ext uri="{BB962C8B-B14F-4D97-AF65-F5344CB8AC3E}">
        <p14:creationId xmlns:p14="http://schemas.microsoft.com/office/powerpoint/2010/main" val="38179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43" y="568288"/>
            <a:ext cx="11542512" cy="860893"/>
          </a:xfrm>
        </p:spPr>
        <p:txBody>
          <a:bodyPr/>
          <a:lstStyle/>
          <a:p>
            <a:r>
              <a:rPr lang="fr-BE" dirty="0" err="1"/>
              <a:t>Hooks</a:t>
            </a:r>
            <a:endParaRPr lang="en-BE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724531F9-ED60-48DA-391C-AABB0AB92B6E}"/>
              </a:ext>
            </a:extLst>
          </p:cNvPr>
          <p:cNvSpPr txBox="1">
            <a:spLocks/>
          </p:cNvSpPr>
          <p:nvPr/>
        </p:nvSpPr>
        <p:spPr>
          <a:xfrm>
            <a:off x="784533" y="1699598"/>
            <a:ext cx="10622934" cy="4971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pic>
        <p:nvPicPr>
          <p:cNvPr id="2050" name="Picture 2" descr="Сomics meme: &quot;React dev Class components React hooks&quot; - Comics - Meme -arsenal.com">
            <a:extLst>
              <a:ext uri="{FF2B5EF4-FFF2-40B4-BE49-F238E27FC236}">
                <a16:creationId xmlns:a16="http://schemas.microsoft.com/office/drawing/2014/main" id="{B6226E9A-7142-FEC2-9126-1FECAC74F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429181"/>
            <a:ext cx="75342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31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43" y="568288"/>
            <a:ext cx="11542512" cy="860893"/>
          </a:xfrm>
        </p:spPr>
        <p:txBody>
          <a:bodyPr/>
          <a:lstStyle/>
          <a:p>
            <a:r>
              <a:rPr lang="fr-BE" dirty="0" err="1"/>
              <a:t>Hooks</a:t>
            </a:r>
            <a:endParaRPr lang="en-BE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724531F9-ED60-48DA-391C-AABB0AB92B6E}"/>
              </a:ext>
            </a:extLst>
          </p:cNvPr>
          <p:cNvSpPr txBox="1">
            <a:spLocks/>
          </p:cNvSpPr>
          <p:nvPr/>
        </p:nvSpPr>
        <p:spPr>
          <a:xfrm>
            <a:off x="784533" y="1699598"/>
            <a:ext cx="10622934" cy="4971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6F813E73-A547-30FA-5709-4BF68FADB404}"/>
              </a:ext>
            </a:extLst>
          </p:cNvPr>
          <p:cNvSpPr txBox="1">
            <a:spLocks/>
          </p:cNvSpPr>
          <p:nvPr/>
        </p:nvSpPr>
        <p:spPr>
          <a:xfrm>
            <a:off x="349866" y="1632605"/>
            <a:ext cx="6914534" cy="3853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14BEA-4991-24BD-EE04-DE695128381C}"/>
              </a:ext>
            </a:extLst>
          </p:cNvPr>
          <p:cNvSpPr txBox="1"/>
          <p:nvPr/>
        </p:nvSpPr>
        <p:spPr>
          <a:xfrm>
            <a:off x="482600" y="2618926"/>
            <a:ext cx="113595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Starts with “use” </a:t>
            </a:r>
            <a:r>
              <a:rPr lang="en-US" sz="2800" b="1" dirty="0"/>
              <a:t>(convention)</a:t>
            </a: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/>
              <a:t>useState</a:t>
            </a: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/>
              <a:t>useEffect</a:t>
            </a: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/>
              <a:t>useContext</a:t>
            </a: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/>
              <a:t>useReducer</a:t>
            </a: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/>
              <a:t>useLocalStorage</a:t>
            </a: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/>
              <a:t>useYourCustomThingie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6E4C8-23A0-649A-640B-6B7858340D13}"/>
              </a:ext>
            </a:extLst>
          </p:cNvPr>
          <p:cNvSpPr txBox="1"/>
          <p:nvPr/>
        </p:nvSpPr>
        <p:spPr>
          <a:xfrm>
            <a:off x="416233" y="1429181"/>
            <a:ext cx="11359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Do NOT Branch before any hook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311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43" y="568288"/>
            <a:ext cx="11542512" cy="860893"/>
          </a:xfrm>
        </p:spPr>
        <p:txBody>
          <a:bodyPr/>
          <a:lstStyle/>
          <a:p>
            <a:r>
              <a:rPr lang="fr-BE" dirty="0" err="1"/>
              <a:t>React</a:t>
            </a:r>
            <a:r>
              <a:rPr lang="fr-BE" dirty="0"/>
              <a:t> </a:t>
            </a:r>
            <a:r>
              <a:rPr lang="fr-BE" dirty="0" err="1"/>
              <a:t>socks</a:t>
            </a:r>
            <a:endParaRPr lang="en-BE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724531F9-ED60-48DA-391C-AABB0AB92B6E}"/>
              </a:ext>
            </a:extLst>
          </p:cNvPr>
          <p:cNvSpPr txBox="1">
            <a:spLocks/>
          </p:cNvSpPr>
          <p:nvPr/>
        </p:nvSpPr>
        <p:spPr>
          <a:xfrm>
            <a:off x="784533" y="1699598"/>
            <a:ext cx="10622934" cy="4971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9EB5C-9D12-22A4-785E-EBAE484F3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099" y="1429181"/>
            <a:ext cx="6616701" cy="53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DED81-80EA-0A95-FFF0-4A00B4747555}"/>
              </a:ext>
            </a:extLst>
          </p:cNvPr>
          <p:cNvSpPr txBox="1"/>
          <p:nvPr/>
        </p:nvSpPr>
        <p:spPr>
          <a:xfrm>
            <a:off x="502266" y="2146102"/>
            <a:ext cx="113595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rgbClr val="D4D4D4"/>
                </a:solidFill>
                <a:effectLst/>
                <a:latin typeface="+mj-lt"/>
                <a:hlinkClick r:id="rId5"/>
              </a:rPr>
              <a:t>React Cheat Sheet</a:t>
            </a:r>
            <a:endParaRPr lang="en-US" sz="3600" b="0" dirty="0">
              <a:solidFill>
                <a:srgbClr val="D4D4D4"/>
              </a:solidFill>
              <a:effectLst/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hlinkClick r:id="rId6"/>
              </a:rPr>
              <a:t>React TypeScript Cheat Sheet</a:t>
            </a:r>
            <a:endParaRPr lang="en-US" sz="3600" dirty="0"/>
          </a:p>
          <a:p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03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3744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55384" y="1922850"/>
            <a:ext cx="11664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12/9 : Vue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21/9 : </a:t>
            </a:r>
            <a:r>
              <a:rPr lang="en-US" sz="3200" dirty="0" err="1"/>
              <a:t>GarbageCollection</a:t>
            </a:r>
            <a:r>
              <a:rPr lang="en-US" sz="3200" dirty="0"/>
              <a:t> .NET vs 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26/9 : RXJS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45913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7512"/>
            <a:ext cx="3183776" cy="860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D8509-51D7-F1BA-826A-CC3A74D38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857250"/>
            <a:ext cx="9144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7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407" y="720718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0CFD4-0585-39F6-296A-1CA72008ADAD}"/>
              </a:ext>
            </a:extLst>
          </p:cNvPr>
          <p:cNvSpPr txBox="1"/>
          <p:nvPr/>
        </p:nvSpPr>
        <p:spPr>
          <a:xfrm>
            <a:off x="300081" y="1581611"/>
            <a:ext cx="11891919" cy="5589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</a:p>
          <a:p>
            <a:pPr marL="914400" lvl="1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Gotchas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Flux</a:t>
            </a: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566147"/>
            <a:ext cx="11542512" cy="860893"/>
          </a:xfrm>
        </p:spPr>
        <p:txBody>
          <a:bodyPr/>
          <a:lstStyle/>
          <a:p>
            <a:r>
              <a:rPr lang="fr-BE" dirty="0"/>
              <a:t>High </a:t>
            </a:r>
            <a:r>
              <a:rPr lang="fr-BE" dirty="0" err="1"/>
              <a:t>Level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A978A-C1B6-AD7D-4FAA-466245974B4E}"/>
              </a:ext>
            </a:extLst>
          </p:cNvPr>
          <p:cNvSpPr txBox="1"/>
          <p:nvPr/>
        </p:nvSpPr>
        <p:spPr>
          <a:xfrm>
            <a:off x="301625" y="1427040"/>
            <a:ext cx="11542512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x-none" sz="3600" dirty="0"/>
              <a:t>React</a:t>
            </a:r>
            <a:r>
              <a:rPr lang="en-US" sz="3600" dirty="0"/>
              <a:t> v18</a:t>
            </a:r>
            <a:endParaRPr lang="x-none" sz="3600" dirty="0"/>
          </a:p>
          <a:p>
            <a:pPr marL="914400" lvl="1" indent="-457200" rtl="0" hangingPunct="0">
              <a:buFont typeface="Arial" panose="020B0604020202020204" pitchFamily="34" charset="0"/>
              <a:buChar char="•"/>
            </a:pPr>
            <a:r>
              <a:rPr lang="x-none" sz="3200" dirty="0"/>
              <a:t>Open-Source</a:t>
            </a:r>
            <a:r>
              <a:rPr lang="en-US" sz="3200" dirty="0"/>
              <a:t> Library</a:t>
            </a:r>
            <a:r>
              <a:rPr lang="x-none" sz="3200" dirty="0"/>
              <a:t>, by Facebook</a:t>
            </a:r>
          </a:p>
          <a:p>
            <a:pPr marL="914400" lvl="1" indent="-457200" rtl="0" hangingPunct="0">
              <a:buFont typeface="Arial" panose="020B0604020202020204" pitchFamily="34" charset="0"/>
              <a:buChar char="•"/>
            </a:pPr>
            <a:r>
              <a:rPr lang="x-none" sz="3200" dirty="0"/>
              <a:t>Just the View in MVC</a:t>
            </a:r>
          </a:p>
          <a:p>
            <a:pPr marL="914400" lvl="1" indent="-457200" rtl="0" hangingPunct="0">
              <a:buFont typeface="Arial" panose="020B0604020202020204" pitchFamily="34" charset="0"/>
              <a:buChar char="•"/>
            </a:pPr>
            <a:r>
              <a:rPr lang="en-US" sz="3200" dirty="0"/>
              <a:t>Has dropped IE support</a:t>
            </a:r>
            <a:r>
              <a:rPr lang="x-none" sz="2400" dirty="0"/>
              <a:t> (</a:t>
            </a:r>
            <a:r>
              <a:rPr lang="en-US" sz="2400" dirty="0"/>
              <a:t>possible with </a:t>
            </a:r>
            <a:r>
              <a:rPr lang="x-none" sz="2400" dirty="0"/>
              <a:t>polyfills</a:t>
            </a:r>
            <a:r>
              <a:rPr lang="en-US" sz="2400" dirty="0"/>
              <a:t> till v17</a:t>
            </a:r>
            <a:r>
              <a:rPr lang="x-none" sz="2400" dirty="0"/>
              <a:t>)</a:t>
            </a:r>
            <a:endParaRPr lang="en-US" sz="2400" dirty="0"/>
          </a:p>
          <a:p>
            <a:pPr marL="914400" lvl="1" indent="-457200" rtl="0" hangingPunct="0">
              <a:buFont typeface="Arial" panose="020B0604020202020204" pitchFamily="34" charset="0"/>
              <a:buChar char="•"/>
            </a:pPr>
            <a:r>
              <a:rPr lang="en-US" sz="3200" dirty="0"/>
              <a:t>Component Composition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3200" dirty="0"/>
              <a:t>Ecosystem</a:t>
            </a:r>
          </a:p>
          <a:p>
            <a:pPr marL="914400" lvl="1" indent="-457200" hangingPunct="0">
              <a:buFont typeface="Arial" panose="020B0604020202020204" pitchFamily="34" charset="0"/>
              <a:buChar char="•"/>
            </a:pPr>
            <a:r>
              <a:rPr lang="en-US" sz="3200" dirty="0"/>
              <a:t>Flux</a:t>
            </a:r>
          </a:p>
          <a:p>
            <a:pPr marL="914400" lvl="1" indent="-457200" hangingPunct="0">
              <a:buFont typeface="Arial" panose="020B0604020202020204" pitchFamily="34" charset="0"/>
              <a:buChar char="•"/>
            </a:pPr>
            <a:r>
              <a:rPr lang="en-US" sz="3200" dirty="0"/>
              <a:t>Relay &amp; </a:t>
            </a:r>
            <a:r>
              <a:rPr lang="en-US" sz="3200" dirty="0" err="1"/>
              <a:t>GraphQL</a:t>
            </a:r>
            <a:endParaRPr lang="en-US" sz="3200" dirty="0"/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3200" dirty="0" err="1">
                <a:hlinkClick r:id="rId5"/>
              </a:rPr>
              <a:t>DevTools</a:t>
            </a:r>
            <a:r>
              <a:rPr lang="en-US" sz="3200" dirty="0"/>
              <a:t>, </a:t>
            </a:r>
            <a:r>
              <a:rPr lang="en-US" sz="3200" dirty="0" err="1"/>
              <a:t>SourceMaps</a:t>
            </a:r>
            <a:r>
              <a:rPr lang="en-US" sz="3200" dirty="0"/>
              <a:t>, Debugging, …</a:t>
            </a:r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/>
              <a:t>Not a Framework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DED81-80EA-0A95-FFF0-4A00B4747555}"/>
              </a:ext>
            </a:extLst>
          </p:cNvPr>
          <p:cNvSpPr txBox="1"/>
          <p:nvPr/>
        </p:nvSpPr>
        <p:spPr>
          <a:xfrm>
            <a:off x="324465" y="2136913"/>
            <a:ext cx="113903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Http Calls</a:t>
            </a:r>
            <a:r>
              <a:rPr lang="en-US" sz="4000" dirty="0"/>
              <a:t>? Fetch, Axion or </a:t>
            </a:r>
            <a:r>
              <a:rPr lang="en-US" sz="4000" dirty="0" err="1"/>
              <a:t>Superagent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Routing</a:t>
            </a:r>
            <a:r>
              <a:rPr lang="en-US" sz="4000" dirty="0"/>
              <a:t>? React-Router,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Component Suite</a:t>
            </a:r>
            <a:r>
              <a:rPr lang="en-US" sz="4000" dirty="0"/>
              <a:t>? React-Bootstrap, MUI, Ant Design,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State Management</a:t>
            </a:r>
            <a:r>
              <a:rPr lang="en-US" sz="4000" dirty="0"/>
              <a:t>? Redux, </a:t>
            </a:r>
            <a:r>
              <a:rPr lang="en-US" sz="4000" dirty="0" err="1"/>
              <a:t>MobX</a:t>
            </a:r>
            <a:r>
              <a:rPr lang="en-US" sz="4000" dirty="0"/>
              <a:t>,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Other</a:t>
            </a:r>
            <a:r>
              <a:rPr lang="en-US" sz="4000" dirty="0"/>
              <a:t>? React Intl, React </a:t>
            </a:r>
            <a:r>
              <a:rPr lang="en-US" sz="4000" dirty="0" err="1"/>
              <a:t>DnD</a:t>
            </a:r>
            <a:r>
              <a:rPr lang="en-US" sz="4000" dirty="0"/>
              <a:t>, React Hook Form, …</a:t>
            </a:r>
          </a:p>
        </p:txBody>
      </p:sp>
    </p:spTree>
    <p:extLst>
      <p:ext uri="{BB962C8B-B14F-4D97-AF65-F5344CB8AC3E}">
        <p14:creationId xmlns:p14="http://schemas.microsoft.com/office/powerpoint/2010/main" val="298158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771712"/>
            <a:ext cx="11542512" cy="860893"/>
          </a:xfrm>
        </p:spPr>
        <p:txBody>
          <a:bodyPr/>
          <a:lstStyle/>
          <a:p>
            <a:r>
              <a:rPr lang="fr-BE" dirty="0" err="1"/>
              <a:t>Technical</a:t>
            </a:r>
            <a:endParaRPr lang="en-BE" dirty="0"/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A36F807B-21B4-2A6E-DC48-CADEC8479DE0}"/>
              </a:ext>
            </a:extLst>
          </p:cNvPr>
          <p:cNvSpPr txBox="1">
            <a:spLocks/>
          </p:cNvSpPr>
          <p:nvPr/>
        </p:nvSpPr>
        <p:spPr>
          <a:xfrm>
            <a:off x="172343" y="1632605"/>
            <a:ext cx="6076057" cy="4659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r>
              <a:rPr lang="en-US" dirty="0"/>
              <a:t>Plain JavaScript</a:t>
            </a:r>
          </a:p>
          <a:p>
            <a:pPr lvl="1" hangingPunct="0"/>
            <a:r>
              <a:rPr lang="en-US" sz="3200" dirty="0"/>
              <a:t>ES6, TypeScript, ... possible</a:t>
            </a:r>
          </a:p>
          <a:p>
            <a:pPr lvl="1" hangingPunct="0"/>
            <a:r>
              <a:rPr lang="en-US" sz="3200" dirty="0"/>
              <a:t>Optionally with JSX / TSX:</a:t>
            </a:r>
            <a:br>
              <a:rPr lang="en-US" sz="3200" dirty="0"/>
            </a:br>
            <a:r>
              <a:rPr lang="en-US" dirty="0"/>
              <a:t>Composable HTML in JavaScript</a:t>
            </a:r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A9997E-7947-AC4A-E184-020189DA4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874" y="1868657"/>
            <a:ext cx="5623508" cy="42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771712"/>
            <a:ext cx="6672957" cy="860893"/>
          </a:xfrm>
        </p:spPr>
        <p:txBody>
          <a:bodyPr/>
          <a:lstStyle/>
          <a:p>
            <a:r>
              <a:rPr lang="fr-BE" dirty="0" err="1"/>
              <a:t>Technical</a:t>
            </a:r>
            <a:endParaRPr lang="en-BE" dirty="0"/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A36F807B-21B4-2A6E-DC48-CADEC8479DE0}"/>
              </a:ext>
            </a:extLst>
          </p:cNvPr>
          <p:cNvSpPr txBox="1">
            <a:spLocks/>
          </p:cNvSpPr>
          <p:nvPr/>
        </p:nvSpPr>
        <p:spPr>
          <a:xfrm>
            <a:off x="349866" y="1632605"/>
            <a:ext cx="10622934" cy="40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buNone/>
            </a:pPr>
            <a:r>
              <a:rPr lang="en-US" dirty="0"/>
              <a:t>"This is my state, you render it"</a:t>
            </a:r>
          </a:p>
          <a:p>
            <a:pPr lvl="1" hangingPunct="0"/>
            <a:r>
              <a:rPr lang="en-US" dirty="0"/>
              <a:t>Declarative</a:t>
            </a:r>
          </a:p>
          <a:p>
            <a:pPr lvl="1" hangingPunct="0"/>
            <a:r>
              <a:rPr lang="en-US" dirty="0"/>
              <a:t>One Way Data Flow</a:t>
            </a:r>
          </a:p>
          <a:p>
            <a:pPr lvl="1" hangingPunct="0"/>
            <a:r>
              <a:rPr lang="en-US" dirty="0"/>
              <a:t>Virtual DOM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D1088E-9F0A-B668-B092-71D7868C8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878" y="752288"/>
            <a:ext cx="4762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3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838705"/>
            <a:ext cx="11542512" cy="860893"/>
          </a:xfrm>
        </p:spPr>
        <p:txBody>
          <a:bodyPr/>
          <a:lstStyle/>
          <a:p>
            <a:r>
              <a:rPr lang="fr-BE" dirty="0" err="1"/>
              <a:t>Gotchas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68085C-5416-51C9-A87A-BFB0E9F8E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242" y="1839298"/>
            <a:ext cx="8230749" cy="4477375"/>
          </a:xfrm>
          <a:prstGeom prst="rect">
            <a:avLst/>
          </a:prstGeom>
        </p:spPr>
      </p:pic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231DFA2A-314D-B40F-032B-8BB35A3B6B81}"/>
              </a:ext>
            </a:extLst>
          </p:cNvPr>
          <p:cNvSpPr txBox="1">
            <a:spLocks/>
          </p:cNvSpPr>
          <p:nvPr/>
        </p:nvSpPr>
        <p:spPr>
          <a:xfrm>
            <a:off x="4651682" y="6357006"/>
            <a:ext cx="2583834" cy="50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buNone/>
            </a:pPr>
            <a:r>
              <a:rPr lang="en-US" dirty="0"/>
              <a:t>(or props)</a:t>
            </a:r>
          </a:p>
        </p:txBody>
      </p:sp>
    </p:spTree>
    <p:extLst>
      <p:ext uri="{BB962C8B-B14F-4D97-AF65-F5344CB8AC3E}">
        <p14:creationId xmlns:p14="http://schemas.microsoft.com/office/powerpoint/2010/main" val="264833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838705"/>
            <a:ext cx="11542512" cy="860893"/>
          </a:xfrm>
        </p:spPr>
        <p:txBody>
          <a:bodyPr/>
          <a:lstStyle/>
          <a:p>
            <a:r>
              <a:rPr lang="fr-BE" dirty="0" err="1"/>
              <a:t>Gotchas</a:t>
            </a:r>
            <a:endParaRPr lang="en-BE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724531F9-ED60-48DA-391C-AABB0AB92B6E}"/>
              </a:ext>
            </a:extLst>
          </p:cNvPr>
          <p:cNvSpPr txBox="1">
            <a:spLocks/>
          </p:cNvSpPr>
          <p:nvPr/>
        </p:nvSpPr>
        <p:spPr>
          <a:xfrm>
            <a:off x="784533" y="1699598"/>
            <a:ext cx="10622934" cy="4971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 algn="l" defTabSz="457200" rtl="0" eaLnBrk="1" latinLnBrk="0" hangingPunct="1"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32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 algn="l" defTabSz="4572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8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 algn="l" defTabSz="4572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4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 algn="l" defTabSz="4572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 algn="l" defTabSz="4572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defRPr lang="x-none" sz="2000" b="0" i="0" u="none" strike="noStrike" kern="1200" cap="small">
                <a:ln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55150-E7A8-38D6-9F29-33E5B64DFECA}"/>
              </a:ext>
            </a:extLst>
          </p:cNvPr>
          <p:cNvSpPr txBox="1"/>
          <p:nvPr/>
        </p:nvSpPr>
        <p:spPr>
          <a:xfrm>
            <a:off x="667366" y="2136913"/>
            <a:ext cx="113595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class </a:t>
            </a:r>
            <a:r>
              <a:rPr lang="en-US" sz="3600" b="1" dirty="0">
                <a:sym typeface="Wingdings" panose="05000000000000000000" pitchFamily="2" charset="2"/>
              </a:rPr>
              <a:t> </a:t>
            </a:r>
            <a:r>
              <a:rPr lang="en-US" sz="3600" b="1" dirty="0" err="1">
                <a:sym typeface="Wingdings" panose="05000000000000000000" pitchFamily="2" charset="2"/>
              </a:rPr>
              <a:t>className</a:t>
            </a:r>
            <a:r>
              <a:rPr lang="en-US" sz="3600" b="1" dirty="0">
                <a:sym typeface="Wingdings" panose="05000000000000000000" pitchFamily="2" charset="2"/>
              </a:rPr>
              <a:t> &amp; for  </a:t>
            </a:r>
            <a:r>
              <a:rPr lang="en-US" sz="3600" b="1" dirty="0" err="1">
                <a:sym typeface="Wingdings" panose="05000000000000000000" pitchFamily="2" charset="2"/>
              </a:rPr>
              <a:t>htmlFor</a:t>
            </a:r>
            <a:endParaRPr lang="en-US" sz="3600" b="1" dirty="0"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ym typeface="Wingdings" panose="05000000000000000000" pitchFamily="2" charset="2"/>
              </a:rPr>
              <a:t>Inline CSS: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style={{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maxWidth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100}}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ym typeface="Wingdings" panose="05000000000000000000" pitchFamily="2" charset="2"/>
              </a:rPr>
              <a:t>Use map &amp; “key” prop for lists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sym typeface="Wingdings" panose="05000000000000000000" pitchFamily="2" charset="2"/>
              </a:rPr>
              <a:t>SyntheticEvent</a:t>
            </a:r>
            <a:endParaRPr lang="en-US" sz="3600" b="1" dirty="0">
              <a:sym typeface="Wingdings" panose="05000000000000000000" pitchFamily="2" charset="2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sym typeface="Wingdings" panose="05000000000000000000" pitchFamily="2" charset="2"/>
              </a:rPr>
              <a:t>e.preventDefault</a:t>
            </a:r>
            <a:r>
              <a:rPr lang="en-US" sz="3600" b="1" dirty="0">
                <a:sym typeface="Wingdings" panose="05000000000000000000" pitchFamily="2" charset="2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sym typeface="Wingdings" panose="05000000000000000000" pitchFamily="2" charset="2"/>
              </a:rPr>
              <a:t>e.stopPropagation</a:t>
            </a:r>
            <a:r>
              <a:rPr lang="en-US" sz="3600" b="1" dirty="0">
                <a:sym typeface="Wingdings" panose="05000000000000000000" pitchFamily="2" charset="2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ym typeface="Wingdings" panose="05000000000000000000" pitchFamily="2" charset="2"/>
              </a:rPr>
              <a:t>Forms: Consider </a:t>
            </a:r>
            <a:r>
              <a:rPr lang="en-US" sz="3600" b="1" dirty="0" err="1">
                <a:sym typeface="Wingdings" panose="05000000000000000000" pitchFamily="2" charset="2"/>
                <a:hlinkClick r:id="rId5"/>
              </a:rPr>
              <a:t>Formik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812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E488974-C55F-480C-8908-CD2357A4535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A214E59-D846-46A5-BB11-EF2209F63F0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C9FC227-36E8-4077-937C-E7799BCC758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B9C4110-F394-4333-A0D5-340FCA6F96A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C0C38BC-9C95-41C0-A668-81506F17BFD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CD1CD91-4E0D-4852-A11C-943D022B059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C2DA2C0-89C7-46F3-B6D4-37F0BA46C78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7AA7B86-066D-4E9F-A3C4-6DA8CAF764B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3C83A05-0B5D-4BBB-B6DB-5A19E377610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EED7DD7-EB9E-40F6-9CC9-0DDE7F903FC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8FE2DF9-B445-4C6D-94AE-B9AC0C91A19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12F2BFF-C618-42A7-A799-D8722515C0F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A8DFECD-CF6E-4553-8828-1176E5D29DA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627E494-0999-40B9-9C45-C53F377624A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1B63AFE-B335-4A68-BB7A-52A74C9E3F4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9820</TotalTime>
  <Words>396</Words>
  <Application>Microsoft Office PowerPoint</Application>
  <PresentationFormat>Widescreen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Fira Code</vt:lpstr>
      <vt:lpstr>source-code-pro</vt:lpstr>
      <vt:lpstr>StarSymbol</vt:lpstr>
      <vt:lpstr>Mesh</vt:lpstr>
      <vt:lpstr>React JS</vt:lpstr>
      <vt:lpstr>PowerPoint Presentation</vt:lpstr>
      <vt:lpstr>MENU</vt:lpstr>
      <vt:lpstr>High Level</vt:lpstr>
      <vt:lpstr>Not a Framework</vt:lpstr>
      <vt:lpstr>Technical</vt:lpstr>
      <vt:lpstr>Technical</vt:lpstr>
      <vt:lpstr>Gotchas</vt:lpstr>
      <vt:lpstr>Gotchas</vt:lpstr>
      <vt:lpstr>Setup</vt:lpstr>
      <vt:lpstr>Setup</vt:lpstr>
      <vt:lpstr>Advanced</vt:lpstr>
      <vt:lpstr>Hooks</vt:lpstr>
      <vt:lpstr>Hooks</vt:lpstr>
      <vt:lpstr>React socks</vt:lpstr>
      <vt:lpstr>resources</vt:lpstr>
      <vt:lpstr>Questions?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1063</cp:revision>
  <dcterms:created xsi:type="dcterms:W3CDTF">2018-11-27T12:20:05Z</dcterms:created>
  <dcterms:modified xsi:type="dcterms:W3CDTF">2022-09-05T16:27:26Z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