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9"/>
  </p:notesMasterIdLst>
  <p:sldIdLst>
    <p:sldId id="256" r:id="rId2"/>
    <p:sldId id="257" r:id="rId3"/>
    <p:sldId id="266" r:id="rId4"/>
    <p:sldId id="262" r:id="rId5"/>
    <p:sldId id="268" r:id="rId6"/>
    <p:sldId id="259" r:id="rId7"/>
    <p:sldId id="263"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6" r:id="rId25"/>
    <p:sldId id="285" r:id="rId26"/>
    <p:sldId id="267" r:id="rId27"/>
    <p:sldId id="265" r:id="rId28"/>
  </p:sldIdLst>
  <p:sldSz cx="18288000" cy="10287000"/>
  <p:notesSz cx="6858000" cy="9144000"/>
  <p:embeddedFontLst>
    <p:embeddedFont>
      <p:font typeface="Open Sans Bold" panose="020B0604020202020204" charset="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63909" autoAdjust="0"/>
  </p:normalViewPr>
  <p:slideViewPr>
    <p:cSldViewPr>
      <p:cViewPr varScale="1">
        <p:scale>
          <a:sx n="48" d="100"/>
          <a:sy n="48" d="100"/>
        </p:scale>
        <p:origin x="147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176492-ED58-4126-9EB3-D309B00F2354}" type="datetimeFigureOut">
              <a:rPr lang="en-PH" smtClean="0"/>
              <a:t>18/11/2024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A9EFB-36DF-4BCB-9AA5-D42193F225D6}" type="slidenum">
              <a:rPr lang="en-PH" smtClean="0"/>
              <a:t>‹#›</a:t>
            </a:fld>
            <a:endParaRPr lang="en-PH"/>
          </a:p>
        </p:txBody>
      </p:sp>
    </p:spTree>
    <p:extLst>
      <p:ext uri="{BB962C8B-B14F-4D97-AF65-F5344CB8AC3E}">
        <p14:creationId xmlns:p14="http://schemas.microsoft.com/office/powerpoint/2010/main" val="25513895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What – A Definition:</a:t>
            </a:r>
          </a:p>
          <a:p>
            <a:pPr marL="0" indent="0">
              <a:buFont typeface="Arial" panose="020B0604020202020204" pitchFamily="34" charset="0"/>
              <a:buNone/>
            </a:pPr>
            <a:r>
              <a:rPr lang="en-US" dirty="0"/>
              <a:t>Unit testing is the process of writing code to test the behavior and functionality of your system.</a:t>
            </a: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2</a:t>
            </a:fld>
            <a:endParaRPr lang="en-PH"/>
          </a:p>
        </p:txBody>
      </p:sp>
    </p:spTree>
    <p:extLst>
      <p:ext uri="{BB962C8B-B14F-4D97-AF65-F5344CB8AC3E}">
        <p14:creationId xmlns:p14="http://schemas.microsoft.com/office/powerpoint/2010/main" val="34620910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12</a:t>
            </a:fld>
            <a:endParaRPr lang="en-PH"/>
          </a:p>
        </p:txBody>
      </p:sp>
    </p:spTree>
    <p:extLst>
      <p:ext uri="{BB962C8B-B14F-4D97-AF65-F5344CB8AC3E}">
        <p14:creationId xmlns:p14="http://schemas.microsoft.com/office/powerpoint/2010/main" val="174486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State</a:t>
            </a:r>
            <a:r>
              <a:rPr lang="en-US" dirty="0"/>
              <a:t>:</a:t>
            </a:r>
          </a:p>
          <a:p>
            <a:pPr marL="0" indent="0">
              <a:buFont typeface="Arial" panose="020B0604020202020204" pitchFamily="34" charset="0"/>
              <a:buNone/>
            </a:pPr>
            <a:r>
              <a:rPr lang="en-US" dirty="0"/>
              <a:t>When updating an entity, the audit fields </a:t>
            </a:r>
            <a:r>
              <a:rPr lang="en-US" dirty="0" err="1"/>
              <a:t>LastModifiedBy</a:t>
            </a:r>
            <a:r>
              <a:rPr lang="en-US" dirty="0"/>
              <a:t> and </a:t>
            </a:r>
            <a:r>
              <a:rPr lang="en-US" dirty="0" err="1"/>
              <a:t>LastModifiedOn</a:t>
            </a:r>
            <a:r>
              <a:rPr lang="en-US" dirty="0"/>
              <a:t> are properly updated. Checking the value of properties of the class.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Behavior</a:t>
            </a:r>
            <a:r>
              <a:rPr lang="en-US" dirty="0"/>
              <a:t>:</a:t>
            </a:r>
          </a:p>
          <a:p>
            <a:pPr marL="0" indent="0">
              <a:buFont typeface="Arial" panose="020B0604020202020204" pitchFamily="34" charset="0"/>
              <a:buNone/>
            </a:pPr>
            <a:r>
              <a:rPr lang="en-US" dirty="0"/>
              <a:t>Verify that a method was (not) called, or called with specific arguments.</a:t>
            </a:r>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13</a:t>
            </a:fld>
            <a:endParaRPr lang="en-PH"/>
          </a:p>
        </p:txBody>
      </p:sp>
    </p:spTree>
    <p:extLst>
      <p:ext uri="{BB962C8B-B14F-4D97-AF65-F5344CB8AC3E}">
        <p14:creationId xmlns:p14="http://schemas.microsoft.com/office/powerpoint/2010/main" val="18605692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Which one to use?</a:t>
            </a:r>
          </a:p>
          <a:p>
            <a:pPr marL="0" indent="0">
              <a:buFont typeface="Arial" panose="020B0604020202020204" pitchFamily="34" charset="0"/>
              <a:buNone/>
            </a:pPr>
            <a:r>
              <a:rPr lang="en-US" b="1" dirty="0"/>
              <a:t>WHO CARES?</a:t>
            </a:r>
          </a:p>
          <a:p>
            <a:pPr marL="171450" indent="-171450">
              <a:buFont typeface="Wingdings" panose="05000000000000000000" pitchFamily="2" charset="2"/>
              <a:buChar char="à"/>
            </a:pPr>
            <a:r>
              <a:rPr lang="en-US" b="0" dirty="0">
                <a:sym typeface="Wingdings" panose="05000000000000000000" pitchFamily="2" charset="2"/>
              </a:rPr>
              <a:t>Use whatever makes most sense: do not use a mock for a DTO, just instantiate it with the values you want to test with</a:t>
            </a:r>
          </a:p>
          <a:p>
            <a:pPr marL="171450" indent="-171450">
              <a:buFont typeface="Wingdings" panose="05000000000000000000" pitchFamily="2" charset="2"/>
              <a:buChar char="à"/>
            </a:pPr>
            <a:r>
              <a:rPr lang="en-US" b="0" dirty="0">
                <a:sym typeface="Wingdings" panose="05000000000000000000" pitchFamily="2" charset="2"/>
              </a:rPr>
              <a:t>Ex: do not use a mock if you could use a dummy…</a:t>
            </a:r>
          </a:p>
          <a:p>
            <a:pPr marL="171450" indent="-171450">
              <a:buFont typeface="Wingdings" panose="05000000000000000000" pitchFamily="2" charset="2"/>
              <a:buChar char="à"/>
            </a:pPr>
            <a:endParaRPr lang="en-US" b="0" dirty="0">
              <a:sym typeface="Wingdings" panose="05000000000000000000" pitchFamily="2" charset="2"/>
            </a:endParaRPr>
          </a:p>
          <a:p>
            <a:pPr marL="0" indent="0">
              <a:buFont typeface="Wingdings" panose="05000000000000000000" pitchFamily="2" charset="2"/>
              <a:buNone/>
            </a:pPr>
            <a:r>
              <a:rPr lang="en-US" b="0" dirty="0">
                <a:sym typeface="Wingdings" panose="05000000000000000000" pitchFamily="2" charset="2"/>
              </a:rPr>
              <a:t>Sometimes also handy OUTSIDE of testing:</a:t>
            </a:r>
          </a:p>
          <a:p>
            <a:pPr marL="171450" indent="-171450">
              <a:buFontTx/>
              <a:buChar char="-"/>
            </a:pPr>
            <a:r>
              <a:rPr lang="en-US" b="0" dirty="0">
                <a:sym typeface="Wingdings" panose="05000000000000000000" pitchFamily="2" charset="2"/>
              </a:rPr>
              <a:t>The real implementation is not available yet</a:t>
            </a:r>
          </a:p>
          <a:p>
            <a:pPr marL="171450" indent="-171450">
              <a:buFontTx/>
              <a:buChar char="-"/>
            </a:pPr>
            <a:r>
              <a:rPr lang="en-US" b="0" dirty="0">
                <a:sym typeface="Wingdings" panose="05000000000000000000" pitchFamily="2" charset="2"/>
              </a:rPr>
              <a:t>The real implementation costs the company money</a:t>
            </a:r>
            <a:endParaRPr lang="en-US" b="0"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Dummy</a:t>
            </a:r>
            <a:r>
              <a:rPr lang="en-US" dirty="0"/>
              <a:t>: Could be “null” or a </a:t>
            </a:r>
            <a:r>
              <a:rPr lang="en-US" dirty="0" err="1"/>
              <a:t>NullObject</a:t>
            </a:r>
            <a:r>
              <a:rPr lang="en-US" dirty="0"/>
              <a:t> or a default value (ex for a struct)</a:t>
            </a:r>
          </a:p>
          <a:p>
            <a:pPr marL="0" indent="0">
              <a:buFont typeface="Arial" panose="020B0604020202020204" pitchFamily="34" charset="0"/>
              <a:buNone/>
            </a:pPr>
            <a:r>
              <a:rPr lang="en-US" b="1" dirty="0"/>
              <a:t>Fake</a:t>
            </a:r>
            <a:r>
              <a:rPr lang="en-US" dirty="0"/>
              <a:t>: Example </a:t>
            </a:r>
            <a:r>
              <a:rPr lang="en-US" dirty="0" err="1"/>
              <a:t>InMemoryDb</a:t>
            </a:r>
            <a:endParaRPr lang="en-US" dirty="0"/>
          </a:p>
          <a:p>
            <a:pPr marL="0" indent="0">
              <a:buFont typeface="Arial" panose="020B0604020202020204" pitchFamily="34" charset="0"/>
              <a:buNone/>
            </a:pPr>
            <a:r>
              <a:rPr lang="en-US" b="1" dirty="0"/>
              <a:t>Stub</a:t>
            </a:r>
            <a:r>
              <a:rPr lang="en-US" dirty="0"/>
              <a:t>: Manual implementation of a mock?</a:t>
            </a:r>
          </a:p>
          <a:p>
            <a:pPr marL="0" indent="0">
              <a:buFont typeface="Arial" panose="020B0604020202020204" pitchFamily="34" charset="0"/>
              <a:buNone/>
            </a:pPr>
            <a:r>
              <a:rPr lang="en-US" b="1" dirty="0"/>
              <a:t>Spy</a:t>
            </a:r>
            <a:r>
              <a:rPr lang="en-US" dirty="0"/>
              <a:t>: How many times was the </a:t>
            </a:r>
            <a:r>
              <a:rPr lang="en-US" dirty="0" err="1"/>
              <a:t>EmailService</a:t>
            </a:r>
            <a:r>
              <a:rPr lang="en-US" dirty="0"/>
              <a:t> invoked?</a:t>
            </a:r>
          </a:p>
          <a:p>
            <a:pPr marL="0" indent="0">
              <a:buFont typeface="Arial" panose="020B0604020202020204" pitchFamily="34" charset="0"/>
              <a:buNone/>
            </a:pPr>
            <a:r>
              <a:rPr lang="en-US" b="1" dirty="0"/>
              <a:t>Mock</a:t>
            </a:r>
            <a:r>
              <a:rPr lang="en-US" dirty="0"/>
              <a:t>: Typically with a mocking framework (Mockito/</a:t>
            </a:r>
            <a:r>
              <a:rPr lang="en-US" dirty="0" err="1"/>
              <a:t>Moq</a:t>
            </a:r>
            <a:r>
              <a:rPr lang="en-US" dirty="0"/>
              <a:t>) </a:t>
            </a: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14</a:t>
            </a:fld>
            <a:endParaRPr lang="en-PH"/>
          </a:p>
        </p:txBody>
      </p:sp>
    </p:spTree>
    <p:extLst>
      <p:ext uri="{BB962C8B-B14F-4D97-AF65-F5344CB8AC3E}">
        <p14:creationId xmlns:p14="http://schemas.microsoft.com/office/powerpoint/2010/main" val="35148516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Inject interfaces for things that need to be mocked.</a:t>
            </a:r>
          </a:p>
          <a:p>
            <a:pPr marL="0" indent="0">
              <a:buFont typeface="Arial" panose="020B0604020202020204" pitchFamily="34" charset="0"/>
              <a:buNone/>
            </a:pPr>
            <a:r>
              <a:rPr lang="en-US" dirty="0"/>
              <a:t>Dependency Injection is your friend here.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Also: </a:t>
            </a:r>
            <a:r>
              <a:rPr lang="en-US" dirty="0" err="1"/>
              <a:t>DateTimeProvider</a:t>
            </a:r>
            <a:r>
              <a:rPr lang="en-US" dirty="0"/>
              <a:t> </a:t>
            </a:r>
            <a:r>
              <a:rPr lang="en-US" dirty="0">
                <a:sym typeface="Wingdings" panose="05000000000000000000" pitchFamily="2" charset="2"/>
              </a:rPr>
              <a:t> writing </a:t>
            </a:r>
            <a:r>
              <a:rPr lang="en-US" dirty="0" err="1">
                <a:sym typeface="Wingdings" panose="05000000000000000000" pitchFamily="2" charset="2"/>
              </a:rPr>
              <a:t>UnitTests</a:t>
            </a:r>
            <a:r>
              <a:rPr lang="en-US" dirty="0">
                <a:sym typeface="Wingdings" panose="05000000000000000000" pitchFamily="2" charset="2"/>
              </a:rPr>
              <a:t> for code that do a </a:t>
            </a:r>
            <a:r>
              <a:rPr lang="en-US" dirty="0" err="1">
                <a:sym typeface="Wingdings" panose="05000000000000000000" pitchFamily="2" charset="2"/>
              </a:rPr>
              <a:t>GetCurrentDate</a:t>
            </a:r>
            <a:r>
              <a:rPr lang="en-US" dirty="0">
                <a:sym typeface="Wingdings" panose="05000000000000000000" pitchFamily="2" charset="2"/>
              </a:rPr>
              <a:t>() is hard, so we provide an interface so we can return a canned date value in our tests.</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b="1" dirty="0">
                <a:sym typeface="Wingdings" panose="05000000000000000000" pitchFamily="2" charset="2"/>
              </a:rPr>
              <a:t>Strict Mock vs Non-Strict Mock</a:t>
            </a:r>
          </a:p>
          <a:p>
            <a:pPr marL="0" indent="0">
              <a:buFont typeface="Arial" panose="020B0604020202020204" pitchFamily="34" charset="0"/>
              <a:buNone/>
            </a:pPr>
            <a:r>
              <a:rPr lang="en-US" dirty="0"/>
              <a:t>Strict will fail for anything that was not </a:t>
            </a:r>
            <a:r>
              <a:rPr lang="en-US" dirty="0" err="1"/>
              <a:t>explicitely</a:t>
            </a:r>
            <a:r>
              <a:rPr lang="en-US" dirty="0"/>
              <a:t> setup.</a:t>
            </a:r>
          </a:p>
          <a:p>
            <a:pPr marL="0" indent="0">
              <a:buFont typeface="Arial" panose="020B0604020202020204" pitchFamily="34" charset="0"/>
              <a:buNone/>
            </a:pPr>
            <a:r>
              <a:rPr lang="en-US" dirty="0"/>
              <a:t>Non-Strict mocks will allow calls that have not been setup.</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Messy Setup Code</a:t>
            </a:r>
          </a:p>
          <a:p>
            <a:pPr marL="0" indent="0">
              <a:buFont typeface="Arial" panose="020B0604020202020204" pitchFamily="34" charset="0"/>
              <a:buNone/>
            </a:pPr>
            <a:r>
              <a:rPr lang="en-US" dirty="0"/>
              <a:t>If you’re having a lot of mock setup and it’s no longer readable/maintainable,</a:t>
            </a:r>
          </a:p>
          <a:p>
            <a:pPr marL="171450" indent="-171450">
              <a:buFontTx/>
              <a:buChar char="-"/>
            </a:pPr>
            <a:r>
              <a:rPr lang="en-US" dirty="0"/>
              <a:t>Does everything needs to be a mock, really?</a:t>
            </a:r>
          </a:p>
          <a:p>
            <a:pPr marL="171450" indent="-171450">
              <a:buFontTx/>
              <a:buChar char="-"/>
            </a:pPr>
            <a:r>
              <a:rPr lang="en-US" dirty="0"/>
              <a:t>Is there another way that would hinder development less? (ex: Dummy, actual implementation, handwritten stub,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BE" b="0" dirty="0"/>
          </a:p>
        </p:txBody>
      </p:sp>
      <p:sp>
        <p:nvSpPr>
          <p:cNvPr id="4" name="Slide Number Placeholder 3"/>
          <p:cNvSpPr>
            <a:spLocks noGrp="1"/>
          </p:cNvSpPr>
          <p:nvPr>
            <p:ph type="sldNum" sz="quarter" idx="5"/>
          </p:nvPr>
        </p:nvSpPr>
        <p:spPr/>
        <p:txBody>
          <a:bodyPr/>
          <a:lstStyle/>
          <a:p>
            <a:fld id="{B4FA9EFB-36DF-4BCB-9AA5-D42193F225D6}" type="slidenum">
              <a:rPr lang="en-PH" smtClean="0"/>
              <a:t>15</a:t>
            </a:fld>
            <a:endParaRPr lang="en-PH"/>
          </a:p>
        </p:txBody>
      </p:sp>
    </p:spTree>
    <p:extLst>
      <p:ext uri="{BB962C8B-B14F-4D97-AF65-F5344CB8AC3E}">
        <p14:creationId xmlns:p14="http://schemas.microsoft.com/office/powerpoint/2010/main" val="32751361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Testing Framework</a:t>
            </a:r>
            <a:r>
              <a:rPr lang="en-US" dirty="0"/>
              <a:t>: </a:t>
            </a:r>
            <a:r>
              <a:rPr lang="en-US" dirty="0" err="1"/>
              <a:t>xUnit</a:t>
            </a:r>
            <a:r>
              <a:rPr lang="en-US" dirty="0"/>
              <a:t>, JUnit, </a:t>
            </a:r>
            <a:r>
              <a:rPr lang="en-US" dirty="0" err="1"/>
              <a:t>NUnit</a:t>
            </a:r>
            <a:endParaRPr lang="en-US" dirty="0"/>
          </a:p>
          <a:p>
            <a:pPr marL="0" indent="0">
              <a:buFont typeface="Arial" panose="020B0604020202020204" pitchFamily="34" charset="0"/>
              <a:buNone/>
            </a:pPr>
            <a:r>
              <a:rPr lang="en-US" b="1" dirty="0"/>
              <a:t>Mocking Framework</a:t>
            </a:r>
            <a:r>
              <a:rPr lang="en-US" dirty="0"/>
              <a:t>: Mockito, </a:t>
            </a:r>
            <a:r>
              <a:rPr lang="en-US" dirty="0" err="1"/>
              <a:t>Moq</a:t>
            </a:r>
            <a:r>
              <a:rPr lang="en-US" dirty="0"/>
              <a:t>, </a:t>
            </a:r>
            <a:r>
              <a:rPr lang="en-US" dirty="0" err="1"/>
              <a:t>NSubstitute</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dirty="0"/>
              <a:t>Naming Convention</a:t>
            </a:r>
            <a:r>
              <a:rPr lang="en-US" dirty="0"/>
              <a:t>:</a:t>
            </a:r>
          </a:p>
          <a:p>
            <a:pPr marL="0" indent="0">
              <a:buFont typeface="Arial" panose="020B0604020202020204" pitchFamily="34" charset="0"/>
              <a:buNone/>
            </a:pPr>
            <a:r>
              <a:rPr lang="en-US" dirty="0"/>
              <a:t>Depends on language, project, team etc.</a:t>
            </a:r>
          </a:p>
          <a:p>
            <a:pPr marL="0" indent="0">
              <a:buFont typeface="Arial" panose="020B0604020202020204" pitchFamily="34" charset="0"/>
              <a:buNone/>
            </a:pPr>
            <a:r>
              <a:rPr lang="en-US" dirty="0"/>
              <a:t>One possibility is: </a:t>
            </a:r>
            <a:r>
              <a:rPr lang="en-US" dirty="0" err="1"/>
              <a:t>MethodName_StateUnderTest</a:t>
            </a:r>
            <a:r>
              <a:rPr lang="en-US" dirty="0"/>
              <a:t>/</a:t>
            </a:r>
            <a:r>
              <a:rPr lang="en-US" dirty="0" err="1"/>
              <a:t>Scenario_ExpectedBehavior</a:t>
            </a:r>
            <a:endParaRPr lang="en-US" dirty="0"/>
          </a:p>
          <a:p>
            <a:pPr marL="171450" indent="-171450">
              <a:buFont typeface="Wingdings" panose="05000000000000000000" pitchFamily="2" charset="2"/>
              <a:buChar char="à"/>
            </a:pPr>
            <a:r>
              <a:rPr lang="en-US" dirty="0">
                <a:sym typeface="Wingdings" panose="05000000000000000000" pitchFamily="2" charset="2"/>
              </a:rPr>
              <a:t>“</a:t>
            </a:r>
            <a:r>
              <a:rPr lang="en-US" dirty="0" err="1">
                <a:sym typeface="Wingdings" panose="05000000000000000000" pitchFamily="2" charset="2"/>
              </a:rPr>
              <a:t>IsValidFileName_validFile_returnsTrue</a:t>
            </a:r>
            <a:r>
              <a:rPr lang="en-US" dirty="0">
                <a:sym typeface="Wingdings" panose="05000000000000000000" pitchFamily="2" charset="2"/>
              </a:rPr>
              <a:t>”</a:t>
            </a:r>
          </a:p>
          <a:p>
            <a:pPr marL="171450" indent="-171450">
              <a:buFont typeface="Wingdings" panose="05000000000000000000" pitchFamily="2" charset="2"/>
              <a:buChar char="à"/>
            </a:pPr>
            <a:endParaRPr lang="en-US" dirty="0">
              <a:sym typeface="Wingdings" panose="05000000000000000000" pitchFamily="2" charset="2"/>
            </a:endParaRPr>
          </a:p>
          <a:p>
            <a:pPr marL="0" indent="0">
              <a:buFont typeface="Wingdings" panose="05000000000000000000" pitchFamily="2" charset="2"/>
              <a:buNone/>
            </a:pPr>
            <a:r>
              <a:rPr lang="en-US" b="1" dirty="0">
                <a:sym typeface="Wingdings" panose="05000000000000000000" pitchFamily="2" charset="2"/>
              </a:rPr>
              <a:t>Close to the code</a:t>
            </a:r>
          </a:p>
          <a:p>
            <a:pPr marL="0" indent="0">
              <a:buFont typeface="Wingdings" panose="05000000000000000000" pitchFamily="2" charset="2"/>
              <a:buNone/>
            </a:pPr>
            <a:r>
              <a:rPr lang="en-US" dirty="0"/>
              <a:t>If the </a:t>
            </a:r>
            <a:r>
              <a:rPr lang="en-US" dirty="0" err="1"/>
              <a:t>UnitTests</a:t>
            </a:r>
            <a:r>
              <a:rPr lang="en-US" dirty="0"/>
              <a:t> are “far” away from the code it is testing (another solution, another project, somewhere deep in the </a:t>
            </a:r>
            <a:r>
              <a:rPr lang="en-US" dirty="0" err="1"/>
              <a:t>FileSystem</a:t>
            </a:r>
            <a:r>
              <a:rPr lang="en-US" dirty="0"/>
              <a:t> hierarchy) then developers are less inclined to write the tests.</a:t>
            </a:r>
          </a:p>
          <a:p>
            <a:pPr marL="0" indent="0">
              <a:buFont typeface="Wingdings" panose="05000000000000000000" pitchFamily="2" charset="2"/>
              <a:buNone/>
            </a:pPr>
            <a:r>
              <a:rPr lang="en-US" dirty="0"/>
              <a:t>If the tests are right next to the code itself – the dev will be much more likely to add the tests</a:t>
            </a:r>
          </a:p>
          <a:p>
            <a:pPr marL="0" indent="0">
              <a:buFont typeface="Wingdings" panose="05000000000000000000" pitchFamily="2" charset="2"/>
              <a:buNone/>
            </a:pPr>
            <a:r>
              <a:rPr lang="en-US" dirty="0">
                <a:sym typeface="Wingdings" panose="05000000000000000000" pitchFamily="2" charset="2"/>
              </a:rPr>
              <a:t> But expect strong push-back when you want to introduce this practice.</a:t>
            </a: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BE" b="0" dirty="0"/>
          </a:p>
        </p:txBody>
      </p:sp>
      <p:sp>
        <p:nvSpPr>
          <p:cNvPr id="4" name="Slide Number Placeholder 3"/>
          <p:cNvSpPr>
            <a:spLocks noGrp="1"/>
          </p:cNvSpPr>
          <p:nvPr>
            <p:ph type="sldNum" sz="quarter" idx="5"/>
          </p:nvPr>
        </p:nvSpPr>
        <p:spPr/>
        <p:txBody>
          <a:bodyPr/>
          <a:lstStyle/>
          <a:p>
            <a:fld id="{B4FA9EFB-36DF-4BCB-9AA5-D42193F225D6}" type="slidenum">
              <a:rPr lang="en-PH" smtClean="0"/>
              <a:t>16</a:t>
            </a:fld>
            <a:endParaRPr lang="en-PH"/>
          </a:p>
        </p:txBody>
      </p:sp>
    </p:spTree>
    <p:extLst>
      <p:ext uri="{BB962C8B-B14F-4D97-AF65-F5344CB8AC3E}">
        <p14:creationId xmlns:p14="http://schemas.microsoft.com/office/powerpoint/2010/main" val="2182317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The layout of a </a:t>
            </a:r>
            <a:r>
              <a:rPr lang="en-US" b="1" dirty="0" err="1"/>
              <a:t>UnitTest</a:t>
            </a: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Arrange</a:t>
            </a:r>
            <a:r>
              <a:rPr lang="en-US" dirty="0"/>
              <a:t>: setup the SUT (System Under Test), CUT (Code Under Test) by creating and setting up objects</a:t>
            </a:r>
          </a:p>
          <a:p>
            <a:pPr marL="0" indent="0">
              <a:buFont typeface="Arial" panose="020B0604020202020204" pitchFamily="34" charset="0"/>
              <a:buNone/>
            </a:pPr>
            <a:r>
              <a:rPr lang="en-US" b="1" dirty="0"/>
              <a:t>Act</a:t>
            </a:r>
            <a:r>
              <a:rPr lang="en-US" dirty="0"/>
              <a:t>: act on an object </a:t>
            </a:r>
            <a:r>
              <a:rPr lang="en-US" dirty="0">
                <a:sym typeface="Wingdings" panose="05000000000000000000" pitchFamily="2" charset="2"/>
              </a:rPr>
              <a:t> </a:t>
            </a:r>
            <a:r>
              <a:rPr lang="en-US" dirty="0"/>
              <a:t>Invoke the method </a:t>
            </a:r>
          </a:p>
          <a:p>
            <a:pPr marL="0" indent="0">
              <a:buFont typeface="Arial" panose="020B0604020202020204" pitchFamily="34" charset="0"/>
              <a:buNone/>
            </a:pPr>
            <a:r>
              <a:rPr lang="en-US" b="1" dirty="0"/>
              <a:t>Assert</a:t>
            </a:r>
            <a:r>
              <a:rPr lang="en-US" dirty="0"/>
              <a:t>: (and/or verify) that everything went as expected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There was also “Record-And-Replay” but no one seems to be using that anymore.</a:t>
            </a:r>
            <a:endParaRPr lang="en-BE"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BE" b="0" dirty="0"/>
          </a:p>
        </p:txBody>
      </p:sp>
      <p:sp>
        <p:nvSpPr>
          <p:cNvPr id="4" name="Slide Number Placeholder 3"/>
          <p:cNvSpPr>
            <a:spLocks noGrp="1"/>
          </p:cNvSpPr>
          <p:nvPr>
            <p:ph type="sldNum" sz="quarter" idx="5"/>
          </p:nvPr>
        </p:nvSpPr>
        <p:spPr/>
        <p:txBody>
          <a:bodyPr/>
          <a:lstStyle/>
          <a:p>
            <a:fld id="{B4FA9EFB-36DF-4BCB-9AA5-D42193F225D6}" type="slidenum">
              <a:rPr lang="en-PH" smtClean="0"/>
              <a:t>17</a:t>
            </a:fld>
            <a:endParaRPr lang="en-PH"/>
          </a:p>
        </p:txBody>
      </p:sp>
    </p:spTree>
    <p:extLst>
      <p:ext uri="{BB962C8B-B14F-4D97-AF65-F5344CB8AC3E}">
        <p14:creationId xmlns:p14="http://schemas.microsoft.com/office/powerpoint/2010/main" val="2077152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Sounds stupid but especially developers new to </a:t>
            </a:r>
            <a:r>
              <a:rPr lang="en-US" dirty="0" err="1"/>
              <a:t>UnitTesting</a:t>
            </a:r>
            <a:r>
              <a:rPr lang="en-US" dirty="0"/>
              <a:t> fall into this trap.</a:t>
            </a:r>
          </a:p>
          <a:p>
            <a:pPr marL="0" indent="0">
              <a:buFont typeface="Arial" panose="020B0604020202020204" pitchFamily="34" charset="0"/>
              <a:buNone/>
            </a:pPr>
            <a:r>
              <a:rPr lang="en-US" b="1" dirty="0"/>
              <a:t>Do not test things that do not happen.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Do not test</a:t>
            </a:r>
          </a:p>
          <a:p>
            <a:pPr marL="171450" indent="-171450">
              <a:buFontTx/>
              <a:buChar char="-"/>
            </a:pPr>
            <a:r>
              <a:rPr lang="en-US" dirty="0"/>
              <a:t>Scenario’s that do not happen, scenario’s that are “illegal” for the business</a:t>
            </a:r>
          </a:p>
          <a:p>
            <a:pPr marL="171450" indent="-171450">
              <a:buFontTx/>
              <a:buChar char="-"/>
            </a:pPr>
            <a:r>
              <a:rPr lang="en-US" dirty="0"/>
              <a:t>Do not write branches that are only hit during </a:t>
            </a:r>
            <a:r>
              <a:rPr lang="en-US" dirty="0" err="1"/>
              <a:t>UnitTesting</a:t>
            </a:r>
            <a:endParaRPr lang="en-US" dirty="0"/>
          </a:p>
          <a:p>
            <a:pPr marL="0" indent="0">
              <a:buFontTx/>
              <a:buNone/>
            </a:pPr>
            <a:endParaRPr lang="en-US" dirty="0"/>
          </a:p>
          <a:p>
            <a:pPr marL="0" indent="0">
              <a:buFontTx/>
              <a:buNone/>
            </a:pPr>
            <a:r>
              <a:rPr lang="en-US" b="1" dirty="0"/>
              <a:t>Defect Insertion</a:t>
            </a:r>
            <a:r>
              <a:rPr lang="en-US" dirty="0"/>
              <a:t>:</a:t>
            </a:r>
          </a:p>
          <a:p>
            <a:pPr marL="0" indent="0">
              <a:buFontTx/>
              <a:buNone/>
            </a:pPr>
            <a:r>
              <a:rPr lang="en-US" dirty="0"/>
              <a:t>Your test must be able to fail by changing the production code.</a:t>
            </a:r>
          </a:p>
          <a:p>
            <a:pPr marL="0" indent="0">
              <a:buFontTx/>
              <a:buNone/>
            </a:pPr>
            <a:r>
              <a:rPr lang="en-US" dirty="0"/>
              <a:t>If you cannot make the test fail by changing the code, it’s not testing anything.</a:t>
            </a:r>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18</a:t>
            </a:fld>
            <a:endParaRPr lang="en-PH"/>
          </a:p>
        </p:txBody>
      </p:sp>
    </p:spTree>
    <p:extLst>
      <p:ext uri="{BB962C8B-B14F-4D97-AF65-F5344CB8AC3E}">
        <p14:creationId xmlns:p14="http://schemas.microsoft.com/office/powerpoint/2010/main" val="37498520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If you’ve only ever seen a test be “Green”</a:t>
            </a:r>
          </a:p>
          <a:p>
            <a:pPr marL="171450" indent="-171450">
              <a:buFont typeface="Wingdings" panose="05000000000000000000" pitchFamily="2" charset="2"/>
              <a:buChar char="à"/>
            </a:pPr>
            <a:r>
              <a:rPr lang="en-US" dirty="0">
                <a:sym typeface="Wingdings" panose="05000000000000000000" pitchFamily="2" charset="2"/>
              </a:rPr>
              <a:t>Are you sure you are testing the thing you think you are testing?</a:t>
            </a:r>
          </a:p>
          <a:p>
            <a:pPr marL="171450" indent="-171450">
              <a:buFont typeface="Wingdings" panose="05000000000000000000" pitchFamily="2" charset="2"/>
              <a:buChar char="à"/>
            </a:pPr>
            <a:r>
              <a:rPr lang="en-US" dirty="0">
                <a:sym typeface="Wingdings" panose="05000000000000000000" pitchFamily="2" charset="2"/>
              </a:rPr>
              <a:t>Or are you falling back due to a </a:t>
            </a:r>
            <a:r>
              <a:rPr lang="en-US" dirty="0" err="1">
                <a:sym typeface="Wingdings" panose="05000000000000000000" pitchFamily="2" charset="2"/>
              </a:rPr>
              <a:t>GuardClause</a:t>
            </a:r>
            <a:r>
              <a:rPr lang="en-US" dirty="0">
                <a:sym typeface="Wingdings" panose="05000000000000000000" pitchFamily="2" charset="2"/>
              </a:rPr>
              <a:t> short circuit which accidently results in the same Assertions/</a:t>
            </a:r>
            <a:r>
              <a:rPr lang="en-US" dirty="0" err="1">
                <a:sym typeface="Wingdings" panose="05000000000000000000" pitchFamily="2" charset="2"/>
              </a:rPr>
              <a:t>Verificatons</a:t>
            </a:r>
            <a:r>
              <a:rPr lang="en-US" dirty="0">
                <a:sym typeface="Wingdings" panose="05000000000000000000" pitchFamily="2" charset="2"/>
              </a:rPr>
              <a:t> being true?</a:t>
            </a:r>
          </a:p>
          <a:p>
            <a:pPr marL="171450" indent="-171450">
              <a:buFont typeface="Wingdings" panose="05000000000000000000" pitchFamily="2" charset="2"/>
              <a:buChar char="à"/>
            </a:pPr>
            <a:endParaRPr lang="en-US" dirty="0">
              <a:sym typeface="Wingdings" panose="05000000000000000000" pitchFamily="2" charset="2"/>
            </a:endParaRPr>
          </a:p>
          <a:p>
            <a:pPr marL="0" indent="0">
              <a:buFont typeface="Wingdings" panose="05000000000000000000" pitchFamily="2" charset="2"/>
              <a:buNone/>
            </a:pPr>
            <a:r>
              <a:rPr lang="en-US" dirty="0">
                <a:sym typeface="Wingdings" panose="05000000000000000000" pitchFamily="2" charset="2"/>
              </a:rPr>
              <a:t>Example:</a:t>
            </a:r>
          </a:p>
          <a:p>
            <a:pPr marL="0" indent="0">
              <a:buFont typeface="Wingdings" panose="05000000000000000000" pitchFamily="2" charset="2"/>
              <a:buNone/>
            </a:pPr>
            <a:r>
              <a:rPr lang="en-US" dirty="0">
                <a:sym typeface="Wingdings" panose="05000000000000000000" pitchFamily="2" charset="2"/>
              </a:rPr>
              <a:t>Testing a “</a:t>
            </a:r>
            <a:r>
              <a:rPr lang="en-US" dirty="0" err="1">
                <a:sym typeface="Wingdings" panose="05000000000000000000" pitchFamily="2" charset="2"/>
              </a:rPr>
              <a:t>RecordNotFound</a:t>
            </a:r>
            <a:r>
              <a:rPr lang="en-US" dirty="0">
                <a:sym typeface="Wingdings" panose="05000000000000000000" pitchFamily="2" charset="2"/>
              </a:rPr>
              <a:t>” results in an Exception but we don’t actually get so far into the test because it crashes because the </a:t>
            </a:r>
            <a:r>
              <a:rPr lang="en-US" dirty="0" err="1">
                <a:sym typeface="Wingdings" panose="05000000000000000000" pitchFamily="2" charset="2"/>
              </a:rPr>
              <a:t>FeatureFlags</a:t>
            </a:r>
            <a:r>
              <a:rPr lang="en-US" dirty="0">
                <a:sym typeface="Wingdings" panose="05000000000000000000" pitchFamily="2" charset="2"/>
              </a:rPr>
              <a:t> object is null</a:t>
            </a:r>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19</a:t>
            </a:fld>
            <a:endParaRPr lang="en-PH"/>
          </a:p>
        </p:txBody>
      </p:sp>
    </p:spTree>
    <p:extLst>
      <p:ext uri="{BB962C8B-B14F-4D97-AF65-F5344CB8AC3E}">
        <p14:creationId xmlns:p14="http://schemas.microsoft.com/office/powerpoint/2010/main" val="27246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Are all your tests failing after any change made to the code?</a:t>
            </a:r>
          </a:p>
          <a:p>
            <a:pPr marL="0" indent="0">
              <a:buFont typeface="Arial" panose="020B0604020202020204" pitchFamily="34" charset="0"/>
              <a:buNone/>
            </a:pPr>
            <a:endParaRPr lang="en-US" dirty="0"/>
          </a:p>
          <a:p>
            <a:pPr marL="171450" indent="-171450">
              <a:buFontTx/>
              <a:buChar char="-"/>
            </a:pPr>
            <a:r>
              <a:rPr lang="en-US" dirty="0"/>
              <a:t>Are you validating too much?</a:t>
            </a:r>
          </a:p>
          <a:p>
            <a:pPr marL="628650" lvl="1" indent="-171450">
              <a:buFontTx/>
              <a:buChar char="-"/>
            </a:pPr>
            <a:r>
              <a:rPr lang="en-US" dirty="0"/>
              <a:t>Only validate what you are testing.</a:t>
            </a:r>
          </a:p>
          <a:p>
            <a:pPr marL="628650" lvl="1" indent="-171450">
              <a:buFontTx/>
              <a:buChar char="-"/>
            </a:pPr>
            <a:r>
              <a:rPr lang="en-US" dirty="0"/>
              <a:t>If you have a </a:t>
            </a:r>
            <a:r>
              <a:rPr lang="en-US" dirty="0" err="1"/>
              <a:t>UnitTest</a:t>
            </a:r>
            <a:r>
              <a:rPr lang="en-US" dirty="0"/>
              <a:t> for each case but you are </a:t>
            </a:r>
            <a:r>
              <a:rPr lang="en-US" dirty="0" err="1"/>
              <a:t>Assering</a:t>
            </a:r>
            <a:r>
              <a:rPr lang="en-US" dirty="0"/>
              <a:t>/Verifying everything in each test, each test will be red whenever there is any change.</a:t>
            </a:r>
          </a:p>
          <a:p>
            <a:pPr marL="171450" lvl="0" indent="-171450" algn="l">
              <a:buFontTx/>
              <a:buChar char="-"/>
            </a:pPr>
            <a:r>
              <a:rPr lang="en-US" dirty="0"/>
              <a:t>Is your API too volatile?</a:t>
            </a:r>
          </a:p>
          <a:p>
            <a:pPr marL="628650" lvl="1" indent="-171450">
              <a:buFontTx/>
              <a:buChar char="-"/>
            </a:pPr>
            <a:r>
              <a:rPr lang="en-US" dirty="0"/>
              <a:t>Thing about your API / Design – APIs should be pretty fixed</a:t>
            </a:r>
          </a:p>
          <a:p>
            <a:pPr marL="628650" lvl="1" indent="-171450">
              <a:buFontTx/>
              <a:buChar char="-"/>
            </a:pPr>
            <a:r>
              <a:rPr lang="en-US" dirty="0"/>
              <a:t>Perhaps you can test on a higher level where there is a more stable API?</a:t>
            </a:r>
          </a:p>
          <a:p>
            <a:pPr marL="1085850" lvl="2" indent="-171450">
              <a:buFontTx/>
              <a:buChar char="-"/>
            </a:pPr>
            <a:r>
              <a:rPr lang="en-US" dirty="0"/>
              <a:t>For example at a “Pinch Point” == A place where we can detect ALL effects of a code change</a:t>
            </a:r>
          </a:p>
          <a:p>
            <a:pPr marL="171450" lvl="0" indent="-171450">
              <a:buFontTx/>
              <a:buChar char="-"/>
            </a:pPr>
            <a:r>
              <a:rPr lang="en-US" dirty="0"/>
              <a:t>Test Interception Points as close as possible to the code under test</a:t>
            </a:r>
          </a:p>
          <a:p>
            <a:pPr marL="628650" lvl="1" indent="-171450">
              <a:buFontTx/>
              <a:buChar char="-"/>
            </a:pPr>
            <a:r>
              <a:rPr lang="en-US" dirty="0"/>
              <a:t>Think a public method on a class</a:t>
            </a:r>
          </a:p>
          <a:p>
            <a:pPr marL="628650" lvl="1" indent="-171450">
              <a:buFontTx/>
              <a:buChar char="-"/>
            </a:pPr>
            <a:r>
              <a:rPr lang="en-US" dirty="0"/>
              <a:t>At an interception point, the effects of a code change can be detected</a:t>
            </a:r>
          </a:p>
          <a:p>
            <a:pPr marL="171450" lvl="0" indent="-171450">
              <a:buFontTx/>
              <a:buChar char="-"/>
            </a:pPr>
            <a:r>
              <a:rPr lang="en-US" dirty="0"/>
              <a:t>A Base Class vs No Base Class</a:t>
            </a:r>
          </a:p>
          <a:p>
            <a:pPr marL="628650" lvl="1" indent="-171450">
              <a:buFontTx/>
              <a:buChar char="-"/>
            </a:pPr>
            <a:r>
              <a:rPr lang="en-US" dirty="0"/>
              <a:t>Sometimes it helps to write a base class for example for all tests implementing the same interface</a:t>
            </a:r>
          </a:p>
          <a:p>
            <a:pPr marL="628650" lvl="1" indent="-171450">
              <a:buFontTx/>
              <a:buChar char="-"/>
            </a:pPr>
            <a:r>
              <a:rPr lang="en-US" dirty="0"/>
              <a:t>Sometimes it hinders test readability / maintainability instead</a:t>
            </a:r>
          </a:p>
          <a:p>
            <a:pPr marL="171450" lvl="0" indent="-171450">
              <a:buFontTx/>
              <a:buChar char="-"/>
            </a:pPr>
            <a:r>
              <a:rPr lang="en-US" dirty="0"/>
              <a:t>A test should not have logic in itself</a:t>
            </a:r>
          </a:p>
          <a:p>
            <a:pPr marL="628650" lvl="1" indent="-171450">
              <a:buFontTx/>
              <a:buChar char="-"/>
            </a:pPr>
            <a:r>
              <a:rPr lang="en-US" dirty="0"/>
              <a:t>switch, if, else statements</a:t>
            </a:r>
          </a:p>
          <a:p>
            <a:pPr marL="628650" lvl="1" indent="-171450">
              <a:buFontTx/>
              <a:buChar char="-"/>
            </a:pPr>
            <a:r>
              <a:rPr lang="en-US" dirty="0"/>
              <a:t>foreach, for, while loops</a:t>
            </a: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20</a:t>
            </a:fld>
            <a:endParaRPr lang="en-PH"/>
          </a:p>
        </p:txBody>
      </p:sp>
    </p:spTree>
    <p:extLst>
      <p:ext uri="{BB962C8B-B14F-4D97-AF65-F5344CB8AC3E}">
        <p14:creationId xmlns:p14="http://schemas.microsoft.com/office/powerpoint/2010/main" val="2626714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1" dirty="0"/>
              <a:t>Change Code Need Tests:</a:t>
            </a:r>
          </a:p>
          <a:p>
            <a:pPr marL="0" lvl="0" indent="0">
              <a:buFontTx/>
              <a:buNone/>
            </a:pPr>
            <a:r>
              <a:rPr lang="en-US" dirty="0"/>
              <a:t>This is a different session – Working Effectively with Legacy Code</a:t>
            </a:r>
          </a:p>
          <a:p>
            <a:pPr marL="0" lvl="0" indent="0">
              <a:buFontTx/>
              <a:buNone/>
            </a:pPr>
            <a:r>
              <a:rPr lang="en-US" dirty="0"/>
              <a:t>Were we’ll talk about Seams, Refactoring, Sensing Variables and more…</a:t>
            </a:r>
            <a:br>
              <a:rPr lang="en-US" dirty="0"/>
            </a:br>
            <a:endParaRPr lang="en-US" dirty="0"/>
          </a:p>
          <a:p>
            <a:pPr marL="0" lvl="0" indent="0">
              <a:buFontTx/>
              <a:buNone/>
            </a:pPr>
            <a:r>
              <a:rPr lang="en-US" b="1" dirty="0"/>
              <a:t>Seams</a:t>
            </a:r>
            <a:r>
              <a:rPr lang="en-US" dirty="0"/>
              <a:t>: </a:t>
            </a:r>
            <a:br>
              <a:rPr lang="en-US" dirty="0"/>
            </a:br>
            <a:r>
              <a:rPr lang="en-US" dirty="0"/>
              <a:t>Change the behavior of a program without changing the program.</a:t>
            </a:r>
          </a:p>
          <a:p>
            <a:pPr marL="171450" lvl="0" indent="-171450">
              <a:buFontTx/>
              <a:buChar char="-"/>
            </a:pPr>
            <a:r>
              <a:rPr lang="en-US" dirty="0"/>
              <a:t>Virtual methods &amp; Polymorphism</a:t>
            </a:r>
          </a:p>
          <a:p>
            <a:pPr marL="171450" lvl="0" indent="-171450">
              <a:buFontTx/>
              <a:buChar char="-"/>
            </a:pPr>
            <a:r>
              <a:rPr lang="en-US" dirty="0"/>
              <a:t>Inject different implementations of an interface</a:t>
            </a:r>
          </a:p>
          <a:p>
            <a:pPr marL="171450" lvl="0" indent="-171450">
              <a:buFontTx/>
              <a:buChar char="-"/>
            </a:pPr>
            <a:r>
              <a:rPr lang="en-US" dirty="0"/>
              <a:t>Preprocessing Seams (ex: </a:t>
            </a:r>
            <a:r>
              <a:rPr lang="en-US" dirty="0" err="1"/>
              <a:t>ConditionalAttributes</a:t>
            </a:r>
            <a:r>
              <a:rPr lang="en-US" dirty="0"/>
              <a:t>, Compiler Directives)</a:t>
            </a:r>
          </a:p>
          <a:p>
            <a:pPr marL="171450" lvl="0" indent="-171450">
              <a:buFontTx/>
              <a:buChar char="-"/>
            </a:pPr>
            <a:endParaRPr lang="en-US" dirty="0"/>
          </a:p>
          <a:p>
            <a:pPr marL="0" lvl="0" indent="0">
              <a:buFontTx/>
              <a:buNone/>
            </a:pPr>
            <a:r>
              <a:rPr lang="en-US" b="1" dirty="0"/>
              <a:t>Sensing Variable</a:t>
            </a:r>
            <a:r>
              <a:rPr lang="en-US" dirty="0"/>
              <a:t>:</a:t>
            </a:r>
          </a:p>
          <a:p>
            <a:pPr marL="0" lvl="0" indent="0">
              <a:buFontTx/>
              <a:buNone/>
            </a:pPr>
            <a:r>
              <a:rPr lang="en-US" dirty="0"/>
              <a:t>Introduce a variable that can be tested against.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BE" b="0" dirty="0"/>
          </a:p>
        </p:txBody>
      </p:sp>
      <p:sp>
        <p:nvSpPr>
          <p:cNvPr id="4" name="Slide Number Placeholder 3"/>
          <p:cNvSpPr>
            <a:spLocks noGrp="1"/>
          </p:cNvSpPr>
          <p:nvPr>
            <p:ph type="sldNum" sz="quarter" idx="5"/>
          </p:nvPr>
        </p:nvSpPr>
        <p:spPr/>
        <p:txBody>
          <a:bodyPr/>
          <a:lstStyle/>
          <a:p>
            <a:fld id="{B4FA9EFB-36DF-4BCB-9AA5-D42193F225D6}" type="slidenum">
              <a:rPr lang="en-PH" smtClean="0"/>
              <a:t>21</a:t>
            </a:fld>
            <a:endParaRPr lang="en-PH"/>
          </a:p>
        </p:txBody>
      </p:sp>
    </p:spTree>
    <p:extLst>
      <p:ext uri="{BB962C8B-B14F-4D97-AF65-F5344CB8AC3E}">
        <p14:creationId xmlns:p14="http://schemas.microsoft.com/office/powerpoint/2010/main" val="594080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Part of the architecture track???</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Setup Testing</a:t>
            </a:r>
            <a:r>
              <a:rPr lang="en-US" dirty="0"/>
              <a:t>: Setup the project, add the dependencies (</a:t>
            </a:r>
            <a:r>
              <a:rPr lang="en-US" dirty="0" err="1"/>
              <a:t>xUnit</a:t>
            </a:r>
            <a:r>
              <a:rPr lang="en-US" dirty="0"/>
              <a:t>, Mockito, …), and have </a:t>
            </a:r>
            <a:r>
              <a:rPr lang="en-US" b="1" dirty="0"/>
              <a:t>at least one working </a:t>
            </a:r>
            <a:r>
              <a:rPr lang="en-US" b="1" dirty="0" err="1"/>
              <a:t>UnitTest</a:t>
            </a:r>
            <a:r>
              <a:rPr lang="en-US" b="1" dirty="0"/>
              <a:t> </a:t>
            </a:r>
            <a:r>
              <a:rPr lang="en-US" dirty="0"/>
              <a:t>even if it’s a dummy one. If the framework for </a:t>
            </a:r>
            <a:r>
              <a:rPr lang="en-US" dirty="0" err="1"/>
              <a:t>UnitTesting</a:t>
            </a:r>
            <a:r>
              <a:rPr lang="en-US" dirty="0"/>
              <a:t> is already there, it’s so much easier for the developers to actually write some tests.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Configure CI</a:t>
            </a:r>
            <a:r>
              <a:rPr lang="en-US" dirty="0"/>
              <a:t>: If the tests do not run on the CI and block the CI in case of issues – it’s basically the same as not having a </a:t>
            </a:r>
            <a:r>
              <a:rPr lang="en-US" dirty="0" err="1"/>
              <a:t>UnitTest</a:t>
            </a:r>
            <a:r>
              <a:rPr lang="en-US" dirty="0"/>
              <a:t> suite at all. You can force running the tests </a:t>
            </a:r>
            <a:r>
              <a:rPr lang="en-US" b="1" dirty="0"/>
              <a:t>locally</a:t>
            </a:r>
            <a:r>
              <a:rPr lang="en-US" dirty="0"/>
              <a:t> at some point (ex when pushing code with </a:t>
            </a:r>
            <a:r>
              <a:rPr lang="en-US" b="1" dirty="0"/>
              <a:t>Git Hooks</a:t>
            </a:r>
            <a:r>
              <a:rPr lang="en-US" dirty="0"/>
              <a:t>) but there is no guarantee that all </a:t>
            </a:r>
            <a:r>
              <a:rPr lang="en-US" dirty="0" err="1"/>
              <a:t>devs</a:t>
            </a:r>
            <a:r>
              <a:rPr lang="en-US" dirty="0"/>
              <a:t> will do this.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Teach/Help</a:t>
            </a:r>
            <a:r>
              <a:rPr lang="en-US" dirty="0"/>
              <a:t>: Many developers still don’t have (a lot) of experience with </a:t>
            </a:r>
            <a:r>
              <a:rPr lang="en-US" dirty="0" err="1"/>
              <a:t>UnitTesting</a:t>
            </a:r>
            <a:r>
              <a:rPr lang="en-US" dirty="0"/>
              <a:t>. They may need help writing a test for a tricky part of code. Or they may need a firmer grasp on the basics…</a:t>
            </a: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4</a:t>
            </a:fld>
            <a:endParaRPr lang="en-PH"/>
          </a:p>
        </p:txBody>
      </p:sp>
    </p:spTree>
    <p:extLst>
      <p:ext uri="{BB962C8B-B14F-4D97-AF65-F5344CB8AC3E}">
        <p14:creationId xmlns:p14="http://schemas.microsoft.com/office/powerpoint/2010/main" val="35194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Refactor step is often indicated as “Remove Duplication”.</a:t>
            </a:r>
            <a:br>
              <a:rPr lang="en-US" dirty="0"/>
            </a:br>
            <a:r>
              <a:rPr lang="en-US" dirty="0"/>
              <a:t>Logically TTD results in 100% coverage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TDD can be used for the entire system</a:t>
            </a:r>
          </a:p>
          <a:p>
            <a:pPr marL="0" indent="0">
              <a:buFont typeface="Arial" panose="020B0604020202020204" pitchFamily="34" charset="0"/>
              <a:buNone/>
            </a:pPr>
            <a:r>
              <a:rPr lang="en-US" dirty="0"/>
              <a:t>OR</a:t>
            </a:r>
          </a:p>
          <a:p>
            <a:pPr marL="0" indent="0">
              <a:buFont typeface="Arial" panose="020B0604020202020204" pitchFamily="34" charset="0"/>
              <a:buNone/>
            </a:pPr>
            <a:r>
              <a:rPr lang="en-US" dirty="0"/>
              <a:t>Take advantage of continuous small improvements when you are stuck on a difficult piece of code.</a:t>
            </a:r>
          </a:p>
          <a:p>
            <a:pPr marL="0" indent="0">
              <a:buFont typeface="Arial" panose="020B0604020202020204" pitchFamily="34" charset="0"/>
              <a:buNone/>
            </a:pP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22</a:t>
            </a:fld>
            <a:endParaRPr lang="en-PH"/>
          </a:p>
        </p:txBody>
      </p:sp>
    </p:spTree>
    <p:extLst>
      <p:ext uri="{BB962C8B-B14F-4D97-AF65-F5344CB8AC3E}">
        <p14:creationId xmlns:p14="http://schemas.microsoft.com/office/powerpoint/2010/main" val="3205916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The Fear Cycle:</a:t>
            </a:r>
          </a:p>
          <a:p>
            <a:pPr marL="0" indent="0">
              <a:buFont typeface="Arial" panose="020B0604020202020204" pitchFamily="34" charset="0"/>
              <a:buNone/>
            </a:pPr>
            <a:r>
              <a:rPr lang="en-US" b="0" dirty="0"/>
              <a:t>The more stress you feel, the less testing you will do.</a:t>
            </a:r>
          </a:p>
          <a:p>
            <a:pPr marL="0" indent="0">
              <a:buFont typeface="Arial" panose="020B0604020202020204" pitchFamily="34" charset="0"/>
              <a:buNone/>
            </a:pPr>
            <a:r>
              <a:rPr lang="en-US" b="0" dirty="0"/>
              <a:t>The less testing you do, the more errors you’ll make.</a:t>
            </a:r>
            <a:br>
              <a:rPr lang="en-US" b="0" dirty="0"/>
            </a:br>
            <a:r>
              <a:rPr lang="en-US" b="0" dirty="0"/>
              <a:t>The more errors you make, the more stress you feel…</a:t>
            </a:r>
          </a:p>
          <a:p>
            <a:pPr marL="171450" indent="-171450">
              <a:buFont typeface="Wingdings" panose="05000000000000000000" pitchFamily="2" charset="2"/>
              <a:buChar char="à"/>
            </a:pPr>
            <a:r>
              <a:rPr lang="en-US" b="0" dirty="0">
                <a:sym typeface="Wingdings" panose="05000000000000000000" pitchFamily="2" charset="2"/>
              </a:rPr>
              <a:t>Write tests until fear is transformed into boredom.</a:t>
            </a:r>
          </a:p>
          <a:p>
            <a:pPr marL="171450" indent="-171450">
              <a:buFont typeface="Wingdings" panose="05000000000000000000" pitchFamily="2" charset="2"/>
              <a:buChar char="à"/>
            </a:pPr>
            <a:endParaRPr lang="en-US" b="0" dirty="0">
              <a:sym typeface="Wingdings" panose="05000000000000000000" pitchFamily="2" charset="2"/>
            </a:endParaRPr>
          </a:p>
          <a:p>
            <a:pPr marL="0" indent="0">
              <a:buFont typeface="Wingdings" panose="05000000000000000000" pitchFamily="2" charset="2"/>
              <a:buNone/>
            </a:pPr>
            <a:r>
              <a:rPr lang="en-US" b="1" dirty="0">
                <a:sym typeface="Wingdings" panose="05000000000000000000" pitchFamily="2" charset="2"/>
              </a:rPr>
              <a:t>Useless Tests:</a:t>
            </a:r>
          </a:p>
          <a:p>
            <a:pPr marL="0" indent="0">
              <a:buFont typeface="Wingdings" panose="05000000000000000000" pitchFamily="2" charset="2"/>
              <a:buNone/>
            </a:pPr>
            <a:r>
              <a:rPr lang="en-US" b="0" dirty="0"/>
              <a:t>Personal opinion: if you like working TDD, go for it</a:t>
            </a:r>
          </a:p>
          <a:p>
            <a:pPr marL="0" indent="0">
              <a:buFont typeface="Wingdings" panose="05000000000000000000" pitchFamily="2" charset="2"/>
              <a:buNone/>
            </a:pPr>
            <a:r>
              <a:rPr lang="en-US" b="0" dirty="0"/>
              <a:t>If you don’t like it:</a:t>
            </a:r>
          </a:p>
          <a:p>
            <a:pPr marL="171450" indent="-171450">
              <a:buFontTx/>
              <a:buChar char="-"/>
            </a:pPr>
            <a:r>
              <a:rPr lang="en-US" b="0" dirty="0"/>
              <a:t>Still consider using it when you are stuck and can’t seem to make progress</a:t>
            </a:r>
          </a:p>
          <a:p>
            <a:pPr marL="171450" indent="-171450">
              <a:buFontTx/>
              <a:buChar char="-"/>
            </a:pPr>
            <a:r>
              <a:rPr lang="en-US" b="0" dirty="0"/>
              <a:t>But most importantly: not doing TDD does not mean you can skip the </a:t>
            </a:r>
            <a:r>
              <a:rPr lang="en-US" b="0" dirty="0" err="1"/>
              <a:t>UnitTest</a:t>
            </a:r>
            <a:r>
              <a:rPr lang="en-US" b="0" dirty="0"/>
              <a:t> suite entirely</a:t>
            </a:r>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23</a:t>
            </a:fld>
            <a:endParaRPr lang="en-PH"/>
          </a:p>
        </p:txBody>
      </p:sp>
    </p:spTree>
    <p:extLst>
      <p:ext uri="{BB962C8B-B14F-4D97-AF65-F5344CB8AC3E}">
        <p14:creationId xmlns:p14="http://schemas.microsoft.com/office/powerpoint/2010/main" val="20134344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BE" b="0" dirty="0"/>
          </a:p>
        </p:txBody>
      </p:sp>
      <p:sp>
        <p:nvSpPr>
          <p:cNvPr id="4" name="Slide Number Placeholder 3"/>
          <p:cNvSpPr>
            <a:spLocks noGrp="1"/>
          </p:cNvSpPr>
          <p:nvPr>
            <p:ph type="sldNum" sz="quarter" idx="5"/>
          </p:nvPr>
        </p:nvSpPr>
        <p:spPr/>
        <p:txBody>
          <a:bodyPr/>
          <a:lstStyle/>
          <a:p>
            <a:fld id="{B4FA9EFB-36DF-4BCB-9AA5-D42193F225D6}" type="slidenum">
              <a:rPr lang="en-PH" smtClean="0"/>
              <a:t>24</a:t>
            </a:fld>
            <a:endParaRPr lang="en-PH"/>
          </a:p>
        </p:txBody>
      </p:sp>
    </p:spTree>
    <p:extLst>
      <p:ext uri="{BB962C8B-B14F-4D97-AF65-F5344CB8AC3E}">
        <p14:creationId xmlns:p14="http://schemas.microsoft.com/office/powerpoint/2010/main" val="8464017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 matter how much testing is done on each level of the testing pyramid, no system is entirely bug free.</a:t>
            </a: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25</a:t>
            </a:fld>
            <a:endParaRPr lang="en-PH"/>
          </a:p>
        </p:txBody>
      </p:sp>
    </p:spTree>
    <p:extLst>
      <p:ext uri="{BB962C8B-B14F-4D97-AF65-F5344CB8AC3E}">
        <p14:creationId xmlns:p14="http://schemas.microsoft.com/office/powerpoint/2010/main" val="2670593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B4FA9EFB-36DF-4BCB-9AA5-D42193F225D6}" type="slidenum">
              <a:rPr lang="en-PH" smtClean="0"/>
              <a:t>26</a:t>
            </a:fld>
            <a:endParaRPr lang="en-PH"/>
          </a:p>
        </p:txBody>
      </p:sp>
    </p:spTree>
    <p:extLst>
      <p:ext uri="{BB962C8B-B14F-4D97-AF65-F5344CB8AC3E}">
        <p14:creationId xmlns:p14="http://schemas.microsoft.com/office/powerpoint/2010/main" val="2300837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Small continuous steps forward</a:t>
            </a:r>
            <a:r>
              <a:rPr lang="en-US" dirty="0"/>
              <a:t>: When the going gets so though that you are not making progress at all. For example when implementing some particularly weird business logic (or algorithm). One of the advantages of working in a TDD style.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Avoiding Regressions</a:t>
            </a:r>
            <a:r>
              <a:rPr lang="en-US" dirty="0"/>
              <a:t>: After every change to the code, the test suite is run, catching any regressions that may have been introduced. Since there is a mechanism in place to catch regressions you can also refactor without fear, a safety net. (Working Effectively with Legacy Code)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Living Documentation</a:t>
            </a:r>
            <a:r>
              <a:rPr lang="en-US" dirty="0"/>
              <a:t>: Weird rules are defined in the code: there is a </a:t>
            </a:r>
            <a:r>
              <a:rPr lang="en-US" dirty="0" err="1"/>
              <a:t>UnitTest</a:t>
            </a:r>
            <a:r>
              <a:rPr lang="en-US" dirty="0"/>
              <a:t> detailing the input/action/output. It documents how the software should behave. Could use a naming convention for the test names like Given/When/Then. Also a way for new developers to get acquainted with the API surface.</a:t>
            </a:r>
          </a:p>
          <a:p>
            <a:pPr marL="0" indent="0">
              <a:buFont typeface="Arial" panose="020B0604020202020204" pitchFamily="34" charset="0"/>
              <a:buNone/>
            </a:pPr>
            <a:r>
              <a:rPr lang="en-US" dirty="0"/>
              <a:t>This is also a </a:t>
            </a:r>
            <a:r>
              <a:rPr lang="en-US" b="1" dirty="0"/>
              <a:t>case AGAINST parameterized tests</a:t>
            </a:r>
            <a:r>
              <a:rPr lang="en-US" dirty="0"/>
              <a:t>. These tests typically leave you hanging when they fail : which parameters caused the error? And why? You lose the documentation value if you rely to heavily on parameterized tests. They can be handy from time to time: in certain domains, to test a whole ”Decision Table”, to quickly implement the scenarios of the FA/Tester.</a:t>
            </a:r>
          </a:p>
          <a:p>
            <a:pPr marL="0" indent="0">
              <a:buFont typeface="Arial" panose="020B0604020202020204" pitchFamily="34" charset="0"/>
              <a:buNone/>
            </a:pPr>
            <a:r>
              <a:rPr lang="en-US" dirty="0"/>
              <a:t>For this to be true, you need to see the inputs/assertions easily. Often </a:t>
            </a:r>
            <a:r>
              <a:rPr lang="en-US" dirty="0" err="1"/>
              <a:t>UnitTest</a:t>
            </a:r>
            <a:r>
              <a:rPr lang="en-US" dirty="0"/>
              <a:t> setup (or even assertions) is moved away from the test (to eliminate duplication), now to see what is going on, you need to look at the test, at the test setup in some other class and also at yet another class for the assertions. It becomes difficult to see why something is working/is failing if the inputs are somewhere else completely.</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Quick Feedback Loop</a:t>
            </a:r>
            <a:r>
              <a:rPr lang="en-US" dirty="0"/>
              <a:t>: I make a small change or fix a small bug, then run the test suite right away to see if I messed up something else. If it takes 30min to run the test suite, developers will not bother running it locally and leave it up to the CI. The problem there is that you will only be notified on the bug you introduced after 30minutes! At that point you have already </a:t>
            </a:r>
            <a:r>
              <a:rPr lang="en-US" b="1" dirty="0"/>
              <a:t>switched contexts </a:t>
            </a:r>
            <a:r>
              <a:rPr lang="en-US" dirty="0"/>
              <a:t>(new story, new branch, …) and suddenly need to switch back… </a:t>
            </a:r>
            <a:r>
              <a:rPr lang="en-US" b="1" dirty="0"/>
              <a:t>Avoid I/O</a:t>
            </a:r>
            <a:r>
              <a:rPr lang="en-US" dirty="0"/>
              <a:t>. I/O slows down test CONSIDERABLY. Avoid the network, the </a:t>
            </a:r>
            <a:r>
              <a:rPr lang="en-US" dirty="0" err="1"/>
              <a:t>FileSystem</a:t>
            </a:r>
            <a:r>
              <a:rPr lang="en-US" dirty="0"/>
              <a:t>, the DB, …</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Fixing Bugs</a:t>
            </a:r>
            <a:r>
              <a:rPr lang="en-US" dirty="0"/>
              <a:t>: Found a bug? Write tests for it and the test suite will catch regressions. Production bugs: Sometimes it helps to fix the issues by writing the test first. Sometimes you’ll want to get it fixed in production ASAP and can write the test later. </a:t>
            </a:r>
            <a:r>
              <a:rPr lang="en-US" dirty="0" err="1"/>
              <a:t>UnitTests</a:t>
            </a:r>
            <a:r>
              <a:rPr lang="en-US" dirty="0"/>
              <a:t> should also help localizing bugs (~Documentation).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Thinking About Design</a:t>
            </a:r>
            <a:r>
              <a:rPr lang="en-US" dirty="0"/>
              <a:t>: If </a:t>
            </a:r>
            <a:r>
              <a:rPr lang="en-US" dirty="0" err="1"/>
              <a:t>UnitTests</a:t>
            </a:r>
            <a:r>
              <a:rPr lang="en-US" dirty="0"/>
              <a:t> are written, the code must be written in such a way that </a:t>
            </a:r>
            <a:r>
              <a:rPr lang="en-US" dirty="0" err="1"/>
              <a:t>UnitTesting</a:t>
            </a:r>
            <a:r>
              <a:rPr lang="en-US" dirty="0"/>
              <a:t> is possible. Adding </a:t>
            </a:r>
            <a:r>
              <a:rPr lang="en-US" dirty="0" err="1"/>
              <a:t>UnitTests</a:t>
            </a:r>
            <a:r>
              <a:rPr lang="en-US" dirty="0"/>
              <a:t> forces the developer to think about Design – at least a little bit.</a:t>
            </a:r>
          </a:p>
          <a:p>
            <a:pPr marL="0" indent="0">
              <a:buFont typeface="Arial" panose="020B0604020202020204" pitchFamily="34" charset="0"/>
              <a:buNone/>
            </a:pPr>
            <a:endParaRPr lang="en-US" dirty="0"/>
          </a:p>
          <a:p>
            <a:pPr marL="0" lvl="0" indent="0">
              <a:buFontTx/>
              <a:buNone/>
            </a:pPr>
            <a:r>
              <a:rPr lang="en-US" b="1" dirty="0"/>
              <a:t>Pay More Later:</a:t>
            </a:r>
          </a:p>
          <a:p>
            <a:pPr marL="171450" lvl="0" indent="-171450">
              <a:buFontTx/>
              <a:buChar char="-"/>
            </a:pPr>
            <a:r>
              <a:rPr lang="en-US" b="0" dirty="0"/>
              <a:t>Writing tests takes time</a:t>
            </a:r>
          </a:p>
          <a:p>
            <a:pPr marL="171450" lvl="0" indent="-171450">
              <a:buFontTx/>
              <a:buChar char="-"/>
            </a:pPr>
            <a:r>
              <a:rPr lang="en-US" b="0" dirty="0"/>
              <a:t>How much time is wasted?</a:t>
            </a:r>
          </a:p>
          <a:p>
            <a:pPr marL="171450" lvl="0" indent="-171450">
              <a:buFontTx/>
              <a:buChar char="-"/>
            </a:pPr>
            <a:r>
              <a:rPr lang="en-US" b="0" dirty="0"/>
              <a:t>When will the tests pay off?</a:t>
            </a:r>
          </a:p>
          <a:p>
            <a:pPr marL="171450" lvl="0" indent="-171450">
              <a:buFont typeface="Wingdings" panose="05000000000000000000" pitchFamily="2" charset="2"/>
              <a:buChar char="à"/>
            </a:pPr>
            <a:r>
              <a:rPr lang="en-US" b="0" dirty="0">
                <a:sym typeface="Wingdings" panose="05000000000000000000" pitchFamily="2" charset="2"/>
              </a:rPr>
              <a:t>Is it worth the effort?</a:t>
            </a:r>
          </a:p>
          <a:p>
            <a:pPr marL="171450" lvl="0" indent="-171450">
              <a:buFont typeface="Wingdings" panose="05000000000000000000" pitchFamily="2" charset="2"/>
              <a:buChar char="à"/>
            </a:pPr>
            <a:endParaRPr lang="en-US" b="0" dirty="0">
              <a:sym typeface="Wingdings" panose="05000000000000000000" pitchFamily="2" charset="2"/>
            </a:endParaRPr>
          </a:p>
          <a:p>
            <a:pPr marL="0" lvl="0" indent="0">
              <a:buFont typeface="Wingdings" panose="05000000000000000000" pitchFamily="2" charset="2"/>
              <a:buNone/>
            </a:pPr>
            <a:r>
              <a:rPr lang="en-US" b="1" dirty="0">
                <a:sym typeface="Wingdings" panose="05000000000000000000" pitchFamily="2" charset="2"/>
              </a:rPr>
              <a:t>YES</a:t>
            </a:r>
            <a:r>
              <a:rPr lang="en-US" b="0" dirty="0">
                <a:sym typeface="Wingdings" panose="05000000000000000000" pitchFamily="2" charset="2"/>
              </a:rPr>
              <a:t>  Google was held captive by fear of change, until they made </a:t>
            </a:r>
            <a:r>
              <a:rPr lang="en-US" b="0" dirty="0" err="1">
                <a:sym typeface="Wingdings" panose="05000000000000000000" pitchFamily="2" charset="2"/>
              </a:rPr>
              <a:t>UnitTesting</a:t>
            </a:r>
            <a:r>
              <a:rPr lang="en-US" b="0" dirty="0">
                <a:sym typeface="Wingdings" panose="05000000000000000000" pitchFamily="2" charset="2"/>
              </a:rPr>
              <a:t> mandatory.</a:t>
            </a:r>
          </a:p>
          <a:p>
            <a:pPr marL="0" lvl="0" indent="0">
              <a:buFont typeface="Wingdings" panose="05000000000000000000" pitchFamily="2" charset="2"/>
              <a:buNone/>
            </a:pPr>
            <a:r>
              <a:rPr lang="en-US" b="1" dirty="0">
                <a:sym typeface="Wingdings" panose="05000000000000000000" pitchFamily="2" charset="2"/>
              </a:rPr>
              <a:t>YES</a:t>
            </a:r>
            <a:r>
              <a:rPr lang="en-US" b="0" dirty="0">
                <a:sym typeface="Wingdings" panose="05000000000000000000" pitchFamily="2" charset="2"/>
              </a:rPr>
              <a:t>  The team needs to get over “the hump” – whereas before the hump all change takes much longer, once over it, it becomes faster to develop new features because of the tests &amp; the better design that comes from it</a:t>
            </a:r>
            <a:endParaRPr lang="en-BE" b="0" dirty="0"/>
          </a:p>
        </p:txBody>
      </p:sp>
      <p:sp>
        <p:nvSpPr>
          <p:cNvPr id="4" name="Slide Number Placeholder 3"/>
          <p:cNvSpPr>
            <a:spLocks noGrp="1"/>
          </p:cNvSpPr>
          <p:nvPr>
            <p:ph type="sldNum" sz="quarter" idx="5"/>
          </p:nvPr>
        </p:nvSpPr>
        <p:spPr/>
        <p:txBody>
          <a:bodyPr/>
          <a:lstStyle/>
          <a:p>
            <a:fld id="{B4FA9EFB-36DF-4BCB-9AA5-D42193F225D6}" type="slidenum">
              <a:rPr lang="en-PH" smtClean="0"/>
              <a:t>5</a:t>
            </a:fld>
            <a:endParaRPr lang="en-PH"/>
          </a:p>
        </p:txBody>
      </p:sp>
    </p:spTree>
    <p:extLst>
      <p:ext uri="{BB962C8B-B14F-4D97-AF65-F5344CB8AC3E}">
        <p14:creationId xmlns:p14="http://schemas.microsoft.com/office/powerpoint/2010/main" val="2906442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Fast: </a:t>
            </a:r>
            <a:r>
              <a:rPr lang="en-US" b="0" dirty="0"/>
              <a:t>1/10</a:t>
            </a:r>
            <a:r>
              <a:rPr lang="en-US" b="0" baseline="30000" dirty="0"/>
              <a:t>th</a:t>
            </a:r>
            <a:r>
              <a:rPr lang="en-US" b="0" dirty="0"/>
              <a:t> of a second</a:t>
            </a:r>
          </a:p>
          <a:p>
            <a:pPr marL="0" indent="0">
              <a:buFont typeface="Arial" panose="020B0604020202020204" pitchFamily="34" charset="0"/>
              <a:buNone/>
            </a:pPr>
            <a:r>
              <a:rPr lang="en-US" b="1" dirty="0"/>
              <a:t>Independent or Isolated</a:t>
            </a:r>
            <a:r>
              <a:rPr lang="en-US" dirty="0"/>
              <a:t>: Test sequence should not be important. Avoid tests that need to run after a certain test in order to setup the inputs correctly.</a:t>
            </a:r>
          </a:p>
          <a:p>
            <a:pPr marL="0" indent="0">
              <a:buFont typeface="Arial" panose="020B0604020202020204" pitchFamily="34" charset="0"/>
              <a:buNone/>
            </a:pPr>
            <a:r>
              <a:rPr lang="en-US" b="1" dirty="0"/>
              <a:t>Repeatable</a:t>
            </a:r>
            <a:r>
              <a:rPr lang="en-US" dirty="0"/>
              <a:t>: Do not depend on things that can change: the records in a database, relying on the current time, a certain file being on the </a:t>
            </a:r>
            <a:r>
              <a:rPr lang="en-US" dirty="0" err="1"/>
              <a:t>FileSystem</a:t>
            </a:r>
            <a:r>
              <a:rPr lang="en-US" dirty="0"/>
              <a:t>, …</a:t>
            </a:r>
            <a:endParaRPr lang="en-US" b="1" dirty="0"/>
          </a:p>
          <a:p>
            <a:pPr marL="0" indent="0">
              <a:buFont typeface="Arial" panose="020B0604020202020204" pitchFamily="34" charset="0"/>
              <a:buNone/>
            </a:pPr>
            <a:r>
              <a:rPr lang="en-US" b="1" dirty="0"/>
              <a:t>Self-Validating:</a:t>
            </a:r>
            <a:r>
              <a:rPr lang="en-US" dirty="0"/>
              <a:t> Tests should succeed or fail without human interaction. Do not check </a:t>
            </a:r>
            <a:r>
              <a:rPr lang="en-US" dirty="0" err="1"/>
              <a:t>console.logs</a:t>
            </a:r>
            <a:r>
              <a:rPr lang="en-US" dirty="0"/>
              <a:t> manually, write code to check it.</a:t>
            </a:r>
          </a:p>
          <a:p>
            <a:pPr marL="0" indent="0">
              <a:buFont typeface="Arial" panose="020B0604020202020204" pitchFamily="34" charset="0"/>
              <a:buNone/>
            </a:pP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6</a:t>
            </a:fld>
            <a:endParaRPr lang="en-PH"/>
          </a:p>
        </p:txBody>
      </p:sp>
    </p:spTree>
    <p:extLst>
      <p:ext uri="{BB962C8B-B14F-4D97-AF65-F5344CB8AC3E}">
        <p14:creationId xmlns:p14="http://schemas.microsoft.com/office/powerpoint/2010/main" val="3604020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What to test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Business Logic</a:t>
            </a:r>
            <a:r>
              <a:rPr lang="en-US" dirty="0"/>
              <a:t>: </a:t>
            </a:r>
            <a:r>
              <a:rPr lang="en-US" dirty="0" err="1"/>
              <a:t>UnitTests</a:t>
            </a:r>
            <a:r>
              <a:rPr lang="en-US" dirty="0"/>
              <a:t> can be your documentation for that Illogical Business Logic. Since the rules often don’t make sense (unless you are for example a domain expert), </a:t>
            </a:r>
            <a:r>
              <a:rPr lang="en-US" dirty="0" err="1"/>
              <a:t>UnitTests</a:t>
            </a:r>
            <a:r>
              <a:rPr lang="en-US" dirty="0"/>
              <a:t> avoid developers introducing “incorrect logic”.</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Legacy Code</a:t>
            </a:r>
            <a:r>
              <a:rPr lang="en-US" dirty="0"/>
              <a:t>: Fixing one thing breaks another thing? All the time? </a:t>
            </a:r>
            <a:r>
              <a:rPr lang="en-US" dirty="0" err="1"/>
              <a:t>UnitTests</a:t>
            </a:r>
            <a:r>
              <a:rPr lang="en-US" dirty="0"/>
              <a:t> can be your friend to start to tame the legacy beast.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Regression Galore</a:t>
            </a:r>
            <a:r>
              <a:rPr lang="en-US" dirty="0"/>
              <a:t>: If there is a piece of code that is changing frequently and were regressions are also appearing frequently, add </a:t>
            </a:r>
            <a:r>
              <a:rPr lang="en-US" dirty="0" err="1"/>
              <a:t>UnitTests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Technical Frameworks:</a:t>
            </a:r>
            <a:r>
              <a:rPr lang="en-US" dirty="0"/>
              <a:t> If you are introducing design to eliminate duplication, or to easily achieve some common functionality. These “small frameworks” should be tested thoroughly. Examples: A grid framework (sorting, filtering, pagination, …), an Mailer interface that sends emails in the language of the user, … It’s typically enough to test the framework and overkill to add additional tests whenever the framework is actually being used.</a:t>
            </a:r>
            <a:br>
              <a:rPr lang="en-US" dirty="0"/>
            </a:br>
            <a:br>
              <a:rPr lang="en-US" dirty="0"/>
            </a:br>
            <a:r>
              <a:rPr lang="en-US" b="1" dirty="0"/>
              <a:t>“select isn’t broken”: </a:t>
            </a:r>
            <a:r>
              <a:rPr lang="en-US" dirty="0"/>
              <a:t>Pragmatic Programmers tip: It is rare to find a bug in the OS, Compiler, Language framework libraries, or even in third party products/libraries.</a:t>
            </a:r>
          </a:p>
          <a:p>
            <a:pPr marL="0" indent="0">
              <a:buFont typeface="Arial" panose="020B0604020202020204" pitchFamily="34" charset="0"/>
              <a:buNone/>
            </a:pPr>
            <a:r>
              <a:rPr lang="en-US" dirty="0">
                <a:sym typeface="Wingdings" panose="05000000000000000000" pitchFamily="2" charset="2"/>
              </a:rPr>
              <a:t> Do NOT write tests for these things. They should have their own test suite (and they probably have)</a:t>
            </a:r>
            <a:endParaRPr lang="en-US" dirty="0"/>
          </a:p>
          <a:p>
            <a:pPr marL="0" indent="0">
              <a:buFont typeface="Arial" panose="020B0604020202020204" pitchFamily="34" charset="0"/>
              <a:buNone/>
            </a:pP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7</a:t>
            </a:fld>
            <a:endParaRPr lang="en-PH"/>
          </a:p>
        </p:txBody>
      </p:sp>
    </p:spTree>
    <p:extLst>
      <p:ext uri="{BB962C8B-B14F-4D97-AF65-F5344CB8AC3E}">
        <p14:creationId xmlns:p14="http://schemas.microsoft.com/office/powerpoint/2010/main" val="3244458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Personal Choice:</a:t>
            </a:r>
          </a:p>
          <a:p>
            <a:pPr marL="0" indent="0">
              <a:buFont typeface="Arial" panose="020B0604020202020204" pitchFamily="34" charset="0"/>
              <a:buNone/>
            </a:pPr>
            <a:r>
              <a:rPr lang="en-US" b="0" dirty="0"/>
              <a:t>However is there much value in testing the following:</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Startup Code</a:t>
            </a:r>
            <a:r>
              <a:rPr lang="en-US" dirty="0"/>
              <a:t>: Do you want to test setting up your IOC container?</a:t>
            </a:r>
          </a:p>
          <a:p>
            <a:pPr marL="0" indent="0">
              <a:buFont typeface="Arial" panose="020B0604020202020204" pitchFamily="34" charset="0"/>
              <a:buNone/>
            </a:pPr>
            <a:r>
              <a:rPr lang="en-US" b="1" dirty="0"/>
              <a:t>Trivial Code</a:t>
            </a:r>
            <a:r>
              <a:rPr lang="en-US" dirty="0"/>
              <a:t>: Do you want to test constructors? Getters/Setters?</a:t>
            </a:r>
          </a:p>
          <a:p>
            <a:pPr marL="0" indent="0">
              <a:buFont typeface="Arial" panose="020B0604020202020204" pitchFamily="34" charset="0"/>
              <a:buNone/>
            </a:pPr>
            <a:r>
              <a:rPr lang="en-US" b="1" dirty="0"/>
              <a:t>Branchless Code</a:t>
            </a:r>
            <a:r>
              <a:rPr lang="en-US" dirty="0"/>
              <a:t>: Another form of trivial code: If there are no if/switch branches – do you still want to test it?</a:t>
            </a:r>
          </a:p>
          <a:p>
            <a:pPr marL="0" indent="0">
              <a:buFont typeface="Arial" panose="020B0604020202020204" pitchFamily="34" charset="0"/>
              <a:buNone/>
            </a:pPr>
            <a:r>
              <a:rPr lang="en-US" b="1" dirty="0"/>
              <a:t>Technical Code</a:t>
            </a:r>
            <a:r>
              <a:rPr lang="en-US" dirty="0"/>
              <a:t>: Do you want to test your implementation of </a:t>
            </a:r>
            <a:r>
              <a:rPr lang="en-US" dirty="0" err="1"/>
              <a:t>ILogger</a:t>
            </a:r>
            <a:r>
              <a:rPr lang="en-US" dirty="0"/>
              <a:t>?</a:t>
            </a:r>
          </a:p>
          <a:p>
            <a:pPr marL="0" indent="0">
              <a:buFont typeface="Arial" panose="020B0604020202020204" pitchFamily="34" charset="0"/>
              <a:buNone/>
            </a:pPr>
            <a:r>
              <a:rPr lang="en-US" b="1" dirty="0"/>
              <a:t>One-time migrations</a:t>
            </a:r>
            <a:r>
              <a:rPr lang="en-US" dirty="0"/>
              <a:t>: Do you want tests for a migration that will run only once?</a:t>
            </a:r>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8</a:t>
            </a:fld>
            <a:endParaRPr lang="en-PH"/>
          </a:p>
        </p:txBody>
      </p:sp>
    </p:spTree>
    <p:extLst>
      <p:ext uri="{BB962C8B-B14F-4D97-AF65-F5344CB8AC3E}">
        <p14:creationId xmlns:p14="http://schemas.microsoft.com/office/powerpoint/2010/main" val="3177080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 that we are only talking about </a:t>
            </a:r>
            <a:r>
              <a:rPr lang="en-US" dirty="0" err="1"/>
              <a:t>UnitTesting</a:t>
            </a:r>
            <a:r>
              <a:rPr lang="en-US" dirty="0"/>
              <a:t> here</a:t>
            </a:r>
          </a:p>
          <a:p>
            <a:pPr marL="0" indent="0">
              <a:buFont typeface="Arial" panose="020B0604020202020204" pitchFamily="34" charset="0"/>
              <a:buNone/>
            </a:pPr>
            <a:r>
              <a:rPr lang="en-US" dirty="0">
                <a:sym typeface="Wingdings" panose="05000000000000000000" pitchFamily="2" charset="2"/>
              </a:rPr>
              <a:t> Other tests, like integration tests are also needed!</a:t>
            </a: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9</a:t>
            </a:fld>
            <a:endParaRPr lang="en-PH"/>
          </a:p>
        </p:txBody>
      </p:sp>
    </p:spTree>
    <p:extLst>
      <p:ext uri="{BB962C8B-B14F-4D97-AF65-F5344CB8AC3E}">
        <p14:creationId xmlns:p14="http://schemas.microsoft.com/office/powerpoint/2010/main" val="33076269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Happy Path</a:t>
            </a:r>
            <a:r>
              <a:rPr lang="en-US" dirty="0"/>
              <a:t>: Have at least one test to cover the happy path where everything works entirely as expected.</a:t>
            </a:r>
          </a:p>
          <a:p>
            <a:pPr marL="0" indent="0">
              <a:buFont typeface="Arial" panose="020B0604020202020204" pitchFamily="34" charset="0"/>
              <a:buNone/>
            </a:pPr>
            <a:r>
              <a:rPr lang="en-US" b="1" dirty="0"/>
              <a:t>Branches:</a:t>
            </a:r>
            <a:r>
              <a:rPr lang="en-US" dirty="0"/>
              <a:t> If you have an “if”: make sure there is a test covering all if/else statements. Same for a glorified if/else like a switch statement. Could also do testing for a State Machine.</a:t>
            </a:r>
          </a:p>
          <a:p>
            <a:pPr marL="0" indent="0">
              <a:buFont typeface="Arial" panose="020B0604020202020204" pitchFamily="34" charset="0"/>
              <a:buNone/>
            </a:pPr>
            <a:r>
              <a:rPr lang="en-US" b="1" dirty="0"/>
              <a:t>Unhappy Paths</a:t>
            </a:r>
            <a:r>
              <a:rPr lang="en-US" dirty="0"/>
              <a:t>: Also test that the software behaves as expected when things do go wrong. Validation failure, unexpected exceptions, short circuiting guard clauses, …)</a:t>
            </a:r>
          </a:p>
          <a:p>
            <a:pPr marL="0" indent="0">
              <a:buFont typeface="Arial" panose="020B0604020202020204" pitchFamily="34" charset="0"/>
              <a:buNone/>
            </a:pPr>
            <a:r>
              <a:rPr lang="en-US" b="1" dirty="0"/>
              <a:t>Scenarios</a:t>
            </a:r>
            <a:r>
              <a:rPr lang="en-US" dirty="0"/>
              <a:t>: If you know the test data / scenario’s the Tester/FA is going to use, you can write those tests.</a:t>
            </a:r>
          </a:p>
          <a:p>
            <a:pPr marL="0" indent="0">
              <a:buFont typeface="Arial" panose="020B0604020202020204" pitchFamily="34" charset="0"/>
              <a:buNone/>
            </a:pPr>
            <a:r>
              <a:rPr lang="en-US" b="1" dirty="0"/>
              <a:t>Boundaries</a:t>
            </a:r>
            <a:r>
              <a:rPr lang="en-US" dirty="0"/>
              <a:t>: Theory for a Tester also applies to </a:t>
            </a:r>
            <a:r>
              <a:rPr lang="en-US" dirty="0" err="1"/>
              <a:t>UnitTesting</a:t>
            </a:r>
            <a:r>
              <a:rPr lang="en-US" dirty="0"/>
              <a:t>. For example Boundary Value Analysis.</a:t>
            </a:r>
            <a:endParaRPr lang="en-BE" dirty="0"/>
          </a:p>
          <a:p>
            <a:endParaRPr lang="en-GB" dirty="0"/>
          </a:p>
        </p:txBody>
      </p:sp>
      <p:sp>
        <p:nvSpPr>
          <p:cNvPr id="4" name="Slide Number Placeholder 3"/>
          <p:cNvSpPr>
            <a:spLocks noGrp="1"/>
          </p:cNvSpPr>
          <p:nvPr>
            <p:ph type="sldNum" sz="quarter" idx="5"/>
          </p:nvPr>
        </p:nvSpPr>
        <p:spPr/>
        <p:txBody>
          <a:bodyPr/>
          <a:lstStyle/>
          <a:p>
            <a:fld id="{B4FA9EFB-36DF-4BCB-9AA5-D42193F225D6}" type="slidenum">
              <a:rPr lang="en-PH" smtClean="0"/>
              <a:t>10</a:t>
            </a:fld>
            <a:endParaRPr lang="en-PH"/>
          </a:p>
        </p:txBody>
      </p:sp>
    </p:spTree>
    <p:extLst>
      <p:ext uri="{BB962C8B-B14F-4D97-AF65-F5344CB8AC3E}">
        <p14:creationId xmlns:p14="http://schemas.microsoft.com/office/powerpoint/2010/main" val="534282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Database</a:t>
            </a:r>
            <a:r>
              <a:rPr lang="en-US" dirty="0"/>
              <a:t>: If you use a Db in a “</a:t>
            </a:r>
            <a:r>
              <a:rPr lang="en-US" dirty="0" err="1"/>
              <a:t>UnitTest</a:t>
            </a:r>
            <a:r>
              <a:rPr lang="en-US" dirty="0"/>
              <a:t>”, you need to setup this Db before the test so that it is in a predictable state. If multiple tests are using the same </a:t>
            </a:r>
            <a:r>
              <a:rPr lang="en-US" dirty="0" err="1"/>
              <a:t>db</a:t>
            </a:r>
            <a:r>
              <a:rPr lang="en-US" dirty="0"/>
              <a:t>, they could interfere with </a:t>
            </a:r>
            <a:r>
              <a:rPr lang="en-US" dirty="0" err="1"/>
              <a:t>eachother</a:t>
            </a:r>
            <a:r>
              <a:rPr lang="en-US" dirty="0"/>
              <a:t>.</a:t>
            </a:r>
          </a:p>
          <a:p>
            <a:pPr marL="0" indent="0">
              <a:buFont typeface="Arial" panose="020B0604020202020204" pitchFamily="34" charset="0"/>
              <a:buNone/>
            </a:pPr>
            <a:r>
              <a:rPr lang="en-US" b="1" dirty="0"/>
              <a:t>Network Access</a:t>
            </a:r>
            <a:r>
              <a:rPr lang="en-US" dirty="0"/>
              <a:t>: Some other service, endpoint, </a:t>
            </a:r>
            <a:r>
              <a:rPr lang="en-US" dirty="0" err="1"/>
              <a:t>dns</a:t>
            </a:r>
            <a:r>
              <a:rPr lang="en-US" dirty="0"/>
              <a:t>, …</a:t>
            </a:r>
          </a:p>
          <a:p>
            <a:pPr marL="0" indent="0">
              <a:buFont typeface="Arial" panose="020B0604020202020204" pitchFamily="34" charset="0"/>
              <a:buNone/>
            </a:pPr>
            <a:r>
              <a:rPr lang="en-US" b="1" dirty="0"/>
              <a:t>Rest Calls</a:t>
            </a:r>
            <a:r>
              <a:rPr lang="en-US" dirty="0"/>
              <a:t>: Talk to some third party service to send email(s)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sym typeface="Wingdings" panose="05000000000000000000" pitchFamily="2" charset="2"/>
              </a:rPr>
              <a:t> </a:t>
            </a:r>
            <a:r>
              <a:rPr lang="en-US" b="1" dirty="0">
                <a:sym typeface="Wingdings" panose="05000000000000000000" pitchFamily="2" charset="2"/>
              </a:rPr>
              <a:t>MOCKING</a:t>
            </a:r>
            <a:endParaRPr lang="en-BE" b="1"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BE" b="0" dirty="0"/>
          </a:p>
        </p:txBody>
      </p:sp>
      <p:sp>
        <p:nvSpPr>
          <p:cNvPr id="4" name="Slide Number Placeholder 3"/>
          <p:cNvSpPr>
            <a:spLocks noGrp="1"/>
          </p:cNvSpPr>
          <p:nvPr>
            <p:ph type="sldNum" sz="quarter" idx="5"/>
          </p:nvPr>
        </p:nvSpPr>
        <p:spPr/>
        <p:txBody>
          <a:bodyPr/>
          <a:lstStyle/>
          <a:p>
            <a:fld id="{B4FA9EFB-36DF-4BCB-9AA5-D42193F225D6}" type="slidenum">
              <a:rPr lang="en-PH" smtClean="0"/>
              <a:t>11</a:t>
            </a:fld>
            <a:endParaRPr lang="en-PH"/>
          </a:p>
        </p:txBody>
      </p:sp>
    </p:spTree>
    <p:extLst>
      <p:ext uri="{BB962C8B-B14F-4D97-AF65-F5344CB8AC3E}">
        <p14:creationId xmlns:p14="http://schemas.microsoft.com/office/powerpoint/2010/main" val="3224762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1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3.svg"/><Relationship Id="rId10" Type="http://schemas.openxmlformats.org/officeDocument/2006/relationships/image" Target="../media/image24.png"/><Relationship Id="rId4" Type="http://schemas.openxmlformats.org/officeDocument/2006/relationships/image" Target="../media/image22.svg"/><Relationship Id="rId9" Type="http://schemas.openxmlformats.org/officeDocument/2006/relationships/image" Target="../media/image3.svg"/></Relationships>
</file>

<file path=ppt/slides/_rels/slide12.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2.png"/><Relationship Id="rId10" Type="http://schemas.openxmlformats.org/officeDocument/2006/relationships/image" Target="../media/image45.jpeg"/><Relationship Id="rId4" Type="http://schemas.openxmlformats.org/officeDocument/2006/relationships/image" Target="../media/image39.sv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1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3.svg"/><Relationship Id="rId10" Type="http://schemas.openxmlformats.org/officeDocument/2006/relationships/image" Target="../media/image24.png"/><Relationship Id="rId4" Type="http://schemas.openxmlformats.org/officeDocument/2006/relationships/image" Target="../media/image22.svg"/><Relationship Id="rId9" Type="http://schemas.openxmlformats.org/officeDocument/2006/relationships/image" Target="../media/image3.svg"/></Relationships>
</file>

<file path=ppt/slides/_rels/slide1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3.svg"/><Relationship Id="rId10" Type="http://schemas.openxmlformats.org/officeDocument/2006/relationships/image" Target="../media/image24.png"/><Relationship Id="rId4" Type="http://schemas.openxmlformats.org/officeDocument/2006/relationships/image" Target="../media/image22.svg"/><Relationship Id="rId9" Type="http://schemas.openxmlformats.org/officeDocument/2006/relationships/image" Target="../media/image3.svg"/></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3.svg"/><Relationship Id="rId10" Type="http://schemas.openxmlformats.org/officeDocument/2006/relationships/image" Target="../media/image24.png"/><Relationship Id="rId4" Type="http://schemas.openxmlformats.org/officeDocument/2006/relationships/image" Target="../media/image22.svg"/><Relationship Id="rId9" Type="http://schemas.openxmlformats.org/officeDocument/2006/relationships/image" Target="../media/image3.sv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30.svg"/><Relationship Id="rId11" Type="http://schemas.openxmlformats.org/officeDocument/2006/relationships/image" Target="../media/image46.pn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image" Target="../media/image15.svg"/><Relationship Id="rId9" Type="http://schemas.openxmlformats.org/officeDocument/2006/relationships/image" Target="../media/image20.svg"/></Relationships>
</file>

<file path=ppt/slides/_rels/slide20.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2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3.svg"/><Relationship Id="rId10" Type="http://schemas.openxmlformats.org/officeDocument/2006/relationships/image" Target="../media/image24.png"/><Relationship Id="rId4" Type="http://schemas.openxmlformats.org/officeDocument/2006/relationships/image" Target="../media/image22.svg"/><Relationship Id="rId9" Type="http://schemas.openxmlformats.org/officeDocument/2006/relationships/image" Target="../media/image3.svg"/></Relationships>
</file>

<file path=ppt/slides/_rels/slide2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0.svg"/><Relationship Id="rId11" Type="http://schemas.openxmlformats.org/officeDocument/2006/relationships/image" Target="../media/image47.jpe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2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48.jpeg"/><Relationship Id="rId3" Type="http://schemas.openxmlformats.org/officeDocument/2006/relationships/image" Target="../media/image21.png"/><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3.svg"/><Relationship Id="rId15" Type="http://schemas.openxmlformats.org/officeDocument/2006/relationships/image" Target="../media/image50.jpeg"/><Relationship Id="rId10" Type="http://schemas.openxmlformats.org/officeDocument/2006/relationships/image" Target="../media/image24.png"/><Relationship Id="rId4" Type="http://schemas.openxmlformats.org/officeDocument/2006/relationships/image" Target="../media/image22.svg"/><Relationship Id="rId9" Type="http://schemas.openxmlformats.org/officeDocument/2006/relationships/image" Target="../media/image3.svg"/><Relationship Id="rId14" Type="http://schemas.openxmlformats.org/officeDocument/2006/relationships/image" Target="../media/image49.jpeg"/></Relationships>
</file>

<file path=ppt/slides/_rels/slide25.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0.svg"/><Relationship Id="rId11" Type="http://schemas.openxmlformats.org/officeDocument/2006/relationships/image" Target="../media/image51.jpe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26.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53.png"/><Relationship Id="rId18" Type="http://schemas.openxmlformats.org/officeDocument/2006/relationships/hyperlink" Target="https://www.facebook.com/itenium.be" TargetMode="External"/><Relationship Id="rId3" Type="http://schemas.openxmlformats.org/officeDocument/2006/relationships/image" Target="../media/image27.png"/><Relationship Id="rId21" Type="http://schemas.openxmlformats.org/officeDocument/2006/relationships/image" Target="../media/image57.png"/><Relationship Id="rId7" Type="http://schemas.openxmlformats.org/officeDocument/2006/relationships/image" Target="../media/image32.png"/><Relationship Id="rId12" Type="http://schemas.openxmlformats.org/officeDocument/2006/relationships/hyperlink" Target="https://x.com/itenium_be" TargetMode="External"/><Relationship Id="rId17" Type="http://schemas.openxmlformats.org/officeDocument/2006/relationships/image" Target="../media/image55.png"/><Relationship Id="rId2" Type="http://schemas.openxmlformats.org/officeDocument/2006/relationships/notesSlide" Target="../notesSlides/notesSlide24.xml"/><Relationship Id="rId16" Type="http://schemas.openxmlformats.org/officeDocument/2006/relationships/hyperlink" Target="https://www.youtube.com/channel/UCot8h-KwjxhLG-QYQppYjZQ" TargetMode="External"/><Relationship Id="rId20" Type="http://schemas.openxmlformats.org/officeDocument/2006/relationships/hyperlink" Target="https://itenium.be/" TargetMode="External"/><Relationship Id="rId1" Type="http://schemas.openxmlformats.org/officeDocument/2006/relationships/slideLayout" Target="../slideLayouts/slideLayout7.xml"/><Relationship Id="rId6" Type="http://schemas.openxmlformats.org/officeDocument/2006/relationships/image" Target="../media/image30.svg"/><Relationship Id="rId11" Type="http://schemas.openxmlformats.org/officeDocument/2006/relationships/image" Target="../media/image52.png"/><Relationship Id="rId24" Type="http://schemas.openxmlformats.org/officeDocument/2006/relationships/image" Target="../media/image59.png"/><Relationship Id="rId5" Type="http://schemas.openxmlformats.org/officeDocument/2006/relationships/image" Target="../media/image29.png"/><Relationship Id="rId15" Type="http://schemas.openxmlformats.org/officeDocument/2006/relationships/image" Target="../media/image54.png"/><Relationship Id="rId23" Type="http://schemas.openxmlformats.org/officeDocument/2006/relationships/image" Target="../media/image58.png"/><Relationship Id="rId10" Type="http://schemas.openxmlformats.org/officeDocument/2006/relationships/hyperlink" Target="https://www.instagram.com/itenium/" TargetMode="External"/><Relationship Id="rId19" Type="http://schemas.openxmlformats.org/officeDocument/2006/relationships/image" Target="../media/image56.png"/><Relationship Id="rId4" Type="http://schemas.openxmlformats.org/officeDocument/2006/relationships/image" Target="../media/image28.svg"/><Relationship Id="rId9" Type="http://schemas.openxmlformats.org/officeDocument/2006/relationships/image" Target="../media/image12.png"/><Relationship Id="rId14" Type="http://schemas.openxmlformats.org/officeDocument/2006/relationships/hyperlink" Target="https://www.linkedin.com/company/itenium/posts/?feedView=all" TargetMode="External"/><Relationship Id="rId22" Type="http://schemas.openxmlformats.org/officeDocument/2006/relationships/hyperlink" Target="https://github.com/itenium-be" TargetMode="External"/></Relationships>
</file>

<file path=ppt/slides/_rels/slide27.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61.png"/><Relationship Id="rId7" Type="http://schemas.openxmlformats.org/officeDocument/2006/relationships/image" Target="../media/image2.png"/><Relationship Id="rId2" Type="http://schemas.openxmlformats.org/officeDocument/2006/relationships/image" Target="../media/image60.jpeg"/><Relationship Id="rId1" Type="http://schemas.openxmlformats.org/officeDocument/2006/relationships/slideLayout" Target="../slideLayouts/slideLayout7.xml"/><Relationship Id="rId6" Type="http://schemas.openxmlformats.org/officeDocument/2006/relationships/image" Target="../media/image64.svg"/><Relationship Id="rId5" Type="http://schemas.openxmlformats.org/officeDocument/2006/relationships/image" Target="../media/image63.png"/><Relationship Id="rId10" Type="http://schemas.openxmlformats.org/officeDocument/2006/relationships/image" Target="../media/image9.svg"/><Relationship Id="rId4" Type="http://schemas.openxmlformats.org/officeDocument/2006/relationships/image" Target="../media/image62.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22.svg"/><Relationship Id="rId7" Type="http://schemas.openxmlformats.org/officeDocument/2006/relationships/image" Target="../media/image2.png"/><Relationship Id="rId12"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7.svg"/><Relationship Id="rId11" Type="http://schemas.openxmlformats.org/officeDocument/2006/relationships/image" Target="../media/image12.png"/><Relationship Id="rId5" Type="http://schemas.openxmlformats.org/officeDocument/2006/relationships/image" Target="../media/image16.png"/><Relationship Id="rId10" Type="http://schemas.openxmlformats.org/officeDocument/2006/relationships/image" Target="../media/image25.svg"/><Relationship Id="rId4" Type="http://schemas.openxmlformats.org/officeDocument/2006/relationships/image" Target="../media/image23.svg"/><Relationship Id="rId9" Type="http://schemas.openxmlformats.org/officeDocument/2006/relationships/image" Target="../media/image24.png"/></Relationships>
</file>

<file path=ppt/slides/_rels/slide4.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10" Type="http://schemas.openxmlformats.org/officeDocument/2006/relationships/image" Target="../media/image12.png"/><Relationship Id="rId4" Type="http://schemas.openxmlformats.org/officeDocument/2006/relationships/image" Target="../media/image28.svg"/><Relationship Id="rId9" Type="http://schemas.openxmlformats.org/officeDocument/2006/relationships/image" Target="../media/image33.sv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21.png"/><Relationship Id="rId7" Type="http://schemas.openxmlformats.org/officeDocument/2006/relationships/image" Target="../media/image17.sv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5.svg"/><Relationship Id="rId5" Type="http://schemas.openxmlformats.org/officeDocument/2006/relationships/image" Target="../media/image23.svg"/><Relationship Id="rId10" Type="http://schemas.openxmlformats.org/officeDocument/2006/relationships/image" Target="../media/image24.png"/><Relationship Id="rId4" Type="http://schemas.openxmlformats.org/officeDocument/2006/relationships/image" Target="../media/image22.svg"/><Relationship Id="rId9"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34.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7.svg"/><Relationship Id="rId5" Type="http://schemas.openxmlformats.org/officeDocument/2006/relationships/image" Target="../media/image36.png"/><Relationship Id="rId4" Type="http://schemas.openxmlformats.org/officeDocument/2006/relationships/image" Target="../media/image35.svg"/></Relationships>
</file>

<file path=ppt/slides/_rels/slide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2.png"/><Relationship Id="rId4" Type="http://schemas.openxmlformats.org/officeDocument/2006/relationships/image" Target="../media/image39.sv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2.png"/><Relationship Id="rId10" Type="http://schemas.openxmlformats.org/officeDocument/2006/relationships/image" Target="../media/image43.jpeg"/><Relationship Id="rId4" Type="http://schemas.openxmlformats.org/officeDocument/2006/relationships/image" Target="../media/image39.sv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0.svg"/><Relationship Id="rId5" Type="http://schemas.openxmlformats.org/officeDocument/2006/relationships/image" Target="../media/image2.png"/><Relationship Id="rId10" Type="http://schemas.openxmlformats.org/officeDocument/2006/relationships/image" Target="../media/image44.png"/><Relationship Id="rId4" Type="http://schemas.openxmlformats.org/officeDocument/2006/relationships/image" Target="../media/image39.sv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17000"/>
          </a:blip>
          <a:srcRect l="529" r="1761" b="22561"/>
          <a:stretch>
            <a:fillRect/>
          </a:stretch>
        </p:blipFill>
        <p:spPr>
          <a:xfrm>
            <a:off x="9377825" y="-29220"/>
            <a:ext cx="8910175" cy="10287000"/>
          </a:xfrm>
          <a:prstGeom prst="rect">
            <a:avLst/>
          </a:prstGeom>
        </p:spPr>
      </p:pic>
      <p:grpSp>
        <p:nvGrpSpPr>
          <p:cNvPr id="3" name="Group 3"/>
          <p:cNvGrpSpPr/>
          <p:nvPr/>
        </p:nvGrpSpPr>
        <p:grpSpPr>
          <a:xfrm>
            <a:off x="2263758" y="5533110"/>
            <a:ext cx="13778687" cy="337636"/>
            <a:chOff x="0" y="0"/>
            <a:chExt cx="18371583" cy="450182"/>
          </a:xfrm>
        </p:grpSpPr>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15867" y="192883"/>
              <a:ext cx="17315579" cy="64933"/>
            </a:xfrm>
            <a:prstGeom prst="rect">
              <a:avLst/>
            </a:prstGeom>
          </p:spPr>
        </p:pic>
        <p:pic>
          <p:nvPicPr>
            <p:cNvPr id="5"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518"/>
              <a:ext cx="540137" cy="449664"/>
            </a:xfrm>
            <a:prstGeom prst="rect">
              <a:avLst/>
            </a:prstGeom>
          </p:spPr>
        </p:pic>
        <p:pic>
          <p:nvPicPr>
            <p:cNvPr id="6" name="Picture 6"/>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7831446" y="0"/>
              <a:ext cx="540137" cy="449664"/>
            </a:xfrm>
            <a:prstGeom prst="rect">
              <a:avLst/>
            </a:prstGeom>
          </p:spPr>
        </p:pic>
      </p:grpSp>
      <p:pic>
        <p:nvPicPr>
          <p:cNvPr id="7" name="Picture 7"/>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a:stretch>
            <a:fillRect/>
          </a:stretch>
        </p:blipFill>
        <p:spPr>
          <a:xfrm>
            <a:off x="-9525" y="0"/>
            <a:ext cx="1456670" cy="1456670"/>
          </a:xfrm>
          <a:prstGeom prst="rect">
            <a:avLst/>
          </a:prstGeom>
        </p:spPr>
      </p:pic>
      <p:pic>
        <p:nvPicPr>
          <p:cNvPr id="8" name="Picture 8"/>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r="20294"/>
          <a:stretch>
            <a:fillRect/>
          </a:stretch>
        </p:blipFill>
        <p:spPr>
          <a:xfrm>
            <a:off x="12466900" y="9334500"/>
            <a:ext cx="5830625" cy="54864"/>
          </a:xfrm>
          <a:prstGeom prst="rect">
            <a:avLst/>
          </a:prstGeom>
        </p:spPr>
      </p:pic>
      <p:pic>
        <p:nvPicPr>
          <p:cNvPr id="9" name="Picture 9"/>
          <p:cNvPicPr>
            <a:picLocks noChangeAspect="1"/>
          </p:cNvPicPr>
          <p:nvPr/>
        </p:nvPicPr>
        <p:blipFill>
          <a:blip r:embed="rId13"/>
          <a:srcRect/>
          <a:stretch>
            <a:fillRect/>
          </a:stretch>
        </p:blipFill>
        <p:spPr>
          <a:xfrm>
            <a:off x="6648105" y="1858327"/>
            <a:ext cx="4991790" cy="1349863"/>
          </a:xfrm>
          <a:prstGeom prst="rect">
            <a:avLst/>
          </a:prstGeom>
        </p:spPr>
      </p:pic>
      <p:sp>
        <p:nvSpPr>
          <p:cNvPr id="11" name="TextBox 11"/>
          <p:cNvSpPr txBox="1"/>
          <p:nvPr/>
        </p:nvSpPr>
        <p:spPr>
          <a:xfrm>
            <a:off x="0" y="3529964"/>
            <a:ext cx="9368300" cy="1228725"/>
          </a:xfrm>
          <a:prstGeom prst="rect">
            <a:avLst/>
          </a:prstGeom>
        </p:spPr>
        <p:txBody>
          <a:bodyPr wrap="square" lIns="0" tIns="0" rIns="0" bIns="0" rtlCol="0" anchor="t">
            <a:spAutoFit/>
          </a:bodyPr>
          <a:lstStyle/>
          <a:p>
            <a:pPr algn="ctr">
              <a:lnSpc>
                <a:spcPts val="9683"/>
              </a:lnSpc>
            </a:pPr>
            <a:r>
              <a:rPr lang="en-US" sz="8069" dirty="0" err="1">
                <a:solidFill>
                  <a:srgbClr val="E8870A"/>
                </a:solidFill>
                <a:latin typeface="Open Sans Bold"/>
              </a:rPr>
              <a:t>UnitTesting</a:t>
            </a:r>
            <a:endParaRPr lang="en-US" sz="8069" dirty="0">
              <a:solidFill>
                <a:srgbClr val="FFFFFF"/>
              </a:solidFill>
              <a:latin typeface="Open Sans Bold"/>
            </a:endParaRPr>
          </a:p>
        </p:txBody>
      </p:sp>
      <p:pic>
        <p:nvPicPr>
          <p:cNvPr id="12" name="Picture 2" descr="Clock PNG, Clock Transparent Background - FreeIconsPNG">
            <a:extLst>
              <a:ext uri="{FF2B5EF4-FFF2-40B4-BE49-F238E27FC236}">
                <a16:creationId xmlns:a16="http://schemas.microsoft.com/office/drawing/2014/main" id="{C152B8C2-82EB-0C80-1A5C-2BCFE6FED9F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5889497" y="230007"/>
            <a:ext cx="736980" cy="73698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933F85D-1F22-2744-0B98-04DEB16A9470}"/>
              </a:ext>
            </a:extLst>
          </p:cNvPr>
          <p:cNvSpPr txBox="1"/>
          <p:nvPr/>
        </p:nvSpPr>
        <p:spPr>
          <a:xfrm>
            <a:off x="16781111" y="300531"/>
            <a:ext cx="1323833" cy="595932"/>
          </a:xfrm>
          <a:prstGeom prst="rect">
            <a:avLst/>
          </a:prstGeom>
          <a:noFill/>
        </p:spPr>
        <p:txBody>
          <a:bodyPr wrap="square" rtlCol="0">
            <a:spAutoFit/>
          </a:bodyPr>
          <a:lstStyle/>
          <a:p>
            <a:pPr lvl="0">
              <a:lnSpc>
                <a:spcPct val="107000"/>
              </a:lnSpc>
            </a:pPr>
            <a:r>
              <a:rPr lang="en-US" sz="3200" dirty="0">
                <a:solidFill>
                  <a:schemeClr val="bg1"/>
                </a:solidFill>
                <a:latin typeface="Calibri" panose="020F0502020204030204" pitchFamily="34" charset="0"/>
                <a:ea typeface="Calibri" panose="020F0502020204030204" pitchFamily="34" charset="0"/>
                <a:cs typeface="Times New Roman" panose="02020603050405020304" pitchFamily="18" charset="0"/>
              </a:rPr>
              <a:t>60min</a:t>
            </a:r>
            <a:endParaRPr lang="en-BE" sz="32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3" name="Rectangle: Rounded Corners 22">
            <a:extLst>
              <a:ext uri="{FF2B5EF4-FFF2-40B4-BE49-F238E27FC236}">
                <a16:creationId xmlns:a16="http://schemas.microsoft.com/office/drawing/2014/main" id="{54185C85-F932-2197-22D9-6D5E584B657D}"/>
              </a:ext>
            </a:extLst>
          </p:cNvPr>
          <p:cNvSpPr/>
          <p:nvPr/>
        </p:nvSpPr>
        <p:spPr>
          <a:xfrm>
            <a:off x="14726912" y="9525304"/>
            <a:ext cx="3378032" cy="5965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a:t>ArchitectureTrack</a:t>
            </a:r>
            <a:endParaRPr lang="en-BE" sz="3200" dirty="0"/>
          </a:p>
        </p:txBody>
      </p:sp>
      <p:sp>
        <p:nvSpPr>
          <p:cNvPr id="28" name="Rectangle 27">
            <a:extLst>
              <a:ext uri="{FF2B5EF4-FFF2-40B4-BE49-F238E27FC236}">
                <a16:creationId xmlns:a16="http://schemas.microsoft.com/office/drawing/2014/main" id="{E209FBE3-A290-FD02-FC4E-1DF0AAD28E5D}"/>
              </a:ext>
            </a:extLst>
          </p:cNvPr>
          <p:cNvSpPr/>
          <p:nvPr/>
        </p:nvSpPr>
        <p:spPr>
          <a:xfrm>
            <a:off x="2802465" y="9362315"/>
            <a:ext cx="2545753" cy="64320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fr-BE" sz="3200" dirty="0"/>
              <a:t>Introduction</a:t>
            </a:r>
            <a:endParaRPr lang="en-BE" sz="3200" dirty="0"/>
          </a:p>
        </p:txBody>
      </p:sp>
      <p:sp>
        <p:nvSpPr>
          <p:cNvPr id="32" name="Rectangle 31">
            <a:extLst>
              <a:ext uri="{FF2B5EF4-FFF2-40B4-BE49-F238E27FC236}">
                <a16:creationId xmlns:a16="http://schemas.microsoft.com/office/drawing/2014/main" id="{A922CF47-270F-5190-7DC8-24EA4E2EAF14}"/>
              </a:ext>
            </a:extLst>
          </p:cNvPr>
          <p:cNvSpPr/>
          <p:nvPr/>
        </p:nvSpPr>
        <p:spPr>
          <a:xfrm>
            <a:off x="392705" y="9361932"/>
            <a:ext cx="2233738" cy="6432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BE" sz="3200" dirty="0" err="1"/>
              <a:t>Theoretical</a:t>
            </a:r>
            <a:endParaRPr lang="en-BE" sz="3200" dirty="0"/>
          </a:p>
        </p:txBody>
      </p:sp>
      <p:sp>
        <p:nvSpPr>
          <p:cNvPr id="14" name="TextBox 11">
            <a:extLst>
              <a:ext uri="{FF2B5EF4-FFF2-40B4-BE49-F238E27FC236}">
                <a16:creationId xmlns:a16="http://schemas.microsoft.com/office/drawing/2014/main" id="{163B858D-FA12-A6D7-C159-3038672BFDC7}"/>
              </a:ext>
            </a:extLst>
          </p:cNvPr>
          <p:cNvSpPr txBox="1"/>
          <p:nvPr/>
        </p:nvSpPr>
        <p:spPr>
          <a:xfrm>
            <a:off x="9387350" y="3556670"/>
            <a:ext cx="8910175" cy="1228725"/>
          </a:xfrm>
          <a:prstGeom prst="rect">
            <a:avLst/>
          </a:prstGeom>
        </p:spPr>
        <p:txBody>
          <a:bodyPr wrap="square" lIns="0" tIns="0" rIns="0" bIns="0" rtlCol="0" anchor="t">
            <a:spAutoFit/>
          </a:bodyPr>
          <a:lstStyle/>
          <a:p>
            <a:pPr algn="ctr">
              <a:lnSpc>
                <a:spcPts val="9683"/>
              </a:lnSpc>
            </a:pPr>
            <a:r>
              <a:rPr lang="en-US" sz="8069" dirty="0">
                <a:solidFill>
                  <a:srgbClr val="FFFFFF"/>
                </a:solidFill>
                <a:latin typeface="Open Sans Bold"/>
              </a:rPr>
              <a:t>TDD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But What?</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A5483923-D218-C688-0D25-D68865730BC0}"/>
              </a:ext>
            </a:extLst>
          </p:cNvPr>
          <p:cNvSpPr txBox="1"/>
          <p:nvPr/>
        </p:nvSpPr>
        <p:spPr>
          <a:xfrm>
            <a:off x="445515" y="3595894"/>
            <a:ext cx="15785085" cy="4708981"/>
          </a:xfrm>
          <a:prstGeom prst="rect">
            <a:avLst/>
          </a:prstGeom>
          <a:noFill/>
        </p:spPr>
        <p:txBody>
          <a:bodyPr wrap="square" rtlCol="0">
            <a:spAutoFit/>
          </a:bodyPr>
          <a:lstStyle/>
          <a:p>
            <a:pPr marL="457200" indent="-457200">
              <a:buFont typeface="Arial" panose="020B0604020202020204" pitchFamily="34" charset="0"/>
              <a:buChar char="•"/>
            </a:pPr>
            <a:r>
              <a:rPr lang="en-US" sz="6000" dirty="0">
                <a:solidFill>
                  <a:schemeClr val="bg1"/>
                </a:solidFill>
              </a:rPr>
              <a:t>A Happy Path / Sunny Day Test</a:t>
            </a:r>
          </a:p>
          <a:p>
            <a:pPr marL="457200" indent="-457200">
              <a:buFont typeface="Arial" panose="020B0604020202020204" pitchFamily="34" charset="0"/>
              <a:buChar char="•"/>
            </a:pPr>
            <a:r>
              <a:rPr lang="en-US" sz="6000" dirty="0">
                <a:solidFill>
                  <a:schemeClr val="bg1"/>
                </a:solidFill>
              </a:rPr>
              <a:t>Test Branches (if/switch)</a:t>
            </a:r>
          </a:p>
          <a:p>
            <a:pPr marL="457200" indent="-457200">
              <a:buFont typeface="Arial" panose="020B0604020202020204" pitchFamily="34" charset="0"/>
              <a:buChar char="•"/>
            </a:pPr>
            <a:r>
              <a:rPr lang="en-US" sz="6000" dirty="0">
                <a:solidFill>
                  <a:schemeClr val="bg1"/>
                </a:solidFill>
              </a:rPr>
              <a:t>Unhappy paths (</a:t>
            </a:r>
            <a:r>
              <a:rPr lang="en-US" sz="6000" dirty="0" err="1">
                <a:solidFill>
                  <a:schemeClr val="bg1"/>
                </a:solidFill>
              </a:rPr>
              <a:t>GuardClauses</a:t>
            </a:r>
            <a:r>
              <a:rPr lang="en-US" sz="6000" dirty="0">
                <a:solidFill>
                  <a:schemeClr val="bg1"/>
                </a:solidFill>
              </a:rPr>
              <a:t>, Exceptions, …)</a:t>
            </a:r>
          </a:p>
          <a:p>
            <a:pPr marL="457200" indent="-457200">
              <a:buFont typeface="Arial" panose="020B0604020202020204" pitchFamily="34" charset="0"/>
              <a:buChar char="•"/>
            </a:pPr>
            <a:r>
              <a:rPr lang="en-US" sz="6000" dirty="0">
                <a:solidFill>
                  <a:schemeClr val="bg1"/>
                </a:solidFill>
              </a:rPr>
              <a:t>Common / Real World Scenarios</a:t>
            </a:r>
          </a:p>
          <a:p>
            <a:pPr marL="457200" indent="-457200">
              <a:buFont typeface="Arial" panose="020B0604020202020204" pitchFamily="34" charset="0"/>
              <a:buChar char="•"/>
            </a:pPr>
            <a:r>
              <a:rPr lang="en-US" sz="6000" dirty="0">
                <a:solidFill>
                  <a:schemeClr val="bg1"/>
                </a:solidFill>
              </a:rPr>
              <a:t>Boundaries</a:t>
            </a:r>
          </a:p>
        </p:txBody>
      </p:sp>
    </p:spTree>
    <p:extLst>
      <p:ext uri="{BB962C8B-B14F-4D97-AF65-F5344CB8AC3E}">
        <p14:creationId xmlns:p14="http://schemas.microsoft.com/office/powerpoint/2010/main" val="2563366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2"/>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1136489"/>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Quick Feedback Loop</a:t>
            </a:r>
            <a:endParaRPr lang="en-US" sz="8069" dirty="0">
              <a:solidFill>
                <a:srgbClr val="FFFFFF"/>
              </a:solidFill>
              <a:latin typeface="Open Sans Bold"/>
            </a:endParaRPr>
          </a:p>
        </p:txBody>
      </p:sp>
      <p:sp>
        <p:nvSpPr>
          <p:cNvPr id="31" name="TextBox 30">
            <a:extLst>
              <a:ext uri="{FF2B5EF4-FFF2-40B4-BE49-F238E27FC236}">
                <a16:creationId xmlns:a16="http://schemas.microsoft.com/office/drawing/2014/main" id="{9B969488-E601-D1BC-CA73-4D131C74E0BB}"/>
              </a:ext>
            </a:extLst>
          </p:cNvPr>
          <p:cNvSpPr txBox="1"/>
          <p:nvPr/>
        </p:nvSpPr>
        <p:spPr>
          <a:xfrm>
            <a:off x="401609" y="3628804"/>
            <a:ext cx="6913592" cy="3785652"/>
          </a:xfrm>
          <a:prstGeom prst="rect">
            <a:avLst/>
          </a:prstGeom>
          <a:noFill/>
        </p:spPr>
        <p:txBody>
          <a:bodyPr wrap="square" rtlCol="0">
            <a:spAutoFit/>
          </a:bodyPr>
          <a:lstStyle/>
          <a:p>
            <a:pPr marL="457200" indent="-457200">
              <a:buFont typeface="Arial" panose="020B0604020202020204" pitchFamily="34" charset="0"/>
              <a:buChar char="•"/>
            </a:pPr>
            <a:r>
              <a:rPr lang="en-US" sz="6000" dirty="0">
                <a:solidFill>
                  <a:schemeClr val="bg1"/>
                </a:solidFill>
              </a:rPr>
              <a:t>Database</a:t>
            </a:r>
          </a:p>
          <a:p>
            <a:pPr marL="457200" indent="-457200">
              <a:buFont typeface="Arial" panose="020B0604020202020204" pitchFamily="34" charset="0"/>
              <a:buChar char="•"/>
            </a:pPr>
            <a:r>
              <a:rPr lang="en-US" sz="6000" dirty="0" err="1">
                <a:solidFill>
                  <a:schemeClr val="bg1"/>
                </a:solidFill>
              </a:rPr>
              <a:t>FileSystem</a:t>
            </a:r>
            <a:endParaRPr lang="en-US" sz="6000" dirty="0">
              <a:solidFill>
                <a:schemeClr val="bg1"/>
              </a:solidFill>
            </a:endParaRPr>
          </a:p>
          <a:p>
            <a:pPr marL="457200" indent="-457200">
              <a:buFont typeface="Arial" panose="020B0604020202020204" pitchFamily="34" charset="0"/>
              <a:buChar char="•"/>
            </a:pPr>
            <a:r>
              <a:rPr lang="en-US" sz="6000" dirty="0">
                <a:solidFill>
                  <a:schemeClr val="bg1"/>
                </a:solidFill>
              </a:rPr>
              <a:t>Network Access</a:t>
            </a:r>
          </a:p>
          <a:p>
            <a:pPr marL="457200" indent="-457200">
              <a:buFont typeface="Arial" panose="020B0604020202020204" pitchFamily="34" charset="0"/>
              <a:buChar char="•"/>
            </a:pPr>
            <a:r>
              <a:rPr lang="en-US" sz="6000" dirty="0">
                <a:solidFill>
                  <a:schemeClr val="bg1"/>
                </a:solidFill>
              </a:rPr>
              <a:t>Rest Calls</a:t>
            </a:r>
          </a:p>
        </p:txBody>
      </p:sp>
      <p:sp>
        <p:nvSpPr>
          <p:cNvPr id="6" name="TextBox 5">
            <a:extLst>
              <a:ext uri="{FF2B5EF4-FFF2-40B4-BE49-F238E27FC236}">
                <a16:creationId xmlns:a16="http://schemas.microsoft.com/office/drawing/2014/main" id="{0C7EBC19-E033-D073-4073-D472D5403665}"/>
              </a:ext>
            </a:extLst>
          </p:cNvPr>
          <p:cNvSpPr txBox="1"/>
          <p:nvPr/>
        </p:nvSpPr>
        <p:spPr>
          <a:xfrm>
            <a:off x="150418" y="2204626"/>
            <a:ext cx="17985182" cy="1015663"/>
          </a:xfrm>
          <a:prstGeom prst="rect">
            <a:avLst/>
          </a:prstGeom>
          <a:noFill/>
        </p:spPr>
        <p:txBody>
          <a:bodyPr wrap="square" rtlCol="0">
            <a:spAutoFit/>
          </a:bodyPr>
          <a:lstStyle/>
          <a:p>
            <a:pPr algn="ctr"/>
            <a:r>
              <a:rPr lang="en-US" sz="6000" dirty="0">
                <a:solidFill>
                  <a:schemeClr val="bg1"/>
                </a:solidFill>
              </a:rPr>
              <a:t>Achievable Only By Avoiding I/O</a:t>
            </a:r>
          </a:p>
        </p:txBody>
      </p:sp>
    </p:spTree>
    <p:extLst>
      <p:ext uri="{BB962C8B-B14F-4D97-AF65-F5344CB8AC3E}">
        <p14:creationId xmlns:p14="http://schemas.microsoft.com/office/powerpoint/2010/main" val="158346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9589" r="35858" b="25411"/>
          <a:stretch>
            <a:fillRect/>
          </a:stretch>
        </p:blipFill>
        <p:spPr>
          <a:xfrm>
            <a:off x="9380111" y="9541050"/>
            <a:ext cx="8869365" cy="47866"/>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5126" r="20735"/>
          <a:stretch>
            <a:fillRect/>
          </a:stretch>
        </p:blipFill>
        <p:spPr>
          <a:xfrm>
            <a:off x="0" y="657356"/>
            <a:ext cx="9356676" cy="64812"/>
          </a:xfrm>
          <a:prstGeom prst="rect">
            <a:avLst/>
          </a:prstGeom>
        </p:spPr>
      </p:pic>
      <p:pic>
        <p:nvPicPr>
          <p:cNvPr id="6" name="Picture 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28950" r="86779" b="14579"/>
          <a:stretch>
            <a:fillRect/>
          </a:stretch>
        </p:blipFill>
        <p:spPr>
          <a:xfrm rot="5400000">
            <a:off x="16087400" y="8095925"/>
            <a:ext cx="745950" cy="3636200"/>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87520" b="33999"/>
          <a:stretch>
            <a:fillRect/>
          </a:stretch>
        </p:blipFill>
        <p:spPr>
          <a:xfrm rot="5400000">
            <a:off x="1723119" y="-1731043"/>
            <a:ext cx="688160" cy="4153448"/>
          </a:xfrm>
          <a:prstGeom prst="rect">
            <a:avLst/>
          </a:prstGeom>
        </p:spPr>
      </p:pic>
      <p:pic>
        <p:nvPicPr>
          <p:cNvPr id="8" name="Picture 8"/>
          <p:cNvPicPr>
            <a:picLocks noChangeAspect="1"/>
          </p:cNvPicPr>
          <p:nvPr/>
        </p:nvPicPr>
        <p:blipFill>
          <a:blip r:embed="rId9"/>
          <a:srcRect/>
          <a:stretch>
            <a:fillRect/>
          </a:stretch>
        </p:blipFill>
        <p:spPr>
          <a:xfrm>
            <a:off x="15833038" y="8658644"/>
            <a:ext cx="2217525" cy="599656"/>
          </a:xfrm>
          <a:prstGeom prst="rect">
            <a:avLst/>
          </a:prstGeom>
        </p:spPr>
      </p:pic>
      <p:sp>
        <p:nvSpPr>
          <p:cNvPr id="9" name="TextBox 11">
            <a:extLst>
              <a:ext uri="{FF2B5EF4-FFF2-40B4-BE49-F238E27FC236}">
                <a16:creationId xmlns:a16="http://schemas.microsoft.com/office/drawing/2014/main" id="{18BD4FB4-7CED-773E-59AD-D3AA3673ABAB}"/>
              </a:ext>
            </a:extLst>
          </p:cNvPr>
          <p:cNvSpPr txBox="1"/>
          <p:nvPr/>
        </p:nvSpPr>
        <p:spPr>
          <a:xfrm>
            <a:off x="47754" y="833971"/>
            <a:ext cx="18201722"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Test Doubles</a:t>
            </a:r>
            <a:endParaRPr lang="en-US" sz="8069" dirty="0">
              <a:solidFill>
                <a:srgbClr val="FFFFFF"/>
              </a:solidFill>
              <a:latin typeface="Open Sans Bold"/>
            </a:endParaRPr>
          </a:p>
        </p:txBody>
      </p:sp>
      <p:pic>
        <p:nvPicPr>
          <p:cNvPr id="3" name="Picture 2" descr="Jackie Chan - Dummy? stub? fake? mock? spy? wtf?">
            <a:extLst>
              <a:ext uri="{FF2B5EF4-FFF2-40B4-BE49-F238E27FC236}">
                <a16:creationId xmlns:a16="http://schemas.microsoft.com/office/drawing/2014/main" id="{B681B275-A95F-BCB3-D3B7-7B6C2BF2F28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615" y="2030458"/>
            <a:ext cx="10972800" cy="7156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3708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State vs Behavior</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A5483923-D218-C688-0D25-D68865730BC0}"/>
              </a:ext>
            </a:extLst>
          </p:cNvPr>
          <p:cNvSpPr txBox="1"/>
          <p:nvPr/>
        </p:nvSpPr>
        <p:spPr>
          <a:xfrm>
            <a:off x="445515" y="3595894"/>
            <a:ext cx="15785085" cy="4708981"/>
          </a:xfrm>
          <a:prstGeom prst="rect">
            <a:avLst/>
          </a:prstGeom>
          <a:noFill/>
        </p:spPr>
        <p:txBody>
          <a:bodyPr wrap="square" rtlCol="0">
            <a:spAutoFit/>
          </a:bodyPr>
          <a:lstStyle/>
          <a:p>
            <a:pPr marL="457200" indent="-457200">
              <a:buFont typeface="Arial" panose="020B0604020202020204" pitchFamily="34" charset="0"/>
              <a:buChar char="•"/>
            </a:pPr>
            <a:r>
              <a:rPr lang="en-US" sz="6000" dirty="0">
                <a:solidFill>
                  <a:schemeClr val="bg1"/>
                </a:solidFill>
              </a:rPr>
              <a:t>State Testing</a:t>
            </a:r>
            <a:br>
              <a:rPr lang="en-US" sz="6000" dirty="0">
                <a:solidFill>
                  <a:schemeClr val="bg1"/>
                </a:solidFill>
              </a:rPr>
            </a:br>
            <a:r>
              <a:rPr lang="en-US" sz="6000" dirty="0">
                <a:solidFill>
                  <a:schemeClr val="bg1"/>
                </a:solidFill>
              </a:rPr>
              <a:t>Validate that a property has a certain value</a:t>
            </a:r>
          </a:p>
          <a:p>
            <a:pPr marL="457200" indent="-457200">
              <a:buFont typeface="Arial" panose="020B0604020202020204" pitchFamily="34" charset="0"/>
              <a:buChar char="•"/>
            </a:pPr>
            <a:endParaRPr lang="en-US" sz="6000" dirty="0">
              <a:solidFill>
                <a:schemeClr val="bg1"/>
              </a:solidFill>
            </a:endParaRPr>
          </a:p>
          <a:p>
            <a:pPr marL="457200" indent="-457200">
              <a:buFont typeface="Arial" panose="020B0604020202020204" pitchFamily="34" charset="0"/>
              <a:buChar char="•"/>
            </a:pPr>
            <a:r>
              <a:rPr lang="en-US" sz="6000" dirty="0">
                <a:solidFill>
                  <a:schemeClr val="bg1"/>
                </a:solidFill>
              </a:rPr>
              <a:t>Behavior Testing</a:t>
            </a:r>
            <a:br>
              <a:rPr lang="en-US" sz="6000" dirty="0">
                <a:solidFill>
                  <a:schemeClr val="bg1"/>
                </a:solidFill>
              </a:rPr>
            </a:br>
            <a:r>
              <a:rPr lang="en-US" sz="6000" dirty="0">
                <a:solidFill>
                  <a:schemeClr val="bg1"/>
                </a:solidFill>
              </a:rPr>
              <a:t>Validate that a method was (not) called</a:t>
            </a:r>
          </a:p>
        </p:txBody>
      </p:sp>
    </p:spTree>
    <p:extLst>
      <p:ext uri="{BB962C8B-B14F-4D97-AF65-F5344CB8AC3E}">
        <p14:creationId xmlns:p14="http://schemas.microsoft.com/office/powerpoint/2010/main" val="407784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Mocking</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A5483923-D218-C688-0D25-D68865730BC0}"/>
              </a:ext>
            </a:extLst>
          </p:cNvPr>
          <p:cNvSpPr txBox="1"/>
          <p:nvPr/>
        </p:nvSpPr>
        <p:spPr>
          <a:xfrm>
            <a:off x="492334" y="4062504"/>
            <a:ext cx="15785085" cy="5447645"/>
          </a:xfrm>
          <a:prstGeom prst="rect">
            <a:avLst/>
          </a:prstGeom>
          <a:noFill/>
        </p:spPr>
        <p:txBody>
          <a:bodyPr wrap="square" rtlCol="0">
            <a:spAutoFit/>
          </a:bodyPr>
          <a:lstStyle/>
          <a:p>
            <a:pPr marL="457200" indent="-457200">
              <a:buFont typeface="Arial" panose="020B0604020202020204" pitchFamily="34" charset="0"/>
              <a:buChar char="•"/>
            </a:pPr>
            <a:r>
              <a:rPr lang="en-US" sz="6000" dirty="0">
                <a:solidFill>
                  <a:schemeClr val="bg1"/>
                </a:solidFill>
              </a:rPr>
              <a:t>Dummy: </a:t>
            </a:r>
            <a:r>
              <a:rPr lang="en-US" sz="4800" dirty="0">
                <a:solidFill>
                  <a:schemeClr val="bg1"/>
                </a:solidFill>
              </a:rPr>
              <a:t>Passed around but not relevant for the test itself</a:t>
            </a:r>
          </a:p>
          <a:p>
            <a:pPr marL="457200" indent="-457200">
              <a:buFont typeface="Arial" panose="020B0604020202020204" pitchFamily="34" charset="0"/>
              <a:buChar char="•"/>
            </a:pPr>
            <a:r>
              <a:rPr lang="en-US" sz="6000" dirty="0">
                <a:solidFill>
                  <a:schemeClr val="bg1"/>
                </a:solidFill>
              </a:rPr>
              <a:t>Fake: </a:t>
            </a:r>
            <a:r>
              <a:rPr lang="en-US" sz="4800" dirty="0">
                <a:solidFill>
                  <a:schemeClr val="bg1"/>
                </a:solidFill>
              </a:rPr>
              <a:t>Has actual implementation but takes shortcuts</a:t>
            </a:r>
          </a:p>
          <a:p>
            <a:pPr marL="457200" indent="-457200">
              <a:buFont typeface="Arial" panose="020B0604020202020204" pitchFamily="34" charset="0"/>
              <a:buChar char="•"/>
            </a:pPr>
            <a:r>
              <a:rPr lang="en-US" sz="6000" dirty="0">
                <a:solidFill>
                  <a:schemeClr val="bg1"/>
                </a:solidFill>
              </a:rPr>
              <a:t>Stub: </a:t>
            </a:r>
            <a:r>
              <a:rPr lang="en-US" sz="4800" dirty="0">
                <a:solidFill>
                  <a:schemeClr val="bg1"/>
                </a:solidFill>
              </a:rPr>
              <a:t>Provide canned values</a:t>
            </a:r>
          </a:p>
          <a:p>
            <a:pPr marL="457200" indent="-457200">
              <a:buFont typeface="Arial" panose="020B0604020202020204" pitchFamily="34" charset="0"/>
              <a:buChar char="•"/>
            </a:pPr>
            <a:r>
              <a:rPr lang="en-US" sz="6000" dirty="0">
                <a:solidFill>
                  <a:schemeClr val="bg1"/>
                </a:solidFill>
              </a:rPr>
              <a:t>Spy: </a:t>
            </a:r>
            <a:r>
              <a:rPr lang="en-US" sz="4800" dirty="0">
                <a:solidFill>
                  <a:schemeClr val="bg1"/>
                </a:solidFill>
              </a:rPr>
              <a:t>Record what happened, what methods were (not) called</a:t>
            </a:r>
            <a:endParaRPr lang="en-US" sz="6000" dirty="0">
              <a:solidFill>
                <a:schemeClr val="bg1"/>
              </a:solidFill>
            </a:endParaRPr>
          </a:p>
          <a:p>
            <a:pPr marL="457200" indent="-457200">
              <a:buFont typeface="Arial" panose="020B0604020202020204" pitchFamily="34" charset="0"/>
              <a:buChar char="•"/>
            </a:pPr>
            <a:r>
              <a:rPr lang="en-US" sz="6000" dirty="0">
                <a:solidFill>
                  <a:schemeClr val="bg1"/>
                </a:solidFill>
              </a:rPr>
              <a:t>Mock: </a:t>
            </a:r>
            <a:r>
              <a:rPr lang="en-US" sz="4800" dirty="0">
                <a:solidFill>
                  <a:schemeClr val="bg1"/>
                </a:solidFill>
              </a:rPr>
              <a:t>Stub + Spy</a:t>
            </a:r>
            <a:endParaRPr lang="en-US" sz="6000" dirty="0">
              <a:solidFill>
                <a:schemeClr val="bg1"/>
              </a:solidFill>
            </a:endParaRPr>
          </a:p>
        </p:txBody>
      </p:sp>
    </p:spTree>
    <p:extLst>
      <p:ext uri="{BB962C8B-B14F-4D97-AF65-F5344CB8AC3E}">
        <p14:creationId xmlns:p14="http://schemas.microsoft.com/office/powerpoint/2010/main" val="4035685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2"/>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1136489"/>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Mocking</a:t>
            </a:r>
            <a:endParaRPr lang="en-US" sz="8069" dirty="0">
              <a:solidFill>
                <a:srgbClr val="FFFFFF"/>
              </a:solidFill>
              <a:latin typeface="Open Sans Bold"/>
            </a:endParaRPr>
          </a:p>
        </p:txBody>
      </p:sp>
      <p:sp>
        <p:nvSpPr>
          <p:cNvPr id="6" name="TextBox 5">
            <a:extLst>
              <a:ext uri="{FF2B5EF4-FFF2-40B4-BE49-F238E27FC236}">
                <a16:creationId xmlns:a16="http://schemas.microsoft.com/office/drawing/2014/main" id="{0C7EBC19-E033-D073-4073-D472D5403665}"/>
              </a:ext>
            </a:extLst>
          </p:cNvPr>
          <p:cNvSpPr txBox="1"/>
          <p:nvPr/>
        </p:nvSpPr>
        <p:spPr>
          <a:xfrm>
            <a:off x="150418" y="2204626"/>
            <a:ext cx="17985182" cy="1015663"/>
          </a:xfrm>
          <a:prstGeom prst="rect">
            <a:avLst/>
          </a:prstGeom>
          <a:noFill/>
        </p:spPr>
        <p:txBody>
          <a:bodyPr wrap="square" rtlCol="0">
            <a:spAutoFit/>
          </a:bodyPr>
          <a:lstStyle/>
          <a:p>
            <a:pPr algn="ctr"/>
            <a:r>
              <a:rPr lang="en-US" sz="6000" dirty="0">
                <a:solidFill>
                  <a:schemeClr val="bg1"/>
                </a:solidFill>
              </a:rPr>
              <a:t>Abstract the I/O dependencies away</a:t>
            </a:r>
          </a:p>
        </p:txBody>
      </p:sp>
      <p:sp>
        <p:nvSpPr>
          <p:cNvPr id="16" name="TextBox 15">
            <a:extLst>
              <a:ext uri="{FF2B5EF4-FFF2-40B4-BE49-F238E27FC236}">
                <a16:creationId xmlns:a16="http://schemas.microsoft.com/office/drawing/2014/main" id="{958B7D3D-E9C6-8B80-F97A-17F65BC9E03B}"/>
              </a:ext>
            </a:extLst>
          </p:cNvPr>
          <p:cNvSpPr txBox="1"/>
          <p:nvPr/>
        </p:nvSpPr>
        <p:spPr>
          <a:xfrm>
            <a:off x="140479" y="5163079"/>
            <a:ext cx="17985182" cy="1015663"/>
          </a:xfrm>
          <a:prstGeom prst="rect">
            <a:avLst/>
          </a:prstGeom>
          <a:noFill/>
        </p:spPr>
        <p:txBody>
          <a:bodyPr wrap="square" rtlCol="0">
            <a:spAutoFit/>
          </a:bodyPr>
          <a:lstStyle/>
          <a:p>
            <a:pPr algn="ctr"/>
            <a:r>
              <a:rPr lang="en-US" sz="6000" dirty="0">
                <a:solidFill>
                  <a:schemeClr val="bg1"/>
                </a:solidFill>
              </a:rPr>
              <a:t>Program against an interface, not an implementation</a:t>
            </a:r>
          </a:p>
        </p:txBody>
      </p:sp>
    </p:spTree>
    <p:extLst>
      <p:ext uri="{BB962C8B-B14F-4D97-AF65-F5344CB8AC3E}">
        <p14:creationId xmlns:p14="http://schemas.microsoft.com/office/powerpoint/2010/main" val="17294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2"/>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1136489"/>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Implementation</a:t>
            </a:r>
            <a:endParaRPr lang="en-US" sz="8069" dirty="0">
              <a:solidFill>
                <a:srgbClr val="FFFFFF"/>
              </a:solidFill>
              <a:latin typeface="Open Sans Bold"/>
            </a:endParaRPr>
          </a:p>
        </p:txBody>
      </p:sp>
      <p:sp>
        <p:nvSpPr>
          <p:cNvPr id="17" name="TextBox 16">
            <a:extLst>
              <a:ext uri="{FF2B5EF4-FFF2-40B4-BE49-F238E27FC236}">
                <a16:creationId xmlns:a16="http://schemas.microsoft.com/office/drawing/2014/main" id="{513CAC40-8CBB-9051-875E-337CF712C3B6}"/>
              </a:ext>
            </a:extLst>
          </p:cNvPr>
          <p:cNvSpPr txBox="1"/>
          <p:nvPr/>
        </p:nvSpPr>
        <p:spPr>
          <a:xfrm>
            <a:off x="509457" y="2781417"/>
            <a:ext cx="15785085" cy="4708981"/>
          </a:xfrm>
          <a:prstGeom prst="rect">
            <a:avLst/>
          </a:prstGeom>
          <a:noFill/>
        </p:spPr>
        <p:txBody>
          <a:bodyPr wrap="square" rtlCol="0">
            <a:spAutoFit/>
          </a:bodyPr>
          <a:lstStyle/>
          <a:p>
            <a:pPr marL="457200" indent="-457200">
              <a:buFont typeface="Arial" panose="020B0604020202020204" pitchFamily="34" charset="0"/>
              <a:buChar char="•"/>
            </a:pPr>
            <a:r>
              <a:rPr lang="en-US" sz="6000" dirty="0">
                <a:solidFill>
                  <a:schemeClr val="bg1"/>
                </a:solidFill>
              </a:rPr>
              <a:t>Testing &amp; Mocking Framework</a:t>
            </a:r>
          </a:p>
          <a:p>
            <a:pPr marL="914400" lvl="1" indent="-457200">
              <a:buFont typeface="Arial" panose="020B0604020202020204" pitchFamily="34" charset="0"/>
              <a:buChar char="•"/>
            </a:pPr>
            <a:r>
              <a:rPr lang="en-US" sz="6000" dirty="0">
                <a:solidFill>
                  <a:schemeClr val="bg1"/>
                </a:solidFill>
              </a:rPr>
              <a:t>Typically has </a:t>
            </a:r>
            <a:r>
              <a:rPr lang="en-US" sz="6000" dirty="0" err="1">
                <a:solidFill>
                  <a:schemeClr val="bg1"/>
                </a:solidFill>
              </a:rPr>
              <a:t>SetUp</a:t>
            </a:r>
            <a:r>
              <a:rPr lang="en-US" sz="6000" dirty="0">
                <a:solidFill>
                  <a:schemeClr val="bg1"/>
                </a:solidFill>
              </a:rPr>
              <a:t>/</a:t>
            </a:r>
            <a:r>
              <a:rPr lang="en-US" sz="6000" dirty="0" err="1">
                <a:solidFill>
                  <a:schemeClr val="bg1"/>
                </a:solidFill>
              </a:rPr>
              <a:t>TearDown</a:t>
            </a:r>
            <a:r>
              <a:rPr lang="en-US" sz="6000" dirty="0">
                <a:solidFill>
                  <a:schemeClr val="bg1"/>
                </a:solidFill>
              </a:rPr>
              <a:t> hooks</a:t>
            </a:r>
          </a:p>
          <a:p>
            <a:pPr marL="914400" lvl="1" indent="-457200">
              <a:buFont typeface="Arial" panose="020B0604020202020204" pitchFamily="34" charset="0"/>
              <a:buChar char="•"/>
            </a:pPr>
            <a:r>
              <a:rPr lang="en-US" sz="6000" dirty="0">
                <a:solidFill>
                  <a:schemeClr val="bg1"/>
                </a:solidFill>
              </a:rPr>
              <a:t>Usually works with Attributes/Decorators</a:t>
            </a:r>
          </a:p>
          <a:p>
            <a:pPr marL="457200" indent="-457200">
              <a:buFont typeface="Arial" panose="020B0604020202020204" pitchFamily="34" charset="0"/>
              <a:buChar char="•"/>
            </a:pPr>
            <a:r>
              <a:rPr lang="en-US" sz="6000" dirty="0">
                <a:solidFill>
                  <a:schemeClr val="bg1"/>
                </a:solidFill>
              </a:rPr>
              <a:t>Test method naming convention</a:t>
            </a:r>
          </a:p>
          <a:p>
            <a:pPr marL="457200" indent="-457200">
              <a:buFont typeface="Arial" panose="020B0604020202020204" pitchFamily="34" charset="0"/>
              <a:buChar char="•"/>
            </a:pPr>
            <a:r>
              <a:rPr lang="en-US" sz="6000" dirty="0">
                <a:solidFill>
                  <a:schemeClr val="bg1"/>
                </a:solidFill>
              </a:rPr>
              <a:t>Put the tests close to the code</a:t>
            </a:r>
          </a:p>
        </p:txBody>
      </p:sp>
    </p:spTree>
    <p:extLst>
      <p:ext uri="{BB962C8B-B14F-4D97-AF65-F5344CB8AC3E}">
        <p14:creationId xmlns:p14="http://schemas.microsoft.com/office/powerpoint/2010/main" val="244442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2"/>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1136489"/>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Implementation</a:t>
            </a:r>
            <a:endParaRPr lang="en-US" sz="8069" dirty="0">
              <a:solidFill>
                <a:srgbClr val="FFFFFF"/>
              </a:solidFill>
              <a:latin typeface="Open Sans Bold"/>
            </a:endParaRPr>
          </a:p>
        </p:txBody>
      </p:sp>
      <p:sp>
        <p:nvSpPr>
          <p:cNvPr id="17" name="TextBox 16">
            <a:extLst>
              <a:ext uri="{FF2B5EF4-FFF2-40B4-BE49-F238E27FC236}">
                <a16:creationId xmlns:a16="http://schemas.microsoft.com/office/drawing/2014/main" id="{513CAC40-8CBB-9051-875E-337CF712C3B6}"/>
              </a:ext>
            </a:extLst>
          </p:cNvPr>
          <p:cNvSpPr txBox="1"/>
          <p:nvPr/>
        </p:nvSpPr>
        <p:spPr>
          <a:xfrm>
            <a:off x="509457" y="3543300"/>
            <a:ext cx="6500943" cy="2862322"/>
          </a:xfrm>
          <a:prstGeom prst="rect">
            <a:avLst/>
          </a:prstGeom>
          <a:noFill/>
        </p:spPr>
        <p:txBody>
          <a:bodyPr wrap="square" rtlCol="0">
            <a:spAutoFit/>
          </a:bodyPr>
          <a:lstStyle/>
          <a:p>
            <a:pPr marL="457200" indent="-457200">
              <a:buFont typeface="Arial" panose="020B0604020202020204" pitchFamily="34" charset="0"/>
              <a:buChar char="•"/>
            </a:pPr>
            <a:r>
              <a:rPr lang="en-US" sz="6000" dirty="0">
                <a:solidFill>
                  <a:schemeClr val="bg1"/>
                </a:solidFill>
              </a:rPr>
              <a:t>A – Arrange</a:t>
            </a:r>
          </a:p>
          <a:p>
            <a:pPr marL="457200" indent="-457200">
              <a:buFont typeface="Arial" panose="020B0604020202020204" pitchFamily="34" charset="0"/>
              <a:buChar char="•"/>
            </a:pPr>
            <a:r>
              <a:rPr lang="en-US" sz="6000" dirty="0">
                <a:solidFill>
                  <a:schemeClr val="bg1"/>
                </a:solidFill>
              </a:rPr>
              <a:t>A – Act</a:t>
            </a:r>
          </a:p>
          <a:p>
            <a:pPr marL="457200" indent="-457200">
              <a:buFont typeface="Arial" panose="020B0604020202020204" pitchFamily="34" charset="0"/>
              <a:buChar char="•"/>
            </a:pPr>
            <a:r>
              <a:rPr lang="en-US" sz="6000" dirty="0">
                <a:solidFill>
                  <a:schemeClr val="bg1"/>
                </a:solidFill>
              </a:rPr>
              <a:t>A – Assert</a:t>
            </a:r>
          </a:p>
        </p:txBody>
      </p:sp>
      <p:sp>
        <p:nvSpPr>
          <p:cNvPr id="6" name="TextBox 5">
            <a:extLst>
              <a:ext uri="{FF2B5EF4-FFF2-40B4-BE49-F238E27FC236}">
                <a16:creationId xmlns:a16="http://schemas.microsoft.com/office/drawing/2014/main" id="{EF209D7A-0C3E-05B2-334D-492995AA87A9}"/>
              </a:ext>
            </a:extLst>
          </p:cNvPr>
          <p:cNvSpPr txBox="1"/>
          <p:nvPr/>
        </p:nvSpPr>
        <p:spPr>
          <a:xfrm>
            <a:off x="-19700" y="8363580"/>
            <a:ext cx="18263681" cy="769441"/>
          </a:xfrm>
          <a:prstGeom prst="rect">
            <a:avLst/>
          </a:prstGeom>
          <a:noFill/>
        </p:spPr>
        <p:txBody>
          <a:bodyPr wrap="square" rtlCol="0">
            <a:spAutoFit/>
          </a:bodyPr>
          <a:lstStyle/>
          <a:p>
            <a:pPr algn="ctr"/>
            <a:r>
              <a:rPr lang="en-US" sz="4400" dirty="0">
                <a:solidFill>
                  <a:schemeClr val="bg1"/>
                </a:solidFill>
              </a:rPr>
              <a:t>Please don’t add these three as a comment in each test</a:t>
            </a:r>
          </a:p>
        </p:txBody>
      </p:sp>
      <p:sp>
        <p:nvSpPr>
          <p:cNvPr id="16" name="TextBox 15">
            <a:extLst>
              <a:ext uri="{FF2B5EF4-FFF2-40B4-BE49-F238E27FC236}">
                <a16:creationId xmlns:a16="http://schemas.microsoft.com/office/drawing/2014/main" id="{4B063316-2E23-2998-32F8-9B9233EF48DF}"/>
              </a:ext>
            </a:extLst>
          </p:cNvPr>
          <p:cNvSpPr txBox="1"/>
          <p:nvPr/>
        </p:nvSpPr>
        <p:spPr>
          <a:xfrm>
            <a:off x="9793599" y="3543300"/>
            <a:ext cx="6500943" cy="2862322"/>
          </a:xfrm>
          <a:prstGeom prst="rect">
            <a:avLst/>
          </a:prstGeom>
          <a:noFill/>
        </p:spPr>
        <p:txBody>
          <a:bodyPr wrap="square" rtlCol="0">
            <a:spAutoFit/>
          </a:bodyPr>
          <a:lstStyle/>
          <a:p>
            <a:pPr marL="457200" indent="-457200">
              <a:buFont typeface="Arial" panose="020B0604020202020204" pitchFamily="34" charset="0"/>
              <a:buChar char="•"/>
            </a:pPr>
            <a:r>
              <a:rPr lang="en-US" sz="6000" dirty="0">
                <a:solidFill>
                  <a:schemeClr val="bg1"/>
                </a:solidFill>
              </a:rPr>
              <a:t>G  – Given</a:t>
            </a:r>
          </a:p>
          <a:p>
            <a:pPr marL="457200" indent="-457200">
              <a:buFont typeface="Arial" panose="020B0604020202020204" pitchFamily="34" charset="0"/>
              <a:buChar char="•"/>
            </a:pPr>
            <a:r>
              <a:rPr lang="en-US" sz="6000" dirty="0">
                <a:solidFill>
                  <a:schemeClr val="bg1"/>
                </a:solidFill>
              </a:rPr>
              <a:t>W – When</a:t>
            </a:r>
          </a:p>
          <a:p>
            <a:pPr marL="457200" indent="-457200">
              <a:buFont typeface="Arial" panose="020B0604020202020204" pitchFamily="34" charset="0"/>
              <a:buChar char="•"/>
            </a:pPr>
            <a:r>
              <a:rPr lang="en-US" sz="6000" dirty="0">
                <a:solidFill>
                  <a:schemeClr val="bg1"/>
                </a:solidFill>
              </a:rPr>
              <a:t>T  – Then</a:t>
            </a:r>
          </a:p>
        </p:txBody>
      </p:sp>
    </p:spTree>
    <p:extLst>
      <p:ext uri="{BB962C8B-B14F-4D97-AF65-F5344CB8AC3E}">
        <p14:creationId xmlns:p14="http://schemas.microsoft.com/office/powerpoint/2010/main" val="419253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bldLvl="2"/>
      <p:bldP spid="6" grpId="0"/>
      <p:bldP spid="16"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Common Pitfalls</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A5483923-D218-C688-0D25-D68865730BC0}"/>
              </a:ext>
            </a:extLst>
          </p:cNvPr>
          <p:cNvSpPr txBox="1"/>
          <p:nvPr/>
        </p:nvSpPr>
        <p:spPr>
          <a:xfrm>
            <a:off x="687157" y="1546082"/>
            <a:ext cx="11667052" cy="1015663"/>
          </a:xfrm>
          <a:prstGeom prst="rect">
            <a:avLst/>
          </a:prstGeom>
          <a:noFill/>
        </p:spPr>
        <p:txBody>
          <a:bodyPr wrap="square" rtlCol="0">
            <a:spAutoFit/>
          </a:bodyPr>
          <a:lstStyle/>
          <a:p>
            <a:pPr algn="ctr"/>
            <a:r>
              <a:rPr lang="en-US" sz="6000" dirty="0">
                <a:solidFill>
                  <a:schemeClr val="bg1"/>
                </a:solidFill>
              </a:rPr>
              <a:t>Only test production code</a:t>
            </a:r>
          </a:p>
        </p:txBody>
      </p:sp>
      <p:pic>
        <p:nvPicPr>
          <p:cNvPr id="11" name="Picture 10">
            <a:extLst>
              <a:ext uri="{FF2B5EF4-FFF2-40B4-BE49-F238E27FC236}">
                <a16:creationId xmlns:a16="http://schemas.microsoft.com/office/drawing/2014/main" id="{F7D129CF-8FC2-A8BE-8443-23431FE0A930}"/>
              </a:ext>
            </a:extLst>
          </p:cNvPr>
          <p:cNvPicPr>
            <a:picLocks noChangeAspect="1"/>
          </p:cNvPicPr>
          <p:nvPr/>
        </p:nvPicPr>
        <p:blipFill>
          <a:blip r:embed="rId11"/>
          <a:stretch>
            <a:fillRect/>
          </a:stretch>
        </p:blipFill>
        <p:spPr>
          <a:xfrm>
            <a:off x="740478" y="2625703"/>
            <a:ext cx="10999305" cy="7150331"/>
          </a:xfrm>
          <a:prstGeom prst="rect">
            <a:avLst/>
          </a:prstGeom>
        </p:spPr>
      </p:pic>
    </p:spTree>
    <p:extLst>
      <p:ext uri="{BB962C8B-B14F-4D97-AF65-F5344CB8AC3E}">
        <p14:creationId xmlns:p14="http://schemas.microsoft.com/office/powerpoint/2010/main" val="2161566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Common Pitfalls</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A5483923-D218-C688-0D25-D68865730BC0}"/>
              </a:ext>
            </a:extLst>
          </p:cNvPr>
          <p:cNvSpPr txBox="1"/>
          <p:nvPr/>
        </p:nvSpPr>
        <p:spPr>
          <a:xfrm>
            <a:off x="55390" y="1546082"/>
            <a:ext cx="12298819" cy="1015663"/>
          </a:xfrm>
          <a:prstGeom prst="rect">
            <a:avLst/>
          </a:prstGeom>
          <a:noFill/>
        </p:spPr>
        <p:txBody>
          <a:bodyPr wrap="square" rtlCol="0">
            <a:spAutoFit/>
          </a:bodyPr>
          <a:lstStyle/>
          <a:p>
            <a:pPr algn="ctr"/>
            <a:r>
              <a:rPr lang="en-US" sz="6000" dirty="0">
                <a:solidFill>
                  <a:schemeClr val="bg1"/>
                </a:solidFill>
              </a:rPr>
              <a:t>Make sure your test fails at least once</a:t>
            </a:r>
          </a:p>
        </p:txBody>
      </p:sp>
      <p:sp>
        <p:nvSpPr>
          <p:cNvPr id="12" name="TextBox 11">
            <a:extLst>
              <a:ext uri="{FF2B5EF4-FFF2-40B4-BE49-F238E27FC236}">
                <a16:creationId xmlns:a16="http://schemas.microsoft.com/office/drawing/2014/main" id="{C70D80D6-A261-B838-0942-4C0C2E17A99F}"/>
              </a:ext>
            </a:extLst>
          </p:cNvPr>
          <p:cNvSpPr txBox="1"/>
          <p:nvPr/>
        </p:nvSpPr>
        <p:spPr>
          <a:xfrm>
            <a:off x="55390" y="5474610"/>
            <a:ext cx="17788930" cy="1015663"/>
          </a:xfrm>
          <a:prstGeom prst="rect">
            <a:avLst/>
          </a:prstGeom>
          <a:noFill/>
        </p:spPr>
        <p:txBody>
          <a:bodyPr wrap="square" rtlCol="0">
            <a:spAutoFit/>
          </a:bodyPr>
          <a:lstStyle/>
          <a:p>
            <a:pPr algn="ctr"/>
            <a:r>
              <a:rPr lang="en-US" sz="6000" dirty="0">
                <a:solidFill>
                  <a:schemeClr val="bg1"/>
                </a:solidFill>
              </a:rPr>
              <a:t>Are you testing what you think you are testing?</a:t>
            </a:r>
          </a:p>
        </p:txBody>
      </p:sp>
    </p:spTree>
    <p:extLst>
      <p:ext uri="{BB962C8B-B14F-4D97-AF65-F5344CB8AC3E}">
        <p14:creationId xmlns:p14="http://schemas.microsoft.com/office/powerpoint/2010/main" val="4167135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44099"/>
          <a:stretch>
            <a:fillRect/>
          </a:stretch>
        </p:blipFill>
        <p:spPr>
          <a:xfrm>
            <a:off x="14770987" y="0"/>
            <a:ext cx="3526538" cy="1313409"/>
          </a:xfrm>
          <a:prstGeom prst="rect">
            <a:avLst/>
          </a:prstGeom>
        </p:spPr>
      </p:pic>
      <p:pic>
        <p:nvPicPr>
          <p:cNvPr id="3" name="Picture 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r="59920"/>
          <a:stretch>
            <a:fillRect/>
          </a:stretch>
        </p:blipFill>
        <p:spPr>
          <a:xfrm>
            <a:off x="-2744" y="0"/>
            <a:ext cx="2966125" cy="10296525"/>
          </a:xfrm>
          <a:prstGeom prst="rect">
            <a:avLst/>
          </a:prstGeom>
        </p:spPr>
      </p:pic>
      <p:pic>
        <p:nvPicPr>
          <p:cNvPr id="4" name="Picture 4"/>
          <p:cNvPicPr>
            <a:picLocks noChangeAspect="1"/>
          </p:cNvPicPr>
          <p:nvPr/>
        </p:nvPicPr>
        <p:blipFill>
          <a:blip r:embed="rId7"/>
          <a:srcRect t="12358" b="12358"/>
          <a:stretch>
            <a:fillRect/>
          </a:stretch>
        </p:blipFill>
        <p:spPr>
          <a:xfrm>
            <a:off x="1005405" y="1415625"/>
            <a:ext cx="7240356" cy="8176121"/>
          </a:xfrm>
          <a:prstGeom prst="rect">
            <a:avLst/>
          </a:prstGeom>
        </p:spPr>
      </p:pic>
      <p:grpSp>
        <p:nvGrpSpPr>
          <p:cNvPr id="5" name="Group 5"/>
          <p:cNvGrpSpPr/>
          <p:nvPr/>
        </p:nvGrpSpPr>
        <p:grpSpPr>
          <a:xfrm>
            <a:off x="16814418" y="8983776"/>
            <a:ext cx="1222935" cy="990699"/>
            <a:chOff x="0" y="0"/>
            <a:chExt cx="1630580" cy="1320932"/>
          </a:xfrm>
        </p:grpSpPr>
        <p:pic>
          <p:nvPicPr>
            <p:cNvPr id="6" name="Picture 6"/>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0" y="0"/>
              <a:ext cx="624236" cy="514215"/>
            </a:xfrm>
            <a:prstGeom prst="rect">
              <a:avLst/>
            </a:prstGeom>
          </p:spPr>
        </p:pic>
        <p:pic>
          <p:nvPicPr>
            <p:cNvPr id="7" name="Picture 7"/>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91611" y="0"/>
              <a:ext cx="624236" cy="514215"/>
            </a:xfrm>
            <a:prstGeom prst="rect">
              <a:avLst/>
            </a:prstGeom>
          </p:spPr>
        </p:pic>
        <p:pic>
          <p:nvPicPr>
            <p:cNvPr id="8" name="Picture 8"/>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991611" y="794582"/>
              <a:ext cx="638969" cy="526351"/>
            </a:xfrm>
            <a:prstGeom prst="rect">
              <a:avLst/>
            </a:prstGeom>
          </p:spPr>
        </p:pic>
        <p:pic>
          <p:nvPicPr>
            <p:cNvPr id="9" name="Picture 9"/>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0" y="806718"/>
              <a:ext cx="624236" cy="514215"/>
            </a:xfrm>
            <a:prstGeom prst="rect">
              <a:avLst/>
            </a:prstGeom>
          </p:spPr>
        </p:pic>
      </p:grpSp>
      <p:pic>
        <p:nvPicPr>
          <p:cNvPr id="10" name="Picture 10"/>
          <p:cNvPicPr>
            <a:picLocks noChangeAspect="1"/>
          </p:cNvPicPr>
          <p:nvPr/>
        </p:nvPicPr>
        <p:blipFill>
          <a:blip r:embed="rId10"/>
          <a:srcRect/>
          <a:stretch>
            <a:fillRect/>
          </a:stretch>
        </p:blipFill>
        <p:spPr>
          <a:xfrm>
            <a:off x="14226754" y="9354568"/>
            <a:ext cx="2292414" cy="619907"/>
          </a:xfrm>
          <a:prstGeom prst="rect">
            <a:avLst/>
          </a:prstGeom>
        </p:spPr>
      </p:pic>
      <p:sp>
        <p:nvSpPr>
          <p:cNvPr id="11" name="TextBox 11">
            <a:extLst>
              <a:ext uri="{FF2B5EF4-FFF2-40B4-BE49-F238E27FC236}">
                <a16:creationId xmlns:a16="http://schemas.microsoft.com/office/drawing/2014/main" id="{41A08548-4826-5734-F42D-D03E5D000C7D}"/>
              </a:ext>
            </a:extLst>
          </p:cNvPr>
          <p:cNvSpPr txBox="1"/>
          <p:nvPr/>
        </p:nvSpPr>
        <p:spPr>
          <a:xfrm>
            <a:off x="8830170" y="1488401"/>
            <a:ext cx="9457830"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Menu</a:t>
            </a:r>
            <a:endParaRPr lang="en-US" sz="8069" dirty="0">
              <a:solidFill>
                <a:srgbClr val="FFFFFF"/>
              </a:solidFill>
              <a:latin typeface="Open Sans Bold"/>
            </a:endParaRPr>
          </a:p>
        </p:txBody>
      </p:sp>
      <p:sp>
        <p:nvSpPr>
          <p:cNvPr id="12" name="TextBox 11">
            <a:extLst>
              <a:ext uri="{FF2B5EF4-FFF2-40B4-BE49-F238E27FC236}">
                <a16:creationId xmlns:a16="http://schemas.microsoft.com/office/drawing/2014/main" id="{7E3F8CF9-DFA0-E5C5-2F8E-F5E61DB05BFB}"/>
              </a:ext>
            </a:extLst>
          </p:cNvPr>
          <p:cNvSpPr txBox="1"/>
          <p:nvPr/>
        </p:nvSpPr>
        <p:spPr>
          <a:xfrm>
            <a:off x="8458200" y="2737788"/>
            <a:ext cx="9813722" cy="5909310"/>
          </a:xfrm>
          <a:prstGeom prst="rect">
            <a:avLst/>
          </a:prstGeom>
          <a:noFill/>
        </p:spPr>
        <p:txBody>
          <a:bodyPr wrap="square" rtlCol="0">
            <a:spAutoFit/>
          </a:bodyPr>
          <a:lstStyle/>
          <a:p>
            <a:pPr marL="457200" indent="-457200">
              <a:buFont typeface="Arial" panose="020B0604020202020204" pitchFamily="34" charset="0"/>
              <a:buChar char="•"/>
            </a:pPr>
            <a:r>
              <a:rPr lang="en-US" sz="5400" dirty="0">
                <a:solidFill>
                  <a:schemeClr val="bg1"/>
                </a:solidFill>
              </a:rPr>
              <a:t>Role Team Leads &amp; Architects</a:t>
            </a:r>
          </a:p>
          <a:p>
            <a:pPr marL="457200" indent="-457200">
              <a:buFont typeface="Arial" panose="020B0604020202020204" pitchFamily="34" charset="0"/>
              <a:buChar char="•"/>
            </a:pPr>
            <a:r>
              <a:rPr lang="en-US" sz="5400" dirty="0">
                <a:solidFill>
                  <a:schemeClr val="bg1"/>
                </a:solidFill>
              </a:rPr>
              <a:t>Why?</a:t>
            </a:r>
          </a:p>
          <a:p>
            <a:pPr marL="457200" indent="-457200">
              <a:buFont typeface="Arial" panose="020B0604020202020204" pitchFamily="34" charset="0"/>
              <a:buChar char="•"/>
            </a:pPr>
            <a:r>
              <a:rPr lang="en-US" sz="5400" dirty="0">
                <a:solidFill>
                  <a:schemeClr val="bg1"/>
                </a:solidFill>
              </a:rPr>
              <a:t>What? 100% Coverage?</a:t>
            </a:r>
          </a:p>
          <a:p>
            <a:pPr marL="457200" indent="-457200">
              <a:buFont typeface="Arial" panose="020B0604020202020204" pitchFamily="34" charset="0"/>
              <a:buChar char="•"/>
            </a:pPr>
            <a:r>
              <a:rPr lang="en-US" sz="5400" dirty="0">
                <a:solidFill>
                  <a:schemeClr val="bg1"/>
                </a:solidFill>
              </a:rPr>
              <a:t>Feedback Loop &amp; Mocking</a:t>
            </a:r>
          </a:p>
          <a:p>
            <a:pPr marL="457200" indent="-457200">
              <a:buFont typeface="Arial" panose="020B0604020202020204" pitchFamily="34" charset="0"/>
              <a:buChar char="•"/>
            </a:pPr>
            <a:r>
              <a:rPr lang="en-US" sz="5400" dirty="0">
                <a:solidFill>
                  <a:schemeClr val="bg1"/>
                </a:solidFill>
              </a:rPr>
              <a:t>Implementation Considerations</a:t>
            </a:r>
          </a:p>
          <a:p>
            <a:pPr marL="457200" indent="-457200">
              <a:buFont typeface="Arial" panose="020B0604020202020204" pitchFamily="34" charset="0"/>
              <a:buChar char="•"/>
            </a:pPr>
            <a:r>
              <a:rPr lang="en-US" sz="5400" dirty="0">
                <a:solidFill>
                  <a:schemeClr val="bg1"/>
                </a:solidFill>
              </a:rPr>
              <a:t>Common Pitfalls</a:t>
            </a:r>
          </a:p>
          <a:p>
            <a:pPr marL="457200" indent="-457200">
              <a:buFont typeface="Arial" panose="020B0604020202020204" pitchFamily="34" charset="0"/>
              <a:buChar char="•"/>
            </a:pPr>
            <a:r>
              <a:rPr lang="en-US" sz="5400" dirty="0">
                <a:solidFill>
                  <a:schemeClr val="bg1"/>
                </a:solidFill>
              </a:rPr>
              <a:t>TDD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Common Pitfalls</a:t>
            </a:r>
            <a:endParaRPr lang="en-US" sz="8069" dirty="0">
              <a:solidFill>
                <a:srgbClr val="FFFFFF"/>
              </a:solidFill>
              <a:latin typeface="Open Sans Bold"/>
            </a:endParaRPr>
          </a:p>
        </p:txBody>
      </p:sp>
      <p:sp>
        <p:nvSpPr>
          <p:cNvPr id="12" name="TextBox 11">
            <a:extLst>
              <a:ext uri="{FF2B5EF4-FFF2-40B4-BE49-F238E27FC236}">
                <a16:creationId xmlns:a16="http://schemas.microsoft.com/office/drawing/2014/main" id="{C70D80D6-A261-B838-0942-4C0C2E17A99F}"/>
              </a:ext>
            </a:extLst>
          </p:cNvPr>
          <p:cNvSpPr txBox="1"/>
          <p:nvPr/>
        </p:nvSpPr>
        <p:spPr>
          <a:xfrm>
            <a:off x="55390" y="5474610"/>
            <a:ext cx="17788930" cy="1015663"/>
          </a:xfrm>
          <a:prstGeom prst="rect">
            <a:avLst/>
          </a:prstGeom>
          <a:noFill/>
        </p:spPr>
        <p:txBody>
          <a:bodyPr wrap="square" rtlCol="0">
            <a:spAutoFit/>
          </a:bodyPr>
          <a:lstStyle/>
          <a:p>
            <a:pPr algn="ctr"/>
            <a:r>
              <a:rPr lang="en-US" sz="6000" dirty="0">
                <a:solidFill>
                  <a:schemeClr val="bg1"/>
                </a:solidFill>
              </a:rPr>
              <a:t>Avoid brittle tests</a:t>
            </a:r>
          </a:p>
        </p:txBody>
      </p:sp>
    </p:spTree>
    <p:extLst>
      <p:ext uri="{BB962C8B-B14F-4D97-AF65-F5344CB8AC3E}">
        <p14:creationId xmlns:p14="http://schemas.microsoft.com/office/powerpoint/2010/main" val="2172734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2"/>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1136489"/>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Legacy Code</a:t>
            </a:r>
            <a:endParaRPr lang="en-US" sz="8069" dirty="0">
              <a:solidFill>
                <a:srgbClr val="FFFFFF"/>
              </a:solidFill>
              <a:latin typeface="Open Sans Bold"/>
            </a:endParaRPr>
          </a:p>
        </p:txBody>
      </p:sp>
      <p:sp>
        <p:nvSpPr>
          <p:cNvPr id="17" name="TextBox 16">
            <a:extLst>
              <a:ext uri="{FF2B5EF4-FFF2-40B4-BE49-F238E27FC236}">
                <a16:creationId xmlns:a16="http://schemas.microsoft.com/office/drawing/2014/main" id="{513CAC40-8CBB-9051-875E-337CF712C3B6}"/>
              </a:ext>
            </a:extLst>
          </p:cNvPr>
          <p:cNvSpPr txBox="1"/>
          <p:nvPr/>
        </p:nvSpPr>
        <p:spPr>
          <a:xfrm>
            <a:off x="228421" y="4270007"/>
            <a:ext cx="18059578" cy="2308324"/>
          </a:xfrm>
          <a:prstGeom prst="rect">
            <a:avLst/>
          </a:prstGeom>
          <a:noFill/>
        </p:spPr>
        <p:txBody>
          <a:bodyPr wrap="square" rtlCol="0">
            <a:spAutoFit/>
          </a:bodyPr>
          <a:lstStyle/>
          <a:p>
            <a:pPr algn="ctr"/>
            <a:r>
              <a:rPr lang="en-US" sz="7200" dirty="0">
                <a:solidFill>
                  <a:schemeClr val="bg1"/>
                </a:solidFill>
              </a:rPr>
              <a:t>To change the code, we need tests</a:t>
            </a:r>
          </a:p>
          <a:p>
            <a:pPr algn="ctr"/>
            <a:r>
              <a:rPr lang="en-US" sz="7200" dirty="0">
                <a:solidFill>
                  <a:schemeClr val="bg1"/>
                </a:solidFill>
              </a:rPr>
              <a:t>To test code, we need to change it</a:t>
            </a:r>
          </a:p>
        </p:txBody>
      </p:sp>
      <p:sp>
        <p:nvSpPr>
          <p:cNvPr id="6" name="TextBox 5">
            <a:extLst>
              <a:ext uri="{FF2B5EF4-FFF2-40B4-BE49-F238E27FC236}">
                <a16:creationId xmlns:a16="http://schemas.microsoft.com/office/drawing/2014/main" id="{EF209D7A-0C3E-05B2-334D-492995AA87A9}"/>
              </a:ext>
            </a:extLst>
          </p:cNvPr>
          <p:cNvSpPr txBox="1"/>
          <p:nvPr/>
        </p:nvSpPr>
        <p:spPr>
          <a:xfrm>
            <a:off x="47189" y="2300893"/>
            <a:ext cx="18263681" cy="1015663"/>
          </a:xfrm>
          <a:prstGeom prst="rect">
            <a:avLst/>
          </a:prstGeom>
          <a:noFill/>
        </p:spPr>
        <p:txBody>
          <a:bodyPr wrap="square" rtlCol="0">
            <a:spAutoFit/>
          </a:bodyPr>
          <a:lstStyle/>
          <a:p>
            <a:pPr algn="ctr"/>
            <a:r>
              <a:rPr lang="en-US" sz="6000" dirty="0">
                <a:solidFill>
                  <a:schemeClr val="bg1"/>
                </a:solidFill>
              </a:rPr>
              <a:t>The </a:t>
            </a:r>
            <a:r>
              <a:rPr lang="en-US" sz="6000" dirty="0" err="1">
                <a:solidFill>
                  <a:schemeClr val="bg1"/>
                </a:solidFill>
              </a:rPr>
              <a:t>UnitTesting</a:t>
            </a:r>
            <a:r>
              <a:rPr lang="en-US" sz="6000" dirty="0">
                <a:solidFill>
                  <a:schemeClr val="bg1"/>
                </a:solidFill>
              </a:rPr>
              <a:t> Dilemma</a:t>
            </a:r>
          </a:p>
        </p:txBody>
      </p:sp>
    </p:spTree>
    <p:extLst>
      <p:ext uri="{BB962C8B-B14F-4D97-AF65-F5344CB8AC3E}">
        <p14:creationId xmlns:p14="http://schemas.microsoft.com/office/powerpoint/2010/main" val="3868182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bldLvl="2"/>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171346"/>
          </a:xfrm>
          <a:prstGeom prst="rect">
            <a:avLst/>
          </a:prstGeom>
        </p:spPr>
        <p:txBody>
          <a:bodyPr wrap="square" lIns="0" tIns="0" rIns="0" bIns="0" rtlCol="0" anchor="t">
            <a:spAutoFit/>
          </a:bodyPr>
          <a:lstStyle/>
          <a:p>
            <a:pPr algn="ctr">
              <a:lnSpc>
                <a:spcPts val="9683"/>
              </a:lnSpc>
            </a:pPr>
            <a:r>
              <a:rPr lang="en-US" sz="7200" dirty="0">
                <a:solidFill>
                  <a:srgbClr val="E8870A"/>
                </a:solidFill>
                <a:latin typeface="Open Sans Bold"/>
              </a:rPr>
              <a:t>Test Driven Development</a:t>
            </a:r>
            <a:endParaRPr lang="en-US" sz="7200" dirty="0">
              <a:solidFill>
                <a:srgbClr val="FFFFFF"/>
              </a:solidFill>
              <a:latin typeface="Open Sans Bold"/>
            </a:endParaRPr>
          </a:p>
        </p:txBody>
      </p:sp>
      <p:sp>
        <p:nvSpPr>
          <p:cNvPr id="10" name="TextBox 9">
            <a:extLst>
              <a:ext uri="{FF2B5EF4-FFF2-40B4-BE49-F238E27FC236}">
                <a16:creationId xmlns:a16="http://schemas.microsoft.com/office/drawing/2014/main" id="{A5483923-D218-C688-0D25-D68865730BC0}"/>
              </a:ext>
            </a:extLst>
          </p:cNvPr>
          <p:cNvSpPr txBox="1"/>
          <p:nvPr/>
        </p:nvSpPr>
        <p:spPr>
          <a:xfrm>
            <a:off x="687157" y="1546082"/>
            <a:ext cx="11667052" cy="1015663"/>
          </a:xfrm>
          <a:prstGeom prst="rect">
            <a:avLst/>
          </a:prstGeom>
          <a:noFill/>
        </p:spPr>
        <p:txBody>
          <a:bodyPr wrap="square" rtlCol="0">
            <a:spAutoFit/>
          </a:bodyPr>
          <a:lstStyle/>
          <a:p>
            <a:pPr algn="ctr"/>
            <a:r>
              <a:rPr lang="en-US" sz="6000" dirty="0">
                <a:solidFill>
                  <a:schemeClr val="bg1"/>
                </a:solidFill>
              </a:rPr>
              <a:t>Red – Green – Refactor</a:t>
            </a:r>
          </a:p>
        </p:txBody>
      </p:sp>
      <p:pic>
        <p:nvPicPr>
          <p:cNvPr id="12" name="Picture 2">
            <a:extLst>
              <a:ext uri="{FF2B5EF4-FFF2-40B4-BE49-F238E27FC236}">
                <a16:creationId xmlns:a16="http://schemas.microsoft.com/office/drawing/2014/main" id="{3C36354D-B547-2F9E-2058-D985A77C063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8089" y="2722398"/>
            <a:ext cx="11936120" cy="68206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672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171346"/>
          </a:xfrm>
          <a:prstGeom prst="rect">
            <a:avLst/>
          </a:prstGeom>
        </p:spPr>
        <p:txBody>
          <a:bodyPr wrap="square" lIns="0" tIns="0" rIns="0" bIns="0" rtlCol="0" anchor="t">
            <a:spAutoFit/>
          </a:bodyPr>
          <a:lstStyle/>
          <a:p>
            <a:pPr algn="ctr">
              <a:lnSpc>
                <a:spcPts val="9683"/>
              </a:lnSpc>
            </a:pPr>
            <a:r>
              <a:rPr lang="en-US" sz="7200" dirty="0">
                <a:solidFill>
                  <a:srgbClr val="E8870A"/>
                </a:solidFill>
                <a:latin typeface="Open Sans Bold"/>
              </a:rPr>
              <a:t>Test Driven Development</a:t>
            </a:r>
            <a:endParaRPr lang="en-US" sz="7200" dirty="0">
              <a:solidFill>
                <a:srgbClr val="FFFFFF"/>
              </a:solidFill>
              <a:latin typeface="Open Sans Bold"/>
            </a:endParaRPr>
          </a:p>
        </p:txBody>
      </p:sp>
      <p:sp>
        <p:nvSpPr>
          <p:cNvPr id="11" name="TextBox 10">
            <a:extLst>
              <a:ext uri="{FF2B5EF4-FFF2-40B4-BE49-F238E27FC236}">
                <a16:creationId xmlns:a16="http://schemas.microsoft.com/office/drawing/2014/main" id="{A640E702-1C16-DC3A-5A3D-622DE4EEAD9A}"/>
              </a:ext>
            </a:extLst>
          </p:cNvPr>
          <p:cNvSpPr txBox="1"/>
          <p:nvPr/>
        </p:nvSpPr>
        <p:spPr>
          <a:xfrm>
            <a:off x="509457" y="3712339"/>
            <a:ext cx="14273343" cy="3416320"/>
          </a:xfrm>
          <a:prstGeom prst="rect">
            <a:avLst/>
          </a:prstGeom>
          <a:noFill/>
        </p:spPr>
        <p:txBody>
          <a:bodyPr wrap="square" rtlCol="0">
            <a:spAutoFit/>
          </a:bodyPr>
          <a:lstStyle/>
          <a:p>
            <a:pPr marL="457200" indent="-457200">
              <a:buFont typeface="Arial" panose="020B0604020202020204" pitchFamily="34" charset="0"/>
              <a:buChar char="•"/>
            </a:pPr>
            <a:r>
              <a:rPr lang="en-US" sz="7200" dirty="0">
                <a:solidFill>
                  <a:schemeClr val="bg1"/>
                </a:solidFill>
              </a:rPr>
              <a:t>Thinking about design</a:t>
            </a:r>
          </a:p>
          <a:p>
            <a:pPr marL="457200" indent="-457200">
              <a:buFont typeface="Arial" panose="020B0604020202020204" pitchFamily="34" charset="0"/>
              <a:buChar char="•"/>
            </a:pPr>
            <a:r>
              <a:rPr lang="en-US" sz="7200" dirty="0">
                <a:solidFill>
                  <a:schemeClr val="bg1"/>
                </a:solidFill>
              </a:rPr>
              <a:t>Breaking the “fear cycle”</a:t>
            </a:r>
          </a:p>
          <a:p>
            <a:pPr marL="457200" indent="-457200">
              <a:buFont typeface="Arial" panose="020B0604020202020204" pitchFamily="34" charset="0"/>
              <a:buChar char="•"/>
            </a:pPr>
            <a:r>
              <a:rPr lang="en-US" sz="7200" dirty="0">
                <a:solidFill>
                  <a:schemeClr val="bg1"/>
                </a:solidFill>
              </a:rPr>
              <a:t>A whole bunch of useless tests?</a:t>
            </a:r>
          </a:p>
        </p:txBody>
      </p:sp>
    </p:spTree>
    <p:extLst>
      <p:ext uri="{BB962C8B-B14F-4D97-AF65-F5344CB8AC3E}">
        <p14:creationId xmlns:p14="http://schemas.microsoft.com/office/powerpoint/2010/main" val="110423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bldLvl="2"/>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2"/>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1136489"/>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Resources</a:t>
            </a:r>
            <a:endParaRPr lang="en-US" sz="8069" dirty="0">
              <a:solidFill>
                <a:srgbClr val="FFFFFF"/>
              </a:solidFill>
              <a:latin typeface="Open Sans Bold"/>
            </a:endParaRPr>
          </a:p>
        </p:txBody>
      </p:sp>
      <p:sp>
        <p:nvSpPr>
          <p:cNvPr id="17" name="TextBox 16">
            <a:extLst>
              <a:ext uri="{FF2B5EF4-FFF2-40B4-BE49-F238E27FC236}">
                <a16:creationId xmlns:a16="http://schemas.microsoft.com/office/drawing/2014/main" id="{513CAC40-8CBB-9051-875E-337CF712C3B6}"/>
              </a:ext>
            </a:extLst>
          </p:cNvPr>
          <p:cNvSpPr txBox="1"/>
          <p:nvPr/>
        </p:nvSpPr>
        <p:spPr>
          <a:xfrm>
            <a:off x="509457" y="2476500"/>
            <a:ext cx="14349543" cy="6555641"/>
          </a:xfrm>
          <a:prstGeom prst="rect">
            <a:avLst/>
          </a:prstGeom>
          <a:noFill/>
        </p:spPr>
        <p:txBody>
          <a:bodyPr wrap="square" rtlCol="0">
            <a:spAutoFit/>
          </a:bodyPr>
          <a:lstStyle/>
          <a:p>
            <a:r>
              <a:rPr lang="en-US" sz="6000" b="1" dirty="0">
                <a:solidFill>
                  <a:schemeClr val="bg1"/>
                </a:solidFill>
              </a:rPr>
              <a:t>Books:</a:t>
            </a:r>
          </a:p>
          <a:p>
            <a:pPr marL="457200" indent="-457200">
              <a:buFont typeface="Arial" panose="020B0604020202020204" pitchFamily="34" charset="0"/>
              <a:buChar char="•"/>
            </a:pPr>
            <a:r>
              <a:rPr lang="en-US" sz="6000" dirty="0">
                <a:solidFill>
                  <a:schemeClr val="bg1"/>
                </a:solidFill>
              </a:rPr>
              <a:t>Working Effectively with Legacy Code</a:t>
            </a:r>
          </a:p>
          <a:p>
            <a:pPr marL="457200" indent="-457200">
              <a:buFont typeface="Arial" panose="020B0604020202020204" pitchFamily="34" charset="0"/>
              <a:buChar char="•"/>
            </a:pPr>
            <a:r>
              <a:rPr lang="en-US" sz="6000" dirty="0">
                <a:solidFill>
                  <a:schemeClr val="bg1"/>
                </a:solidFill>
              </a:rPr>
              <a:t>The Art Of </a:t>
            </a:r>
            <a:r>
              <a:rPr lang="en-US" sz="6000" dirty="0" err="1">
                <a:solidFill>
                  <a:schemeClr val="bg1"/>
                </a:solidFill>
              </a:rPr>
              <a:t>UnitTesting</a:t>
            </a:r>
            <a:endParaRPr lang="en-US" sz="6000" dirty="0">
              <a:solidFill>
                <a:schemeClr val="bg1"/>
              </a:solidFill>
            </a:endParaRPr>
          </a:p>
          <a:p>
            <a:pPr marL="457200" indent="-457200">
              <a:buFont typeface="Arial" panose="020B0604020202020204" pitchFamily="34" charset="0"/>
              <a:buChar char="•"/>
            </a:pPr>
            <a:r>
              <a:rPr lang="en-US" sz="6000" dirty="0">
                <a:solidFill>
                  <a:schemeClr val="bg1"/>
                </a:solidFill>
              </a:rPr>
              <a:t>Test Driven Development</a:t>
            </a:r>
          </a:p>
          <a:p>
            <a:pPr marL="457200" indent="-457200">
              <a:buFont typeface="Arial" panose="020B0604020202020204" pitchFamily="34" charset="0"/>
              <a:buChar char="•"/>
            </a:pPr>
            <a:r>
              <a:rPr lang="en-US" sz="6000" dirty="0" err="1">
                <a:solidFill>
                  <a:schemeClr val="bg1"/>
                </a:solidFill>
              </a:rPr>
              <a:t>xUnit</a:t>
            </a:r>
            <a:r>
              <a:rPr lang="en-US" sz="6000" dirty="0">
                <a:solidFill>
                  <a:schemeClr val="bg1"/>
                </a:solidFill>
              </a:rPr>
              <a:t> Test Patterns: Refactor Test Code</a:t>
            </a:r>
          </a:p>
          <a:p>
            <a:pPr marL="457200" indent="-457200">
              <a:buFont typeface="Arial" panose="020B0604020202020204" pitchFamily="34" charset="0"/>
              <a:buChar char="•"/>
            </a:pPr>
            <a:endParaRPr lang="en-US" sz="6000" dirty="0">
              <a:solidFill>
                <a:schemeClr val="bg1"/>
              </a:solidFill>
            </a:endParaRPr>
          </a:p>
          <a:p>
            <a:pPr marL="457200" indent="-457200">
              <a:buFont typeface="Arial" panose="020B0604020202020204" pitchFamily="34" charset="0"/>
              <a:buChar char="•"/>
            </a:pPr>
            <a:r>
              <a:rPr lang="en-US" sz="6000" dirty="0">
                <a:solidFill>
                  <a:schemeClr val="bg1"/>
                </a:solidFill>
              </a:rPr>
              <a:t>Fowler: Mocks Aren’t Stubs</a:t>
            </a:r>
          </a:p>
        </p:txBody>
      </p:sp>
      <p:pic>
        <p:nvPicPr>
          <p:cNvPr id="18" name="Picture 2" descr="The Art of Unit Testing: With Examples in .Net 1st (first) edition Text  Only: Roy Osherove: Amazon.com: Books">
            <a:extLst>
              <a:ext uri="{FF2B5EF4-FFF2-40B4-BE49-F238E27FC236}">
                <a16:creationId xmlns:a16="http://schemas.microsoft.com/office/drawing/2014/main" id="{C9D8D277-EFCF-3C64-B5E2-6C90DD2E4B9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938580" y="910275"/>
            <a:ext cx="2108042" cy="2637871"/>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a:extLst>
              <a:ext uri="{FF2B5EF4-FFF2-40B4-BE49-F238E27FC236}">
                <a16:creationId xmlns:a16="http://schemas.microsoft.com/office/drawing/2014/main" id="{743CDAA8-C7C4-6332-B143-9CEE62480B6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938579" y="3715390"/>
            <a:ext cx="2120821" cy="279971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6">
            <a:extLst>
              <a:ext uri="{FF2B5EF4-FFF2-40B4-BE49-F238E27FC236}">
                <a16:creationId xmlns:a16="http://schemas.microsoft.com/office/drawing/2014/main" id="{42034C3F-ED9C-CB22-9761-0C34FB0583B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925800" y="6758345"/>
            <a:ext cx="2120821" cy="26523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3780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171346"/>
          </a:xfrm>
          <a:prstGeom prst="rect">
            <a:avLst/>
          </a:prstGeom>
        </p:spPr>
        <p:txBody>
          <a:bodyPr wrap="square" lIns="0" tIns="0" rIns="0" bIns="0" rtlCol="0" anchor="t">
            <a:spAutoFit/>
          </a:bodyPr>
          <a:lstStyle/>
          <a:p>
            <a:pPr algn="ctr">
              <a:lnSpc>
                <a:spcPts val="9683"/>
              </a:lnSpc>
            </a:pPr>
            <a:r>
              <a:rPr lang="en-US" sz="7200" dirty="0">
                <a:solidFill>
                  <a:srgbClr val="E8870A"/>
                </a:solidFill>
                <a:latin typeface="Open Sans Bold"/>
              </a:rPr>
              <a:t>And Remember…</a:t>
            </a:r>
            <a:endParaRPr lang="en-US" sz="7200" dirty="0">
              <a:solidFill>
                <a:srgbClr val="FFFFFF"/>
              </a:solidFill>
              <a:latin typeface="Open Sans Bold"/>
            </a:endParaRPr>
          </a:p>
        </p:txBody>
      </p:sp>
      <p:pic>
        <p:nvPicPr>
          <p:cNvPr id="10" name="Picture 2" descr="Unit Testing Error Handling and Exceptions | Everyday Unit Testing">
            <a:extLst>
              <a:ext uri="{FF2B5EF4-FFF2-40B4-BE49-F238E27FC236}">
                <a16:creationId xmlns:a16="http://schemas.microsoft.com/office/drawing/2014/main" id="{E1F7F801-6E09-B834-3681-1BE097190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2439" y="2601381"/>
            <a:ext cx="11726440" cy="6574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26955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9"/>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Our Socials</a:t>
            </a:r>
            <a:endParaRPr lang="en-US" sz="8069" dirty="0">
              <a:solidFill>
                <a:srgbClr val="FFFFFF"/>
              </a:solidFill>
              <a:latin typeface="Open Sans Bold"/>
            </a:endParaRPr>
          </a:p>
        </p:txBody>
      </p:sp>
      <p:pic>
        <p:nvPicPr>
          <p:cNvPr id="14" name="Picture 13">
            <a:hlinkClick r:id="rId10"/>
            <a:extLst>
              <a:ext uri="{FF2B5EF4-FFF2-40B4-BE49-F238E27FC236}">
                <a16:creationId xmlns:a16="http://schemas.microsoft.com/office/drawing/2014/main" id="{D3C5DCCD-0016-F728-E1CC-3CA1E65BBB2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78436" y="2628427"/>
            <a:ext cx="2361819" cy="2361819"/>
          </a:xfrm>
          <a:prstGeom prst="rect">
            <a:avLst/>
          </a:prstGeom>
        </p:spPr>
      </p:pic>
      <p:sp>
        <p:nvSpPr>
          <p:cNvPr id="15" name="TextBox 14">
            <a:extLst>
              <a:ext uri="{FF2B5EF4-FFF2-40B4-BE49-F238E27FC236}">
                <a16:creationId xmlns:a16="http://schemas.microsoft.com/office/drawing/2014/main" id="{CCE934D0-C98B-C914-35CA-D48910DB7433}"/>
              </a:ext>
            </a:extLst>
          </p:cNvPr>
          <p:cNvSpPr txBox="1"/>
          <p:nvPr/>
        </p:nvSpPr>
        <p:spPr>
          <a:xfrm>
            <a:off x="901678" y="4758779"/>
            <a:ext cx="2765879" cy="769441"/>
          </a:xfrm>
          <a:prstGeom prst="rect">
            <a:avLst/>
          </a:prstGeom>
          <a:noFill/>
        </p:spPr>
        <p:txBody>
          <a:bodyPr wrap="square" rtlCol="0">
            <a:spAutoFit/>
          </a:bodyPr>
          <a:lstStyle/>
          <a:p>
            <a:r>
              <a:rPr lang="en-US" sz="4400" dirty="0">
                <a:solidFill>
                  <a:schemeClr val="bg1"/>
                </a:solidFill>
                <a:hlinkClick r:id="rId10">
                  <a:extLst>
                    <a:ext uri="{A12FA001-AC4F-418D-AE19-62706E023703}">
                      <ahyp:hlinkClr xmlns:ahyp="http://schemas.microsoft.com/office/drawing/2018/hyperlinkcolor" val="tx"/>
                    </a:ext>
                  </a:extLst>
                </a:hlinkClick>
              </a:rPr>
              <a:t>@itenium</a:t>
            </a:r>
            <a:endParaRPr lang="en-US" sz="4400" dirty="0">
              <a:solidFill>
                <a:schemeClr val="bg1"/>
              </a:solidFill>
            </a:endParaRPr>
          </a:p>
        </p:txBody>
      </p:sp>
      <p:pic>
        <p:nvPicPr>
          <p:cNvPr id="17" name="Picture 16">
            <a:hlinkClick r:id="rId12"/>
            <a:extLst>
              <a:ext uri="{FF2B5EF4-FFF2-40B4-BE49-F238E27FC236}">
                <a16:creationId xmlns:a16="http://schemas.microsoft.com/office/drawing/2014/main" id="{DA906547-05E0-5C7D-A053-612D0612D6C8}"/>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288860" y="2570348"/>
            <a:ext cx="2361600" cy="2361600"/>
          </a:xfrm>
          <a:prstGeom prst="rect">
            <a:avLst/>
          </a:prstGeom>
        </p:spPr>
      </p:pic>
      <p:pic>
        <p:nvPicPr>
          <p:cNvPr id="19" name="Picture 18">
            <a:hlinkClick r:id="rId14"/>
            <a:extLst>
              <a:ext uri="{FF2B5EF4-FFF2-40B4-BE49-F238E27FC236}">
                <a16:creationId xmlns:a16="http://schemas.microsoft.com/office/drawing/2014/main" id="{60FB4228-95B9-1D50-7657-821F88D9CF79}"/>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55091" y="2576144"/>
            <a:ext cx="2361600" cy="2361600"/>
          </a:xfrm>
          <a:prstGeom prst="rect">
            <a:avLst/>
          </a:prstGeom>
        </p:spPr>
      </p:pic>
      <p:pic>
        <p:nvPicPr>
          <p:cNvPr id="21" name="Picture 20">
            <a:hlinkClick r:id="rId16"/>
            <a:extLst>
              <a:ext uri="{FF2B5EF4-FFF2-40B4-BE49-F238E27FC236}">
                <a16:creationId xmlns:a16="http://schemas.microsoft.com/office/drawing/2014/main" id="{AE386512-8A1B-0139-5253-29F2845DE22D}"/>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65895" y="6296595"/>
            <a:ext cx="2361600" cy="2361600"/>
          </a:xfrm>
          <a:prstGeom prst="rect">
            <a:avLst/>
          </a:prstGeom>
        </p:spPr>
      </p:pic>
      <p:pic>
        <p:nvPicPr>
          <p:cNvPr id="23" name="Picture 22">
            <a:hlinkClick r:id="rId18"/>
            <a:extLst>
              <a:ext uri="{FF2B5EF4-FFF2-40B4-BE49-F238E27FC236}">
                <a16:creationId xmlns:a16="http://schemas.microsoft.com/office/drawing/2014/main" id="{56C8993B-D774-AB2E-D278-C5308353E57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9524248" y="6296595"/>
            <a:ext cx="2361600" cy="2361600"/>
          </a:xfrm>
          <a:prstGeom prst="rect">
            <a:avLst/>
          </a:prstGeom>
        </p:spPr>
      </p:pic>
      <p:pic>
        <p:nvPicPr>
          <p:cNvPr id="25" name="Picture 24">
            <a:hlinkClick r:id="rId20"/>
            <a:extLst>
              <a:ext uri="{FF2B5EF4-FFF2-40B4-BE49-F238E27FC236}">
                <a16:creationId xmlns:a16="http://schemas.microsoft.com/office/drawing/2014/main" id="{A84B48CD-1BE0-CE45-4E69-3B371096DCA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01678" y="6324519"/>
            <a:ext cx="2361600" cy="2361600"/>
          </a:xfrm>
          <a:prstGeom prst="rect">
            <a:avLst/>
          </a:prstGeom>
        </p:spPr>
      </p:pic>
      <p:sp>
        <p:nvSpPr>
          <p:cNvPr id="26" name="TextBox 25">
            <a:extLst>
              <a:ext uri="{FF2B5EF4-FFF2-40B4-BE49-F238E27FC236}">
                <a16:creationId xmlns:a16="http://schemas.microsoft.com/office/drawing/2014/main" id="{0FA60741-8FC9-797C-046C-68BE748A4696}"/>
              </a:ext>
            </a:extLst>
          </p:cNvPr>
          <p:cNvSpPr txBox="1"/>
          <p:nvPr/>
        </p:nvSpPr>
        <p:spPr>
          <a:xfrm>
            <a:off x="658117" y="8607265"/>
            <a:ext cx="2765879" cy="769441"/>
          </a:xfrm>
          <a:prstGeom prst="rect">
            <a:avLst/>
          </a:prstGeom>
          <a:noFill/>
        </p:spPr>
        <p:txBody>
          <a:bodyPr wrap="square" rtlCol="0">
            <a:spAutoFit/>
          </a:bodyPr>
          <a:lstStyle/>
          <a:p>
            <a:r>
              <a:rPr lang="en-US" sz="4400" dirty="0">
                <a:solidFill>
                  <a:schemeClr val="bg1"/>
                </a:solidFill>
                <a:hlinkClick r:id="rId20">
                  <a:extLst>
                    <a:ext uri="{A12FA001-AC4F-418D-AE19-62706E023703}">
                      <ahyp:hlinkClr xmlns:ahyp="http://schemas.microsoft.com/office/drawing/2018/hyperlinkcolor" val="tx"/>
                    </a:ext>
                  </a:extLst>
                </a:hlinkClick>
              </a:rPr>
              <a:t>itenium.be</a:t>
            </a:r>
            <a:endParaRPr lang="en-US" sz="4400" dirty="0">
              <a:solidFill>
                <a:schemeClr val="bg1"/>
              </a:solidFill>
            </a:endParaRPr>
          </a:p>
        </p:txBody>
      </p:sp>
      <p:sp>
        <p:nvSpPr>
          <p:cNvPr id="27" name="TextBox 26">
            <a:extLst>
              <a:ext uri="{FF2B5EF4-FFF2-40B4-BE49-F238E27FC236}">
                <a16:creationId xmlns:a16="http://schemas.microsoft.com/office/drawing/2014/main" id="{363D074E-AF8A-DC7D-8088-C157090C3E51}"/>
              </a:ext>
            </a:extLst>
          </p:cNvPr>
          <p:cNvSpPr txBox="1"/>
          <p:nvPr/>
        </p:nvSpPr>
        <p:spPr>
          <a:xfrm>
            <a:off x="4707731" y="4806190"/>
            <a:ext cx="3412753" cy="769441"/>
          </a:xfrm>
          <a:prstGeom prst="rect">
            <a:avLst/>
          </a:prstGeom>
          <a:noFill/>
        </p:spPr>
        <p:txBody>
          <a:bodyPr wrap="square" rtlCol="0">
            <a:spAutoFit/>
          </a:bodyPr>
          <a:lstStyle/>
          <a:p>
            <a:r>
              <a:rPr lang="en-US" sz="4400" dirty="0">
                <a:solidFill>
                  <a:schemeClr val="bg1"/>
                </a:solidFill>
                <a:hlinkClick r:id="rId12">
                  <a:extLst>
                    <a:ext uri="{A12FA001-AC4F-418D-AE19-62706E023703}">
                      <ahyp:hlinkClr xmlns:ahyp="http://schemas.microsoft.com/office/drawing/2018/hyperlinkcolor" val="tx"/>
                    </a:ext>
                  </a:extLst>
                </a:hlinkClick>
              </a:rPr>
              <a:t>@itenium_be</a:t>
            </a:r>
            <a:endParaRPr lang="en-US" sz="4400" dirty="0">
              <a:solidFill>
                <a:schemeClr val="bg1"/>
              </a:solidFill>
            </a:endParaRPr>
          </a:p>
        </p:txBody>
      </p:sp>
      <p:sp>
        <p:nvSpPr>
          <p:cNvPr id="28" name="TextBox 27">
            <a:extLst>
              <a:ext uri="{FF2B5EF4-FFF2-40B4-BE49-F238E27FC236}">
                <a16:creationId xmlns:a16="http://schemas.microsoft.com/office/drawing/2014/main" id="{C4F40DE1-85CF-06CA-D801-008611EB0D70}"/>
              </a:ext>
            </a:extLst>
          </p:cNvPr>
          <p:cNvSpPr txBox="1"/>
          <p:nvPr/>
        </p:nvSpPr>
        <p:spPr>
          <a:xfrm>
            <a:off x="9855942" y="4733372"/>
            <a:ext cx="2765879" cy="769441"/>
          </a:xfrm>
          <a:prstGeom prst="rect">
            <a:avLst/>
          </a:prstGeom>
          <a:noFill/>
        </p:spPr>
        <p:txBody>
          <a:bodyPr wrap="square" rtlCol="0">
            <a:spAutoFit/>
          </a:bodyPr>
          <a:lstStyle/>
          <a:p>
            <a:r>
              <a:rPr lang="en-US" sz="4400" dirty="0" err="1">
                <a:solidFill>
                  <a:schemeClr val="bg1"/>
                </a:solidFill>
                <a:hlinkClick r:id="rId14">
                  <a:extLst>
                    <a:ext uri="{A12FA001-AC4F-418D-AE19-62706E023703}">
                      <ahyp:hlinkClr xmlns:ahyp="http://schemas.microsoft.com/office/drawing/2018/hyperlinkcolor" val="tx"/>
                    </a:ext>
                  </a:extLst>
                </a:hlinkClick>
              </a:rPr>
              <a:t>itenium</a:t>
            </a:r>
            <a:endParaRPr lang="en-US" sz="4400" dirty="0">
              <a:solidFill>
                <a:schemeClr val="bg1"/>
              </a:solidFill>
            </a:endParaRPr>
          </a:p>
        </p:txBody>
      </p:sp>
      <p:sp>
        <p:nvSpPr>
          <p:cNvPr id="29" name="TextBox 28">
            <a:extLst>
              <a:ext uri="{FF2B5EF4-FFF2-40B4-BE49-F238E27FC236}">
                <a16:creationId xmlns:a16="http://schemas.microsoft.com/office/drawing/2014/main" id="{F62F86EC-3683-BB25-B1AC-BD157BB38BD1}"/>
              </a:ext>
            </a:extLst>
          </p:cNvPr>
          <p:cNvSpPr txBox="1"/>
          <p:nvPr/>
        </p:nvSpPr>
        <p:spPr>
          <a:xfrm>
            <a:off x="5122749" y="8623329"/>
            <a:ext cx="2765879" cy="769441"/>
          </a:xfrm>
          <a:prstGeom prst="rect">
            <a:avLst/>
          </a:prstGeom>
          <a:noFill/>
        </p:spPr>
        <p:txBody>
          <a:bodyPr wrap="square" rtlCol="0">
            <a:spAutoFit/>
          </a:bodyPr>
          <a:lstStyle/>
          <a:p>
            <a:r>
              <a:rPr lang="en-US" sz="4400" dirty="0">
                <a:solidFill>
                  <a:schemeClr val="bg1"/>
                </a:solidFill>
                <a:hlinkClick r:id="rId16">
                  <a:extLst>
                    <a:ext uri="{A12FA001-AC4F-418D-AE19-62706E023703}">
                      <ahyp:hlinkClr xmlns:ahyp="http://schemas.microsoft.com/office/drawing/2018/hyperlinkcolor" val="tx"/>
                    </a:ext>
                  </a:extLst>
                </a:hlinkClick>
              </a:rPr>
              <a:t>@itenium</a:t>
            </a:r>
            <a:endParaRPr lang="en-US" sz="4400" dirty="0">
              <a:solidFill>
                <a:schemeClr val="bg1"/>
              </a:solidFill>
            </a:endParaRPr>
          </a:p>
        </p:txBody>
      </p:sp>
      <p:sp>
        <p:nvSpPr>
          <p:cNvPr id="30" name="TextBox 29">
            <a:extLst>
              <a:ext uri="{FF2B5EF4-FFF2-40B4-BE49-F238E27FC236}">
                <a16:creationId xmlns:a16="http://schemas.microsoft.com/office/drawing/2014/main" id="{BAEA18F0-A58A-9040-930B-64B2FE7B61D2}"/>
              </a:ext>
            </a:extLst>
          </p:cNvPr>
          <p:cNvSpPr txBox="1"/>
          <p:nvPr/>
        </p:nvSpPr>
        <p:spPr>
          <a:xfrm>
            <a:off x="9443590" y="8590575"/>
            <a:ext cx="2765879" cy="769441"/>
          </a:xfrm>
          <a:prstGeom prst="rect">
            <a:avLst/>
          </a:prstGeom>
          <a:noFill/>
        </p:spPr>
        <p:txBody>
          <a:bodyPr wrap="square" rtlCol="0">
            <a:spAutoFit/>
          </a:bodyPr>
          <a:lstStyle/>
          <a:p>
            <a:r>
              <a:rPr lang="en-US" sz="4400" dirty="0">
                <a:solidFill>
                  <a:schemeClr val="bg1"/>
                </a:solidFill>
                <a:hlinkClick r:id="rId18">
                  <a:extLst>
                    <a:ext uri="{A12FA001-AC4F-418D-AE19-62706E023703}">
                      <ahyp:hlinkClr xmlns:ahyp="http://schemas.microsoft.com/office/drawing/2018/hyperlinkcolor" val="tx"/>
                    </a:ext>
                  </a:extLst>
                </a:hlinkClick>
              </a:rPr>
              <a:t>itenium.be</a:t>
            </a:r>
            <a:endParaRPr lang="en-US" sz="4400" dirty="0">
              <a:solidFill>
                <a:schemeClr val="bg1"/>
              </a:solidFill>
            </a:endParaRPr>
          </a:p>
        </p:txBody>
      </p:sp>
      <p:pic>
        <p:nvPicPr>
          <p:cNvPr id="11" name="Picture 10">
            <a:hlinkClick r:id="rId22"/>
            <a:extLst>
              <a:ext uri="{FF2B5EF4-FFF2-40B4-BE49-F238E27FC236}">
                <a16:creationId xmlns:a16="http://schemas.microsoft.com/office/drawing/2014/main" id="{953F2280-1170-E937-F515-91CE81B7AB18}"/>
              </a:ext>
            </a:extLst>
          </p:cNvPr>
          <p:cNvPicPr>
            <a:picLocks noChangeAspect="1"/>
          </p:cNvPicPr>
          <p:nvPr/>
        </p:nvPicPr>
        <p:blipFill>
          <a:blip r:embed="rId23"/>
          <a:stretch>
            <a:fillRect/>
          </a:stretch>
        </p:blipFill>
        <p:spPr>
          <a:xfrm>
            <a:off x="13803963" y="5295900"/>
            <a:ext cx="2667704" cy="2667704"/>
          </a:xfrm>
          <a:prstGeom prst="rect">
            <a:avLst/>
          </a:prstGeom>
        </p:spPr>
      </p:pic>
      <p:sp>
        <p:nvSpPr>
          <p:cNvPr id="12" name="TextBox 11">
            <a:extLst>
              <a:ext uri="{FF2B5EF4-FFF2-40B4-BE49-F238E27FC236}">
                <a16:creationId xmlns:a16="http://schemas.microsoft.com/office/drawing/2014/main" id="{A5DBD0A8-7D58-DA1E-B774-78BDF1E28BDE}"/>
              </a:ext>
            </a:extLst>
          </p:cNvPr>
          <p:cNvSpPr txBox="1"/>
          <p:nvPr/>
        </p:nvSpPr>
        <p:spPr>
          <a:xfrm>
            <a:off x="13903238" y="8062392"/>
            <a:ext cx="2765879" cy="769441"/>
          </a:xfrm>
          <a:prstGeom prst="rect">
            <a:avLst/>
          </a:prstGeom>
          <a:noFill/>
        </p:spPr>
        <p:txBody>
          <a:bodyPr wrap="square" rtlCol="0">
            <a:spAutoFit/>
          </a:bodyPr>
          <a:lstStyle/>
          <a:p>
            <a:r>
              <a:rPr lang="en-US" sz="4400" dirty="0" err="1">
                <a:solidFill>
                  <a:schemeClr val="bg1"/>
                </a:solidFill>
                <a:hlinkClick r:id="rId22">
                  <a:extLst>
                    <a:ext uri="{A12FA001-AC4F-418D-AE19-62706E023703}">
                      <ahyp:hlinkClr xmlns:ahyp="http://schemas.microsoft.com/office/drawing/2018/hyperlinkcolor" val="tx"/>
                    </a:ext>
                  </a:extLst>
                </a:hlinkClick>
              </a:rPr>
              <a:t>itenium</a:t>
            </a:r>
            <a:r>
              <a:rPr lang="en-US" sz="4400" dirty="0">
                <a:solidFill>
                  <a:schemeClr val="bg1"/>
                </a:solidFill>
                <a:hlinkClick r:id="rId22">
                  <a:extLst>
                    <a:ext uri="{A12FA001-AC4F-418D-AE19-62706E023703}">
                      <ahyp:hlinkClr xmlns:ahyp="http://schemas.microsoft.com/office/drawing/2018/hyperlinkcolor" val="tx"/>
                    </a:ext>
                  </a:extLst>
                </a:hlinkClick>
              </a:rPr>
              <a:t>-be</a:t>
            </a:r>
            <a:endParaRPr lang="en-US" sz="4400" dirty="0">
              <a:solidFill>
                <a:schemeClr val="bg1"/>
              </a:solidFill>
            </a:endParaRPr>
          </a:p>
        </p:txBody>
      </p:sp>
      <p:pic>
        <p:nvPicPr>
          <p:cNvPr id="16" name="Picture 15">
            <a:extLst>
              <a:ext uri="{FF2B5EF4-FFF2-40B4-BE49-F238E27FC236}">
                <a16:creationId xmlns:a16="http://schemas.microsoft.com/office/drawing/2014/main" id="{4BADA767-BAA7-52B8-5F71-191323148C28}"/>
              </a:ext>
            </a:extLst>
          </p:cNvPr>
          <p:cNvPicPr>
            <a:picLocks noChangeAspect="1"/>
          </p:cNvPicPr>
          <p:nvPr/>
        </p:nvPicPr>
        <p:blipFill>
          <a:blip r:embed="rId24"/>
          <a:stretch>
            <a:fillRect/>
          </a:stretch>
        </p:blipFill>
        <p:spPr>
          <a:xfrm>
            <a:off x="13571686" y="350986"/>
            <a:ext cx="4106714" cy="4106714"/>
          </a:xfrm>
          <a:prstGeom prst="rect">
            <a:avLst/>
          </a:prstGeom>
        </p:spPr>
      </p:pic>
    </p:spTree>
    <p:extLst>
      <p:ext uri="{BB962C8B-B14F-4D97-AF65-F5344CB8AC3E}">
        <p14:creationId xmlns:p14="http://schemas.microsoft.com/office/powerpoint/2010/main" val="3692771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rcRect t="9312" b="9312"/>
          <a:stretch>
            <a:fillRect/>
          </a:stretch>
        </p:blipFill>
        <p:spPr>
          <a:xfrm>
            <a:off x="0" y="0"/>
            <a:ext cx="18288000" cy="10287000"/>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2331222" y="6140093"/>
            <a:ext cx="327843" cy="326613"/>
          </a:xfrm>
          <a:prstGeom prst="rect">
            <a:avLst/>
          </a:prstGeom>
        </p:spPr>
      </p:pic>
      <p:pic>
        <p:nvPicPr>
          <p:cNvPr id="4" name="Picture 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700000">
            <a:off x="15647446" y="6140174"/>
            <a:ext cx="327228" cy="327228"/>
          </a:xfrm>
          <a:prstGeom prst="rect">
            <a:avLst/>
          </a:prstGeom>
        </p:spPr>
      </p:pic>
      <p:pic>
        <p:nvPicPr>
          <p:cNvPr id="5" name="Picture 5"/>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2650658" y="6279438"/>
            <a:ext cx="12986684" cy="48700"/>
          </a:xfrm>
          <a:prstGeom prst="rect">
            <a:avLst/>
          </a:prstGeom>
        </p:spPr>
      </p:pic>
      <p:pic>
        <p:nvPicPr>
          <p:cNvPr id="6" name="Picture 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2612558" y="3231438"/>
            <a:ext cx="12986684" cy="48700"/>
          </a:xfrm>
          <a:prstGeom prst="rect">
            <a:avLst/>
          </a:prstGeom>
        </p:spPr>
      </p:pic>
      <p:pic>
        <p:nvPicPr>
          <p:cNvPr id="7" name="Picture 7"/>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r="31511" b="32341"/>
          <a:stretch>
            <a:fillRect/>
          </a:stretch>
        </p:blipFill>
        <p:spPr>
          <a:xfrm>
            <a:off x="17249775" y="9294270"/>
            <a:ext cx="1038225" cy="1025651"/>
          </a:xfrm>
          <a:prstGeom prst="rect">
            <a:avLst/>
          </a:prstGeom>
        </p:spPr>
      </p:pic>
      <p:pic>
        <p:nvPicPr>
          <p:cNvPr id="8" name="Picture 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rot="-2700000">
            <a:off x="15647446" y="3092174"/>
            <a:ext cx="327228" cy="327228"/>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2700000">
            <a:off x="2277892" y="3092481"/>
            <a:ext cx="327843" cy="326613"/>
          </a:xfrm>
          <a:prstGeom prst="rect">
            <a:avLst/>
          </a:prstGeom>
        </p:spPr>
      </p:pic>
      <p:sp>
        <p:nvSpPr>
          <p:cNvPr id="10" name="TextBox 10"/>
          <p:cNvSpPr txBox="1"/>
          <p:nvPr/>
        </p:nvSpPr>
        <p:spPr>
          <a:xfrm>
            <a:off x="2441813" y="3910187"/>
            <a:ext cx="13404374" cy="1685925"/>
          </a:xfrm>
          <a:prstGeom prst="rect">
            <a:avLst/>
          </a:prstGeom>
        </p:spPr>
        <p:txBody>
          <a:bodyPr lIns="0" tIns="0" rIns="0" bIns="0" rtlCol="0" anchor="t">
            <a:spAutoFit/>
          </a:bodyPr>
          <a:lstStyle/>
          <a:p>
            <a:pPr algn="ctr">
              <a:lnSpc>
                <a:spcPts val="13320"/>
              </a:lnSpc>
            </a:pPr>
            <a:r>
              <a:rPr lang="en-US" sz="11100">
                <a:solidFill>
                  <a:srgbClr val="FFFFFF"/>
                </a:solidFill>
                <a:latin typeface="Open Sans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1"/>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876300"/>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Inspirational Quote</a:t>
            </a:r>
            <a:endParaRPr lang="en-US" sz="8069" dirty="0">
              <a:solidFill>
                <a:srgbClr val="FFFFFF"/>
              </a:solidFill>
              <a:latin typeface="Open Sans Bold"/>
            </a:endParaRPr>
          </a:p>
        </p:txBody>
      </p:sp>
      <p:pic>
        <p:nvPicPr>
          <p:cNvPr id="16" name="Picture 2">
            <a:extLst>
              <a:ext uri="{FF2B5EF4-FFF2-40B4-BE49-F238E27FC236}">
                <a16:creationId xmlns:a16="http://schemas.microsoft.com/office/drawing/2014/main" id="{8A1D887E-4900-041E-5017-E1ABF67B1AD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519226" y="2128308"/>
            <a:ext cx="11093357" cy="71869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1613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66533" b="7072"/>
          <a:stretch>
            <a:fillRect/>
          </a:stretch>
        </p:blipFill>
        <p:spPr>
          <a:xfrm>
            <a:off x="0" y="1743744"/>
            <a:ext cx="687157" cy="245658"/>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73088" r="7308" b="3442"/>
          <a:stretch>
            <a:fillRect/>
          </a:stretch>
        </p:blipFill>
        <p:spPr>
          <a:xfrm rot="5400000">
            <a:off x="14774614" y="6773614"/>
            <a:ext cx="6804932" cy="221840"/>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t="32811" r="20840" b="3582"/>
          <a:stretch>
            <a:fillRect/>
          </a:stretch>
        </p:blipFill>
        <p:spPr>
          <a:xfrm>
            <a:off x="12298819" y="0"/>
            <a:ext cx="5989181" cy="4812391"/>
          </a:xfrm>
          <a:prstGeom prst="rect">
            <a:avLst/>
          </a:prstGeom>
        </p:spPr>
      </p:pic>
      <p:grpSp>
        <p:nvGrpSpPr>
          <p:cNvPr id="5" name="Group 5"/>
          <p:cNvGrpSpPr>
            <a:grpSpLocks noChangeAspect="1"/>
          </p:cNvGrpSpPr>
          <p:nvPr/>
        </p:nvGrpSpPr>
        <p:grpSpPr>
          <a:xfrm>
            <a:off x="13472280" y="155787"/>
            <a:ext cx="4177328" cy="4177311"/>
            <a:chOff x="0" y="0"/>
            <a:chExt cx="6350000" cy="6349975"/>
          </a:xfrm>
        </p:grpSpPr>
        <p:sp>
          <p:nvSpPr>
            <p:cNvPr id="6" name="Freeform 6"/>
            <p:cNvSpPr/>
            <p:nvPr/>
          </p:nvSpPr>
          <p:spPr>
            <a:xfrm>
              <a:off x="0" y="0"/>
              <a:ext cx="6350000" cy="6349974"/>
            </a:xfrm>
            <a:custGeom>
              <a:avLst/>
              <a:gdLst/>
              <a:ahLst/>
              <a:cxnLst/>
              <a:rect l="l" t="t" r="r" b="b"/>
              <a:pathLst>
                <a:path w="6350000" h="6349974">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7"/>
              <a:stretch>
                <a:fillRect l="-17681" r="-17681"/>
              </a:stretch>
            </a:blipFill>
          </p:spPr>
          <p:txBody>
            <a:bodyPr/>
            <a:lstStyle/>
            <a:p>
              <a:endParaRPr lang="en-BE"/>
            </a:p>
          </p:txBody>
        </p:sp>
      </p:grpSp>
      <p:pic>
        <p:nvPicPr>
          <p:cNvPr id="7" name="Picture 7"/>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378" t="71519"/>
          <a:stretch>
            <a:fillRect/>
          </a:stretch>
        </p:blipFill>
        <p:spPr>
          <a:xfrm>
            <a:off x="0" y="-2894"/>
            <a:ext cx="12634606" cy="313994"/>
          </a:xfrm>
          <a:prstGeom prst="rect">
            <a:avLst/>
          </a:prstGeom>
        </p:spPr>
      </p:pic>
      <p:pic>
        <p:nvPicPr>
          <p:cNvPr id="8" name="Picture 8"/>
          <p:cNvPicPr>
            <a:picLocks noChangeAspect="1"/>
          </p:cNvPicPr>
          <p:nvPr/>
        </p:nvPicPr>
        <p:blipFill>
          <a:blip r:embed="rId10"/>
          <a:srcRect/>
          <a:stretch>
            <a:fillRect/>
          </a:stretch>
        </p:blipFill>
        <p:spPr>
          <a:xfrm>
            <a:off x="14996852" y="9151474"/>
            <a:ext cx="2652756" cy="717350"/>
          </a:xfrm>
          <a:prstGeom prst="rect">
            <a:avLst/>
          </a:prstGeom>
        </p:spPr>
      </p:pic>
      <p:sp>
        <p:nvSpPr>
          <p:cNvPr id="9" name="TextBox 11">
            <a:extLst>
              <a:ext uri="{FF2B5EF4-FFF2-40B4-BE49-F238E27FC236}">
                <a16:creationId xmlns:a16="http://schemas.microsoft.com/office/drawing/2014/main" id="{69F6F1A2-2ABF-E0D3-3AD0-32792619EEFA}"/>
              </a:ext>
            </a:extLst>
          </p:cNvPr>
          <p:cNvSpPr txBox="1"/>
          <p:nvPr/>
        </p:nvSpPr>
        <p:spPr>
          <a:xfrm>
            <a:off x="-1" y="510966"/>
            <a:ext cx="12298819" cy="1228725"/>
          </a:xfrm>
          <a:prstGeom prst="rect">
            <a:avLst/>
          </a:prstGeom>
        </p:spPr>
        <p:txBody>
          <a:bodyPr wrap="square" lIns="0" tIns="0" rIns="0" bIns="0" rtlCol="0" anchor="t">
            <a:spAutoFit/>
          </a:bodyPr>
          <a:lstStyle/>
          <a:p>
            <a:pPr algn="ctr">
              <a:lnSpc>
                <a:spcPts val="9683"/>
              </a:lnSpc>
            </a:pPr>
            <a:r>
              <a:rPr lang="en-US" sz="8069" dirty="0" err="1">
                <a:solidFill>
                  <a:srgbClr val="E8870A"/>
                </a:solidFill>
                <a:latin typeface="Open Sans Bold"/>
              </a:rPr>
              <a:t>UnitTesting</a:t>
            </a:r>
            <a:r>
              <a:rPr lang="en-US" sz="8069" dirty="0">
                <a:solidFill>
                  <a:srgbClr val="E8870A"/>
                </a:solidFill>
                <a:latin typeface="Open Sans Bold"/>
              </a:rPr>
              <a:t>?</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A5483923-D218-C688-0D25-D68865730BC0}"/>
              </a:ext>
            </a:extLst>
          </p:cNvPr>
          <p:cNvSpPr txBox="1"/>
          <p:nvPr/>
        </p:nvSpPr>
        <p:spPr>
          <a:xfrm>
            <a:off x="450430" y="3854792"/>
            <a:ext cx="12634606" cy="4154984"/>
          </a:xfrm>
          <a:prstGeom prst="rect">
            <a:avLst/>
          </a:prstGeom>
          <a:noFill/>
        </p:spPr>
        <p:txBody>
          <a:bodyPr wrap="square" rtlCol="0">
            <a:spAutoFit/>
          </a:bodyPr>
          <a:lstStyle/>
          <a:p>
            <a:pPr marL="457200" indent="-457200">
              <a:buFont typeface="Arial" panose="020B0604020202020204" pitchFamily="34" charset="0"/>
              <a:buChar char="•"/>
            </a:pPr>
            <a:r>
              <a:rPr lang="en-US" sz="6600" dirty="0">
                <a:solidFill>
                  <a:schemeClr val="bg1"/>
                </a:solidFill>
              </a:rPr>
              <a:t>Setup Testing</a:t>
            </a:r>
          </a:p>
          <a:p>
            <a:pPr marL="457200" indent="-457200">
              <a:buFont typeface="Arial" panose="020B0604020202020204" pitchFamily="34" charset="0"/>
              <a:buChar char="•"/>
            </a:pPr>
            <a:r>
              <a:rPr lang="en-US" sz="6600" dirty="0">
                <a:solidFill>
                  <a:schemeClr val="bg1"/>
                </a:solidFill>
              </a:rPr>
              <a:t>Configure CI</a:t>
            </a:r>
          </a:p>
          <a:p>
            <a:pPr marL="457200" indent="-457200">
              <a:buFont typeface="Arial" panose="020B0604020202020204" pitchFamily="34" charset="0"/>
              <a:buChar char="•"/>
            </a:pPr>
            <a:r>
              <a:rPr lang="en-US" sz="6600" dirty="0">
                <a:solidFill>
                  <a:schemeClr val="bg1"/>
                </a:solidFill>
              </a:rPr>
              <a:t>Convince Managers, Business, …</a:t>
            </a:r>
          </a:p>
          <a:p>
            <a:pPr marL="457200" indent="-457200">
              <a:buFont typeface="Arial" panose="020B0604020202020204" pitchFamily="34" charset="0"/>
              <a:buChar char="•"/>
            </a:pPr>
            <a:r>
              <a:rPr lang="en-US" sz="6600" dirty="0">
                <a:solidFill>
                  <a:schemeClr val="bg1"/>
                </a:solidFill>
              </a:rPr>
              <a:t>Teach/Help with implementation</a:t>
            </a:r>
          </a:p>
        </p:txBody>
      </p:sp>
      <p:sp>
        <p:nvSpPr>
          <p:cNvPr id="11" name="TextBox 10">
            <a:extLst>
              <a:ext uri="{FF2B5EF4-FFF2-40B4-BE49-F238E27FC236}">
                <a16:creationId xmlns:a16="http://schemas.microsoft.com/office/drawing/2014/main" id="{A3DC68A8-9A57-EAAB-4F25-49800D4B24C7}"/>
              </a:ext>
            </a:extLst>
          </p:cNvPr>
          <p:cNvSpPr txBox="1"/>
          <p:nvPr/>
        </p:nvSpPr>
        <p:spPr>
          <a:xfrm>
            <a:off x="914399" y="1630859"/>
            <a:ext cx="11266573" cy="769441"/>
          </a:xfrm>
          <a:prstGeom prst="rect">
            <a:avLst/>
          </a:prstGeom>
          <a:noFill/>
        </p:spPr>
        <p:txBody>
          <a:bodyPr wrap="square" rtlCol="0">
            <a:spAutoFit/>
          </a:bodyPr>
          <a:lstStyle/>
          <a:p>
            <a:pPr algn="ctr"/>
            <a:r>
              <a:rPr lang="en-US" sz="4400" dirty="0">
                <a:solidFill>
                  <a:schemeClr val="bg1"/>
                </a:solidFill>
              </a:rPr>
              <a:t>Job of the Tech Lead / Architect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5331" b="25212"/>
          <a:stretch>
            <a:fillRect/>
          </a:stretch>
        </p:blipFill>
        <p:spPr>
          <a:xfrm>
            <a:off x="-155756" y="9533122"/>
            <a:ext cx="1695521" cy="763486"/>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23469"/>
          <a:stretch>
            <a:fillRect/>
          </a:stretch>
        </p:blipFill>
        <p:spPr>
          <a:xfrm>
            <a:off x="841151" y="9540600"/>
            <a:ext cx="1733066" cy="756008"/>
          </a:xfrm>
          <a:prstGeom prst="rect">
            <a:avLst/>
          </a:prstGeom>
        </p:spPr>
      </p:pic>
      <p:pic>
        <p:nvPicPr>
          <p:cNvPr id="4" name="Picture 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1382" b="34251"/>
          <a:stretch>
            <a:fillRect/>
          </a:stretch>
        </p:blipFill>
        <p:spPr>
          <a:xfrm>
            <a:off x="2030251" y="9571361"/>
            <a:ext cx="1533611" cy="731071"/>
          </a:xfrm>
          <a:prstGeom prst="rect">
            <a:avLst/>
          </a:prstGeom>
        </p:spPr>
      </p:pic>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5067" b="21725"/>
          <a:stretch>
            <a:fillRect/>
          </a:stretch>
        </p:blipFill>
        <p:spPr>
          <a:xfrm>
            <a:off x="3079843" y="9563883"/>
            <a:ext cx="1559062" cy="732725"/>
          </a:xfrm>
          <a:prstGeom prst="rect">
            <a:avLst/>
          </a:prstGeom>
        </p:spPr>
      </p:pic>
      <p:pic>
        <p:nvPicPr>
          <p:cNvPr id="7" name="Picture 7"/>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7309" r="13633"/>
          <a:stretch>
            <a:fillRect/>
          </a:stretch>
        </p:blipFill>
        <p:spPr>
          <a:xfrm>
            <a:off x="16810071" y="0"/>
            <a:ext cx="1477929" cy="806564"/>
          </a:xfrm>
          <a:prstGeom prst="rect">
            <a:avLst/>
          </a:prstGeom>
        </p:spPr>
      </p:pic>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l="3061" t="17309"/>
          <a:stretch>
            <a:fillRect/>
          </a:stretch>
        </p:blipFill>
        <p:spPr>
          <a:xfrm>
            <a:off x="15800981" y="0"/>
            <a:ext cx="1658846" cy="806564"/>
          </a:xfrm>
          <a:prstGeom prst="rect">
            <a:avLst/>
          </a:prstGeom>
        </p:spPr>
      </p:pic>
      <p:pic>
        <p:nvPicPr>
          <p:cNvPr id="9" name="Picture 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t="19052"/>
          <a:stretch>
            <a:fillRect/>
          </a:stretch>
        </p:blipFill>
        <p:spPr>
          <a:xfrm>
            <a:off x="14546459" y="0"/>
            <a:ext cx="1748083" cy="806564"/>
          </a:xfrm>
          <a:prstGeom prst="rect">
            <a:avLst/>
          </a:prstGeom>
        </p:spPr>
      </p:pic>
      <p:pic>
        <p:nvPicPr>
          <p:cNvPr id="10" name="Picture 10"/>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t="19052"/>
          <a:stretch>
            <a:fillRect/>
          </a:stretch>
        </p:blipFill>
        <p:spPr>
          <a:xfrm>
            <a:off x="13461847" y="0"/>
            <a:ext cx="1748083" cy="806564"/>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55368" t="80811"/>
          <a:stretch>
            <a:fillRect/>
          </a:stretch>
        </p:blipFill>
        <p:spPr>
          <a:xfrm>
            <a:off x="-19700" y="0"/>
            <a:ext cx="1364337" cy="816089"/>
          </a:xfrm>
          <a:prstGeom prst="rect">
            <a:avLst/>
          </a:prstGeom>
        </p:spPr>
      </p:pic>
      <p:pic>
        <p:nvPicPr>
          <p:cNvPr id="12" name="Picture 12"/>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1947" b="21798"/>
          <a:stretch>
            <a:fillRect/>
          </a:stretch>
        </p:blipFill>
        <p:spPr>
          <a:xfrm>
            <a:off x="1211982" y="767495"/>
            <a:ext cx="16247845" cy="48594"/>
          </a:xfrm>
          <a:prstGeom prst="rect">
            <a:avLst/>
          </a:prstGeom>
        </p:spPr>
      </p:pic>
      <p:pic>
        <p:nvPicPr>
          <p:cNvPr id="13" name="Picture 13"/>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a:fillRect/>
          </a:stretch>
        </p:blipFill>
        <p:spPr>
          <a:xfrm>
            <a:off x="862986" y="9540600"/>
            <a:ext cx="16405839" cy="61522"/>
          </a:xfrm>
          <a:prstGeom prst="rect">
            <a:avLst/>
          </a:prstGeom>
        </p:spPr>
      </p:pic>
      <p:pic>
        <p:nvPicPr>
          <p:cNvPr id="14" name="Picture 14"/>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r:embed="rId11"/>
              </a:ext>
            </a:extLst>
          </a:blip>
          <a:srcRect b="18697"/>
          <a:stretch>
            <a:fillRect/>
          </a:stretch>
        </p:blipFill>
        <p:spPr>
          <a:xfrm>
            <a:off x="16960696" y="9533122"/>
            <a:ext cx="1327304" cy="763486"/>
          </a:xfrm>
          <a:prstGeom prst="rect">
            <a:avLst/>
          </a:prstGeom>
        </p:spPr>
      </p:pic>
      <p:pic>
        <p:nvPicPr>
          <p:cNvPr id="15" name="Picture 15"/>
          <p:cNvPicPr>
            <a:picLocks noChangeAspect="1"/>
          </p:cNvPicPr>
          <p:nvPr/>
        </p:nvPicPr>
        <p:blipFill>
          <a:blip r:embed="rId12"/>
          <a:srcRect/>
          <a:stretch>
            <a:fillRect/>
          </a:stretch>
        </p:blipFill>
        <p:spPr>
          <a:xfrm>
            <a:off x="1570310" y="13886"/>
            <a:ext cx="2517532" cy="680783"/>
          </a:xfrm>
          <a:prstGeom prst="rect">
            <a:avLst/>
          </a:prstGeom>
        </p:spPr>
      </p:pic>
      <p:sp>
        <p:nvSpPr>
          <p:cNvPr id="30" name="TextBox 11">
            <a:extLst>
              <a:ext uri="{FF2B5EF4-FFF2-40B4-BE49-F238E27FC236}">
                <a16:creationId xmlns:a16="http://schemas.microsoft.com/office/drawing/2014/main" id="{2B778147-C45C-C802-EB88-0B94190139DD}"/>
              </a:ext>
            </a:extLst>
          </p:cNvPr>
          <p:cNvSpPr txBox="1"/>
          <p:nvPr/>
        </p:nvSpPr>
        <p:spPr>
          <a:xfrm>
            <a:off x="24318" y="1136489"/>
            <a:ext cx="18263681"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Why</a:t>
            </a:r>
            <a:endParaRPr lang="en-US" sz="8069" dirty="0">
              <a:solidFill>
                <a:srgbClr val="FFFFFF"/>
              </a:solidFill>
              <a:latin typeface="Open Sans Bold"/>
            </a:endParaRPr>
          </a:p>
        </p:txBody>
      </p:sp>
      <p:sp>
        <p:nvSpPr>
          <p:cNvPr id="31" name="TextBox 30">
            <a:extLst>
              <a:ext uri="{FF2B5EF4-FFF2-40B4-BE49-F238E27FC236}">
                <a16:creationId xmlns:a16="http://schemas.microsoft.com/office/drawing/2014/main" id="{9B969488-E601-D1BC-CA73-4D131C74E0BB}"/>
              </a:ext>
            </a:extLst>
          </p:cNvPr>
          <p:cNvSpPr txBox="1"/>
          <p:nvPr/>
        </p:nvSpPr>
        <p:spPr>
          <a:xfrm>
            <a:off x="321700" y="2675035"/>
            <a:ext cx="17509099" cy="6555641"/>
          </a:xfrm>
          <a:prstGeom prst="rect">
            <a:avLst/>
          </a:prstGeom>
          <a:noFill/>
        </p:spPr>
        <p:txBody>
          <a:bodyPr wrap="square" rtlCol="0">
            <a:spAutoFit/>
          </a:bodyPr>
          <a:lstStyle/>
          <a:p>
            <a:pPr marL="457200" indent="-457200">
              <a:buFont typeface="Arial" panose="020B0604020202020204" pitchFamily="34" charset="0"/>
              <a:buChar char="•"/>
            </a:pPr>
            <a:r>
              <a:rPr lang="en-US" sz="6000" dirty="0">
                <a:solidFill>
                  <a:schemeClr val="bg1"/>
                </a:solidFill>
              </a:rPr>
              <a:t>Small continuous steps forward</a:t>
            </a:r>
          </a:p>
          <a:p>
            <a:pPr marL="457200" indent="-457200">
              <a:buFont typeface="Arial" panose="020B0604020202020204" pitchFamily="34" charset="0"/>
              <a:buChar char="•"/>
            </a:pPr>
            <a:r>
              <a:rPr lang="en-US" sz="6000" dirty="0">
                <a:solidFill>
                  <a:schemeClr val="bg1"/>
                </a:solidFill>
              </a:rPr>
              <a:t>Avoiding Regressions</a:t>
            </a:r>
          </a:p>
          <a:p>
            <a:pPr marL="457200" indent="-457200">
              <a:buFont typeface="Arial" panose="020B0604020202020204" pitchFamily="34" charset="0"/>
              <a:buChar char="•"/>
            </a:pPr>
            <a:r>
              <a:rPr lang="en-US" sz="6000" dirty="0">
                <a:solidFill>
                  <a:schemeClr val="bg1"/>
                </a:solidFill>
              </a:rPr>
              <a:t>Living Documentation </a:t>
            </a:r>
            <a:r>
              <a:rPr lang="en-US" sz="4800" dirty="0">
                <a:solidFill>
                  <a:schemeClr val="bg1"/>
                </a:solidFill>
              </a:rPr>
              <a:t>(Given/When/Then)</a:t>
            </a:r>
          </a:p>
          <a:p>
            <a:pPr marL="457200" indent="-457200">
              <a:buFont typeface="Arial" panose="020B0604020202020204" pitchFamily="34" charset="0"/>
              <a:buChar char="•"/>
            </a:pPr>
            <a:r>
              <a:rPr lang="en-US" sz="6000" dirty="0">
                <a:solidFill>
                  <a:schemeClr val="bg1"/>
                </a:solidFill>
              </a:rPr>
              <a:t>Quick Feedback Loop </a:t>
            </a:r>
            <a:r>
              <a:rPr lang="en-US" sz="4800" dirty="0">
                <a:solidFill>
                  <a:schemeClr val="bg1"/>
                </a:solidFill>
              </a:rPr>
              <a:t>(Avoid I/O)</a:t>
            </a:r>
            <a:endParaRPr lang="en-US" sz="6000" dirty="0">
              <a:solidFill>
                <a:schemeClr val="bg1"/>
              </a:solidFill>
            </a:endParaRPr>
          </a:p>
          <a:p>
            <a:pPr marL="457200" indent="-457200">
              <a:buFont typeface="Arial" panose="020B0604020202020204" pitchFamily="34" charset="0"/>
              <a:buChar char="•"/>
            </a:pPr>
            <a:r>
              <a:rPr lang="en-US" sz="6000" dirty="0">
                <a:solidFill>
                  <a:schemeClr val="bg1"/>
                </a:solidFill>
              </a:rPr>
              <a:t>Fixing Bugs</a:t>
            </a:r>
          </a:p>
          <a:p>
            <a:pPr marL="457200" indent="-457200">
              <a:buFont typeface="Arial" panose="020B0604020202020204" pitchFamily="34" charset="0"/>
              <a:buChar char="•"/>
            </a:pPr>
            <a:r>
              <a:rPr lang="en-US" sz="6000" dirty="0">
                <a:solidFill>
                  <a:schemeClr val="bg1"/>
                </a:solidFill>
              </a:rPr>
              <a:t>Thinking about Design</a:t>
            </a:r>
          </a:p>
          <a:p>
            <a:pPr marL="457200" indent="-457200">
              <a:buFont typeface="Arial" panose="020B0604020202020204" pitchFamily="34" charset="0"/>
              <a:buChar char="•"/>
            </a:pPr>
            <a:r>
              <a:rPr lang="en-US" sz="6000" dirty="0">
                <a:solidFill>
                  <a:schemeClr val="bg1"/>
                </a:solidFill>
              </a:rPr>
              <a:t>Pay Now vs Pay More Later</a:t>
            </a:r>
          </a:p>
        </p:txBody>
      </p:sp>
    </p:spTree>
    <p:extLst>
      <p:ext uri="{BB962C8B-B14F-4D97-AF65-F5344CB8AC3E}">
        <p14:creationId xmlns:p14="http://schemas.microsoft.com/office/powerpoint/2010/main" val="2719035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grpSp>
        <p:nvGrpSpPr>
          <p:cNvPr id="4" name="Group 4"/>
          <p:cNvGrpSpPr/>
          <p:nvPr/>
        </p:nvGrpSpPr>
        <p:grpSpPr>
          <a:xfrm rot="5400000">
            <a:off x="9481664" y="8850062"/>
            <a:ext cx="1430896" cy="816476"/>
            <a:chOff x="0" y="0"/>
            <a:chExt cx="1907862" cy="1088634"/>
          </a:xfrm>
        </p:grpSpPr>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16579" y="0"/>
              <a:ext cx="691283" cy="1088634"/>
            </a:xfrm>
            <a:prstGeom prst="rect">
              <a:avLst/>
            </a:prstGeom>
          </p:spPr>
        </p:pic>
        <p:pic>
          <p:nvPicPr>
            <p:cNvPr id="6" name="Picture 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691283" cy="1088634"/>
            </a:xfrm>
            <a:prstGeom prst="rect">
              <a:avLst/>
            </a:prstGeom>
          </p:spPr>
        </p:pic>
      </p:grpSp>
      <p:pic>
        <p:nvPicPr>
          <p:cNvPr id="9" name="Picture 9"/>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7156" t="39024"/>
          <a:stretch>
            <a:fillRect/>
          </a:stretch>
        </p:blipFill>
        <p:spPr>
          <a:xfrm>
            <a:off x="-12221" y="-9525"/>
            <a:ext cx="1040921" cy="1011697"/>
          </a:xfrm>
          <a:prstGeom prst="rect">
            <a:avLst/>
          </a:prstGeom>
        </p:spPr>
      </p:pic>
      <p:pic>
        <p:nvPicPr>
          <p:cNvPr id="10" name="Picture 10"/>
          <p:cNvPicPr>
            <a:picLocks noChangeAspect="1"/>
          </p:cNvPicPr>
          <p:nvPr/>
        </p:nvPicPr>
        <p:blipFill>
          <a:blip r:embed="rId7"/>
          <a:srcRect/>
          <a:stretch>
            <a:fillRect/>
          </a:stretch>
        </p:blipFill>
        <p:spPr>
          <a:xfrm>
            <a:off x="1224828" y="347917"/>
            <a:ext cx="2139855" cy="578652"/>
          </a:xfrm>
          <a:prstGeom prst="rect">
            <a:avLst/>
          </a:prstGeom>
        </p:spPr>
      </p:pic>
      <p:sp>
        <p:nvSpPr>
          <p:cNvPr id="11" name="TextBox 11">
            <a:extLst>
              <a:ext uri="{FF2B5EF4-FFF2-40B4-BE49-F238E27FC236}">
                <a16:creationId xmlns:a16="http://schemas.microsoft.com/office/drawing/2014/main" id="{D39F9779-5B67-08F5-7182-53134D637805}"/>
              </a:ext>
            </a:extLst>
          </p:cNvPr>
          <p:cNvSpPr txBox="1"/>
          <p:nvPr/>
        </p:nvSpPr>
        <p:spPr>
          <a:xfrm>
            <a:off x="24318" y="1136489"/>
            <a:ext cx="18263682"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What? “FIRST”</a:t>
            </a:r>
            <a:endParaRPr lang="en-US" sz="8069" dirty="0">
              <a:solidFill>
                <a:srgbClr val="FFFFFF"/>
              </a:solidFill>
              <a:latin typeface="Open Sans Bold"/>
            </a:endParaRPr>
          </a:p>
        </p:txBody>
      </p:sp>
      <p:sp>
        <p:nvSpPr>
          <p:cNvPr id="12" name="TextBox 11">
            <a:extLst>
              <a:ext uri="{FF2B5EF4-FFF2-40B4-BE49-F238E27FC236}">
                <a16:creationId xmlns:a16="http://schemas.microsoft.com/office/drawing/2014/main" id="{FCAA2762-0E8F-4321-9107-EFF14773AFA2}"/>
              </a:ext>
            </a:extLst>
          </p:cNvPr>
          <p:cNvSpPr txBox="1"/>
          <p:nvPr/>
        </p:nvSpPr>
        <p:spPr>
          <a:xfrm>
            <a:off x="367608" y="3298136"/>
            <a:ext cx="17577102" cy="4708981"/>
          </a:xfrm>
          <a:prstGeom prst="rect">
            <a:avLst/>
          </a:prstGeom>
          <a:noFill/>
        </p:spPr>
        <p:txBody>
          <a:bodyPr wrap="square" rtlCol="0">
            <a:spAutoFit/>
          </a:bodyPr>
          <a:lstStyle/>
          <a:p>
            <a:pPr marL="457200" indent="-457200">
              <a:buFont typeface="Arial" panose="020B0604020202020204" pitchFamily="34" charset="0"/>
              <a:buChar char="•"/>
            </a:pPr>
            <a:r>
              <a:rPr lang="en-US" sz="6000" dirty="0">
                <a:solidFill>
                  <a:schemeClr val="bg1"/>
                </a:solidFill>
              </a:rPr>
              <a:t>Fast</a:t>
            </a:r>
            <a:r>
              <a:rPr lang="en-US" sz="5400" dirty="0">
                <a:solidFill>
                  <a:schemeClr val="bg1"/>
                </a:solidFill>
              </a:rPr>
              <a:t> – </a:t>
            </a:r>
            <a:r>
              <a:rPr lang="en-US" sz="4400" dirty="0">
                <a:solidFill>
                  <a:schemeClr val="bg1"/>
                </a:solidFill>
              </a:rPr>
              <a:t>Feedback loop</a:t>
            </a:r>
            <a:endParaRPr lang="en-US" sz="5400" dirty="0">
              <a:solidFill>
                <a:schemeClr val="bg1"/>
              </a:solidFill>
            </a:endParaRPr>
          </a:p>
          <a:p>
            <a:pPr marL="457200" indent="-457200">
              <a:buFont typeface="Arial" panose="020B0604020202020204" pitchFamily="34" charset="0"/>
              <a:buChar char="•"/>
            </a:pPr>
            <a:r>
              <a:rPr lang="en-US" sz="6000" dirty="0">
                <a:solidFill>
                  <a:schemeClr val="bg1"/>
                </a:solidFill>
              </a:rPr>
              <a:t>Independent</a:t>
            </a:r>
            <a:r>
              <a:rPr lang="en-US" sz="5400" dirty="0">
                <a:solidFill>
                  <a:schemeClr val="bg1"/>
                </a:solidFill>
              </a:rPr>
              <a:t> – </a:t>
            </a:r>
            <a:r>
              <a:rPr lang="en-US" sz="4400" dirty="0">
                <a:solidFill>
                  <a:schemeClr val="bg1"/>
                </a:solidFill>
              </a:rPr>
              <a:t>Tests should not interact with one another</a:t>
            </a:r>
            <a:endParaRPr lang="en-US" sz="5400" dirty="0">
              <a:solidFill>
                <a:schemeClr val="bg1"/>
              </a:solidFill>
            </a:endParaRPr>
          </a:p>
          <a:p>
            <a:pPr marL="457200" indent="-457200">
              <a:buFont typeface="Arial" panose="020B0604020202020204" pitchFamily="34" charset="0"/>
              <a:buChar char="•"/>
            </a:pPr>
            <a:r>
              <a:rPr lang="en-US" sz="6000" dirty="0">
                <a:solidFill>
                  <a:schemeClr val="bg1"/>
                </a:solidFill>
              </a:rPr>
              <a:t>Repeatable</a:t>
            </a:r>
            <a:r>
              <a:rPr lang="en-US" sz="5400" dirty="0">
                <a:solidFill>
                  <a:schemeClr val="bg1"/>
                </a:solidFill>
              </a:rPr>
              <a:t> – </a:t>
            </a:r>
            <a:r>
              <a:rPr lang="en-US" sz="4400" dirty="0">
                <a:solidFill>
                  <a:schemeClr val="bg1"/>
                </a:solidFill>
              </a:rPr>
              <a:t>Without code change test results do not change</a:t>
            </a:r>
            <a:endParaRPr lang="en-US" sz="5400" dirty="0">
              <a:solidFill>
                <a:schemeClr val="bg1"/>
              </a:solidFill>
            </a:endParaRPr>
          </a:p>
          <a:p>
            <a:pPr marL="457200" indent="-457200">
              <a:buFont typeface="Arial" panose="020B0604020202020204" pitchFamily="34" charset="0"/>
              <a:buChar char="•"/>
            </a:pPr>
            <a:r>
              <a:rPr lang="en-US" sz="6000" dirty="0">
                <a:solidFill>
                  <a:schemeClr val="bg1"/>
                </a:solidFill>
              </a:rPr>
              <a:t>Self-Validating</a:t>
            </a:r>
            <a:r>
              <a:rPr lang="en-US" sz="5400" dirty="0">
                <a:solidFill>
                  <a:schemeClr val="bg1"/>
                </a:solidFill>
              </a:rPr>
              <a:t> – </a:t>
            </a:r>
            <a:r>
              <a:rPr lang="en-US" sz="4400" dirty="0">
                <a:solidFill>
                  <a:schemeClr val="bg1"/>
                </a:solidFill>
              </a:rPr>
              <a:t>No manual steps allowed!</a:t>
            </a:r>
          </a:p>
          <a:p>
            <a:pPr marL="457200" indent="-457200">
              <a:buFont typeface="Arial" panose="020B0604020202020204" pitchFamily="34" charset="0"/>
              <a:buChar char="•"/>
            </a:pPr>
            <a:r>
              <a:rPr lang="en-US" sz="6000" dirty="0">
                <a:solidFill>
                  <a:schemeClr val="bg1"/>
                </a:solidFill>
              </a:rPr>
              <a:t>Thorough</a:t>
            </a:r>
            <a:r>
              <a:rPr lang="en-US" sz="5400" dirty="0">
                <a:solidFill>
                  <a:schemeClr val="bg1"/>
                </a:solidFill>
              </a:rPr>
              <a:t> – </a:t>
            </a:r>
            <a:r>
              <a:rPr lang="en-US" sz="4400" dirty="0">
                <a:solidFill>
                  <a:schemeClr val="bg1"/>
                </a:solidFill>
              </a:rPr>
              <a:t>Don’t just test the happy path</a:t>
            </a:r>
            <a:endParaRPr lang="en-US" sz="5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9589" r="35858" b="25411"/>
          <a:stretch>
            <a:fillRect/>
          </a:stretch>
        </p:blipFill>
        <p:spPr>
          <a:xfrm>
            <a:off x="9380111" y="9541050"/>
            <a:ext cx="8869365" cy="47866"/>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5126" r="20735"/>
          <a:stretch>
            <a:fillRect/>
          </a:stretch>
        </p:blipFill>
        <p:spPr>
          <a:xfrm>
            <a:off x="0" y="657356"/>
            <a:ext cx="9356676" cy="64812"/>
          </a:xfrm>
          <a:prstGeom prst="rect">
            <a:avLst/>
          </a:prstGeom>
        </p:spPr>
      </p:pic>
      <p:pic>
        <p:nvPicPr>
          <p:cNvPr id="6" name="Picture 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28950" r="86779" b="14579"/>
          <a:stretch>
            <a:fillRect/>
          </a:stretch>
        </p:blipFill>
        <p:spPr>
          <a:xfrm rot="5400000">
            <a:off x="16087400" y="8095925"/>
            <a:ext cx="745950" cy="3636200"/>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87520" b="33999"/>
          <a:stretch>
            <a:fillRect/>
          </a:stretch>
        </p:blipFill>
        <p:spPr>
          <a:xfrm rot="5400000">
            <a:off x="1723119" y="-1731043"/>
            <a:ext cx="688160" cy="4153448"/>
          </a:xfrm>
          <a:prstGeom prst="rect">
            <a:avLst/>
          </a:prstGeom>
        </p:spPr>
      </p:pic>
      <p:pic>
        <p:nvPicPr>
          <p:cNvPr id="8" name="Picture 8"/>
          <p:cNvPicPr>
            <a:picLocks noChangeAspect="1"/>
          </p:cNvPicPr>
          <p:nvPr/>
        </p:nvPicPr>
        <p:blipFill>
          <a:blip r:embed="rId9"/>
          <a:srcRect/>
          <a:stretch>
            <a:fillRect/>
          </a:stretch>
        </p:blipFill>
        <p:spPr>
          <a:xfrm>
            <a:off x="15833038" y="8658644"/>
            <a:ext cx="2217525" cy="599656"/>
          </a:xfrm>
          <a:prstGeom prst="rect">
            <a:avLst/>
          </a:prstGeom>
        </p:spPr>
      </p:pic>
      <p:sp>
        <p:nvSpPr>
          <p:cNvPr id="9" name="TextBox 11">
            <a:extLst>
              <a:ext uri="{FF2B5EF4-FFF2-40B4-BE49-F238E27FC236}">
                <a16:creationId xmlns:a16="http://schemas.microsoft.com/office/drawing/2014/main" id="{18BD4FB4-7CED-773E-59AD-D3AA3673ABAB}"/>
              </a:ext>
            </a:extLst>
          </p:cNvPr>
          <p:cNvSpPr txBox="1"/>
          <p:nvPr/>
        </p:nvSpPr>
        <p:spPr>
          <a:xfrm>
            <a:off x="47754" y="833971"/>
            <a:ext cx="18201722"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What</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C6878490-3AAD-8A13-69C3-CFD7081D4E16}"/>
              </a:ext>
            </a:extLst>
          </p:cNvPr>
          <p:cNvSpPr txBox="1"/>
          <p:nvPr/>
        </p:nvSpPr>
        <p:spPr>
          <a:xfrm>
            <a:off x="304800" y="2705100"/>
            <a:ext cx="12789728" cy="5170646"/>
          </a:xfrm>
          <a:prstGeom prst="rect">
            <a:avLst/>
          </a:prstGeom>
          <a:noFill/>
        </p:spPr>
        <p:txBody>
          <a:bodyPr wrap="square" rtlCol="0">
            <a:spAutoFit/>
          </a:bodyPr>
          <a:lstStyle/>
          <a:p>
            <a:pPr marL="457200" indent="-457200">
              <a:buFont typeface="Arial" panose="020B0604020202020204" pitchFamily="34" charset="0"/>
              <a:buChar char="•"/>
            </a:pPr>
            <a:r>
              <a:rPr lang="en-US" sz="6600" dirty="0">
                <a:solidFill>
                  <a:schemeClr val="bg1"/>
                </a:solidFill>
              </a:rPr>
              <a:t>Business Logic / Weird Rules</a:t>
            </a:r>
          </a:p>
          <a:p>
            <a:pPr marL="457200" indent="-457200">
              <a:buFont typeface="Arial" panose="020B0604020202020204" pitchFamily="34" charset="0"/>
              <a:buChar char="•"/>
            </a:pPr>
            <a:r>
              <a:rPr lang="en-US" sz="6600" dirty="0">
                <a:solidFill>
                  <a:schemeClr val="bg1"/>
                </a:solidFill>
              </a:rPr>
              <a:t>Legacy Code</a:t>
            </a:r>
          </a:p>
          <a:p>
            <a:pPr marL="457200" indent="-457200">
              <a:buFont typeface="Arial" panose="020B0604020202020204" pitchFamily="34" charset="0"/>
              <a:buChar char="•"/>
            </a:pPr>
            <a:r>
              <a:rPr lang="en-US" sz="6600" dirty="0">
                <a:solidFill>
                  <a:schemeClr val="bg1"/>
                </a:solidFill>
              </a:rPr>
              <a:t>Regression Galore</a:t>
            </a:r>
          </a:p>
          <a:p>
            <a:pPr marL="457200" indent="-457200">
              <a:buFont typeface="Arial" panose="020B0604020202020204" pitchFamily="34" charset="0"/>
              <a:buChar char="•"/>
            </a:pPr>
            <a:r>
              <a:rPr lang="en-US" sz="6600" dirty="0">
                <a:solidFill>
                  <a:schemeClr val="bg1"/>
                </a:solidFill>
              </a:rPr>
              <a:t>Technical Frameworks / Design</a:t>
            </a:r>
          </a:p>
          <a:p>
            <a:pPr marL="457200" indent="-457200">
              <a:buFont typeface="Arial" panose="020B0604020202020204" pitchFamily="34" charset="0"/>
              <a:buChar char="•"/>
            </a:pPr>
            <a:r>
              <a:rPr lang="en-US" sz="6600" dirty="0">
                <a:solidFill>
                  <a:schemeClr val="bg1"/>
                </a:solidFill>
              </a:rPr>
              <a:t>“select isn’t broken”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9589" r="35858" b="25411"/>
          <a:stretch>
            <a:fillRect/>
          </a:stretch>
        </p:blipFill>
        <p:spPr>
          <a:xfrm>
            <a:off x="9380111" y="9541050"/>
            <a:ext cx="8869365" cy="47866"/>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5126" r="20735"/>
          <a:stretch>
            <a:fillRect/>
          </a:stretch>
        </p:blipFill>
        <p:spPr>
          <a:xfrm>
            <a:off x="0" y="657356"/>
            <a:ext cx="9356676" cy="64812"/>
          </a:xfrm>
          <a:prstGeom prst="rect">
            <a:avLst/>
          </a:prstGeom>
        </p:spPr>
      </p:pic>
      <p:pic>
        <p:nvPicPr>
          <p:cNvPr id="6" name="Picture 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28950" r="86779" b="14579"/>
          <a:stretch>
            <a:fillRect/>
          </a:stretch>
        </p:blipFill>
        <p:spPr>
          <a:xfrm rot="5400000">
            <a:off x="16087400" y="8095925"/>
            <a:ext cx="745950" cy="3636200"/>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87520" b="33999"/>
          <a:stretch>
            <a:fillRect/>
          </a:stretch>
        </p:blipFill>
        <p:spPr>
          <a:xfrm rot="5400000">
            <a:off x="1723119" y="-1731043"/>
            <a:ext cx="688160" cy="4153448"/>
          </a:xfrm>
          <a:prstGeom prst="rect">
            <a:avLst/>
          </a:prstGeom>
        </p:spPr>
      </p:pic>
      <p:pic>
        <p:nvPicPr>
          <p:cNvPr id="8" name="Picture 8"/>
          <p:cNvPicPr>
            <a:picLocks noChangeAspect="1"/>
          </p:cNvPicPr>
          <p:nvPr/>
        </p:nvPicPr>
        <p:blipFill>
          <a:blip r:embed="rId9"/>
          <a:srcRect/>
          <a:stretch>
            <a:fillRect/>
          </a:stretch>
        </p:blipFill>
        <p:spPr>
          <a:xfrm>
            <a:off x="15833038" y="8658644"/>
            <a:ext cx="2217525" cy="599656"/>
          </a:xfrm>
          <a:prstGeom prst="rect">
            <a:avLst/>
          </a:prstGeom>
        </p:spPr>
      </p:pic>
      <p:sp>
        <p:nvSpPr>
          <p:cNvPr id="9" name="TextBox 11">
            <a:extLst>
              <a:ext uri="{FF2B5EF4-FFF2-40B4-BE49-F238E27FC236}">
                <a16:creationId xmlns:a16="http://schemas.microsoft.com/office/drawing/2014/main" id="{18BD4FB4-7CED-773E-59AD-D3AA3673ABAB}"/>
              </a:ext>
            </a:extLst>
          </p:cNvPr>
          <p:cNvSpPr txBox="1"/>
          <p:nvPr/>
        </p:nvSpPr>
        <p:spPr>
          <a:xfrm>
            <a:off x="47754" y="833971"/>
            <a:ext cx="18201722"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100% Coverage?</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C6878490-3AAD-8A13-69C3-CFD7081D4E16}"/>
              </a:ext>
            </a:extLst>
          </p:cNvPr>
          <p:cNvSpPr txBox="1"/>
          <p:nvPr/>
        </p:nvSpPr>
        <p:spPr>
          <a:xfrm>
            <a:off x="7543800" y="2933700"/>
            <a:ext cx="9127922" cy="5170646"/>
          </a:xfrm>
          <a:prstGeom prst="rect">
            <a:avLst/>
          </a:prstGeom>
          <a:noFill/>
        </p:spPr>
        <p:txBody>
          <a:bodyPr wrap="square" rtlCol="0">
            <a:spAutoFit/>
          </a:bodyPr>
          <a:lstStyle/>
          <a:p>
            <a:pPr marL="457200" indent="-457200">
              <a:buFont typeface="Arial" panose="020B0604020202020204" pitchFamily="34" charset="0"/>
              <a:buChar char="•"/>
            </a:pPr>
            <a:r>
              <a:rPr lang="en-US" sz="6600" dirty="0">
                <a:solidFill>
                  <a:schemeClr val="bg1"/>
                </a:solidFill>
              </a:rPr>
              <a:t>Startup Code?</a:t>
            </a:r>
          </a:p>
          <a:p>
            <a:pPr marL="457200" indent="-457200">
              <a:buFont typeface="Arial" panose="020B0604020202020204" pitchFamily="34" charset="0"/>
              <a:buChar char="•"/>
            </a:pPr>
            <a:r>
              <a:rPr lang="en-US" sz="6600" dirty="0">
                <a:solidFill>
                  <a:schemeClr val="bg1"/>
                </a:solidFill>
              </a:rPr>
              <a:t>Trivial Code?</a:t>
            </a:r>
          </a:p>
          <a:p>
            <a:pPr marL="457200" indent="-457200">
              <a:buFont typeface="Arial" panose="020B0604020202020204" pitchFamily="34" charset="0"/>
              <a:buChar char="•"/>
            </a:pPr>
            <a:r>
              <a:rPr lang="en-US" sz="6600" dirty="0">
                <a:solidFill>
                  <a:schemeClr val="bg1"/>
                </a:solidFill>
              </a:rPr>
              <a:t>Branchless Code?</a:t>
            </a:r>
          </a:p>
          <a:p>
            <a:pPr marL="457200" indent="-457200">
              <a:buFont typeface="Arial" panose="020B0604020202020204" pitchFamily="34" charset="0"/>
              <a:buChar char="•"/>
            </a:pPr>
            <a:r>
              <a:rPr lang="en-US" sz="6600" dirty="0">
                <a:solidFill>
                  <a:schemeClr val="bg1"/>
                </a:solidFill>
              </a:rPr>
              <a:t>Technical Code?</a:t>
            </a:r>
          </a:p>
          <a:p>
            <a:pPr marL="457200" indent="-457200">
              <a:buFont typeface="Arial" panose="020B0604020202020204" pitchFamily="34" charset="0"/>
              <a:buChar char="•"/>
            </a:pPr>
            <a:r>
              <a:rPr lang="en-US" sz="6600" dirty="0">
                <a:solidFill>
                  <a:schemeClr val="bg1"/>
                </a:solidFill>
              </a:rPr>
              <a:t>One-time migrations?</a:t>
            </a:r>
          </a:p>
        </p:txBody>
      </p:sp>
      <p:pic>
        <p:nvPicPr>
          <p:cNvPr id="3" name="Picture 2" descr="test coverage 100% QA found 257 bugs - Socially Awkward Awesome Penguin |  Make a Meme">
            <a:extLst>
              <a:ext uri="{FF2B5EF4-FFF2-40B4-BE49-F238E27FC236}">
                <a16:creationId xmlns:a16="http://schemas.microsoft.com/office/drawing/2014/main" id="{3740F581-5AD2-1C65-F2A7-0C357AD1F80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6405" y="2307742"/>
            <a:ext cx="6778795" cy="67787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082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71717"/>
        </a:solidFill>
        <a:effectLst/>
      </p:bgPr>
    </p:bg>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29589" r="35858" b="25411"/>
          <a:stretch>
            <a:fillRect/>
          </a:stretch>
        </p:blipFill>
        <p:spPr>
          <a:xfrm>
            <a:off x="9380111" y="9541050"/>
            <a:ext cx="8869365" cy="47866"/>
          </a:xfrm>
          <a:prstGeom prst="rect">
            <a:avLst/>
          </a:prstGeom>
        </p:spPr>
      </p:pic>
      <p:pic>
        <p:nvPicPr>
          <p:cNvPr id="4" name="Picture 4"/>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5126" r="20735"/>
          <a:stretch>
            <a:fillRect/>
          </a:stretch>
        </p:blipFill>
        <p:spPr>
          <a:xfrm>
            <a:off x="0" y="657356"/>
            <a:ext cx="9356676" cy="64812"/>
          </a:xfrm>
          <a:prstGeom prst="rect">
            <a:avLst/>
          </a:prstGeom>
        </p:spPr>
      </p:pic>
      <p:pic>
        <p:nvPicPr>
          <p:cNvPr id="6" name="Picture 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t="28950" r="86779" b="14579"/>
          <a:stretch>
            <a:fillRect/>
          </a:stretch>
        </p:blipFill>
        <p:spPr>
          <a:xfrm rot="5400000">
            <a:off x="16087400" y="8095925"/>
            <a:ext cx="745950" cy="3636200"/>
          </a:xfrm>
          <a:prstGeom prst="rect">
            <a:avLst/>
          </a:prstGeom>
        </p:spPr>
      </p:pic>
      <p:pic>
        <p:nvPicPr>
          <p:cNvPr id="7" name="Picture 7"/>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87520" b="33999"/>
          <a:stretch>
            <a:fillRect/>
          </a:stretch>
        </p:blipFill>
        <p:spPr>
          <a:xfrm rot="5400000">
            <a:off x="1723119" y="-1731043"/>
            <a:ext cx="688160" cy="4153448"/>
          </a:xfrm>
          <a:prstGeom prst="rect">
            <a:avLst/>
          </a:prstGeom>
        </p:spPr>
      </p:pic>
      <p:pic>
        <p:nvPicPr>
          <p:cNvPr id="8" name="Picture 8"/>
          <p:cNvPicPr>
            <a:picLocks noChangeAspect="1"/>
          </p:cNvPicPr>
          <p:nvPr/>
        </p:nvPicPr>
        <p:blipFill>
          <a:blip r:embed="rId9"/>
          <a:srcRect/>
          <a:stretch>
            <a:fillRect/>
          </a:stretch>
        </p:blipFill>
        <p:spPr>
          <a:xfrm>
            <a:off x="15833038" y="8658644"/>
            <a:ext cx="2217525" cy="599656"/>
          </a:xfrm>
          <a:prstGeom prst="rect">
            <a:avLst/>
          </a:prstGeom>
        </p:spPr>
      </p:pic>
      <p:sp>
        <p:nvSpPr>
          <p:cNvPr id="9" name="TextBox 11">
            <a:extLst>
              <a:ext uri="{FF2B5EF4-FFF2-40B4-BE49-F238E27FC236}">
                <a16:creationId xmlns:a16="http://schemas.microsoft.com/office/drawing/2014/main" id="{18BD4FB4-7CED-773E-59AD-D3AA3673ABAB}"/>
              </a:ext>
            </a:extLst>
          </p:cNvPr>
          <p:cNvSpPr txBox="1"/>
          <p:nvPr/>
        </p:nvSpPr>
        <p:spPr>
          <a:xfrm>
            <a:off x="47754" y="833971"/>
            <a:ext cx="18201722" cy="1228725"/>
          </a:xfrm>
          <a:prstGeom prst="rect">
            <a:avLst/>
          </a:prstGeom>
        </p:spPr>
        <p:txBody>
          <a:bodyPr wrap="square" lIns="0" tIns="0" rIns="0" bIns="0" rtlCol="0" anchor="t">
            <a:spAutoFit/>
          </a:bodyPr>
          <a:lstStyle/>
          <a:p>
            <a:pPr algn="ctr">
              <a:lnSpc>
                <a:spcPts val="9683"/>
              </a:lnSpc>
            </a:pPr>
            <a:r>
              <a:rPr lang="en-US" sz="8069" dirty="0">
                <a:solidFill>
                  <a:srgbClr val="E8870A"/>
                </a:solidFill>
                <a:latin typeface="Open Sans Bold"/>
              </a:rPr>
              <a:t>100% Coverage?</a:t>
            </a:r>
            <a:endParaRPr lang="en-US" sz="8069" dirty="0">
              <a:solidFill>
                <a:srgbClr val="FFFFFF"/>
              </a:solidFill>
              <a:latin typeface="Open Sans Bold"/>
            </a:endParaRPr>
          </a:p>
        </p:txBody>
      </p:sp>
      <p:sp>
        <p:nvSpPr>
          <p:cNvPr id="10" name="TextBox 9">
            <a:extLst>
              <a:ext uri="{FF2B5EF4-FFF2-40B4-BE49-F238E27FC236}">
                <a16:creationId xmlns:a16="http://schemas.microsoft.com/office/drawing/2014/main" id="{C6878490-3AAD-8A13-69C3-CFD7081D4E16}"/>
              </a:ext>
            </a:extLst>
          </p:cNvPr>
          <p:cNvSpPr txBox="1"/>
          <p:nvPr/>
        </p:nvSpPr>
        <p:spPr>
          <a:xfrm>
            <a:off x="38523" y="1882794"/>
            <a:ext cx="18201721" cy="769441"/>
          </a:xfrm>
          <a:prstGeom prst="rect">
            <a:avLst/>
          </a:prstGeom>
          <a:noFill/>
        </p:spPr>
        <p:txBody>
          <a:bodyPr wrap="square" rtlCol="0">
            <a:spAutoFit/>
          </a:bodyPr>
          <a:lstStyle/>
          <a:p>
            <a:pPr algn="ctr"/>
            <a:r>
              <a:rPr lang="en-US" sz="4400" dirty="0">
                <a:solidFill>
                  <a:schemeClr val="bg1"/>
                </a:solidFill>
              </a:rPr>
              <a:t>It does not cover all bases</a:t>
            </a:r>
          </a:p>
        </p:txBody>
      </p:sp>
      <p:pic>
        <p:nvPicPr>
          <p:cNvPr id="5" name="Picture 2" descr="How to test a PHP app? PHP unit testing and more. Tutorial">
            <a:extLst>
              <a:ext uri="{FF2B5EF4-FFF2-40B4-BE49-F238E27FC236}">
                <a16:creationId xmlns:a16="http://schemas.microsoft.com/office/drawing/2014/main" id="{977738ED-2496-FBE6-96BD-381CAC97D85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05565" y="2899714"/>
            <a:ext cx="7902221" cy="6338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7420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3084</Words>
  <Application>Microsoft Office PowerPoint</Application>
  <PresentationFormat>Custom</PresentationFormat>
  <Paragraphs>326</Paragraphs>
  <Slides>27</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Calibri</vt:lpstr>
      <vt:lpstr>Open Sans Bold</vt:lpstr>
      <vt:lpstr>Wingdings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 Presentation</dc:title>
  <cp:lastModifiedBy>Van Schandevijl Wouter</cp:lastModifiedBy>
  <cp:revision>38</cp:revision>
  <dcterms:created xsi:type="dcterms:W3CDTF">2006-08-16T00:00:00Z</dcterms:created>
  <dcterms:modified xsi:type="dcterms:W3CDTF">2024-11-18T17:16:13Z</dcterms:modified>
  <dc:identifier>DAE4nIrG1s0</dc:identifier>
</cp:coreProperties>
</file>