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customXml/itemProps14.xml" ContentType="application/vnd.openxmlformats-officedocument.customXmlProperties+xml"/>
  <Override PartName="/customXml/itemProps15.xml" ContentType="application/vnd.openxmlformats-officedocument.customXmlProperties+xml"/>
  <Override PartName="/customXml/itemProps16.xml" ContentType="application/vnd.openxmlformats-officedocument.customXmlProperties+xml"/>
  <Override PartName="/customXml/itemProps17.xml" ContentType="application/vnd.openxmlformats-officedocument.customXmlProperties+xml"/>
  <Override PartName="/customXml/itemProps18.xml" ContentType="application/vnd.openxmlformats-officedocument.customXmlProperties+xml"/>
  <Override PartName="/customXml/itemProps19.xml" ContentType="application/vnd.openxmlformats-officedocument.customXmlProperties+xml"/>
  <Override PartName="/customXml/itemProps20.xml" ContentType="application/vnd.openxmlformats-officedocument.customXmlProperties+xml"/>
  <Override PartName="/customXml/itemProps21.xml" ContentType="application/vnd.openxmlformats-officedocument.customXmlProperties+xml"/>
  <Override PartName="/customXml/itemProps22.xml" ContentType="application/vnd.openxmlformats-officedocument.customXmlProperties+xml"/>
  <Override PartName="/customXml/itemProps23.xml" ContentType="application/vnd.openxmlformats-officedocument.customXmlProperties+xml"/>
  <Override PartName="/customXml/itemProps24.xml" ContentType="application/vnd.openxmlformats-officedocument.customXmlProperties+xml"/>
  <Override PartName="/customXml/itemProps25.xml" ContentType="application/vnd.openxmlformats-officedocument.customXmlProperties+xml"/>
  <Override PartName="/customXml/itemProps26.xml" ContentType="application/vnd.openxmlformats-officedocument.customXmlProperties+xml"/>
  <Override PartName="/customXml/itemProps27.xml" ContentType="application/vnd.openxmlformats-officedocument.customXmlProperties+xml"/>
  <Override PartName="/customXml/itemProps28.xml" ContentType="application/vnd.openxmlformats-officedocument.customXmlProperties+xml"/>
  <Override PartName="/customXml/itemProps29.xml" ContentType="application/vnd.openxmlformats-officedocument.customXmlProperties+xml"/>
  <Override PartName="/customXml/itemProps30.xml" ContentType="application/vnd.openxmlformats-officedocument.customXmlProperties+xml"/>
  <Override PartName="/customXml/itemProps31.xml" ContentType="application/vnd.openxmlformats-officedocument.customXmlProperties+xml"/>
  <Override PartName="/customXml/itemProps32.xml" ContentType="application/vnd.openxmlformats-officedocument.customXmlProperties+xml"/>
  <Override PartName="/customXml/itemProps3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34"/>
  </p:sldMasterIdLst>
  <p:notesMasterIdLst>
    <p:notesMasterId r:id="rId67"/>
  </p:notesMasterIdLst>
  <p:sldIdLst>
    <p:sldId id="257" r:id="rId35"/>
    <p:sldId id="324" r:id="rId36"/>
    <p:sldId id="335" r:id="rId37"/>
    <p:sldId id="264" r:id="rId38"/>
    <p:sldId id="309" r:id="rId39"/>
    <p:sldId id="317" r:id="rId40"/>
    <p:sldId id="334" r:id="rId41"/>
    <p:sldId id="319" r:id="rId42"/>
    <p:sldId id="326" r:id="rId43"/>
    <p:sldId id="328" r:id="rId44"/>
    <p:sldId id="330" r:id="rId45"/>
    <p:sldId id="323" r:id="rId46"/>
    <p:sldId id="325" r:id="rId47"/>
    <p:sldId id="333" r:id="rId48"/>
    <p:sldId id="327" r:id="rId49"/>
    <p:sldId id="329" r:id="rId50"/>
    <p:sldId id="336" r:id="rId51"/>
    <p:sldId id="331" r:id="rId52"/>
    <p:sldId id="322" r:id="rId53"/>
    <p:sldId id="337" r:id="rId54"/>
    <p:sldId id="338" r:id="rId55"/>
    <p:sldId id="342" r:id="rId56"/>
    <p:sldId id="332" r:id="rId57"/>
    <p:sldId id="341" r:id="rId58"/>
    <p:sldId id="308" r:id="rId59"/>
    <p:sldId id="298" r:id="rId60"/>
    <p:sldId id="339" r:id="rId61"/>
    <p:sldId id="300" r:id="rId62"/>
    <p:sldId id="318" r:id="rId63"/>
    <p:sldId id="320" r:id="rId64"/>
    <p:sldId id="321" r:id="rId65"/>
    <p:sldId id="340" r:id="rId6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E881C957-713E-439F-A185-AB1815E8D0B7}">
          <p14:sldIdLst>
            <p14:sldId id="257"/>
            <p14:sldId id="324"/>
            <p14:sldId id="335"/>
            <p14:sldId id="264"/>
            <p14:sldId id="309"/>
            <p14:sldId id="317"/>
            <p14:sldId id="334"/>
            <p14:sldId id="319"/>
            <p14:sldId id="326"/>
            <p14:sldId id="328"/>
            <p14:sldId id="330"/>
            <p14:sldId id="323"/>
            <p14:sldId id="325"/>
            <p14:sldId id="333"/>
            <p14:sldId id="327"/>
            <p14:sldId id="329"/>
            <p14:sldId id="336"/>
            <p14:sldId id="331"/>
            <p14:sldId id="322"/>
            <p14:sldId id="337"/>
            <p14:sldId id="338"/>
            <p14:sldId id="342"/>
            <p14:sldId id="332"/>
            <p14:sldId id="341"/>
            <p14:sldId id="308"/>
            <p14:sldId id="298"/>
            <p14:sldId id="339"/>
            <p14:sldId id="300"/>
            <p14:sldId id="318"/>
            <p14:sldId id="320"/>
            <p14:sldId id="321"/>
            <p14:sldId id="340"/>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outer Van Schandevijl" initials="WVS" lastIdx="1" clrIdx="0">
    <p:extLst>
      <p:ext uri="{19B8F6BF-5375-455C-9EA6-DF929625EA0E}">
        <p15:presenceInfo xmlns:p15="http://schemas.microsoft.com/office/powerpoint/2012/main" userId="43e127e91578f285"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6820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65508" autoAdjust="0"/>
  </p:normalViewPr>
  <p:slideViewPr>
    <p:cSldViewPr snapToGrid="0">
      <p:cViewPr varScale="1">
        <p:scale>
          <a:sx n="75" d="100"/>
          <a:sy n="75" d="100"/>
        </p:scale>
        <p:origin x="195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customXml" Target="../customXml/item26.xml"/><Relationship Id="rId21" Type="http://schemas.openxmlformats.org/officeDocument/2006/relationships/customXml" Target="../customXml/item21.xml"/><Relationship Id="rId42" Type="http://schemas.openxmlformats.org/officeDocument/2006/relationships/slide" Target="slides/slide8.xml"/><Relationship Id="rId47" Type="http://schemas.openxmlformats.org/officeDocument/2006/relationships/slide" Target="slides/slide13.xml"/><Relationship Id="rId63" Type="http://schemas.openxmlformats.org/officeDocument/2006/relationships/slide" Target="slides/slide29.xml"/><Relationship Id="rId68" Type="http://schemas.openxmlformats.org/officeDocument/2006/relationships/commentAuthors" Target="commentAuthors.xml"/><Relationship Id="rId7" Type="http://schemas.openxmlformats.org/officeDocument/2006/relationships/customXml" Target="../customXml/item7.xml"/><Relationship Id="rId71"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customXml" Target="../customXml/item16.xml"/><Relationship Id="rId29" Type="http://schemas.openxmlformats.org/officeDocument/2006/relationships/customXml" Target="../customXml/item29.xml"/><Relationship Id="rId11" Type="http://schemas.openxmlformats.org/officeDocument/2006/relationships/customXml" Target="../customXml/item11.xml"/><Relationship Id="rId24" Type="http://schemas.openxmlformats.org/officeDocument/2006/relationships/customXml" Target="../customXml/item24.xml"/><Relationship Id="rId32" Type="http://schemas.openxmlformats.org/officeDocument/2006/relationships/customXml" Target="../customXml/item32.xml"/><Relationship Id="rId37" Type="http://schemas.openxmlformats.org/officeDocument/2006/relationships/slide" Target="slides/slide3.xml"/><Relationship Id="rId40" Type="http://schemas.openxmlformats.org/officeDocument/2006/relationships/slide" Target="slides/slide6.xml"/><Relationship Id="rId45" Type="http://schemas.openxmlformats.org/officeDocument/2006/relationships/slide" Target="slides/slide11.xml"/><Relationship Id="rId53" Type="http://schemas.openxmlformats.org/officeDocument/2006/relationships/slide" Target="slides/slide19.xml"/><Relationship Id="rId58" Type="http://schemas.openxmlformats.org/officeDocument/2006/relationships/slide" Target="slides/slide24.xml"/><Relationship Id="rId66" Type="http://schemas.openxmlformats.org/officeDocument/2006/relationships/slide" Target="slides/slide32.xml"/><Relationship Id="rId5" Type="http://schemas.openxmlformats.org/officeDocument/2006/relationships/customXml" Target="../customXml/item5.xml"/><Relationship Id="rId61" Type="http://schemas.openxmlformats.org/officeDocument/2006/relationships/slide" Target="slides/slide27.xml"/><Relationship Id="rId19" Type="http://schemas.openxmlformats.org/officeDocument/2006/relationships/customXml" Target="../customXml/item19.xml"/><Relationship Id="rId14" Type="http://schemas.openxmlformats.org/officeDocument/2006/relationships/customXml" Target="../customXml/item14.xml"/><Relationship Id="rId22" Type="http://schemas.openxmlformats.org/officeDocument/2006/relationships/customXml" Target="../customXml/item22.xml"/><Relationship Id="rId27" Type="http://schemas.openxmlformats.org/officeDocument/2006/relationships/customXml" Target="../customXml/item27.xml"/><Relationship Id="rId30" Type="http://schemas.openxmlformats.org/officeDocument/2006/relationships/customXml" Target="../customXml/item30.xml"/><Relationship Id="rId35" Type="http://schemas.openxmlformats.org/officeDocument/2006/relationships/slide" Target="slides/slide1.xml"/><Relationship Id="rId43" Type="http://schemas.openxmlformats.org/officeDocument/2006/relationships/slide" Target="slides/slide9.xml"/><Relationship Id="rId48" Type="http://schemas.openxmlformats.org/officeDocument/2006/relationships/slide" Target="slides/slide14.xml"/><Relationship Id="rId56" Type="http://schemas.openxmlformats.org/officeDocument/2006/relationships/slide" Target="slides/slide22.xml"/><Relationship Id="rId64" Type="http://schemas.openxmlformats.org/officeDocument/2006/relationships/slide" Target="slides/slide30.xml"/><Relationship Id="rId69" Type="http://schemas.openxmlformats.org/officeDocument/2006/relationships/presProps" Target="presProps.xml"/><Relationship Id="rId8" Type="http://schemas.openxmlformats.org/officeDocument/2006/relationships/customXml" Target="../customXml/item8.xml"/><Relationship Id="rId51" Type="http://schemas.openxmlformats.org/officeDocument/2006/relationships/slide" Target="slides/slide17.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customXml" Target="../customXml/item17.xml"/><Relationship Id="rId25" Type="http://schemas.openxmlformats.org/officeDocument/2006/relationships/customXml" Target="../customXml/item25.xml"/><Relationship Id="rId33" Type="http://schemas.openxmlformats.org/officeDocument/2006/relationships/customXml" Target="../customXml/item33.xml"/><Relationship Id="rId38" Type="http://schemas.openxmlformats.org/officeDocument/2006/relationships/slide" Target="slides/slide4.xml"/><Relationship Id="rId46" Type="http://schemas.openxmlformats.org/officeDocument/2006/relationships/slide" Target="slides/slide12.xml"/><Relationship Id="rId59" Type="http://schemas.openxmlformats.org/officeDocument/2006/relationships/slide" Target="slides/slide25.xml"/><Relationship Id="rId67" Type="http://schemas.openxmlformats.org/officeDocument/2006/relationships/notesMaster" Target="notesMasters/notesMaster1.xml"/><Relationship Id="rId20" Type="http://schemas.openxmlformats.org/officeDocument/2006/relationships/customXml" Target="../customXml/item20.xml"/><Relationship Id="rId41" Type="http://schemas.openxmlformats.org/officeDocument/2006/relationships/slide" Target="slides/slide7.xml"/><Relationship Id="rId54" Type="http://schemas.openxmlformats.org/officeDocument/2006/relationships/slide" Target="slides/slide20.xml"/><Relationship Id="rId62" Type="http://schemas.openxmlformats.org/officeDocument/2006/relationships/slide" Target="slides/slide28.xml"/><Relationship Id="rId7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customXml" Target="../customXml/item15.xml"/><Relationship Id="rId23" Type="http://schemas.openxmlformats.org/officeDocument/2006/relationships/customXml" Target="../customXml/item23.xml"/><Relationship Id="rId28" Type="http://schemas.openxmlformats.org/officeDocument/2006/relationships/customXml" Target="../customXml/item28.xml"/><Relationship Id="rId36" Type="http://schemas.openxmlformats.org/officeDocument/2006/relationships/slide" Target="slides/slide2.xml"/><Relationship Id="rId49" Type="http://schemas.openxmlformats.org/officeDocument/2006/relationships/slide" Target="slides/slide15.xml"/><Relationship Id="rId57" Type="http://schemas.openxmlformats.org/officeDocument/2006/relationships/slide" Target="slides/slide23.xml"/><Relationship Id="rId10" Type="http://schemas.openxmlformats.org/officeDocument/2006/relationships/customXml" Target="../customXml/item10.xml"/><Relationship Id="rId31" Type="http://schemas.openxmlformats.org/officeDocument/2006/relationships/customXml" Target="../customXml/item31.xml"/><Relationship Id="rId44" Type="http://schemas.openxmlformats.org/officeDocument/2006/relationships/slide" Target="slides/slide10.xml"/><Relationship Id="rId52" Type="http://schemas.openxmlformats.org/officeDocument/2006/relationships/slide" Target="slides/slide18.xml"/><Relationship Id="rId60" Type="http://schemas.openxmlformats.org/officeDocument/2006/relationships/slide" Target="slides/slide26.xml"/><Relationship Id="rId65" Type="http://schemas.openxmlformats.org/officeDocument/2006/relationships/slide" Target="slides/slide31.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customXml" Target="../customXml/item18.xml"/><Relationship Id="rId39" Type="http://schemas.openxmlformats.org/officeDocument/2006/relationships/slide" Target="slides/slide5.xml"/><Relationship Id="rId34" Type="http://schemas.openxmlformats.org/officeDocument/2006/relationships/slideMaster" Target="slideMasters/slideMaster1.xml"/><Relationship Id="rId50" Type="http://schemas.openxmlformats.org/officeDocument/2006/relationships/slide" Target="slides/slide16.xml"/><Relationship Id="rId55" Type="http://schemas.openxmlformats.org/officeDocument/2006/relationships/slide" Target="slides/slide2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C003B6-BCEA-46F3-841E-7B3EC6052E68}" type="datetimeFigureOut">
              <a:rPr lang="en-BE" smtClean="0"/>
              <a:t>25/08/2022</a:t>
            </a:fld>
            <a:endParaRPr lang="en-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15C132-08CE-4B37-9E6D-AB9DDA075120}" type="slidenum">
              <a:rPr lang="en-BE" smtClean="0"/>
              <a:t>‹#›</a:t>
            </a:fld>
            <a:endParaRPr lang="en-BE"/>
          </a:p>
        </p:txBody>
      </p:sp>
    </p:spTree>
    <p:extLst>
      <p:ext uri="{BB962C8B-B14F-4D97-AF65-F5344CB8AC3E}">
        <p14:creationId xmlns:p14="http://schemas.microsoft.com/office/powerpoint/2010/main" val="3311247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t>Quote from “Working Effectively with Legacy Code”</a:t>
            </a:r>
            <a:endParaRPr lang="en-BE" dirty="0"/>
          </a:p>
        </p:txBody>
      </p:sp>
      <p:sp>
        <p:nvSpPr>
          <p:cNvPr id="4" name="Slide Number Placeholder 3"/>
          <p:cNvSpPr>
            <a:spLocks noGrp="1"/>
          </p:cNvSpPr>
          <p:nvPr>
            <p:ph type="sldNum" sz="quarter" idx="5"/>
          </p:nvPr>
        </p:nvSpPr>
        <p:spPr/>
        <p:txBody>
          <a:bodyPr/>
          <a:lstStyle/>
          <a:p>
            <a:fld id="{8915C132-08CE-4B37-9E6D-AB9DDA075120}" type="slidenum">
              <a:rPr lang="en-BE" smtClean="0"/>
              <a:t>1</a:t>
            </a:fld>
            <a:endParaRPr lang="en-BE"/>
          </a:p>
        </p:txBody>
      </p:sp>
    </p:spTree>
    <p:extLst>
      <p:ext uri="{BB962C8B-B14F-4D97-AF65-F5344CB8AC3E}">
        <p14:creationId xmlns:p14="http://schemas.microsoft.com/office/powerpoint/2010/main" val="199494358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Note that we are only talking about </a:t>
            </a:r>
            <a:r>
              <a:rPr lang="en-US" dirty="0" err="1"/>
              <a:t>UnitTesting</a:t>
            </a:r>
            <a:r>
              <a:rPr lang="en-US" dirty="0"/>
              <a:t> here</a:t>
            </a:r>
          </a:p>
          <a:p>
            <a:pPr marL="0" indent="0">
              <a:buFont typeface="Arial" panose="020B0604020202020204" pitchFamily="34" charset="0"/>
              <a:buNone/>
            </a:pPr>
            <a:r>
              <a:rPr lang="en-US" dirty="0">
                <a:sym typeface="Wingdings" panose="05000000000000000000" pitchFamily="2" charset="2"/>
              </a:rPr>
              <a:t> Other tests, like integration tests are also needed!</a:t>
            </a:r>
            <a:endParaRPr lang="en-BE" dirty="0"/>
          </a:p>
        </p:txBody>
      </p:sp>
      <p:sp>
        <p:nvSpPr>
          <p:cNvPr id="4" name="Slide Number Placeholder 3"/>
          <p:cNvSpPr>
            <a:spLocks noGrp="1"/>
          </p:cNvSpPr>
          <p:nvPr>
            <p:ph type="sldNum" sz="quarter" idx="5"/>
          </p:nvPr>
        </p:nvSpPr>
        <p:spPr/>
        <p:txBody>
          <a:bodyPr/>
          <a:lstStyle/>
          <a:p>
            <a:fld id="{8915C132-08CE-4B37-9E6D-AB9DDA075120}" type="slidenum">
              <a:rPr lang="en-BE" smtClean="0"/>
              <a:t>10</a:t>
            </a:fld>
            <a:endParaRPr lang="en-BE"/>
          </a:p>
        </p:txBody>
      </p:sp>
    </p:spTree>
    <p:extLst>
      <p:ext uri="{BB962C8B-B14F-4D97-AF65-F5344CB8AC3E}">
        <p14:creationId xmlns:p14="http://schemas.microsoft.com/office/powerpoint/2010/main" val="10365271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Happy Path</a:t>
            </a:r>
            <a:r>
              <a:rPr lang="en-US" dirty="0"/>
              <a:t>: Have at least one test to cover the happy path where everything works entirely as expected.</a:t>
            </a:r>
          </a:p>
          <a:p>
            <a:pPr marL="0" indent="0">
              <a:buFont typeface="Arial" panose="020B0604020202020204" pitchFamily="34" charset="0"/>
              <a:buNone/>
            </a:pPr>
            <a:r>
              <a:rPr lang="en-US" b="1" dirty="0"/>
              <a:t>Branches:</a:t>
            </a:r>
            <a:r>
              <a:rPr lang="en-US" dirty="0"/>
              <a:t> If you have an “if”: make sure there is a test covering all if/else statements. Same for a glorified if/else like a switch statement. Could also do testing for a State Machine.</a:t>
            </a:r>
          </a:p>
          <a:p>
            <a:pPr marL="0" indent="0">
              <a:buFont typeface="Arial" panose="020B0604020202020204" pitchFamily="34" charset="0"/>
              <a:buNone/>
            </a:pPr>
            <a:r>
              <a:rPr lang="en-US" b="1" dirty="0"/>
              <a:t>Unhappy Paths</a:t>
            </a:r>
            <a:r>
              <a:rPr lang="en-US" dirty="0"/>
              <a:t>: Also test that the software behaves as expected when things do go wrong. Validation failure, unexpected exceptions, short circuiting guard clauses, …)</a:t>
            </a:r>
          </a:p>
          <a:p>
            <a:pPr marL="0" indent="0">
              <a:buFont typeface="Arial" panose="020B0604020202020204" pitchFamily="34" charset="0"/>
              <a:buNone/>
            </a:pPr>
            <a:r>
              <a:rPr lang="en-US" b="1" dirty="0"/>
              <a:t>Scenarios</a:t>
            </a:r>
            <a:r>
              <a:rPr lang="en-US" dirty="0"/>
              <a:t>: If you know the test data / scenario’s the Tester/FA is going to use, you can write those tests.</a:t>
            </a:r>
          </a:p>
          <a:p>
            <a:pPr marL="0" indent="0">
              <a:buFont typeface="Arial" panose="020B0604020202020204" pitchFamily="34" charset="0"/>
              <a:buNone/>
            </a:pPr>
            <a:r>
              <a:rPr lang="en-US" b="1" dirty="0"/>
              <a:t>Boundaries</a:t>
            </a:r>
            <a:r>
              <a:rPr lang="en-US" dirty="0"/>
              <a:t>: Theory for a Tester also applies to </a:t>
            </a:r>
            <a:r>
              <a:rPr lang="en-US" dirty="0" err="1"/>
              <a:t>UnitTesting</a:t>
            </a:r>
            <a:r>
              <a:rPr lang="en-US" dirty="0"/>
              <a:t>. For example Boundary Value Analysis.</a:t>
            </a:r>
            <a:endParaRPr lang="en-BE" dirty="0"/>
          </a:p>
        </p:txBody>
      </p:sp>
      <p:sp>
        <p:nvSpPr>
          <p:cNvPr id="4" name="Slide Number Placeholder 3"/>
          <p:cNvSpPr>
            <a:spLocks noGrp="1"/>
          </p:cNvSpPr>
          <p:nvPr>
            <p:ph type="sldNum" sz="quarter" idx="5"/>
          </p:nvPr>
        </p:nvSpPr>
        <p:spPr/>
        <p:txBody>
          <a:bodyPr/>
          <a:lstStyle/>
          <a:p>
            <a:fld id="{8915C132-08CE-4B37-9E6D-AB9DDA075120}" type="slidenum">
              <a:rPr lang="en-BE" smtClean="0"/>
              <a:t>11</a:t>
            </a:fld>
            <a:endParaRPr lang="en-BE"/>
          </a:p>
        </p:txBody>
      </p:sp>
    </p:spTree>
    <p:extLst>
      <p:ext uri="{BB962C8B-B14F-4D97-AF65-F5344CB8AC3E}">
        <p14:creationId xmlns:p14="http://schemas.microsoft.com/office/powerpoint/2010/main" val="25461142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Database</a:t>
            </a:r>
            <a:r>
              <a:rPr lang="en-US" dirty="0"/>
              <a:t>: If you use a Db in a “</a:t>
            </a:r>
            <a:r>
              <a:rPr lang="en-US" dirty="0" err="1"/>
              <a:t>UnitTest</a:t>
            </a:r>
            <a:r>
              <a:rPr lang="en-US" dirty="0"/>
              <a:t>”, you need to setup this Db before the test so that it is in a predictable state. If multiple tests are using the same </a:t>
            </a:r>
            <a:r>
              <a:rPr lang="en-US" dirty="0" err="1"/>
              <a:t>db</a:t>
            </a:r>
            <a:r>
              <a:rPr lang="en-US" dirty="0"/>
              <a:t>, they could interfere with </a:t>
            </a:r>
            <a:r>
              <a:rPr lang="en-US" dirty="0" err="1"/>
              <a:t>eachother</a:t>
            </a:r>
            <a:r>
              <a:rPr lang="en-US" dirty="0"/>
              <a:t>.</a:t>
            </a:r>
          </a:p>
          <a:p>
            <a:pPr marL="0" indent="0">
              <a:buFont typeface="Arial" panose="020B0604020202020204" pitchFamily="34" charset="0"/>
              <a:buNone/>
            </a:pPr>
            <a:r>
              <a:rPr lang="en-US" b="1" dirty="0"/>
              <a:t>Network Access</a:t>
            </a:r>
            <a:r>
              <a:rPr lang="en-US" dirty="0"/>
              <a:t>: Some other service, endpoint, </a:t>
            </a:r>
            <a:r>
              <a:rPr lang="en-US" dirty="0" err="1"/>
              <a:t>dns</a:t>
            </a:r>
            <a:r>
              <a:rPr lang="en-US" dirty="0"/>
              <a:t>, …</a:t>
            </a:r>
          </a:p>
          <a:p>
            <a:pPr marL="0" indent="0">
              <a:buFont typeface="Arial" panose="020B0604020202020204" pitchFamily="34" charset="0"/>
              <a:buNone/>
            </a:pPr>
            <a:r>
              <a:rPr lang="en-US" b="1" dirty="0"/>
              <a:t>Rest Calls</a:t>
            </a:r>
            <a:r>
              <a:rPr lang="en-US" dirty="0"/>
              <a:t>: Talk to some third party service to send email(s)</a:t>
            </a:r>
          </a:p>
          <a:p>
            <a:pPr marL="0" indent="0">
              <a:buFont typeface="Arial" panose="020B0604020202020204" pitchFamily="34" charset="0"/>
              <a:buNone/>
            </a:pPr>
            <a:endParaRPr lang="en-US" dirty="0"/>
          </a:p>
          <a:p>
            <a:pPr marL="0" indent="0">
              <a:buFont typeface="Arial" panose="020B0604020202020204" pitchFamily="34" charset="0"/>
              <a:buNone/>
            </a:pPr>
            <a:r>
              <a:rPr lang="en-US" dirty="0">
                <a:sym typeface="Wingdings" panose="05000000000000000000" pitchFamily="2" charset="2"/>
              </a:rPr>
              <a:t> </a:t>
            </a:r>
            <a:r>
              <a:rPr lang="en-US" b="1" dirty="0">
                <a:sym typeface="Wingdings" panose="05000000000000000000" pitchFamily="2" charset="2"/>
              </a:rPr>
              <a:t>MOCKING</a:t>
            </a:r>
            <a:endParaRPr lang="en-BE" b="1" dirty="0"/>
          </a:p>
        </p:txBody>
      </p:sp>
      <p:sp>
        <p:nvSpPr>
          <p:cNvPr id="4" name="Slide Number Placeholder 3"/>
          <p:cNvSpPr>
            <a:spLocks noGrp="1"/>
          </p:cNvSpPr>
          <p:nvPr>
            <p:ph type="sldNum" sz="quarter" idx="5"/>
          </p:nvPr>
        </p:nvSpPr>
        <p:spPr/>
        <p:txBody>
          <a:bodyPr/>
          <a:lstStyle/>
          <a:p>
            <a:fld id="{8915C132-08CE-4B37-9E6D-AB9DDA075120}" type="slidenum">
              <a:rPr lang="en-BE" smtClean="0"/>
              <a:t>12</a:t>
            </a:fld>
            <a:endParaRPr lang="en-BE"/>
          </a:p>
        </p:txBody>
      </p:sp>
    </p:spTree>
    <p:extLst>
      <p:ext uri="{BB962C8B-B14F-4D97-AF65-F5344CB8AC3E}">
        <p14:creationId xmlns:p14="http://schemas.microsoft.com/office/powerpoint/2010/main" val="116451315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BE" dirty="0"/>
          </a:p>
        </p:txBody>
      </p:sp>
      <p:sp>
        <p:nvSpPr>
          <p:cNvPr id="4" name="Slide Number Placeholder 3"/>
          <p:cNvSpPr>
            <a:spLocks noGrp="1"/>
          </p:cNvSpPr>
          <p:nvPr>
            <p:ph type="sldNum" sz="quarter" idx="5"/>
          </p:nvPr>
        </p:nvSpPr>
        <p:spPr/>
        <p:txBody>
          <a:bodyPr/>
          <a:lstStyle/>
          <a:p>
            <a:fld id="{8915C132-08CE-4B37-9E6D-AB9DDA075120}" type="slidenum">
              <a:rPr lang="en-BE" smtClean="0"/>
              <a:t>13</a:t>
            </a:fld>
            <a:endParaRPr lang="en-BE"/>
          </a:p>
        </p:txBody>
      </p:sp>
    </p:spTree>
    <p:extLst>
      <p:ext uri="{BB962C8B-B14F-4D97-AF65-F5344CB8AC3E}">
        <p14:creationId xmlns:p14="http://schemas.microsoft.com/office/powerpoint/2010/main" val="41011605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State</a:t>
            </a:r>
            <a:r>
              <a:rPr lang="en-US" dirty="0"/>
              <a:t>:</a:t>
            </a:r>
          </a:p>
          <a:p>
            <a:pPr marL="0" indent="0">
              <a:buFont typeface="Arial" panose="020B0604020202020204" pitchFamily="34" charset="0"/>
              <a:buNone/>
            </a:pPr>
            <a:r>
              <a:rPr lang="en-US" dirty="0"/>
              <a:t>When updating an entity, the audit fields </a:t>
            </a:r>
            <a:r>
              <a:rPr lang="en-US" dirty="0" err="1"/>
              <a:t>LastModifiedBy</a:t>
            </a:r>
            <a:r>
              <a:rPr lang="en-US" dirty="0"/>
              <a:t> and </a:t>
            </a:r>
            <a:r>
              <a:rPr lang="en-US" dirty="0" err="1"/>
              <a:t>LastModifiedOn</a:t>
            </a:r>
            <a:r>
              <a:rPr lang="en-US" dirty="0"/>
              <a:t> are properly updated. Checking the value of properties of the class.</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Behavior</a:t>
            </a:r>
            <a:r>
              <a:rPr lang="en-US" dirty="0"/>
              <a:t>:</a:t>
            </a:r>
          </a:p>
          <a:p>
            <a:pPr marL="0" indent="0">
              <a:buFont typeface="Arial" panose="020B0604020202020204" pitchFamily="34" charset="0"/>
              <a:buNone/>
            </a:pPr>
            <a:r>
              <a:rPr lang="en-US" dirty="0"/>
              <a:t>Verify that a method was (not) called, or called with specific arguments.</a:t>
            </a:r>
          </a:p>
        </p:txBody>
      </p:sp>
      <p:sp>
        <p:nvSpPr>
          <p:cNvPr id="4" name="Slide Number Placeholder 3"/>
          <p:cNvSpPr>
            <a:spLocks noGrp="1"/>
          </p:cNvSpPr>
          <p:nvPr>
            <p:ph type="sldNum" sz="quarter" idx="5"/>
          </p:nvPr>
        </p:nvSpPr>
        <p:spPr/>
        <p:txBody>
          <a:bodyPr/>
          <a:lstStyle/>
          <a:p>
            <a:fld id="{8915C132-08CE-4B37-9E6D-AB9DDA075120}" type="slidenum">
              <a:rPr lang="en-BE" smtClean="0"/>
              <a:t>14</a:t>
            </a:fld>
            <a:endParaRPr lang="en-BE"/>
          </a:p>
        </p:txBody>
      </p:sp>
    </p:spTree>
    <p:extLst>
      <p:ext uri="{BB962C8B-B14F-4D97-AF65-F5344CB8AC3E}">
        <p14:creationId xmlns:p14="http://schemas.microsoft.com/office/powerpoint/2010/main" val="15929039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Which one to use?</a:t>
            </a:r>
          </a:p>
          <a:p>
            <a:pPr marL="0" indent="0">
              <a:buFont typeface="Arial" panose="020B0604020202020204" pitchFamily="34" charset="0"/>
              <a:buNone/>
            </a:pPr>
            <a:r>
              <a:rPr lang="en-US" b="1" dirty="0"/>
              <a:t>WHO CARES?</a:t>
            </a:r>
          </a:p>
          <a:p>
            <a:pPr marL="171450" indent="-171450">
              <a:buFont typeface="Wingdings" panose="05000000000000000000" pitchFamily="2" charset="2"/>
              <a:buChar char="à"/>
            </a:pPr>
            <a:r>
              <a:rPr lang="en-US" b="0" dirty="0">
                <a:sym typeface="Wingdings" panose="05000000000000000000" pitchFamily="2" charset="2"/>
              </a:rPr>
              <a:t>Use whatever makes most sense: do not use a mock for a DTO, just instantiate it with the values you want to test with</a:t>
            </a:r>
          </a:p>
          <a:p>
            <a:pPr marL="171450" indent="-171450">
              <a:buFont typeface="Wingdings" panose="05000000000000000000" pitchFamily="2" charset="2"/>
              <a:buChar char="à"/>
            </a:pPr>
            <a:r>
              <a:rPr lang="en-US" b="0" dirty="0">
                <a:sym typeface="Wingdings" panose="05000000000000000000" pitchFamily="2" charset="2"/>
              </a:rPr>
              <a:t>Ex: do not use a mock if you could use a dummy…</a:t>
            </a:r>
          </a:p>
          <a:p>
            <a:pPr marL="171450" indent="-171450">
              <a:buFont typeface="Wingdings" panose="05000000000000000000" pitchFamily="2" charset="2"/>
              <a:buChar char="à"/>
            </a:pPr>
            <a:endParaRPr lang="en-US" b="0" dirty="0">
              <a:sym typeface="Wingdings" panose="05000000000000000000" pitchFamily="2" charset="2"/>
            </a:endParaRPr>
          </a:p>
          <a:p>
            <a:pPr marL="0" indent="0">
              <a:buFont typeface="Wingdings" panose="05000000000000000000" pitchFamily="2" charset="2"/>
              <a:buNone/>
            </a:pPr>
            <a:r>
              <a:rPr lang="en-US" b="0" dirty="0">
                <a:sym typeface="Wingdings" panose="05000000000000000000" pitchFamily="2" charset="2"/>
              </a:rPr>
              <a:t>Sometimes also handy OUTSIDE of testing:</a:t>
            </a:r>
          </a:p>
          <a:p>
            <a:pPr marL="171450" indent="-171450">
              <a:buFontTx/>
              <a:buChar char="-"/>
            </a:pPr>
            <a:r>
              <a:rPr lang="en-US" b="0" dirty="0">
                <a:sym typeface="Wingdings" panose="05000000000000000000" pitchFamily="2" charset="2"/>
              </a:rPr>
              <a:t>The real implementation is not available yet</a:t>
            </a:r>
          </a:p>
          <a:p>
            <a:pPr marL="171450" indent="-171450">
              <a:buFontTx/>
              <a:buChar char="-"/>
            </a:pPr>
            <a:r>
              <a:rPr lang="en-US" b="0" dirty="0">
                <a:sym typeface="Wingdings" panose="05000000000000000000" pitchFamily="2" charset="2"/>
              </a:rPr>
              <a:t>The real implementation costs the company money</a:t>
            </a:r>
            <a:endParaRPr lang="en-US" b="0" dirty="0"/>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Dummy</a:t>
            </a:r>
            <a:r>
              <a:rPr lang="en-US" dirty="0"/>
              <a:t>: Could be “null” or a </a:t>
            </a:r>
            <a:r>
              <a:rPr lang="en-US" dirty="0" err="1"/>
              <a:t>NullObject</a:t>
            </a:r>
            <a:r>
              <a:rPr lang="en-US" dirty="0"/>
              <a:t> or a default value (ex for a struct)</a:t>
            </a:r>
          </a:p>
          <a:p>
            <a:pPr marL="0" indent="0">
              <a:buFont typeface="Arial" panose="020B0604020202020204" pitchFamily="34" charset="0"/>
              <a:buNone/>
            </a:pPr>
            <a:r>
              <a:rPr lang="en-US" b="1" dirty="0"/>
              <a:t>Fake</a:t>
            </a:r>
            <a:r>
              <a:rPr lang="en-US" dirty="0"/>
              <a:t>: Example </a:t>
            </a:r>
            <a:r>
              <a:rPr lang="en-US" dirty="0" err="1"/>
              <a:t>InMemoryDb</a:t>
            </a:r>
            <a:endParaRPr lang="en-US" dirty="0"/>
          </a:p>
          <a:p>
            <a:pPr marL="0" indent="0">
              <a:buFont typeface="Arial" panose="020B0604020202020204" pitchFamily="34" charset="0"/>
              <a:buNone/>
            </a:pPr>
            <a:r>
              <a:rPr lang="en-US" b="1" dirty="0"/>
              <a:t>Stub</a:t>
            </a:r>
            <a:r>
              <a:rPr lang="en-US" dirty="0"/>
              <a:t>: Manual implementation of a mock?</a:t>
            </a:r>
          </a:p>
          <a:p>
            <a:pPr marL="0" indent="0">
              <a:buFont typeface="Arial" panose="020B0604020202020204" pitchFamily="34" charset="0"/>
              <a:buNone/>
            </a:pPr>
            <a:r>
              <a:rPr lang="en-US" b="1" dirty="0"/>
              <a:t>Spy</a:t>
            </a:r>
            <a:r>
              <a:rPr lang="en-US" dirty="0"/>
              <a:t>: How many times was the </a:t>
            </a:r>
            <a:r>
              <a:rPr lang="en-US" dirty="0" err="1"/>
              <a:t>EmailService</a:t>
            </a:r>
            <a:r>
              <a:rPr lang="en-US" dirty="0"/>
              <a:t> invoked?</a:t>
            </a:r>
          </a:p>
          <a:p>
            <a:pPr marL="0" indent="0">
              <a:buFont typeface="Arial" panose="020B0604020202020204" pitchFamily="34" charset="0"/>
              <a:buNone/>
            </a:pPr>
            <a:r>
              <a:rPr lang="en-US" b="1" dirty="0"/>
              <a:t>Mock</a:t>
            </a:r>
            <a:r>
              <a:rPr lang="en-US" dirty="0"/>
              <a:t>: Typically with a mocking framework (Mockito/</a:t>
            </a:r>
            <a:r>
              <a:rPr lang="en-US" dirty="0" err="1"/>
              <a:t>Moq</a:t>
            </a:r>
            <a:r>
              <a:rPr lang="en-US" dirty="0"/>
              <a:t>) </a:t>
            </a:r>
            <a:endParaRPr lang="en-BE" dirty="0"/>
          </a:p>
        </p:txBody>
      </p:sp>
      <p:sp>
        <p:nvSpPr>
          <p:cNvPr id="4" name="Slide Number Placeholder 3"/>
          <p:cNvSpPr>
            <a:spLocks noGrp="1"/>
          </p:cNvSpPr>
          <p:nvPr>
            <p:ph type="sldNum" sz="quarter" idx="5"/>
          </p:nvPr>
        </p:nvSpPr>
        <p:spPr/>
        <p:txBody>
          <a:bodyPr/>
          <a:lstStyle/>
          <a:p>
            <a:fld id="{8915C132-08CE-4B37-9E6D-AB9DDA075120}" type="slidenum">
              <a:rPr lang="en-BE" smtClean="0"/>
              <a:t>15</a:t>
            </a:fld>
            <a:endParaRPr lang="en-BE"/>
          </a:p>
        </p:txBody>
      </p:sp>
    </p:spTree>
    <p:extLst>
      <p:ext uri="{BB962C8B-B14F-4D97-AF65-F5344CB8AC3E}">
        <p14:creationId xmlns:p14="http://schemas.microsoft.com/office/powerpoint/2010/main" val="42681132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Inject interfaces for things that need to be mocked.</a:t>
            </a:r>
          </a:p>
          <a:p>
            <a:pPr marL="0" indent="0">
              <a:buFont typeface="Arial" panose="020B0604020202020204" pitchFamily="34" charset="0"/>
              <a:buNone/>
            </a:pPr>
            <a:r>
              <a:rPr lang="en-US" dirty="0"/>
              <a:t>Dependency Injection is your friend here.</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dirty="0"/>
              <a:t>Also: </a:t>
            </a:r>
            <a:r>
              <a:rPr lang="en-US" dirty="0" err="1"/>
              <a:t>DateTimeProvider</a:t>
            </a:r>
            <a:r>
              <a:rPr lang="en-US" dirty="0"/>
              <a:t> </a:t>
            </a:r>
            <a:r>
              <a:rPr lang="en-US" dirty="0">
                <a:sym typeface="Wingdings" panose="05000000000000000000" pitchFamily="2" charset="2"/>
              </a:rPr>
              <a:t> writing </a:t>
            </a:r>
            <a:r>
              <a:rPr lang="en-US" dirty="0" err="1">
                <a:sym typeface="Wingdings" panose="05000000000000000000" pitchFamily="2" charset="2"/>
              </a:rPr>
              <a:t>UnitTests</a:t>
            </a:r>
            <a:r>
              <a:rPr lang="en-US" dirty="0">
                <a:sym typeface="Wingdings" panose="05000000000000000000" pitchFamily="2" charset="2"/>
              </a:rPr>
              <a:t> for code that do a </a:t>
            </a:r>
            <a:r>
              <a:rPr lang="en-US" dirty="0" err="1">
                <a:sym typeface="Wingdings" panose="05000000000000000000" pitchFamily="2" charset="2"/>
              </a:rPr>
              <a:t>GetCurrentDate</a:t>
            </a:r>
            <a:r>
              <a:rPr lang="en-US" dirty="0">
                <a:sym typeface="Wingdings" panose="05000000000000000000" pitchFamily="2" charset="2"/>
              </a:rPr>
              <a:t>() is hard, so we provide an interface so we can return a canned date value in our tests.</a:t>
            </a:r>
          </a:p>
          <a:p>
            <a:pPr marL="0" indent="0">
              <a:buFont typeface="Arial" panose="020B0604020202020204" pitchFamily="34" charset="0"/>
              <a:buNone/>
            </a:pPr>
            <a:endParaRPr lang="en-US" dirty="0">
              <a:sym typeface="Wingdings" panose="05000000000000000000" pitchFamily="2" charset="2"/>
            </a:endParaRPr>
          </a:p>
          <a:p>
            <a:pPr marL="0" indent="0">
              <a:buFont typeface="Arial" panose="020B0604020202020204" pitchFamily="34" charset="0"/>
              <a:buNone/>
            </a:pPr>
            <a:r>
              <a:rPr lang="en-US" b="1" dirty="0">
                <a:sym typeface="Wingdings" panose="05000000000000000000" pitchFamily="2" charset="2"/>
              </a:rPr>
              <a:t>Strict Mock vs Non-Strict Mock</a:t>
            </a:r>
          </a:p>
          <a:p>
            <a:pPr marL="0" indent="0">
              <a:buFont typeface="Arial" panose="020B0604020202020204" pitchFamily="34" charset="0"/>
              <a:buNone/>
            </a:pPr>
            <a:r>
              <a:rPr lang="en-US" dirty="0"/>
              <a:t>Strict will fail for anything that was not </a:t>
            </a:r>
            <a:r>
              <a:rPr lang="en-US" dirty="0" err="1"/>
              <a:t>explicitely</a:t>
            </a:r>
            <a:r>
              <a:rPr lang="en-US" dirty="0"/>
              <a:t> setup.</a:t>
            </a:r>
          </a:p>
          <a:p>
            <a:pPr marL="0" indent="0">
              <a:buFont typeface="Arial" panose="020B0604020202020204" pitchFamily="34" charset="0"/>
              <a:buNone/>
            </a:pPr>
            <a:r>
              <a:rPr lang="en-US" dirty="0"/>
              <a:t>Non-Strict mocks will allow calls that have not been setup.</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Messy Setup Code</a:t>
            </a:r>
          </a:p>
          <a:p>
            <a:pPr marL="0" indent="0">
              <a:buFont typeface="Arial" panose="020B0604020202020204" pitchFamily="34" charset="0"/>
              <a:buNone/>
            </a:pPr>
            <a:r>
              <a:rPr lang="en-US" dirty="0"/>
              <a:t>If you’re having a lot of mock setup and it’s no longer readable/maintainable,</a:t>
            </a:r>
          </a:p>
          <a:p>
            <a:pPr marL="171450" indent="-171450">
              <a:buFontTx/>
              <a:buChar char="-"/>
            </a:pPr>
            <a:r>
              <a:rPr lang="en-US" dirty="0"/>
              <a:t>Does everything needs to be a mock, really?</a:t>
            </a:r>
          </a:p>
          <a:p>
            <a:pPr marL="171450" indent="-171450">
              <a:buFontTx/>
              <a:buChar char="-"/>
            </a:pPr>
            <a:r>
              <a:rPr lang="en-US" dirty="0"/>
              <a:t>Is there another way that would hinder development less? (ex: Dummy, actual implementation, handwritten stub, …)</a:t>
            </a:r>
          </a:p>
        </p:txBody>
      </p:sp>
      <p:sp>
        <p:nvSpPr>
          <p:cNvPr id="4" name="Slide Number Placeholder 3"/>
          <p:cNvSpPr>
            <a:spLocks noGrp="1"/>
          </p:cNvSpPr>
          <p:nvPr>
            <p:ph type="sldNum" sz="quarter" idx="5"/>
          </p:nvPr>
        </p:nvSpPr>
        <p:spPr/>
        <p:txBody>
          <a:bodyPr/>
          <a:lstStyle/>
          <a:p>
            <a:fld id="{8915C132-08CE-4B37-9E6D-AB9DDA075120}" type="slidenum">
              <a:rPr lang="en-BE" smtClean="0"/>
              <a:t>16</a:t>
            </a:fld>
            <a:endParaRPr lang="en-BE"/>
          </a:p>
        </p:txBody>
      </p:sp>
    </p:spTree>
    <p:extLst>
      <p:ext uri="{BB962C8B-B14F-4D97-AF65-F5344CB8AC3E}">
        <p14:creationId xmlns:p14="http://schemas.microsoft.com/office/powerpoint/2010/main" val="26130457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Testing Framework</a:t>
            </a:r>
            <a:r>
              <a:rPr lang="en-US" dirty="0"/>
              <a:t>: </a:t>
            </a:r>
            <a:r>
              <a:rPr lang="en-US" dirty="0" err="1"/>
              <a:t>xUnit</a:t>
            </a:r>
            <a:r>
              <a:rPr lang="en-US" dirty="0"/>
              <a:t>, JUnit, </a:t>
            </a:r>
            <a:r>
              <a:rPr lang="en-US" dirty="0" err="1"/>
              <a:t>NUnit</a:t>
            </a:r>
            <a:endParaRPr lang="en-US" dirty="0"/>
          </a:p>
          <a:p>
            <a:pPr marL="0" indent="0">
              <a:buFont typeface="Arial" panose="020B0604020202020204" pitchFamily="34" charset="0"/>
              <a:buNone/>
            </a:pPr>
            <a:r>
              <a:rPr lang="en-US" b="1" dirty="0"/>
              <a:t>Mocking Framework</a:t>
            </a:r>
            <a:r>
              <a:rPr lang="en-US" dirty="0"/>
              <a:t>: Mockito, </a:t>
            </a:r>
            <a:r>
              <a:rPr lang="en-US" dirty="0" err="1"/>
              <a:t>Moq</a:t>
            </a:r>
            <a:r>
              <a:rPr lang="en-US" dirty="0"/>
              <a:t>, </a:t>
            </a:r>
            <a:r>
              <a:rPr lang="en-US" dirty="0" err="1"/>
              <a:t>NSubstitute</a:t>
            </a: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b="1" dirty="0"/>
              <a:t>Naming Convention</a:t>
            </a:r>
            <a:r>
              <a:rPr lang="en-US" dirty="0"/>
              <a:t>:</a:t>
            </a:r>
          </a:p>
          <a:p>
            <a:pPr marL="0" indent="0">
              <a:buFont typeface="Arial" panose="020B0604020202020204" pitchFamily="34" charset="0"/>
              <a:buNone/>
            </a:pPr>
            <a:r>
              <a:rPr lang="en-US" dirty="0"/>
              <a:t>Depends on language, project, team etc.</a:t>
            </a:r>
          </a:p>
          <a:p>
            <a:pPr marL="0" indent="0">
              <a:buFont typeface="Arial" panose="020B0604020202020204" pitchFamily="34" charset="0"/>
              <a:buNone/>
            </a:pPr>
            <a:r>
              <a:rPr lang="en-US" dirty="0"/>
              <a:t>One possibility is: </a:t>
            </a:r>
            <a:r>
              <a:rPr lang="en-US" dirty="0" err="1"/>
              <a:t>MethodName_StateUnderTest</a:t>
            </a:r>
            <a:r>
              <a:rPr lang="en-US" dirty="0"/>
              <a:t>/</a:t>
            </a:r>
            <a:r>
              <a:rPr lang="en-US" dirty="0" err="1"/>
              <a:t>Scenario_ExpectedBehavior</a:t>
            </a:r>
            <a:endParaRPr lang="en-US" dirty="0"/>
          </a:p>
          <a:p>
            <a:pPr marL="171450" indent="-171450">
              <a:buFont typeface="Wingdings" panose="05000000000000000000" pitchFamily="2" charset="2"/>
              <a:buChar char="à"/>
            </a:pPr>
            <a:r>
              <a:rPr lang="en-US" dirty="0">
                <a:sym typeface="Wingdings" panose="05000000000000000000" pitchFamily="2" charset="2"/>
              </a:rPr>
              <a:t>“</a:t>
            </a:r>
            <a:r>
              <a:rPr lang="en-US" dirty="0" err="1">
                <a:sym typeface="Wingdings" panose="05000000000000000000" pitchFamily="2" charset="2"/>
              </a:rPr>
              <a:t>IsValidFileName_validFile_returnsTrue</a:t>
            </a:r>
            <a:r>
              <a:rPr lang="en-US" dirty="0">
                <a:sym typeface="Wingdings" panose="05000000000000000000" pitchFamily="2" charset="2"/>
              </a:rPr>
              <a:t>”</a:t>
            </a:r>
          </a:p>
          <a:p>
            <a:pPr marL="171450" indent="-171450">
              <a:buFont typeface="Wingdings" panose="05000000000000000000" pitchFamily="2" charset="2"/>
              <a:buChar char="à"/>
            </a:pPr>
            <a:endParaRPr lang="en-US" dirty="0">
              <a:sym typeface="Wingdings" panose="05000000000000000000" pitchFamily="2" charset="2"/>
            </a:endParaRPr>
          </a:p>
          <a:p>
            <a:pPr marL="0" indent="0">
              <a:buFont typeface="Wingdings" panose="05000000000000000000" pitchFamily="2" charset="2"/>
              <a:buNone/>
            </a:pPr>
            <a:r>
              <a:rPr lang="en-US" b="1" dirty="0">
                <a:sym typeface="Wingdings" panose="05000000000000000000" pitchFamily="2" charset="2"/>
              </a:rPr>
              <a:t>Close to the code</a:t>
            </a:r>
          </a:p>
          <a:p>
            <a:pPr marL="0" indent="0">
              <a:buFont typeface="Wingdings" panose="05000000000000000000" pitchFamily="2" charset="2"/>
              <a:buNone/>
            </a:pPr>
            <a:r>
              <a:rPr lang="en-US" dirty="0"/>
              <a:t>If the </a:t>
            </a:r>
            <a:r>
              <a:rPr lang="en-US" dirty="0" err="1"/>
              <a:t>UnitTests</a:t>
            </a:r>
            <a:r>
              <a:rPr lang="en-US" dirty="0"/>
              <a:t> are “far” away from the code it is testing (another solution, another project, somewhere deep in the </a:t>
            </a:r>
            <a:r>
              <a:rPr lang="en-US" dirty="0" err="1"/>
              <a:t>FileSystem</a:t>
            </a:r>
            <a:r>
              <a:rPr lang="en-US" dirty="0"/>
              <a:t> hierarchy) then developers are less inclined to write the tests.</a:t>
            </a:r>
          </a:p>
          <a:p>
            <a:pPr marL="0" indent="0">
              <a:buFont typeface="Wingdings" panose="05000000000000000000" pitchFamily="2" charset="2"/>
              <a:buNone/>
            </a:pPr>
            <a:r>
              <a:rPr lang="en-US" dirty="0"/>
              <a:t>If the tests are right next to the code itself – the dev will be much more likely to add the tests</a:t>
            </a:r>
          </a:p>
          <a:p>
            <a:pPr marL="0" indent="0">
              <a:buFont typeface="Wingdings" panose="05000000000000000000" pitchFamily="2" charset="2"/>
              <a:buNone/>
            </a:pPr>
            <a:r>
              <a:rPr lang="en-US" dirty="0">
                <a:sym typeface="Wingdings" panose="05000000000000000000" pitchFamily="2" charset="2"/>
              </a:rPr>
              <a:t> But expect strong push-back when you want to introduce this practice.</a:t>
            </a:r>
            <a:endParaRPr lang="en-US" dirty="0"/>
          </a:p>
        </p:txBody>
      </p:sp>
      <p:sp>
        <p:nvSpPr>
          <p:cNvPr id="4" name="Slide Number Placeholder 3"/>
          <p:cNvSpPr>
            <a:spLocks noGrp="1"/>
          </p:cNvSpPr>
          <p:nvPr>
            <p:ph type="sldNum" sz="quarter" idx="5"/>
          </p:nvPr>
        </p:nvSpPr>
        <p:spPr/>
        <p:txBody>
          <a:bodyPr/>
          <a:lstStyle/>
          <a:p>
            <a:fld id="{8915C132-08CE-4B37-9E6D-AB9DDA075120}" type="slidenum">
              <a:rPr lang="en-BE" smtClean="0"/>
              <a:t>17</a:t>
            </a:fld>
            <a:endParaRPr lang="en-BE"/>
          </a:p>
        </p:txBody>
      </p:sp>
    </p:spTree>
    <p:extLst>
      <p:ext uri="{BB962C8B-B14F-4D97-AF65-F5344CB8AC3E}">
        <p14:creationId xmlns:p14="http://schemas.microsoft.com/office/powerpoint/2010/main" val="123850640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The layout of a </a:t>
            </a:r>
            <a:r>
              <a:rPr lang="en-US" b="1" dirty="0" err="1"/>
              <a:t>UnitTest</a:t>
            </a:r>
            <a:endParaRPr lang="en-US" b="1" dirty="0"/>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Arrange</a:t>
            </a:r>
            <a:r>
              <a:rPr lang="en-US" dirty="0"/>
              <a:t>: setup the SUT (System Under Test), CUT (Code Under Test) by creating and setting up objects</a:t>
            </a:r>
          </a:p>
          <a:p>
            <a:pPr marL="0" indent="0">
              <a:buFont typeface="Arial" panose="020B0604020202020204" pitchFamily="34" charset="0"/>
              <a:buNone/>
            </a:pPr>
            <a:r>
              <a:rPr lang="en-US" b="1" dirty="0"/>
              <a:t>Act</a:t>
            </a:r>
            <a:r>
              <a:rPr lang="en-US" dirty="0"/>
              <a:t>: act on an object </a:t>
            </a:r>
            <a:r>
              <a:rPr lang="en-US" dirty="0">
                <a:sym typeface="Wingdings" panose="05000000000000000000" pitchFamily="2" charset="2"/>
              </a:rPr>
              <a:t> </a:t>
            </a:r>
            <a:r>
              <a:rPr lang="en-US" dirty="0"/>
              <a:t>Invoke the method </a:t>
            </a:r>
          </a:p>
          <a:p>
            <a:pPr marL="0" indent="0">
              <a:buFont typeface="Arial" panose="020B0604020202020204" pitchFamily="34" charset="0"/>
              <a:buNone/>
            </a:pPr>
            <a:r>
              <a:rPr lang="en-US" b="1" dirty="0"/>
              <a:t>Assert</a:t>
            </a:r>
            <a:r>
              <a:rPr lang="en-US" dirty="0"/>
              <a:t>: (and/or verify) that everything went as expected</a:t>
            </a:r>
          </a:p>
          <a:p>
            <a:pPr marL="0" indent="0">
              <a:buFont typeface="Arial" panose="020B0604020202020204" pitchFamily="34" charset="0"/>
              <a:buNone/>
            </a:pPr>
            <a:endParaRPr lang="en-US" dirty="0"/>
          </a:p>
          <a:p>
            <a:pPr marL="0" indent="0">
              <a:buFont typeface="Arial" panose="020B0604020202020204" pitchFamily="34" charset="0"/>
              <a:buNone/>
            </a:pPr>
            <a:endParaRPr lang="en-US" dirty="0"/>
          </a:p>
          <a:p>
            <a:pPr marL="0" indent="0">
              <a:buFont typeface="Arial" panose="020B0604020202020204" pitchFamily="34" charset="0"/>
              <a:buNone/>
            </a:pPr>
            <a:r>
              <a:rPr lang="en-US" dirty="0"/>
              <a:t>There was also “Record-And-Replay” but no one seems to be using that anymore.</a:t>
            </a:r>
            <a:endParaRPr lang="en-BE" dirty="0"/>
          </a:p>
        </p:txBody>
      </p:sp>
      <p:sp>
        <p:nvSpPr>
          <p:cNvPr id="4" name="Slide Number Placeholder 3"/>
          <p:cNvSpPr>
            <a:spLocks noGrp="1"/>
          </p:cNvSpPr>
          <p:nvPr>
            <p:ph type="sldNum" sz="quarter" idx="5"/>
          </p:nvPr>
        </p:nvSpPr>
        <p:spPr/>
        <p:txBody>
          <a:bodyPr/>
          <a:lstStyle/>
          <a:p>
            <a:fld id="{8915C132-08CE-4B37-9E6D-AB9DDA075120}" type="slidenum">
              <a:rPr lang="en-BE" smtClean="0"/>
              <a:t>18</a:t>
            </a:fld>
            <a:endParaRPr lang="en-BE"/>
          </a:p>
        </p:txBody>
      </p:sp>
    </p:spTree>
    <p:extLst>
      <p:ext uri="{BB962C8B-B14F-4D97-AF65-F5344CB8AC3E}">
        <p14:creationId xmlns:p14="http://schemas.microsoft.com/office/powerpoint/2010/main" val="39112733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Sounds stupid but especially developers new to </a:t>
            </a:r>
            <a:r>
              <a:rPr lang="en-US" dirty="0" err="1"/>
              <a:t>UnitTesting</a:t>
            </a:r>
            <a:r>
              <a:rPr lang="en-US" dirty="0"/>
              <a:t> fall into this trap.</a:t>
            </a:r>
          </a:p>
          <a:p>
            <a:pPr marL="0" indent="0">
              <a:buFont typeface="Arial" panose="020B0604020202020204" pitchFamily="34" charset="0"/>
              <a:buNone/>
            </a:pPr>
            <a:r>
              <a:rPr lang="en-US" b="1" dirty="0"/>
              <a:t>Do not test things that do not happen.</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Do not test</a:t>
            </a:r>
          </a:p>
          <a:p>
            <a:pPr marL="171450" indent="-171450">
              <a:buFontTx/>
              <a:buChar char="-"/>
            </a:pPr>
            <a:r>
              <a:rPr lang="en-US" dirty="0"/>
              <a:t>Scenario’s that do not happen, scenario’s that are “illegal” for the business</a:t>
            </a:r>
          </a:p>
          <a:p>
            <a:pPr marL="171450" indent="-171450">
              <a:buFontTx/>
              <a:buChar char="-"/>
            </a:pPr>
            <a:r>
              <a:rPr lang="en-US" dirty="0"/>
              <a:t>Do not write branches that are only hit during </a:t>
            </a:r>
            <a:r>
              <a:rPr lang="en-US" dirty="0" err="1"/>
              <a:t>UnitTesting</a:t>
            </a:r>
            <a:endParaRPr lang="en-US" dirty="0"/>
          </a:p>
          <a:p>
            <a:pPr marL="0" indent="0">
              <a:buFontTx/>
              <a:buNone/>
            </a:pPr>
            <a:endParaRPr lang="en-US" dirty="0"/>
          </a:p>
          <a:p>
            <a:pPr marL="0" indent="0">
              <a:buFontTx/>
              <a:buNone/>
            </a:pPr>
            <a:r>
              <a:rPr lang="en-US" b="1" dirty="0"/>
              <a:t>Defect Insertion</a:t>
            </a:r>
            <a:r>
              <a:rPr lang="en-US" dirty="0"/>
              <a:t>:</a:t>
            </a:r>
          </a:p>
          <a:p>
            <a:pPr marL="0" indent="0">
              <a:buFontTx/>
              <a:buNone/>
            </a:pPr>
            <a:r>
              <a:rPr lang="en-US" dirty="0"/>
              <a:t>Your test must be able to fail by changing the production code.</a:t>
            </a:r>
          </a:p>
          <a:p>
            <a:pPr marL="0" indent="0">
              <a:buFontTx/>
              <a:buNone/>
            </a:pPr>
            <a:r>
              <a:rPr lang="en-US" dirty="0"/>
              <a:t>If you cannot make the test fail by changing the code, it’s not testing anything.</a:t>
            </a:r>
          </a:p>
        </p:txBody>
      </p:sp>
      <p:sp>
        <p:nvSpPr>
          <p:cNvPr id="4" name="Slide Number Placeholder 3"/>
          <p:cNvSpPr>
            <a:spLocks noGrp="1"/>
          </p:cNvSpPr>
          <p:nvPr>
            <p:ph type="sldNum" sz="quarter" idx="5"/>
          </p:nvPr>
        </p:nvSpPr>
        <p:spPr/>
        <p:txBody>
          <a:bodyPr/>
          <a:lstStyle/>
          <a:p>
            <a:fld id="{8915C132-08CE-4B37-9E6D-AB9DDA075120}" type="slidenum">
              <a:rPr lang="en-BE" smtClean="0"/>
              <a:t>19</a:t>
            </a:fld>
            <a:endParaRPr lang="en-BE"/>
          </a:p>
        </p:txBody>
      </p:sp>
    </p:spTree>
    <p:extLst>
      <p:ext uri="{BB962C8B-B14F-4D97-AF65-F5344CB8AC3E}">
        <p14:creationId xmlns:p14="http://schemas.microsoft.com/office/powerpoint/2010/main" val="2124287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BE" dirty="0"/>
          </a:p>
        </p:txBody>
      </p:sp>
      <p:sp>
        <p:nvSpPr>
          <p:cNvPr id="4" name="Slide Number Placeholder 3"/>
          <p:cNvSpPr>
            <a:spLocks noGrp="1"/>
          </p:cNvSpPr>
          <p:nvPr>
            <p:ph type="sldNum" sz="quarter" idx="5"/>
          </p:nvPr>
        </p:nvSpPr>
        <p:spPr/>
        <p:txBody>
          <a:bodyPr/>
          <a:lstStyle/>
          <a:p>
            <a:fld id="{8915C132-08CE-4B37-9E6D-AB9DDA075120}" type="slidenum">
              <a:rPr lang="en-BE" smtClean="0"/>
              <a:t>2</a:t>
            </a:fld>
            <a:endParaRPr lang="en-BE"/>
          </a:p>
        </p:txBody>
      </p:sp>
    </p:spTree>
    <p:extLst>
      <p:ext uri="{BB962C8B-B14F-4D97-AF65-F5344CB8AC3E}">
        <p14:creationId xmlns:p14="http://schemas.microsoft.com/office/powerpoint/2010/main" val="192597664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If you’ve only ever seen a test be “Green”</a:t>
            </a:r>
          </a:p>
          <a:p>
            <a:pPr marL="171450" indent="-171450">
              <a:buFont typeface="Wingdings" panose="05000000000000000000" pitchFamily="2" charset="2"/>
              <a:buChar char="à"/>
            </a:pPr>
            <a:r>
              <a:rPr lang="en-US" dirty="0">
                <a:sym typeface="Wingdings" panose="05000000000000000000" pitchFamily="2" charset="2"/>
              </a:rPr>
              <a:t>Are you sure you are testing the thing you think you are testing?</a:t>
            </a:r>
          </a:p>
          <a:p>
            <a:pPr marL="171450" indent="-171450">
              <a:buFont typeface="Wingdings" panose="05000000000000000000" pitchFamily="2" charset="2"/>
              <a:buChar char="à"/>
            </a:pPr>
            <a:r>
              <a:rPr lang="en-US" dirty="0">
                <a:sym typeface="Wingdings" panose="05000000000000000000" pitchFamily="2" charset="2"/>
              </a:rPr>
              <a:t>Or are you falling back due to a </a:t>
            </a:r>
            <a:r>
              <a:rPr lang="en-US" dirty="0" err="1">
                <a:sym typeface="Wingdings" panose="05000000000000000000" pitchFamily="2" charset="2"/>
              </a:rPr>
              <a:t>GuardClause</a:t>
            </a:r>
            <a:r>
              <a:rPr lang="en-US" dirty="0">
                <a:sym typeface="Wingdings" panose="05000000000000000000" pitchFamily="2" charset="2"/>
              </a:rPr>
              <a:t> short circuit which accidently results in the same Assertions/</a:t>
            </a:r>
            <a:r>
              <a:rPr lang="en-US" dirty="0" err="1">
                <a:sym typeface="Wingdings" panose="05000000000000000000" pitchFamily="2" charset="2"/>
              </a:rPr>
              <a:t>Verificatons</a:t>
            </a:r>
            <a:r>
              <a:rPr lang="en-US" dirty="0">
                <a:sym typeface="Wingdings" panose="05000000000000000000" pitchFamily="2" charset="2"/>
              </a:rPr>
              <a:t> being true?</a:t>
            </a:r>
          </a:p>
          <a:p>
            <a:pPr marL="171450" indent="-171450">
              <a:buFont typeface="Wingdings" panose="05000000000000000000" pitchFamily="2" charset="2"/>
              <a:buChar char="à"/>
            </a:pPr>
            <a:endParaRPr lang="en-US" dirty="0">
              <a:sym typeface="Wingdings" panose="05000000000000000000" pitchFamily="2" charset="2"/>
            </a:endParaRPr>
          </a:p>
          <a:p>
            <a:pPr marL="0" indent="0">
              <a:buFont typeface="Wingdings" panose="05000000000000000000" pitchFamily="2" charset="2"/>
              <a:buNone/>
            </a:pPr>
            <a:r>
              <a:rPr lang="en-US" dirty="0">
                <a:sym typeface="Wingdings" panose="05000000000000000000" pitchFamily="2" charset="2"/>
              </a:rPr>
              <a:t>Example:</a:t>
            </a:r>
          </a:p>
          <a:p>
            <a:pPr marL="0" indent="0">
              <a:buFont typeface="Wingdings" panose="05000000000000000000" pitchFamily="2" charset="2"/>
              <a:buNone/>
            </a:pPr>
            <a:r>
              <a:rPr lang="en-US" dirty="0">
                <a:sym typeface="Wingdings" panose="05000000000000000000" pitchFamily="2" charset="2"/>
              </a:rPr>
              <a:t>Testing a “</a:t>
            </a:r>
            <a:r>
              <a:rPr lang="en-US" dirty="0" err="1">
                <a:sym typeface="Wingdings" panose="05000000000000000000" pitchFamily="2" charset="2"/>
              </a:rPr>
              <a:t>RecordNotFound</a:t>
            </a:r>
            <a:r>
              <a:rPr lang="en-US" dirty="0">
                <a:sym typeface="Wingdings" panose="05000000000000000000" pitchFamily="2" charset="2"/>
              </a:rPr>
              <a:t>” results in an Exception but we don’t actually get so far into the test because it crashes because the </a:t>
            </a:r>
            <a:r>
              <a:rPr lang="en-US" dirty="0" err="1">
                <a:sym typeface="Wingdings" panose="05000000000000000000" pitchFamily="2" charset="2"/>
              </a:rPr>
              <a:t>FeatureFlags</a:t>
            </a:r>
            <a:r>
              <a:rPr lang="en-US" dirty="0">
                <a:sym typeface="Wingdings" panose="05000000000000000000" pitchFamily="2" charset="2"/>
              </a:rPr>
              <a:t> object is null</a:t>
            </a:r>
          </a:p>
        </p:txBody>
      </p:sp>
      <p:sp>
        <p:nvSpPr>
          <p:cNvPr id="4" name="Slide Number Placeholder 3"/>
          <p:cNvSpPr>
            <a:spLocks noGrp="1"/>
          </p:cNvSpPr>
          <p:nvPr>
            <p:ph type="sldNum" sz="quarter" idx="5"/>
          </p:nvPr>
        </p:nvSpPr>
        <p:spPr/>
        <p:txBody>
          <a:bodyPr/>
          <a:lstStyle/>
          <a:p>
            <a:fld id="{8915C132-08CE-4B37-9E6D-AB9DDA075120}" type="slidenum">
              <a:rPr lang="en-BE" smtClean="0"/>
              <a:t>20</a:t>
            </a:fld>
            <a:endParaRPr lang="en-BE"/>
          </a:p>
        </p:txBody>
      </p:sp>
    </p:spTree>
    <p:extLst>
      <p:ext uri="{BB962C8B-B14F-4D97-AF65-F5344CB8AC3E}">
        <p14:creationId xmlns:p14="http://schemas.microsoft.com/office/powerpoint/2010/main" val="17237791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Are all your tests failing after any change made to the code?</a:t>
            </a:r>
          </a:p>
          <a:p>
            <a:pPr marL="0" indent="0">
              <a:buFont typeface="Arial" panose="020B0604020202020204" pitchFamily="34" charset="0"/>
              <a:buNone/>
            </a:pPr>
            <a:endParaRPr lang="en-US" dirty="0"/>
          </a:p>
          <a:p>
            <a:pPr marL="171450" indent="-171450">
              <a:buFontTx/>
              <a:buChar char="-"/>
            </a:pPr>
            <a:r>
              <a:rPr lang="en-US" dirty="0"/>
              <a:t>Are you validating too much?</a:t>
            </a:r>
          </a:p>
          <a:p>
            <a:pPr marL="628650" lvl="1" indent="-171450">
              <a:buFontTx/>
              <a:buChar char="-"/>
            </a:pPr>
            <a:r>
              <a:rPr lang="en-US" dirty="0"/>
              <a:t>Only validate what you are testing.</a:t>
            </a:r>
          </a:p>
          <a:p>
            <a:pPr marL="628650" lvl="1" indent="-171450">
              <a:buFontTx/>
              <a:buChar char="-"/>
            </a:pPr>
            <a:r>
              <a:rPr lang="en-US" dirty="0"/>
              <a:t>If you have a </a:t>
            </a:r>
            <a:r>
              <a:rPr lang="en-US" dirty="0" err="1"/>
              <a:t>UnitTest</a:t>
            </a:r>
            <a:r>
              <a:rPr lang="en-US" dirty="0"/>
              <a:t> for each case but you are </a:t>
            </a:r>
            <a:r>
              <a:rPr lang="en-US" dirty="0" err="1"/>
              <a:t>Assering</a:t>
            </a:r>
            <a:r>
              <a:rPr lang="en-US" dirty="0"/>
              <a:t>/Verifying everything in each test, each test will be red whenever there is any change.</a:t>
            </a:r>
          </a:p>
          <a:p>
            <a:pPr marL="171450" lvl="0" indent="-171450">
              <a:buFontTx/>
              <a:buChar char="-"/>
            </a:pPr>
            <a:r>
              <a:rPr lang="en-US" dirty="0"/>
              <a:t>Is your API too volatile?</a:t>
            </a:r>
          </a:p>
          <a:p>
            <a:pPr marL="628650" lvl="1" indent="-171450">
              <a:buFontTx/>
              <a:buChar char="-"/>
            </a:pPr>
            <a:r>
              <a:rPr lang="en-US" dirty="0"/>
              <a:t>Thing about your API / Design – APIs should be pretty fixed</a:t>
            </a:r>
          </a:p>
          <a:p>
            <a:pPr marL="628650" lvl="1" indent="-171450">
              <a:buFontTx/>
              <a:buChar char="-"/>
            </a:pPr>
            <a:r>
              <a:rPr lang="en-US" dirty="0"/>
              <a:t>Perhaps you can test on a higher level where there is a more stable API?</a:t>
            </a:r>
          </a:p>
          <a:p>
            <a:pPr marL="1085850" lvl="2" indent="-171450">
              <a:buFontTx/>
              <a:buChar char="-"/>
            </a:pPr>
            <a:r>
              <a:rPr lang="en-US" dirty="0"/>
              <a:t>For example at a “Pinch Point” == A place where we can detect ALL effects of a code change</a:t>
            </a:r>
          </a:p>
          <a:p>
            <a:pPr marL="171450" lvl="0" indent="-171450">
              <a:buFontTx/>
              <a:buChar char="-"/>
            </a:pPr>
            <a:r>
              <a:rPr lang="en-US" dirty="0"/>
              <a:t>Test Interception Points as close as possible to the code under test</a:t>
            </a:r>
          </a:p>
          <a:p>
            <a:pPr marL="628650" lvl="1" indent="-171450">
              <a:buFontTx/>
              <a:buChar char="-"/>
            </a:pPr>
            <a:r>
              <a:rPr lang="en-US" dirty="0"/>
              <a:t>Think a public method on a class</a:t>
            </a:r>
          </a:p>
          <a:p>
            <a:pPr marL="628650" lvl="1" indent="-171450">
              <a:buFontTx/>
              <a:buChar char="-"/>
            </a:pPr>
            <a:r>
              <a:rPr lang="en-US" dirty="0"/>
              <a:t>At an interception point, the effects of a code change can be detected</a:t>
            </a:r>
          </a:p>
          <a:p>
            <a:pPr marL="171450" lvl="0" indent="-171450">
              <a:buFontTx/>
              <a:buChar char="-"/>
            </a:pPr>
            <a:r>
              <a:rPr lang="en-US" dirty="0"/>
              <a:t>A Base Class vs No Base Class</a:t>
            </a:r>
          </a:p>
          <a:p>
            <a:pPr marL="628650" lvl="1" indent="-171450">
              <a:buFontTx/>
              <a:buChar char="-"/>
            </a:pPr>
            <a:r>
              <a:rPr lang="en-US" dirty="0"/>
              <a:t>Sometimes it helps to write a base class for example for all tests implementing the same interface</a:t>
            </a:r>
          </a:p>
          <a:p>
            <a:pPr marL="628650" lvl="1" indent="-171450">
              <a:buFontTx/>
              <a:buChar char="-"/>
            </a:pPr>
            <a:r>
              <a:rPr lang="en-US" dirty="0"/>
              <a:t>Sometimes it hinders test readability / maintainability instead</a:t>
            </a:r>
          </a:p>
          <a:p>
            <a:pPr marL="171450" lvl="0" indent="-171450">
              <a:buFontTx/>
              <a:buChar char="-"/>
            </a:pPr>
            <a:r>
              <a:rPr lang="en-US" dirty="0"/>
              <a:t>A test should not have logic in itself</a:t>
            </a:r>
          </a:p>
          <a:p>
            <a:pPr marL="628650" lvl="1" indent="-171450">
              <a:buFontTx/>
              <a:buChar char="-"/>
            </a:pPr>
            <a:r>
              <a:rPr lang="en-US" dirty="0"/>
              <a:t>switch, if, else statements</a:t>
            </a:r>
          </a:p>
          <a:p>
            <a:pPr marL="628650" lvl="1" indent="-171450">
              <a:buFontTx/>
              <a:buChar char="-"/>
            </a:pPr>
            <a:r>
              <a:rPr lang="en-US" dirty="0"/>
              <a:t>foreach, for, while loops</a:t>
            </a:r>
            <a:endParaRPr lang="en-BE" dirty="0"/>
          </a:p>
        </p:txBody>
      </p:sp>
      <p:sp>
        <p:nvSpPr>
          <p:cNvPr id="4" name="Slide Number Placeholder 3"/>
          <p:cNvSpPr>
            <a:spLocks noGrp="1"/>
          </p:cNvSpPr>
          <p:nvPr>
            <p:ph type="sldNum" sz="quarter" idx="5"/>
          </p:nvPr>
        </p:nvSpPr>
        <p:spPr/>
        <p:txBody>
          <a:bodyPr/>
          <a:lstStyle/>
          <a:p>
            <a:fld id="{8915C132-08CE-4B37-9E6D-AB9DDA075120}" type="slidenum">
              <a:rPr lang="en-BE" smtClean="0"/>
              <a:t>21</a:t>
            </a:fld>
            <a:endParaRPr lang="en-BE"/>
          </a:p>
        </p:txBody>
      </p:sp>
    </p:spTree>
    <p:extLst>
      <p:ext uri="{BB962C8B-B14F-4D97-AF65-F5344CB8AC3E}">
        <p14:creationId xmlns:p14="http://schemas.microsoft.com/office/powerpoint/2010/main" val="6784910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Tx/>
              <a:buNone/>
            </a:pPr>
            <a:r>
              <a:rPr lang="en-US" b="1" dirty="0"/>
              <a:t>Change Code Need Tests:</a:t>
            </a:r>
          </a:p>
          <a:p>
            <a:pPr marL="0" lvl="0" indent="0">
              <a:buFontTx/>
              <a:buNone/>
            </a:pPr>
            <a:r>
              <a:rPr lang="en-US" dirty="0"/>
              <a:t>This is a different session – Working Effectively with Legacy Code</a:t>
            </a:r>
          </a:p>
          <a:p>
            <a:pPr marL="0" lvl="0" indent="0">
              <a:buFontTx/>
              <a:buNone/>
            </a:pPr>
            <a:r>
              <a:rPr lang="en-US" dirty="0"/>
              <a:t>Were we’ll talk about Seams, Refactoring, Sensing Variables and more…</a:t>
            </a:r>
            <a:br>
              <a:rPr lang="en-US" dirty="0"/>
            </a:br>
            <a:endParaRPr lang="en-US" dirty="0"/>
          </a:p>
          <a:p>
            <a:pPr marL="0" lvl="0" indent="0">
              <a:buFontTx/>
              <a:buNone/>
            </a:pPr>
            <a:r>
              <a:rPr lang="en-US" b="1" dirty="0"/>
              <a:t>Seams</a:t>
            </a:r>
            <a:r>
              <a:rPr lang="en-US" dirty="0"/>
              <a:t>: </a:t>
            </a:r>
            <a:br>
              <a:rPr lang="en-US" dirty="0"/>
            </a:br>
            <a:r>
              <a:rPr lang="en-US" dirty="0"/>
              <a:t>Change the behavior of a program without changing the program.</a:t>
            </a:r>
          </a:p>
          <a:p>
            <a:pPr marL="171450" lvl="0" indent="-171450">
              <a:buFontTx/>
              <a:buChar char="-"/>
            </a:pPr>
            <a:r>
              <a:rPr lang="en-US" dirty="0"/>
              <a:t>Virtual methods &amp; Polymorphism</a:t>
            </a:r>
          </a:p>
          <a:p>
            <a:pPr marL="171450" lvl="0" indent="-171450">
              <a:buFontTx/>
              <a:buChar char="-"/>
            </a:pPr>
            <a:r>
              <a:rPr lang="en-US" dirty="0"/>
              <a:t>Inject different implementations of an interface</a:t>
            </a:r>
          </a:p>
          <a:p>
            <a:pPr marL="171450" lvl="0" indent="-171450">
              <a:buFontTx/>
              <a:buChar char="-"/>
            </a:pPr>
            <a:r>
              <a:rPr lang="en-US" dirty="0"/>
              <a:t>Preprocessing Seams (ex: </a:t>
            </a:r>
            <a:r>
              <a:rPr lang="en-US" dirty="0" err="1"/>
              <a:t>ConditionalAttributes</a:t>
            </a:r>
            <a:r>
              <a:rPr lang="en-US" dirty="0"/>
              <a:t>, Compiler Directives)</a:t>
            </a:r>
          </a:p>
          <a:p>
            <a:pPr marL="171450" lvl="0" indent="-171450">
              <a:buFontTx/>
              <a:buChar char="-"/>
            </a:pPr>
            <a:endParaRPr lang="en-US" dirty="0"/>
          </a:p>
          <a:p>
            <a:pPr marL="0" lvl="0" indent="0">
              <a:buFontTx/>
              <a:buNone/>
            </a:pPr>
            <a:r>
              <a:rPr lang="en-US" b="1" dirty="0"/>
              <a:t>Sensing Variable</a:t>
            </a:r>
            <a:r>
              <a:rPr lang="en-US" dirty="0"/>
              <a:t>:</a:t>
            </a:r>
          </a:p>
          <a:p>
            <a:pPr marL="0" lvl="0" indent="0">
              <a:buFontTx/>
              <a:buNone/>
            </a:pPr>
            <a:r>
              <a:rPr lang="en-US" dirty="0"/>
              <a:t>Introduce a variable that can be tested against.</a:t>
            </a:r>
          </a:p>
        </p:txBody>
      </p:sp>
      <p:sp>
        <p:nvSpPr>
          <p:cNvPr id="4" name="Slide Number Placeholder 3"/>
          <p:cNvSpPr>
            <a:spLocks noGrp="1"/>
          </p:cNvSpPr>
          <p:nvPr>
            <p:ph type="sldNum" sz="quarter" idx="5"/>
          </p:nvPr>
        </p:nvSpPr>
        <p:spPr/>
        <p:txBody>
          <a:bodyPr/>
          <a:lstStyle/>
          <a:p>
            <a:fld id="{8915C132-08CE-4B37-9E6D-AB9DDA075120}" type="slidenum">
              <a:rPr lang="en-BE" smtClean="0"/>
              <a:t>22</a:t>
            </a:fld>
            <a:endParaRPr lang="en-BE"/>
          </a:p>
        </p:txBody>
      </p:sp>
    </p:spTree>
    <p:extLst>
      <p:ext uri="{BB962C8B-B14F-4D97-AF65-F5344CB8AC3E}">
        <p14:creationId xmlns:p14="http://schemas.microsoft.com/office/powerpoint/2010/main" val="20051325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The Refactor step is often indicated as “Remove Duplication”.</a:t>
            </a:r>
            <a:br>
              <a:rPr lang="en-US" dirty="0"/>
            </a:br>
            <a:r>
              <a:rPr lang="en-US" dirty="0"/>
              <a:t>Logically TTD results in 100% coverage</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TDD can be used for the entire system</a:t>
            </a:r>
          </a:p>
          <a:p>
            <a:pPr marL="0" indent="0">
              <a:buFont typeface="Arial" panose="020B0604020202020204" pitchFamily="34" charset="0"/>
              <a:buNone/>
            </a:pPr>
            <a:r>
              <a:rPr lang="en-US" dirty="0"/>
              <a:t>OR</a:t>
            </a:r>
          </a:p>
          <a:p>
            <a:pPr marL="0" indent="0">
              <a:buFont typeface="Arial" panose="020B0604020202020204" pitchFamily="34" charset="0"/>
              <a:buNone/>
            </a:pPr>
            <a:r>
              <a:rPr lang="en-US" dirty="0"/>
              <a:t>Take advantage of continuous small improvements when you are stuck on a difficult piece of code.</a:t>
            </a:r>
          </a:p>
          <a:p>
            <a:pPr marL="0" indent="0">
              <a:buFont typeface="Arial" panose="020B0604020202020204" pitchFamily="34" charset="0"/>
              <a:buNone/>
            </a:pPr>
            <a:endParaRPr lang="en-BE" dirty="0"/>
          </a:p>
        </p:txBody>
      </p:sp>
      <p:sp>
        <p:nvSpPr>
          <p:cNvPr id="4" name="Slide Number Placeholder 3"/>
          <p:cNvSpPr>
            <a:spLocks noGrp="1"/>
          </p:cNvSpPr>
          <p:nvPr>
            <p:ph type="sldNum" sz="quarter" idx="5"/>
          </p:nvPr>
        </p:nvSpPr>
        <p:spPr/>
        <p:txBody>
          <a:bodyPr/>
          <a:lstStyle/>
          <a:p>
            <a:fld id="{8915C132-08CE-4B37-9E6D-AB9DDA075120}" type="slidenum">
              <a:rPr lang="en-BE" smtClean="0"/>
              <a:t>23</a:t>
            </a:fld>
            <a:endParaRPr lang="en-BE"/>
          </a:p>
        </p:txBody>
      </p:sp>
    </p:spTree>
    <p:extLst>
      <p:ext uri="{BB962C8B-B14F-4D97-AF65-F5344CB8AC3E}">
        <p14:creationId xmlns:p14="http://schemas.microsoft.com/office/powerpoint/2010/main" val="16952267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The Fear Cycle:</a:t>
            </a:r>
          </a:p>
          <a:p>
            <a:pPr marL="0" indent="0">
              <a:buFont typeface="Arial" panose="020B0604020202020204" pitchFamily="34" charset="0"/>
              <a:buNone/>
            </a:pPr>
            <a:r>
              <a:rPr lang="en-US" b="0" dirty="0"/>
              <a:t>The more stress you feel, the less testing you will do.</a:t>
            </a:r>
          </a:p>
          <a:p>
            <a:pPr marL="0" indent="0">
              <a:buFont typeface="Arial" panose="020B0604020202020204" pitchFamily="34" charset="0"/>
              <a:buNone/>
            </a:pPr>
            <a:r>
              <a:rPr lang="en-US" b="0" dirty="0"/>
              <a:t>The less testing you do, the more errors you’ll make.</a:t>
            </a:r>
            <a:br>
              <a:rPr lang="en-US" b="0" dirty="0"/>
            </a:br>
            <a:r>
              <a:rPr lang="en-US" b="0" dirty="0"/>
              <a:t>The more errors you make, the more stress you feel…</a:t>
            </a:r>
          </a:p>
          <a:p>
            <a:pPr marL="171450" indent="-171450">
              <a:buFont typeface="Wingdings" panose="05000000000000000000" pitchFamily="2" charset="2"/>
              <a:buChar char="à"/>
            </a:pPr>
            <a:r>
              <a:rPr lang="en-US" b="0" dirty="0">
                <a:sym typeface="Wingdings" panose="05000000000000000000" pitchFamily="2" charset="2"/>
              </a:rPr>
              <a:t>Write tests until fear is transformed into boredom.</a:t>
            </a:r>
          </a:p>
          <a:p>
            <a:pPr marL="171450" indent="-171450">
              <a:buFont typeface="Wingdings" panose="05000000000000000000" pitchFamily="2" charset="2"/>
              <a:buChar char="à"/>
            </a:pPr>
            <a:endParaRPr lang="en-US" b="0" dirty="0">
              <a:sym typeface="Wingdings" panose="05000000000000000000" pitchFamily="2" charset="2"/>
            </a:endParaRPr>
          </a:p>
          <a:p>
            <a:pPr marL="0" indent="0">
              <a:buFont typeface="Wingdings" panose="05000000000000000000" pitchFamily="2" charset="2"/>
              <a:buNone/>
            </a:pPr>
            <a:r>
              <a:rPr lang="en-US" b="1" dirty="0">
                <a:sym typeface="Wingdings" panose="05000000000000000000" pitchFamily="2" charset="2"/>
              </a:rPr>
              <a:t>Useless Tests:</a:t>
            </a:r>
          </a:p>
          <a:p>
            <a:pPr marL="0" indent="0">
              <a:buFont typeface="Wingdings" panose="05000000000000000000" pitchFamily="2" charset="2"/>
              <a:buNone/>
            </a:pPr>
            <a:r>
              <a:rPr lang="en-US" b="0" dirty="0"/>
              <a:t>Personal opinion: if you like working TDD, go for it</a:t>
            </a:r>
          </a:p>
          <a:p>
            <a:pPr marL="0" indent="0">
              <a:buFont typeface="Wingdings" panose="05000000000000000000" pitchFamily="2" charset="2"/>
              <a:buNone/>
            </a:pPr>
            <a:r>
              <a:rPr lang="en-US" b="0" dirty="0"/>
              <a:t>If you don’t like it:</a:t>
            </a:r>
          </a:p>
          <a:p>
            <a:pPr marL="171450" indent="-171450">
              <a:buFontTx/>
              <a:buChar char="-"/>
            </a:pPr>
            <a:r>
              <a:rPr lang="en-US" b="0" dirty="0"/>
              <a:t>Still consider using it when you are stuck and can’t seem to make progress</a:t>
            </a:r>
          </a:p>
          <a:p>
            <a:pPr marL="171450" indent="-171450">
              <a:buFontTx/>
              <a:buChar char="-"/>
            </a:pPr>
            <a:r>
              <a:rPr lang="en-US" b="0" dirty="0"/>
              <a:t>But most importantly: not doing TDD does not mean you can skip the </a:t>
            </a:r>
            <a:r>
              <a:rPr lang="en-US" b="0" dirty="0" err="1"/>
              <a:t>UnitTest</a:t>
            </a:r>
            <a:r>
              <a:rPr lang="en-US" b="0" dirty="0"/>
              <a:t> suite entirely</a:t>
            </a:r>
          </a:p>
        </p:txBody>
      </p:sp>
      <p:sp>
        <p:nvSpPr>
          <p:cNvPr id="4" name="Slide Number Placeholder 3"/>
          <p:cNvSpPr>
            <a:spLocks noGrp="1"/>
          </p:cNvSpPr>
          <p:nvPr>
            <p:ph type="sldNum" sz="quarter" idx="5"/>
          </p:nvPr>
        </p:nvSpPr>
        <p:spPr/>
        <p:txBody>
          <a:bodyPr/>
          <a:lstStyle/>
          <a:p>
            <a:fld id="{8915C132-08CE-4B37-9E6D-AB9DDA075120}" type="slidenum">
              <a:rPr lang="en-BE" smtClean="0"/>
              <a:t>24</a:t>
            </a:fld>
            <a:endParaRPr lang="en-BE"/>
          </a:p>
        </p:txBody>
      </p:sp>
    </p:spTree>
    <p:extLst>
      <p:ext uri="{BB962C8B-B14F-4D97-AF65-F5344CB8AC3E}">
        <p14:creationId xmlns:p14="http://schemas.microsoft.com/office/powerpoint/2010/main" val="21565782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No matter how much testing is done on each level of the testing pyramid, no system is entirely bug free.</a:t>
            </a:r>
            <a:endParaRPr lang="en-BE" dirty="0"/>
          </a:p>
        </p:txBody>
      </p:sp>
      <p:sp>
        <p:nvSpPr>
          <p:cNvPr id="4" name="Slide Number Placeholder 3"/>
          <p:cNvSpPr>
            <a:spLocks noGrp="1"/>
          </p:cNvSpPr>
          <p:nvPr>
            <p:ph type="sldNum" sz="quarter" idx="5"/>
          </p:nvPr>
        </p:nvSpPr>
        <p:spPr/>
        <p:txBody>
          <a:bodyPr/>
          <a:lstStyle/>
          <a:p>
            <a:fld id="{8915C132-08CE-4B37-9E6D-AB9DDA075120}" type="slidenum">
              <a:rPr lang="en-BE" smtClean="0"/>
              <a:t>25</a:t>
            </a:fld>
            <a:endParaRPr lang="en-BE"/>
          </a:p>
        </p:txBody>
      </p:sp>
    </p:spTree>
    <p:extLst>
      <p:ext uri="{BB962C8B-B14F-4D97-AF65-F5344CB8AC3E}">
        <p14:creationId xmlns:p14="http://schemas.microsoft.com/office/powerpoint/2010/main" val="399662841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BE" dirty="0"/>
          </a:p>
        </p:txBody>
      </p:sp>
      <p:sp>
        <p:nvSpPr>
          <p:cNvPr id="4" name="Slide Number Placeholder 3"/>
          <p:cNvSpPr>
            <a:spLocks noGrp="1"/>
          </p:cNvSpPr>
          <p:nvPr>
            <p:ph type="sldNum" sz="quarter" idx="5"/>
          </p:nvPr>
        </p:nvSpPr>
        <p:spPr/>
        <p:txBody>
          <a:bodyPr/>
          <a:lstStyle/>
          <a:p>
            <a:fld id="{8915C132-08CE-4B37-9E6D-AB9DDA075120}" type="slidenum">
              <a:rPr lang="en-BE" smtClean="0"/>
              <a:t>26</a:t>
            </a:fld>
            <a:endParaRPr lang="en-BE"/>
          </a:p>
        </p:txBody>
      </p:sp>
    </p:spTree>
    <p:extLst>
      <p:ext uri="{BB962C8B-B14F-4D97-AF65-F5344CB8AC3E}">
        <p14:creationId xmlns:p14="http://schemas.microsoft.com/office/powerpoint/2010/main" val="9728166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BE" dirty="0"/>
          </a:p>
        </p:txBody>
      </p:sp>
      <p:sp>
        <p:nvSpPr>
          <p:cNvPr id="4" name="Slide Number Placeholder 3"/>
          <p:cNvSpPr>
            <a:spLocks noGrp="1"/>
          </p:cNvSpPr>
          <p:nvPr>
            <p:ph type="sldNum" sz="quarter" idx="5"/>
          </p:nvPr>
        </p:nvSpPr>
        <p:spPr/>
        <p:txBody>
          <a:bodyPr/>
          <a:lstStyle/>
          <a:p>
            <a:fld id="{8915C132-08CE-4B37-9E6D-AB9DDA075120}" type="slidenum">
              <a:rPr lang="en-BE" smtClean="0"/>
              <a:t>27</a:t>
            </a:fld>
            <a:endParaRPr lang="en-BE"/>
          </a:p>
        </p:txBody>
      </p:sp>
    </p:spTree>
    <p:extLst>
      <p:ext uri="{BB962C8B-B14F-4D97-AF65-F5344CB8AC3E}">
        <p14:creationId xmlns:p14="http://schemas.microsoft.com/office/powerpoint/2010/main" val="30591644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BE" dirty="0"/>
          </a:p>
        </p:txBody>
      </p:sp>
      <p:sp>
        <p:nvSpPr>
          <p:cNvPr id="4" name="Slide Number Placeholder 3"/>
          <p:cNvSpPr>
            <a:spLocks noGrp="1"/>
          </p:cNvSpPr>
          <p:nvPr>
            <p:ph type="sldNum" sz="quarter" idx="5"/>
          </p:nvPr>
        </p:nvSpPr>
        <p:spPr/>
        <p:txBody>
          <a:bodyPr/>
          <a:lstStyle/>
          <a:p>
            <a:fld id="{8915C132-08CE-4B37-9E6D-AB9DDA075120}" type="slidenum">
              <a:rPr lang="en-BE" smtClean="0"/>
              <a:t>28</a:t>
            </a:fld>
            <a:endParaRPr lang="en-BE"/>
          </a:p>
        </p:txBody>
      </p:sp>
    </p:spTree>
    <p:extLst>
      <p:ext uri="{BB962C8B-B14F-4D97-AF65-F5344CB8AC3E}">
        <p14:creationId xmlns:p14="http://schemas.microsoft.com/office/powerpoint/2010/main" val="60435437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BE" dirty="0"/>
          </a:p>
        </p:txBody>
      </p:sp>
      <p:sp>
        <p:nvSpPr>
          <p:cNvPr id="4" name="Slide Number Placeholder 3"/>
          <p:cNvSpPr>
            <a:spLocks noGrp="1"/>
          </p:cNvSpPr>
          <p:nvPr>
            <p:ph type="sldNum" sz="quarter" idx="5"/>
          </p:nvPr>
        </p:nvSpPr>
        <p:spPr/>
        <p:txBody>
          <a:bodyPr/>
          <a:lstStyle/>
          <a:p>
            <a:fld id="{8915C132-08CE-4B37-9E6D-AB9DDA075120}" type="slidenum">
              <a:rPr lang="en-BE" smtClean="0"/>
              <a:t>29</a:t>
            </a:fld>
            <a:endParaRPr lang="en-BE"/>
          </a:p>
        </p:txBody>
      </p:sp>
    </p:spTree>
    <p:extLst>
      <p:ext uri="{BB962C8B-B14F-4D97-AF65-F5344CB8AC3E}">
        <p14:creationId xmlns:p14="http://schemas.microsoft.com/office/powerpoint/2010/main" val="17178878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BE" dirty="0"/>
          </a:p>
        </p:txBody>
      </p:sp>
      <p:sp>
        <p:nvSpPr>
          <p:cNvPr id="4" name="Slide Number Placeholder 3"/>
          <p:cNvSpPr>
            <a:spLocks noGrp="1"/>
          </p:cNvSpPr>
          <p:nvPr>
            <p:ph type="sldNum" sz="quarter" idx="5"/>
          </p:nvPr>
        </p:nvSpPr>
        <p:spPr/>
        <p:txBody>
          <a:bodyPr/>
          <a:lstStyle/>
          <a:p>
            <a:fld id="{8915C132-08CE-4B37-9E6D-AB9DDA075120}" type="slidenum">
              <a:rPr lang="en-BE" smtClean="0"/>
              <a:t>3</a:t>
            </a:fld>
            <a:endParaRPr lang="en-BE"/>
          </a:p>
        </p:txBody>
      </p:sp>
    </p:spTree>
    <p:extLst>
      <p:ext uri="{BB962C8B-B14F-4D97-AF65-F5344CB8AC3E}">
        <p14:creationId xmlns:p14="http://schemas.microsoft.com/office/powerpoint/2010/main" val="9211819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BE" dirty="0"/>
          </a:p>
        </p:txBody>
      </p:sp>
      <p:sp>
        <p:nvSpPr>
          <p:cNvPr id="4" name="Slide Number Placeholder 3"/>
          <p:cNvSpPr>
            <a:spLocks noGrp="1"/>
          </p:cNvSpPr>
          <p:nvPr>
            <p:ph type="sldNum" sz="quarter" idx="5"/>
          </p:nvPr>
        </p:nvSpPr>
        <p:spPr/>
        <p:txBody>
          <a:bodyPr/>
          <a:lstStyle/>
          <a:p>
            <a:fld id="{8915C132-08CE-4B37-9E6D-AB9DDA075120}" type="slidenum">
              <a:rPr lang="en-BE" smtClean="0"/>
              <a:t>30</a:t>
            </a:fld>
            <a:endParaRPr lang="en-BE"/>
          </a:p>
        </p:txBody>
      </p:sp>
    </p:spTree>
    <p:extLst>
      <p:ext uri="{BB962C8B-B14F-4D97-AF65-F5344CB8AC3E}">
        <p14:creationId xmlns:p14="http://schemas.microsoft.com/office/powerpoint/2010/main" val="52574161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BE" dirty="0"/>
          </a:p>
        </p:txBody>
      </p:sp>
      <p:sp>
        <p:nvSpPr>
          <p:cNvPr id="4" name="Slide Number Placeholder 3"/>
          <p:cNvSpPr>
            <a:spLocks noGrp="1"/>
          </p:cNvSpPr>
          <p:nvPr>
            <p:ph type="sldNum" sz="quarter" idx="5"/>
          </p:nvPr>
        </p:nvSpPr>
        <p:spPr/>
        <p:txBody>
          <a:bodyPr/>
          <a:lstStyle/>
          <a:p>
            <a:fld id="{8915C132-08CE-4B37-9E6D-AB9DDA075120}" type="slidenum">
              <a:rPr lang="en-BE" smtClean="0"/>
              <a:t>31</a:t>
            </a:fld>
            <a:endParaRPr lang="en-BE"/>
          </a:p>
        </p:txBody>
      </p:sp>
    </p:spTree>
    <p:extLst>
      <p:ext uri="{BB962C8B-B14F-4D97-AF65-F5344CB8AC3E}">
        <p14:creationId xmlns:p14="http://schemas.microsoft.com/office/powerpoint/2010/main" val="205173866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BE" dirty="0"/>
          </a:p>
        </p:txBody>
      </p:sp>
      <p:sp>
        <p:nvSpPr>
          <p:cNvPr id="4" name="Slide Number Placeholder 3"/>
          <p:cNvSpPr>
            <a:spLocks noGrp="1"/>
          </p:cNvSpPr>
          <p:nvPr>
            <p:ph type="sldNum" sz="quarter" idx="5"/>
          </p:nvPr>
        </p:nvSpPr>
        <p:spPr/>
        <p:txBody>
          <a:bodyPr/>
          <a:lstStyle/>
          <a:p>
            <a:fld id="{8915C132-08CE-4B37-9E6D-AB9DDA075120}" type="slidenum">
              <a:rPr lang="en-BE" smtClean="0"/>
              <a:t>32</a:t>
            </a:fld>
            <a:endParaRPr lang="en-BE"/>
          </a:p>
        </p:txBody>
      </p:sp>
    </p:spTree>
    <p:extLst>
      <p:ext uri="{BB962C8B-B14F-4D97-AF65-F5344CB8AC3E}">
        <p14:creationId xmlns:p14="http://schemas.microsoft.com/office/powerpoint/2010/main" val="21294841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What – A Definition:</a:t>
            </a:r>
          </a:p>
          <a:p>
            <a:pPr marL="0" indent="0">
              <a:buFont typeface="Arial" panose="020B0604020202020204" pitchFamily="34" charset="0"/>
              <a:buNone/>
            </a:pPr>
            <a:r>
              <a:rPr lang="en-US" dirty="0"/>
              <a:t>Unit testing is the process of writing code to test the behavior and functionality of your system.</a:t>
            </a:r>
            <a:endParaRPr lang="en-BE" dirty="0"/>
          </a:p>
        </p:txBody>
      </p:sp>
      <p:sp>
        <p:nvSpPr>
          <p:cNvPr id="4" name="Slide Number Placeholder 3"/>
          <p:cNvSpPr>
            <a:spLocks noGrp="1"/>
          </p:cNvSpPr>
          <p:nvPr>
            <p:ph type="sldNum" sz="quarter" idx="5"/>
          </p:nvPr>
        </p:nvSpPr>
        <p:spPr/>
        <p:txBody>
          <a:bodyPr/>
          <a:lstStyle/>
          <a:p>
            <a:fld id="{8915C132-08CE-4B37-9E6D-AB9DDA075120}" type="slidenum">
              <a:rPr lang="en-BE" smtClean="0"/>
              <a:t>4</a:t>
            </a:fld>
            <a:endParaRPr lang="en-BE"/>
          </a:p>
        </p:txBody>
      </p:sp>
    </p:spTree>
    <p:extLst>
      <p:ext uri="{BB962C8B-B14F-4D97-AF65-F5344CB8AC3E}">
        <p14:creationId xmlns:p14="http://schemas.microsoft.com/office/powerpoint/2010/main" val="8785870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Part of the architecture track???</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Setup Testing</a:t>
            </a:r>
            <a:r>
              <a:rPr lang="en-US" dirty="0"/>
              <a:t>: Setup the project, add the dependencies (</a:t>
            </a:r>
            <a:r>
              <a:rPr lang="en-US" dirty="0" err="1"/>
              <a:t>xUnit</a:t>
            </a:r>
            <a:r>
              <a:rPr lang="en-US" dirty="0"/>
              <a:t>, Mockito, …), and have </a:t>
            </a:r>
            <a:r>
              <a:rPr lang="en-US" b="1" dirty="0"/>
              <a:t>at least one working </a:t>
            </a:r>
            <a:r>
              <a:rPr lang="en-US" b="1" dirty="0" err="1"/>
              <a:t>UnitTest</a:t>
            </a:r>
            <a:r>
              <a:rPr lang="en-US" b="1" dirty="0"/>
              <a:t> </a:t>
            </a:r>
            <a:r>
              <a:rPr lang="en-US" dirty="0"/>
              <a:t>even if it’s a dummy one. If the framework for </a:t>
            </a:r>
            <a:r>
              <a:rPr lang="en-US" dirty="0" err="1"/>
              <a:t>UnitTesting</a:t>
            </a:r>
            <a:r>
              <a:rPr lang="en-US" dirty="0"/>
              <a:t> is already there, it’s so much easier for the developers to actually write some tests.</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Configure CI</a:t>
            </a:r>
            <a:r>
              <a:rPr lang="en-US" dirty="0"/>
              <a:t>: If the tests do not run on the CI and block the CI in case of issues – it’s basically the same as not having a </a:t>
            </a:r>
            <a:r>
              <a:rPr lang="en-US" dirty="0" err="1"/>
              <a:t>UnitTest</a:t>
            </a:r>
            <a:r>
              <a:rPr lang="en-US" dirty="0"/>
              <a:t> suite at all. You can force running the tests </a:t>
            </a:r>
            <a:r>
              <a:rPr lang="en-US" b="1" dirty="0"/>
              <a:t>locally</a:t>
            </a:r>
            <a:r>
              <a:rPr lang="en-US" dirty="0"/>
              <a:t> at some point (ex when pushing code with </a:t>
            </a:r>
            <a:r>
              <a:rPr lang="en-US" b="1" dirty="0"/>
              <a:t>Git Hooks</a:t>
            </a:r>
            <a:r>
              <a:rPr lang="en-US" dirty="0"/>
              <a:t>) but there is no guarantee that all </a:t>
            </a:r>
            <a:r>
              <a:rPr lang="en-US" dirty="0" err="1"/>
              <a:t>devs</a:t>
            </a:r>
            <a:r>
              <a:rPr lang="en-US" dirty="0"/>
              <a:t> will do this.</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Teach/Help</a:t>
            </a:r>
            <a:r>
              <a:rPr lang="en-US" dirty="0"/>
              <a:t>: Many developers still don’t have (a lot) of experience with </a:t>
            </a:r>
            <a:r>
              <a:rPr lang="en-US" dirty="0" err="1"/>
              <a:t>UnitTesting</a:t>
            </a:r>
            <a:r>
              <a:rPr lang="en-US" dirty="0"/>
              <a:t>. They may need help writing a test for a tricky part of code. Or they may need a firmer grasp on the basics…</a:t>
            </a:r>
            <a:endParaRPr lang="en-BE" dirty="0"/>
          </a:p>
        </p:txBody>
      </p:sp>
      <p:sp>
        <p:nvSpPr>
          <p:cNvPr id="4" name="Slide Number Placeholder 3"/>
          <p:cNvSpPr>
            <a:spLocks noGrp="1"/>
          </p:cNvSpPr>
          <p:nvPr>
            <p:ph type="sldNum" sz="quarter" idx="5"/>
          </p:nvPr>
        </p:nvSpPr>
        <p:spPr/>
        <p:txBody>
          <a:bodyPr/>
          <a:lstStyle/>
          <a:p>
            <a:fld id="{8915C132-08CE-4B37-9E6D-AB9DDA075120}" type="slidenum">
              <a:rPr lang="en-BE" smtClean="0"/>
              <a:t>5</a:t>
            </a:fld>
            <a:endParaRPr lang="en-BE"/>
          </a:p>
        </p:txBody>
      </p:sp>
    </p:spTree>
    <p:extLst>
      <p:ext uri="{BB962C8B-B14F-4D97-AF65-F5344CB8AC3E}">
        <p14:creationId xmlns:p14="http://schemas.microsoft.com/office/powerpoint/2010/main" val="40658350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b="1" dirty="0">
                <a:effectLst/>
                <a:latin typeface="Calibri" panose="020F0502020204030204" pitchFamily="34" charset="0"/>
                <a:ea typeface="Calibri" panose="020F0502020204030204" pitchFamily="34" charset="0"/>
                <a:cs typeface="Times New Roman" panose="02020603050405020304" pitchFamily="18" charset="0"/>
              </a:rPr>
              <a:t>Small continuous steps forward</a:t>
            </a:r>
            <a:r>
              <a:rPr lang="en-US" dirty="0"/>
              <a:t>: When the going gets so though that you are not making progress at all. For example when implementing some particularly weird business logic (or algorithm). One of the advantages of working in a TDD style.</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Avoiding Regressions</a:t>
            </a:r>
            <a:r>
              <a:rPr lang="en-US" dirty="0"/>
              <a:t>: After every change to the code, the test suite is run, catching any regressions that may have been introduced. Since there is a mechanism in place to catch regressions you can also refactor without fear, a safety net. (Working Effectively with Legacy Code)</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Living Documentation</a:t>
            </a:r>
            <a:r>
              <a:rPr lang="en-US" dirty="0"/>
              <a:t>: Weird rules are defined in the code: there is a </a:t>
            </a:r>
            <a:r>
              <a:rPr lang="en-US" dirty="0" err="1"/>
              <a:t>UnitTest</a:t>
            </a:r>
            <a:r>
              <a:rPr lang="en-US" dirty="0"/>
              <a:t> detailing the input/action/output. It documents how the software should behave. Could use a naming convention for the test names like Given/When/Then. Also a way for new developers to get acquainted with the API surface.</a:t>
            </a:r>
          </a:p>
          <a:p>
            <a:pPr marL="0" indent="0">
              <a:buFont typeface="Arial" panose="020B0604020202020204" pitchFamily="34" charset="0"/>
              <a:buNone/>
            </a:pPr>
            <a:r>
              <a:rPr lang="en-US" dirty="0"/>
              <a:t>This is also a </a:t>
            </a:r>
            <a:r>
              <a:rPr lang="en-US" b="1" dirty="0"/>
              <a:t>case AGAINST parameterized tests</a:t>
            </a:r>
            <a:r>
              <a:rPr lang="en-US" dirty="0"/>
              <a:t>. These tests typically leave you hanging when they fail : which parameters caused the error? And why? You lose the documentation value if you rely to heavily on parameterized tests. They can be handy from time to time: in certain domains, to test a whole ”Decision Table”, to quickly implement the scenarios of the FA/Tester.</a:t>
            </a:r>
          </a:p>
          <a:p>
            <a:pPr marL="0" indent="0">
              <a:buFont typeface="Arial" panose="020B0604020202020204" pitchFamily="34" charset="0"/>
              <a:buNone/>
            </a:pPr>
            <a:r>
              <a:rPr lang="en-US" dirty="0"/>
              <a:t>For this to be true, you need to see the inputs/assertions easily. Often </a:t>
            </a:r>
            <a:r>
              <a:rPr lang="en-US" dirty="0" err="1"/>
              <a:t>UnitTest</a:t>
            </a:r>
            <a:r>
              <a:rPr lang="en-US" dirty="0"/>
              <a:t> setup (or even assertions) is moved away from the test (to eliminate duplication), now to see what is going on, you need to look at the test, at the test setup in some other class and also at yet another class for the assertions. It becomes difficult to see why something is working/is failing if the inputs are somewhere else completely.</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Quick Feedback Loop</a:t>
            </a:r>
            <a:r>
              <a:rPr lang="en-US" dirty="0"/>
              <a:t>: I make a small change or fix a small bug, then run the test suite right away to see if I messed up something else. If it takes 30min to run the test suite, developers will not bother running it locally and leave it up to the CI. The problem there is that you will only be notified on the bug you introduced after 30minutes! At that point you have already </a:t>
            </a:r>
            <a:r>
              <a:rPr lang="en-US" b="1" dirty="0"/>
              <a:t>switched contexts </a:t>
            </a:r>
            <a:r>
              <a:rPr lang="en-US" dirty="0"/>
              <a:t>(new story, new branch, …) and suddenly need to switch back… </a:t>
            </a:r>
            <a:r>
              <a:rPr lang="en-US" b="1" dirty="0"/>
              <a:t>Avoid I/O</a:t>
            </a:r>
            <a:r>
              <a:rPr lang="en-US" dirty="0"/>
              <a:t>. I/O slows down test CONSIDERABLY. Avoid the network, the </a:t>
            </a:r>
            <a:r>
              <a:rPr lang="en-US" dirty="0" err="1"/>
              <a:t>FileSystem</a:t>
            </a:r>
            <a:r>
              <a:rPr lang="en-US" dirty="0"/>
              <a:t>, the DB, …</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Fixing Bugs</a:t>
            </a:r>
            <a:r>
              <a:rPr lang="en-US" dirty="0"/>
              <a:t>: Found a bug? Write tests for it and the test suite will catch regressions. Production bugs: Sometimes it helps to fix the issues by writing the test first. Sometimes you’ll want to get it fixed in production ASAP and can write the test later. </a:t>
            </a:r>
            <a:r>
              <a:rPr lang="en-US" dirty="0" err="1"/>
              <a:t>UnitTests</a:t>
            </a:r>
            <a:r>
              <a:rPr lang="en-US" dirty="0"/>
              <a:t> should also help localizing bugs (~Documentation).</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Thinking About Design</a:t>
            </a:r>
            <a:r>
              <a:rPr lang="en-US" dirty="0"/>
              <a:t>: If </a:t>
            </a:r>
            <a:r>
              <a:rPr lang="en-US" dirty="0" err="1"/>
              <a:t>UnitTests</a:t>
            </a:r>
            <a:r>
              <a:rPr lang="en-US" dirty="0"/>
              <a:t> are written, the code must be written in such a way that </a:t>
            </a:r>
            <a:r>
              <a:rPr lang="en-US" dirty="0" err="1"/>
              <a:t>UnitTesting</a:t>
            </a:r>
            <a:r>
              <a:rPr lang="en-US" dirty="0"/>
              <a:t> is possible. Adding </a:t>
            </a:r>
            <a:r>
              <a:rPr lang="en-US" dirty="0" err="1"/>
              <a:t>UnitTests</a:t>
            </a:r>
            <a:r>
              <a:rPr lang="en-US" dirty="0"/>
              <a:t> forces the developer to think about Design – at least a little bit.</a:t>
            </a:r>
          </a:p>
          <a:p>
            <a:pPr marL="0" indent="0">
              <a:buFont typeface="Arial" panose="020B0604020202020204" pitchFamily="34" charset="0"/>
              <a:buNone/>
            </a:pPr>
            <a:endParaRPr lang="en-US" dirty="0"/>
          </a:p>
          <a:p>
            <a:pPr marL="0" lvl="0" indent="0">
              <a:buFontTx/>
              <a:buNone/>
            </a:pPr>
            <a:r>
              <a:rPr lang="en-US" b="1" dirty="0"/>
              <a:t>Pay More Later:</a:t>
            </a:r>
          </a:p>
          <a:p>
            <a:pPr marL="171450" lvl="0" indent="-171450">
              <a:buFontTx/>
              <a:buChar char="-"/>
            </a:pPr>
            <a:r>
              <a:rPr lang="en-US" b="0" dirty="0"/>
              <a:t>Writing tests takes time</a:t>
            </a:r>
          </a:p>
          <a:p>
            <a:pPr marL="171450" lvl="0" indent="-171450">
              <a:buFontTx/>
              <a:buChar char="-"/>
            </a:pPr>
            <a:r>
              <a:rPr lang="en-US" b="0" dirty="0"/>
              <a:t>How much time is wasted?</a:t>
            </a:r>
          </a:p>
          <a:p>
            <a:pPr marL="171450" lvl="0" indent="-171450">
              <a:buFontTx/>
              <a:buChar char="-"/>
            </a:pPr>
            <a:r>
              <a:rPr lang="en-US" b="0" dirty="0"/>
              <a:t>When will the tests pay off?</a:t>
            </a:r>
          </a:p>
          <a:p>
            <a:pPr marL="171450" lvl="0" indent="-171450">
              <a:buFont typeface="Wingdings" panose="05000000000000000000" pitchFamily="2" charset="2"/>
              <a:buChar char="à"/>
            </a:pPr>
            <a:r>
              <a:rPr lang="en-US" b="0" dirty="0">
                <a:sym typeface="Wingdings" panose="05000000000000000000" pitchFamily="2" charset="2"/>
              </a:rPr>
              <a:t>Is it worth the effort?</a:t>
            </a:r>
          </a:p>
          <a:p>
            <a:pPr marL="171450" lvl="0" indent="-171450">
              <a:buFont typeface="Wingdings" panose="05000000000000000000" pitchFamily="2" charset="2"/>
              <a:buChar char="à"/>
            </a:pPr>
            <a:endParaRPr lang="en-US" b="0" dirty="0">
              <a:sym typeface="Wingdings" panose="05000000000000000000" pitchFamily="2" charset="2"/>
            </a:endParaRPr>
          </a:p>
          <a:p>
            <a:pPr marL="0" lvl="0" indent="0">
              <a:buFont typeface="Wingdings" panose="05000000000000000000" pitchFamily="2" charset="2"/>
              <a:buNone/>
            </a:pPr>
            <a:r>
              <a:rPr lang="en-US" b="1" dirty="0">
                <a:sym typeface="Wingdings" panose="05000000000000000000" pitchFamily="2" charset="2"/>
              </a:rPr>
              <a:t>YES</a:t>
            </a:r>
            <a:r>
              <a:rPr lang="en-US" b="0" dirty="0">
                <a:sym typeface="Wingdings" panose="05000000000000000000" pitchFamily="2" charset="2"/>
              </a:rPr>
              <a:t>  Google was held captive by fear of change, until they made </a:t>
            </a:r>
            <a:r>
              <a:rPr lang="en-US" b="0" dirty="0" err="1">
                <a:sym typeface="Wingdings" panose="05000000000000000000" pitchFamily="2" charset="2"/>
              </a:rPr>
              <a:t>UnitTesting</a:t>
            </a:r>
            <a:r>
              <a:rPr lang="en-US" b="0" dirty="0">
                <a:sym typeface="Wingdings" panose="05000000000000000000" pitchFamily="2" charset="2"/>
              </a:rPr>
              <a:t> mandatory.</a:t>
            </a:r>
          </a:p>
          <a:p>
            <a:pPr marL="0" lvl="0" indent="0">
              <a:buFont typeface="Wingdings" panose="05000000000000000000" pitchFamily="2" charset="2"/>
              <a:buNone/>
            </a:pPr>
            <a:r>
              <a:rPr lang="en-US" b="1" dirty="0">
                <a:sym typeface="Wingdings" panose="05000000000000000000" pitchFamily="2" charset="2"/>
              </a:rPr>
              <a:t>YES</a:t>
            </a:r>
            <a:r>
              <a:rPr lang="en-US" b="0" dirty="0">
                <a:sym typeface="Wingdings" panose="05000000000000000000" pitchFamily="2" charset="2"/>
              </a:rPr>
              <a:t>  The team needs to get over “the hump” – whereas before the hump all change takes much longer, once over it, it becomes faster to develop new features because of the tests &amp; the better design that comes from it</a:t>
            </a:r>
            <a:endParaRPr lang="en-BE" b="0" dirty="0"/>
          </a:p>
          <a:p>
            <a:pPr marL="0" indent="0">
              <a:buFont typeface="Arial" panose="020B0604020202020204" pitchFamily="34" charset="0"/>
              <a:buNone/>
            </a:pPr>
            <a:endParaRPr lang="en-US" dirty="0"/>
          </a:p>
        </p:txBody>
      </p:sp>
      <p:sp>
        <p:nvSpPr>
          <p:cNvPr id="4" name="Slide Number Placeholder 3"/>
          <p:cNvSpPr>
            <a:spLocks noGrp="1"/>
          </p:cNvSpPr>
          <p:nvPr>
            <p:ph type="sldNum" sz="quarter" idx="5"/>
          </p:nvPr>
        </p:nvSpPr>
        <p:spPr/>
        <p:txBody>
          <a:bodyPr/>
          <a:lstStyle/>
          <a:p>
            <a:fld id="{8915C132-08CE-4B37-9E6D-AB9DDA075120}" type="slidenum">
              <a:rPr lang="en-BE" smtClean="0"/>
              <a:t>6</a:t>
            </a:fld>
            <a:endParaRPr lang="en-BE"/>
          </a:p>
        </p:txBody>
      </p:sp>
    </p:spTree>
    <p:extLst>
      <p:ext uri="{BB962C8B-B14F-4D97-AF65-F5344CB8AC3E}">
        <p14:creationId xmlns:p14="http://schemas.microsoft.com/office/powerpoint/2010/main" val="28387403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Fast: </a:t>
            </a:r>
            <a:r>
              <a:rPr lang="en-US" b="0" dirty="0"/>
              <a:t>1/10</a:t>
            </a:r>
            <a:r>
              <a:rPr lang="en-US" b="0" baseline="30000" dirty="0"/>
              <a:t>th</a:t>
            </a:r>
            <a:r>
              <a:rPr lang="en-US" b="0" dirty="0"/>
              <a:t> of a second</a:t>
            </a:r>
          </a:p>
          <a:p>
            <a:pPr marL="0" indent="0">
              <a:buFont typeface="Arial" panose="020B0604020202020204" pitchFamily="34" charset="0"/>
              <a:buNone/>
            </a:pPr>
            <a:r>
              <a:rPr lang="en-US" b="1" dirty="0"/>
              <a:t>Independent or Isolated</a:t>
            </a:r>
            <a:r>
              <a:rPr lang="en-US" dirty="0"/>
              <a:t>: Test sequence should not be important. Avoid tests that need to run after a certain test in order to setup the inputs correctly.</a:t>
            </a:r>
          </a:p>
          <a:p>
            <a:pPr marL="0" indent="0">
              <a:buFont typeface="Arial" panose="020B0604020202020204" pitchFamily="34" charset="0"/>
              <a:buNone/>
            </a:pPr>
            <a:r>
              <a:rPr lang="en-US" b="1" dirty="0"/>
              <a:t>Repeatable</a:t>
            </a:r>
            <a:r>
              <a:rPr lang="en-US" dirty="0"/>
              <a:t>: Do not depend on things that can change: the records in a database, relying on the current time, a certain file being on the </a:t>
            </a:r>
            <a:r>
              <a:rPr lang="en-US" dirty="0" err="1"/>
              <a:t>FileSystem</a:t>
            </a:r>
            <a:r>
              <a:rPr lang="en-US" dirty="0"/>
              <a:t>, …</a:t>
            </a:r>
            <a:endParaRPr lang="en-US" b="1" dirty="0"/>
          </a:p>
          <a:p>
            <a:pPr marL="0" indent="0">
              <a:buFont typeface="Arial" panose="020B0604020202020204" pitchFamily="34" charset="0"/>
              <a:buNone/>
            </a:pPr>
            <a:r>
              <a:rPr lang="en-US" b="1" dirty="0"/>
              <a:t>Self-Validating:</a:t>
            </a:r>
            <a:r>
              <a:rPr lang="en-US" dirty="0"/>
              <a:t> Tests should succeed or fail without human interaction. Do not check </a:t>
            </a:r>
            <a:r>
              <a:rPr lang="en-US" dirty="0" err="1"/>
              <a:t>console.logs</a:t>
            </a:r>
            <a:r>
              <a:rPr lang="en-US" dirty="0"/>
              <a:t> manually, write code to check it.</a:t>
            </a:r>
          </a:p>
          <a:p>
            <a:pPr marL="0" indent="0">
              <a:buFont typeface="Arial" panose="020B0604020202020204" pitchFamily="34" charset="0"/>
              <a:buNone/>
            </a:pPr>
            <a:endParaRPr lang="en-BE" dirty="0"/>
          </a:p>
        </p:txBody>
      </p:sp>
      <p:sp>
        <p:nvSpPr>
          <p:cNvPr id="4" name="Slide Number Placeholder 3"/>
          <p:cNvSpPr>
            <a:spLocks noGrp="1"/>
          </p:cNvSpPr>
          <p:nvPr>
            <p:ph type="sldNum" sz="quarter" idx="5"/>
          </p:nvPr>
        </p:nvSpPr>
        <p:spPr/>
        <p:txBody>
          <a:bodyPr/>
          <a:lstStyle/>
          <a:p>
            <a:fld id="{8915C132-08CE-4B37-9E6D-AB9DDA075120}" type="slidenum">
              <a:rPr lang="en-BE" smtClean="0"/>
              <a:t>7</a:t>
            </a:fld>
            <a:endParaRPr lang="en-BE"/>
          </a:p>
        </p:txBody>
      </p:sp>
    </p:spTree>
    <p:extLst>
      <p:ext uri="{BB962C8B-B14F-4D97-AF65-F5344CB8AC3E}">
        <p14:creationId xmlns:p14="http://schemas.microsoft.com/office/powerpoint/2010/main" val="38693198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What to test</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Business Logic</a:t>
            </a:r>
            <a:r>
              <a:rPr lang="en-US" dirty="0"/>
              <a:t>: </a:t>
            </a:r>
            <a:r>
              <a:rPr lang="en-US" dirty="0" err="1"/>
              <a:t>UnitTests</a:t>
            </a:r>
            <a:r>
              <a:rPr lang="en-US" dirty="0"/>
              <a:t> can be your documentation for that Illogical Business Logic. Since the rules often don’t make sense (unless you are for example a domain expert), </a:t>
            </a:r>
            <a:r>
              <a:rPr lang="en-US" dirty="0" err="1"/>
              <a:t>UnitTests</a:t>
            </a:r>
            <a:r>
              <a:rPr lang="en-US" dirty="0"/>
              <a:t> avoid developers introducing “incorrect logic”.</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Legacy Code</a:t>
            </a:r>
            <a:r>
              <a:rPr lang="en-US" dirty="0"/>
              <a:t>: Fixing one thing breaks another thing? All the time? </a:t>
            </a:r>
            <a:r>
              <a:rPr lang="en-US" dirty="0" err="1"/>
              <a:t>UnitTests</a:t>
            </a:r>
            <a:r>
              <a:rPr lang="en-US" dirty="0"/>
              <a:t> can be your friend to start to tame the legacy beast.</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Regression Galore</a:t>
            </a:r>
            <a:r>
              <a:rPr lang="en-US" dirty="0"/>
              <a:t>: If there is a piece of code that is changing frequently and were regressions are also appearing frequently, add </a:t>
            </a:r>
            <a:r>
              <a:rPr lang="en-US" dirty="0" err="1"/>
              <a:t>UnitTests</a:t>
            </a:r>
            <a:r>
              <a:rPr lang="en-US" dirty="0"/>
              <a:t>!!</a:t>
            </a:r>
          </a:p>
          <a:p>
            <a:pPr marL="0" indent="0">
              <a:buFont typeface="Arial" panose="020B0604020202020204" pitchFamily="34" charset="0"/>
              <a:buNone/>
            </a:pPr>
            <a:endParaRPr lang="en-US" dirty="0"/>
          </a:p>
          <a:p>
            <a:pPr marL="0" indent="0">
              <a:buFont typeface="Arial" panose="020B0604020202020204" pitchFamily="34" charset="0"/>
              <a:buNone/>
            </a:pPr>
            <a:r>
              <a:rPr lang="en-US" b="1" dirty="0"/>
              <a:t>Technical Frameworks:</a:t>
            </a:r>
            <a:r>
              <a:rPr lang="en-US" dirty="0"/>
              <a:t> If you are introducing design to eliminate duplication, or to easily achieve some common functionality. These “small frameworks” should be tested thoroughly. Examples: A grid framework (sorting, filtering, pagination, …), an Mailer interface that sends emails in the language of the user, … It’s typically enough to test the framework and overkill to add additional tests whenever the framework is actually being used.</a:t>
            </a:r>
            <a:br>
              <a:rPr lang="en-US" dirty="0"/>
            </a:br>
            <a:br>
              <a:rPr lang="en-US" dirty="0"/>
            </a:br>
            <a:r>
              <a:rPr lang="en-US" b="1" dirty="0"/>
              <a:t>“select isn’t broken”: </a:t>
            </a:r>
            <a:r>
              <a:rPr lang="en-US" dirty="0"/>
              <a:t>Pragmatic Programmers tip: It is rare to find a bug in the OS, Compiler, Language framework libraries, or even in third party products/libraries.</a:t>
            </a:r>
          </a:p>
          <a:p>
            <a:pPr marL="0" indent="0">
              <a:buFont typeface="Arial" panose="020B0604020202020204" pitchFamily="34" charset="0"/>
              <a:buNone/>
            </a:pPr>
            <a:r>
              <a:rPr lang="en-US" dirty="0">
                <a:sym typeface="Wingdings" panose="05000000000000000000" pitchFamily="2" charset="2"/>
              </a:rPr>
              <a:t> Do NOT write tests for these things. They should have their own test suite (and they probably have)</a:t>
            </a:r>
            <a:endParaRPr lang="en-US" dirty="0"/>
          </a:p>
          <a:p>
            <a:pPr marL="0" indent="0">
              <a:buFont typeface="Arial" panose="020B0604020202020204" pitchFamily="34" charset="0"/>
              <a:buNone/>
            </a:pPr>
            <a:endParaRPr lang="en-BE" dirty="0"/>
          </a:p>
        </p:txBody>
      </p:sp>
      <p:sp>
        <p:nvSpPr>
          <p:cNvPr id="4" name="Slide Number Placeholder 3"/>
          <p:cNvSpPr>
            <a:spLocks noGrp="1"/>
          </p:cNvSpPr>
          <p:nvPr>
            <p:ph type="sldNum" sz="quarter" idx="5"/>
          </p:nvPr>
        </p:nvSpPr>
        <p:spPr/>
        <p:txBody>
          <a:bodyPr/>
          <a:lstStyle/>
          <a:p>
            <a:fld id="{8915C132-08CE-4B37-9E6D-AB9DDA075120}" type="slidenum">
              <a:rPr lang="en-BE" smtClean="0"/>
              <a:t>8</a:t>
            </a:fld>
            <a:endParaRPr lang="en-BE"/>
          </a:p>
        </p:txBody>
      </p:sp>
    </p:spTree>
    <p:extLst>
      <p:ext uri="{BB962C8B-B14F-4D97-AF65-F5344CB8AC3E}">
        <p14:creationId xmlns:p14="http://schemas.microsoft.com/office/powerpoint/2010/main" val="19581655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t>Personal Choice:</a:t>
            </a:r>
          </a:p>
          <a:p>
            <a:pPr marL="0" indent="0">
              <a:buFont typeface="Arial" panose="020B0604020202020204" pitchFamily="34" charset="0"/>
              <a:buNone/>
            </a:pPr>
            <a:r>
              <a:rPr lang="en-US" b="0" dirty="0"/>
              <a:t>However is there much value in testing the following:</a:t>
            </a:r>
          </a:p>
          <a:p>
            <a:pPr marL="0" indent="0">
              <a:buFont typeface="Arial" panose="020B0604020202020204" pitchFamily="34" charset="0"/>
              <a:buNone/>
            </a:pPr>
            <a:endParaRPr lang="en-US" b="1" dirty="0"/>
          </a:p>
          <a:p>
            <a:pPr marL="0" indent="0">
              <a:buFont typeface="Arial" panose="020B0604020202020204" pitchFamily="34" charset="0"/>
              <a:buNone/>
            </a:pPr>
            <a:r>
              <a:rPr lang="en-US" b="1" dirty="0"/>
              <a:t>Startup Code</a:t>
            </a:r>
            <a:r>
              <a:rPr lang="en-US" dirty="0"/>
              <a:t>: Do you want to test setting up your IOC container?</a:t>
            </a:r>
          </a:p>
          <a:p>
            <a:pPr marL="0" indent="0">
              <a:buFont typeface="Arial" panose="020B0604020202020204" pitchFamily="34" charset="0"/>
              <a:buNone/>
            </a:pPr>
            <a:r>
              <a:rPr lang="en-US" b="1" dirty="0"/>
              <a:t>Trivial Code</a:t>
            </a:r>
            <a:r>
              <a:rPr lang="en-US" dirty="0"/>
              <a:t>: Do you want to test constructors? Getters/Setters?</a:t>
            </a:r>
          </a:p>
          <a:p>
            <a:pPr marL="0" indent="0">
              <a:buFont typeface="Arial" panose="020B0604020202020204" pitchFamily="34" charset="0"/>
              <a:buNone/>
            </a:pPr>
            <a:r>
              <a:rPr lang="en-US" b="1" dirty="0"/>
              <a:t>Branchless Code</a:t>
            </a:r>
            <a:r>
              <a:rPr lang="en-US" dirty="0"/>
              <a:t>: Another form of trivial code: If there are no if/switch branches – do you still want to test it?</a:t>
            </a:r>
          </a:p>
          <a:p>
            <a:pPr marL="0" indent="0">
              <a:buFont typeface="Arial" panose="020B0604020202020204" pitchFamily="34" charset="0"/>
              <a:buNone/>
            </a:pPr>
            <a:r>
              <a:rPr lang="en-US" b="1" dirty="0"/>
              <a:t>Technical Code</a:t>
            </a:r>
            <a:r>
              <a:rPr lang="en-US" dirty="0"/>
              <a:t>: Do you want to test your implementation of </a:t>
            </a:r>
            <a:r>
              <a:rPr lang="en-US" dirty="0" err="1"/>
              <a:t>ILogger</a:t>
            </a:r>
            <a:r>
              <a:rPr lang="en-US" dirty="0"/>
              <a:t>?</a:t>
            </a:r>
          </a:p>
          <a:p>
            <a:pPr marL="0" indent="0">
              <a:buFont typeface="Arial" panose="020B0604020202020204" pitchFamily="34" charset="0"/>
              <a:buNone/>
            </a:pPr>
            <a:r>
              <a:rPr lang="en-US" b="1" dirty="0"/>
              <a:t>One time migrations</a:t>
            </a:r>
            <a:r>
              <a:rPr lang="en-US" dirty="0"/>
              <a:t>: Do you want tests for a migration that will run only once?</a:t>
            </a:r>
          </a:p>
        </p:txBody>
      </p:sp>
      <p:sp>
        <p:nvSpPr>
          <p:cNvPr id="4" name="Slide Number Placeholder 3"/>
          <p:cNvSpPr>
            <a:spLocks noGrp="1"/>
          </p:cNvSpPr>
          <p:nvPr>
            <p:ph type="sldNum" sz="quarter" idx="5"/>
          </p:nvPr>
        </p:nvSpPr>
        <p:spPr/>
        <p:txBody>
          <a:bodyPr/>
          <a:lstStyle/>
          <a:p>
            <a:fld id="{8915C132-08CE-4B37-9E6D-AB9DDA075120}" type="slidenum">
              <a:rPr lang="en-BE" smtClean="0"/>
              <a:t>9</a:t>
            </a:fld>
            <a:endParaRPr lang="en-BE"/>
          </a:p>
        </p:txBody>
      </p:sp>
    </p:spTree>
    <p:extLst>
      <p:ext uri="{BB962C8B-B14F-4D97-AF65-F5344CB8AC3E}">
        <p14:creationId xmlns:p14="http://schemas.microsoft.com/office/powerpoint/2010/main" val="9733801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609601"/>
            <a:ext cx="8676222" cy="3200400"/>
          </a:xfrm>
        </p:spPr>
        <p:txBody>
          <a:bodyPr anchor="b">
            <a:normAutofit/>
          </a:bodyPr>
          <a:lstStyle>
            <a:lvl1pPr algn="ctr">
              <a:defRPr sz="4800">
                <a:effectLst>
                  <a:glow rad="38100">
                    <a:schemeClr val="bg1">
                      <a:lumMod val="65000"/>
                      <a:lumOff val="35000"/>
                      <a:alpha val="50000"/>
                    </a:schemeClr>
                  </a:glow>
                  <a:outerShdw blurRad="28575" dist="31750" dir="13200000" algn="tl" rotWithShape="0">
                    <a:srgbClr val="000000">
                      <a:alpha val="25000"/>
                    </a:srgbClr>
                  </a:outerShdw>
                </a:effectLst>
              </a:defRPr>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76222" cy="1905000"/>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4732865"/>
            <a:ext cx="99060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796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3" y="5299603"/>
            <a:ext cx="9906000" cy="493712"/>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3124199"/>
          </a:xfrm>
        </p:spPr>
        <p:txBody>
          <a:bodyPr anchor="ctr">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1141411" y="4343400"/>
            <a:ext cx="9906000"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2" y="3308581"/>
            <a:ext cx="9906000" cy="1468800"/>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1141410" y="4777381"/>
            <a:ext cx="9906001"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836612" y="7868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accent1"/>
                </a:solidFill>
              </a:rPr>
              <a:t>“</a:t>
            </a:r>
          </a:p>
        </p:txBody>
      </p:sp>
      <p:sp>
        <p:nvSpPr>
          <p:cNvPr id="15" name="TextBox 14"/>
          <p:cNvSpPr txBox="1"/>
          <p:nvPr/>
        </p:nvSpPr>
        <p:spPr>
          <a:xfrm>
            <a:off x="10437812"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accent1"/>
                </a:solidFill>
              </a:rPr>
              <a:t>”</a:t>
            </a:r>
          </a:p>
        </p:txBody>
      </p:sp>
      <p:sp>
        <p:nvSpPr>
          <p:cNvPr id="2" name="Title 1"/>
          <p:cNvSpPr>
            <a:spLocks noGrp="1"/>
          </p:cNvSpPr>
          <p:nvPr>
            <p:ph type="title"/>
          </p:nvPr>
        </p:nvSpPr>
        <p:spPr>
          <a:xfrm>
            <a:off x="1446213" y="609601"/>
            <a:ext cx="9296398" cy="2743199"/>
          </a:xfrm>
        </p:spPr>
        <p:txBody>
          <a:bodyPr anchor="ctr">
            <a:normAutofit/>
          </a:bodyPr>
          <a:lstStyle>
            <a:lvl1pPr algn="l">
              <a:defRPr sz="32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141412" y="3886200"/>
            <a:ext cx="9906000" cy="889000"/>
          </a:xfrm>
        </p:spPr>
        <p:txBody>
          <a:bodyPr vert="horz" lIns="91440" tIns="45720" rIns="91440" bIns="45720" rtlCol="0" anchor="b">
            <a:normAutofit/>
          </a:bodyPr>
          <a:lstStyle>
            <a:lvl1pPr>
              <a:buNone/>
              <a:defRPr lang="en-US" sz="2400" b="0" cap="all" dirty="0">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775200"/>
            <a:ext cx="9906000"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141412" y="609601"/>
            <a:ext cx="9905999"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141412" y="3505200"/>
            <a:ext cx="9906000" cy="838200"/>
          </a:xfrm>
        </p:spPr>
        <p:txBody>
          <a:bodyPr vert="horz" lIns="91440" tIns="45720" rIns="91440" bIns="45720" rtlCol="0" anchor="b">
            <a:normAutofit/>
          </a:bodyPr>
          <a:lstStyle>
            <a:lvl1pPr>
              <a:buNone/>
              <a:defRPr lang="en-US" sz="2800" b="0" cap="all" dirty="0">
                <a:ln w="3175" cmpd="sng">
                  <a:noFill/>
                </a:ln>
                <a:solidFill>
                  <a:schemeClr val="tx1"/>
                </a:solidFill>
                <a:effectLst>
                  <a:glow rad="38100">
                    <a:schemeClr val="bg1">
                      <a:lumMod val="65000"/>
                      <a:lumOff val="35000"/>
                      <a:alpha val="40000"/>
                    </a:schemeClr>
                  </a:glow>
                  <a:outerShdw blurRad="28575" dist="38100" dir="14040000" algn="tl" rotWithShape="0">
                    <a:srgbClr val="000000">
                      <a:alpha val="25000"/>
                    </a:srgbClr>
                  </a:outerShdw>
                </a:effectLst>
              </a:defRPr>
            </a:lvl1pPr>
          </a:lstStyle>
          <a:p>
            <a:pPr marL="0" lvl="0">
              <a:spcBef>
                <a:spcPct val="0"/>
              </a:spcBef>
              <a:buNone/>
            </a:pPr>
            <a:r>
              <a:rPr lang="en-US"/>
              <a:t>Edit Master text styles</a:t>
            </a:r>
          </a:p>
        </p:txBody>
      </p:sp>
      <p:sp>
        <p:nvSpPr>
          <p:cNvPr id="3" name="Text Placeholder 2"/>
          <p:cNvSpPr>
            <a:spLocks noGrp="1"/>
          </p:cNvSpPr>
          <p:nvPr>
            <p:ph type="body" idx="1"/>
          </p:nvPr>
        </p:nvSpPr>
        <p:spPr>
          <a:xfrm>
            <a:off x="1141411" y="4343400"/>
            <a:ext cx="9906000"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6898" y="609599"/>
            <a:ext cx="2210514"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2" y="609600"/>
            <a:ext cx="7543800" cy="518160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51013" y="3308581"/>
            <a:ext cx="8686800" cy="1468800"/>
          </a:xfrm>
        </p:spPr>
        <p:txBody>
          <a:bodyPr anchor="b"/>
          <a:lstStyle>
            <a:lvl1pPr algn="r">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1751011" y="4777381"/>
            <a:ext cx="8686801"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8/25/2022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2" y="2666999"/>
            <a:ext cx="4876800"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0612" y="2667000"/>
            <a:ext cx="4876800"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8/25/2022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429280" y="2658533"/>
            <a:ext cx="4588931"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2" y="3243262"/>
            <a:ext cx="4876800"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43133" y="2667000"/>
            <a:ext cx="4604280"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0612" y="3243262"/>
            <a:ext cx="4876801" cy="2547937"/>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8/25/2022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8/25/2022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8/25/2022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3549121"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103812" y="609601"/>
            <a:ext cx="5943601" cy="51816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1411" y="2971800"/>
            <a:ext cx="3549121" cy="1828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8/25/2022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1600200"/>
            <a:ext cx="5334001"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433733" y="-18288"/>
            <a:ext cx="3276599" cy="6903720"/>
          </a:xfrm>
          <a:ln w="38100">
            <a:gradFill flip="none" rotWithShape="1">
              <a:gsLst>
                <a:gs pos="0">
                  <a:schemeClr val="bg2"/>
                </a:gs>
                <a:gs pos="100000">
                  <a:schemeClr val="bg2">
                    <a:lumMod val="75000"/>
                  </a:schemeClr>
                </a:gs>
              </a:gsLst>
              <a:lin ang="5400000" scaled="0"/>
              <a:tileRect/>
            </a:gradFill>
          </a:ln>
          <a:effectLst>
            <a:innerShdw blurRad="57150" dist="38100" dir="1080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41411" y="2971800"/>
            <a:ext cx="5334001" cy="1828800"/>
          </a:xfrm>
        </p:spPr>
        <p:txBody>
          <a:bodyP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a:xfrm>
            <a:off x="6399212" y="5883275"/>
            <a:ext cx="914400" cy="365125"/>
          </a:xfrm>
        </p:spPr>
        <p:txBody>
          <a:bodyPr/>
          <a:lstStyle/>
          <a:p>
            <a:fld id="{B61BEF0D-F0BB-DE4B-95CE-6DB70DBA9567}" type="datetimeFigureOut">
              <a:rPr lang="en-US" dirty="0"/>
              <a:pPr/>
              <a:t>8/25/2022</a:t>
            </a:fld>
            <a:endParaRPr lang="en-US" dirty="0"/>
          </a:p>
        </p:txBody>
      </p:sp>
      <p:sp>
        <p:nvSpPr>
          <p:cNvPr id="6" name="Footer Placeholder 5"/>
          <p:cNvSpPr>
            <a:spLocks noGrp="1"/>
          </p:cNvSpPr>
          <p:nvPr>
            <p:ph type="ftr" sz="quarter" idx="11"/>
          </p:nvPr>
        </p:nvSpPr>
        <p:spPr>
          <a:xfrm>
            <a:off x="1141412" y="5883275"/>
            <a:ext cx="5105400" cy="365125"/>
          </a:xfrm>
        </p:spPr>
        <p:txBody>
          <a:bodyPr/>
          <a:lstStyle/>
          <a:p>
            <a:endParaRPr lang="en-US" dirty="0"/>
          </a:p>
        </p:txBody>
      </p:sp>
      <p:sp>
        <p:nvSpPr>
          <p:cNvPr id="7" name="Slide Number Placeholder 6"/>
          <p:cNvSpPr>
            <a:spLocks noGrp="1"/>
          </p:cNvSpPr>
          <p:nvPr>
            <p:ph type="sldNum" sz="quarter" idx="12"/>
          </p:nvPr>
        </p:nvSpPr>
        <p:spPr>
          <a:xfrm>
            <a:off x="10742612" y="5883275"/>
            <a:ext cx="322567" cy="365125"/>
          </a:xfrm>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141413" y="609600"/>
            <a:ext cx="9905998" cy="19050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1413" y="2666999"/>
            <a:ext cx="9905998" cy="3124201"/>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837612" y="5883275"/>
            <a:ext cx="1600200"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B61BEF0D-F0BB-DE4B-95CE-6DB70DBA9567}" type="datetimeFigureOut">
              <a:rPr lang="en-US" dirty="0"/>
              <a:pPr/>
              <a:t>8/25/2022</a:t>
            </a:fld>
            <a:endParaRPr lang="en-US" dirty="0"/>
          </a:p>
        </p:txBody>
      </p:sp>
      <p:sp>
        <p:nvSpPr>
          <p:cNvPr id="5" name="Footer Placeholder 4"/>
          <p:cNvSpPr>
            <a:spLocks noGrp="1"/>
          </p:cNvSpPr>
          <p:nvPr>
            <p:ph type="ftr" sz="quarter" idx="3"/>
          </p:nvPr>
        </p:nvSpPr>
        <p:spPr>
          <a:xfrm>
            <a:off x="1141412" y="5883275"/>
            <a:ext cx="7543800" cy="365125"/>
          </a:xfrm>
          <a:prstGeom prst="rect">
            <a:avLst/>
          </a:prstGeom>
        </p:spPr>
        <p:txBody>
          <a:bodyPr vert="horz" lIns="91440" tIns="45720" rIns="91440" bIns="45720" rtlCol="0" anchor="ctr"/>
          <a:lstStyle>
            <a:lvl1pPr algn="l">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endParaRPr lang="en-US" dirty="0"/>
          </a:p>
        </p:txBody>
      </p:sp>
      <p:sp>
        <p:nvSpPr>
          <p:cNvPr id="6" name="Slide Number Placeholder 5"/>
          <p:cNvSpPr>
            <a:spLocks noGrp="1"/>
          </p:cNvSpPr>
          <p:nvPr>
            <p:ph type="sldNum" sz="quarter" idx="4"/>
          </p:nvPr>
        </p:nvSpPr>
        <p:spPr>
          <a:xfrm>
            <a:off x="10514012" y="5883275"/>
            <a:ext cx="551167" cy="365125"/>
          </a:xfrm>
          <a:prstGeom prst="rect">
            <a:avLst/>
          </a:prstGeom>
        </p:spPr>
        <p:txBody>
          <a:bodyPr vert="horz" lIns="91440" tIns="45720" rIns="91440" bIns="45720" rtlCol="0" anchor="ctr"/>
          <a:lstStyle>
            <a:lvl1pPr algn="r">
              <a:defRPr sz="900" b="1" i="0">
                <a:solidFill>
                  <a:schemeClr val="tx1">
                    <a:lumMod val="75000"/>
                  </a:schemeClr>
                </a:solidFill>
                <a:effectLst>
                  <a:outerShdw blurRad="50800" dist="38100" dir="2700000" algn="tl" rotWithShape="0">
                    <a:srgbClr val="000000">
                      <a:alpha val="43000"/>
                    </a:srgbClr>
                  </a:outerShdw>
                </a:effectLst>
                <a:latin typeface="+mn-lt"/>
              </a:defRPr>
            </a:lvl1pPr>
          </a:lstStyle>
          <a:p>
            <a:fld id="{D57F1E4F-1CFF-5643-939E-217C01CDF565}" type="slidenum">
              <a:rPr lang="en-US" dirty="0"/>
              <a:pPr/>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1" r:id="rId9"/>
    <p:sldLayoutId id="2147483657" r:id="rId10"/>
    <p:sldLayoutId id="2147483663" r:id="rId11"/>
    <p:sldLayoutId id="2147483664" r:id="rId12"/>
    <p:sldLayoutId id="2147483665" r:id="rId13"/>
    <p:sldLayoutId id="2147483666" r:id="rId14"/>
    <p:sldLayoutId id="2147483667" r:id="rId15"/>
    <p:sldLayoutId id="2147483658" r:id="rId16"/>
    <p:sldLayoutId id="2147483659" r:id="rId17"/>
  </p:sldLayoutIdLst>
  <p:txStyles>
    <p:titleStyle>
      <a:lvl1pPr algn="l" defTabSz="457200" rtl="0" eaLnBrk="1" latinLnBrk="0" hangingPunct="1">
        <a:spcBef>
          <a:spcPct val="0"/>
        </a:spcBef>
        <a:buNone/>
        <a:defRPr sz="3200" kern="1200" cap="all">
          <a:ln w="3175" cmpd="sng">
            <a:noFill/>
          </a:ln>
          <a:solidFill>
            <a:schemeClr val="accent1"/>
          </a:solidFill>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00000"/>
        <a:buFont typeface="Arial"/>
        <a:buChar char="•"/>
        <a:defRPr sz="20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00000"/>
        <a:buFont typeface="Arial"/>
        <a:buChar char="•"/>
        <a:defRPr sz="18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00000"/>
        <a:buFont typeface="Arial"/>
        <a:buChar char="•"/>
        <a:defRPr sz="16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00000"/>
        <a:buFont typeface="Arial"/>
        <a:buChar char="•"/>
        <a:defRPr sz="14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00000"/>
        <a:buFont typeface="Arial"/>
        <a:buChar char="•"/>
        <a:defRPr sz="1200" kern="1200" cap="small">
          <a:solidFill>
            <a:schemeClr val="tx1"/>
          </a:solidFill>
          <a:effectLst>
            <a:glow rad="38100">
              <a:schemeClr val="bg1">
                <a:lumMod val="50000"/>
                <a:lumOff val="50000"/>
                <a:alpha val="20000"/>
              </a:schemeClr>
            </a:glow>
            <a:outerShdw blurRad="44450" dist="12700" dir="13860000" algn="tl" rotWithShape="0">
              <a:srgbClr val="000000">
                <a:alpha val="20000"/>
              </a:srgb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customXml" Target="../../customXml/item14.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xml"/><Relationship Id="rId1" Type="http://schemas.openxmlformats.org/officeDocument/2006/relationships/customXml" Target="../../customXml/item9.xml"/><Relationship Id="rId5" Type="http://schemas.openxmlformats.org/officeDocument/2006/relationships/image" Target="../media/image7.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1.xml"/><Relationship Id="rId1" Type="http://schemas.openxmlformats.org/officeDocument/2006/relationships/customXml" Target="../../customXml/item33.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xml"/><Relationship Id="rId1" Type="http://schemas.openxmlformats.org/officeDocument/2006/relationships/customXml" Target="../../customXml/item10.xm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customXml" Target="../../customXml/item3.xml"/><Relationship Id="rId5" Type="http://schemas.openxmlformats.org/officeDocument/2006/relationships/image" Target="../media/image8.jpe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1.xml"/><Relationship Id="rId1" Type="http://schemas.openxmlformats.org/officeDocument/2006/relationships/customXml" Target="../../customXml/item6.xml"/><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1.xml"/><Relationship Id="rId1" Type="http://schemas.openxmlformats.org/officeDocument/2006/relationships/customXml" Target="../../customXml/item31.xml"/><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xml"/><Relationship Id="rId1" Type="http://schemas.openxmlformats.org/officeDocument/2006/relationships/customXml" Target="../../customXml/item20.xml"/><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xml"/><Relationship Id="rId1" Type="http://schemas.openxmlformats.org/officeDocument/2006/relationships/customXml" Target="../../customXml/item12.xml"/><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customXml" Target="../../customXml/item11.xml"/><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xml"/><Relationship Id="rId1" Type="http://schemas.openxmlformats.org/officeDocument/2006/relationships/customXml" Target="../../customXml/item30.xml"/><Relationship Id="rId5" Type="http://schemas.openxmlformats.org/officeDocument/2006/relationships/image" Target="../media/image9.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xml"/><Relationship Id="rId1" Type="http://schemas.openxmlformats.org/officeDocument/2006/relationships/customXml" Target="../../customXml/item23.xml"/><Relationship Id="rId5" Type="http://schemas.openxmlformats.org/officeDocument/2006/relationships/image" Target="../media/image4.png"/><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xml"/><Relationship Id="rId1" Type="http://schemas.openxmlformats.org/officeDocument/2006/relationships/customXml" Target="../../customXml/item25.xml"/><Relationship Id="rId4" Type="http://schemas.openxmlformats.org/officeDocument/2006/relationships/image" Target="../media/image2.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xml"/><Relationship Id="rId1" Type="http://schemas.openxmlformats.org/officeDocument/2006/relationships/customXml" Target="../../customXml/item4.xm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xml"/><Relationship Id="rId1" Type="http://schemas.openxmlformats.org/officeDocument/2006/relationships/customXml" Target="../../customXml/item19.xml"/><Relationship Id="rId4" Type="http://schemas.openxmlformats.org/officeDocument/2006/relationships/image" Target="../media/image2.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xml"/><Relationship Id="rId1" Type="http://schemas.openxmlformats.org/officeDocument/2006/relationships/customXml" Target="../../customXml/item24.xml"/><Relationship Id="rId5" Type="http://schemas.openxmlformats.org/officeDocument/2006/relationships/image" Target="../media/image10.jpe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customXml" Target="../../customXml/item7.xml"/><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xml"/><Relationship Id="rId1" Type="http://schemas.openxmlformats.org/officeDocument/2006/relationships/customXml" Target="../../customXml/item1.xml"/><Relationship Id="rId5" Type="http://schemas.openxmlformats.org/officeDocument/2006/relationships/image" Target="../media/image11.jpe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8" Type="http://schemas.openxmlformats.org/officeDocument/2006/relationships/image" Target="../media/image14.jpeg"/><Relationship Id="rId3" Type="http://schemas.openxmlformats.org/officeDocument/2006/relationships/notesSlide" Target="../notesSlides/notesSlide26.xml"/><Relationship Id="rId7" Type="http://schemas.openxmlformats.org/officeDocument/2006/relationships/image" Target="../media/image13.jpeg"/><Relationship Id="rId2" Type="http://schemas.openxmlformats.org/officeDocument/2006/relationships/slideLayout" Target="../slideLayouts/slideLayout1.xml"/><Relationship Id="rId1" Type="http://schemas.openxmlformats.org/officeDocument/2006/relationships/customXml" Target="../../customXml/item2.xml"/><Relationship Id="rId6" Type="http://schemas.openxmlformats.org/officeDocument/2006/relationships/image" Target="../media/image12.jpeg"/><Relationship Id="rId5" Type="http://schemas.openxmlformats.org/officeDocument/2006/relationships/hyperlink" Target="https://martinfowler.com/articles/mocksArentStubs.html" TargetMode="Externa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xml"/><Relationship Id="rId1" Type="http://schemas.openxmlformats.org/officeDocument/2006/relationships/customXml" Target="../../customXml/item13.xml"/><Relationship Id="rId4" Type="http://schemas.openxmlformats.org/officeDocument/2006/relationships/image" Target="../media/image2.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1.xml"/><Relationship Id="rId1" Type="http://schemas.openxmlformats.org/officeDocument/2006/relationships/customXml" Target="../../customXml/item28.xml"/><Relationship Id="rId4" Type="http://schemas.openxmlformats.org/officeDocument/2006/relationships/image" Target="../media/image2.png"/></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xml"/><Relationship Id="rId1" Type="http://schemas.openxmlformats.org/officeDocument/2006/relationships/customXml" Target="../../customXml/item29.xml"/><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xml"/><Relationship Id="rId1" Type="http://schemas.openxmlformats.org/officeDocument/2006/relationships/customXml" Target="../../customXml/item32.xml"/><Relationship Id="rId5" Type="http://schemas.openxmlformats.org/officeDocument/2006/relationships/image" Target="../media/image5.pn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xml"/><Relationship Id="rId1" Type="http://schemas.openxmlformats.org/officeDocument/2006/relationships/customXml" Target="../../customXml/item5.xml"/><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xml"/><Relationship Id="rId1" Type="http://schemas.openxmlformats.org/officeDocument/2006/relationships/customXml" Target="../../customXml/item16.xml"/><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xml"/><Relationship Id="rId1" Type="http://schemas.openxmlformats.org/officeDocument/2006/relationships/customXml" Target="../../customXml/item27.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1.xml"/><Relationship Id="rId1" Type="http://schemas.openxmlformats.org/officeDocument/2006/relationships/customXml" Target="../../customXml/item15.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customXml" Target="../../customXml/item21.xml"/><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customXml" Target="../../customXml/item2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1.xml"/><Relationship Id="rId1" Type="http://schemas.openxmlformats.org/officeDocument/2006/relationships/customXml" Target="../../customXml/item18.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customXml" Target="../../customXml/item26.xml"/><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xml"/><Relationship Id="rId1" Type="http://schemas.openxmlformats.org/officeDocument/2006/relationships/customXml" Target="../../customXml/item17.xml"/><Relationship Id="rId5" Type="http://schemas.openxmlformats.org/officeDocument/2006/relationships/image" Target="../media/image6.jpe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1150AD-E424-490F-A3E6-147D047AF505}"/>
              </a:ext>
            </a:extLst>
          </p:cNvPr>
          <p:cNvPicPr>
            <a:picLocks noChangeAspect="1"/>
          </p:cNvPicPr>
          <p:nvPr>
            <p:custDataLst>
              <p:custData r:id="rId1"/>
            </p:custDataLst>
          </p:nvPr>
        </p:nvPicPr>
        <p:blipFill>
          <a:blip r:embed="rId4"/>
          <a:stretch>
            <a:fillRect/>
          </a:stretch>
        </p:blipFill>
        <p:spPr>
          <a:xfrm>
            <a:off x="-88884" y="-22188"/>
            <a:ext cx="3183776" cy="860893"/>
          </a:xfrm>
          <a:prstGeom prst="rect">
            <a:avLst/>
          </a:prstGeom>
        </p:spPr>
      </p:pic>
      <p:sp>
        <p:nvSpPr>
          <p:cNvPr id="5" name="AutoShape 4" descr="Serverless Vs Containers Deploy Speeds">
            <a:extLst>
              <a:ext uri="{FF2B5EF4-FFF2-40B4-BE49-F238E27FC236}">
                <a16:creationId xmlns:a16="http://schemas.microsoft.com/office/drawing/2014/main" id="{74838526-8A97-43C5-AA2E-50438D453F15}"/>
              </a:ext>
            </a:extLst>
          </p:cNvPr>
          <p:cNvSpPr>
            <a:spLocks noChangeAspect="1" noChangeArrowheads="1"/>
          </p:cNvSpPr>
          <p:nvPr/>
        </p:nvSpPr>
        <p:spPr bwMode="auto">
          <a:xfrm>
            <a:off x="5943599" y="3276599"/>
            <a:ext cx="2719137" cy="271913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BE"/>
          </a:p>
        </p:txBody>
      </p:sp>
      <p:sp>
        <p:nvSpPr>
          <p:cNvPr id="4" name="Title 3">
            <a:extLst>
              <a:ext uri="{FF2B5EF4-FFF2-40B4-BE49-F238E27FC236}">
                <a16:creationId xmlns:a16="http://schemas.microsoft.com/office/drawing/2014/main" id="{29D87857-8B86-4E40-B4FD-6ECD4DA8BEC6}"/>
              </a:ext>
            </a:extLst>
          </p:cNvPr>
          <p:cNvSpPr>
            <a:spLocks noGrp="1"/>
          </p:cNvSpPr>
          <p:nvPr>
            <p:ph type="ctrTitle"/>
          </p:nvPr>
        </p:nvSpPr>
        <p:spPr>
          <a:xfrm>
            <a:off x="172343" y="2206082"/>
            <a:ext cx="11891918" cy="860893"/>
          </a:xfrm>
        </p:spPr>
        <p:txBody>
          <a:bodyPr>
            <a:noAutofit/>
          </a:bodyPr>
          <a:lstStyle/>
          <a:p>
            <a:r>
              <a:rPr lang="fr-BE" sz="7200" dirty="0" err="1"/>
              <a:t>UnitTesting</a:t>
            </a:r>
            <a:r>
              <a:rPr lang="fr-BE" sz="7200" dirty="0"/>
              <a:t> &amp; TDD</a:t>
            </a:r>
            <a:endParaRPr lang="en-BE" sz="7200" dirty="0"/>
          </a:p>
        </p:txBody>
      </p:sp>
      <p:sp>
        <p:nvSpPr>
          <p:cNvPr id="8" name="TextBox 7">
            <a:extLst>
              <a:ext uri="{FF2B5EF4-FFF2-40B4-BE49-F238E27FC236}">
                <a16:creationId xmlns:a16="http://schemas.microsoft.com/office/drawing/2014/main" id="{ED4497E7-645E-824E-B3DC-338AB7B811B8}"/>
              </a:ext>
            </a:extLst>
          </p:cNvPr>
          <p:cNvSpPr txBox="1"/>
          <p:nvPr/>
        </p:nvSpPr>
        <p:spPr>
          <a:xfrm>
            <a:off x="172343" y="3195094"/>
            <a:ext cx="11891919" cy="595932"/>
          </a:xfrm>
          <a:prstGeom prst="rect">
            <a:avLst/>
          </a:prstGeom>
          <a:noFill/>
        </p:spPr>
        <p:txBody>
          <a:bodyPr wrap="square" rtlCol="0">
            <a:spAutoFit/>
          </a:bodyPr>
          <a:lstStyle/>
          <a:p>
            <a:pPr lvl="0" algn="ctr">
              <a:lnSpc>
                <a:spcPct val="107000"/>
              </a:lnSpc>
            </a:pPr>
            <a:r>
              <a:rPr lang="en-US" sz="3200" dirty="0">
                <a:latin typeface="Calibri" panose="020F0502020204030204" pitchFamily="34" charset="0"/>
                <a:ea typeface="Calibri" panose="020F0502020204030204" pitchFamily="34" charset="0"/>
                <a:cs typeface="Times New Roman" panose="02020603050405020304" pitchFamily="18" charset="0"/>
              </a:rPr>
              <a:t>… and </a:t>
            </a:r>
            <a:r>
              <a:rPr lang="en-US" sz="3200" dirty="0" err="1">
                <a:latin typeface="Calibri" panose="020F0502020204030204" pitchFamily="34" charset="0"/>
                <a:ea typeface="Calibri" panose="020F0502020204030204" pitchFamily="34" charset="0"/>
                <a:cs typeface="Times New Roman" panose="02020603050405020304" pitchFamily="18" charset="0"/>
              </a:rPr>
              <a:t>PiggyGonzales</a:t>
            </a:r>
            <a:endParaRPr lang="en-BE" sz="32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11" name="Picture 10">
            <a:extLst>
              <a:ext uri="{FF2B5EF4-FFF2-40B4-BE49-F238E27FC236}">
                <a16:creationId xmlns:a16="http://schemas.microsoft.com/office/drawing/2014/main" id="{E5CE4D53-18C1-B998-15DA-C8A37BA92E65}"/>
              </a:ext>
            </a:extLst>
          </p:cNvPr>
          <p:cNvPicPr>
            <a:picLocks noChangeAspect="1"/>
          </p:cNvPicPr>
          <p:nvPr/>
        </p:nvPicPr>
        <p:blipFill>
          <a:blip r:embed="rId5"/>
          <a:stretch>
            <a:fillRect/>
          </a:stretch>
        </p:blipFill>
        <p:spPr>
          <a:xfrm>
            <a:off x="8003408" y="3058406"/>
            <a:ext cx="1772366" cy="1962943"/>
          </a:xfrm>
          <a:prstGeom prst="rect">
            <a:avLst/>
          </a:prstGeom>
        </p:spPr>
      </p:pic>
      <p:sp>
        <p:nvSpPr>
          <p:cNvPr id="12" name="TextBox 11">
            <a:extLst>
              <a:ext uri="{FF2B5EF4-FFF2-40B4-BE49-F238E27FC236}">
                <a16:creationId xmlns:a16="http://schemas.microsoft.com/office/drawing/2014/main" id="{A1819E04-3C77-4B9E-0E76-5A9400CD0FF0}"/>
              </a:ext>
            </a:extLst>
          </p:cNvPr>
          <p:cNvSpPr txBox="1"/>
          <p:nvPr/>
        </p:nvSpPr>
        <p:spPr>
          <a:xfrm>
            <a:off x="172343" y="5574581"/>
            <a:ext cx="11891919" cy="1122871"/>
          </a:xfrm>
          <a:prstGeom prst="rect">
            <a:avLst/>
          </a:prstGeom>
          <a:noFill/>
        </p:spPr>
        <p:txBody>
          <a:bodyPr wrap="square" rtlCol="0">
            <a:spAutoFit/>
          </a:bodyPr>
          <a:lstStyle/>
          <a:p>
            <a:pPr lvl="0" algn="ctr">
              <a:lnSpc>
                <a:spcPct val="107000"/>
              </a:lnSpc>
            </a:pPr>
            <a:r>
              <a:rPr lang="en-US" sz="3200" i="1" dirty="0">
                <a:latin typeface="Calibri" panose="020F0502020204030204" pitchFamily="34" charset="0"/>
                <a:ea typeface="Calibri" panose="020F0502020204030204" pitchFamily="34" charset="0"/>
                <a:cs typeface="Times New Roman" panose="02020603050405020304" pitchFamily="18" charset="0"/>
              </a:rPr>
              <a:t>In a poorly designed system, making a change</a:t>
            </a:r>
            <a:br>
              <a:rPr lang="en-US" sz="3200" i="1" dirty="0">
                <a:latin typeface="Calibri" panose="020F0502020204030204" pitchFamily="34" charset="0"/>
                <a:ea typeface="Calibri" panose="020F0502020204030204" pitchFamily="34" charset="0"/>
                <a:cs typeface="Times New Roman" panose="02020603050405020304" pitchFamily="18" charset="0"/>
              </a:rPr>
            </a:br>
            <a:r>
              <a:rPr lang="en-US" sz="3200" i="1" dirty="0">
                <a:latin typeface="Calibri" panose="020F0502020204030204" pitchFamily="34" charset="0"/>
                <a:ea typeface="Calibri" panose="020F0502020204030204" pitchFamily="34" charset="0"/>
                <a:cs typeface="Times New Roman" panose="02020603050405020304" pitchFamily="18" charset="0"/>
              </a:rPr>
              <a:t>feels like jumping off a cliff to avoid a tiger.</a:t>
            </a:r>
          </a:p>
        </p:txBody>
      </p:sp>
    </p:spTree>
    <p:extLst>
      <p:ext uri="{BB962C8B-B14F-4D97-AF65-F5344CB8AC3E}">
        <p14:creationId xmlns:p14="http://schemas.microsoft.com/office/powerpoint/2010/main" val="3128931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1150AD-E424-490F-A3E6-147D047AF505}"/>
              </a:ext>
            </a:extLst>
          </p:cNvPr>
          <p:cNvPicPr>
            <a:picLocks noChangeAspect="1"/>
          </p:cNvPicPr>
          <p:nvPr>
            <p:custDataLst>
              <p:custData r:id="rId1"/>
            </p:custDataLst>
          </p:nvPr>
        </p:nvPicPr>
        <p:blipFill>
          <a:blip r:embed="rId4"/>
          <a:stretch>
            <a:fillRect/>
          </a:stretch>
        </p:blipFill>
        <p:spPr>
          <a:xfrm>
            <a:off x="-88884" y="-22188"/>
            <a:ext cx="3183776" cy="860893"/>
          </a:xfrm>
          <a:prstGeom prst="rect">
            <a:avLst/>
          </a:prstGeom>
        </p:spPr>
      </p:pic>
      <p:sp>
        <p:nvSpPr>
          <p:cNvPr id="4" name="Title 3">
            <a:extLst>
              <a:ext uri="{FF2B5EF4-FFF2-40B4-BE49-F238E27FC236}">
                <a16:creationId xmlns:a16="http://schemas.microsoft.com/office/drawing/2014/main" id="{29D87857-8B86-4E40-B4FD-6ECD4DA8BEC6}"/>
              </a:ext>
            </a:extLst>
          </p:cNvPr>
          <p:cNvSpPr>
            <a:spLocks noGrp="1"/>
          </p:cNvSpPr>
          <p:nvPr>
            <p:ph type="ctrTitle"/>
          </p:nvPr>
        </p:nvSpPr>
        <p:spPr>
          <a:xfrm>
            <a:off x="324744" y="635505"/>
            <a:ext cx="11542512" cy="860893"/>
          </a:xfrm>
        </p:spPr>
        <p:txBody>
          <a:bodyPr>
            <a:normAutofit/>
          </a:bodyPr>
          <a:lstStyle/>
          <a:p>
            <a:r>
              <a:rPr lang="fr-BE" dirty="0"/>
              <a:t>100% </a:t>
            </a:r>
            <a:r>
              <a:rPr lang="fr-BE" dirty="0" err="1"/>
              <a:t>Coverage</a:t>
            </a:r>
            <a:r>
              <a:rPr lang="fr-BE" dirty="0"/>
              <a:t>?</a:t>
            </a:r>
            <a:endParaRPr lang="en-BE" dirty="0"/>
          </a:p>
        </p:txBody>
      </p:sp>
      <p:pic>
        <p:nvPicPr>
          <p:cNvPr id="2050" name="Picture 2" descr="How to test a PHP app? PHP unit testing and more. Tutorial">
            <a:extLst>
              <a:ext uri="{FF2B5EF4-FFF2-40B4-BE49-F238E27FC236}">
                <a16:creationId xmlns:a16="http://schemas.microsoft.com/office/drawing/2014/main" id="{CFBD7818-1A4E-6A97-D011-7732C119314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43299" y="2303015"/>
            <a:ext cx="5295081" cy="4246983"/>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8F248EA-B210-89C2-8534-691ED1C43E3B}"/>
              </a:ext>
            </a:extLst>
          </p:cNvPr>
          <p:cNvSpPr txBox="1"/>
          <p:nvPr/>
        </p:nvSpPr>
        <p:spPr>
          <a:xfrm>
            <a:off x="0" y="1342385"/>
            <a:ext cx="11891919" cy="847604"/>
          </a:xfrm>
          <a:prstGeom prst="rect">
            <a:avLst/>
          </a:prstGeom>
          <a:noFill/>
        </p:spPr>
        <p:txBody>
          <a:bodyPr wrap="square" rtlCol="0">
            <a:spAutoFit/>
          </a:bodyPr>
          <a:lstStyle/>
          <a:p>
            <a:pPr lvl="0" algn="ctr">
              <a:lnSpc>
                <a:spcPct val="107000"/>
              </a:lnSpc>
            </a:pPr>
            <a:r>
              <a:rPr lang="en-US" sz="4800" dirty="0">
                <a:effectLst/>
                <a:latin typeface="Calibri" panose="020F0502020204030204" pitchFamily="34" charset="0"/>
                <a:ea typeface="Calibri" panose="020F0502020204030204" pitchFamily="34" charset="0"/>
                <a:cs typeface="Times New Roman" panose="02020603050405020304" pitchFamily="18" charset="0"/>
              </a:rPr>
              <a:t>It does not cover all bases</a:t>
            </a:r>
            <a:endParaRPr lang="en-BE" sz="4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855490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1150AD-E424-490F-A3E6-147D047AF505}"/>
              </a:ext>
            </a:extLst>
          </p:cNvPr>
          <p:cNvPicPr>
            <a:picLocks noChangeAspect="1"/>
          </p:cNvPicPr>
          <p:nvPr>
            <p:custDataLst>
              <p:custData r:id="rId1"/>
            </p:custDataLst>
          </p:nvPr>
        </p:nvPicPr>
        <p:blipFill>
          <a:blip r:embed="rId4"/>
          <a:stretch>
            <a:fillRect/>
          </a:stretch>
        </p:blipFill>
        <p:spPr>
          <a:xfrm>
            <a:off x="-88884" y="-22188"/>
            <a:ext cx="3183776" cy="860893"/>
          </a:xfrm>
          <a:prstGeom prst="rect">
            <a:avLst/>
          </a:prstGeom>
        </p:spPr>
      </p:pic>
      <p:sp>
        <p:nvSpPr>
          <p:cNvPr id="4" name="Title 3">
            <a:extLst>
              <a:ext uri="{FF2B5EF4-FFF2-40B4-BE49-F238E27FC236}">
                <a16:creationId xmlns:a16="http://schemas.microsoft.com/office/drawing/2014/main" id="{29D87857-8B86-4E40-B4FD-6ECD4DA8BEC6}"/>
              </a:ext>
            </a:extLst>
          </p:cNvPr>
          <p:cNvSpPr>
            <a:spLocks noGrp="1"/>
          </p:cNvSpPr>
          <p:nvPr>
            <p:ph type="ctrTitle"/>
          </p:nvPr>
        </p:nvSpPr>
        <p:spPr>
          <a:xfrm>
            <a:off x="420888" y="838705"/>
            <a:ext cx="11542512" cy="860893"/>
          </a:xfrm>
        </p:spPr>
        <p:txBody>
          <a:bodyPr/>
          <a:lstStyle/>
          <a:p>
            <a:r>
              <a:rPr lang="fr-BE" dirty="0"/>
              <a:t>But </a:t>
            </a:r>
            <a:r>
              <a:rPr lang="fr-BE" dirty="0" err="1"/>
              <a:t>What</a:t>
            </a:r>
            <a:r>
              <a:rPr lang="fr-BE" dirty="0"/>
              <a:t>?</a:t>
            </a:r>
            <a:endParaRPr lang="en-BE" dirty="0"/>
          </a:p>
        </p:txBody>
      </p:sp>
      <p:sp>
        <p:nvSpPr>
          <p:cNvPr id="3" name="TextBox 2">
            <a:extLst>
              <a:ext uri="{FF2B5EF4-FFF2-40B4-BE49-F238E27FC236}">
                <a16:creationId xmlns:a16="http://schemas.microsoft.com/office/drawing/2014/main" id="{8D7F2BCF-C00A-DB3B-11EB-B1FFF692D8EE}"/>
              </a:ext>
            </a:extLst>
          </p:cNvPr>
          <p:cNvSpPr txBox="1"/>
          <p:nvPr/>
        </p:nvSpPr>
        <p:spPr>
          <a:xfrm>
            <a:off x="420888" y="1956230"/>
            <a:ext cx="11891919" cy="4008983"/>
          </a:xfrm>
          <a:prstGeom prst="rect">
            <a:avLst/>
          </a:prstGeom>
          <a:noFill/>
        </p:spPr>
        <p:txBody>
          <a:bodyPr wrap="square" rtlCol="0">
            <a:spAutoFit/>
          </a:bodyPr>
          <a:lstStyle/>
          <a:p>
            <a:pPr marL="685800" lvl="0" indent="-685800">
              <a:lnSpc>
                <a:spcPct val="107000"/>
              </a:lnSpc>
              <a:buFont typeface="Arial" panose="020B0604020202020204" pitchFamily="34" charset="0"/>
              <a:buChar char="•"/>
            </a:pPr>
            <a:r>
              <a:rPr lang="en-US" sz="4800" dirty="0">
                <a:effectLst/>
                <a:latin typeface="Calibri" panose="020F0502020204030204" pitchFamily="34" charset="0"/>
                <a:ea typeface="Calibri" panose="020F0502020204030204" pitchFamily="34" charset="0"/>
                <a:cs typeface="Times New Roman" panose="02020603050405020304" pitchFamily="18" charset="0"/>
              </a:rPr>
              <a:t>A Happy Path / Sunny Day test</a:t>
            </a:r>
          </a:p>
          <a:p>
            <a:pPr marL="685800" lvl="0" indent="-685800">
              <a:lnSpc>
                <a:spcPct val="107000"/>
              </a:lnSpc>
              <a:buFont typeface="Arial" panose="020B0604020202020204" pitchFamily="34" charset="0"/>
              <a:buChar char="•"/>
            </a:pPr>
            <a:r>
              <a:rPr lang="en-US" sz="4800" dirty="0">
                <a:latin typeface="Calibri" panose="020F0502020204030204" pitchFamily="34" charset="0"/>
                <a:ea typeface="Calibri" panose="020F0502020204030204" pitchFamily="34" charset="0"/>
                <a:cs typeface="Times New Roman" panose="02020603050405020304" pitchFamily="18" charset="0"/>
              </a:rPr>
              <a:t>Test branches </a:t>
            </a:r>
            <a:r>
              <a:rPr lang="en-US" sz="3600" dirty="0">
                <a:latin typeface="Calibri" panose="020F0502020204030204" pitchFamily="34" charset="0"/>
                <a:ea typeface="Calibri" panose="020F0502020204030204" pitchFamily="34" charset="0"/>
                <a:cs typeface="Times New Roman" panose="02020603050405020304" pitchFamily="18" charset="0"/>
              </a:rPr>
              <a:t>(if/switch)</a:t>
            </a:r>
            <a:endParaRPr lang="en-US" sz="4800" dirty="0">
              <a:latin typeface="Calibri" panose="020F0502020204030204" pitchFamily="34" charset="0"/>
              <a:ea typeface="Calibri" panose="020F0502020204030204" pitchFamily="34" charset="0"/>
              <a:cs typeface="Times New Roman" panose="02020603050405020304" pitchFamily="18" charset="0"/>
            </a:endParaRPr>
          </a:p>
          <a:p>
            <a:pPr marL="685800" lvl="0" indent="-685800">
              <a:lnSpc>
                <a:spcPct val="107000"/>
              </a:lnSpc>
              <a:buFont typeface="Arial" panose="020B0604020202020204" pitchFamily="34" charset="0"/>
              <a:buChar char="•"/>
            </a:pPr>
            <a:r>
              <a:rPr lang="en-US" sz="4800" dirty="0">
                <a:effectLst/>
                <a:latin typeface="Calibri" panose="020F0502020204030204" pitchFamily="34" charset="0"/>
                <a:ea typeface="Calibri" panose="020F0502020204030204" pitchFamily="34" charset="0"/>
                <a:cs typeface="Times New Roman" panose="02020603050405020304" pitchFamily="18" charset="0"/>
              </a:rPr>
              <a:t>Unhappy paths </a:t>
            </a:r>
            <a:r>
              <a:rPr lang="en-US" sz="3600" dirty="0">
                <a:effectLst/>
                <a:latin typeface="Calibri" panose="020F0502020204030204" pitchFamily="34" charset="0"/>
                <a:ea typeface="Calibri" panose="020F0502020204030204" pitchFamily="34" charset="0"/>
                <a:cs typeface="Times New Roman" panose="02020603050405020304" pitchFamily="18" charset="0"/>
              </a:rPr>
              <a:t>(</a:t>
            </a:r>
            <a:r>
              <a:rPr lang="en-US" sz="3600" dirty="0" err="1">
                <a:effectLst/>
                <a:latin typeface="Calibri" panose="020F0502020204030204" pitchFamily="34" charset="0"/>
                <a:ea typeface="Calibri" panose="020F0502020204030204" pitchFamily="34" charset="0"/>
                <a:cs typeface="Times New Roman" panose="02020603050405020304" pitchFamily="18" charset="0"/>
              </a:rPr>
              <a:t>GuardClauses</a:t>
            </a:r>
            <a:r>
              <a:rPr lang="en-US" sz="3600" dirty="0">
                <a:effectLst/>
                <a:latin typeface="Calibri" panose="020F0502020204030204" pitchFamily="34" charset="0"/>
                <a:ea typeface="Calibri" panose="020F0502020204030204" pitchFamily="34" charset="0"/>
                <a:cs typeface="Times New Roman" panose="02020603050405020304" pitchFamily="18" charset="0"/>
              </a:rPr>
              <a:t>, Exceptions, …)</a:t>
            </a:r>
          </a:p>
          <a:p>
            <a:pPr marL="685800" lvl="0" indent="-685800">
              <a:lnSpc>
                <a:spcPct val="107000"/>
              </a:lnSpc>
              <a:buFont typeface="Arial" panose="020B0604020202020204" pitchFamily="34" charset="0"/>
              <a:buChar char="•"/>
            </a:pPr>
            <a:r>
              <a:rPr lang="en-US" sz="4800" dirty="0">
                <a:latin typeface="Calibri" panose="020F0502020204030204" pitchFamily="34" charset="0"/>
                <a:ea typeface="Calibri" panose="020F0502020204030204" pitchFamily="34" charset="0"/>
                <a:cs typeface="Times New Roman" panose="02020603050405020304" pitchFamily="18" charset="0"/>
              </a:rPr>
              <a:t>Common / Real World Scenarios</a:t>
            </a:r>
          </a:p>
          <a:p>
            <a:pPr marL="685800" lvl="0" indent="-685800">
              <a:lnSpc>
                <a:spcPct val="107000"/>
              </a:lnSpc>
              <a:buFont typeface="Arial" panose="020B0604020202020204" pitchFamily="34" charset="0"/>
              <a:buChar char="•"/>
            </a:pPr>
            <a:r>
              <a:rPr lang="en-US" sz="4800" dirty="0">
                <a:effectLst/>
                <a:latin typeface="Calibri" panose="020F0502020204030204" pitchFamily="34" charset="0"/>
                <a:ea typeface="Calibri" panose="020F0502020204030204" pitchFamily="34" charset="0"/>
                <a:cs typeface="Times New Roman" panose="02020603050405020304" pitchFamily="18" charset="0"/>
              </a:rPr>
              <a:t>Boundaries</a:t>
            </a:r>
            <a:endParaRPr lang="en-BE" sz="6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849537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1150AD-E424-490F-A3E6-147D047AF505}"/>
              </a:ext>
            </a:extLst>
          </p:cNvPr>
          <p:cNvPicPr>
            <a:picLocks noChangeAspect="1"/>
          </p:cNvPicPr>
          <p:nvPr>
            <p:custDataLst>
              <p:custData r:id="rId1"/>
            </p:custDataLst>
          </p:nvPr>
        </p:nvPicPr>
        <p:blipFill>
          <a:blip r:embed="rId4"/>
          <a:stretch>
            <a:fillRect/>
          </a:stretch>
        </p:blipFill>
        <p:spPr>
          <a:xfrm>
            <a:off x="-88884" y="-22188"/>
            <a:ext cx="3183776" cy="860893"/>
          </a:xfrm>
          <a:prstGeom prst="rect">
            <a:avLst/>
          </a:prstGeom>
        </p:spPr>
      </p:pic>
      <p:sp>
        <p:nvSpPr>
          <p:cNvPr id="4" name="Title 3">
            <a:extLst>
              <a:ext uri="{FF2B5EF4-FFF2-40B4-BE49-F238E27FC236}">
                <a16:creationId xmlns:a16="http://schemas.microsoft.com/office/drawing/2014/main" id="{29D87857-8B86-4E40-B4FD-6ECD4DA8BEC6}"/>
              </a:ext>
            </a:extLst>
          </p:cNvPr>
          <p:cNvSpPr>
            <a:spLocks noGrp="1"/>
          </p:cNvSpPr>
          <p:nvPr>
            <p:ph type="ctrTitle"/>
          </p:nvPr>
        </p:nvSpPr>
        <p:spPr>
          <a:xfrm>
            <a:off x="420888" y="838705"/>
            <a:ext cx="11542512" cy="860893"/>
          </a:xfrm>
        </p:spPr>
        <p:txBody>
          <a:bodyPr/>
          <a:lstStyle/>
          <a:p>
            <a:r>
              <a:rPr lang="fr-BE" dirty="0"/>
              <a:t>Quick Feedback Loop</a:t>
            </a:r>
            <a:endParaRPr lang="en-BE" dirty="0"/>
          </a:p>
        </p:txBody>
      </p:sp>
      <p:sp>
        <p:nvSpPr>
          <p:cNvPr id="3" name="TextBox 2">
            <a:extLst>
              <a:ext uri="{FF2B5EF4-FFF2-40B4-BE49-F238E27FC236}">
                <a16:creationId xmlns:a16="http://schemas.microsoft.com/office/drawing/2014/main" id="{8D7F2BCF-C00A-DB3B-11EB-B1FFF692D8EE}"/>
              </a:ext>
            </a:extLst>
          </p:cNvPr>
          <p:cNvSpPr txBox="1"/>
          <p:nvPr/>
        </p:nvSpPr>
        <p:spPr>
          <a:xfrm>
            <a:off x="71481" y="1956230"/>
            <a:ext cx="11891919" cy="847604"/>
          </a:xfrm>
          <a:prstGeom prst="rect">
            <a:avLst/>
          </a:prstGeom>
          <a:noFill/>
        </p:spPr>
        <p:txBody>
          <a:bodyPr wrap="square" rtlCol="0">
            <a:spAutoFit/>
          </a:bodyPr>
          <a:lstStyle/>
          <a:p>
            <a:pPr lvl="0" algn="ctr">
              <a:lnSpc>
                <a:spcPct val="107000"/>
              </a:lnSpc>
            </a:pPr>
            <a:r>
              <a:rPr lang="en-US" sz="4800" dirty="0">
                <a:effectLst/>
                <a:latin typeface="Calibri" panose="020F0502020204030204" pitchFamily="34" charset="0"/>
                <a:ea typeface="Calibri" panose="020F0502020204030204" pitchFamily="34" charset="0"/>
                <a:cs typeface="Times New Roman" panose="02020603050405020304" pitchFamily="18" charset="0"/>
              </a:rPr>
              <a:t>Achievable Only By Avoiding I/O</a:t>
            </a:r>
            <a:endParaRPr lang="en-BE" sz="4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1EFF7323-A589-BBBC-3E23-054AF1DFC4E6}"/>
              </a:ext>
            </a:extLst>
          </p:cNvPr>
          <p:cNvSpPr txBox="1"/>
          <p:nvPr/>
        </p:nvSpPr>
        <p:spPr>
          <a:xfrm>
            <a:off x="420887" y="2803834"/>
            <a:ext cx="11891919" cy="3218638"/>
          </a:xfrm>
          <a:prstGeom prst="rect">
            <a:avLst/>
          </a:prstGeom>
          <a:noFill/>
        </p:spPr>
        <p:txBody>
          <a:bodyPr wrap="square" rtlCol="0">
            <a:spAutoFit/>
          </a:bodyPr>
          <a:lstStyle/>
          <a:p>
            <a:pPr marL="685800" lvl="0" indent="-685800">
              <a:lnSpc>
                <a:spcPct val="107000"/>
              </a:lnSpc>
              <a:buFont typeface="Arial" panose="020B0604020202020204" pitchFamily="34" charset="0"/>
              <a:buChar char="•"/>
            </a:pPr>
            <a:r>
              <a:rPr lang="en-US" sz="4800" dirty="0">
                <a:latin typeface="Calibri" panose="020F0502020204030204" pitchFamily="34" charset="0"/>
                <a:ea typeface="Calibri" panose="020F0502020204030204" pitchFamily="34" charset="0"/>
                <a:cs typeface="Times New Roman" panose="02020603050405020304" pitchFamily="18" charset="0"/>
              </a:rPr>
              <a:t>Database</a:t>
            </a:r>
          </a:p>
          <a:p>
            <a:pPr marL="685800" lvl="0" indent="-685800">
              <a:lnSpc>
                <a:spcPct val="107000"/>
              </a:lnSpc>
              <a:buFont typeface="Arial" panose="020B0604020202020204" pitchFamily="34" charset="0"/>
              <a:buChar char="•"/>
            </a:pPr>
            <a:r>
              <a:rPr lang="en-US" sz="4800" dirty="0" err="1">
                <a:effectLst/>
                <a:latin typeface="Calibri" panose="020F0502020204030204" pitchFamily="34" charset="0"/>
                <a:ea typeface="Calibri" panose="020F0502020204030204" pitchFamily="34" charset="0"/>
                <a:cs typeface="Times New Roman" panose="02020603050405020304" pitchFamily="18" charset="0"/>
              </a:rPr>
              <a:t>FileSystem</a:t>
            </a:r>
            <a:endParaRPr lang="en-US" sz="4800" dirty="0">
              <a:effectLst/>
              <a:latin typeface="Calibri" panose="020F0502020204030204" pitchFamily="34" charset="0"/>
              <a:ea typeface="Calibri" panose="020F0502020204030204" pitchFamily="34" charset="0"/>
              <a:cs typeface="Times New Roman" panose="02020603050405020304" pitchFamily="18" charset="0"/>
            </a:endParaRPr>
          </a:p>
          <a:p>
            <a:pPr marL="685800" lvl="0" indent="-685800">
              <a:lnSpc>
                <a:spcPct val="107000"/>
              </a:lnSpc>
              <a:buFont typeface="Arial" panose="020B0604020202020204" pitchFamily="34" charset="0"/>
              <a:buChar char="•"/>
            </a:pPr>
            <a:r>
              <a:rPr lang="en-US" sz="4800" dirty="0">
                <a:effectLst/>
                <a:latin typeface="Calibri" panose="020F0502020204030204" pitchFamily="34" charset="0"/>
                <a:ea typeface="Calibri" panose="020F0502020204030204" pitchFamily="34" charset="0"/>
                <a:cs typeface="Times New Roman" panose="02020603050405020304" pitchFamily="18" charset="0"/>
              </a:rPr>
              <a:t>Network Access</a:t>
            </a:r>
          </a:p>
          <a:p>
            <a:pPr marL="685800" lvl="0" indent="-685800">
              <a:lnSpc>
                <a:spcPct val="107000"/>
              </a:lnSpc>
              <a:buFont typeface="Arial" panose="020B0604020202020204" pitchFamily="34" charset="0"/>
              <a:buChar char="•"/>
            </a:pPr>
            <a:r>
              <a:rPr lang="en-US" sz="4800" dirty="0">
                <a:latin typeface="Calibri" panose="020F0502020204030204" pitchFamily="34" charset="0"/>
                <a:ea typeface="Calibri" panose="020F0502020204030204" pitchFamily="34" charset="0"/>
                <a:cs typeface="Times New Roman" panose="02020603050405020304" pitchFamily="18" charset="0"/>
              </a:rPr>
              <a:t>Rest Calls</a:t>
            </a:r>
            <a:endParaRPr lang="en-US" sz="4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331282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1150AD-E424-490F-A3E6-147D047AF505}"/>
              </a:ext>
            </a:extLst>
          </p:cNvPr>
          <p:cNvPicPr>
            <a:picLocks noChangeAspect="1"/>
          </p:cNvPicPr>
          <p:nvPr>
            <p:custDataLst>
              <p:custData r:id="rId1"/>
            </p:custDataLst>
          </p:nvPr>
        </p:nvPicPr>
        <p:blipFill>
          <a:blip r:embed="rId4"/>
          <a:stretch>
            <a:fillRect/>
          </a:stretch>
        </p:blipFill>
        <p:spPr>
          <a:xfrm>
            <a:off x="-88884" y="-22188"/>
            <a:ext cx="3183776" cy="860893"/>
          </a:xfrm>
          <a:prstGeom prst="rect">
            <a:avLst/>
          </a:prstGeom>
        </p:spPr>
      </p:pic>
      <p:sp>
        <p:nvSpPr>
          <p:cNvPr id="4" name="Title 3">
            <a:extLst>
              <a:ext uri="{FF2B5EF4-FFF2-40B4-BE49-F238E27FC236}">
                <a16:creationId xmlns:a16="http://schemas.microsoft.com/office/drawing/2014/main" id="{29D87857-8B86-4E40-B4FD-6ECD4DA8BEC6}"/>
              </a:ext>
            </a:extLst>
          </p:cNvPr>
          <p:cNvSpPr>
            <a:spLocks noGrp="1"/>
          </p:cNvSpPr>
          <p:nvPr>
            <p:ph type="ctrTitle"/>
          </p:nvPr>
        </p:nvSpPr>
        <p:spPr>
          <a:xfrm>
            <a:off x="420888" y="838705"/>
            <a:ext cx="11542512" cy="860893"/>
          </a:xfrm>
        </p:spPr>
        <p:txBody>
          <a:bodyPr/>
          <a:lstStyle/>
          <a:p>
            <a:r>
              <a:rPr lang="fr-BE" dirty="0"/>
              <a:t>Test Doubles</a:t>
            </a:r>
            <a:endParaRPr lang="en-BE" dirty="0"/>
          </a:p>
        </p:txBody>
      </p:sp>
      <p:pic>
        <p:nvPicPr>
          <p:cNvPr id="3074" name="Picture 2" descr="Jackie Chan - Dummy? stub? fake? mock? spy? wtf?">
            <a:extLst>
              <a:ext uri="{FF2B5EF4-FFF2-40B4-BE49-F238E27FC236}">
                <a16:creationId xmlns:a16="http://schemas.microsoft.com/office/drawing/2014/main" id="{62B5F799-33FE-1DA9-012E-AD0628465C4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10885" y="1810211"/>
            <a:ext cx="7362518" cy="48016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24995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1150AD-E424-490F-A3E6-147D047AF505}"/>
              </a:ext>
            </a:extLst>
          </p:cNvPr>
          <p:cNvPicPr>
            <a:picLocks noChangeAspect="1"/>
          </p:cNvPicPr>
          <p:nvPr>
            <p:custDataLst>
              <p:custData r:id="rId1"/>
            </p:custDataLst>
          </p:nvPr>
        </p:nvPicPr>
        <p:blipFill>
          <a:blip r:embed="rId4"/>
          <a:stretch>
            <a:fillRect/>
          </a:stretch>
        </p:blipFill>
        <p:spPr>
          <a:xfrm>
            <a:off x="-88884" y="-22188"/>
            <a:ext cx="3183776" cy="860893"/>
          </a:xfrm>
          <a:prstGeom prst="rect">
            <a:avLst/>
          </a:prstGeom>
        </p:spPr>
      </p:pic>
      <p:sp>
        <p:nvSpPr>
          <p:cNvPr id="4" name="Title 3">
            <a:extLst>
              <a:ext uri="{FF2B5EF4-FFF2-40B4-BE49-F238E27FC236}">
                <a16:creationId xmlns:a16="http://schemas.microsoft.com/office/drawing/2014/main" id="{29D87857-8B86-4E40-B4FD-6ECD4DA8BEC6}"/>
              </a:ext>
            </a:extLst>
          </p:cNvPr>
          <p:cNvSpPr>
            <a:spLocks noGrp="1"/>
          </p:cNvSpPr>
          <p:nvPr>
            <p:ph type="ctrTitle"/>
          </p:nvPr>
        </p:nvSpPr>
        <p:spPr>
          <a:xfrm>
            <a:off x="420888" y="838705"/>
            <a:ext cx="11542512" cy="860893"/>
          </a:xfrm>
        </p:spPr>
        <p:txBody>
          <a:bodyPr/>
          <a:lstStyle/>
          <a:p>
            <a:r>
              <a:rPr lang="fr-BE" dirty="0"/>
              <a:t>State vs </a:t>
            </a:r>
            <a:r>
              <a:rPr lang="fr-BE" dirty="0" err="1"/>
              <a:t>Behavior</a:t>
            </a:r>
            <a:r>
              <a:rPr lang="fr-BE" dirty="0"/>
              <a:t> </a:t>
            </a:r>
            <a:r>
              <a:rPr lang="fr-BE" dirty="0" err="1"/>
              <a:t>Testing</a:t>
            </a:r>
            <a:endParaRPr lang="en-BE" dirty="0"/>
          </a:p>
        </p:txBody>
      </p:sp>
      <p:sp>
        <p:nvSpPr>
          <p:cNvPr id="3" name="TextBox 2">
            <a:extLst>
              <a:ext uri="{FF2B5EF4-FFF2-40B4-BE49-F238E27FC236}">
                <a16:creationId xmlns:a16="http://schemas.microsoft.com/office/drawing/2014/main" id="{8D7F2BCF-C00A-DB3B-11EB-B1FFF692D8EE}"/>
              </a:ext>
            </a:extLst>
          </p:cNvPr>
          <p:cNvSpPr txBox="1"/>
          <p:nvPr/>
        </p:nvSpPr>
        <p:spPr>
          <a:xfrm>
            <a:off x="420888" y="1956230"/>
            <a:ext cx="11891919" cy="3877280"/>
          </a:xfrm>
          <a:prstGeom prst="rect">
            <a:avLst/>
          </a:prstGeom>
          <a:noFill/>
        </p:spPr>
        <p:txBody>
          <a:bodyPr wrap="square" rtlCol="0">
            <a:spAutoFit/>
          </a:bodyPr>
          <a:lstStyle/>
          <a:p>
            <a:pPr lvl="0">
              <a:lnSpc>
                <a:spcPct val="107000"/>
              </a:lnSpc>
            </a:pPr>
            <a:r>
              <a:rPr lang="en-US" sz="4800" b="1" dirty="0">
                <a:effectLst/>
                <a:latin typeface="Calibri" panose="020F0502020204030204" pitchFamily="34" charset="0"/>
                <a:ea typeface="Calibri" panose="020F0502020204030204" pitchFamily="34" charset="0"/>
                <a:cs typeface="Times New Roman" panose="02020603050405020304" pitchFamily="18" charset="0"/>
              </a:rPr>
              <a:t>State Testing:</a:t>
            </a:r>
            <a:br>
              <a:rPr lang="en-US" sz="4800" dirty="0">
                <a:effectLst/>
                <a:latin typeface="Calibri" panose="020F0502020204030204" pitchFamily="34" charset="0"/>
                <a:ea typeface="Calibri" panose="020F0502020204030204" pitchFamily="34" charset="0"/>
                <a:cs typeface="Times New Roman" panose="02020603050405020304" pitchFamily="18" charset="0"/>
              </a:rPr>
            </a:br>
            <a:r>
              <a:rPr lang="en-US" sz="4000" dirty="0">
                <a:effectLst/>
                <a:latin typeface="Calibri" panose="020F0502020204030204" pitchFamily="34" charset="0"/>
                <a:ea typeface="Calibri" panose="020F0502020204030204" pitchFamily="34" charset="0"/>
                <a:cs typeface="Times New Roman" panose="02020603050405020304" pitchFamily="18" charset="0"/>
              </a:rPr>
              <a:t>Validate that a property has a certain value</a:t>
            </a:r>
            <a:endParaRPr lang="en-US" sz="48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endParaRPr lang="en-US" sz="48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US" sz="4800" b="1" dirty="0">
                <a:latin typeface="Calibri" panose="020F0502020204030204" pitchFamily="34" charset="0"/>
                <a:ea typeface="Calibri" panose="020F0502020204030204" pitchFamily="34" charset="0"/>
                <a:cs typeface="Times New Roman" panose="02020603050405020304" pitchFamily="18" charset="0"/>
              </a:rPr>
              <a:t>Behavior Testing:</a:t>
            </a:r>
          </a:p>
          <a:p>
            <a:pPr lvl="0">
              <a:lnSpc>
                <a:spcPct val="107000"/>
              </a:lnSpc>
            </a:pPr>
            <a:r>
              <a:rPr lang="en-US" sz="4000" dirty="0">
                <a:effectLst/>
                <a:latin typeface="Calibri" panose="020F0502020204030204" pitchFamily="34" charset="0"/>
                <a:ea typeface="Calibri" panose="020F0502020204030204" pitchFamily="34" charset="0"/>
                <a:cs typeface="Times New Roman" panose="02020603050405020304" pitchFamily="18" charset="0"/>
              </a:rPr>
              <a:t>Validate that a method was (not) called</a:t>
            </a:r>
            <a:endParaRPr lang="en-BE" sz="4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122116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1150AD-E424-490F-A3E6-147D047AF505}"/>
              </a:ext>
            </a:extLst>
          </p:cNvPr>
          <p:cNvPicPr>
            <a:picLocks noChangeAspect="1"/>
          </p:cNvPicPr>
          <p:nvPr>
            <p:custDataLst>
              <p:custData r:id="rId1"/>
            </p:custDataLst>
          </p:nvPr>
        </p:nvPicPr>
        <p:blipFill>
          <a:blip r:embed="rId4"/>
          <a:stretch>
            <a:fillRect/>
          </a:stretch>
        </p:blipFill>
        <p:spPr>
          <a:xfrm>
            <a:off x="-88884" y="-22188"/>
            <a:ext cx="3183776" cy="860893"/>
          </a:xfrm>
          <a:prstGeom prst="rect">
            <a:avLst/>
          </a:prstGeom>
        </p:spPr>
      </p:pic>
      <p:sp>
        <p:nvSpPr>
          <p:cNvPr id="4" name="Title 3">
            <a:extLst>
              <a:ext uri="{FF2B5EF4-FFF2-40B4-BE49-F238E27FC236}">
                <a16:creationId xmlns:a16="http://schemas.microsoft.com/office/drawing/2014/main" id="{29D87857-8B86-4E40-B4FD-6ECD4DA8BEC6}"/>
              </a:ext>
            </a:extLst>
          </p:cNvPr>
          <p:cNvSpPr>
            <a:spLocks noGrp="1"/>
          </p:cNvSpPr>
          <p:nvPr>
            <p:ph type="ctrTitle"/>
          </p:nvPr>
        </p:nvSpPr>
        <p:spPr>
          <a:xfrm>
            <a:off x="420888" y="838705"/>
            <a:ext cx="11542512" cy="860893"/>
          </a:xfrm>
        </p:spPr>
        <p:txBody>
          <a:bodyPr/>
          <a:lstStyle/>
          <a:p>
            <a:r>
              <a:rPr lang="fr-BE" dirty="0" err="1"/>
              <a:t>Mocking</a:t>
            </a:r>
            <a:endParaRPr lang="en-BE" dirty="0"/>
          </a:p>
        </p:txBody>
      </p:sp>
      <p:sp>
        <p:nvSpPr>
          <p:cNvPr id="3" name="TextBox 2">
            <a:extLst>
              <a:ext uri="{FF2B5EF4-FFF2-40B4-BE49-F238E27FC236}">
                <a16:creationId xmlns:a16="http://schemas.microsoft.com/office/drawing/2014/main" id="{8D7F2BCF-C00A-DB3B-11EB-B1FFF692D8EE}"/>
              </a:ext>
            </a:extLst>
          </p:cNvPr>
          <p:cNvSpPr txBox="1"/>
          <p:nvPr/>
        </p:nvSpPr>
        <p:spPr>
          <a:xfrm>
            <a:off x="300081" y="2004584"/>
            <a:ext cx="11891919" cy="4008983"/>
          </a:xfrm>
          <a:prstGeom prst="rect">
            <a:avLst/>
          </a:prstGeom>
          <a:noFill/>
        </p:spPr>
        <p:txBody>
          <a:bodyPr wrap="square" rtlCol="0">
            <a:spAutoFit/>
          </a:bodyPr>
          <a:lstStyle/>
          <a:p>
            <a:pPr marL="685800" lvl="0" indent="-685800">
              <a:lnSpc>
                <a:spcPct val="107000"/>
              </a:lnSpc>
              <a:buFont typeface="Arial" panose="020B0604020202020204" pitchFamily="34" charset="0"/>
              <a:buChar char="•"/>
            </a:pPr>
            <a:r>
              <a:rPr lang="en-US" sz="4800" dirty="0">
                <a:effectLst/>
                <a:latin typeface="Calibri" panose="020F0502020204030204" pitchFamily="34" charset="0"/>
                <a:ea typeface="Calibri" panose="020F0502020204030204" pitchFamily="34" charset="0"/>
                <a:cs typeface="Times New Roman" panose="02020603050405020304" pitchFamily="18" charset="0"/>
              </a:rPr>
              <a:t>Dummy: </a:t>
            </a:r>
            <a:r>
              <a:rPr lang="en-US" sz="2800" dirty="0">
                <a:effectLst/>
                <a:latin typeface="Calibri" panose="020F0502020204030204" pitchFamily="34" charset="0"/>
                <a:ea typeface="Calibri" panose="020F0502020204030204" pitchFamily="34" charset="0"/>
                <a:cs typeface="Times New Roman" panose="02020603050405020304" pitchFamily="18" charset="0"/>
              </a:rPr>
              <a:t>Passed around but not relevant for the test itself</a:t>
            </a:r>
            <a:endParaRPr lang="en-US" sz="4800" dirty="0">
              <a:effectLst/>
              <a:latin typeface="Calibri" panose="020F0502020204030204" pitchFamily="34" charset="0"/>
              <a:ea typeface="Calibri" panose="020F0502020204030204" pitchFamily="34" charset="0"/>
              <a:cs typeface="Times New Roman" panose="02020603050405020304" pitchFamily="18" charset="0"/>
            </a:endParaRPr>
          </a:p>
          <a:p>
            <a:pPr marL="685800" lvl="0" indent="-685800">
              <a:lnSpc>
                <a:spcPct val="107000"/>
              </a:lnSpc>
              <a:buFont typeface="Arial" panose="020B0604020202020204" pitchFamily="34" charset="0"/>
              <a:buChar char="•"/>
            </a:pPr>
            <a:r>
              <a:rPr lang="en-US" sz="4800" dirty="0">
                <a:latin typeface="Calibri" panose="020F0502020204030204" pitchFamily="34" charset="0"/>
                <a:ea typeface="Calibri" panose="020F0502020204030204" pitchFamily="34" charset="0"/>
                <a:cs typeface="Times New Roman" panose="02020603050405020304" pitchFamily="18" charset="0"/>
              </a:rPr>
              <a:t>Fake: </a:t>
            </a:r>
            <a:r>
              <a:rPr lang="en-US" sz="2800" dirty="0">
                <a:latin typeface="Calibri" panose="020F0502020204030204" pitchFamily="34" charset="0"/>
                <a:ea typeface="Calibri" panose="020F0502020204030204" pitchFamily="34" charset="0"/>
                <a:cs typeface="Times New Roman" panose="02020603050405020304" pitchFamily="18" charset="0"/>
              </a:rPr>
              <a:t>Has actual implementation but takes shortcuts</a:t>
            </a:r>
            <a:endParaRPr lang="en-US" sz="4800" dirty="0">
              <a:latin typeface="Calibri" panose="020F0502020204030204" pitchFamily="34" charset="0"/>
              <a:ea typeface="Calibri" panose="020F0502020204030204" pitchFamily="34" charset="0"/>
              <a:cs typeface="Times New Roman" panose="02020603050405020304" pitchFamily="18" charset="0"/>
            </a:endParaRPr>
          </a:p>
          <a:p>
            <a:pPr marL="685800" lvl="0" indent="-685800">
              <a:lnSpc>
                <a:spcPct val="107000"/>
              </a:lnSpc>
              <a:buFont typeface="Arial" panose="020B0604020202020204" pitchFamily="34" charset="0"/>
              <a:buChar char="•"/>
            </a:pPr>
            <a:r>
              <a:rPr lang="en-US" sz="4800" dirty="0">
                <a:effectLst/>
                <a:latin typeface="Calibri" panose="020F0502020204030204" pitchFamily="34" charset="0"/>
                <a:ea typeface="Calibri" panose="020F0502020204030204" pitchFamily="34" charset="0"/>
                <a:cs typeface="Times New Roman" panose="02020603050405020304" pitchFamily="18" charset="0"/>
              </a:rPr>
              <a:t>Stub: </a:t>
            </a:r>
            <a:r>
              <a:rPr lang="en-US" sz="2800" dirty="0">
                <a:effectLst/>
                <a:latin typeface="Calibri" panose="020F0502020204030204" pitchFamily="34" charset="0"/>
                <a:ea typeface="Calibri" panose="020F0502020204030204" pitchFamily="34" charset="0"/>
                <a:cs typeface="Times New Roman" panose="02020603050405020304" pitchFamily="18" charset="0"/>
              </a:rPr>
              <a:t>Provide canned values</a:t>
            </a:r>
            <a:endParaRPr lang="en-US" sz="4800" dirty="0">
              <a:effectLst/>
              <a:latin typeface="Calibri" panose="020F0502020204030204" pitchFamily="34" charset="0"/>
              <a:ea typeface="Calibri" panose="020F0502020204030204" pitchFamily="34" charset="0"/>
              <a:cs typeface="Times New Roman" panose="02020603050405020304" pitchFamily="18" charset="0"/>
            </a:endParaRPr>
          </a:p>
          <a:p>
            <a:pPr marL="685800" lvl="0" indent="-685800">
              <a:lnSpc>
                <a:spcPct val="107000"/>
              </a:lnSpc>
              <a:buFont typeface="Arial" panose="020B0604020202020204" pitchFamily="34" charset="0"/>
              <a:buChar char="•"/>
            </a:pPr>
            <a:r>
              <a:rPr lang="en-US" sz="4800" dirty="0">
                <a:latin typeface="Calibri" panose="020F0502020204030204" pitchFamily="34" charset="0"/>
                <a:ea typeface="Calibri" panose="020F0502020204030204" pitchFamily="34" charset="0"/>
                <a:cs typeface="Times New Roman" panose="02020603050405020304" pitchFamily="18" charset="0"/>
              </a:rPr>
              <a:t>Spy: </a:t>
            </a:r>
            <a:r>
              <a:rPr lang="en-US" sz="2800" dirty="0">
                <a:latin typeface="Calibri" panose="020F0502020204030204" pitchFamily="34" charset="0"/>
                <a:ea typeface="Calibri" panose="020F0502020204030204" pitchFamily="34" charset="0"/>
                <a:cs typeface="Times New Roman" panose="02020603050405020304" pitchFamily="18" charset="0"/>
              </a:rPr>
              <a:t>Record what happened, what methods were (not) called</a:t>
            </a:r>
            <a:endParaRPr lang="en-US" sz="4800" dirty="0">
              <a:latin typeface="Calibri" panose="020F0502020204030204" pitchFamily="34" charset="0"/>
              <a:ea typeface="Calibri" panose="020F0502020204030204" pitchFamily="34" charset="0"/>
              <a:cs typeface="Times New Roman" panose="02020603050405020304" pitchFamily="18" charset="0"/>
            </a:endParaRPr>
          </a:p>
          <a:p>
            <a:pPr marL="685800" lvl="0" indent="-685800">
              <a:lnSpc>
                <a:spcPct val="107000"/>
              </a:lnSpc>
              <a:buFont typeface="Arial" panose="020B0604020202020204" pitchFamily="34" charset="0"/>
              <a:buChar char="•"/>
            </a:pPr>
            <a:r>
              <a:rPr lang="en-US" sz="4800" dirty="0">
                <a:effectLst/>
                <a:latin typeface="Calibri" panose="020F0502020204030204" pitchFamily="34" charset="0"/>
                <a:ea typeface="Calibri" panose="020F0502020204030204" pitchFamily="34" charset="0"/>
                <a:cs typeface="Times New Roman" panose="02020603050405020304" pitchFamily="18" charset="0"/>
              </a:rPr>
              <a:t>Mock: </a:t>
            </a:r>
            <a:r>
              <a:rPr lang="en-US" sz="2800" dirty="0">
                <a:effectLst/>
                <a:latin typeface="Calibri" panose="020F0502020204030204" pitchFamily="34" charset="0"/>
                <a:ea typeface="Calibri" panose="020F0502020204030204" pitchFamily="34" charset="0"/>
                <a:cs typeface="Times New Roman" panose="02020603050405020304" pitchFamily="18" charset="0"/>
              </a:rPr>
              <a:t>Stub + Spy</a:t>
            </a:r>
            <a:endParaRPr lang="en-BE" sz="4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378790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1150AD-E424-490F-A3E6-147D047AF505}"/>
              </a:ext>
            </a:extLst>
          </p:cNvPr>
          <p:cNvPicPr>
            <a:picLocks noChangeAspect="1"/>
          </p:cNvPicPr>
          <p:nvPr>
            <p:custDataLst>
              <p:custData r:id="rId1"/>
            </p:custDataLst>
          </p:nvPr>
        </p:nvPicPr>
        <p:blipFill>
          <a:blip r:embed="rId4"/>
          <a:stretch>
            <a:fillRect/>
          </a:stretch>
        </p:blipFill>
        <p:spPr>
          <a:xfrm>
            <a:off x="-88884" y="-22188"/>
            <a:ext cx="3183776" cy="860893"/>
          </a:xfrm>
          <a:prstGeom prst="rect">
            <a:avLst/>
          </a:prstGeom>
        </p:spPr>
      </p:pic>
      <p:sp>
        <p:nvSpPr>
          <p:cNvPr id="4" name="Title 3">
            <a:extLst>
              <a:ext uri="{FF2B5EF4-FFF2-40B4-BE49-F238E27FC236}">
                <a16:creationId xmlns:a16="http://schemas.microsoft.com/office/drawing/2014/main" id="{29D87857-8B86-4E40-B4FD-6ECD4DA8BEC6}"/>
              </a:ext>
            </a:extLst>
          </p:cNvPr>
          <p:cNvSpPr>
            <a:spLocks noGrp="1"/>
          </p:cNvSpPr>
          <p:nvPr>
            <p:ph type="ctrTitle"/>
          </p:nvPr>
        </p:nvSpPr>
        <p:spPr>
          <a:xfrm>
            <a:off x="420888" y="838705"/>
            <a:ext cx="11542512" cy="860893"/>
          </a:xfrm>
        </p:spPr>
        <p:txBody>
          <a:bodyPr/>
          <a:lstStyle/>
          <a:p>
            <a:r>
              <a:rPr lang="fr-BE" dirty="0" err="1"/>
              <a:t>Mocking</a:t>
            </a:r>
            <a:endParaRPr lang="en-BE" dirty="0"/>
          </a:p>
        </p:txBody>
      </p:sp>
      <p:sp>
        <p:nvSpPr>
          <p:cNvPr id="3" name="TextBox 2">
            <a:extLst>
              <a:ext uri="{FF2B5EF4-FFF2-40B4-BE49-F238E27FC236}">
                <a16:creationId xmlns:a16="http://schemas.microsoft.com/office/drawing/2014/main" id="{8D7F2BCF-C00A-DB3B-11EB-B1FFF692D8EE}"/>
              </a:ext>
            </a:extLst>
          </p:cNvPr>
          <p:cNvSpPr txBox="1"/>
          <p:nvPr/>
        </p:nvSpPr>
        <p:spPr>
          <a:xfrm>
            <a:off x="167232" y="2544310"/>
            <a:ext cx="11796168" cy="847604"/>
          </a:xfrm>
          <a:prstGeom prst="rect">
            <a:avLst/>
          </a:prstGeom>
          <a:noFill/>
        </p:spPr>
        <p:txBody>
          <a:bodyPr wrap="square" rtlCol="0">
            <a:spAutoFit/>
          </a:bodyPr>
          <a:lstStyle/>
          <a:p>
            <a:pPr lvl="0" algn="ctr">
              <a:lnSpc>
                <a:spcPct val="107000"/>
              </a:lnSpc>
            </a:pPr>
            <a:r>
              <a:rPr lang="en-US" sz="4800" dirty="0">
                <a:effectLst/>
                <a:latin typeface="Calibri" panose="020F0502020204030204" pitchFamily="34" charset="0"/>
                <a:ea typeface="Calibri" panose="020F0502020204030204" pitchFamily="34" charset="0"/>
                <a:cs typeface="Times New Roman" panose="02020603050405020304" pitchFamily="18" charset="0"/>
              </a:rPr>
              <a:t>Abstract the I/O dependencies away</a:t>
            </a:r>
            <a:endParaRPr lang="en-BE" sz="4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740F03E5-DC5A-D6A7-916B-D6640B74DD68}"/>
              </a:ext>
            </a:extLst>
          </p:cNvPr>
          <p:cNvSpPr txBox="1"/>
          <p:nvPr/>
        </p:nvSpPr>
        <p:spPr>
          <a:xfrm>
            <a:off x="167232" y="4313690"/>
            <a:ext cx="11796168" cy="721736"/>
          </a:xfrm>
          <a:prstGeom prst="rect">
            <a:avLst/>
          </a:prstGeom>
          <a:noFill/>
        </p:spPr>
        <p:txBody>
          <a:bodyPr wrap="square" rtlCol="0">
            <a:spAutoFit/>
          </a:bodyPr>
          <a:lstStyle/>
          <a:p>
            <a:pPr lvl="0" algn="ctr">
              <a:lnSpc>
                <a:spcPct val="107000"/>
              </a:lnSpc>
            </a:pPr>
            <a:r>
              <a:rPr lang="en-US" sz="4000" dirty="0">
                <a:latin typeface="Calibri" panose="020F0502020204030204" pitchFamily="34" charset="0"/>
                <a:ea typeface="Calibri" panose="020F0502020204030204" pitchFamily="34" charset="0"/>
                <a:cs typeface="Times New Roman" panose="02020603050405020304" pitchFamily="18" charset="0"/>
              </a:rPr>
              <a:t>Program against an interface, not an implementation</a:t>
            </a:r>
            <a:endParaRPr lang="en-BE" sz="4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880407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1150AD-E424-490F-A3E6-147D047AF505}"/>
              </a:ext>
            </a:extLst>
          </p:cNvPr>
          <p:cNvPicPr>
            <a:picLocks noChangeAspect="1"/>
          </p:cNvPicPr>
          <p:nvPr>
            <p:custDataLst>
              <p:custData r:id="rId1"/>
            </p:custDataLst>
          </p:nvPr>
        </p:nvPicPr>
        <p:blipFill>
          <a:blip r:embed="rId4"/>
          <a:stretch>
            <a:fillRect/>
          </a:stretch>
        </p:blipFill>
        <p:spPr>
          <a:xfrm>
            <a:off x="-88884" y="-22188"/>
            <a:ext cx="3183776" cy="860893"/>
          </a:xfrm>
          <a:prstGeom prst="rect">
            <a:avLst/>
          </a:prstGeom>
        </p:spPr>
      </p:pic>
      <p:sp>
        <p:nvSpPr>
          <p:cNvPr id="4" name="Title 3">
            <a:extLst>
              <a:ext uri="{FF2B5EF4-FFF2-40B4-BE49-F238E27FC236}">
                <a16:creationId xmlns:a16="http://schemas.microsoft.com/office/drawing/2014/main" id="{29D87857-8B86-4E40-B4FD-6ECD4DA8BEC6}"/>
              </a:ext>
            </a:extLst>
          </p:cNvPr>
          <p:cNvSpPr>
            <a:spLocks noGrp="1"/>
          </p:cNvSpPr>
          <p:nvPr>
            <p:ph type="ctrTitle"/>
          </p:nvPr>
        </p:nvSpPr>
        <p:spPr>
          <a:xfrm>
            <a:off x="420888" y="838705"/>
            <a:ext cx="11542512" cy="860893"/>
          </a:xfrm>
        </p:spPr>
        <p:txBody>
          <a:bodyPr/>
          <a:lstStyle/>
          <a:p>
            <a:r>
              <a:rPr lang="fr-BE" dirty="0" err="1"/>
              <a:t>Implementation</a:t>
            </a:r>
            <a:endParaRPr lang="en-BE" dirty="0"/>
          </a:p>
        </p:txBody>
      </p:sp>
      <p:sp>
        <p:nvSpPr>
          <p:cNvPr id="3" name="TextBox 2">
            <a:extLst>
              <a:ext uri="{FF2B5EF4-FFF2-40B4-BE49-F238E27FC236}">
                <a16:creationId xmlns:a16="http://schemas.microsoft.com/office/drawing/2014/main" id="{8D7F2BCF-C00A-DB3B-11EB-B1FFF692D8EE}"/>
              </a:ext>
            </a:extLst>
          </p:cNvPr>
          <p:cNvSpPr txBox="1"/>
          <p:nvPr/>
        </p:nvSpPr>
        <p:spPr>
          <a:xfrm>
            <a:off x="420888" y="1956230"/>
            <a:ext cx="11891919" cy="5457969"/>
          </a:xfrm>
          <a:prstGeom prst="rect">
            <a:avLst/>
          </a:prstGeom>
          <a:noFill/>
        </p:spPr>
        <p:txBody>
          <a:bodyPr wrap="square" rtlCol="0">
            <a:spAutoFit/>
          </a:bodyPr>
          <a:lstStyle/>
          <a:p>
            <a:pPr marL="685800" lvl="0" indent="-685800">
              <a:lnSpc>
                <a:spcPct val="107000"/>
              </a:lnSpc>
              <a:buFont typeface="Arial" panose="020B0604020202020204" pitchFamily="34" charset="0"/>
              <a:buChar char="•"/>
            </a:pPr>
            <a:r>
              <a:rPr lang="en-US" sz="4800" dirty="0">
                <a:effectLst/>
                <a:latin typeface="Calibri" panose="020F0502020204030204" pitchFamily="34" charset="0"/>
                <a:ea typeface="Calibri" panose="020F0502020204030204" pitchFamily="34" charset="0"/>
                <a:cs typeface="Times New Roman" panose="02020603050405020304" pitchFamily="18" charset="0"/>
              </a:rPr>
              <a:t>Testing &amp; Mocking Framework</a:t>
            </a:r>
          </a:p>
          <a:p>
            <a:pPr marL="1143000" lvl="1" indent="-685800">
              <a:lnSpc>
                <a:spcPct val="107000"/>
              </a:lnSpc>
              <a:buFont typeface="Arial" panose="020B0604020202020204" pitchFamily="34" charset="0"/>
              <a:buChar char="•"/>
            </a:pPr>
            <a:r>
              <a:rPr lang="en-US" sz="4000" dirty="0">
                <a:latin typeface="Calibri" panose="020F0502020204030204" pitchFamily="34" charset="0"/>
                <a:ea typeface="Calibri" panose="020F0502020204030204" pitchFamily="34" charset="0"/>
                <a:cs typeface="Times New Roman" panose="02020603050405020304" pitchFamily="18" charset="0"/>
              </a:rPr>
              <a:t>Typically has </a:t>
            </a:r>
            <a:r>
              <a:rPr lang="en-US" sz="4000" dirty="0" err="1">
                <a:latin typeface="Calibri" panose="020F0502020204030204" pitchFamily="34" charset="0"/>
                <a:ea typeface="Calibri" panose="020F0502020204030204" pitchFamily="34" charset="0"/>
                <a:cs typeface="Times New Roman" panose="02020603050405020304" pitchFamily="18" charset="0"/>
              </a:rPr>
              <a:t>SetUp</a:t>
            </a:r>
            <a:r>
              <a:rPr lang="en-US" sz="4000" dirty="0">
                <a:latin typeface="Calibri" panose="020F0502020204030204" pitchFamily="34" charset="0"/>
                <a:ea typeface="Calibri" panose="020F0502020204030204" pitchFamily="34" charset="0"/>
                <a:cs typeface="Times New Roman" panose="02020603050405020304" pitchFamily="18" charset="0"/>
              </a:rPr>
              <a:t>/</a:t>
            </a:r>
            <a:r>
              <a:rPr lang="en-US" sz="4000" dirty="0" err="1">
                <a:latin typeface="Calibri" panose="020F0502020204030204" pitchFamily="34" charset="0"/>
                <a:ea typeface="Calibri" panose="020F0502020204030204" pitchFamily="34" charset="0"/>
                <a:cs typeface="Times New Roman" panose="02020603050405020304" pitchFamily="18" charset="0"/>
              </a:rPr>
              <a:t>TearDown</a:t>
            </a:r>
            <a:r>
              <a:rPr lang="en-US" sz="4000" dirty="0">
                <a:latin typeface="Calibri" panose="020F0502020204030204" pitchFamily="34" charset="0"/>
                <a:ea typeface="Calibri" panose="020F0502020204030204" pitchFamily="34" charset="0"/>
                <a:cs typeface="Times New Roman" panose="02020603050405020304" pitchFamily="18" charset="0"/>
              </a:rPr>
              <a:t> hooks</a:t>
            </a:r>
            <a:endParaRPr lang="en-US" sz="4000" dirty="0">
              <a:effectLst/>
              <a:latin typeface="Calibri" panose="020F0502020204030204" pitchFamily="34" charset="0"/>
              <a:ea typeface="Calibri" panose="020F0502020204030204" pitchFamily="34" charset="0"/>
              <a:cs typeface="Times New Roman" panose="02020603050405020304" pitchFamily="18" charset="0"/>
            </a:endParaRPr>
          </a:p>
          <a:p>
            <a:pPr marL="1143000" lvl="1" indent="-685800">
              <a:lnSpc>
                <a:spcPct val="107000"/>
              </a:lnSpc>
              <a:buFont typeface="Arial" panose="020B0604020202020204" pitchFamily="34" charset="0"/>
              <a:buChar char="•"/>
            </a:pPr>
            <a:r>
              <a:rPr lang="en-US" sz="4000" dirty="0">
                <a:latin typeface="Calibri" panose="020F0502020204030204" pitchFamily="34" charset="0"/>
                <a:ea typeface="Calibri" panose="020F0502020204030204" pitchFamily="34" charset="0"/>
                <a:cs typeface="Times New Roman" panose="02020603050405020304" pitchFamily="18" charset="0"/>
              </a:rPr>
              <a:t>Usually works with Attributes/Decorators</a:t>
            </a:r>
          </a:p>
          <a:p>
            <a:pPr marL="685800" lvl="0" indent="-685800">
              <a:lnSpc>
                <a:spcPct val="107000"/>
              </a:lnSpc>
              <a:buFont typeface="Arial" panose="020B0604020202020204" pitchFamily="34" charset="0"/>
              <a:buChar char="•"/>
            </a:pPr>
            <a:r>
              <a:rPr lang="en-US" sz="4800" dirty="0">
                <a:latin typeface="Calibri" panose="020F0502020204030204" pitchFamily="34" charset="0"/>
                <a:ea typeface="Calibri" panose="020F0502020204030204" pitchFamily="34" charset="0"/>
                <a:cs typeface="Times New Roman" panose="02020603050405020304" pitchFamily="18" charset="0"/>
              </a:rPr>
              <a:t>Test method naming convention</a:t>
            </a:r>
          </a:p>
          <a:p>
            <a:pPr marL="685800" lvl="0" indent="-685800">
              <a:lnSpc>
                <a:spcPct val="107000"/>
              </a:lnSpc>
              <a:buFont typeface="Arial" panose="020B0604020202020204" pitchFamily="34" charset="0"/>
              <a:buChar char="•"/>
            </a:pPr>
            <a:r>
              <a:rPr lang="en-US" sz="4800" dirty="0">
                <a:latin typeface="Calibri" panose="020F0502020204030204" pitchFamily="34" charset="0"/>
                <a:ea typeface="Calibri" panose="020F0502020204030204" pitchFamily="34" charset="0"/>
                <a:cs typeface="Times New Roman" panose="02020603050405020304" pitchFamily="18" charset="0"/>
              </a:rPr>
              <a:t>Put the tests close to the code</a:t>
            </a:r>
          </a:p>
          <a:p>
            <a:pPr marL="685800" lvl="0" indent="-685800">
              <a:lnSpc>
                <a:spcPct val="107000"/>
              </a:lnSpc>
              <a:buFont typeface="Arial" panose="020B0604020202020204" pitchFamily="34" charset="0"/>
              <a:buChar char="•"/>
            </a:pPr>
            <a:endParaRPr lang="en-US" sz="4800" dirty="0">
              <a:latin typeface="Calibri" panose="020F0502020204030204" pitchFamily="34" charset="0"/>
              <a:ea typeface="Calibri" panose="020F0502020204030204" pitchFamily="34" charset="0"/>
              <a:cs typeface="Times New Roman" panose="02020603050405020304" pitchFamily="18" charset="0"/>
            </a:endParaRPr>
          </a:p>
          <a:p>
            <a:pPr marL="685800" lvl="0" indent="-685800">
              <a:lnSpc>
                <a:spcPct val="107000"/>
              </a:lnSpc>
              <a:buFont typeface="Arial" panose="020B0604020202020204" pitchFamily="34" charset="0"/>
              <a:buChar char="•"/>
            </a:pPr>
            <a:endParaRPr lang="en-BE" sz="4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533111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1150AD-E424-490F-A3E6-147D047AF505}"/>
              </a:ext>
            </a:extLst>
          </p:cNvPr>
          <p:cNvPicPr>
            <a:picLocks noChangeAspect="1"/>
          </p:cNvPicPr>
          <p:nvPr>
            <p:custDataLst>
              <p:custData r:id="rId1"/>
            </p:custDataLst>
          </p:nvPr>
        </p:nvPicPr>
        <p:blipFill>
          <a:blip r:embed="rId4"/>
          <a:stretch>
            <a:fillRect/>
          </a:stretch>
        </p:blipFill>
        <p:spPr>
          <a:xfrm>
            <a:off x="-88884" y="-22188"/>
            <a:ext cx="3183776" cy="860893"/>
          </a:xfrm>
          <a:prstGeom prst="rect">
            <a:avLst/>
          </a:prstGeom>
        </p:spPr>
      </p:pic>
      <p:sp>
        <p:nvSpPr>
          <p:cNvPr id="4" name="Title 3">
            <a:extLst>
              <a:ext uri="{FF2B5EF4-FFF2-40B4-BE49-F238E27FC236}">
                <a16:creationId xmlns:a16="http://schemas.microsoft.com/office/drawing/2014/main" id="{29D87857-8B86-4E40-B4FD-6ECD4DA8BEC6}"/>
              </a:ext>
            </a:extLst>
          </p:cNvPr>
          <p:cNvSpPr>
            <a:spLocks noGrp="1"/>
          </p:cNvSpPr>
          <p:nvPr>
            <p:ph type="ctrTitle"/>
          </p:nvPr>
        </p:nvSpPr>
        <p:spPr>
          <a:xfrm>
            <a:off x="420888" y="838705"/>
            <a:ext cx="11542512" cy="860893"/>
          </a:xfrm>
        </p:spPr>
        <p:txBody>
          <a:bodyPr/>
          <a:lstStyle/>
          <a:p>
            <a:r>
              <a:rPr lang="fr-BE" dirty="0" err="1"/>
              <a:t>Implementation</a:t>
            </a:r>
            <a:endParaRPr lang="en-BE" dirty="0"/>
          </a:p>
        </p:txBody>
      </p:sp>
      <p:sp>
        <p:nvSpPr>
          <p:cNvPr id="3" name="TextBox 2">
            <a:extLst>
              <a:ext uri="{FF2B5EF4-FFF2-40B4-BE49-F238E27FC236}">
                <a16:creationId xmlns:a16="http://schemas.microsoft.com/office/drawing/2014/main" id="{8D7F2BCF-C00A-DB3B-11EB-B1FFF692D8EE}"/>
              </a:ext>
            </a:extLst>
          </p:cNvPr>
          <p:cNvSpPr txBox="1"/>
          <p:nvPr/>
        </p:nvSpPr>
        <p:spPr>
          <a:xfrm>
            <a:off x="420888" y="1956230"/>
            <a:ext cx="11891919" cy="3012363"/>
          </a:xfrm>
          <a:prstGeom prst="rect">
            <a:avLst/>
          </a:prstGeom>
          <a:noFill/>
        </p:spPr>
        <p:txBody>
          <a:bodyPr wrap="square" rtlCol="0">
            <a:spAutoFit/>
          </a:bodyPr>
          <a:lstStyle/>
          <a:p>
            <a:pPr lvl="0">
              <a:lnSpc>
                <a:spcPct val="107000"/>
              </a:lnSpc>
            </a:pPr>
            <a:r>
              <a:rPr lang="en-US" sz="6000" dirty="0">
                <a:effectLst/>
                <a:latin typeface="Calibri" panose="020F0502020204030204" pitchFamily="34" charset="0"/>
                <a:ea typeface="Calibri" panose="020F0502020204030204" pitchFamily="34" charset="0"/>
                <a:cs typeface="Times New Roman" panose="02020603050405020304" pitchFamily="18" charset="0"/>
              </a:rPr>
              <a:t>A - Arrange</a:t>
            </a:r>
          </a:p>
          <a:p>
            <a:pPr lvl="0">
              <a:lnSpc>
                <a:spcPct val="107000"/>
              </a:lnSpc>
            </a:pPr>
            <a:r>
              <a:rPr lang="en-US" sz="6000" dirty="0">
                <a:effectLst/>
                <a:latin typeface="Calibri" panose="020F0502020204030204" pitchFamily="34" charset="0"/>
                <a:ea typeface="Calibri" panose="020F0502020204030204" pitchFamily="34" charset="0"/>
                <a:cs typeface="Times New Roman" panose="02020603050405020304" pitchFamily="18" charset="0"/>
              </a:rPr>
              <a:t>A - Act</a:t>
            </a:r>
          </a:p>
          <a:p>
            <a:pPr lvl="0">
              <a:lnSpc>
                <a:spcPct val="107000"/>
              </a:lnSpc>
            </a:pPr>
            <a:r>
              <a:rPr lang="en-US" sz="6000" dirty="0">
                <a:effectLst/>
                <a:latin typeface="Calibri" panose="020F0502020204030204" pitchFamily="34" charset="0"/>
                <a:ea typeface="Calibri" panose="020F0502020204030204" pitchFamily="34" charset="0"/>
                <a:cs typeface="Times New Roman" panose="02020603050405020304" pitchFamily="18" charset="0"/>
              </a:rPr>
              <a:t>A - Assert</a:t>
            </a:r>
            <a:endParaRPr lang="en-BE" sz="60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FF8C9936-269A-65A1-6FB1-07AADD90000E}"/>
              </a:ext>
            </a:extLst>
          </p:cNvPr>
          <p:cNvSpPr txBox="1"/>
          <p:nvPr/>
        </p:nvSpPr>
        <p:spPr>
          <a:xfrm>
            <a:off x="150040" y="5689877"/>
            <a:ext cx="11891919" cy="658835"/>
          </a:xfrm>
          <a:prstGeom prst="rect">
            <a:avLst/>
          </a:prstGeom>
          <a:noFill/>
        </p:spPr>
        <p:txBody>
          <a:bodyPr wrap="square" rtlCol="0">
            <a:spAutoFit/>
          </a:bodyPr>
          <a:lstStyle/>
          <a:p>
            <a:pPr lvl="0" algn="ctr">
              <a:lnSpc>
                <a:spcPct val="107000"/>
              </a:lnSpc>
            </a:pPr>
            <a:r>
              <a:rPr lang="en-US" sz="3600" dirty="0">
                <a:effectLst/>
                <a:latin typeface="Calibri" panose="020F0502020204030204" pitchFamily="34" charset="0"/>
                <a:ea typeface="Calibri" panose="020F0502020204030204" pitchFamily="34" charset="0"/>
                <a:cs typeface="Times New Roman" panose="02020603050405020304" pitchFamily="18" charset="0"/>
              </a:rPr>
              <a:t>Please don’t add these three as a comment in each test</a:t>
            </a:r>
            <a:endParaRPr lang="en-BE" sz="3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3814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1150AD-E424-490F-A3E6-147D047AF505}"/>
              </a:ext>
            </a:extLst>
          </p:cNvPr>
          <p:cNvPicPr>
            <a:picLocks noChangeAspect="1"/>
          </p:cNvPicPr>
          <p:nvPr>
            <p:custDataLst>
              <p:custData r:id="rId1"/>
            </p:custDataLst>
          </p:nvPr>
        </p:nvPicPr>
        <p:blipFill>
          <a:blip r:embed="rId4"/>
          <a:stretch>
            <a:fillRect/>
          </a:stretch>
        </p:blipFill>
        <p:spPr>
          <a:xfrm>
            <a:off x="-88884" y="-22188"/>
            <a:ext cx="3183776" cy="860893"/>
          </a:xfrm>
          <a:prstGeom prst="rect">
            <a:avLst/>
          </a:prstGeom>
        </p:spPr>
      </p:pic>
      <p:sp>
        <p:nvSpPr>
          <p:cNvPr id="4" name="Title 3">
            <a:extLst>
              <a:ext uri="{FF2B5EF4-FFF2-40B4-BE49-F238E27FC236}">
                <a16:creationId xmlns:a16="http://schemas.microsoft.com/office/drawing/2014/main" id="{29D87857-8B86-4E40-B4FD-6ECD4DA8BEC6}"/>
              </a:ext>
            </a:extLst>
          </p:cNvPr>
          <p:cNvSpPr>
            <a:spLocks noGrp="1"/>
          </p:cNvSpPr>
          <p:nvPr>
            <p:ph type="ctrTitle"/>
          </p:nvPr>
        </p:nvSpPr>
        <p:spPr>
          <a:xfrm>
            <a:off x="420888" y="582073"/>
            <a:ext cx="11542512" cy="860893"/>
          </a:xfrm>
        </p:spPr>
        <p:txBody>
          <a:bodyPr/>
          <a:lstStyle/>
          <a:p>
            <a:r>
              <a:rPr lang="fr-BE" dirty="0"/>
              <a:t>Common </a:t>
            </a:r>
            <a:r>
              <a:rPr lang="fr-BE" dirty="0" err="1"/>
              <a:t>Pitfalls</a:t>
            </a:r>
            <a:endParaRPr lang="en-BE" dirty="0"/>
          </a:p>
        </p:txBody>
      </p:sp>
      <p:sp>
        <p:nvSpPr>
          <p:cNvPr id="3" name="TextBox 2">
            <a:extLst>
              <a:ext uri="{FF2B5EF4-FFF2-40B4-BE49-F238E27FC236}">
                <a16:creationId xmlns:a16="http://schemas.microsoft.com/office/drawing/2014/main" id="{8D7F2BCF-C00A-DB3B-11EB-B1FFF692D8EE}"/>
              </a:ext>
            </a:extLst>
          </p:cNvPr>
          <p:cNvSpPr txBox="1"/>
          <p:nvPr/>
        </p:nvSpPr>
        <p:spPr>
          <a:xfrm>
            <a:off x="420888" y="1437661"/>
            <a:ext cx="11891919" cy="847604"/>
          </a:xfrm>
          <a:prstGeom prst="rect">
            <a:avLst/>
          </a:prstGeom>
          <a:noFill/>
        </p:spPr>
        <p:txBody>
          <a:bodyPr wrap="square" rtlCol="0">
            <a:spAutoFit/>
          </a:bodyPr>
          <a:lstStyle/>
          <a:p>
            <a:pPr lvl="0" algn="ctr">
              <a:lnSpc>
                <a:spcPct val="107000"/>
              </a:lnSpc>
            </a:pPr>
            <a:r>
              <a:rPr lang="en-US" sz="4800" b="1" dirty="0">
                <a:effectLst/>
                <a:latin typeface="Calibri" panose="020F0502020204030204" pitchFamily="34" charset="0"/>
                <a:ea typeface="Calibri" panose="020F0502020204030204" pitchFamily="34" charset="0"/>
                <a:cs typeface="Times New Roman" panose="02020603050405020304" pitchFamily="18" charset="0"/>
              </a:rPr>
              <a:t>Only test production code</a:t>
            </a:r>
          </a:p>
        </p:txBody>
      </p:sp>
      <p:pic>
        <p:nvPicPr>
          <p:cNvPr id="5" name="Picture 4">
            <a:extLst>
              <a:ext uri="{FF2B5EF4-FFF2-40B4-BE49-F238E27FC236}">
                <a16:creationId xmlns:a16="http://schemas.microsoft.com/office/drawing/2014/main" id="{7B8BA37D-F81F-D87C-8F58-C61856267725}"/>
              </a:ext>
            </a:extLst>
          </p:cNvPr>
          <p:cNvPicPr>
            <a:picLocks noChangeAspect="1"/>
          </p:cNvPicPr>
          <p:nvPr/>
        </p:nvPicPr>
        <p:blipFill>
          <a:blip r:embed="rId5"/>
          <a:stretch>
            <a:fillRect/>
          </a:stretch>
        </p:blipFill>
        <p:spPr>
          <a:xfrm>
            <a:off x="3019228" y="2305928"/>
            <a:ext cx="6695238" cy="4352381"/>
          </a:xfrm>
          <a:prstGeom prst="rect">
            <a:avLst/>
          </a:prstGeom>
        </p:spPr>
      </p:pic>
    </p:spTree>
    <p:extLst>
      <p:ext uri="{BB962C8B-B14F-4D97-AF65-F5344CB8AC3E}">
        <p14:creationId xmlns:p14="http://schemas.microsoft.com/office/powerpoint/2010/main" val="3266397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1150AD-E424-490F-A3E6-147D047AF505}"/>
              </a:ext>
            </a:extLst>
          </p:cNvPr>
          <p:cNvPicPr>
            <a:picLocks noChangeAspect="1"/>
          </p:cNvPicPr>
          <p:nvPr>
            <p:custDataLst>
              <p:custData r:id="rId1"/>
            </p:custDataLst>
          </p:nvPr>
        </p:nvPicPr>
        <p:blipFill>
          <a:blip r:embed="rId4"/>
          <a:stretch>
            <a:fillRect/>
          </a:stretch>
        </p:blipFill>
        <p:spPr>
          <a:xfrm>
            <a:off x="-88884" y="-22188"/>
            <a:ext cx="3183776" cy="860893"/>
          </a:xfrm>
          <a:prstGeom prst="rect">
            <a:avLst/>
          </a:prstGeom>
        </p:spPr>
      </p:pic>
      <p:sp>
        <p:nvSpPr>
          <p:cNvPr id="4" name="Title 3">
            <a:extLst>
              <a:ext uri="{FF2B5EF4-FFF2-40B4-BE49-F238E27FC236}">
                <a16:creationId xmlns:a16="http://schemas.microsoft.com/office/drawing/2014/main" id="{29D87857-8B86-4E40-B4FD-6ECD4DA8BEC6}"/>
              </a:ext>
            </a:extLst>
          </p:cNvPr>
          <p:cNvSpPr>
            <a:spLocks noGrp="1"/>
          </p:cNvSpPr>
          <p:nvPr>
            <p:ph type="ctrTitle"/>
          </p:nvPr>
        </p:nvSpPr>
        <p:spPr>
          <a:xfrm>
            <a:off x="420888" y="838705"/>
            <a:ext cx="11542512" cy="860893"/>
          </a:xfrm>
        </p:spPr>
        <p:txBody>
          <a:bodyPr/>
          <a:lstStyle/>
          <a:p>
            <a:r>
              <a:rPr lang="fr-BE" dirty="0" err="1"/>
              <a:t>Inspirational</a:t>
            </a:r>
            <a:r>
              <a:rPr lang="fr-BE" dirty="0"/>
              <a:t> </a:t>
            </a:r>
            <a:r>
              <a:rPr lang="fr-BE" dirty="0" err="1"/>
              <a:t>Quote</a:t>
            </a:r>
            <a:endParaRPr lang="en-BE" dirty="0"/>
          </a:p>
        </p:txBody>
      </p:sp>
      <p:pic>
        <p:nvPicPr>
          <p:cNvPr id="5" name="Picture 4">
            <a:extLst>
              <a:ext uri="{FF2B5EF4-FFF2-40B4-BE49-F238E27FC236}">
                <a16:creationId xmlns:a16="http://schemas.microsoft.com/office/drawing/2014/main" id="{CEFDFAC0-B8EF-D9A5-1F05-B2146DA86FAB}"/>
              </a:ext>
            </a:extLst>
          </p:cNvPr>
          <p:cNvPicPr>
            <a:picLocks noChangeAspect="1"/>
          </p:cNvPicPr>
          <p:nvPr/>
        </p:nvPicPr>
        <p:blipFill>
          <a:blip r:embed="rId5"/>
          <a:stretch>
            <a:fillRect/>
          </a:stretch>
        </p:blipFill>
        <p:spPr>
          <a:xfrm>
            <a:off x="2432151" y="1699598"/>
            <a:ext cx="7065809" cy="4666100"/>
          </a:xfrm>
          <a:prstGeom prst="rect">
            <a:avLst/>
          </a:prstGeom>
        </p:spPr>
      </p:pic>
    </p:spTree>
    <p:extLst>
      <p:ext uri="{BB962C8B-B14F-4D97-AF65-F5344CB8AC3E}">
        <p14:creationId xmlns:p14="http://schemas.microsoft.com/office/powerpoint/2010/main" val="18815774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1150AD-E424-490F-A3E6-147D047AF505}"/>
              </a:ext>
            </a:extLst>
          </p:cNvPr>
          <p:cNvPicPr>
            <a:picLocks noChangeAspect="1"/>
          </p:cNvPicPr>
          <p:nvPr>
            <p:custDataLst>
              <p:custData r:id="rId1"/>
            </p:custDataLst>
          </p:nvPr>
        </p:nvPicPr>
        <p:blipFill>
          <a:blip r:embed="rId4"/>
          <a:stretch>
            <a:fillRect/>
          </a:stretch>
        </p:blipFill>
        <p:spPr>
          <a:xfrm>
            <a:off x="-88884" y="-22188"/>
            <a:ext cx="3183776" cy="860893"/>
          </a:xfrm>
          <a:prstGeom prst="rect">
            <a:avLst/>
          </a:prstGeom>
        </p:spPr>
      </p:pic>
      <p:sp>
        <p:nvSpPr>
          <p:cNvPr id="4" name="Title 3">
            <a:extLst>
              <a:ext uri="{FF2B5EF4-FFF2-40B4-BE49-F238E27FC236}">
                <a16:creationId xmlns:a16="http://schemas.microsoft.com/office/drawing/2014/main" id="{29D87857-8B86-4E40-B4FD-6ECD4DA8BEC6}"/>
              </a:ext>
            </a:extLst>
          </p:cNvPr>
          <p:cNvSpPr>
            <a:spLocks noGrp="1"/>
          </p:cNvSpPr>
          <p:nvPr>
            <p:ph type="ctrTitle"/>
          </p:nvPr>
        </p:nvSpPr>
        <p:spPr>
          <a:xfrm>
            <a:off x="420888" y="838705"/>
            <a:ext cx="11542512" cy="860893"/>
          </a:xfrm>
        </p:spPr>
        <p:txBody>
          <a:bodyPr/>
          <a:lstStyle/>
          <a:p>
            <a:r>
              <a:rPr lang="fr-BE" dirty="0"/>
              <a:t>Common </a:t>
            </a:r>
            <a:r>
              <a:rPr lang="fr-BE" dirty="0" err="1"/>
              <a:t>Pitfalls</a:t>
            </a:r>
            <a:endParaRPr lang="en-BE" dirty="0"/>
          </a:p>
        </p:txBody>
      </p:sp>
      <p:sp>
        <p:nvSpPr>
          <p:cNvPr id="3" name="TextBox 2">
            <a:extLst>
              <a:ext uri="{FF2B5EF4-FFF2-40B4-BE49-F238E27FC236}">
                <a16:creationId xmlns:a16="http://schemas.microsoft.com/office/drawing/2014/main" id="{8D7F2BCF-C00A-DB3B-11EB-B1FFF692D8EE}"/>
              </a:ext>
            </a:extLst>
          </p:cNvPr>
          <p:cNvSpPr txBox="1"/>
          <p:nvPr/>
        </p:nvSpPr>
        <p:spPr>
          <a:xfrm>
            <a:off x="150040" y="1941481"/>
            <a:ext cx="11891919" cy="847604"/>
          </a:xfrm>
          <a:prstGeom prst="rect">
            <a:avLst/>
          </a:prstGeom>
          <a:noFill/>
        </p:spPr>
        <p:txBody>
          <a:bodyPr wrap="square" rtlCol="0">
            <a:spAutoFit/>
          </a:bodyPr>
          <a:lstStyle/>
          <a:p>
            <a:pPr lvl="0" algn="ctr">
              <a:lnSpc>
                <a:spcPct val="107000"/>
              </a:lnSpc>
            </a:pPr>
            <a:r>
              <a:rPr lang="en-US" sz="4800" dirty="0">
                <a:latin typeface="Calibri" panose="020F0502020204030204" pitchFamily="34" charset="0"/>
                <a:ea typeface="Calibri" panose="020F0502020204030204" pitchFamily="34" charset="0"/>
                <a:cs typeface="Times New Roman" panose="02020603050405020304" pitchFamily="18" charset="0"/>
              </a:rPr>
              <a:t>Make sure your test fails at least once</a:t>
            </a:r>
          </a:p>
        </p:txBody>
      </p:sp>
      <p:sp>
        <p:nvSpPr>
          <p:cNvPr id="2" name="TextBox 1">
            <a:extLst>
              <a:ext uri="{FF2B5EF4-FFF2-40B4-BE49-F238E27FC236}">
                <a16:creationId xmlns:a16="http://schemas.microsoft.com/office/drawing/2014/main" id="{0FF5C1AB-0C8F-8084-D311-0A84A429D230}"/>
              </a:ext>
            </a:extLst>
          </p:cNvPr>
          <p:cNvSpPr txBox="1"/>
          <p:nvPr/>
        </p:nvSpPr>
        <p:spPr>
          <a:xfrm>
            <a:off x="150040" y="3429000"/>
            <a:ext cx="11891919" cy="721736"/>
          </a:xfrm>
          <a:prstGeom prst="rect">
            <a:avLst/>
          </a:prstGeom>
          <a:noFill/>
        </p:spPr>
        <p:txBody>
          <a:bodyPr wrap="square" rtlCol="0">
            <a:spAutoFit/>
          </a:bodyPr>
          <a:lstStyle/>
          <a:p>
            <a:pPr lvl="0" algn="ctr">
              <a:lnSpc>
                <a:spcPct val="107000"/>
              </a:lnSpc>
            </a:pPr>
            <a:r>
              <a:rPr lang="en-US" sz="4000" dirty="0">
                <a:effectLst/>
                <a:latin typeface="Calibri" panose="020F0502020204030204" pitchFamily="34" charset="0"/>
                <a:ea typeface="Calibri" panose="020F0502020204030204" pitchFamily="34" charset="0"/>
                <a:cs typeface="Times New Roman" panose="02020603050405020304" pitchFamily="18" charset="0"/>
              </a:rPr>
              <a:t>Are you testing what you think you are testing?</a:t>
            </a:r>
            <a:endParaRPr lang="en-BE" sz="40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5647765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1150AD-E424-490F-A3E6-147D047AF505}"/>
              </a:ext>
            </a:extLst>
          </p:cNvPr>
          <p:cNvPicPr>
            <a:picLocks noChangeAspect="1"/>
          </p:cNvPicPr>
          <p:nvPr>
            <p:custDataLst>
              <p:custData r:id="rId1"/>
            </p:custDataLst>
          </p:nvPr>
        </p:nvPicPr>
        <p:blipFill>
          <a:blip r:embed="rId4"/>
          <a:stretch>
            <a:fillRect/>
          </a:stretch>
        </p:blipFill>
        <p:spPr>
          <a:xfrm>
            <a:off x="-88884" y="-22188"/>
            <a:ext cx="3183776" cy="860893"/>
          </a:xfrm>
          <a:prstGeom prst="rect">
            <a:avLst/>
          </a:prstGeom>
        </p:spPr>
      </p:pic>
      <p:sp>
        <p:nvSpPr>
          <p:cNvPr id="4" name="Title 3">
            <a:extLst>
              <a:ext uri="{FF2B5EF4-FFF2-40B4-BE49-F238E27FC236}">
                <a16:creationId xmlns:a16="http://schemas.microsoft.com/office/drawing/2014/main" id="{29D87857-8B86-4E40-B4FD-6ECD4DA8BEC6}"/>
              </a:ext>
            </a:extLst>
          </p:cNvPr>
          <p:cNvSpPr>
            <a:spLocks noGrp="1"/>
          </p:cNvSpPr>
          <p:nvPr>
            <p:ph type="ctrTitle"/>
          </p:nvPr>
        </p:nvSpPr>
        <p:spPr>
          <a:xfrm>
            <a:off x="420888" y="838705"/>
            <a:ext cx="11542512" cy="860893"/>
          </a:xfrm>
        </p:spPr>
        <p:txBody>
          <a:bodyPr/>
          <a:lstStyle/>
          <a:p>
            <a:r>
              <a:rPr lang="fr-BE" dirty="0"/>
              <a:t>Common </a:t>
            </a:r>
            <a:r>
              <a:rPr lang="fr-BE" dirty="0" err="1"/>
              <a:t>Pitfalls</a:t>
            </a:r>
            <a:endParaRPr lang="en-BE" dirty="0"/>
          </a:p>
        </p:txBody>
      </p:sp>
      <p:sp>
        <p:nvSpPr>
          <p:cNvPr id="3" name="TextBox 2">
            <a:extLst>
              <a:ext uri="{FF2B5EF4-FFF2-40B4-BE49-F238E27FC236}">
                <a16:creationId xmlns:a16="http://schemas.microsoft.com/office/drawing/2014/main" id="{8D7F2BCF-C00A-DB3B-11EB-B1FFF692D8EE}"/>
              </a:ext>
            </a:extLst>
          </p:cNvPr>
          <p:cNvSpPr txBox="1"/>
          <p:nvPr/>
        </p:nvSpPr>
        <p:spPr>
          <a:xfrm>
            <a:off x="150040" y="2428179"/>
            <a:ext cx="11891919" cy="847604"/>
          </a:xfrm>
          <a:prstGeom prst="rect">
            <a:avLst/>
          </a:prstGeom>
          <a:noFill/>
        </p:spPr>
        <p:txBody>
          <a:bodyPr wrap="square" rtlCol="0">
            <a:spAutoFit/>
          </a:bodyPr>
          <a:lstStyle/>
          <a:p>
            <a:pPr lvl="0" algn="ctr">
              <a:lnSpc>
                <a:spcPct val="107000"/>
              </a:lnSpc>
            </a:pPr>
            <a:r>
              <a:rPr lang="en-US" sz="4800" dirty="0">
                <a:effectLst/>
                <a:latin typeface="Calibri" panose="020F0502020204030204" pitchFamily="34" charset="0"/>
                <a:ea typeface="Calibri" panose="020F0502020204030204" pitchFamily="34" charset="0"/>
                <a:cs typeface="Times New Roman" panose="02020603050405020304" pitchFamily="18" charset="0"/>
              </a:rPr>
              <a:t>Avoid brittle tests</a:t>
            </a:r>
            <a:endParaRPr lang="en-BE" sz="4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429227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1150AD-E424-490F-A3E6-147D047AF505}"/>
              </a:ext>
            </a:extLst>
          </p:cNvPr>
          <p:cNvPicPr>
            <a:picLocks noChangeAspect="1"/>
          </p:cNvPicPr>
          <p:nvPr>
            <p:custDataLst>
              <p:custData r:id="rId1"/>
            </p:custDataLst>
          </p:nvPr>
        </p:nvPicPr>
        <p:blipFill>
          <a:blip r:embed="rId4"/>
          <a:stretch>
            <a:fillRect/>
          </a:stretch>
        </p:blipFill>
        <p:spPr>
          <a:xfrm>
            <a:off x="-88884" y="-22188"/>
            <a:ext cx="3183776" cy="860893"/>
          </a:xfrm>
          <a:prstGeom prst="rect">
            <a:avLst/>
          </a:prstGeom>
        </p:spPr>
      </p:pic>
      <p:sp>
        <p:nvSpPr>
          <p:cNvPr id="4" name="Title 3">
            <a:extLst>
              <a:ext uri="{FF2B5EF4-FFF2-40B4-BE49-F238E27FC236}">
                <a16:creationId xmlns:a16="http://schemas.microsoft.com/office/drawing/2014/main" id="{29D87857-8B86-4E40-B4FD-6ECD4DA8BEC6}"/>
              </a:ext>
            </a:extLst>
          </p:cNvPr>
          <p:cNvSpPr>
            <a:spLocks noGrp="1"/>
          </p:cNvSpPr>
          <p:nvPr>
            <p:ph type="ctrTitle"/>
          </p:nvPr>
        </p:nvSpPr>
        <p:spPr>
          <a:xfrm>
            <a:off x="420888" y="838705"/>
            <a:ext cx="11542512" cy="860893"/>
          </a:xfrm>
        </p:spPr>
        <p:txBody>
          <a:bodyPr/>
          <a:lstStyle/>
          <a:p>
            <a:r>
              <a:rPr lang="fr-BE" dirty="0" err="1"/>
              <a:t>Legacy</a:t>
            </a:r>
            <a:r>
              <a:rPr lang="fr-BE" dirty="0"/>
              <a:t> Code</a:t>
            </a:r>
            <a:endParaRPr lang="en-BE" dirty="0"/>
          </a:p>
        </p:txBody>
      </p:sp>
      <p:sp>
        <p:nvSpPr>
          <p:cNvPr id="3" name="TextBox 2">
            <a:extLst>
              <a:ext uri="{FF2B5EF4-FFF2-40B4-BE49-F238E27FC236}">
                <a16:creationId xmlns:a16="http://schemas.microsoft.com/office/drawing/2014/main" id="{8D7F2BCF-C00A-DB3B-11EB-B1FFF692D8EE}"/>
              </a:ext>
            </a:extLst>
          </p:cNvPr>
          <p:cNvSpPr txBox="1"/>
          <p:nvPr/>
        </p:nvSpPr>
        <p:spPr>
          <a:xfrm>
            <a:off x="246184" y="1907479"/>
            <a:ext cx="11891919" cy="847604"/>
          </a:xfrm>
          <a:prstGeom prst="rect">
            <a:avLst/>
          </a:prstGeom>
          <a:noFill/>
        </p:spPr>
        <p:txBody>
          <a:bodyPr wrap="square" rtlCol="0">
            <a:spAutoFit/>
          </a:bodyPr>
          <a:lstStyle/>
          <a:p>
            <a:pPr lvl="0" algn="ctr">
              <a:lnSpc>
                <a:spcPct val="107000"/>
              </a:lnSpc>
            </a:pPr>
            <a:r>
              <a:rPr lang="en-US" sz="4800" dirty="0">
                <a:effectLst/>
                <a:latin typeface="Calibri" panose="020F0502020204030204" pitchFamily="34" charset="0"/>
                <a:ea typeface="Calibri" panose="020F0502020204030204" pitchFamily="34" charset="0"/>
                <a:cs typeface="Times New Roman" panose="02020603050405020304" pitchFamily="18" charset="0"/>
              </a:rPr>
              <a:t>The </a:t>
            </a:r>
            <a:r>
              <a:rPr lang="en-US" sz="4800" dirty="0" err="1">
                <a:effectLst/>
                <a:latin typeface="Calibri" panose="020F0502020204030204" pitchFamily="34" charset="0"/>
                <a:ea typeface="Calibri" panose="020F0502020204030204" pitchFamily="34" charset="0"/>
                <a:cs typeface="Times New Roman" panose="02020603050405020304" pitchFamily="18" charset="0"/>
              </a:rPr>
              <a:t>UnitTesting</a:t>
            </a:r>
            <a:r>
              <a:rPr lang="en-US" sz="4800" dirty="0">
                <a:effectLst/>
                <a:latin typeface="Calibri" panose="020F0502020204030204" pitchFamily="34" charset="0"/>
                <a:ea typeface="Calibri" panose="020F0502020204030204" pitchFamily="34" charset="0"/>
                <a:cs typeface="Times New Roman" panose="02020603050405020304" pitchFamily="18" charset="0"/>
              </a:rPr>
              <a:t> Dilemma</a:t>
            </a:r>
            <a:endParaRPr lang="en-BE" sz="4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2" name="TextBox 1">
            <a:extLst>
              <a:ext uri="{FF2B5EF4-FFF2-40B4-BE49-F238E27FC236}">
                <a16:creationId xmlns:a16="http://schemas.microsoft.com/office/drawing/2014/main" id="{64E04751-E999-5A06-956A-329F4882E0AC}"/>
              </a:ext>
            </a:extLst>
          </p:cNvPr>
          <p:cNvSpPr txBox="1"/>
          <p:nvPr/>
        </p:nvSpPr>
        <p:spPr>
          <a:xfrm>
            <a:off x="150040" y="3283943"/>
            <a:ext cx="11891919" cy="1637949"/>
          </a:xfrm>
          <a:prstGeom prst="rect">
            <a:avLst/>
          </a:prstGeom>
          <a:noFill/>
        </p:spPr>
        <p:txBody>
          <a:bodyPr wrap="square" rtlCol="0">
            <a:spAutoFit/>
          </a:bodyPr>
          <a:lstStyle/>
          <a:p>
            <a:pPr lvl="0" algn="ctr">
              <a:lnSpc>
                <a:spcPct val="107000"/>
              </a:lnSpc>
            </a:pPr>
            <a:r>
              <a:rPr lang="en-US" sz="4800" dirty="0">
                <a:effectLst/>
                <a:latin typeface="Calibri" panose="020F0502020204030204" pitchFamily="34" charset="0"/>
                <a:ea typeface="Calibri" panose="020F0502020204030204" pitchFamily="34" charset="0"/>
                <a:cs typeface="Times New Roman" panose="02020603050405020304" pitchFamily="18" charset="0"/>
              </a:rPr>
              <a:t>To change the code we need tests</a:t>
            </a:r>
            <a:br>
              <a:rPr lang="en-US" sz="4800" dirty="0">
                <a:effectLst/>
                <a:latin typeface="Calibri" panose="020F0502020204030204" pitchFamily="34" charset="0"/>
                <a:ea typeface="Calibri" panose="020F0502020204030204" pitchFamily="34" charset="0"/>
                <a:cs typeface="Times New Roman" panose="02020603050405020304" pitchFamily="18" charset="0"/>
              </a:rPr>
            </a:br>
            <a:r>
              <a:rPr lang="en-US" sz="4800" dirty="0">
                <a:effectLst/>
                <a:latin typeface="Calibri" panose="020F0502020204030204" pitchFamily="34" charset="0"/>
                <a:ea typeface="Calibri" panose="020F0502020204030204" pitchFamily="34" charset="0"/>
                <a:cs typeface="Times New Roman" panose="02020603050405020304" pitchFamily="18" charset="0"/>
              </a:rPr>
              <a:t>To test code we need to change it</a:t>
            </a:r>
          </a:p>
        </p:txBody>
      </p:sp>
    </p:spTree>
    <p:extLst>
      <p:ext uri="{BB962C8B-B14F-4D97-AF65-F5344CB8AC3E}">
        <p14:creationId xmlns:p14="http://schemas.microsoft.com/office/powerpoint/2010/main" val="29242003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1150AD-E424-490F-A3E6-147D047AF505}"/>
              </a:ext>
            </a:extLst>
          </p:cNvPr>
          <p:cNvPicPr>
            <a:picLocks noChangeAspect="1"/>
          </p:cNvPicPr>
          <p:nvPr>
            <p:custDataLst>
              <p:custData r:id="rId1"/>
            </p:custDataLst>
          </p:nvPr>
        </p:nvPicPr>
        <p:blipFill>
          <a:blip r:embed="rId4"/>
          <a:stretch>
            <a:fillRect/>
          </a:stretch>
        </p:blipFill>
        <p:spPr>
          <a:xfrm>
            <a:off x="-88884" y="-22188"/>
            <a:ext cx="3183776" cy="860893"/>
          </a:xfrm>
          <a:prstGeom prst="rect">
            <a:avLst/>
          </a:prstGeom>
        </p:spPr>
      </p:pic>
      <p:sp>
        <p:nvSpPr>
          <p:cNvPr id="4" name="Title 3">
            <a:extLst>
              <a:ext uri="{FF2B5EF4-FFF2-40B4-BE49-F238E27FC236}">
                <a16:creationId xmlns:a16="http://schemas.microsoft.com/office/drawing/2014/main" id="{29D87857-8B86-4E40-B4FD-6ECD4DA8BEC6}"/>
              </a:ext>
            </a:extLst>
          </p:cNvPr>
          <p:cNvSpPr>
            <a:spLocks noGrp="1"/>
          </p:cNvSpPr>
          <p:nvPr>
            <p:ph type="ctrTitle"/>
          </p:nvPr>
        </p:nvSpPr>
        <p:spPr>
          <a:xfrm>
            <a:off x="420888" y="838705"/>
            <a:ext cx="11542512" cy="860893"/>
          </a:xfrm>
        </p:spPr>
        <p:txBody>
          <a:bodyPr/>
          <a:lstStyle/>
          <a:p>
            <a:r>
              <a:rPr lang="fr-BE" dirty="0"/>
              <a:t>Test-Driven </a:t>
            </a:r>
            <a:r>
              <a:rPr lang="fr-BE" dirty="0" err="1"/>
              <a:t>Development</a:t>
            </a:r>
            <a:endParaRPr lang="en-BE" dirty="0"/>
          </a:p>
        </p:txBody>
      </p:sp>
      <p:sp>
        <p:nvSpPr>
          <p:cNvPr id="3" name="TextBox 2">
            <a:extLst>
              <a:ext uri="{FF2B5EF4-FFF2-40B4-BE49-F238E27FC236}">
                <a16:creationId xmlns:a16="http://schemas.microsoft.com/office/drawing/2014/main" id="{8D7F2BCF-C00A-DB3B-11EB-B1FFF692D8EE}"/>
              </a:ext>
            </a:extLst>
          </p:cNvPr>
          <p:cNvSpPr txBox="1"/>
          <p:nvPr/>
        </p:nvSpPr>
        <p:spPr>
          <a:xfrm>
            <a:off x="420888" y="1499030"/>
            <a:ext cx="11891919" cy="847604"/>
          </a:xfrm>
          <a:prstGeom prst="rect">
            <a:avLst/>
          </a:prstGeom>
          <a:noFill/>
        </p:spPr>
        <p:txBody>
          <a:bodyPr wrap="square" rtlCol="0">
            <a:spAutoFit/>
          </a:bodyPr>
          <a:lstStyle/>
          <a:p>
            <a:pPr lvl="0" algn="ctr">
              <a:lnSpc>
                <a:spcPct val="107000"/>
              </a:lnSpc>
            </a:pPr>
            <a:r>
              <a:rPr lang="en-US" sz="4800" dirty="0">
                <a:effectLst/>
                <a:latin typeface="Calibri" panose="020F0502020204030204" pitchFamily="34" charset="0"/>
                <a:ea typeface="Calibri" panose="020F0502020204030204" pitchFamily="34" charset="0"/>
                <a:cs typeface="Times New Roman" panose="02020603050405020304" pitchFamily="18" charset="0"/>
              </a:rPr>
              <a:t>Red – Green – Refactor</a:t>
            </a:r>
            <a:endParaRPr lang="en-BE" sz="4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146" name="Picture 2">
            <a:extLst>
              <a:ext uri="{FF2B5EF4-FFF2-40B4-BE49-F238E27FC236}">
                <a16:creationId xmlns:a16="http://schemas.microsoft.com/office/drawing/2014/main" id="{5B95F35C-D629-260A-3DF9-B4FB36F4A7E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08287" y="2346634"/>
            <a:ext cx="7679609" cy="43883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37858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1150AD-E424-490F-A3E6-147D047AF505}"/>
              </a:ext>
            </a:extLst>
          </p:cNvPr>
          <p:cNvPicPr>
            <a:picLocks noChangeAspect="1"/>
          </p:cNvPicPr>
          <p:nvPr>
            <p:custDataLst>
              <p:custData r:id="rId1"/>
            </p:custDataLst>
          </p:nvPr>
        </p:nvPicPr>
        <p:blipFill>
          <a:blip r:embed="rId4"/>
          <a:stretch>
            <a:fillRect/>
          </a:stretch>
        </p:blipFill>
        <p:spPr>
          <a:xfrm>
            <a:off x="-88884" y="-22188"/>
            <a:ext cx="3183776" cy="860893"/>
          </a:xfrm>
          <a:prstGeom prst="rect">
            <a:avLst/>
          </a:prstGeom>
        </p:spPr>
      </p:pic>
      <p:sp>
        <p:nvSpPr>
          <p:cNvPr id="4" name="Title 3">
            <a:extLst>
              <a:ext uri="{FF2B5EF4-FFF2-40B4-BE49-F238E27FC236}">
                <a16:creationId xmlns:a16="http://schemas.microsoft.com/office/drawing/2014/main" id="{29D87857-8B86-4E40-B4FD-6ECD4DA8BEC6}"/>
              </a:ext>
            </a:extLst>
          </p:cNvPr>
          <p:cNvSpPr>
            <a:spLocks noGrp="1"/>
          </p:cNvSpPr>
          <p:nvPr>
            <p:ph type="ctrTitle"/>
          </p:nvPr>
        </p:nvSpPr>
        <p:spPr>
          <a:xfrm>
            <a:off x="420888" y="838705"/>
            <a:ext cx="11542512" cy="860893"/>
          </a:xfrm>
        </p:spPr>
        <p:txBody>
          <a:bodyPr/>
          <a:lstStyle/>
          <a:p>
            <a:r>
              <a:rPr lang="fr-BE" dirty="0"/>
              <a:t>TDD</a:t>
            </a:r>
            <a:endParaRPr lang="en-BE" dirty="0"/>
          </a:p>
        </p:txBody>
      </p:sp>
      <p:sp>
        <p:nvSpPr>
          <p:cNvPr id="3" name="TextBox 2">
            <a:extLst>
              <a:ext uri="{FF2B5EF4-FFF2-40B4-BE49-F238E27FC236}">
                <a16:creationId xmlns:a16="http://schemas.microsoft.com/office/drawing/2014/main" id="{8D7F2BCF-C00A-DB3B-11EB-B1FFF692D8EE}"/>
              </a:ext>
            </a:extLst>
          </p:cNvPr>
          <p:cNvSpPr txBox="1"/>
          <p:nvPr/>
        </p:nvSpPr>
        <p:spPr>
          <a:xfrm>
            <a:off x="420888" y="1956230"/>
            <a:ext cx="11891919" cy="2428293"/>
          </a:xfrm>
          <a:prstGeom prst="rect">
            <a:avLst/>
          </a:prstGeom>
          <a:noFill/>
        </p:spPr>
        <p:txBody>
          <a:bodyPr wrap="square" rtlCol="0">
            <a:spAutoFit/>
          </a:bodyPr>
          <a:lstStyle/>
          <a:p>
            <a:pPr marL="685800" lvl="0" indent="-685800">
              <a:lnSpc>
                <a:spcPct val="107000"/>
              </a:lnSpc>
              <a:buFont typeface="Arial" panose="020B0604020202020204" pitchFamily="34" charset="0"/>
              <a:buChar char="•"/>
            </a:pPr>
            <a:r>
              <a:rPr lang="en-US" sz="4800" dirty="0">
                <a:effectLst/>
                <a:latin typeface="Calibri" panose="020F0502020204030204" pitchFamily="34" charset="0"/>
                <a:ea typeface="Calibri" panose="020F0502020204030204" pitchFamily="34" charset="0"/>
                <a:cs typeface="Times New Roman" panose="02020603050405020304" pitchFamily="18" charset="0"/>
              </a:rPr>
              <a:t>Thinking about design</a:t>
            </a:r>
          </a:p>
          <a:p>
            <a:pPr marL="685800" lvl="0" indent="-685800">
              <a:lnSpc>
                <a:spcPct val="107000"/>
              </a:lnSpc>
              <a:buFont typeface="Arial" panose="020B0604020202020204" pitchFamily="34" charset="0"/>
              <a:buChar char="•"/>
            </a:pPr>
            <a:r>
              <a:rPr lang="en-US" sz="4800" dirty="0">
                <a:effectLst/>
                <a:latin typeface="Calibri" panose="020F0502020204030204" pitchFamily="34" charset="0"/>
                <a:ea typeface="Calibri" panose="020F0502020204030204" pitchFamily="34" charset="0"/>
                <a:cs typeface="Times New Roman" panose="02020603050405020304" pitchFamily="18" charset="0"/>
              </a:rPr>
              <a:t>Breaking the “fear cycle”</a:t>
            </a:r>
          </a:p>
          <a:p>
            <a:pPr marL="685800" lvl="0" indent="-685800">
              <a:lnSpc>
                <a:spcPct val="107000"/>
              </a:lnSpc>
              <a:buFont typeface="Arial" panose="020B0604020202020204" pitchFamily="34" charset="0"/>
              <a:buChar char="•"/>
            </a:pPr>
            <a:r>
              <a:rPr lang="en-US" sz="4800" dirty="0">
                <a:latin typeface="Calibri" panose="020F0502020204030204" pitchFamily="34" charset="0"/>
                <a:ea typeface="Calibri" panose="020F0502020204030204" pitchFamily="34" charset="0"/>
                <a:cs typeface="Times New Roman" panose="02020603050405020304" pitchFamily="18" charset="0"/>
              </a:rPr>
              <a:t>A whole bunch of useless tests?</a:t>
            </a:r>
          </a:p>
        </p:txBody>
      </p:sp>
    </p:spTree>
    <p:extLst>
      <p:ext uri="{BB962C8B-B14F-4D97-AF65-F5344CB8AC3E}">
        <p14:creationId xmlns:p14="http://schemas.microsoft.com/office/powerpoint/2010/main" val="7994066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1150AD-E424-490F-A3E6-147D047AF505}"/>
              </a:ext>
            </a:extLst>
          </p:cNvPr>
          <p:cNvPicPr>
            <a:picLocks noChangeAspect="1"/>
          </p:cNvPicPr>
          <p:nvPr>
            <p:custDataLst>
              <p:custData r:id="rId1"/>
            </p:custDataLst>
          </p:nvPr>
        </p:nvPicPr>
        <p:blipFill>
          <a:blip r:embed="rId4"/>
          <a:stretch>
            <a:fillRect/>
          </a:stretch>
        </p:blipFill>
        <p:spPr>
          <a:xfrm>
            <a:off x="-88884" y="-22188"/>
            <a:ext cx="3183776" cy="860893"/>
          </a:xfrm>
          <a:prstGeom prst="rect">
            <a:avLst/>
          </a:prstGeom>
        </p:spPr>
      </p:pic>
      <p:sp>
        <p:nvSpPr>
          <p:cNvPr id="5" name="AutoShape 4" descr="Serverless Vs Containers Deploy Speeds">
            <a:extLst>
              <a:ext uri="{FF2B5EF4-FFF2-40B4-BE49-F238E27FC236}">
                <a16:creationId xmlns:a16="http://schemas.microsoft.com/office/drawing/2014/main" id="{74838526-8A97-43C5-AA2E-50438D453F15}"/>
              </a:ext>
            </a:extLst>
          </p:cNvPr>
          <p:cNvSpPr>
            <a:spLocks noChangeAspect="1" noChangeArrowheads="1"/>
          </p:cNvSpPr>
          <p:nvPr/>
        </p:nvSpPr>
        <p:spPr bwMode="auto">
          <a:xfrm>
            <a:off x="5943599" y="3276599"/>
            <a:ext cx="2719137" cy="271913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BE"/>
          </a:p>
        </p:txBody>
      </p:sp>
      <p:sp>
        <p:nvSpPr>
          <p:cNvPr id="4" name="Title 3">
            <a:extLst>
              <a:ext uri="{FF2B5EF4-FFF2-40B4-BE49-F238E27FC236}">
                <a16:creationId xmlns:a16="http://schemas.microsoft.com/office/drawing/2014/main" id="{29D87857-8B86-4E40-B4FD-6ECD4DA8BEC6}"/>
              </a:ext>
            </a:extLst>
          </p:cNvPr>
          <p:cNvSpPr>
            <a:spLocks noGrp="1"/>
          </p:cNvSpPr>
          <p:nvPr>
            <p:ph type="ctrTitle"/>
          </p:nvPr>
        </p:nvSpPr>
        <p:spPr>
          <a:xfrm>
            <a:off x="172343" y="862264"/>
            <a:ext cx="11542512" cy="860893"/>
          </a:xfrm>
        </p:spPr>
        <p:txBody>
          <a:bodyPr/>
          <a:lstStyle/>
          <a:p>
            <a:r>
              <a:rPr lang="fr-BE" dirty="0"/>
              <a:t>And </a:t>
            </a:r>
            <a:r>
              <a:rPr lang="fr-BE" dirty="0" err="1"/>
              <a:t>Remember</a:t>
            </a:r>
            <a:r>
              <a:rPr lang="fr-BE" dirty="0"/>
              <a:t>…</a:t>
            </a:r>
            <a:endParaRPr lang="en-BE" dirty="0"/>
          </a:p>
        </p:txBody>
      </p:sp>
      <p:pic>
        <p:nvPicPr>
          <p:cNvPr id="7170" name="Picture 2" descr="Unit Testing Error Handling and Exceptions | Everyday Unit Testing">
            <a:extLst>
              <a:ext uri="{FF2B5EF4-FFF2-40B4-BE49-F238E27FC236}">
                <a16:creationId xmlns:a16="http://schemas.microsoft.com/office/drawing/2014/main" id="{D8F28422-759E-C88D-045B-4CD27DD5129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71435" y="1746715"/>
            <a:ext cx="8511013" cy="47720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937018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1150AD-E424-490F-A3E6-147D047AF505}"/>
              </a:ext>
            </a:extLst>
          </p:cNvPr>
          <p:cNvPicPr>
            <a:picLocks noChangeAspect="1"/>
          </p:cNvPicPr>
          <p:nvPr>
            <p:custDataLst>
              <p:custData r:id="rId1"/>
            </p:custDataLst>
          </p:nvPr>
        </p:nvPicPr>
        <p:blipFill>
          <a:blip r:embed="rId4"/>
          <a:stretch>
            <a:fillRect/>
          </a:stretch>
        </p:blipFill>
        <p:spPr>
          <a:xfrm>
            <a:off x="-88884" y="-22188"/>
            <a:ext cx="3183776" cy="860893"/>
          </a:xfrm>
          <a:prstGeom prst="rect">
            <a:avLst/>
          </a:prstGeom>
        </p:spPr>
      </p:pic>
      <p:sp>
        <p:nvSpPr>
          <p:cNvPr id="5" name="AutoShape 4" descr="Serverless Vs Containers Deploy Speeds">
            <a:extLst>
              <a:ext uri="{FF2B5EF4-FFF2-40B4-BE49-F238E27FC236}">
                <a16:creationId xmlns:a16="http://schemas.microsoft.com/office/drawing/2014/main" id="{74838526-8A97-43C5-AA2E-50438D453F15}"/>
              </a:ext>
            </a:extLst>
          </p:cNvPr>
          <p:cNvSpPr>
            <a:spLocks noChangeAspect="1" noChangeArrowheads="1"/>
          </p:cNvSpPr>
          <p:nvPr/>
        </p:nvSpPr>
        <p:spPr bwMode="auto">
          <a:xfrm>
            <a:off x="5943599" y="3276599"/>
            <a:ext cx="2719137" cy="271913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BE"/>
          </a:p>
        </p:txBody>
      </p:sp>
      <p:sp>
        <p:nvSpPr>
          <p:cNvPr id="4" name="Title 3">
            <a:extLst>
              <a:ext uri="{FF2B5EF4-FFF2-40B4-BE49-F238E27FC236}">
                <a16:creationId xmlns:a16="http://schemas.microsoft.com/office/drawing/2014/main" id="{29D87857-8B86-4E40-B4FD-6ECD4DA8BEC6}"/>
              </a:ext>
            </a:extLst>
          </p:cNvPr>
          <p:cNvSpPr>
            <a:spLocks noGrp="1"/>
          </p:cNvSpPr>
          <p:nvPr>
            <p:ph type="ctrTitle"/>
          </p:nvPr>
        </p:nvSpPr>
        <p:spPr>
          <a:xfrm>
            <a:off x="172343" y="1061957"/>
            <a:ext cx="11542512" cy="860893"/>
          </a:xfrm>
        </p:spPr>
        <p:txBody>
          <a:bodyPr/>
          <a:lstStyle/>
          <a:p>
            <a:r>
              <a:rPr lang="fr-BE" dirty="0" err="1"/>
              <a:t>resources</a:t>
            </a:r>
            <a:endParaRPr lang="en-BE" dirty="0"/>
          </a:p>
        </p:txBody>
      </p:sp>
      <p:sp>
        <p:nvSpPr>
          <p:cNvPr id="3" name="TextBox 2">
            <a:extLst>
              <a:ext uri="{FF2B5EF4-FFF2-40B4-BE49-F238E27FC236}">
                <a16:creationId xmlns:a16="http://schemas.microsoft.com/office/drawing/2014/main" id="{75FDED81-80EA-0A95-FFF0-4A00B4747555}"/>
              </a:ext>
            </a:extLst>
          </p:cNvPr>
          <p:cNvSpPr txBox="1"/>
          <p:nvPr/>
        </p:nvSpPr>
        <p:spPr>
          <a:xfrm>
            <a:off x="667366" y="2136913"/>
            <a:ext cx="9700750" cy="3970318"/>
          </a:xfrm>
          <a:prstGeom prst="rect">
            <a:avLst/>
          </a:prstGeom>
          <a:noFill/>
        </p:spPr>
        <p:txBody>
          <a:bodyPr wrap="square">
            <a:spAutoFit/>
          </a:bodyPr>
          <a:lstStyle/>
          <a:p>
            <a:r>
              <a:rPr lang="en-US" sz="3600" b="1" dirty="0"/>
              <a:t>Books</a:t>
            </a:r>
            <a:r>
              <a:rPr lang="en-US" sz="3600" dirty="0"/>
              <a:t>:</a:t>
            </a:r>
            <a:br>
              <a:rPr lang="en-US" sz="3600" dirty="0"/>
            </a:br>
            <a:r>
              <a:rPr lang="en-US" sz="3600" dirty="0"/>
              <a:t>Working Effectively with Legacy Code</a:t>
            </a:r>
          </a:p>
          <a:p>
            <a:r>
              <a:rPr lang="en-US" sz="3600" dirty="0"/>
              <a:t>The Art of </a:t>
            </a:r>
            <a:r>
              <a:rPr lang="en-US" sz="3600" dirty="0" err="1"/>
              <a:t>UnitTesting</a:t>
            </a:r>
            <a:endParaRPr lang="en-US" sz="3600" dirty="0"/>
          </a:p>
          <a:p>
            <a:r>
              <a:rPr lang="en-US" sz="3600" dirty="0"/>
              <a:t>Test Driven Development</a:t>
            </a:r>
            <a:br>
              <a:rPr lang="en-US" sz="3600" dirty="0"/>
            </a:br>
            <a:r>
              <a:rPr lang="en-US" sz="3600" dirty="0" err="1"/>
              <a:t>xUnit</a:t>
            </a:r>
            <a:r>
              <a:rPr lang="en-US" sz="3600" dirty="0"/>
              <a:t> Test Patterns: Refactor Test Code</a:t>
            </a:r>
            <a:br>
              <a:rPr lang="en-US" sz="3600" dirty="0"/>
            </a:br>
            <a:br>
              <a:rPr lang="en-US" sz="3600" dirty="0"/>
            </a:br>
            <a:r>
              <a:rPr lang="en-US" sz="3600" dirty="0"/>
              <a:t>Fowler: </a:t>
            </a:r>
            <a:r>
              <a:rPr lang="en-US" sz="3600" dirty="0">
                <a:hlinkClick r:id="rId5"/>
              </a:rPr>
              <a:t>Mocks Aren’t Stubs</a:t>
            </a:r>
            <a:endParaRPr lang="en-US" sz="3600" dirty="0"/>
          </a:p>
        </p:txBody>
      </p:sp>
      <p:pic>
        <p:nvPicPr>
          <p:cNvPr id="5122" name="Picture 2" descr="The Art of Unit Testing: With Examples in .Net 1st (first) edition Text  Only: Roy Osherove: Amazon.com: Books">
            <a:extLst>
              <a:ext uri="{FF2B5EF4-FFF2-40B4-BE49-F238E27FC236}">
                <a16:creationId xmlns:a16="http://schemas.microsoft.com/office/drawing/2014/main" id="{654ACD21-6EC0-CCF5-B7E0-30647C575C0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464064" y="190342"/>
            <a:ext cx="1555593" cy="1946571"/>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a:extLst>
              <a:ext uri="{FF2B5EF4-FFF2-40B4-BE49-F238E27FC236}">
                <a16:creationId xmlns:a16="http://schemas.microsoft.com/office/drawing/2014/main" id="{D3155E6F-2C5A-A2E6-01FE-89D456FE7EE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500855" y="2360165"/>
            <a:ext cx="1474556" cy="1946571"/>
          </a:xfrm>
          <a:prstGeom prst="rect">
            <a:avLst/>
          </a:prstGeom>
          <a:noFill/>
          <a:extLst>
            <a:ext uri="{909E8E84-426E-40DD-AFC4-6F175D3DCCD1}">
              <a14:hiddenFill xmlns:a14="http://schemas.microsoft.com/office/drawing/2010/main">
                <a:solidFill>
                  <a:srgbClr val="FFFFFF"/>
                </a:solidFill>
              </a14:hiddenFill>
            </a:ext>
          </a:extLst>
        </p:spPr>
      </p:pic>
      <p:pic>
        <p:nvPicPr>
          <p:cNvPr id="5126" name="Picture 6">
            <a:extLst>
              <a:ext uri="{FF2B5EF4-FFF2-40B4-BE49-F238E27FC236}">
                <a16:creationId xmlns:a16="http://schemas.microsoft.com/office/drawing/2014/main" id="{523C3A1D-F5C6-C810-92D3-95A344DEDCC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500855" y="4631173"/>
            <a:ext cx="1474556" cy="18441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694221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1150AD-E424-490F-A3E6-147D047AF505}"/>
              </a:ext>
            </a:extLst>
          </p:cNvPr>
          <p:cNvPicPr>
            <a:picLocks noChangeAspect="1"/>
          </p:cNvPicPr>
          <p:nvPr>
            <p:custDataLst>
              <p:custData r:id="rId1"/>
            </p:custDataLst>
          </p:nvPr>
        </p:nvPicPr>
        <p:blipFill>
          <a:blip r:embed="rId4"/>
          <a:stretch>
            <a:fillRect/>
          </a:stretch>
        </p:blipFill>
        <p:spPr>
          <a:xfrm>
            <a:off x="-88884" y="-22188"/>
            <a:ext cx="3183776" cy="860893"/>
          </a:xfrm>
          <a:prstGeom prst="rect">
            <a:avLst/>
          </a:prstGeom>
        </p:spPr>
      </p:pic>
      <p:sp>
        <p:nvSpPr>
          <p:cNvPr id="5" name="AutoShape 4" descr="Serverless Vs Containers Deploy Speeds">
            <a:extLst>
              <a:ext uri="{FF2B5EF4-FFF2-40B4-BE49-F238E27FC236}">
                <a16:creationId xmlns:a16="http://schemas.microsoft.com/office/drawing/2014/main" id="{74838526-8A97-43C5-AA2E-50438D453F15}"/>
              </a:ext>
            </a:extLst>
          </p:cNvPr>
          <p:cNvSpPr>
            <a:spLocks noChangeAspect="1" noChangeArrowheads="1"/>
          </p:cNvSpPr>
          <p:nvPr/>
        </p:nvSpPr>
        <p:spPr bwMode="auto">
          <a:xfrm>
            <a:off x="5943599" y="3276599"/>
            <a:ext cx="2719137" cy="271913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BE"/>
          </a:p>
        </p:txBody>
      </p:sp>
      <p:sp>
        <p:nvSpPr>
          <p:cNvPr id="4" name="Title 3">
            <a:extLst>
              <a:ext uri="{FF2B5EF4-FFF2-40B4-BE49-F238E27FC236}">
                <a16:creationId xmlns:a16="http://schemas.microsoft.com/office/drawing/2014/main" id="{29D87857-8B86-4E40-B4FD-6ECD4DA8BEC6}"/>
              </a:ext>
            </a:extLst>
          </p:cNvPr>
          <p:cNvSpPr>
            <a:spLocks noGrp="1"/>
          </p:cNvSpPr>
          <p:nvPr>
            <p:ph type="ctrTitle"/>
          </p:nvPr>
        </p:nvSpPr>
        <p:spPr>
          <a:xfrm>
            <a:off x="324744" y="2846152"/>
            <a:ext cx="11542512" cy="860893"/>
          </a:xfrm>
        </p:spPr>
        <p:txBody>
          <a:bodyPr/>
          <a:lstStyle/>
          <a:p>
            <a:r>
              <a:rPr lang="fr-BE" dirty="0"/>
              <a:t>Questions?</a:t>
            </a:r>
            <a:endParaRPr lang="en-BE" dirty="0"/>
          </a:p>
        </p:txBody>
      </p:sp>
    </p:spTree>
    <p:extLst>
      <p:ext uri="{BB962C8B-B14F-4D97-AF65-F5344CB8AC3E}">
        <p14:creationId xmlns:p14="http://schemas.microsoft.com/office/powerpoint/2010/main" val="33374429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1150AD-E424-490F-A3E6-147D047AF505}"/>
              </a:ext>
            </a:extLst>
          </p:cNvPr>
          <p:cNvPicPr>
            <a:picLocks noChangeAspect="1"/>
          </p:cNvPicPr>
          <p:nvPr>
            <p:custDataLst>
              <p:custData r:id="rId1"/>
            </p:custDataLst>
          </p:nvPr>
        </p:nvPicPr>
        <p:blipFill>
          <a:blip r:embed="rId4"/>
          <a:stretch>
            <a:fillRect/>
          </a:stretch>
        </p:blipFill>
        <p:spPr>
          <a:xfrm>
            <a:off x="-88884" y="-22188"/>
            <a:ext cx="3183776" cy="860893"/>
          </a:xfrm>
          <a:prstGeom prst="rect">
            <a:avLst/>
          </a:prstGeom>
        </p:spPr>
      </p:pic>
      <p:sp>
        <p:nvSpPr>
          <p:cNvPr id="5" name="AutoShape 4" descr="Serverless Vs Containers Deploy Speeds">
            <a:extLst>
              <a:ext uri="{FF2B5EF4-FFF2-40B4-BE49-F238E27FC236}">
                <a16:creationId xmlns:a16="http://schemas.microsoft.com/office/drawing/2014/main" id="{74838526-8A97-43C5-AA2E-50438D453F15}"/>
              </a:ext>
            </a:extLst>
          </p:cNvPr>
          <p:cNvSpPr>
            <a:spLocks noChangeAspect="1" noChangeArrowheads="1"/>
          </p:cNvSpPr>
          <p:nvPr/>
        </p:nvSpPr>
        <p:spPr bwMode="auto">
          <a:xfrm>
            <a:off x="5943599" y="3276599"/>
            <a:ext cx="2719137" cy="271913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BE"/>
          </a:p>
        </p:txBody>
      </p:sp>
      <p:sp>
        <p:nvSpPr>
          <p:cNvPr id="4" name="Title 3">
            <a:extLst>
              <a:ext uri="{FF2B5EF4-FFF2-40B4-BE49-F238E27FC236}">
                <a16:creationId xmlns:a16="http://schemas.microsoft.com/office/drawing/2014/main" id="{29D87857-8B86-4E40-B4FD-6ECD4DA8BEC6}"/>
              </a:ext>
            </a:extLst>
          </p:cNvPr>
          <p:cNvSpPr>
            <a:spLocks noGrp="1"/>
          </p:cNvSpPr>
          <p:nvPr>
            <p:ph type="ctrTitle"/>
          </p:nvPr>
        </p:nvSpPr>
        <p:spPr>
          <a:xfrm>
            <a:off x="172343" y="1061957"/>
            <a:ext cx="11542512" cy="860893"/>
          </a:xfrm>
        </p:spPr>
        <p:txBody>
          <a:bodyPr/>
          <a:lstStyle/>
          <a:p>
            <a:r>
              <a:rPr lang="fr-BE" dirty="0"/>
              <a:t>Next</a:t>
            </a:r>
            <a:endParaRPr lang="en-BE" dirty="0"/>
          </a:p>
        </p:txBody>
      </p:sp>
      <p:sp>
        <p:nvSpPr>
          <p:cNvPr id="8" name="TextBox 7">
            <a:extLst>
              <a:ext uri="{FF2B5EF4-FFF2-40B4-BE49-F238E27FC236}">
                <a16:creationId xmlns:a16="http://schemas.microsoft.com/office/drawing/2014/main" id="{E945BC42-63B2-9B21-BC68-C4B2B0C08A19}"/>
              </a:ext>
            </a:extLst>
          </p:cNvPr>
          <p:cNvSpPr txBox="1"/>
          <p:nvPr/>
        </p:nvSpPr>
        <p:spPr>
          <a:xfrm>
            <a:off x="355384" y="1922850"/>
            <a:ext cx="11664273" cy="2062103"/>
          </a:xfrm>
          <a:prstGeom prst="rect">
            <a:avLst/>
          </a:prstGeom>
          <a:noFill/>
        </p:spPr>
        <p:txBody>
          <a:bodyPr wrap="square" rtlCol="0">
            <a:spAutoFit/>
          </a:bodyPr>
          <a:lstStyle/>
          <a:p>
            <a:pPr marL="457200" indent="-457200">
              <a:buFont typeface="Arial" panose="020B0604020202020204" pitchFamily="34" charset="0"/>
              <a:buChar char="•"/>
            </a:pPr>
            <a:r>
              <a:rPr lang="en-US" sz="3200" dirty="0"/>
              <a:t>05/9 : React</a:t>
            </a:r>
          </a:p>
          <a:p>
            <a:pPr marL="457200" indent="-457200">
              <a:buFont typeface="Arial" panose="020B0604020202020204" pitchFamily="34" charset="0"/>
              <a:buChar char="•"/>
            </a:pPr>
            <a:r>
              <a:rPr lang="en-US" sz="3200" dirty="0"/>
              <a:t>12/9 : Vue</a:t>
            </a:r>
          </a:p>
          <a:p>
            <a:pPr marL="457200" indent="-457200">
              <a:buFont typeface="Arial" panose="020B0604020202020204" pitchFamily="34" charset="0"/>
              <a:buChar char="•"/>
            </a:pPr>
            <a:r>
              <a:rPr lang="en-US" sz="3200" dirty="0"/>
              <a:t>21/9 : </a:t>
            </a:r>
            <a:r>
              <a:rPr lang="en-US" sz="3200" dirty="0" err="1"/>
              <a:t>GarbageCollection</a:t>
            </a:r>
            <a:r>
              <a:rPr lang="en-US" sz="3200" dirty="0"/>
              <a:t> .NET vs Java</a:t>
            </a:r>
          </a:p>
          <a:p>
            <a:pPr marL="457200" indent="-457200">
              <a:buFont typeface="Arial" panose="020B0604020202020204" pitchFamily="34" charset="0"/>
              <a:buChar char="•"/>
            </a:pPr>
            <a:r>
              <a:rPr lang="en-US" sz="3200" dirty="0"/>
              <a:t>26/9 : RXJS </a:t>
            </a:r>
            <a:endParaRPr lang="en-BE" sz="3200" dirty="0"/>
          </a:p>
        </p:txBody>
      </p:sp>
    </p:spTree>
    <p:extLst>
      <p:ext uri="{BB962C8B-B14F-4D97-AF65-F5344CB8AC3E}">
        <p14:creationId xmlns:p14="http://schemas.microsoft.com/office/powerpoint/2010/main" val="14591335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1150AD-E424-490F-A3E6-147D047AF505}"/>
              </a:ext>
            </a:extLst>
          </p:cNvPr>
          <p:cNvPicPr>
            <a:picLocks noChangeAspect="1"/>
          </p:cNvPicPr>
          <p:nvPr>
            <p:custDataLst>
              <p:custData r:id="rId1"/>
            </p:custDataLst>
          </p:nvPr>
        </p:nvPicPr>
        <p:blipFill>
          <a:blip r:embed="rId4"/>
          <a:stretch>
            <a:fillRect/>
          </a:stretch>
        </p:blipFill>
        <p:spPr>
          <a:xfrm>
            <a:off x="-88884" y="-22188"/>
            <a:ext cx="3183776" cy="860893"/>
          </a:xfrm>
          <a:prstGeom prst="rect">
            <a:avLst/>
          </a:prstGeom>
        </p:spPr>
      </p:pic>
      <p:sp>
        <p:nvSpPr>
          <p:cNvPr id="4" name="Title 3">
            <a:extLst>
              <a:ext uri="{FF2B5EF4-FFF2-40B4-BE49-F238E27FC236}">
                <a16:creationId xmlns:a16="http://schemas.microsoft.com/office/drawing/2014/main" id="{29D87857-8B86-4E40-B4FD-6ECD4DA8BEC6}"/>
              </a:ext>
            </a:extLst>
          </p:cNvPr>
          <p:cNvSpPr>
            <a:spLocks noGrp="1"/>
          </p:cNvSpPr>
          <p:nvPr>
            <p:ph type="ctrTitle"/>
          </p:nvPr>
        </p:nvSpPr>
        <p:spPr>
          <a:xfrm>
            <a:off x="420888" y="838705"/>
            <a:ext cx="11542512" cy="860893"/>
          </a:xfrm>
        </p:spPr>
        <p:txBody>
          <a:bodyPr/>
          <a:lstStyle/>
          <a:p>
            <a:r>
              <a:rPr lang="fr-BE" dirty="0"/>
              <a:t>Piggy Gonzales</a:t>
            </a:r>
            <a:endParaRPr lang="en-BE" dirty="0"/>
          </a:p>
        </p:txBody>
      </p:sp>
      <p:sp>
        <p:nvSpPr>
          <p:cNvPr id="3" name="TextBox 2">
            <a:extLst>
              <a:ext uri="{FF2B5EF4-FFF2-40B4-BE49-F238E27FC236}">
                <a16:creationId xmlns:a16="http://schemas.microsoft.com/office/drawing/2014/main" id="{8D7F2BCF-C00A-DB3B-11EB-B1FFF692D8EE}"/>
              </a:ext>
            </a:extLst>
          </p:cNvPr>
          <p:cNvSpPr txBox="1"/>
          <p:nvPr/>
        </p:nvSpPr>
        <p:spPr>
          <a:xfrm>
            <a:off x="420888" y="1956230"/>
            <a:ext cx="11891919" cy="4008983"/>
          </a:xfrm>
          <a:prstGeom prst="rect">
            <a:avLst/>
          </a:prstGeom>
          <a:noFill/>
        </p:spPr>
        <p:txBody>
          <a:bodyPr wrap="square" rtlCol="0">
            <a:spAutoFit/>
          </a:bodyPr>
          <a:lstStyle/>
          <a:p>
            <a:pPr lvl="0">
              <a:lnSpc>
                <a:spcPct val="107000"/>
              </a:lnSpc>
            </a:pPr>
            <a:r>
              <a:rPr lang="en-US" sz="4800" dirty="0">
                <a:effectLst/>
                <a:latin typeface="Calibri" panose="020F0502020204030204" pitchFamily="34" charset="0"/>
                <a:ea typeface="Calibri" panose="020F0502020204030204" pitchFamily="34" charset="0"/>
                <a:cs typeface="Times New Roman" panose="02020603050405020304" pitchFamily="18" charset="0"/>
              </a:rPr>
              <a:t>What to do now:</a:t>
            </a:r>
          </a:p>
          <a:p>
            <a:pPr marL="685800" lvl="0" indent="-685800">
              <a:lnSpc>
                <a:spcPct val="107000"/>
              </a:lnSpc>
              <a:buFont typeface="Arial" panose="020B0604020202020204" pitchFamily="34" charset="0"/>
              <a:buChar char="•"/>
            </a:pPr>
            <a:r>
              <a:rPr lang="en-US" sz="4800" dirty="0">
                <a:latin typeface="Calibri" panose="020F0502020204030204" pitchFamily="34" charset="0"/>
                <a:ea typeface="Calibri" panose="020F0502020204030204" pitchFamily="34" charset="0"/>
                <a:cs typeface="Times New Roman" panose="02020603050405020304" pitchFamily="18" charset="0"/>
              </a:rPr>
              <a:t>Read &amp; Think?</a:t>
            </a:r>
          </a:p>
          <a:p>
            <a:pPr marL="685800" lvl="0" indent="-685800">
              <a:lnSpc>
                <a:spcPct val="107000"/>
              </a:lnSpc>
              <a:buFont typeface="Arial" panose="020B0604020202020204" pitchFamily="34" charset="0"/>
              <a:buChar char="•"/>
            </a:pPr>
            <a:r>
              <a:rPr lang="en-US" sz="4800" dirty="0">
                <a:effectLst/>
                <a:latin typeface="Calibri" panose="020F0502020204030204" pitchFamily="34" charset="0"/>
                <a:ea typeface="Calibri" panose="020F0502020204030204" pitchFamily="34" charset="0"/>
                <a:cs typeface="Times New Roman" panose="02020603050405020304" pitchFamily="18" charset="0"/>
              </a:rPr>
              <a:t>Just get started?</a:t>
            </a:r>
          </a:p>
          <a:p>
            <a:pPr marL="685800" lvl="0" indent="-685800">
              <a:lnSpc>
                <a:spcPct val="107000"/>
              </a:lnSpc>
              <a:buFont typeface="Arial" panose="020B0604020202020204" pitchFamily="34" charset="0"/>
              <a:buChar char="•"/>
            </a:pPr>
            <a:r>
              <a:rPr lang="en-US" sz="4800" dirty="0">
                <a:latin typeface="Calibri" panose="020F0502020204030204" pitchFamily="34" charset="0"/>
                <a:ea typeface="Calibri" panose="020F0502020204030204" pitchFamily="34" charset="0"/>
                <a:cs typeface="Times New Roman" panose="02020603050405020304" pitchFamily="18" charset="0"/>
              </a:rPr>
              <a:t>Setup your environment?</a:t>
            </a:r>
          </a:p>
          <a:p>
            <a:pPr marL="685800" lvl="0" indent="-685800">
              <a:lnSpc>
                <a:spcPct val="107000"/>
              </a:lnSpc>
              <a:buFont typeface="Arial" panose="020B0604020202020204" pitchFamily="34" charset="0"/>
              <a:buChar char="•"/>
            </a:pPr>
            <a:r>
              <a:rPr lang="en-US" sz="4800" dirty="0">
                <a:effectLst/>
                <a:latin typeface="Calibri" panose="020F0502020204030204" pitchFamily="34" charset="0"/>
                <a:ea typeface="Calibri" panose="020F0502020204030204" pitchFamily="34" charset="0"/>
                <a:cs typeface="Times New Roman" panose="02020603050405020304" pitchFamily="18" charset="0"/>
              </a:rPr>
              <a:t>Draw a technical design?</a:t>
            </a:r>
            <a:endParaRPr lang="en-BE" sz="4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2" name="Picture 1">
            <a:extLst>
              <a:ext uri="{FF2B5EF4-FFF2-40B4-BE49-F238E27FC236}">
                <a16:creationId xmlns:a16="http://schemas.microsoft.com/office/drawing/2014/main" id="{DA5A5759-08C9-F3F5-E4B0-00DE4132344B}"/>
              </a:ext>
            </a:extLst>
          </p:cNvPr>
          <p:cNvPicPr>
            <a:picLocks noChangeAspect="1"/>
          </p:cNvPicPr>
          <p:nvPr/>
        </p:nvPicPr>
        <p:blipFill>
          <a:blip r:embed="rId5"/>
          <a:stretch>
            <a:fillRect/>
          </a:stretch>
        </p:blipFill>
        <p:spPr>
          <a:xfrm>
            <a:off x="9781408" y="408258"/>
            <a:ext cx="1772366" cy="1962943"/>
          </a:xfrm>
          <a:prstGeom prst="rect">
            <a:avLst/>
          </a:prstGeom>
        </p:spPr>
      </p:pic>
    </p:spTree>
    <p:extLst>
      <p:ext uri="{BB962C8B-B14F-4D97-AF65-F5344CB8AC3E}">
        <p14:creationId xmlns:p14="http://schemas.microsoft.com/office/powerpoint/2010/main" val="2516161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1150AD-E424-490F-A3E6-147D047AF505}"/>
              </a:ext>
            </a:extLst>
          </p:cNvPr>
          <p:cNvPicPr>
            <a:picLocks noChangeAspect="1"/>
          </p:cNvPicPr>
          <p:nvPr>
            <p:custDataLst>
              <p:custData r:id="rId1"/>
            </p:custDataLst>
          </p:nvPr>
        </p:nvPicPr>
        <p:blipFill>
          <a:blip r:embed="rId4"/>
          <a:stretch>
            <a:fillRect/>
          </a:stretch>
        </p:blipFill>
        <p:spPr>
          <a:xfrm>
            <a:off x="-88884" y="-22188"/>
            <a:ext cx="3183776" cy="860893"/>
          </a:xfrm>
          <a:prstGeom prst="rect">
            <a:avLst/>
          </a:prstGeom>
        </p:spPr>
      </p:pic>
      <p:sp>
        <p:nvSpPr>
          <p:cNvPr id="4" name="Title 3">
            <a:extLst>
              <a:ext uri="{FF2B5EF4-FFF2-40B4-BE49-F238E27FC236}">
                <a16:creationId xmlns:a16="http://schemas.microsoft.com/office/drawing/2014/main" id="{29D87857-8B86-4E40-B4FD-6ECD4DA8BEC6}"/>
              </a:ext>
            </a:extLst>
          </p:cNvPr>
          <p:cNvSpPr>
            <a:spLocks noGrp="1"/>
          </p:cNvSpPr>
          <p:nvPr>
            <p:ph type="ctrTitle"/>
          </p:nvPr>
        </p:nvSpPr>
        <p:spPr>
          <a:xfrm>
            <a:off x="420888" y="838705"/>
            <a:ext cx="11542512" cy="860893"/>
          </a:xfrm>
        </p:spPr>
        <p:txBody>
          <a:bodyPr/>
          <a:lstStyle/>
          <a:p>
            <a:r>
              <a:rPr lang="fr-BE" dirty="0" err="1"/>
              <a:t>Inspirational</a:t>
            </a:r>
            <a:r>
              <a:rPr lang="fr-BE" dirty="0"/>
              <a:t> </a:t>
            </a:r>
            <a:r>
              <a:rPr lang="fr-BE" dirty="0" err="1"/>
              <a:t>Quote</a:t>
            </a:r>
            <a:endParaRPr lang="en-BE" dirty="0"/>
          </a:p>
        </p:txBody>
      </p:sp>
      <p:pic>
        <p:nvPicPr>
          <p:cNvPr id="4098" name="Picture 2">
            <a:extLst>
              <a:ext uri="{FF2B5EF4-FFF2-40B4-BE49-F238E27FC236}">
                <a16:creationId xmlns:a16="http://schemas.microsoft.com/office/drawing/2014/main" id="{A9E13AC6-4A4B-90A5-2C8B-B5F05570AD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41829" y="1699598"/>
            <a:ext cx="7500630" cy="48593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01396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1150AD-E424-490F-A3E6-147D047AF505}"/>
              </a:ext>
            </a:extLst>
          </p:cNvPr>
          <p:cNvPicPr>
            <a:picLocks noChangeAspect="1"/>
          </p:cNvPicPr>
          <p:nvPr>
            <p:custDataLst>
              <p:custData r:id="rId1"/>
            </p:custDataLst>
          </p:nvPr>
        </p:nvPicPr>
        <p:blipFill>
          <a:blip r:embed="rId4"/>
          <a:stretch>
            <a:fillRect/>
          </a:stretch>
        </p:blipFill>
        <p:spPr>
          <a:xfrm>
            <a:off x="-88884" y="-22188"/>
            <a:ext cx="3183776" cy="860893"/>
          </a:xfrm>
          <a:prstGeom prst="rect">
            <a:avLst/>
          </a:prstGeom>
        </p:spPr>
      </p:pic>
      <p:sp>
        <p:nvSpPr>
          <p:cNvPr id="4" name="Title 3">
            <a:extLst>
              <a:ext uri="{FF2B5EF4-FFF2-40B4-BE49-F238E27FC236}">
                <a16:creationId xmlns:a16="http://schemas.microsoft.com/office/drawing/2014/main" id="{29D87857-8B86-4E40-B4FD-6ECD4DA8BEC6}"/>
              </a:ext>
            </a:extLst>
          </p:cNvPr>
          <p:cNvSpPr>
            <a:spLocks noGrp="1"/>
          </p:cNvSpPr>
          <p:nvPr>
            <p:ph type="ctrTitle"/>
          </p:nvPr>
        </p:nvSpPr>
        <p:spPr>
          <a:xfrm>
            <a:off x="420888" y="838705"/>
            <a:ext cx="11542512" cy="860893"/>
          </a:xfrm>
        </p:spPr>
        <p:txBody>
          <a:bodyPr/>
          <a:lstStyle/>
          <a:p>
            <a:r>
              <a:rPr lang="fr-BE" dirty="0"/>
              <a:t>Piggy Gonzales</a:t>
            </a:r>
            <a:endParaRPr lang="en-BE" dirty="0"/>
          </a:p>
        </p:txBody>
      </p:sp>
      <p:sp>
        <p:nvSpPr>
          <p:cNvPr id="3" name="TextBox 2">
            <a:extLst>
              <a:ext uri="{FF2B5EF4-FFF2-40B4-BE49-F238E27FC236}">
                <a16:creationId xmlns:a16="http://schemas.microsoft.com/office/drawing/2014/main" id="{8D7F2BCF-C00A-DB3B-11EB-B1FFF692D8EE}"/>
              </a:ext>
            </a:extLst>
          </p:cNvPr>
          <p:cNvSpPr txBox="1"/>
          <p:nvPr/>
        </p:nvSpPr>
        <p:spPr>
          <a:xfrm>
            <a:off x="420888" y="1956230"/>
            <a:ext cx="11891919" cy="4799327"/>
          </a:xfrm>
          <a:prstGeom prst="rect">
            <a:avLst/>
          </a:prstGeom>
          <a:noFill/>
        </p:spPr>
        <p:txBody>
          <a:bodyPr wrap="square" rtlCol="0">
            <a:spAutoFit/>
          </a:bodyPr>
          <a:lstStyle/>
          <a:p>
            <a:pPr marL="685800" lvl="0" indent="-685800">
              <a:lnSpc>
                <a:spcPct val="107000"/>
              </a:lnSpc>
              <a:buFont typeface="Arial" panose="020B0604020202020204" pitchFamily="34" charset="0"/>
              <a:buChar char="•"/>
            </a:pPr>
            <a:r>
              <a:rPr lang="en-US" sz="4800" dirty="0">
                <a:effectLst/>
                <a:latin typeface="Calibri" panose="020F0502020204030204" pitchFamily="34" charset="0"/>
                <a:ea typeface="Calibri" panose="020F0502020204030204" pitchFamily="34" charset="0"/>
                <a:cs typeface="Times New Roman" panose="02020603050405020304" pitchFamily="18" charset="0"/>
              </a:rPr>
              <a:t>Time limit: 2 hours (TAG!!)</a:t>
            </a:r>
          </a:p>
          <a:p>
            <a:pPr marL="685800" lvl="0" indent="-685800">
              <a:lnSpc>
                <a:spcPct val="107000"/>
              </a:lnSpc>
              <a:buFont typeface="Arial" panose="020B0604020202020204" pitchFamily="34" charset="0"/>
              <a:buChar char="•"/>
            </a:pPr>
            <a:r>
              <a:rPr lang="en-US" sz="4800" dirty="0">
                <a:latin typeface="Calibri" panose="020F0502020204030204" pitchFamily="34" charset="0"/>
                <a:ea typeface="Calibri" panose="020F0502020204030204" pitchFamily="34" charset="0"/>
                <a:cs typeface="Times New Roman" panose="02020603050405020304" pitchFamily="18" charset="0"/>
              </a:rPr>
              <a:t>Before the timer starts</a:t>
            </a:r>
          </a:p>
          <a:p>
            <a:pPr marL="1143000" lvl="1" indent="-685800">
              <a:lnSpc>
                <a:spcPct val="107000"/>
              </a:lnSpc>
              <a:buFont typeface="Arial" panose="020B0604020202020204" pitchFamily="34" charset="0"/>
              <a:buChar char="•"/>
            </a:pPr>
            <a:r>
              <a:rPr lang="en-US" sz="4800" dirty="0">
                <a:effectLst/>
                <a:latin typeface="Calibri" panose="020F0502020204030204" pitchFamily="34" charset="0"/>
                <a:ea typeface="Calibri" panose="020F0502020204030204" pitchFamily="34" charset="0"/>
                <a:cs typeface="Times New Roman" panose="02020603050405020304" pitchFamily="18" charset="0"/>
              </a:rPr>
              <a:t>Read the assignment</a:t>
            </a:r>
          </a:p>
          <a:p>
            <a:pPr marL="1143000" lvl="1" indent="-685800">
              <a:lnSpc>
                <a:spcPct val="107000"/>
              </a:lnSpc>
              <a:buFont typeface="Arial" panose="020B0604020202020204" pitchFamily="34" charset="0"/>
              <a:buChar char="•"/>
            </a:pPr>
            <a:r>
              <a:rPr lang="en-US" sz="4800" dirty="0">
                <a:latin typeface="Calibri" panose="020F0502020204030204" pitchFamily="34" charset="0"/>
                <a:ea typeface="Calibri" panose="020F0502020204030204" pitchFamily="34" charset="0"/>
                <a:cs typeface="Times New Roman" panose="02020603050405020304" pitchFamily="18" charset="0"/>
              </a:rPr>
              <a:t>“initial commit” (project setup, …)</a:t>
            </a:r>
          </a:p>
          <a:p>
            <a:pPr marL="1143000" lvl="1" indent="-685800">
              <a:lnSpc>
                <a:spcPct val="107000"/>
              </a:lnSpc>
              <a:buFont typeface="Arial" panose="020B0604020202020204" pitchFamily="34" charset="0"/>
              <a:buChar char="•"/>
            </a:pPr>
            <a:r>
              <a:rPr lang="en-US" sz="4800" dirty="0">
                <a:latin typeface="Calibri" panose="020F0502020204030204" pitchFamily="34" charset="0"/>
                <a:ea typeface="Calibri" panose="020F0502020204030204" pitchFamily="34" charset="0"/>
                <a:cs typeface="Times New Roman" panose="02020603050405020304" pitchFamily="18" charset="0"/>
              </a:rPr>
              <a:t>Technical Analysis, …</a:t>
            </a:r>
          </a:p>
          <a:p>
            <a:pPr marL="685800" indent="-685800">
              <a:lnSpc>
                <a:spcPct val="107000"/>
              </a:lnSpc>
              <a:buFont typeface="Arial" panose="020B0604020202020204" pitchFamily="34" charset="0"/>
              <a:buChar char="•"/>
            </a:pPr>
            <a:r>
              <a:rPr lang="en-US" sz="4800" dirty="0">
                <a:effectLst/>
                <a:latin typeface="Calibri" panose="020F0502020204030204" pitchFamily="34" charset="0"/>
                <a:ea typeface="Calibri" panose="020F0502020204030204" pitchFamily="34" charset="0"/>
                <a:cs typeface="Times New Roman" panose="02020603050405020304" pitchFamily="18" charset="0"/>
              </a:rPr>
              <a:t>Possible to work longer (Tag x hours)</a:t>
            </a:r>
          </a:p>
        </p:txBody>
      </p:sp>
    </p:spTree>
    <p:extLst>
      <p:ext uri="{BB962C8B-B14F-4D97-AF65-F5344CB8AC3E}">
        <p14:creationId xmlns:p14="http://schemas.microsoft.com/office/powerpoint/2010/main" val="19545266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1150AD-E424-490F-A3E6-147D047AF505}"/>
              </a:ext>
            </a:extLst>
          </p:cNvPr>
          <p:cNvPicPr>
            <a:picLocks noChangeAspect="1"/>
          </p:cNvPicPr>
          <p:nvPr>
            <p:custDataLst>
              <p:custData r:id="rId1"/>
            </p:custDataLst>
          </p:nvPr>
        </p:nvPicPr>
        <p:blipFill>
          <a:blip r:embed="rId4"/>
          <a:stretch>
            <a:fillRect/>
          </a:stretch>
        </p:blipFill>
        <p:spPr>
          <a:xfrm>
            <a:off x="-88884" y="-22188"/>
            <a:ext cx="3183776" cy="860893"/>
          </a:xfrm>
          <a:prstGeom prst="rect">
            <a:avLst/>
          </a:prstGeom>
        </p:spPr>
      </p:pic>
      <p:sp>
        <p:nvSpPr>
          <p:cNvPr id="4" name="Title 3">
            <a:extLst>
              <a:ext uri="{FF2B5EF4-FFF2-40B4-BE49-F238E27FC236}">
                <a16:creationId xmlns:a16="http://schemas.microsoft.com/office/drawing/2014/main" id="{29D87857-8B86-4E40-B4FD-6ECD4DA8BEC6}"/>
              </a:ext>
            </a:extLst>
          </p:cNvPr>
          <p:cNvSpPr>
            <a:spLocks noGrp="1"/>
          </p:cNvSpPr>
          <p:nvPr>
            <p:ph type="ctrTitle"/>
          </p:nvPr>
        </p:nvSpPr>
        <p:spPr>
          <a:xfrm>
            <a:off x="420888" y="838705"/>
            <a:ext cx="11542512" cy="860893"/>
          </a:xfrm>
        </p:spPr>
        <p:txBody>
          <a:bodyPr/>
          <a:lstStyle/>
          <a:p>
            <a:r>
              <a:rPr lang="fr-BE" dirty="0"/>
              <a:t>Piggy Gonzales</a:t>
            </a:r>
            <a:endParaRPr lang="en-BE" dirty="0"/>
          </a:p>
        </p:txBody>
      </p:sp>
      <p:sp>
        <p:nvSpPr>
          <p:cNvPr id="3" name="TextBox 2">
            <a:extLst>
              <a:ext uri="{FF2B5EF4-FFF2-40B4-BE49-F238E27FC236}">
                <a16:creationId xmlns:a16="http://schemas.microsoft.com/office/drawing/2014/main" id="{8D7F2BCF-C00A-DB3B-11EB-B1FFF692D8EE}"/>
              </a:ext>
            </a:extLst>
          </p:cNvPr>
          <p:cNvSpPr txBox="1"/>
          <p:nvPr/>
        </p:nvSpPr>
        <p:spPr>
          <a:xfrm>
            <a:off x="420888" y="1956230"/>
            <a:ext cx="11891919" cy="4008983"/>
          </a:xfrm>
          <a:prstGeom prst="rect">
            <a:avLst/>
          </a:prstGeom>
          <a:noFill/>
        </p:spPr>
        <p:txBody>
          <a:bodyPr wrap="square" rtlCol="0">
            <a:spAutoFit/>
          </a:bodyPr>
          <a:lstStyle/>
          <a:p>
            <a:pPr marL="685800" lvl="0" indent="-685800">
              <a:lnSpc>
                <a:spcPct val="107000"/>
              </a:lnSpc>
              <a:buFont typeface="Arial" panose="020B0604020202020204" pitchFamily="34" charset="0"/>
              <a:buChar char="•"/>
            </a:pPr>
            <a:r>
              <a:rPr lang="en-US" sz="4800" dirty="0">
                <a:effectLst/>
                <a:latin typeface="Calibri" panose="020F0502020204030204" pitchFamily="34" charset="0"/>
                <a:ea typeface="Calibri" panose="020F0502020204030204" pitchFamily="34" charset="0"/>
                <a:cs typeface="Times New Roman" panose="02020603050405020304" pitchFamily="18" charset="0"/>
              </a:rPr>
              <a:t>Commit often</a:t>
            </a:r>
          </a:p>
          <a:p>
            <a:pPr marL="685800" lvl="0" indent="-685800">
              <a:lnSpc>
                <a:spcPct val="107000"/>
              </a:lnSpc>
              <a:buFont typeface="Arial" panose="020B0604020202020204" pitchFamily="34" charset="0"/>
              <a:buChar char="•"/>
            </a:pPr>
            <a:r>
              <a:rPr lang="en-US" sz="4800" dirty="0">
                <a:latin typeface="Calibri" panose="020F0502020204030204" pitchFamily="34" charset="0"/>
                <a:ea typeface="Calibri" panose="020F0502020204030204" pitchFamily="34" charset="0"/>
                <a:cs typeface="Times New Roman" panose="02020603050405020304" pitchFamily="18" charset="0"/>
              </a:rPr>
              <a:t>Send a zip with code &amp; .git folder</a:t>
            </a:r>
          </a:p>
          <a:p>
            <a:pPr marL="685800" lvl="0" indent="-685800">
              <a:lnSpc>
                <a:spcPct val="107000"/>
              </a:lnSpc>
              <a:buFont typeface="Arial" panose="020B0604020202020204" pitchFamily="34" charset="0"/>
              <a:buChar char="•"/>
            </a:pPr>
            <a:r>
              <a:rPr lang="en-US" sz="4800" dirty="0">
                <a:effectLst/>
                <a:latin typeface="Calibri" panose="020F0502020204030204" pitchFamily="34" charset="0"/>
                <a:ea typeface="Calibri" panose="020F0502020204030204" pitchFamily="34" charset="0"/>
                <a:cs typeface="Times New Roman" panose="02020603050405020304" pitchFamily="18" charset="0"/>
              </a:rPr>
              <a:t>Lean code is prefer</a:t>
            </a:r>
            <a:r>
              <a:rPr lang="en-US" sz="4800" dirty="0">
                <a:latin typeface="Calibri" panose="020F0502020204030204" pitchFamily="34" charset="0"/>
                <a:ea typeface="Calibri" panose="020F0502020204030204" pitchFamily="34" charset="0"/>
                <a:cs typeface="Times New Roman" panose="02020603050405020304" pitchFamily="18" charset="0"/>
              </a:rPr>
              <a:t>red – do not show off</a:t>
            </a:r>
          </a:p>
          <a:p>
            <a:pPr marL="685800" lvl="0" indent="-685800">
              <a:lnSpc>
                <a:spcPct val="107000"/>
              </a:lnSpc>
              <a:buFont typeface="Arial" panose="020B0604020202020204" pitchFamily="34" charset="0"/>
              <a:buChar char="•"/>
            </a:pPr>
            <a:r>
              <a:rPr lang="en-US" sz="4800" dirty="0">
                <a:effectLst/>
                <a:latin typeface="Calibri" panose="020F0502020204030204" pitchFamily="34" charset="0"/>
                <a:ea typeface="Calibri" panose="020F0502020204030204" pitchFamily="34" charset="0"/>
                <a:cs typeface="Times New Roman" panose="02020603050405020304" pitchFamily="18" charset="0"/>
              </a:rPr>
              <a:t>If you want to focus on an “</a:t>
            </a:r>
            <a:r>
              <a:rPr lang="en-US" sz="4800" dirty="0" err="1">
                <a:effectLst/>
                <a:latin typeface="Calibri" panose="020F0502020204030204" pitchFamily="34" charset="0"/>
                <a:ea typeface="Calibri" panose="020F0502020204030204" pitchFamily="34" charset="0"/>
                <a:cs typeface="Times New Roman" panose="02020603050405020304" pitchFamily="18" charset="0"/>
              </a:rPr>
              <a:t>itility</a:t>
            </a:r>
            <a:r>
              <a:rPr lang="en-US" sz="4800" dirty="0">
                <a:effectLst/>
                <a:latin typeface="Calibri" panose="020F0502020204030204" pitchFamily="34" charset="0"/>
                <a:ea typeface="Calibri" panose="020F0502020204030204" pitchFamily="34" charset="0"/>
                <a:cs typeface="Times New Roman" panose="02020603050405020304" pitchFamily="18" charset="0"/>
              </a:rPr>
              <a:t>”</a:t>
            </a:r>
            <a:br>
              <a:rPr lang="en-US" sz="4800" dirty="0">
                <a:effectLst/>
                <a:latin typeface="Calibri" panose="020F0502020204030204" pitchFamily="34" charset="0"/>
                <a:ea typeface="Calibri" panose="020F0502020204030204" pitchFamily="34" charset="0"/>
                <a:cs typeface="Times New Roman" panose="02020603050405020304" pitchFamily="18" charset="0"/>
              </a:rPr>
            </a:br>
            <a:r>
              <a:rPr lang="en-US" sz="4800" dirty="0">
                <a:effectLst/>
                <a:latin typeface="Calibri" panose="020F0502020204030204" pitchFamily="34" charset="0"/>
                <a:ea typeface="Calibri" panose="020F0502020204030204" pitchFamily="34" charset="0"/>
                <a:cs typeface="Times New Roman" panose="02020603050405020304" pitchFamily="18" charset="0"/>
              </a:rPr>
              <a:t>  </a:t>
            </a:r>
            <a:r>
              <a:rPr lang="en-US" sz="4000" dirty="0">
                <a:latin typeface="Calibri" panose="020F0502020204030204" pitchFamily="34" charset="0"/>
                <a:ea typeface="Calibri" panose="020F0502020204030204" pitchFamily="34" charset="0"/>
                <a:cs typeface="Times New Roman" panose="02020603050405020304" pitchFamily="18" charset="0"/>
                <a:sym typeface="Wingdings" panose="05000000000000000000" pitchFamily="2" charset="2"/>
              </a:rPr>
              <a:t> </a:t>
            </a:r>
            <a:r>
              <a:rPr lang="en-US" sz="4000" dirty="0">
                <a:latin typeface="Calibri" panose="020F0502020204030204" pitchFamily="34" charset="0"/>
                <a:ea typeface="Calibri" panose="020F0502020204030204" pitchFamily="34" charset="0"/>
                <a:cs typeface="Times New Roman" panose="02020603050405020304" pitchFamily="18" charset="0"/>
              </a:rPr>
              <a:t>Make it “maintainability”</a:t>
            </a:r>
            <a:endParaRPr lang="en-BE" sz="4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9684582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1150AD-E424-490F-A3E6-147D047AF505}"/>
              </a:ext>
            </a:extLst>
          </p:cNvPr>
          <p:cNvPicPr>
            <a:picLocks noChangeAspect="1"/>
          </p:cNvPicPr>
          <p:nvPr>
            <p:custDataLst>
              <p:custData r:id="rId1"/>
            </p:custDataLst>
          </p:nvPr>
        </p:nvPicPr>
        <p:blipFill>
          <a:blip r:embed="rId4"/>
          <a:stretch>
            <a:fillRect/>
          </a:stretch>
        </p:blipFill>
        <p:spPr>
          <a:xfrm>
            <a:off x="-88884" y="-22188"/>
            <a:ext cx="3183776" cy="860893"/>
          </a:xfrm>
          <a:prstGeom prst="rect">
            <a:avLst/>
          </a:prstGeom>
        </p:spPr>
      </p:pic>
      <p:sp>
        <p:nvSpPr>
          <p:cNvPr id="4" name="Title 3">
            <a:extLst>
              <a:ext uri="{FF2B5EF4-FFF2-40B4-BE49-F238E27FC236}">
                <a16:creationId xmlns:a16="http://schemas.microsoft.com/office/drawing/2014/main" id="{29D87857-8B86-4E40-B4FD-6ECD4DA8BEC6}"/>
              </a:ext>
            </a:extLst>
          </p:cNvPr>
          <p:cNvSpPr>
            <a:spLocks noGrp="1"/>
          </p:cNvSpPr>
          <p:nvPr>
            <p:ph type="ctrTitle"/>
          </p:nvPr>
        </p:nvSpPr>
        <p:spPr>
          <a:xfrm>
            <a:off x="420888" y="838705"/>
            <a:ext cx="11542512" cy="860893"/>
          </a:xfrm>
        </p:spPr>
        <p:txBody>
          <a:bodyPr/>
          <a:lstStyle/>
          <a:p>
            <a:r>
              <a:rPr lang="fr-BE" dirty="0" err="1"/>
              <a:t>Examples</a:t>
            </a:r>
            <a:endParaRPr lang="en-BE" dirty="0"/>
          </a:p>
        </p:txBody>
      </p:sp>
      <p:sp>
        <p:nvSpPr>
          <p:cNvPr id="3" name="TextBox 2">
            <a:extLst>
              <a:ext uri="{FF2B5EF4-FFF2-40B4-BE49-F238E27FC236}">
                <a16:creationId xmlns:a16="http://schemas.microsoft.com/office/drawing/2014/main" id="{8D7F2BCF-C00A-DB3B-11EB-B1FFF692D8EE}"/>
              </a:ext>
            </a:extLst>
          </p:cNvPr>
          <p:cNvSpPr txBox="1"/>
          <p:nvPr/>
        </p:nvSpPr>
        <p:spPr>
          <a:xfrm>
            <a:off x="420888" y="1956230"/>
            <a:ext cx="11891919" cy="3218638"/>
          </a:xfrm>
          <a:prstGeom prst="rect">
            <a:avLst/>
          </a:prstGeom>
          <a:noFill/>
        </p:spPr>
        <p:txBody>
          <a:bodyPr wrap="square" rtlCol="0">
            <a:spAutoFit/>
          </a:bodyPr>
          <a:lstStyle/>
          <a:p>
            <a:pPr lvl="0">
              <a:lnSpc>
                <a:spcPct val="107000"/>
              </a:lnSpc>
            </a:pPr>
            <a:r>
              <a:rPr lang="en-US" sz="4800" dirty="0">
                <a:effectLst/>
                <a:latin typeface="Calibri" panose="020F0502020204030204" pitchFamily="34" charset="0"/>
                <a:ea typeface="Calibri" panose="020F0502020204030204" pitchFamily="34" charset="0"/>
                <a:cs typeface="Times New Roman" panose="02020603050405020304" pitchFamily="18" charset="0"/>
              </a:rPr>
              <a:t>There are some basic examples in this repo for</a:t>
            </a:r>
          </a:p>
          <a:p>
            <a:pPr marL="685800" lvl="0" indent="-685800">
              <a:lnSpc>
                <a:spcPct val="107000"/>
              </a:lnSpc>
              <a:buFont typeface="Arial" panose="020B0604020202020204" pitchFamily="34" charset="0"/>
              <a:buChar char="•"/>
            </a:pPr>
            <a:r>
              <a:rPr lang="en-US" sz="4800" dirty="0">
                <a:effectLst/>
                <a:latin typeface="Calibri" panose="020F0502020204030204" pitchFamily="34" charset="0"/>
                <a:ea typeface="Calibri" panose="020F0502020204030204" pitchFamily="34" charset="0"/>
                <a:cs typeface="Times New Roman" panose="02020603050405020304" pitchFamily="18" charset="0"/>
              </a:rPr>
              <a:t>Java</a:t>
            </a:r>
          </a:p>
          <a:p>
            <a:pPr marL="685800" lvl="0" indent="-685800">
              <a:lnSpc>
                <a:spcPct val="107000"/>
              </a:lnSpc>
              <a:buFont typeface="Arial" panose="020B0604020202020204" pitchFamily="34" charset="0"/>
              <a:buChar char="•"/>
            </a:pPr>
            <a:r>
              <a:rPr lang="en-US" sz="4800" dirty="0">
                <a:effectLst/>
                <a:latin typeface="Calibri" panose="020F0502020204030204" pitchFamily="34" charset="0"/>
                <a:ea typeface="Calibri" panose="020F0502020204030204" pitchFamily="34" charset="0"/>
                <a:cs typeface="Times New Roman" panose="02020603050405020304" pitchFamily="18" charset="0"/>
              </a:rPr>
              <a:t>JavaScript</a:t>
            </a:r>
          </a:p>
          <a:p>
            <a:pPr marL="685800" lvl="0" indent="-685800">
              <a:lnSpc>
                <a:spcPct val="107000"/>
              </a:lnSpc>
              <a:buFont typeface="Arial" panose="020B0604020202020204" pitchFamily="34" charset="0"/>
              <a:buChar char="•"/>
            </a:pPr>
            <a:r>
              <a:rPr lang="en-US" sz="4800" dirty="0">
                <a:latin typeface="Calibri" panose="020F0502020204030204" pitchFamily="34" charset="0"/>
                <a:ea typeface="Calibri" panose="020F0502020204030204" pitchFamily="34" charset="0"/>
                <a:cs typeface="Times New Roman" panose="02020603050405020304" pitchFamily="18" charset="0"/>
              </a:rPr>
              <a:t>.NET</a:t>
            </a:r>
            <a:endParaRPr lang="en-BE" sz="4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26198298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1150AD-E424-490F-A3E6-147D047AF505}"/>
              </a:ext>
            </a:extLst>
          </p:cNvPr>
          <p:cNvPicPr>
            <a:picLocks noChangeAspect="1"/>
          </p:cNvPicPr>
          <p:nvPr>
            <p:custDataLst>
              <p:custData r:id="rId1"/>
            </p:custDataLst>
          </p:nvPr>
        </p:nvPicPr>
        <p:blipFill>
          <a:blip r:embed="rId4"/>
          <a:stretch>
            <a:fillRect/>
          </a:stretch>
        </p:blipFill>
        <p:spPr>
          <a:xfrm>
            <a:off x="-88884" y="-22188"/>
            <a:ext cx="3183776" cy="860893"/>
          </a:xfrm>
          <a:prstGeom prst="rect">
            <a:avLst/>
          </a:prstGeom>
        </p:spPr>
      </p:pic>
      <p:sp>
        <p:nvSpPr>
          <p:cNvPr id="4" name="Title 3">
            <a:extLst>
              <a:ext uri="{FF2B5EF4-FFF2-40B4-BE49-F238E27FC236}">
                <a16:creationId xmlns:a16="http://schemas.microsoft.com/office/drawing/2014/main" id="{29D87857-8B86-4E40-B4FD-6ECD4DA8BEC6}"/>
              </a:ext>
            </a:extLst>
          </p:cNvPr>
          <p:cNvSpPr>
            <a:spLocks noGrp="1"/>
          </p:cNvSpPr>
          <p:nvPr>
            <p:ph type="ctrTitle"/>
          </p:nvPr>
        </p:nvSpPr>
        <p:spPr>
          <a:xfrm>
            <a:off x="349407" y="720718"/>
            <a:ext cx="11542512" cy="860893"/>
          </a:xfrm>
        </p:spPr>
        <p:txBody>
          <a:bodyPr/>
          <a:lstStyle/>
          <a:p>
            <a:r>
              <a:rPr lang="fr-BE" dirty="0"/>
              <a:t>MENU</a:t>
            </a:r>
            <a:endParaRPr lang="en-BE" dirty="0"/>
          </a:p>
        </p:txBody>
      </p:sp>
      <p:sp>
        <p:nvSpPr>
          <p:cNvPr id="2" name="TextBox 1">
            <a:extLst>
              <a:ext uri="{FF2B5EF4-FFF2-40B4-BE49-F238E27FC236}">
                <a16:creationId xmlns:a16="http://schemas.microsoft.com/office/drawing/2014/main" id="{F340CFD4-0585-39F6-296A-1CA72008ADAD}"/>
              </a:ext>
            </a:extLst>
          </p:cNvPr>
          <p:cNvSpPr txBox="1"/>
          <p:nvPr/>
        </p:nvSpPr>
        <p:spPr>
          <a:xfrm>
            <a:off x="300081" y="1581611"/>
            <a:ext cx="11891919" cy="5194564"/>
          </a:xfrm>
          <a:prstGeom prst="rect">
            <a:avLst/>
          </a:prstGeom>
          <a:noFill/>
        </p:spPr>
        <p:txBody>
          <a:bodyPr wrap="square" rtlCol="0">
            <a:spAutoFit/>
          </a:bodyPr>
          <a:lstStyle/>
          <a:p>
            <a:pPr marL="457200" lvl="0" indent="-457200">
              <a:lnSpc>
                <a:spcPct val="107000"/>
              </a:lnSpc>
              <a:buFont typeface="Arial" panose="020B0604020202020204" pitchFamily="34" charset="0"/>
              <a:buChar char="•"/>
            </a:pPr>
            <a:r>
              <a:rPr lang="en-US" sz="4400" dirty="0" err="1">
                <a:effectLst/>
                <a:latin typeface="Calibri" panose="020F0502020204030204" pitchFamily="34" charset="0"/>
                <a:ea typeface="Calibri" panose="020F0502020204030204" pitchFamily="34" charset="0"/>
                <a:cs typeface="Times New Roman" panose="02020603050405020304" pitchFamily="18" charset="0"/>
              </a:rPr>
              <a:t>UnitTesting</a:t>
            </a:r>
            <a:r>
              <a:rPr lang="en-US" sz="4400" dirty="0">
                <a:latin typeface="Calibri" panose="020F0502020204030204" pitchFamily="34" charset="0"/>
                <a:ea typeface="Calibri" panose="020F0502020204030204" pitchFamily="34" charset="0"/>
                <a:cs typeface="Times New Roman" panose="02020603050405020304" pitchFamily="18" charset="0"/>
              </a:rPr>
              <a:t> &amp; Architecture?</a:t>
            </a:r>
            <a:endParaRPr lang="en-US" sz="4400" dirty="0">
              <a:effectLst/>
              <a:latin typeface="Calibri" panose="020F0502020204030204" pitchFamily="34" charset="0"/>
              <a:ea typeface="Calibri" panose="020F0502020204030204" pitchFamily="34" charset="0"/>
              <a:cs typeface="Times New Roman" panose="02020603050405020304" pitchFamily="18" charset="0"/>
            </a:endParaRPr>
          </a:p>
          <a:p>
            <a:pPr marL="457200" indent="-457200">
              <a:lnSpc>
                <a:spcPct val="107000"/>
              </a:lnSpc>
              <a:buFont typeface="Arial" panose="020B0604020202020204" pitchFamily="34" charset="0"/>
              <a:buChar char="•"/>
            </a:pPr>
            <a:r>
              <a:rPr lang="en-US" sz="4400" dirty="0">
                <a:latin typeface="Calibri" panose="020F0502020204030204" pitchFamily="34" charset="0"/>
                <a:ea typeface="Calibri" panose="020F0502020204030204" pitchFamily="34" charset="0"/>
                <a:cs typeface="Times New Roman" panose="02020603050405020304" pitchFamily="18" charset="0"/>
              </a:rPr>
              <a:t>Why?</a:t>
            </a:r>
          </a:p>
          <a:p>
            <a:pPr marL="457200" indent="-457200">
              <a:lnSpc>
                <a:spcPct val="107000"/>
              </a:lnSpc>
              <a:buFont typeface="Arial" panose="020B0604020202020204" pitchFamily="34" charset="0"/>
              <a:buChar char="•"/>
            </a:pPr>
            <a:r>
              <a:rPr lang="en-US" sz="4400" dirty="0">
                <a:latin typeface="Calibri" panose="020F0502020204030204" pitchFamily="34" charset="0"/>
                <a:ea typeface="Calibri" panose="020F0502020204030204" pitchFamily="34" charset="0"/>
                <a:cs typeface="Times New Roman" panose="02020603050405020304" pitchFamily="18" charset="0"/>
              </a:rPr>
              <a:t>What? 100% Coverage?</a:t>
            </a:r>
          </a:p>
          <a:p>
            <a:pPr marL="457200" indent="-457200">
              <a:lnSpc>
                <a:spcPct val="107000"/>
              </a:lnSpc>
              <a:buFont typeface="Arial" panose="020B0604020202020204" pitchFamily="34" charset="0"/>
              <a:buChar char="•"/>
            </a:pPr>
            <a:r>
              <a:rPr lang="en-US" sz="4400" dirty="0">
                <a:latin typeface="Calibri" panose="020F0502020204030204" pitchFamily="34" charset="0"/>
                <a:ea typeface="Calibri" panose="020F0502020204030204" pitchFamily="34" charset="0"/>
                <a:cs typeface="Times New Roman" panose="02020603050405020304" pitchFamily="18" charset="0"/>
              </a:rPr>
              <a:t>Feedback Loop &amp; Mocking</a:t>
            </a:r>
          </a:p>
          <a:p>
            <a:pPr marL="457200" indent="-457200">
              <a:lnSpc>
                <a:spcPct val="107000"/>
              </a:lnSpc>
              <a:buFont typeface="Arial" panose="020B0604020202020204" pitchFamily="34" charset="0"/>
              <a:buChar char="•"/>
            </a:pPr>
            <a:r>
              <a:rPr lang="en-US" sz="4400" dirty="0">
                <a:latin typeface="Calibri" panose="020F0502020204030204" pitchFamily="34" charset="0"/>
                <a:ea typeface="Calibri" panose="020F0502020204030204" pitchFamily="34" charset="0"/>
                <a:cs typeface="Times New Roman" panose="02020603050405020304" pitchFamily="18" charset="0"/>
              </a:rPr>
              <a:t>Implementation Considerations</a:t>
            </a:r>
          </a:p>
          <a:p>
            <a:pPr marL="457200" indent="-457200">
              <a:lnSpc>
                <a:spcPct val="107000"/>
              </a:lnSpc>
              <a:buFont typeface="Arial" panose="020B0604020202020204" pitchFamily="34" charset="0"/>
              <a:buChar char="•"/>
            </a:pPr>
            <a:r>
              <a:rPr lang="en-US" sz="4400" dirty="0">
                <a:latin typeface="Calibri" panose="020F0502020204030204" pitchFamily="34" charset="0"/>
                <a:ea typeface="Calibri" panose="020F0502020204030204" pitchFamily="34" charset="0"/>
                <a:cs typeface="Times New Roman" panose="02020603050405020304" pitchFamily="18" charset="0"/>
              </a:rPr>
              <a:t>Common Pitfalls</a:t>
            </a:r>
          </a:p>
          <a:p>
            <a:pPr marL="457200" indent="-457200">
              <a:lnSpc>
                <a:spcPct val="107000"/>
              </a:lnSpc>
              <a:buFont typeface="Arial" panose="020B0604020202020204" pitchFamily="34" charset="0"/>
              <a:buChar char="•"/>
            </a:pPr>
            <a:r>
              <a:rPr lang="en-US" sz="4400" dirty="0">
                <a:latin typeface="Calibri" panose="020F0502020204030204" pitchFamily="34" charset="0"/>
                <a:ea typeface="Calibri" panose="020F0502020204030204" pitchFamily="34" charset="0"/>
                <a:cs typeface="Times New Roman" panose="02020603050405020304" pitchFamily="18" charset="0"/>
              </a:rPr>
              <a:t>TDD</a:t>
            </a:r>
            <a:endParaRPr lang="en-US" sz="48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936989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1150AD-E424-490F-A3E6-147D047AF505}"/>
              </a:ext>
            </a:extLst>
          </p:cNvPr>
          <p:cNvPicPr>
            <a:picLocks noChangeAspect="1"/>
          </p:cNvPicPr>
          <p:nvPr>
            <p:custDataLst>
              <p:custData r:id="rId1"/>
            </p:custDataLst>
          </p:nvPr>
        </p:nvPicPr>
        <p:blipFill>
          <a:blip r:embed="rId4"/>
          <a:stretch>
            <a:fillRect/>
          </a:stretch>
        </p:blipFill>
        <p:spPr>
          <a:xfrm>
            <a:off x="-88884" y="-22188"/>
            <a:ext cx="3183776" cy="860893"/>
          </a:xfrm>
          <a:prstGeom prst="rect">
            <a:avLst/>
          </a:prstGeom>
        </p:spPr>
      </p:pic>
      <p:sp>
        <p:nvSpPr>
          <p:cNvPr id="4" name="Title 3">
            <a:extLst>
              <a:ext uri="{FF2B5EF4-FFF2-40B4-BE49-F238E27FC236}">
                <a16:creationId xmlns:a16="http://schemas.microsoft.com/office/drawing/2014/main" id="{29D87857-8B86-4E40-B4FD-6ECD4DA8BEC6}"/>
              </a:ext>
            </a:extLst>
          </p:cNvPr>
          <p:cNvSpPr>
            <a:spLocks noGrp="1"/>
          </p:cNvSpPr>
          <p:nvPr>
            <p:ph type="ctrTitle"/>
          </p:nvPr>
        </p:nvSpPr>
        <p:spPr>
          <a:xfrm>
            <a:off x="420888" y="838705"/>
            <a:ext cx="11542512" cy="860893"/>
          </a:xfrm>
        </p:spPr>
        <p:txBody>
          <a:bodyPr/>
          <a:lstStyle/>
          <a:p>
            <a:r>
              <a:rPr lang="fr-BE" dirty="0" err="1"/>
              <a:t>UnitTesting</a:t>
            </a:r>
            <a:r>
              <a:rPr lang="fr-BE" dirty="0"/>
              <a:t>?</a:t>
            </a:r>
            <a:endParaRPr lang="en-BE" dirty="0"/>
          </a:p>
        </p:txBody>
      </p:sp>
      <p:sp>
        <p:nvSpPr>
          <p:cNvPr id="2" name="TextBox 1">
            <a:extLst>
              <a:ext uri="{FF2B5EF4-FFF2-40B4-BE49-F238E27FC236}">
                <a16:creationId xmlns:a16="http://schemas.microsoft.com/office/drawing/2014/main" id="{7B29FA73-C865-3D1B-A079-111054B9881A}"/>
              </a:ext>
            </a:extLst>
          </p:cNvPr>
          <p:cNvSpPr txBox="1"/>
          <p:nvPr/>
        </p:nvSpPr>
        <p:spPr>
          <a:xfrm>
            <a:off x="420888" y="1926733"/>
            <a:ext cx="11891919" cy="4008983"/>
          </a:xfrm>
          <a:prstGeom prst="rect">
            <a:avLst/>
          </a:prstGeom>
          <a:noFill/>
        </p:spPr>
        <p:txBody>
          <a:bodyPr wrap="square" rtlCol="0">
            <a:spAutoFit/>
          </a:bodyPr>
          <a:lstStyle/>
          <a:p>
            <a:pPr lvl="0">
              <a:lnSpc>
                <a:spcPct val="107000"/>
              </a:lnSpc>
            </a:pPr>
            <a:r>
              <a:rPr lang="en-US" sz="4800" dirty="0">
                <a:effectLst/>
                <a:latin typeface="Calibri" panose="020F0502020204030204" pitchFamily="34" charset="0"/>
                <a:ea typeface="Calibri" panose="020F0502020204030204" pitchFamily="34" charset="0"/>
                <a:cs typeface="Times New Roman" panose="02020603050405020304" pitchFamily="18" charset="0"/>
              </a:rPr>
              <a:t>Part of the job of the architect:</a:t>
            </a:r>
          </a:p>
          <a:p>
            <a:pPr marL="685800" lvl="0" indent="-685800">
              <a:lnSpc>
                <a:spcPct val="107000"/>
              </a:lnSpc>
              <a:buFont typeface="Arial" panose="020B0604020202020204" pitchFamily="34" charset="0"/>
              <a:buChar char="•"/>
            </a:pPr>
            <a:r>
              <a:rPr lang="en-US" sz="4800" dirty="0">
                <a:latin typeface="Calibri" panose="020F0502020204030204" pitchFamily="34" charset="0"/>
                <a:ea typeface="Calibri" panose="020F0502020204030204" pitchFamily="34" charset="0"/>
                <a:cs typeface="Times New Roman" panose="02020603050405020304" pitchFamily="18" charset="0"/>
              </a:rPr>
              <a:t>Setup Testing</a:t>
            </a:r>
          </a:p>
          <a:p>
            <a:pPr marL="685800" lvl="0" indent="-685800">
              <a:lnSpc>
                <a:spcPct val="107000"/>
              </a:lnSpc>
              <a:buFont typeface="Arial" panose="020B0604020202020204" pitchFamily="34" charset="0"/>
              <a:buChar char="•"/>
            </a:pPr>
            <a:r>
              <a:rPr lang="en-US" sz="4800" dirty="0">
                <a:effectLst/>
                <a:latin typeface="Calibri" panose="020F0502020204030204" pitchFamily="34" charset="0"/>
                <a:ea typeface="Calibri" panose="020F0502020204030204" pitchFamily="34" charset="0"/>
                <a:cs typeface="Times New Roman" panose="02020603050405020304" pitchFamily="18" charset="0"/>
              </a:rPr>
              <a:t>Configure CI</a:t>
            </a:r>
          </a:p>
          <a:p>
            <a:pPr marL="685800" lvl="0" indent="-685800">
              <a:lnSpc>
                <a:spcPct val="107000"/>
              </a:lnSpc>
              <a:buFont typeface="Arial" panose="020B0604020202020204" pitchFamily="34" charset="0"/>
              <a:buChar char="•"/>
            </a:pPr>
            <a:r>
              <a:rPr lang="en-US" sz="4800" dirty="0">
                <a:latin typeface="Calibri" panose="020F0502020204030204" pitchFamily="34" charset="0"/>
                <a:ea typeface="Calibri" panose="020F0502020204030204" pitchFamily="34" charset="0"/>
                <a:cs typeface="Times New Roman" panose="02020603050405020304" pitchFamily="18" charset="0"/>
              </a:rPr>
              <a:t>Convince Managers, Business, …</a:t>
            </a:r>
            <a:endParaRPr lang="en-US" sz="4800" dirty="0">
              <a:effectLst/>
              <a:latin typeface="Calibri" panose="020F0502020204030204" pitchFamily="34" charset="0"/>
              <a:ea typeface="Calibri" panose="020F0502020204030204" pitchFamily="34" charset="0"/>
              <a:cs typeface="Times New Roman" panose="02020603050405020304" pitchFamily="18" charset="0"/>
            </a:endParaRPr>
          </a:p>
          <a:p>
            <a:pPr marL="685800" lvl="0" indent="-685800">
              <a:lnSpc>
                <a:spcPct val="107000"/>
              </a:lnSpc>
              <a:buFont typeface="Arial" panose="020B0604020202020204" pitchFamily="34" charset="0"/>
              <a:buChar char="•"/>
            </a:pPr>
            <a:r>
              <a:rPr lang="en-US" sz="4800" dirty="0">
                <a:latin typeface="Calibri" panose="020F0502020204030204" pitchFamily="34" charset="0"/>
                <a:ea typeface="Calibri" panose="020F0502020204030204" pitchFamily="34" charset="0"/>
                <a:cs typeface="Times New Roman" panose="02020603050405020304" pitchFamily="18" charset="0"/>
              </a:rPr>
              <a:t>Teach/Help with </a:t>
            </a:r>
            <a:r>
              <a:rPr lang="en-US" sz="4800" dirty="0" err="1">
                <a:latin typeface="Calibri" panose="020F0502020204030204" pitchFamily="34" charset="0"/>
                <a:ea typeface="Calibri" panose="020F0502020204030204" pitchFamily="34" charset="0"/>
                <a:cs typeface="Times New Roman" panose="02020603050405020304" pitchFamily="18" charset="0"/>
              </a:rPr>
              <a:t>UnitTest</a:t>
            </a:r>
            <a:r>
              <a:rPr lang="en-US" sz="4800" dirty="0">
                <a:latin typeface="Calibri" panose="020F0502020204030204" pitchFamily="34" charset="0"/>
                <a:ea typeface="Calibri" panose="020F0502020204030204" pitchFamily="34" charset="0"/>
                <a:cs typeface="Times New Roman" panose="02020603050405020304" pitchFamily="18" charset="0"/>
              </a:rPr>
              <a:t> implementation</a:t>
            </a:r>
            <a:endParaRPr lang="en-BE" sz="4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30352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1150AD-E424-490F-A3E6-147D047AF505}"/>
              </a:ext>
            </a:extLst>
          </p:cNvPr>
          <p:cNvPicPr>
            <a:picLocks noChangeAspect="1"/>
          </p:cNvPicPr>
          <p:nvPr>
            <p:custDataLst>
              <p:custData r:id="rId1"/>
            </p:custDataLst>
          </p:nvPr>
        </p:nvPicPr>
        <p:blipFill>
          <a:blip r:embed="rId4"/>
          <a:stretch>
            <a:fillRect/>
          </a:stretch>
        </p:blipFill>
        <p:spPr>
          <a:xfrm>
            <a:off x="-88884" y="-22188"/>
            <a:ext cx="3183776" cy="860893"/>
          </a:xfrm>
          <a:prstGeom prst="rect">
            <a:avLst/>
          </a:prstGeom>
        </p:spPr>
      </p:pic>
      <p:sp>
        <p:nvSpPr>
          <p:cNvPr id="4" name="Title 3">
            <a:extLst>
              <a:ext uri="{FF2B5EF4-FFF2-40B4-BE49-F238E27FC236}">
                <a16:creationId xmlns:a16="http://schemas.microsoft.com/office/drawing/2014/main" id="{29D87857-8B86-4E40-B4FD-6ECD4DA8BEC6}"/>
              </a:ext>
            </a:extLst>
          </p:cNvPr>
          <p:cNvSpPr>
            <a:spLocks noGrp="1"/>
          </p:cNvSpPr>
          <p:nvPr>
            <p:ph type="ctrTitle"/>
          </p:nvPr>
        </p:nvSpPr>
        <p:spPr>
          <a:xfrm>
            <a:off x="324744" y="521205"/>
            <a:ext cx="11542512" cy="860893"/>
          </a:xfrm>
        </p:spPr>
        <p:txBody>
          <a:bodyPr/>
          <a:lstStyle/>
          <a:p>
            <a:r>
              <a:rPr lang="fr-BE" dirty="0"/>
              <a:t>WHY</a:t>
            </a:r>
            <a:endParaRPr lang="en-BE" dirty="0"/>
          </a:p>
        </p:txBody>
      </p:sp>
      <p:sp>
        <p:nvSpPr>
          <p:cNvPr id="3" name="TextBox 2">
            <a:extLst>
              <a:ext uri="{FF2B5EF4-FFF2-40B4-BE49-F238E27FC236}">
                <a16:creationId xmlns:a16="http://schemas.microsoft.com/office/drawing/2014/main" id="{8D7F2BCF-C00A-DB3B-11EB-B1FFF692D8EE}"/>
              </a:ext>
            </a:extLst>
          </p:cNvPr>
          <p:cNvSpPr txBox="1"/>
          <p:nvPr/>
        </p:nvSpPr>
        <p:spPr>
          <a:xfrm>
            <a:off x="300081" y="1268328"/>
            <a:ext cx="11891919" cy="5589672"/>
          </a:xfrm>
          <a:prstGeom prst="rect">
            <a:avLst/>
          </a:prstGeom>
          <a:noFill/>
        </p:spPr>
        <p:txBody>
          <a:bodyPr wrap="square" rtlCol="0">
            <a:spAutoFit/>
          </a:bodyPr>
          <a:lstStyle/>
          <a:p>
            <a:pPr marL="685800" lvl="0" indent="-685800">
              <a:lnSpc>
                <a:spcPct val="107000"/>
              </a:lnSpc>
              <a:buFont typeface="Arial" panose="020B0604020202020204" pitchFamily="34" charset="0"/>
              <a:buChar char="•"/>
            </a:pPr>
            <a:r>
              <a:rPr lang="en-US" sz="4800" dirty="0">
                <a:effectLst/>
                <a:latin typeface="Calibri" panose="020F0502020204030204" pitchFamily="34" charset="0"/>
                <a:ea typeface="Calibri" panose="020F0502020204030204" pitchFamily="34" charset="0"/>
                <a:cs typeface="Times New Roman" panose="02020603050405020304" pitchFamily="18" charset="0"/>
              </a:rPr>
              <a:t>Small continuous steps forward</a:t>
            </a:r>
          </a:p>
          <a:p>
            <a:pPr marL="685800" lvl="0" indent="-685800">
              <a:lnSpc>
                <a:spcPct val="107000"/>
              </a:lnSpc>
              <a:buFont typeface="Arial" panose="020B0604020202020204" pitchFamily="34" charset="0"/>
              <a:buChar char="•"/>
            </a:pPr>
            <a:r>
              <a:rPr lang="en-US" sz="4800" dirty="0">
                <a:latin typeface="Calibri" panose="020F0502020204030204" pitchFamily="34" charset="0"/>
                <a:ea typeface="Calibri" panose="020F0502020204030204" pitchFamily="34" charset="0"/>
                <a:cs typeface="Times New Roman" panose="02020603050405020304" pitchFamily="18" charset="0"/>
              </a:rPr>
              <a:t>Avoiding Regressions</a:t>
            </a:r>
          </a:p>
          <a:p>
            <a:pPr marL="685800" lvl="0" indent="-685800">
              <a:lnSpc>
                <a:spcPct val="107000"/>
              </a:lnSpc>
              <a:buFont typeface="Arial" panose="020B0604020202020204" pitchFamily="34" charset="0"/>
              <a:buChar char="•"/>
            </a:pPr>
            <a:r>
              <a:rPr lang="en-US" sz="4800" dirty="0">
                <a:effectLst/>
                <a:latin typeface="Calibri" panose="020F0502020204030204" pitchFamily="34" charset="0"/>
                <a:ea typeface="Calibri" panose="020F0502020204030204" pitchFamily="34" charset="0"/>
                <a:cs typeface="Times New Roman" panose="02020603050405020304" pitchFamily="18" charset="0"/>
              </a:rPr>
              <a:t>Living Documentation </a:t>
            </a:r>
            <a:r>
              <a:rPr lang="en-US" sz="3200" dirty="0">
                <a:effectLst/>
                <a:latin typeface="Calibri" panose="020F0502020204030204" pitchFamily="34" charset="0"/>
                <a:ea typeface="Calibri" panose="020F0502020204030204" pitchFamily="34" charset="0"/>
                <a:cs typeface="Times New Roman" panose="02020603050405020304" pitchFamily="18" charset="0"/>
              </a:rPr>
              <a:t>(Given/When/Then)</a:t>
            </a:r>
          </a:p>
          <a:p>
            <a:pPr marL="685800" indent="-685800">
              <a:lnSpc>
                <a:spcPct val="107000"/>
              </a:lnSpc>
              <a:buFont typeface="Arial" panose="020B0604020202020204" pitchFamily="34" charset="0"/>
              <a:buChar char="•"/>
            </a:pPr>
            <a:r>
              <a:rPr lang="en-US" sz="4800" dirty="0">
                <a:latin typeface="Calibri" panose="020F0502020204030204" pitchFamily="34" charset="0"/>
                <a:ea typeface="Calibri" panose="020F0502020204030204" pitchFamily="34" charset="0"/>
                <a:cs typeface="Times New Roman" panose="02020603050405020304" pitchFamily="18" charset="0"/>
              </a:rPr>
              <a:t>Quick Feedback Loop </a:t>
            </a:r>
            <a:r>
              <a:rPr lang="en-US" sz="3200" dirty="0">
                <a:latin typeface="Calibri" panose="020F0502020204030204" pitchFamily="34" charset="0"/>
                <a:ea typeface="Calibri" panose="020F0502020204030204" pitchFamily="34" charset="0"/>
                <a:cs typeface="Times New Roman" panose="02020603050405020304" pitchFamily="18" charset="0"/>
              </a:rPr>
              <a:t>(Avoid I/O)</a:t>
            </a:r>
            <a:endParaRPr lang="en-US" sz="4800" dirty="0">
              <a:effectLst/>
              <a:latin typeface="Calibri" panose="020F0502020204030204" pitchFamily="34" charset="0"/>
              <a:ea typeface="Calibri" panose="020F0502020204030204" pitchFamily="34" charset="0"/>
              <a:cs typeface="Times New Roman" panose="02020603050405020304" pitchFamily="18" charset="0"/>
            </a:endParaRPr>
          </a:p>
          <a:p>
            <a:pPr marL="685800" lvl="0" indent="-685800">
              <a:lnSpc>
                <a:spcPct val="107000"/>
              </a:lnSpc>
              <a:buFont typeface="Arial" panose="020B0604020202020204" pitchFamily="34" charset="0"/>
              <a:buChar char="•"/>
            </a:pPr>
            <a:r>
              <a:rPr lang="en-US" sz="4800" dirty="0">
                <a:effectLst/>
                <a:latin typeface="Calibri" panose="020F0502020204030204" pitchFamily="34" charset="0"/>
                <a:ea typeface="Calibri" panose="020F0502020204030204" pitchFamily="34" charset="0"/>
                <a:cs typeface="Times New Roman" panose="02020603050405020304" pitchFamily="18" charset="0"/>
              </a:rPr>
              <a:t>Fixing Bugs</a:t>
            </a:r>
          </a:p>
          <a:p>
            <a:pPr marL="685800" lvl="0" indent="-685800">
              <a:lnSpc>
                <a:spcPct val="107000"/>
              </a:lnSpc>
              <a:buFont typeface="Arial" panose="020B0604020202020204" pitchFamily="34" charset="0"/>
              <a:buChar char="•"/>
            </a:pPr>
            <a:r>
              <a:rPr lang="en-US" sz="4800" dirty="0">
                <a:latin typeface="Calibri" panose="020F0502020204030204" pitchFamily="34" charset="0"/>
                <a:ea typeface="Calibri" panose="020F0502020204030204" pitchFamily="34" charset="0"/>
                <a:cs typeface="Times New Roman" panose="02020603050405020304" pitchFamily="18" charset="0"/>
              </a:rPr>
              <a:t>Thinking about Design</a:t>
            </a:r>
          </a:p>
          <a:p>
            <a:pPr marL="685800" lvl="0" indent="-685800">
              <a:lnSpc>
                <a:spcPct val="107000"/>
              </a:lnSpc>
              <a:buFont typeface="Arial" panose="020B0604020202020204" pitchFamily="34" charset="0"/>
              <a:buChar char="•"/>
            </a:pPr>
            <a:r>
              <a:rPr lang="en-US" sz="4800" dirty="0">
                <a:effectLst/>
                <a:latin typeface="Calibri" panose="020F0502020204030204" pitchFamily="34" charset="0"/>
                <a:ea typeface="Calibri" panose="020F0502020204030204" pitchFamily="34" charset="0"/>
                <a:cs typeface="Times New Roman" panose="02020603050405020304" pitchFamily="18" charset="0"/>
              </a:rPr>
              <a:t>Pay Now vs Pay More Later</a:t>
            </a:r>
          </a:p>
        </p:txBody>
      </p:sp>
    </p:spTree>
    <p:extLst>
      <p:ext uri="{BB962C8B-B14F-4D97-AF65-F5344CB8AC3E}">
        <p14:creationId xmlns:p14="http://schemas.microsoft.com/office/powerpoint/2010/main" val="1960855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1150AD-E424-490F-A3E6-147D047AF505}"/>
              </a:ext>
            </a:extLst>
          </p:cNvPr>
          <p:cNvPicPr>
            <a:picLocks noChangeAspect="1"/>
          </p:cNvPicPr>
          <p:nvPr>
            <p:custDataLst>
              <p:custData r:id="rId1"/>
            </p:custDataLst>
          </p:nvPr>
        </p:nvPicPr>
        <p:blipFill>
          <a:blip r:embed="rId4"/>
          <a:stretch>
            <a:fillRect/>
          </a:stretch>
        </p:blipFill>
        <p:spPr>
          <a:xfrm>
            <a:off x="-88884" y="-22188"/>
            <a:ext cx="3183776" cy="860893"/>
          </a:xfrm>
          <a:prstGeom prst="rect">
            <a:avLst/>
          </a:prstGeom>
        </p:spPr>
      </p:pic>
      <p:sp>
        <p:nvSpPr>
          <p:cNvPr id="4" name="Title 3">
            <a:extLst>
              <a:ext uri="{FF2B5EF4-FFF2-40B4-BE49-F238E27FC236}">
                <a16:creationId xmlns:a16="http://schemas.microsoft.com/office/drawing/2014/main" id="{29D87857-8B86-4E40-B4FD-6ECD4DA8BEC6}"/>
              </a:ext>
            </a:extLst>
          </p:cNvPr>
          <p:cNvSpPr>
            <a:spLocks noGrp="1"/>
          </p:cNvSpPr>
          <p:nvPr>
            <p:ph type="ctrTitle"/>
          </p:nvPr>
        </p:nvSpPr>
        <p:spPr>
          <a:xfrm>
            <a:off x="420888" y="838705"/>
            <a:ext cx="11542512" cy="860893"/>
          </a:xfrm>
        </p:spPr>
        <p:txBody>
          <a:bodyPr/>
          <a:lstStyle/>
          <a:p>
            <a:r>
              <a:rPr lang="fr-BE" dirty="0" err="1"/>
              <a:t>What</a:t>
            </a:r>
            <a:r>
              <a:rPr lang="fr-BE" dirty="0"/>
              <a:t>? « First »</a:t>
            </a:r>
            <a:endParaRPr lang="en-BE" dirty="0"/>
          </a:p>
        </p:txBody>
      </p:sp>
      <p:sp>
        <p:nvSpPr>
          <p:cNvPr id="3" name="TextBox 2">
            <a:extLst>
              <a:ext uri="{FF2B5EF4-FFF2-40B4-BE49-F238E27FC236}">
                <a16:creationId xmlns:a16="http://schemas.microsoft.com/office/drawing/2014/main" id="{8D7F2BCF-C00A-DB3B-11EB-B1FFF692D8EE}"/>
              </a:ext>
            </a:extLst>
          </p:cNvPr>
          <p:cNvSpPr txBox="1"/>
          <p:nvPr/>
        </p:nvSpPr>
        <p:spPr>
          <a:xfrm>
            <a:off x="420888" y="1956230"/>
            <a:ext cx="11891919" cy="4008983"/>
          </a:xfrm>
          <a:prstGeom prst="rect">
            <a:avLst/>
          </a:prstGeom>
          <a:noFill/>
        </p:spPr>
        <p:txBody>
          <a:bodyPr wrap="square" rtlCol="0">
            <a:spAutoFit/>
          </a:bodyPr>
          <a:lstStyle/>
          <a:p>
            <a:pPr lvl="0">
              <a:lnSpc>
                <a:spcPct val="107000"/>
              </a:lnSpc>
            </a:pPr>
            <a:r>
              <a:rPr lang="en-US" sz="4800" dirty="0">
                <a:effectLst/>
                <a:latin typeface="Calibri" panose="020F0502020204030204" pitchFamily="34" charset="0"/>
                <a:ea typeface="Calibri" panose="020F0502020204030204" pitchFamily="34" charset="0"/>
                <a:cs typeface="Times New Roman" panose="02020603050405020304" pitchFamily="18" charset="0"/>
              </a:rPr>
              <a:t>Fast – </a:t>
            </a:r>
            <a:r>
              <a:rPr lang="en-US" sz="3200" dirty="0">
                <a:effectLst/>
                <a:latin typeface="Calibri" panose="020F0502020204030204" pitchFamily="34" charset="0"/>
                <a:ea typeface="Calibri" panose="020F0502020204030204" pitchFamily="34" charset="0"/>
                <a:cs typeface="Times New Roman" panose="02020603050405020304" pitchFamily="18" charset="0"/>
              </a:rPr>
              <a:t>Feedback loop</a:t>
            </a:r>
            <a:endParaRPr lang="en-US" sz="48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US" sz="4800" dirty="0">
                <a:latin typeface="Calibri" panose="020F0502020204030204" pitchFamily="34" charset="0"/>
                <a:ea typeface="Calibri" panose="020F0502020204030204" pitchFamily="34" charset="0"/>
                <a:cs typeface="Times New Roman" panose="02020603050405020304" pitchFamily="18" charset="0"/>
              </a:rPr>
              <a:t>Independent – </a:t>
            </a:r>
            <a:r>
              <a:rPr lang="en-US" sz="3200" dirty="0">
                <a:latin typeface="Calibri" panose="020F0502020204030204" pitchFamily="34" charset="0"/>
                <a:ea typeface="Calibri" panose="020F0502020204030204" pitchFamily="34" charset="0"/>
                <a:cs typeface="Times New Roman" panose="02020603050405020304" pitchFamily="18" charset="0"/>
              </a:rPr>
              <a:t>Tests should not interact with one another</a:t>
            </a:r>
            <a:endParaRPr lang="en-US" sz="4800"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US" sz="4800" dirty="0">
                <a:effectLst/>
                <a:latin typeface="Calibri" panose="020F0502020204030204" pitchFamily="34" charset="0"/>
                <a:ea typeface="Calibri" panose="020F0502020204030204" pitchFamily="34" charset="0"/>
                <a:cs typeface="Times New Roman" panose="02020603050405020304" pitchFamily="18" charset="0"/>
              </a:rPr>
              <a:t>Repeatable </a:t>
            </a:r>
            <a:r>
              <a:rPr lang="en-US" sz="4800" dirty="0">
                <a:latin typeface="Calibri" panose="020F0502020204030204" pitchFamily="34" charset="0"/>
                <a:ea typeface="Calibri" panose="020F0502020204030204" pitchFamily="34" charset="0"/>
                <a:cs typeface="Times New Roman" panose="02020603050405020304" pitchFamily="18" charset="0"/>
              </a:rPr>
              <a:t>– </a:t>
            </a:r>
            <a:r>
              <a:rPr lang="en-US" sz="3200" dirty="0">
                <a:latin typeface="Calibri" panose="020F0502020204030204" pitchFamily="34" charset="0"/>
                <a:ea typeface="Calibri" panose="020F0502020204030204" pitchFamily="34" charset="0"/>
                <a:cs typeface="Times New Roman" panose="02020603050405020304" pitchFamily="18" charset="0"/>
              </a:rPr>
              <a:t>Without code change test results do not change</a:t>
            </a:r>
            <a:endParaRPr lang="en-US" sz="4800" dirty="0">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US" sz="4800" dirty="0">
                <a:latin typeface="Calibri" panose="020F0502020204030204" pitchFamily="34" charset="0"/>
                <a:ea typeface="Calibri" panose="020F0502020204030204" pitchFamily="34" charset="0"/>
                <a:cs typeface="Times New Roman" panose="02020603050405020304" pitchFamily="18" charset="0"/>
              </a:rPr>
              <a:t>Self-Validating – </a:t>
            </a:r>
            <a:r>
              <a:rPr lang="en-US" sz="3200" dirty="0">
                <a:latin typeface="Calibri" panose="020F0502020204030204" pitchFamily="34" charset="0"/>
                <a:ea typeface="Calibri" panose="020F0502020204030204" pitchFamily="34" charset="0"/>
                <a:cs typeface="Times New Roman" panose="02020603050405020304" pitchFamily="18" charset="0"/>
              </a:rPr>
              <a:t>No manual steps allowed!</a:t>
            </a:r>
            <a:endParaRPr lang="en-US" sz="4400" dirty="0">
              <a:latin typeface="Calibri" panose="020F0502020204030204" pitchFamily="34" charset="0"/>
              <a:ea typeface="Calibri" panose="020F0502020204030204" pitchFamily="34" charset="0"/>
              <a:cs typeface="Times New Roman" panose="02020603050405020304" pitchFamily="18" charset="0"/>
            </a:endParaRPr>
          </a:p>
          <a:p>
            <a:pPr lvl="0">
              <a:lnSpc>
                <a:spcPct val="107000"/>
              </a:lnSpc>
            </a:pPr>
            <a:r>
              <a:rPr lang="en-US" sz="4800" dirty="0">
                <a:effectLst/>
                <a:latin typeface="Calibri" panose="020F0502020204030204" pitchFamily="34" charset="0"/>
                <a:ea typeface="Calibri" panose="020F0502020204030204" pitchFamily="34" charset="0"/>
                <a:cs typeface="Times New Roman" panose="02020603050405020304" pitchFamily="18" charset="0"/>
              </a:rPr>
              <a:t>Thorough </a:t>
            </a:r>
            <a:r>
              <a:rPr lang="en-US" sz="4800" dirty="0">
                <a:latin typeface="Calibri" panose="020F0502020204030204" pitchFamily="34" charset="0"/>
                <a:ea typeface="Calibri" panose="020F0502020204030204" pitchFamily="34" charset="0"/>
                <a:cs typeface="Times New Roman" panose="02020603050405020304" pitchFamily="18" charset="0"/>
              </a:rPr>
              <a:t>– </a:t>
            </a:r>
            <a:r>
              <a:rPr lang="en-US" sz="3200" dirty="0">
                <a:latin typeface="Calibri" panose="020F0502020204030204" pitchFamily="34" charset="0"/>
                <a:ea typeface="Calibri" panose="020F0502020204030204" pitchFamily="34" charset="0"/>
                <a:cs typeface="Times New Roman" panose="02020603050405020304" pitchFamily="18" charset="0"/>
              </a:rPr>
              <a:t>Don’t just test the happy path</a:t>
            </a:r>
            <a:endParaRPr lang="en-BE" sz="4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555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1150AD-E424-490F-A3E6-147D047AF505}"/>
              </a:ext>
            </a:extLst>
          </p:cNvPr>
          <p:cNvPicPr>
            <a:picLocks noChangeAspect="1"/>
          </p:cNvPicPr>
          <p:nvPr>
            <p:custDataLst>
              <p:custData r:id="rId1"/>
            </p:custDataLst>
          </p:nvPr>
        </p:nvPicPr>
        <p:blipFill>
          <a:blip r:embed="rId4"/>
          <a:stretch>
            <a:fillRect/>
          </a:stretch>
        </p:blipFill>
        <p:spPr>
          <a:xfrm>
            <a:off x="-88884" y="-22188"/>
            <a:ext cx="3183776" cy="860893"/>
          </a:xfrm>
          <a:prstGeom prst="rect">
            <a:avLst/>
          </a:prstGeom>
        </p:spPr>
      </p:pic>
      <p:sp>
        <p:nvSpPr>
          <p:cNvPr id="4" name="Title 3">
            <a:extLst>
              <a:ext uri="{FF2B5EF4-FFF2-40B4-BE49-F238E27FC236}">
                <a16:creationId xmlns:a16="http://schemas.microsoft.com/office/drawing/2014/main" id="{29D87857-8B86-4E40-B4FD-6ECD4DA8BEC6}"/>
              </a:ext>
            </a:extLst>
          </p:cNvPr>
          <p:cNvSpPr>
            <a:spLocks noGrp="1"/>
          </p:cNvSpPr>
          <p:nvPr>
            <p:ph type="ctrTitle"/>
          </p:nvPr>
        </p:nvSpPr>
        <p:spPr>
          <a:xfrm>
            <a:off x="420888" y="838705"/>
            <a:ext cx="11542512" cy="860893"/>
          </a:xfrm>
        </p:spPr>
        <p:txBody>
          <a:bodyPr/>
          <a:lstStyle/>
          <a:p>
            <a:r>
              <a:rPr lang="fr-BE" dirty="0" err="1"/>
              <a:t>What</a:t>
            </a:r>
            <a:endParaRPr lang="en-BE" dirty="0"/>
          </a:p>
        </p:txBody>
      </p:sp>
      <p:sp>
        <p:nvSpPr>
          <p:cNvPr id="3" name="TextBox 2">
            <a:extLst>
              <a:ext uri="{FF2B5EF4-FFF2-40B4-BE49-F238E27FC236}">
                <a16:creationId xmlns:a16="http://schemas.microsoft.com/office/drawing/2014/main" id="{8D7F2BCF-C00A-DB3B-11EB-B1FFF692D8EE}"/>
              </a:ext>
            </a:extLst>
          </p:cNvPr>
          <p:cNvSpPr txBox="1"/>
          <p:nvPr/>
        </p:nvSpPr>
        <p:spPr>
          <a:xfrm>
            <a:off x="420888" y="1956230"/>
            <a:ext cx="11891919" cy="4008983"/>
          </a:xfrm>
          <a:prstGeom prst="rect">
            <a:avLst/>
          </a:prstGeom>
          <a:noFill/>
        </p:spPr>
        <p:txBody>
          <a:bodyPr wrap="square" rtlCol="0">
            <a:spAutoFit/>
          </a:bodyPr>
          <a:lstStyle/>
          <a:p>
            <a:pPr marL="685800" lvl="0" indent="-685800">
              <a:lnSpc>
                <a:spcPct val="107000"/>
              </a:lnSpc>
              <a:buFont typeface="Arial" panose="020B0604020202020204" pitchFamily="34" charset="0"/>
              <a:buChar char="•"/>
            </a:pPr>
            <a:r>
              <a:rPr lang="en-US" sz="4800" dirty="0">
                <a:effectLst/>
                <a:latin typeface="Calibri" panose="020F0502020204030204" pitchFamily="34" charset="0"/>
                <a:ea typeface="Calibri" panose="020F0502020204030204" pitchFamily="34" charset="0"/>
                <a:cs typeface="Times New Roman" panose="02020603050405020304" pitchFamily="18" charset="0"/>
              </a:rPr>
              <a:t>Business Logic / Weird Rules</a:t>
            </a:r>
          </a:p>
          <a:p>
            <a:pPr marL="685800" lvl="0" indent="-685800">
              <a:lnSpc>
                <a:spcPct val="107000"/>
              </a:lnSpc>
              <a:buFont typeface="Arial" panose="020B0604020202020204" pitchFamily="34" charset="0"/>
              <a:buChar char="•"/>
            </a:pPr>
            <a:r>
              <a:rPr lang="en-US" sz="4800" dirty="0">
                <a:effectLst/>
                <a:latin typeface="Calibri" panose="020F0502020204030204" pitchFamily="34" charset="0"/>
                <a:ea typeface="Calibri" panose="020F0502020204030204" pitchFamily="34" charset="0"/>
                <a:cs typeface="Times New Roman" panose="02020603050405020304" pitchFamily="18" charset="0"/>
              </a:rPr>
              <a:t>Legacy Code</a:t>
            </a:r>
          </a:p>
          <a:p>
            <a:pPr marL="685800" lvl="0" indent="-685800">
              <a:lnSpc>
                <a:spcPct val="107000"/>
              </a:lnSpc>
              <a:buFont typeface="Arial" panose="020B0604020202020204" pitchFamily="34" charset="0"/>
              <a:buChar char="•"/>
            </a:pPr>
            <a:r>
              <a:rPr lang="en-US" sz="4800" dirty="0">
                <a:effectLst/>
                <a:latin typeface="Calibri" panose="020F0502020204030204" pitchFamily="34" charset="0"/>
                <a:ea typeface="Calibri" panose="020F0502020204030204" pitchFamily="34" charset="0"/>
                <a:cs typeface="Times New Roman" panose="02020603050405020304" pitchFamily="18" charset="0"/>
              </a:rPr>
              <a:t>Regression Galore</a:t>
            </a:r>
          </a:p>
          <a:p>
            <a:pPr marL="685800" lvl="0" indent="-685800">
              <a:lnSpc>
                <a:spcPct val="107000"/>
              </a:lnSpc>
              <a:buFont typeface="Arial" panose="020B0604020202020204" pitchFamily="34" charset="0"/>
              <a:buChar char="•"/>
            </a:pPr>
            <a:r>
              <a:rPr lang="en-US" sz="4800" dirty="0">
                <a:latin typeface="Calibri" panose="020F0502020204030204" pitchFamily="34" charset="0"/>
                <a:ea typeface="Calibri" panose="020F0502020204030204" pitchFamily="34" charset="0"/>
                <a:cs typeface="Times New Roman" panose="02020603050405020304" pitchFamily="18" charset="0"/>
              </a:rPr>
              <a:t>Technical Frameworks / Design</a:t>
            </a:r>
          </a:p>
          <a:p>
            <a:pPr marL="685800" indent="-685800">
              <a:lnSpc>
                <a:spcPct val="107000"/>
              </a:lnSpc>
              <a:buFont typeface="Arial" panose="020B0604020202020204" pitchFamily="34" charset="0"/>
              <a:buChar char="•"/>
            </a:pPr>
            <a:r>
              <a:rPr lang="en-US" sz="4800" dirty="0">
                <a:effectLst/>
                <a:latin typeface="Calibri" panose="020F0502020204030204" pitchFamily="34" charset="0"/>
                <a:ea typeface="Calibri" panose="020F0502020204030204" pitchFamily="34" charset="0"/>
                <a:cs typeface="Times New Roman" panose="02020603050405020304" pitchFamily="18" charset="0"/>
              </a:rPr>
              <a:t>“select isn’t broken”</a:t>
            </a:r>
          </a:p>
        </p:txBody>
      </p:sp>
    </p:spTree>
    <p:extLst>
      <p:ext uri="{BB962C8B-B14F-4D97-AF65-F5344CB8AC3E}">
        <p14:creationId xmlns:p14="http://schemas.microsoft.com/office/powerpoint/2010/main" val="38543734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D1150AD-E424-490F-A3E6-147D047AF505}"/>
              </a:ext>
            </a:extLst>
          </p:cNvPr>
          <p:cNvPicPr>
            <a:picLocks noChangeAspect="1"/>
          </p:cNvPicPr>
          <p:nvPr>
            <p:custDataLst>
              <p:custData r:id="rId1"/>
            </p:custDataLst>
          </p:nvPr>
        </p:nvPicPr>
        <p:blipFill>
          <a:blip r:embed="rId4"/>
          <a:stretch>
            <a:fillRect/>
          </a:stretch>
        </p:blipFill>
        <p:spPr>
          <a:xfrm>
            <a:off x="-88884" y="-22188"/>
            <a:ext cx="3183776" cy="860893"/>
          </a:xfrm>
          <a:prstGeom prst="rect">
            <a:avLst/>
          </a:prstGeom>
        </p:spPr>
      </p:pic>
      <p:sp>
        <p:nvSpPr>
          <p:cNvPr id="4" name="Title 3">
            <a:extLst>
              <a:ext uri="{FF2B5EF4-FFF2-40B4-BE49-F238E27FC236}">
                <a16:creationId xmlns:a16="http://schemas.microsoft.com/office/drawing/2014/main" id="{29D87857-8B86-4E40-B4FD-6ECD4DA8BEC6}"/>
              </a:ext>
            </a:extLst>
          </p:cNvPr>
          <p:cNvSpPr>
            <a:spLocks noGrp="1"/>
          </p:cNvSpPr>
          <p:nvPr>
            <p:ph type="ctrTitle"/>
          </p:nvPr>
        </p:nvSpPr>
        <p:spPr>
          <a:xfrm>
            <a:off x="420888" y="838705"/>
            <a:ext cx="11542512" cy="860893"/>
          </a:xfrm>
        </p:spPr>
        <p:txBody>
          <a:bodyPr/>
          <a:lstStyle/>
          <a:p>
            <a:r>
              <a:rPr lang="fr-BE" dirty="0"/>
              <a:t>100% </a:t>
            </a:r>
            <a:r>
              <a:rPr lang="fr-BE" dirty="0" err="1"/>
              <a:t>Coverage</a:t>
            </a:r>
            <a:r>
              <a:rPr lang="fr-BE" dirty="0"/>
              <a:t>?</a:t>
            </a:r>
            <a:endParaRPr lang="en-BE" dirty="0"/>
          </a:p>
        </p:txBody>
      </p:sp>
      <p:pic>
        <p:nvPicPr>
          <p:cNvPr id="1026" name="Picture 2" descr="test coverage 100% QA found 257 bugs - Socially Awkward Awesome Penguin |  Make a Meme">
            <a:extLst>
              <a:ext uri="{FF2B5EF4-FFF2-40B4-BE49-F238E27FC236}">
                <a16:creationId xmlns:a16="http://schemas.microsoft.com/office/drawing/2014/main" id="{44DA8A19-7963-0159-A3D1-6F7B31C7CB6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59326" y="1900808"/>
            <a:ext cx="4118487" cy="411848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E142382-5454-6876-A4F2-D45BE6D4653B}"/>
              </a:ext>
            </a:extLst>
          </p:cNvPr>
          <p:cNvSpPr txBox="1"/>
          <p:nvPr/>
        </p:nvSpPr>
        <p:spPr>
          <a:xfrm>
            <a:off x="4586748" y="1926733"/>
            <a:ext cx="7726059" cy="4008983"/>
          </a:xfrm>
          <a:prstGeom prst="rect">
            <a:avLst/>
          </a:prstGeom>
          <a:noFill/>
        </p:spPr>
        <p:txBody>
          <a:bodyPr wrap="square" rtlCol="0">
            <a:spAutoFit/>
          </a:bodyPr>
          <a:lstStyle/>
          <a:p>
            <a:pPr marL="1143000" lvl="1" indent="-685800">
              <a:lnSpc>
                <a:spcPct val="107000"/>
              </a:lnSpc>
              <a:buFont typeface="Arial" panose="020B0604020202020204" pitchFamily="34" charset="0"/>
              <a:buChar char="•"/>
            </a:pPr>
            <a:r>
              <a:rPr lang="en-US" sz="4800" dirty="0">
                <a:effectLst/>
                <a:latin typeface="Calibri" panose="020F0502020204030204" pitchFamily="34" charset="0"/>
                <a:ea typeface="Calibri" panose="020F0502020204030204" pitchFamily="34" charset="0"/>
                <a:cs typeface="Times New Roman" panose="02020603050405020304" pitchFamily="18" charset="0"/>
              </a:rPr>
              <a:t>Startup Code?</a:t>
            </a:r>
          </a:p>
          <a:p>
            <a:pPr marL="1143000" lvl="1" indent="-685800">
              <a:lnSpc>
                <a:spcPct val="107000"/>
              </a:lnSpc>
              <a:buFont typeface="Arial" panose="020B0604020202020204" pitchFamily="34" charset="0"/>
              <a:buChar char="•"/>
            </a:pPr>
            <a:r>
              <a:rPr lang="en-US" sz="4800" dirty="0">
                <a:latin typeface="Calibri" panose="020F0502020204030204" pitchFamily="34" charset="0"/>
                <a:ea typeface="Calibri" panose="020F0502020204030204" pitchFamily="34" charset="0"/>
                <a:cs typeface="Times New Roman" panose="02020603050405020304" pitchFamily="18" charset="0"/>
              </a:rPr>
              <a:t>Trivial Code?</a:t>
            </a:r>
          </a:p>
          <a:p>
            <a:pPr marL="1143000" lvl="1" indent="-685800">
              <a:lnSpc>
                <a:spcPct val="107000"/>
              </a:lnSpc>
              <a:buFont typeface="Arial" panose="020B0604020202020204" pitchFamily="34" charset="0"/>
              <a:buChar char="•"/>
            </a:pPr>
            <a:r>
              <a:rPr lang="en-US" sz="4800" dirty="0">
                <a:effectLst/>
                <a:latin typeface="Calibri" panose="020F0502020204030204" pitchFamily="34" charset="0"/>
                <a:ea typeface="Calibri" panose="020F0502020204030204" pitchFamily="34" charset="0"/>
                <a:cs typeface="Times New Roman" panose="02020603050405020304" pitchFamily="18" charset="0"/>
              </a:rPr>
              <a:t>Branchless Code?</a:t>
            </a:r>
          </a:p>
          <a:p>
            <a:pPr marL="1143000" lvl="1" indent="-685800">
              <a:lnSpc>
                <a:spcPct val="107000"/>
              </a:lnSpc>
              <a:buFont typeface="Arial" panose="020B0604020202020204" pitchFamily="34" charset="0"/>
              <a:buChar char="•"/>
            </a:pPr>
            <a:r>
              <a:rPr lang="en-US" sz="4800" dirty="0">
                <a:latin typeface="Calibri" panose="020F0502020204030204" pitchFamily="34" charset="0"/>
                <a:ea typeface="Calibri" panose="020F0502020204030204" pitchFamily="34" charset="0"/>
                <a:cs typeface="Times New Roman" panose="02020603050405020304" pitchFamily="18" charset="0"/>
              </a:rPr>
              <a:t>Technical Code?</a:t>
            </a:r>
          </a:p>
          <a:p>
            <a:pPr marL="1143000" lvl="1" indent="-685800">
              <a:lnSpc>
                <a:spcPct val="107000"/>
              </a:lnSpc>
              <a:buFont typeface="Arial" panose="020B0604020202020204" pitchFamily="34" charset="0"/>
              <a:buChar char="•"/>
            </a:pPr>
            <a:r>
              <a:rPr lang="en-US" sz="4800" dirty="0">
                <a:latin typeface="Calibri" panose="020F0502020204030204" pitchFamily="34" charset="0"/>
                <a:ea typeface="Calibri" panose="020F0502020204030204" pitchFamily="34" charset="0"/>
                <a:cs typeface="Times New Roman" panose="02020603050405020304" pitchFamily="18" charset="0"/>
              </a:rPr>
              <a:t>One time migrations?</a:t>
            </a:r>
          </a:p>
        </p:txBody>
      </p:sp>
    </p:spTree>
    <p:extLst>
      <p:ext uri="{BB962C8B-B14F-4D97-AF65-F5344CB8AC3E}">
        <p14:creationId xmlns:p14="http://schemas.microsoft.com/office/powerpoint/2010/main" val="163730389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sh">
  <a:themeElements>
    <a:clrScheme name="Mesh">
      <a:dk1>
        <a:sysClr val="windowText" lastClr="000000"/>
      </a:dk1>
      <a:lt1>
        <a:sysClr val="window" lastClr="FFFFFF"/>
      </a:lt1>
      <a:dk2>
        <a:srgbClr val="363D46"/>
      </a:dk2>
      <a:lt2>
        <a:srgbClr val="EBEBEB"/>
      </a:lt2>
      <a:accent1>
        <a:srgbClr val="F4B54B"/>
      </a:accent1>
      <a:accent2>
        <a:srgbClr val="A2C84E"/>
      </a:accent2>
      <a:accent3>
        <a:srgbClr val="4BC298"/>
      </a:accent3>
      <a:accent4>
        <a:srgbClr val="4CB5D3"/>
      </a:accent4>
      <a:accent5>
        <a:srgbClr val="9167E3"/>
      </a:accent5>
      <a:accent6>
        <a:srgbClr val="E05073"/>
      </a:accent6>
      <a:hlink>
        <a:srgbClr val="E19520"/>
      </a:hlink>
      <a:folHlink>
        <a:srgbClr val="E8B15D"/>
      </a:folHlink>
    </a:clrScheme>
    <a:fontScheme name="Mesh">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Mesh">
      <a:fillStyleLst>
        <a:solidFill>
          <a:schemeClr val="phClr"/>
        </a:solidFill>
        <a:gradFill rotWithShape="1">
          <a:gsLst>
            <a:gs pos="0">
              <a:schemeClr val="phClr">
                <a:tint val="60000"/>
                <a:lumMod val="110000"/>
              </a:schemeClr>
            </a:gs>
            <a:gs pos="100000">
              <a:schemeClr val="phClr">
                <a:tint val="82000"/>
              </a:schemeClr>
            </a:gs>
          </a:gsLst>
          <a:lin ang="5400000" scaled="0"/>
        </a:gradFill>
        <a:gradFill rotWithShape="1">
          <a:gsLst>
            <a:gs pos="0">
              <a:schemeClr val="phClr">
                <a:tint val="96000"/>
                <a:lumMod val="104000"/>
              </a:schemeClr>
            </a:gs>
            <a:gs pos="100000">
              <a:schemeClr val="phClr">
                <a:shade val="84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innerShdw blurRad="50800" dist="25400" dir="13500000">
              <a:srgbClr val="000000">
                <a:alpha val="55000"/>
              </a:srgbClr>
            </a:innerShdw>
          </a:effectLst>
        </a:effectStyle>
        <a:effectStyle>
          <a:effectLst>
            <a:outerShdw blurRad="50800" dist="38100" dir="5400000" rotWithShape="0">
              <a:srgbClr val="000000">
                <a:alpha val="60000"/>
              </a:srgbClr>
            </a:outerShdw>
          </a:effectLst>
          <a:scene3d>
            <a:camera prst="orthographicFront">
              <a:rot lat="0" lon="0" rev="0"/>
            </a:camera>
            <a:lightRig rig="threePt" dir="tl"/>
          </a:scene3d>
          <a:sp3d>
            <a:bevelT w="25400" h="25400" prst="slope"/>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28000"/>
                <a:satMod val="94000"/>
                <a:lumMod val="20000"/>
              </a:schemeClr>
              <a:schemeClr val="phClr">
                <a:tint val="94000"/>
                <a:shade val="84000"/>
                <a:satMod val="148000"/>
                <a:lumMod val="114000"/>
              </a:schemeClr>
            </a:duotone>
          </a:blip>
          <a:stretch/>
        </a:blipFill>
      </a:bgFillStyleLst>
    </a:fmtScheme>
  </a:themeElements>
  <a:objectDefaults/>
  <a:extraClrSchemeLst/>
  <a:extLst>
    <a:ext uri="{05A4C25C-085E-4340-85A3-A5531E510DB2}">
      <thm15:themeFamily xmlns:thm15="http://schemas.microsoft.com/office/thememl/2012/main" name="Mesh" id="{789EC3FE-34FD-429C-9918-760025E6C145}" vid="{DD1DAD52-B525-46B5-8E87-60EE23581B9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14.xml.rels><?xml version="1.0" encoding="UTF-8" standalone="yes"?>
<Relationships xmlns="http://schemas.openxmlformats.org/package/2006/relationships"><Relationship Id="rId1" Type="http://schemas.openxmlformats.org/officeDocument/2006/relationships/customXmlProps" Target="itemProps14.xml"/></Relationships>
</file>

<file path=customXml/_rels/item15.xml.rels><?xml version="1.0" encoding="UTF-8" standalone="yes"?>
<Relationships xmlns="http://schemas.openxmlformats.org/package/2006/relationships"><Relationship Id="rId1" Type="http://schemas.openxmlformats.org/officeDocument/2006/relationships/customXmlProps" Target="itemProps15.xml"/></Relationships>
</file>

<file path=customXml/_rels/item16.xml.rels><?xml version="1.0" encoding="UTF-8" standalone="yes"?>
<Relationships xmlns="http://schemas.openxmlformats.org/package/2006/relationships"><Relationship Id="rId1" Type="http://schemas.openxmlformats.org/officeDocument/2006/relationships/customXmlProps" Target="itemProps16.xml"/></Relationships>
</file>

<file path=customXml/_rels/item17.xml.rels><?xml version="1.0" encoding="UTF-8" standalone="yes"?>
<Relationships xmlns="http://schemas.openxmlformats.org/package/2006/relationships"><Relationship Id="rId1" Type="http://schemas.openxmlformats.org/officeDocument/2006/relationships/customXmlProps" Target="itemProps17.xml"/></Relationships>
</file>

<file path=customXml/_rels/item18.xml.rels><?xml version="1.0" encoding="UTF-8" standalone="yes"?>
<Relationships xmlns="http://schemas.openxmlformats.org/package/2006/relationships"><Relationship Id="rId1" Type="http://schemas.openxmlformats.org/officeDocument/2006/relationships/customXmlProps" Target="itemProps18.xml"/></Relationships>
</file>

<file path=customXml/_rels/item19.xml.rels><?xml version="1.0" encoding="UTF-8" standalone="yes"?>
<Relationships xmlns="http://schemas.openxmlformats.org/package/2006/relationships"><Relationship Id="rId1" Type="http://schemas.openxmlformats.org/officeDocument/2006/relationships/customXmlProps" Target="itemProps19.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20.xml.rels><?xml version="1.0" encoding="UTF-8" standalone="yes"?>
<Relationships xmlns="http://schemas.openxmlformats.org/package/2006/relationships"><Relationship Id="rId1" Type="http://schemas.openxmlformats.org/officeDocument/2006/relationships/customXmlProps" Target="itemProps20.xml"/></Relationships>
</file>

<file path=customXml/_rels/item21.xml.rels><?xml version="1.0" encoding="UTF-8" standalone="yes"?>
<Relationships xmlns="http://schemas.openxmlformats.org/package/2006/relationships"><Relationship Id="rId1" Type="http://schemas.openxmlformats.org/officeDocument/2006/relationships/customXmlProps" Target="itemProps21.xml"/></Relationships>
</file>

<file path=customXml/_rels/item22.xml.rels><?xml version="1.0" encoding="UTF-8" standalone="yes"?>
<Relationships xmlns="http://schemas.openxmlformats.org/package/2006/relationships"><Relationship Id="rId1" Type="http://schemas.openxmlformats.org/officeDocument/2006/relationships/customXmlProps" Target="itemProps22.xml"/></Relationships>
</file>

<file path=customXml/_rels/item23.xml.rels><?xml version="1.0" encoding="UTF-8" standalone="yes"?>
<Relationships xmlns="http://schemas.openxmlformats.org/package/2006/relationships"><Relationship Id="rId1" Type="http://schemas.openxmlformats.org/officeDocument/2006/relationships/customXmlProps" Target="itemProps23.xml"/></Relationships>
</file>

<file path=customXml/_rels/item24.xml.rels><?xml version="1.0" encoding="UTF-8" standalone="yes"?>
<Relationships xmlns="http://schemas.openxmlformats.org/package/2006/relationships"><Relationship Id="rId1" Type="http://schemas.openxmlformats.org/officeDocument/2006/relationships/customXmlProps" Target="itemProps24.xml"/></Relationships>
</file>

<file path=customXml/_rels/item25.xml.rels><?xml version="1.0" encoding="UTF-8" standalone="yes"?>
<Relationships xmlns="http://schemas.openxmlformats.org/package/2006/relationships"><Relationship Id="rId1" Type="http://schemas.openxmlformats.org/officeDocument/2006/relationships/customXmlProps" Target="itemProps25.xml"/></Relationships>
</file>

<file path=customXml/_rels/item26.xml.rels><?xml version="1.0" encoding="UTF-8" standalone="yes"?>
<Relationships xmlns="http://schemas.openxmlformats.org/package/2006/relationships"><Relationship Id="rId1" Type="http://schemas.openxmlformats.org/officeDocument/2006/relationships/customXmlProps" Target="itemProps26.xml"/></Relationships>
</file>

<file path=customXml/_rels/item27.xml.rels><?xml version="1.0" encoding="UTF-8" standalone="yes"?>
<Relationships xmlns="http://schemas.openxmlformats.org/package/2006/relationships"><Relationship Id="rId1" Type="http://schemas.openxmlformats.org/officeDocument/2006/relationships/customXmlProps" Target="itemProps27.xml"/></Relationships>
</file>

<file path=customXml/_rels/item28.xml.rels><?xml version="1.0" encoding="UTF-8" standalone="yes"?>
<Relationships xmlns="http://schemas.openxmlformats.org/package/2006/relationships"><Relationship Id="rId1" Type="http://schemas.openxmlformats.org/officeDocument/2006/relationships/customXmlProps" Target="itemProps28.xml"/></Relationships>
</file>

<file path=customXml/_rels/item29.xml.rels><?xml version="1.0" encoding="UTF-8" standalone="yes"?>
<Relationships xmlns="http://schemas.openxmlformats.org/package/2006/relationships"><Relationship Id="rId1" Type="http://schemas.openxmlformats.org/officeDocument/2006/relationships/customXmlProps" Target="itemProps29.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30.xml.rels><?xml version="1.0" encoding="UTF-8" standalone="yes"?>
<Relationships xmlns="http://schemas.openxmlformats.org/package/2006/relationships"><Relationship Id="rId1" Type="http://schemas.openxmlformats.org/officeDocument/2006/relationships/customXmlProps" Target="itemProps30.xml"/></Relationships>
</file>

<file path=customXml/_rels/item31.xml.rels><?xml version="1.0" encoding="UTF-8" standalone="yes"?>
<Relationships xmlns="http://schemas.openxmlformats.org/package/2006/relationships"><Relationship Id="rId1" Type="http://schemas.openxmlformats.org/officeDocument/2006/relationships/customXmlProps" Target="itemProps31.xml"/></Relationships>
</file>

<file path=customXml/_rels/item32.xml.rels><?xml version="1.0" encoding="UTF-8" standalone="yes"?>
<Relationships xmlns="http://schemas.openxmlformats.org/package/2006/relationships"><Relationship Id="rId1" Type="http://schemas.openxmlformats.org/officeDocument/2006/relationships/customXmlProps" Target="itemProps32.xml"/></Relationships>
</file>

<file path=customXml/_rels/item33.xml.rels><?xml version="1.0" encoding="UTF-8" standalone="yes"?>
<Relationships xmlns="http://schemas.openxmlformats.org/package/2006/relationships"><Relationship Id="rId1" Type="http://schemas.openxmlformats.org/officeDocument/2006/relationships/customXmlProps" Target="itemProps3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Control xmlns="http://schemas.microsoft.com/VisualStudio/2011/storyboarding/control">
  <Id Name="fdd9b7ab-5c3f-4967-99ac-20e89b475fed" Revision="1" Stencil="System.MyShapes" StencilVersion="1.0"/>
</Control>
</file>

<file path=customXml/item10.xml><?xml version="1.0" encoding="utf-8"?>
<Control xmlns="http://schemas.microsoft.com/VisualStudio/2011/storyboarding/control">
  <Id Name="fdd9b7ab-5c3f-4967-99ac-20e89b475fed" Revision="1" Stencil="System.MyShapes" StencilVersion="1.0"/>
</Control>
</file>

<file path=customXml/item11.xml><?xml version="1.0" encoding="utf-8"?>
<Control xmlns="http://schemas.microsoft.com/VisualStudio/2011/storyboarding/control">
  <Id Name="fdd9b7ab-5c3f-4967-99ac-20e89b475fed" Revision="1" Stencil="System.MyShapes" StencilVersion="1.0"/>
</Control>
</file>

<file path=customXml/item12.xml><?xml version="1.0" encoding="utf-8"?>
<Control xmlns="http://schemas.microsoft.com/VisualStudio/2011/storyboarding/control">
  <Id Name="fdd9b7ab-5c3f-4967-99ac-20e89b475fed" Revision="1" Stencil="System.MyShapes" StencilVersion="1.0"/>
</Control>
</file>

<file path=customXml/item13.xml><?xml version="1.0" encoding="utf-8"?>
<Control xmlns="http://schemas.microsoft.com/VisualStudio/2011/storyboarding/control">
  <Id Name="fdd9b7ab-5c3f-4967-99ac-20e89b475fed" Revision="1" Stencil="System.MyShapes" StencilVersion="1.0"/>
</Control>
</file>

<file path=customXml/item14.xml><?xml version="1.0" encoding="utf-8"?>
<Control xmlns="http://schemas.microsoft.com/VisualStudio/2011/storyboarding/control">
  <Id Name="fdd9b7ab-5c3f-4967-99ac-20e89b475fed" Revision="1" Stencil="System.MyShapes" StencilVersion="1.0"/>
</Control>
</file>

<file path=customXml/item15.xml><?xml version="1.0" encoding="utf-8"?>
<Control xmlns="http://schemas.microsoft.com/VisualStudio/2011/storyboarding/control">
  <Id Name="fdd9b7ab-5c3f-4967-99ac-20e89b475fed" Revision="1" Stencil="System.MyShapes" StencilVersion="1.0"/>
</Control>
</file>

<file path=customXml/item16.xml><?xml version="1.0" encoding="utf-8"?>
<Control xmlns="http://schemas.microsoft.com/VisualStudio/2011/storyboarding/control">
  <Id Name="fdd9b7ab-5c3f-4967-99ac-20e89b475fed" Revision="1" Stencil="System.MyShapes" StencilVersion="1.0"/>
</Control>
</file>

<file path=customXml/item17.xml><?xml version="1.0" encoding="utf-8"?>
<Control xmlns="http://schemas.microsoft.com/VisualStudio/2011/storyboarding/control">
  <Id Name="fdd9b7ab-5c3f-4967-99ac-20e89b475fed" Revision="1" Stencil="System.MyShapes" StencilVersion="1.0"/>
</Control>
</file>

<file path=customXml/item18.xml><?xml version="1.0" encoding="utf-8"?>
<Control xmlns="http://schemas.microsoft.com/VisualStudio/2011/storyboarding/control">
  <Id Name="fdd9b7ab-5c3f-4967-99ac-20e89b475fed" Revision="1" Stencil="System.MyShapes" StencilVersion="1.0"/>
</Control>
</file>

<file path=customXml/item19.xml><?xml version="1.0" encoding="utf-8"?>
<Control xmlns="http://schemas.microsoft.com/VisualStudio/2011/storyboarding/control">
  <Id Name="fdd9b7ab-5c3f-4967-99ac-20e89b475fed" Revision="1" Stencil="System.MyShapes" StencilVersion="1.0"/>
</Control>
</file>

<file path=customXml/item2.xml><?xml version="1.0" encoding="utf-8"?>
<Control xmlns="http://schemas.microsoft.com/VisualStudio/2011/storyboarding/control">
  <Id Name="fdd9b7ab-5c3f-4967-99ac-20e89b475fed" Revision="1" Stencil="System.MyShapes" StencilVersion="1.0"/>
</Control>
</file>

<file path=customXml/item20.xml><?xml version="1.0" encoding="utf-8"?>
<Control xmlns="http://schemas.microsoft.com/VisualStudio/2011/storyboarding/control">
  <Id Name="fdd9b7ab-5c3f-4967-99ac-20e89b475fed" Revision="1" Stencil="System.MyShapes" StencilVersion="1.0"/>
</Control>
</file>

<file path=customXml/item21.xml><?xml version="1.0" encoding="utf-8"?>
<Control xmlns="http://schemas.microsoft.com/VisualStudio/2011/storyboarding/control">
  <Id Name="fdd9b7ab-5c3f-4967-99ac-20e89b475fed" Revision="1" Stencil="System.MyShapes" StencilVersion="1.0"/>
</Control>
</file>

<file path=customXml/item22.xml><?xml version="1.0" encoding="utf-8"?>
<Control xmlns="http://schemas.microsoft.com/VisualStudio/2011/storyboarding/control">
  <Id Name="fdd9b7ab-5c3f-4967-99ac-20e89b475fed" Revision="1" Stencil="System.MyShapes" StencilVersion="1.0"/>
</Control>
</file>

<file path=customXml/item23.xml><?xml version="1.0" encoding="utf-8"?>
<Control xmlns="http://schemas.microsoft.com/VisualStudio/2011/storyboarding/control">
  <Id Name="fdd9b7ab-5c3f-4967-99ac-20e89b475fed" Revision="1" Stencil="System.MyShapes" StencilVersion="1.0"/>
</Control>
</file>

<file path=customXml/item24.xml><?xml version="1.0" encoding="utf-8"?>
<Control xmlns="http://schemas.microsoft.com/VisualStudio/2011/storyboarding/control">
  <Id Name="fdd9b7ab-5c3f-4967-99ac-20e89b475fed" Revision="1" Stencil="System.MyShapes" StencilVersion="1.0"/>
</Control>
</file>

<file path=customXml/item25.xml><?xml version="1.0" encoding="utf-8"?>
<Control xmlns="http://schemas.microsoft.com/VisualStudio/2011/storyboarding/control">
  <Id Name="fdd9b7ab-5c3f-4967-99ac-20e89b475fed" Revision="1" Stencil="System.MyShapes" StencilVersion="1.0"/>
</Control>
</file>

<file path=customXml/item26.xml><?xml version="1.0" encoding="utf-8"?>
<Control xmlns="http://schemas.microsoft.com/VisualStudio/2011/storyboarding/control">
  <Id Name="fdd9b7ab-5c3f-4967-99ac-20e89b475fed" Revision="1" Stencil="System.MyShapes" StencilVersion="1.0"/>
</Control>
</file>

<file path=customXml/item27.xml><?xml version="1.0" encoding="utf-8"?>
<Control xmlns="http://schemas.microsoft.com/VisualStudio/2011/storyboarding/control">
  <Id Name="fdd9b7ab-5c3f-4967-99ac-20e89b475fed" Revision="1" Stencil="System.MyShapes" StencilVersion="1.0"/>
</Control>
</file>

<file path=customXml/item28.xml><?xml version="1.0" encoding="utf-8"?>
<Control xmlns="http://schemas.microsoft.com/VisualStudio/2011/storyboarding/control">
  <Id Name="fdd9b7ab-5c3f-4967-99ac-20e89b475fed" Revision="1" Stencil="System.MyShapes" StencilVersion="1.0"/>
</Control>
</file>

<file path=customXml/item29.xml><?xml version="1.0" encoding="utf-8"?>
<Control xmlns="http://schemas.microsoft.com/VisualStudio/2011/storyboarding/control">
  <Id Name="fdd9b7ab-5c3f-4967-99ac-20e89b475fed" Revision="1" Stencil="System.MyShapes" StencilVersion="1.0"/>
</Control>
</file>

<file path=customXml/item3.xml><?xml version="1.0" encoding="utf-8"?>
<Control xmlns="http://schemas.microsoft.com/VisualStudio/2011/storyboarding/control">
  <Id Name="fdd9b7ab-5c3f-4967-99ac-20e89b475fed" Revision="1" Stencil="System.MyShapes" StencilVersion="1.0"/>
</Control>
</file>

<file path=customXml/item30.xml><?xml version="1.0" encoding="utf-8"?>
<Control xmlns="http://schemas.microsoft.com/VisualStudio/2011/storyboarding/control">
  <Id Name="fdd9b7ab-5c3f-4967-99ac-20e89b475fed" Revision="1" Stencil="System.MyShapes" StencilVersion="1.0"/>
</Control>
</file>

<file path=customXml/item31.xml><?xml version="1.0" encoding="utf-8"?>
<Control xmlns="http://schemas.microsoft.com/VisualStudio/2011/storyboarding/control">
  <Id Name="fdd9b7ab-5c3f-4967-99ac-20e89b475fed" Revision="1" Stencil="System.MyShapes" StencilVersion="1.0"/>
</Control>
</file>

<file path=customXml/item32.xml><?xml version="1.0" encoding="utf-8"?>
<Control xmlns="http://schemas.microsoft.com/VisualStudio/2011/storyboarding/control">
  <Id Name="fdd9b7ab-5c3f-4967-99ac-20e89b475fed" Revision="1" Stencil="System.MyShapes" StencilVersion="1.0"/>
</Control>
</file>

<file path=customXml/item33.xml><?xml version="1.0" encoding="utf-8"?>
<Control xmlns="http://schemas.microsoft.com/VisualStudio/2011/storyboarding/control">
  <Id Name="fdd9b7ab-5c3f-4967-99ac-20e89b475fed" Revision="1" Stencil="System.MyShapes" StencilVersion="1.0"/>
</Control>
</file>

<file path=customXml/item4.xml><?xml version="1.0" encoding="utf-8"?>
<Control xmlns="http://schemas.microsoft.com/VisualStudio/2011/storyboarding/control">
  <Id Name="fdd9b7ab-5c3f-4967-99ac-20e89b475fed" Revision="1" Stencil="System.MyShapes" StencilVersion="1.0"/>
</Control>
</file>

<file path=customXml/item5.xml><?xml version="1.0" encoding="utf-8"?>
<Control xmlns="http://schemas.microsoft.com/VisualStudio/2011/storyboarding/control">
  <Id Name="fdd9b7ab-5c3f-4967-99ac-20e89b475fed" Revision="1" Stencil="System.MyShapes" StencilVersion="1.0"/>
</Control>
</file>

<file path=customXml/item6.xml><?xml version="1.0" encoding="utf-8"?>
<Control xmlns="http://schemas.microsoft.com/VisualStudio/2011/storyboarding/control">
  <Id Name="fdd9b7ab-5c3f-4967-99ac-20e89b475fed" Revision="1" Stencil="System.MyShapes" StencilVersion="1.0"/>
</Control>
</file>

<file path=customXml/item7.xml><?xml version="1.0" encoding="utf-8"?>
<Control xmlns="http://schemas.microsoft.com/VisualStudio/2011/storyboarding/control">
  <Id Name="fdd9b7ab-5c3f-4967-99ac-20e89b475fed" Revision="1" Stencil="System.MyShapes" StencilVersion="1.0"/>
</Control>
</file>

<file path=customXml/item8.xml><?xml version="1.0" encoding="utf-8"?>
<Control xmlns="http://schemas.microsoft.com/VisualStudio/2011/storyboarding/control">
  <Id Name="fdd9b7ab-5c3f-4967-99ac-20e89b475fed" Revision="1" Stencil="System.MyShapes" StencilVersion="1.0"/>
</Control>
</file>

<file path=customXml/item9.xml><?xml version="1.0" encoding="utf-8"?>
<Control xmlns="http://schemas.microsoft.com/VisualStudio/2011/storyboarding/control">
  <Id Name="fdd9b7ab-5c3f-4967-99ac-20e89b475fed" Revision="1" Stencil="System.MyShapes" StencilVersion="1.0"/>
</Control>
</file>

<file path=customXml/itemProps1.xml><?xml version="1.0" encoding="utf-8"?>
<ds:datastoreItem xmlns:ds="http://schemas.openxmlformats.org/officeDocument/2006/customXml" ds:itemID="{787285B2-73EA-450E-8BD1-A7D5248937C3}">
  <ds:schemaRefs>
    <ds:schemaRef ds:uri="http://schemas.microsoft.com/VisualStudio/2011/storyboarding/control"/>
  </ds:schemaRefs>
</ds:datastoreItem>
</file>

<file path=customXml/itemProps10.xml><?xml version="1.0" encoding="utf-8"?>
<ds:datastoreItem xmlns:ds="http://schemas.openxmlformats.org/officeDocument/2006/customXml" ds:itemID="{C8E92FC1-ACA4-4D24-98DC-65503334C51B}">
  <ds:schemaRefs>
    <ds:schemaRef ds:uri="http://schemas.microsoft.com/VisualStudio/2011/storyboarding/control"/>
  </ds:schemaRefs>
</ds:datastoreItem>
</file>

<file path=customXml/itemProps11.xml><?xml version="1.0" encoding="utf-8"?>
<ds:datastoreItem xmlns:ds="http://schemas.openxmlformats.org/officeDocument/2006/customXml" ds:itemID="{5F8E4B39-2514-4CA6-AF65-B4027DBFE406}">
  <ds:schemaRefs>
    <ds:schemaRef ds:uri="http://schemas.microsoft.com/VisualStudio/2011/storyboarding/control"/>
  </ds:schemaRefs>
</ds:datastoreItem>
</file>

<file path=customXml/itemProps12.xml><?xml version="1.0" encoding="utf-8"?>
<ds:datastoreItem xmlns:ds="http://schemas.openxmlformats.org/officeDocument/2006/customXml" ds:itemID="{154FACEB-F3BF-4191-AE2E-67A5B5DFFA27}">
  <ds:schemaRefs>
    <ds:schemaRef ds:uri="http://schemas.microsoft.com/VisualStudio/2011/storyboarding/control"/>
  </ds:schemaRefs>
</ds:datastoreItem>
</file>

<file path=customXml/itemProps13.xml><?xml version="1.0" encoding="utf-8"?>
<ds:datastoreItem xmlns:ds="http://schemas.openxmlformats.org/officeDocument/2006/customXml" ds:itemID="{DA8DFECD-CF6E-4553-8828-1176E5D29DA6}">
  <ds:schemaRefs>
    <ds:schemaRef ds:uri="http://schemas.microsoft.com/VisualStudio/2011/storyboarding/control"/>
  </ds:schemaRefs>
</ds:datastoreItem>
</file>

<file path=customXml/itemProps14.xml><?xml version="1.0" encoding="utf-8"?>
<ds:datastoreItem xmlns:ds="http://schemas.openxmlformats.org/officeDocument/2006/customXml" ds:itemID="{83121EFB-4893-415B-B7BD-F940E893B2BD}">
  <ds:schemaRefs>
    <ds:schemaRef ds:uri="http://schemas.microsoft.com/VisualStudio/2011/storyboarding/control"/>
  </ds:schemaRefs>
</ds:datastoreItem>
</file>

<file path=customXml/itemProps15.xml><?xml version="1.0" encoding="utf-8"?>
<ds:datastoreItem xmlns:ds="http://schemas.openxmlformats.org/officeDocument/2006/customXml" ds:itemID="{602A176D-DD9A-4555-ABCE-0CAAEBDBAF6D}">
  <ds:schemaRefs>
    <ds:schemaRef ds:uri="http://schemas.microsoft.com/VisualStudio/2011/storyboarding/control"/>
  </ds:schemaRefs>
</ds:datastoreItem>
</file>

<file path=customXml/itemProps16.xml><?xml version="1.0" encoding="utf-8"?>
<ds:datastoreItem xmlns:ds="http://schemas.openxmlformats.org/officeDocument/2006/customXml" ds:itemID="{0848ACBE-87D0-4803-BD51-9B04C838E1C7}">
  <ds:schemaRefs>
    <ds:schemaRef ds:uri="http://schemas.microsoft.com/VisualStudio/2011/storyboarding/control"/>
  </ds:schemaRefs>
</ds:datastoreItem>
</file>

<file path=customXml/itemProps17.xml><?xml version="1.0" encoding="utf-8"?>
<ds:datastoreItem xmlns:ds="http://schemas.openxmlformats.org/officeDocument/2006/customXml" ds:itemID="{7FD07C00-8772-4422-9EF2-C41B1EE08BC1}">
  <ds:schemaRefs>
    <ds:schemaRef ds:uri="http://schemas.microsoft.com/VisualStudio/2011/storyboarding/control"/>
  </ds:schemaRefs>
</ds:datastoreItem>
</file>

<file path=customXml/itemProps18.xml><?xml version="1.0" encoding="utf-8"?>
<ds:datastoreItem xmlns:ds="http://schemas.openxmlformats.org/officeDocument/2006/customXml" ds:itemID="{C909926A-E528-4870-B471-51E49E6FDDDA}">
  <ds:schemaRefs>
    <ds:schemaRef ds:uri="http://schemas.microsoft.com/VisualStudio/2011/storyboarding/control"/>
  </ds:schemaRefs>
</ds:datastoreItem>
</file>

<file path=customXml/itemProps19.xml><?xml version="1.0" encoding="utf-8"?>
<ds:datastoreItem xmlns:ds="http://schemas.openxmlformats.org/officeDocument/2006/customXml" ds:itemID="{4A94AC37-B8C6-4C7A-80FD-1BB83E59137C}">
  <ds:schemaRefs>
    <ds:schemaRef ds:uri="http://schemas.microsoft.com/VisualStudio/2011/storyboarding/control"/>
  </ds:schemaRefs>
</ds:datastoreItem>
</file>

<file path=customXml/itemProps2.xml><?xml version="1.0" encoding="utf-8"?>
<ds:datastoreItem xmlns:ds="http://schemas.openxmlformats.org/officeDocument/2006/customXml" ds:itemID="{6D07BE54-C08A-4A00-A052-09AA9FE91835}">
  <ds:schemaRefs>
    <ds:schemaRef ds:uri="http://schemas.microsoft.com/VisualStudio/2011/storyboarding/control"/>
  </ds:schemaRefs>
</ds:datastoreItem>
</file>

<file path=customXml/itemProps20.xml><?xml version="1.0" encoding="utf-8"?>
<ds:datastoreItem xmlns:ds="http://schemas.openxmlformats.org/officeDocument/2006/customXml" ds:itemID="{4B135E7A-A1EC-44CC-9E9A-E2232C7A5BDB}">
  <ds:schemaRefs>
    <ds:schemaRef ds:uri="http://schemas.microsoft.com/VisualStudio/2011/storyboarding/control"/>
  </ds:schemaRefs>
</ds:datastoreItem>
</file>

<file path=customXml/itemProps21.xml><?xml version="1.0" encoding="utf-8"?>
<ds:datastoreItem xmlns:ds="http://schemas.openxmlformats.org/officeDocument/2006/customXml" ds:itemID="{D4810685-38F8-4208-92FA-8B9E76143B8E}">
  <ds:schemaRefs>
    <ds:schemaRef ds:uri="http://schemas.microsoft.com/VisualStudio/2011/storyboarding/control"/>
  </ds:schemaRefs>
</ds:datastoreItem>
</file>

<file path=customXml/itemProps22.xml><?xml version="1.0" encoding="utf-8"?>
<ds:datastoreItem xmlns:ds="http://schemas.openxmlformats.org/officeDocument/2006/customXml" ds:itemID="{F0F1AE6D-CE96-405A-BBB8-FBC1367D7C33}">
  <ds:schemaRefs>
    <ds:schemaRef ds:uri="http://schemas.microsoft.com/VisualStudio/2011/storyboarding/control"/>
  </ds:schemaRefs>
</ds:datastoreItem>
</file>

<file path=customXml/itemProps23.xml><?xml version="1.0" encoding="utf-8"?>
<ds:datastoreItem xmlns:ds="http://schemas.openxmlformats.org/officeDocument/2006/customXml" ds:itemID="{68FE2DF9-B445-4C6D-94AE-B9AC0C91A19C}">
  <ds:schemaRefs>
    <ds:schemaRef ds:uri="http://schemas.microsoft.com/VisualStudio/2011/storyboarding/control"/>
  </ds:schemaRefs>
</ds:datastoreItem>
</file>

<file path=customXml/itemProps24.xml><?xml version="1.0" encoding="utf-8"?>
<ds:datastoreItem xmlns:ds="http://schemas.openxmlformats.org/officeDocument/2006/customXml" ds:itemID="{39CDCB66-237D-4952-997D-4EBC8293DA25}">
  <ds:schemaRefs>
    <ds:schemaRef ds:uri="http://schemas.microsoft.com/VisualStudio/2011/storyboarding/control"/>
  </ds:schemaRefs>
</ds:datastoreItem>
</file>

<file path=customXml/itemProps25.xml><?xml version="1.0" encoding="utf-8"?>
<ds:datastoreItem xmlns:ds="http://schemas.openxmlformats.org/officeDocument/2006/customXml" ds:itemID="{27E6D0F4-73A0-421D-92D0-049E8989F9EF}">
  <ds:schemaRefs>
    <ds:schemaRef ds:uri="http://schemas.microsoft.com/VisualStudio/2011/storyboarding/control"/>
  </ds:schemaRefs>
</ds:datastoreItem>
</file>

<file path=customXml/itemProps26.xml><?xml version="1.0" encoding="utf-8"?>
<ds:datastoreItem xmlns:ds="http://schemas.openxmlformats.org/officeDocument/2006/customXml" ds:itemID="{57451104-4D84-400D-AAA1-27F07EAC0B3E}">
  <ds:schemaRefs>
    <ds:schemaRef ds:uri="http://schemas.microsoft.com/VisualStudio/2011/storyboarding/control"/>
  </ds:schemaRefs>
</ds:datastoreItem>
</file>

<file path=customXml/itemProps27.xml><?xml version="1.0" encoding="utf-8"?>
<ds:datastoreItem xmlns:ds="http://schemas.openxmlformats.org/officeDocument/2006/customXml" ds:itemID="{3331FA1E-2E43-48FF-A342-CCAB98704884}">
  <ds:schemaRefs>
    <ds:schemaRef ds:uri="http://schemas.microsoft.com/VisualStudio/2011/storyboarding/control"/>
  </ds:schemaRefs>
</ds:datastoreItem>
</file>

<file path=customXml/itemProps28.xml><?xml version="1.0" encoding="utf-8"?>
<ds:datastoreItem xmlns:ds="http://schemas.openxmlformats.org/officeDocument/2006/customXml" ds:itemID="{D12F2BFF-C618-42A7-A799-D8722515C0FA}">
  <ds:schemaRefs>
    <ds:schemaRef ds:uri="http://schemas.microsoft.com/VisualStudio/2011/storyboarding/control"/>
  </ds:schemaRefs>
</ds:datastoreItem>
</file>

<file path=customXml/itemProps29.xml><?xml version="1.0" encoding="utf-8"?>
<ds:datastoreItem xmlns:ds="http://schemas.openxmlformats.org/officeDocument/2006/customXml" ds:itemID="{E8D58784-6638-42AD-B156-E7A3D4C8BF62}">
  <ds:schemaRefs>
    <ds:schemaRef ds:uri="http://schemas.microsoft.com/VisualStudio/2011/storyboarding/control"/>
  </ds:schemaRefs>
</ds:datastoreItem>
</file>

<file path=customXml/itemProps3.xml><?xml version="1.0" encoding="utf-8"?>
<ds:datastoreItem xmlns:ds="http://schemas.openxmlformats.org/officeDocument/2006/customXml" ds:itemID="{370599EE-380D-4550-AD41-47FBF035B53B}">
  <ds:schemaRefs>
    <ds:schemaRef ds:uri="http://schemas.microsoft.com/VisualStudio/2011/storyboarding/control"/>
  </ds:schemaRefs>
</ds:datastoreItem>
</file>

<file path=customXml/itemProps30.xml><?xml version="1.0" encoding="utf-8"?>
<ds:datastoreItem xmlns:ds="http://schemas.openxmlformats.org/officeDocument/2006/customXml" ds:itemID="{C5DF06EE-7E2D-4E11-9A5F-0160175EBC54}">
  <ds:schemaRefs>
    <ds:schemaRef ds:uri="http://schemas.microsoft.com/VisualStudio/2011/storyboarding/control"/>
  </ds:schemaRefs>
</ds:datastoreItem>
</file>

<file path=customXml/itemProps31.xml><?xml version="1.0" encoding="utf-8"?>
<ds:datastoreItem xmlns:ds="http://schemas.openxmlformats.org/officeDocument/2006/customXml" ds:itemID="{18A09104-CC72-4E98-8540-170620C1745A}">
  <ds:schemaRefs>
    <ds:schemaRef ds:uri="http://schemas.microsoft.com/VisualStudio/2011/storyboarding/control"/>
  </ds:schemaRefs>
</ds:datastoreItem>
</file>

<file path=customXml/itemProps32.xml><?xml version="1.0" encoding="utf-8"?>
<ds:datastoreItem xmlns:ds="http://schemas.openxmlformats.org/officeDocument/2006/customXml" ds:itemID="{E0DB0C50-63E4-4721-BA81-8371246A9C9E}">
  <ds:schemaRefs>
    <ds:schemaRef ds:uri="http://schemas.microsoft.com/VisualStudio/2011/storyboarding/control"/>
  </ds:schemaRefs>
</ds:datastoreItem>
</file>

<file path=customXml/itemProps33.xml><?xml version="1.0" encoding="utf-8"?>
<ds:datastoreItem xmlns:ds="http://schemas.openxmlformats.org/officeDocument/2006/customXml" ds:itemID="{604E9F94-A623-400F-85C1-C263D07559AD}">
  <ds:schemaRefs>
    <ds:schemaRef ds:uri="http://schemas.microsoft.com/VisualStudio/2011/storyboarding/control"/>
  </ds:schemaRefs>
</ds:datastoreItem>
</file>

<file path=customXml/itemProps4.xml><?xml version="1.0" encoding="utf-8"?>
<ds:datastoreItem xmlns:ds="http://schemas.openxmlformats.org/officeDocument/2006/customXml" ds:itemID="{BFA611A4-E7DD-4603-BB6A-2164CBF6DB8C}">
  <ds:schemaRefs>
    <ds:schemaRef ds:uri="http://schemas.microsoft.com/VisualStudio/2011/storyboarding/control"/>
  </ds:schemaRefs>
</ds:datastoreItem>
</file>

<file path=customXml/itemProps5.xml><?xml version="1.0" encoding="utf-8"?>
<ds:datastoreItem xmlns:ds="http://schemas.openxmlformats.org/officeDocument/2006/customXml" ds:itemID="{538A3BA5-1461-41DE-A994-46DB681A02E1}">
  <ds:schemaRefs>
    <ds:schemaRef ds:uri="http://schemas.microsoft.com/VisualStudio/2011/storyboarding/control"/>
  </ds:schemaRefs>
</ds:datastoreItem>
</file>

<file path=customXml/itemProps6.xml><?xml version="1.0" encoding="utf-8"?>
<ds:datastoreItem xmlns:ds="http://schemas.openxmlformats.org/officeDocument/2006/customXml" ds:itemID="{753CD8B4-040B-4198-BB4B-EC3E69834A34}">
  <ds:schemaRefs>
    <ds:schemaRef ds:uri="http://schemas.microsoft.com/VisualStudio/2011/storyboarding/control"/>
  </ds:schemaRefs>
</ds:datastoreItem>
</file>

<file path=customXml/itemProps7.xml><?xml version="1.0" encoding="utf-8"?>
<ds:datastoreItem xmlns:ds="http://schemas.openxmlformats.org/officeDocument/2006/customXml" ds:itemID="{56EB5809-7D20-4256-A68D-4622C77D541A}">
  <ds:schemaRefs>
    <ds:schemaRef ds:uri="http://schemas.microsoft.com/VisualStudio/2011/storyboarding/control"/>
  </ds:schemaRefs>
</ds:datastoreItem>
</file>

<file path=customXml/itemProps8.xml><?xml version="1.0" encoding="utf-8"?>
<ds:datastoreItem xmlns:ds="http://schemas.openxmlformats.org/officeDocument/2006/customXml" ds:itemID="{C9A349EB-25C0-432F-BCC6-B672C9EAA1C2}">
  <ds:schemaRefs>
    <ds:schemaRef ds:uri="http://schemas.microsoft.com/VisualStudio/2011/storyboarding/control"/>
  </ds:schemaRefs>
</ds:datastoreItem>
</file>

<file path=customXml/itemProps9.xml><?xml version="1.0" encoding="utf-8"?>
<ds:datastoreItem xmlns:ds="http://schemas.openxmlformats.org/officeDocument/2006/customXml" ds:itemID="{ED5250E8-1F5D-4866-AE6A-F77DB7393982}">
  <ds:schemaRefs>
    <ds:schemaRef ds:uri="http://schemas.microsoft.com/VisualStudio/2011/storyboarding/control"/>
  </ds:schemaRefs>
</ds:datastoreItem>
</file>

<file path=docProps/app.xml><?xml version="1.0" encoding="utf-8"?>
<Properties xmlns="http://schemas.openxmlformats.org/officeDocument/2006/extended-properties" xmlns:vt="http://schemas.openxmlformats.org/officeDocument/2006/docPropsVTypes">
  <Template>TM03457485[[fn=Mesh]]</Template>
  <TotalTime>9325</TotalTime>
  <Words>3235</Words>
  <Application>Microsoft Office PowerPoint</Application>
  <PresentationFormat>Widescreen</PresentationFormat>
  <Paragraphs>346</Paragraphs>
  <Slides>32</Slides>
  <Notes>32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Arial</vt:lpstr>
      <vt:lpstr>Calibri</vt:lpstr>
      <vt:lpstr>Century Gothic</vt:lpstr>
      <vt:lpstr>Wingdings</vt:lpstr>
      <vt:lpstr>Mesh</vt:lpstr>
      <vt:lpstr>UnitTesting &amp; TDD</vt:lpstr>
      <vt:lpstr>Inspirational Quote</vt:lpstr>
      <vt:lpstr>Inspirational Quote</vt:lpstr>
      <vt:lpstr>MENU</vt:lpstr>
      <vt:lpstr>UnitTesting?</vt:lpstr>
      <vt:lpstr>WHY</vt:lpstr>
      <vt:lpstr>What? « First »</vt:lpstr>
      <vt:lpstr>What</vt:lpstr>
      <vt:lpstr>100% Coverage?</vt:lpstr>
      <vt:lpstr>100% Coverage?</vt:lpstr>
      <vt:lpstr>But What?</vt:lpstr>
      <vt:lpstr>Quick Feedback Loop</vt:lpstr>
      <vt:lpstr>Test Doubles</vt:lpstr>
      <vt:lpstr>State vs Behavior Testing</vt:lpstr>
      <vt:lpstr>Mocking</vt:lpstr>
      <vt:lpstr>Mocking</vt:lpstr>
      <vt:lpstr>Implementation</vt:lpstr>
      <vt:lpstr>Implementation</vt:lpstr>
      <vt:lpstr>Common Pitfalls</vt:lpstr>
      <vt:lpstr>Common Pitfalls</vt:lpstr>
      <vt:lpstr>Common Pitfalls</vt:lpstr>
      <vt:lpstr>Legacy Code</vt:lpstr>
      <vt:lpstr>Test-Driven Development</vt:lpstr>
      <vt:lpstr>TDD</vt:lpstr>
      <vt:lpstr>And Remember…</vt:lpstr>
      <vt:lpstr>resources</vt:lpstr>
      <vt:lpstr>Questions?</vt:lpstr>
      <vt:lpstr>Next</vt:lpstr>
      <vt:lpstr>Piggy Gonzales</vt:lpstr>
      <vt:lpstr>Piggy Gonzales</vt:lpstr>
      <vt:lpstr>Piggy Gonzales</vt:lpstr>
      <vt:lpstr>Examples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dc:title>
  <dc:creator>steven robijns</dc:creator>
  <cp:lastModifiedBy>Wouter Van Schandevijl</cp:lastModifiedBy>
  <cp:revision>930</cp:revision>
  <dcterms:created xsi:type="dcterms:W3CDTF">2018-11-27T12:20:05Z</dcterms:created>
  <dcterms:modified xsi:type="dcterms:W3CDTF">2022-08-25T14:46:14Z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fs.IsStoryboard">
    <vt:bool>true</vt:bool>
  </property>
</Properties>
</file>