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7" r:id="rId7"/>
    <p:sldId id="256" r:id="rId8"/>
    <p:sldId id="259" r:id="rId9"/>
    <p:sldId id="261" r:id="rId10"/>
    <p:sldId id="260" r:id="rId11"/>
    <p:sldId id="262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56"/>
            <p14:sldId id="259"/>
            <p14:sldId id="261"/>
            <p14:sldId id="260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nthayer/git-gud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it-game/git-game-v2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6" Type="http://schemas.openxmlformats.org/officeDocument/2006/relationships/hyperlink" Target="https://github.com/git-game/git-game" TargetMode="External"/><Relationship Id="rId5" Type="http://schemas.openxmlformats.org/officeDocument/2006/relationships/hyperlink" Target="https://www.youtube.com/watch?v=1ffBJ4sVUb4" TargetMode="External"/><Relationship Id="rId10" Type="http://schemas.openxmlformats.org/officeDocument/2006/relationships/hyperlink" Target="https://github.com/Gazler/githug" TargetMode="External"/><Relationship Id="rId4" Type="http://schemas.openxmlformats.org/officeDocument/2006/relationships/hyperlink" Target="http://think-like-a-git.net/" TargetMode="External"/><Relationship Id="rId9" Type="http://schemas.openxmlformats.org/officeDocument/2006/relationships/hyperlink" Target="https://learngitbranching.j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C6A6-A918-4752-8986-97D316FD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55431"/>
            <a:ext cx="8676222" cy="1243549"/>
          </a:xfrm>
        </p:spPr>
        <p:txBody>
          <a:bodyPr>
            <a:noAutofit/>
          </a:bodyPr>
          <a:lstStyle/>
          <a:p>
            <a:r>
              <a:rPr lang="nl-BE" sz="6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059881-C241-44FB-BF5D-1CD86D11065A}"/>
              </a:ext>
            </a:extLst>
          </p:cNvPr>
          <p:cNvSpPr txBox="1">
            <a:spLocks/>
          </p:cNvSpPr>
          <p:nvPr/>
        </p:nvSpPr>
        <p:spPr>
          <a:xfrm>
            <a:off x="1751012" y="2198980"/>
            <a:ext cx="8676222" cy="799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sz="40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get out of a mess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8CC1CE-B27F-42DD-AE16-15614802C8A4}"/>
              </a:ext>
            </a:extLst>
          </p:cNvPr>
          <p:cNvSpPr txBox="1">
            <a:spLocks/>
          </p:cNvSpPr>
          <p:nvPr/>
        </p:nvSpPr>
        <p:spPr>
          <a:xfrm>
            <a:off x="923299" y="4242157"/>
            <a:ext cx="9905998" cy="1892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br>
              <a:rPr lang="nl-BE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BE" sz="16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noun –</a:t>
            </a:r>
            <a:r>
              <a:rPr lang="nl-BE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British </a:t>
            </a:r>
            <a:r>
              <a:rPr lang="nl-BE" sz="16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informal</a:t>
            </a:r>
            <a:br>
              <a:rPr lang="nl-BE" sz="16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BE" sz="16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BE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unpleasant or contemptible person.</a:t>
            </a:r>
            <a:br>
              <a:rPr lang="nl-BE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nl-BE" sz="1600" i="1" cap="none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“that mean old git”</a:t>
            </a: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1078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Next time?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93E0F-01E9-44EF-8C7B-498E0D4A24E3}"/>
              </a:ext>
            </a:extLst>
          </p:cNvPr>
          <p:cNvSpPr txBox="1">
            <a:spLocks/>
          </p:cNvSpPr>
          <p:nvPr/>
        </p:nvSpPr>
        <p:spPr>
          <a:xfrm>
            <a:off x="1143001" y="2234380"/>
            <a:ext cx="9905998" cy="349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Mobile Development (ReactNative, Flutter, 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DeepDive Library X (vb: Formik, TypeScript, Git)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WebSockets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Introduction Language: Rust, Wasm, Python, AutoHotkey,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Docker, MongoDb, Redux,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Bootcamp: Security, MicroServices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80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4064B8-A5EF-4DFE-8452-BDA9CE1C3AB8}"/>
              </a:ext>
            </a:extLst>
          </p:cNvPr>
          <p:cNvSpPr txBox="1">
            <a:spLocks/>
          </p:cNvSpPr>
          <p:nvPr/>
        </p:nvSpPr>
        <p:spPr>
          <a:xfrm>
            <a:off x="934935" y="1713080"/>
            <a:ext cx="9905998" cy="46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Playing with your local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922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Le Basic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11C9F-6871-4497-82CC-0C0CD5BF1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78" y="2415673"/>
            <a:ext cx="653415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3C99C-58BF-43C5-BB5D-9A22AE09B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128" y="4088406"/>
            <a:ext cx="1847850" cy="246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B2F24-DACE-4E6A-ABF3-E64D82F24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42" y="1231711"/>
            <a:ext cx="3246120" cy="269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648CDB-C52B-476C-AD8C-14A921352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014" y="298903"/>
            <a:ext cx="3343013" cy="3343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6D5CC-4D09-4A76-AD98-DA442E750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2930" y="3523852"/>
            <a:ext cx="2431601" cy="3242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CCA278-C197-49EB-91C0-47841435A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418" y="2037909"/>
            <a:ext cx="3388104" cy="45174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F244B9-AC8C-409D-BF3B-83C6F7F43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0980" y="323171"/>
            <a:ext cx="3711429" cy="371142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FC3D1D2-A299-415C-B8BC-BED66965A42F}"/>
              </a:ext>
            </a:extLst>
          </p:cNvPr>
          <p:cNvSpPr txBox="1">
            <a:spLocks/>
          </p:cNvSpPr>
          <p:nvPr/>
        </p:nvSpPr>
        <p:spPr>
          <a:xfrm>
            <a:off x="982651" y="1787834"/>
            <a:ext cx="9905998" cy="640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82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922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Le Advance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948A2-AD3A-4BBE-B4C6-5EAF2806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13" y="2202874"/>
            <a:ext cx="8692374" cy="28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0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922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/>
              <a:t>Moving On</a:t>
            </a:r>
            <a:endParaRPr lang="nl-B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82AF5-835E-4E57-985C-04A004724AB8}"/>
              </a:ext>
            </a:extLst>
          </p:cNvPr>
          <p:cNvSpPr txBox="1">
            <a:spLocks/>
          </p:cNvSpPr>
          <p:nvPr/>
        </p:nvSpPr>
        <p:spPr>
          <a:xfrm>
            <a:off x="1143001" y="2234380"/>
            <a:ext cx="9905998" cy="4208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Config Folder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4"/>
              </a:rPr>
              <a:t>Think Like (a) Git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5"/>
              </a:rPr>
              <a:t>Git For Ages 4 And Up</a:t>
            </a:r>
            <a:endParaRPr lang="nl-B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6"/>
              </a:rPr>
              <a:t>git-game</a:t>
            </a:r>
            <a:r>
              <a:rPr lang="nl-BE" dirty="0"/>
              <a:t> &amp; </a:t>
            </a:r>
            <a:r>
              <a:rPr lang="nl-BE" dirty="0">
                <a:hlinkClick r:id="rId7"/>
              </a:rPr>
              <a:t>Git-game-2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8"/>
              </a:rPr>
              <a:t>git-gud</a:t>
            </a:r>
            <a:r>
              <a:rPr lang="nl-BE" dirty="0"/>
              <a:t> (Python3)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9"/>
              </a:rPr>
              <a:t>learngitbranching.js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>
                <a:hlinkClick r:id="rId10"/>
              </a:rPr>
              <a:t>Githug</a:t>
            </a:r>
            <a:r>
              <a:rPr lang="nl-BE" dirty="0"/>
              <a:t> (Ruby)</a:t>
            </a:r>
          </a:p>
        </p:txBody>
      </p:sp>
    </p:spTree>
    <p:extLst>
      <p:ext uri="{BB962C8B-B14F-4D97-AF65-F5344CB8AC3E}">
        <p14:creationId xmlns:p14="http://schemas.microsoft.com/office/powerpoint/2010/main" val="124986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10601C-89AA-4CF2-B363-7CB58F5B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" y="70457"/>
            <a:ext cx="4627951" cy="67170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8B9616-345A-4CA7-88D6-37F1084B07D8}"/>
              </a:ext>
            </a:extLst>
          </p:cNvPr>
          <p:cNvSpPr txBox="1">
            <a:spLocks/>
          </p:cNvSpPr>
          <p:nvPr/>
        </p:nvSpPr>
        <p:spPr>
          <a:xfrm>
            <a:off x="4906107" y="838705"/>
            <a:ext cx="5934825" cy="2695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How to</a:t>
            </a:r>
            <a:br>
              <a:rPr lang="nl-BE" dirty="0"/>
            </a:br>
            <a:r>
              <a:rPr lang="nl-BE" dirty="0"/>
              <a:t>Not get into a mess</a:t>
            </a:r>
          </a:p>
        </p:txBody>
      </p:sp>
    </p:spTree>
    <p:extLst>
      <p:ext uri="{BB962C8B-B14F-4D97-AF65-F5344CB8AC3E}">
        <p14:creationId xmlns:p14="http://schemas.microsoft.com/office/powerpoint/2010/main" val="181673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8B9616-345A-4CA7-88D6-37F1084B07D8}"/>
              </a:ext>
            </a:extLst>
          </p:cNvPr>
          <p:cNvSpPr txBox="1">
            <a:spLocks/>
          </p:cNvSpPr>
          <p:nvPr/>
        </p:nvSpPr>
        <p:spPr>
          <a:xfrm>
            <a:off x="5653453" y="363921"/>
            <a:ext cx="5934825" cy="8406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HEAD~ vs HEAD^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D5BAD-CAD2-4C9E-9540-DED99202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6" y="224353"/>
            <a:ext cx="5100078" cy="6409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12A25-9D28-4350-B2B1-D96D72FFED33}"/>
              </a:ext>
            </a:extLst>
          </p:cNvPr>
          <p:cNvSpPr txBox="1"/>
          <p:nvPr/>
        </p:nvSpPr>
        <p:spPr>
          <a:xfrm>
            <a:off x="5653454" y="1475509"/>
            <a:ext cx="6098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of thumb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~ most of the time — to go back a number of generations, usually what you want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^ on merge commits — because they have two or more (immediate) parents</a:t>
            </a:r>
          </a:p>
          <a:p>
            <a:endParaRPr lang="en-US" dirty="0"/>
          </a:p>
          <a:p>
            <a:r>
              <a:rPr lang="en-US" b="1" dirty="0"/>
              <a:t>Mnemonics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Tilde ~ is almost linear in appearance and wants to go backward in a straight 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Caret ^ suggests an interesting segment of a tree or a fork in the road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710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FFA-2385-4CF3-AC77-8B02744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6E40-B11A-4F0E-91C5-FDDAA057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69" y="1842655"/>
            <a:ext cx="2581731" cy="1035627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All the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A45B1-15B9-48F3-9EC7-48EFDCE6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53" y="967154"/>
            <a:ext cx="5367770" cy="40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8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E30D8251-2F47-41C4-A1FE-A5F0E8A2E8E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5E5CF8-D42F-4D57-BD13-77BE4AB39D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10F6037-303B-40F8-BEF0-5682D409C4F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2ACFCE-F550-472C-AFCC-C00F3C2FBE4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474</TotalTime>
  <Words>205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Verdana</vt:lpstr>
      <vt:lpstr>Mesh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38</cp:revision>
  <dcterms:created xsi:type="dcterms:W3CDTF">2018-11-27T12:20:05Z</dcterms:created>
  <dcterms:modified xsi:type="dcterms:W3CDTF">2021-03-18T17:17:52Z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