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74" r:id="rId2"/>
    <p:sldId id="375" r:id="rId3"/>
    <p:sldId id="376" r:id="rId4"/>
    <p:sldId id="378" r:id="rId5"/>
    <p:sldId id="379" r:id="rId6"/>
    <p:sldId id="385" r:id="rId7"/>
    <p:sldId id="3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03"/>
    <a:srgbClr val="7A004A"/>
    <a:srgbClr val="FF007E"/>
    <a:srgbClr val="FF06D0"/>
    <a:srgbClr val="642E8E"/>
    <a:srgbClr val="E5C1F6"/>
    <a:srgbClr val="DB68F9"/>
    <a:srgbClr val="DC7FF4"/>
    <a:srgbClr val="7032A1"/>
    <a:srgbClr val="9B4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20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371061" y="1829777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F2490-BAFE-FA4F-BDCF-8A15FA2A350D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0DFEBA5-0FDE-8D44-A1A0-E608006418A1}"/>
              </a:ext>
            </a:extLst>
          </p:cNvPr>
          <p:cNvCxnSpPr>
            <a:cxnSpLocks/>
            <a:stCxn id="45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96F1857-9DF0-F64B-B108-5E05445BEEE8}"/>
              </a:ext>
            </a:extLst>
          </p:cNvPr>
          <p:cNvCxnSpPr>
            <a:cxnSpLocks/>
            <a:stCxn id="45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1299B17-C557-EA4C-8EE9-7C01A3ED72A7}"/>
              </a:ext>
            </a:extLst>
          </p:cNvPr>
          <p:cNvCxnSpPr>
            <a:cxnSpLocks/>
            <a:stCxn id="45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E6FB33E7-DF3D-0F4F-A80C-D16E25CB7737}"/>
              </a:ext>
            </a:extLst>
          </p:cNvPr>
          <p:cNvCxnSpPr>
            <a:cxnSpLocks/>
            <a:stCxn id="45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7230B-A103-7E4E-BD32-88729441759E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E2C051-4905-1C40-A8AC-6A1E1B9B0AC4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69CFBBAB-C673-6649-890C-A189EE928577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505C14F-6235-5348-81C2-2A318AF8D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76E7CE-24C7-094F-A9F9-280707CE9E6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643632" y="3278729"/>
            <a:ext cx="2935170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03057C1-4F62-5347-AC1B-2EFD08228B48}"/>
              </a:ext>
            </a:extLst>
          </p:cNvPr>
          <p:cNvCxnSpPr>
            <a:cxnSpLocks/>
            <a:stCxn id="18" idx="7"/>
          </p:cNvCxnSpPr>
          <p:nvPr/>
        </p:nvCxnSpPr>
        <p:spPr>
          <a:xfrm rot="5400000" flipH="1" flipV="1">
            <a:off x="7865434" y="1169753"/>
            <a:ext cx="328194" cy="3098541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8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54CCD1-92F4-5E42-B250-F2C7AAEF18FB}"/>
              </a:ext>
            </a:extLst>
          </p:cNvPr>
          <p:cNvCxnSpPr>
            <a:cxnSpLocks/>
            <a:stCxn id="18" idx="1"/>
          </p:cNvCxnSpPr>
          <p:nvPr/>
        </p:nvCxnSpPr>
        <p:spPr>
          <a:xfrm rot="16200000" flipV="1">
            <a:off x="4149913" y="1341597"/>
            <a:ext cx="334246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9A820-D829-6845-9D94-58A3C37B0F76}"/>
              </a:ext>
            </a:extLst>
          </p:cNvPr>
          <p:cNvCxnSpPr>
            <a:cxnSpLocks/>
          </p:cNvCxnSpPr>
          <p:nvPr/>
        </p:nvCxnSpPr>
        <p:spPr>
          <a:xfrm flipH="1">
            <a:off x="2945219" y="3265174"/>
            <a:ext cx="2582845" cy="730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522808C-0B84-444B-9096-F51B0E4843B7}"/>
              </a:ext>
            </a:extLst>
          </p:cNvPr>
          <p:cNvCxnSpPr>
            <a:cxnSpLocks/>
            <a:stCxn id="18" idx="3"/>
          </p:cNvCxnSpPr>
          <p:nvPr/>
        </p:nvCxnSpPr>
        <p:spPr>
          <a:xfrm rot="5400000">
            <a:off x="4148735" y="2468240"/>
            <a:ext cx="336603" cy="2748799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5E8BD86-D478-A94F-8E1D-E88732B3B4CC}"/>
              </a:ext>
            </a:extLst>
          </p:cNvPr>
          <p:cNvCxnSpPr>
            <a:cxnSpLocks/>
            <a:stCxn id="18" idx="5"/>
          </p:cNvCxnSpPr>
          <p:nvPr/>
        </p:nvCxnSpPr>
        <p:spPr>
          <a:xfrm rot="16200000" flipH="1">
            <a:off x="7862408" y="2292190"/>
            <a:ext cx="334249" cy="3098543"/>
          </a:xfrm>
          <a:prstGeom prst="bentConnector2">
            <a:avLst/>
          </a:prstGeom>
          <a:ln w="31750">
            <a:gradFill>
              <a:gsLst>
                <a:gs pos="0">
                  <a:schemeClr val="bg1"/>
                </a:gs>
                <a:gs pos="99000">
                  <a:srgbClr val="B7070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418F4E-889D-6D4D-B71B-75C94662A6F5}"/>
              </a:ext>
            </a:extLst>
          </p:cNvPr>
          <p:cNvSpPr txBox="1"/>
          <p:nvPr/>
        </p:nvSpPr>
        <p:spPr>
          <a:xfrm>
            <a:off x="2975388" y="2179542"/>
            <a:ext cx="24558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Declarative experiments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22F4B-5B2F-1D41-9798-8F5041042580}"/>
              </a:ext>
            </a:extLst>
          </p:cNvPr>
          <p:cNvSpPr txBox="1"/>
          <p:nvPr/>
        </p:nvSpPr>
        <p:spPr>
          <a:xfrm>
            <a:off x="7051599" y="2185594"/>
            <a:ext cx="245099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Diverse app frameworks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6D894-8473-D447-BB47-D1FBB37C1F6A}"/>
              </a:ext>
            </a:extLst>
          </p:cNvPr>
          <p:cNvSpPr txBox="1"/>
          <p:nvPr/>
        </p:nvSpPr>
        <p:spPr>
          <a:xfrm>
            <a:off x="6662133" y="2876764"/>
            <a:ext cx="28804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0">
                      <a:schemeClr val="bg1">
                        <a:lumMod val="20000"/>
                        <a:lumOff val="80000"/>
                      </a:schemeClr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Advanced traffic engineering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0C0ACC-EE27-F641-BFC6-F0061B867E0E}"/>
              </a:ext>
            </a:extLst>
          </p:cNvPr>
          <p:cNvSpPr txBox="1"/>
          <p:nvPr/>
        </p:nvSpPr>
        <p:spPr>
          <a:xfrm>
            <a:off x="2975388" y="3621808"/>
            <a:ext cx="144988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CI/CD/GitOps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E1B8F-C3E9-1B48-8A45-A2F25C4409AD}"/>
              </a:ext>
            </a:extLst>
          </p:cNvPr>
          <p:cNvSpPr txBox="1"/>
          <p:nvPr/>
        </p:nvSpPr>
        <p:spPr>
          <a:xfrm>
            <a:off x="6502795" y="3628270"/>
            <a:ext cx="29950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AI-driven &amp; statistically robust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64A98-9A1C-F34B-8249-A0FA61086CF4}"/>
              </a:ext>
            </a:extLst>
          </p:cNvPr>
          <p:cNvSpPr txBox="1"/>
          <p:nvPr/>
        </p:nvSpPr>
        <p:spPr>
          <a:xfrm>
            <a:off x="2939840" y="2889481"/>
            <a:ext cx="2404504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Built-in/Custom metrics</a:t>
            </a:r>
          </a:p>
        </p:txBody>
      </p:sp>
    </p:spTree>
    <p:extLst>
      <p:ext uri="{BB962C8B-B14F-4D97-AF65-F5344CB8AC3E}">
        <p14:creationId xmlns:p14="http://schemas.microsoft.com/office/powerpoint/2010/main" val="217464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15391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5085881" y="2083323"/>
            <a:ext cx="202023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300409"/>
            <a:ext cx="1442767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80023" y="4141054"/>
            <a:ext cx="380854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3545503" y="2480564"/>
            <a:ext cx="157581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083450" y="2507474"/>
            <a:ext cx="1509388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868677" y="3278728"/>
            <a:ext cx="1327351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132532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933404"/>
            <a:ext cx="7315200" cy="2690649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tx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2975388" y="2883120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B0B6B7-226E-954C-98D8-33134757394E}"/>
              </a:ext>
            </a:extLst>
          </p:cNvPr>
          <p:cNvSpPr txBox="1"/>
          <p:nvPr/>
        </p:nvSpPr>
        <p:spPr>
          <a:xfrm>
            <a:off x="4791598" y="1978223"/>
            <a:ext cx="263155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Progressive rollouts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6B134A-27C2-A744-BDF7-EB488EF3E173}"/>
              </a:ext>
            </a:extLst>
          </p:cNvPr>
          <p:cNvSpPr txBox="1"/>
          <p:nvPr/>
        </p:nvSpPr>
        <p:spPr>
          <a:xfrm>
            <a:off x="2975388" y="3217546"/>
            <a:ext cx="1857816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Chaos testing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3570429" y="4120034"/>
            <a:ext cx="501406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bg1"/>
                    </a:gs>
                    <a:gs pos="98000">
                      <a:schemeClr val="accent4">
                        <a:lumMod val="40000"/>
                        <a:lumOff val="60000"/>
                      </a:schemeClr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State-of-the-art AI &amp; statistical 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FFCA2-5CA7-AC47-8DEE-26F0528D2DA1}"/>
              </a:ext>
            </a:extLst>
          </p:cNvPr>
          <p:cNvSpPr txBox="1"/>
          <p:nvPr/>
        </p:nvSpPr>
        <p:spPr>
          <a:xfrm>
            <a:off x="2956498" y="2427301"/>
            <a:ext cx="203254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D26F47-5E45-C548-8703-049CCF161E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2975388" y="3674338"/>
            <a:ext cx="271604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6084296" y="3838204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46775E-C39B-3444-98D7-1861DFAD2629}"/>
              </a:ext>
            </a:extLst>
          </p:cNvPr>
          <p:cNvCxnSpPr>
            <a:cxnSpLocks/>
          </p:cNvCxnSpPr>
          <p:nvPr/>
        </p:nvCxnSpPr>
        <p:spPr>
          <a:xfrm flipH="1">
            <a:off x="6095999" y="2469809"/>
            <a:ext cx="1552" cy="258910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EB244-A7B0-B645-B012-C7F92E43D308}"/>
              </a:ext>
            </a:extLst>
          </p:cNvPr>
          <p:cNvCxnSpPr>
            <a:cxnSpLocks/>
          </p:cNvCxnSpPr>
          <p:nvPr/>
        </p:nvCxnSpPr>
        <p:spPr>
          <a:xfrm flipH="1">
            <a:off x="4737975" y="244621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11018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6480260" y="2876683"/>
            <a:ext cx="2715768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3C73B4-F988-764F-8F41-1E2C8D45CA10}"/>
              </a:ext>
            </a:extLst>
          </p:cNvPr>
          <p:cNvCxnSpPr>
            <a:cxnSpLocks/>
            <a:stCxn id="45" idx="5"/>
          </p:cNvCxnSpPr>
          <p:nvPr/>
        </p:nvCxnSpPr>
        <p:spPr>
          <a:xfrm flipV="1">
            <a:off x="6480260" y="3673284"/>
            <a:ext cx="2715768" cy="1054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E3CC12-59D6-9D49-9D9F-4D03B8689AA5}"/>
              </a:ext>
            </a:extLst>
          </p:cNvPr>
          <p:cNvSpPr txBox="1"/>
          <p:nvPr/>
        </p:nvSpPr>
        <p:spPr>
          <a:xfrm>
            <a:off x="7272652" y="2409454"/>
            <a:ext cx="194829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SLO validation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E5DE1-1E49-F44F-B81D-96319EC276E1}"/>
              </a:ext>
            </a:extLst>
          </p:cNvPr>
          <p:cNvSpPr txBox="1"/>
          <p:nvPr/>
        </p:nvSpPr>
        <p:spPr>
          <a:xfrm>
            <a:off x="7437477" y="3204689"/>
            <a:ext cx="170392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</a:t>
            </a:r>
          </a:p>
        </p:txBody>
      </p:sp>
    </p:spTree>
    <p:extLst>
      <p:ext uri="{BB962C8B-B14F-4D97-AF65-F5344CB8AC3E}">
        <p14:creationId xmlns:p14="http://schemas.microsoft.com/office/powerpoint/2010/main" val="321243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9D71A4-FD5D-BD48-844B-435B16760232}"/>
              </a:ext>
            </a:extLst>
          </p:cNvPr>
          <p:cNvSpPr/>
          <p:nvPr/>
        </p:nvSpPr>
        <p:spPr>
          <a:xfrm>
            <a:off x="2438397" y="1639614"/>
            <a:ext cx="7315200" cy="3447393"/>
          </a:xfrm>
          <a:prstGeom prst="roundRect">
            <a:avLst/>
          </a:prstGeom>
          <a:gradFill>
            <a:gsLst>
              <a:gs pos="0">
                <a:srgbClr val="C0000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89486"/>
            <a:ext cx="183840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testing/SLOs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with built-in metrics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7262272" y="3068282"/>
            <a:ext cx="201146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with business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899037"/>
            <a:ext cx="407801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</a:p>
        </p:txBody>
      </p:sp>
    </p:spTree>
    <p:extLst>
      <p:ext uri="{BB962C8B-B14F-4D97-AF65-F5344CB8AC3E}">
        <p14:creationId xmlns:p14="http://schemas.microsoft.com/office/powerpoint/2010/main" val="354696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7EA7BD02-DB63-9548-B6A6-786AF358FC92}"/>
              </a:ext>
            </a:extLst>
          </p:cNvPr>
          <p:cNvSpPr>
            <a:spLocks noChangeAspect="1"/>
          </p:cNvSpPr>
          <p:nvPr/>
        </p:nvSpPr>
        <p:spPr>
          <a:xfrm>
            <a:off x="5528064" y="2719254"/>
            <a:ext cx="1115568" cy="111895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B0AF4BA-07A2-6344-A68F-2AF45ACD2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61" y="2892139"/>
            <a:ext cx="746070" cy="74607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42ED27-3243-AE4E-ADAC-0122C7D2199B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2816772" y="2876683"/>
            <a:ext cx="2874663" cy="6437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AF42E4E-4F2B-3444-9D30-D6A138BC1321}"/>
              </a:ext>
            </a:extLst>
          </p:cNvPr>
          <p:cNvSpPr txBox="1"/>
          <p:nvPr/>
        </p:nvSpPr>
        <p:spPr>
          <a:xfrm>
            <a:off x="4130562" y="4300629"/>
            <a:ext cx="393087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Run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anywhere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. Local. Container. Kubernetes. CI/CD/GitOps pipeline.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30E225-5DC0-6D4C-83F4-B6F53FA58B81}"/>
              </a:ext>
            </a:extLst>
          </p:cNvPr>
          <p:cNvCxnSpPr>
            <a:cxnSpLocks/>
            <a:stCxn id="45" idx="4"/>
            <a:endCxn id="86" idx="0"/>
          </p:cNvCxnSpPr>
          <p:nvPr/>
        </p:nvCxnSpPr>
        <p:spPr>
          <a:xfrm>
            <a:off x="6085848" y="3838204"/>
            <a:ext cx="10149" cy="46242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FAE7CA-C26E-1C43-BACB-203469C347F9}"/>
              </a:ext>
            </a:extLst>
          </p:cNvPr>
          <p:cNvCxnSpPr>
            <a:cxnSpLocks/>
          </p:cNvCxnSpPr>
          <p:nvPr/>
        </p:nvCxnSpPr>
        <p:spPr>
          <a:xfrm flipH="1">
            <a:off x="4726272" y="4278346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43408C-8FD1-2A45-BAFA-7C30E55C1B43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6480261" y="3674338"/>
            <a:ext cx="2793477" cy="0"/>
          </a:xfrm>
          <a:prstGeom prst="straightConnector1">
            <a:avLst/>
          </a:prstGeom>
          <a:ln w="31750">
            <a:gradFill>
              <a:gsLst>
                <a:gs pos="0">
                  <a:schemeClr val="bg1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902625-009E-2D44-A958-BE1EED82B4A1}"/>
              </a:ext>
            </a:extLst>
          </p:cNvPr>
          <p:cNvSpPr txBox="1"/>
          <p:nvPr/>
        </p:nvSpPr>
        <p:spPr>
          <a:xfrm>
            <a:off x="2712578" y="2889486"/>
            <a:ext cx="183840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Load testing/SLOs</a:t>
            </a:r>
          </a:p>
          <a:p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with built-in metrics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5C23A-CCA4-8F4E-95F1-FECE3FA04143}"/>
              </a:ext>
            </a:extLst>
          </p:cNvPr>
          <p:cNvSpPr txBox="1"/>
          <p:nvPr/>
        </p:nvSpPr>
        <p:spPr>
          <a:xfrm>
            <a:off x="7262272" y="3068282"/>
            <a:ext cx="201146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A/B(/n) testing</a:t>
            </a:r>
          </a:p>
          <a:p>
            <a:pPr algn="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with business metrics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0F0FE4-F42C-B644-BEDD-58E4E6BB13CE}"/>
              </a:ext>
            </a:extLst>
          </p:cNvPr>
          <p:cNvCxnSpPr>
            <a:cxnSpLocks/>
          </p:cNvCxnSpPr>
          <p:nvPr/>
        </p:nvCxnSpPr>
        <p:spPr>
          <a:xfrm>
            <a:off x="6079398" y="2273607"/>
            <a:ext cx="4897" cy="442895"/>
          </a:xfrm>
          <a:prstGeom prst="straightConnector1">
            <a:avLst/>
          </a:prstGeom>
          <a:ln w="31750">
            <a:solidFill>
              <a:schemeClr val="lt1">
                <a:hueOff val="0"/>
                <a:satOff val="0"/>
                <a:lumOff val="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56D64-96D8-7843-BA7D-CA7434FDD4D2}"/>
              </a:ext>
            </a:extLst>
          </p:cNvPr>
          <p:cNvCxnSpPr>
            <a:cxnSpLocks/>
          </p:cNvCxnSpPr>
          <p:nvPr/>
        </p:nvCxnSpPr>
        <p:spPr>
          <a:xfrm flipH="1">
            <a:off x="4721374" y="2273607"/>
            <a:ext cx="2716047" cy="0"/>
          </a:xfrm>
          <a:prstGeom prst="straightConnector1">
            <a:avLst/>
          </a:prstGeom>
          <a:ln w="31750">
            <a:gradFill>
              <a:gsLst>
                <a:gs pos="49000">
                  <a:schemeClr val="bg1"/>
                </a:gs>
                <a:gs pos="0">
                  <a:srgbClr val="B70703"/>
                </a:gs>
                <a:gs pos="100000">
                  <a:srgbClr val="B70703"/>
                </a:gs>
              </a:gsLst>
              <a:lin ang="0" scaled="0"/>
            </a:gra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03D6DD-82DF-4D4D-B809-617643D36EF2}"/>
              </a:ext>
            </a:extLst>
          </p:cNvPr>
          <p:cNvSpPr txBox="1"/>
          <p:nvPr/>
        </p:nvSpPr>
        <p:spPr>
          <a:xfrm>
            <a:off x="4046484" y="1899037"/>
            <a:ext cx="407801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Use with </a:t>
            </a:r>
            <a:r>
              <a:rPr lang="en-US" sz="1600" b="1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any </a:t>
            </a:r>
            <a:r>
              <a:rPr lang="en-US" sz="1600" dirty="0">
                <a:gradFill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99000">
                      <a:schemeClr val="bg1"/>
                    </a:gs>
                  </a:gsLst>
                  <a:lin ang="0" scaled="0"/>
                </a:gradFill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a:rPr>
              <a:t>app/serverless/ML framework. </a:t>
            </a:r>
          </a:p>
        </p:txBody>
      </p:sp>
    </p:spTree>
    <p:extLst>
      <p:ext uri="{BB962C8B-B14F-4D97-AF65-F5344CB8AC3E}">
        <p14:creationId xmlns:p14="http://schemas.microsoft.com/office/powerpoint/2010/main" val="205843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11587</TotalTime>
  <Words>195</Words>
  <Application>Microsoft Macintosh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1508</cp:revision>
  <dcterms:created xsi:type="dcterms:W3CDTF">2020-10-24T21:25:13Z</dcterms:created>
  <dcterms:modified xsi:type="dcterms:W3CDTF">2021-12-15T21:56:17Z</dcterms:modified>
</cp:coreProperties>
</file>