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63" r:id="rId2"/>
    <p:sldId id="315" r:id="rId3"/>
    <p:sldId id="293" r:id="rId4"/>
    <p:sldId id="298" r:id="rId5"/>
    <p:sldId id="300" r:id="rId6"/>
    <p:sldId id="301" r:id="rId7"/>
    <p:sldId id="302" r:id="rId8"/>
    <p:sldId id="286" r:id="rId9"/>
    <p:sldId id="288" r:id="rId10"/>
    <p:sldId id="289" r:id="rId11"/>
    <p:sldId id="290" r:id="rId12"/>
    <p:sldId id="291" r:id="rId13"/>
    <p:sldId id="303" r:id="rId14"/>
    <p:sldId id="304" r:id="rId15"/>
    <p:sldId id="316" r:id="rId16"/>
    <p:sldId id="306" r:id="rId17"/>
    <p:sldId id="307" r:id="rId18"/>
    <p:sldId id="308" r:id="rId19"/>
    <p:sldId id="309" r:id="rId20"/>
    <p:sldId id="311" r:id="rId21"/>
    <p:sldId id="312" r:id="rId22"/>
    <p:sldId id="313" r:id="rId23"/>
    <p:sldId id="31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2E8E"/>
    <a:srgbClr val="E5C1F6"/>
    <a:srgbClr val="DB68F9"/>
    <a:srgbClr val="DC7FF4"/>
    <a:srgbClr val="7032A1"/>
    <a:srgbClr val="9B48DD"/>
    <a:srgbClr val="7A004A"/>
    <a:srgbClr val="B70703"/>
    <a:srgbClr val="61023A"/>
    <a:srgbClr val="0D5B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3/15/21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60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17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12C04-F6AE-AE48-B29D-E5DED656B647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6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9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8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28" Type="http://schemas.openxmlformats.org/officeDocument/2006/relationships/image" Target="../media/image41.pn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7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6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40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9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8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hyperlink" Target="https://pixabay.com/en/computer-user-icon-peolpe-avatar-1331579/" TargetMode="External"/><Relationship Id="rId7" Type="http://schemas.openxmlformats.org/officeDocument/2006/relationships/image" Target="../media/image46.png"/><Relationship Id="rId12" Type="http://schemas.openxmlformats.org/officeDocument/2006/relationships/image" Target="../media/image4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37.svg"/><Relationship Id="rId5" Type="http://schemas.openxmlformats.org/officeDocument/2006/relationships/image" Target="../media/image44.svg"/><Relationship Id="rId10" Type="http://schemas.openxmlformats.org/officeDocument/2006/relationships/image" Target="../media/image36.png"/><Relationship Id="rId4" Type="http://schemas.openxmlformats.org/officeDocument/2006/relationships/image" Target="../media/image43.png"/><Relationship Id="rId9" Type="http://schemas.openxmlformats.org/officeDocument/2006/relationships/image" Target="../media/image48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6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6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9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8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7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6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6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6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50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29" Type="http://schemas.openxmlformats.org/officeDocument/2006/relationships/image" Target="../media/image3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6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28" Type="http://schemas.openxmlformats.org/officeDocument/2006/relationships/image" Target="../media/image38.pn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51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6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6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9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8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28" Type="http://schemas.openxmlformats.org/officeDocument/2006/relationships/image" Target="../media/image40.pn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">
            <a:extLst>
              <a:ext uri="{FF2B5EF4-FFF2-40B4-BE49-F238E27FC236}">
                <a16:creationId xmlns:a16="http://schemas.microsoft.com/office/drawing/2014/main" id="{F6285A5F-6712-47A0-8A11-F0DFF60D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645695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643383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B971ABA8-4CDB-4EEE-8C48-AA4FDB650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071858"/>
            <a:ext cx="8109718" cy="4786143"/>
          </a:xfrm>
          <a:custGeom>
            <a:avLst/>
            <a:gdLst>
              <a:gd name="connsiteX0" fmla="*/ 7381313 w 8109718"/>
              <a:gd name="connsiteY0" fmla="*/ 1839459 h 4786143"/>
              <a:gd name="connsiteX1" fmla="*/ 7381313 w 8109718"/>
              <a:gd name="connsiteY1" fmla="*/ 1853646 h 4786143"/>
              <a:gd name="connsiteX2" fmla="*/ 7379359 w 8109718"/>
              <a:gd name="connsiteY2" fmla="*/ 1846552 h 4786143"/>
              <a:gd name="connsiteX3" fmla="*/ 1321854 w 8109718"/>
              <a:gd name="connsiteY3" fmla="*/ 0 h 4786143"/>
              <a:gd name="connsiteX4" fmla="*/ 5365317 w 8109718"/>
              <a:gd name="connsiteY4" fmla="*/ 0 h 4786143"/>
              <a:gd name="connsiteX5" fmla="*/ 5985373 w 8109718"/>
              <a:gd name="connsiteY5" fmla="*/ 365439 h 4786143"/>
              <a:gd name="connsiteX6" fmla="*/ 8011470 w 8109718"/>
              <a:gd name="connsiteY6" fmla="*/ 3854515 h 4786143"/>
              <a:gd name="connsiteX7" fmla="*/ 8011470 w 8109718"/>
              <a:gd name="connsiteY7" fmla="*/ 4567993 h 4786143"/>
              <a:gd name="connsiteX8" fmla="*/ 7904625 w 8109718"/>
              <a:gd name="connsiteY8" fmla="*/ 4751987 h 4786143"/>
              <a:gd name="connsiteX9" fmla="*/ 7884791 w 8109718"/>
              <a:gd name="connsiteY9" fmla="*/ 4786143 h 4786143"/>
              <a:gd name="connsiteX10" fmla="*/ 0 w 8109718"/>
              <a:gd name="connsiteY10" fmla="*/ 4786143 h 4786143"/>
              <a:gd name="connsiteX11" fmla="*/ 0 w 8109718"/>
              <a:gd name="connsiteY11" fmla="*/ 1564110 h 4786143"/>
              <a:gd name="connsiteX12" fmla="*/ 27177 w 8109718"/>
              <a:gd name="connsiteY12" fmla="*/ 1517107 h 4786143"/>
              <a:gd name="connsiteX13" fmla="*/ 693065 w 8109718"/>
              <a:gd name="connsiteY13" fmla="*/ 365439 h 4786143"/>
              <a:gd name="connsiteX14" fmla="*/ 1321854 w 8109718"/>
              <a:gd name="connsiteY14" fmla="*/ 0 h 478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786143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04625" y="4751987"/>
                </a:cubicBezTo>
                <a:lnTo>
                  <a:pt x="7884791" y="4786143"/>
                </a:lnTo>
                <a:lnTo>
                  <a:pt x="0" y="4786143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28CB02-6C60-BD4C-8830-1E6293589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281" y="2961564"/>
            <a:ext cx="5124734" cy="3268639"/>
          </a:xfrm>
        </p:spPr>
        <p:txBody>
          <a:bodyPr anchor="ctr"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</a:rPr>
              <a:t>Iter8 images for documentation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AD463E1-6621-44B4-A995-C70A4631D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385730"/>
            <a:ext cx="1128382" cy="847206"/>
            <a:chOff x="5307830" y="325570"/>
            <a:chExt cx="1128382" cy="847206"/>
          </a:xfrm>
        </p:grpSpPr>
        <p:sp>
          <p:nvSpPr>
            <p:cNvPr id="63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1214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819D5F6-78E5-9845-9F41-90858B3A04DA}"/>
              </a:ext>
            </a:extLst>
          </p:cNvPr>
          <p:cNvSpPr/>
          <p:nvPr/>
        </p:nvSpPr>
        <p:spPr>
          <a:xfrm>
            <a:off x="8324928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941F14-A3FD-964D-BC7E-C6F3E4437826}"/>
              </a:ext>
            </a:extLst>
          </p:cNvPr>
          <p:cNvSpPr/>
          <p:nvPr/>
        </p:nvSpPr>
        <p:spPr>
          <a:xfrm>
            <a:off x="5819451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880617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39126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493635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693684" y="3760495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InferenceService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473638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32124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196103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196103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493635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12877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11187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554A69-8A88-AC48-93B6-EB6CAA239FE0}"/>
              </a:ext>
            </a:extLst>
          </p:cNvPr>
          <p:cNvSpPr txBox="1"/>
          <p:nvPr/>
        </p:nvSpPr>
        <p:spPr>
          <a:xfrm>
            <a:off x="3669697" y="363682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845651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15021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15021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21536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04563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480A71-F901-A844-AF92-41E3F121C0E8}"/>
              </a:ext>
            </a:extLst>
          </p:cNvPr>
          <p:cNvSpPr txBox="1"/>
          <p:nvPr/>
        </p:nvSpPr>
        <p:spPr>
          <a:xfrm>
            <a:off x="6104563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17207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08678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22205" y="3005254"/>
            <a:ext cx="914400" cy="914400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81DBC97-4326-7A42-BAFD-7AA34B39351F}"/>
              </a:ext>
            </a:extLst>
          </p:cNvPr>
          <p:cNvSpPr/>
          <p:nvPr/>
        </p:nvSpPr>
        <p:spPr>
          <a:xfrm>
            <a:off x="8204088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265254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23763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099658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099658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547502" y="27180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9DB672-B65D-614C-B586-65BF8B27B273}"/>
              </a:ext>
            </a:extLst>
          </p:cNvPr>
          <p:cNvSpPr txBox="1"/>
          <p:nvPr/>
        </p:nvSpPr>
        <p:spPr>
          <a:xfrm>
            <a:off x="8488992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20551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35174" y="2975864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13491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32409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17046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296943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15861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00498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24679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771231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02663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16246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15418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CD5D469-6C82-BF46-BE41-BD6593A6ACF9}"/>
              </a:ext>
            </a:extLst>
          </p:cNvPr>
          <p:cNvSpPr txBox="1"/>
          <p:nvPr/>
        </p:nvSpPr>
        <p:spPr>
          <a:xfrm>
            <a:off x="10356543" y="2834559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Reward</a:t>
            </a:r>
          </a:p>
        </p:txBody>
      </p:sp>
      <p:pic>
        <p:nvPicPr>
          <p:cNvPr id="81" name="Graphic 80" descr="Checkbox Checked">
            <a:extLst>
              <a:ext uri="{FF2B5EF4-FFF2-40B4-BE49-F238E27FC236}">
                <a16:creationId xmlns:a16="http://schemas.microsoft.com/office/drawing/2014/main" id="{474E986B-4D42-8F4E-A3A2-4A46D05174A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46476" y="2752321"/>
            <a:ext cx="533808" cy="533808"/>
          </a:xfrm>
          <a:prstGeom prst="rect">
            <a:avLst/>
          </a:prstGeom>
        </p:spPr>
      </p:pic>
      <p:pic>
        <p:nvPicPr>
          <p:cNvPr id="102" name="Graphic 101" descr="Ribbon">
            <a:extLst>
              <a:ext uri="{FF2B5EF4-FFF2-40B4-BE49-F238E27FC236}">
                <a16:creationId xmlns:a16="http://schemas.microsoft.com/office/drawing/2014/main" id="{6350BBB7-CC11-044A-9C4A-ED59A93946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827897" y="4324650"/>
            <a:ext cx="570967" cy="570967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1123EBA9-7AC9-9B41-B7C3-0FD0A2AD88CA}"/>
              </a:ext>
            </a:extLst>
          </p:cNvPr>
          <p:cNvSpPr txBox="1"/>
          <p:nvPr/>
        </p:nvSpPr>
        <p:spPr>
          <a:xfrm>
            <a:off x="10356543" y="2300125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Criteria</a:t>
            </a:r>
          </a:p>
        </p:txBody>
      </p:sp>
      <p:pic>
        <p:nvPicPr>
          <p:cNvPr id="104" name="Graphic 103" descr="Checkbox Checked">
            <a:extLst>
              <a:ext uri="{FF2B5EF4-FFF2-40B4-BE49-F238E27FC236}">
                <a16:creationId xmlns:a16="http://schemas.microsoft.com/office/drawing/2014/main" id="{1B434E44-3349-0146-88D0-55D4A61B177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46476" y="2217887"/>
            <a:ext cx="533808" cy="533808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F6B24635-FDAE-AC4D-A16F-8A3A8BEF6107}"/>
              </a:ext>
            </a:extLst>
          </p:cNvPr>
          <p:cNvSpPr txBox="1"/>
          <p:nvPr/>
        </p:nvSpPr>
        <p:spPr>
          <a:xfrm>
            <a:off x="10356543" y="3481468"/>
            <a:ext cx="1415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push v1.1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00BDF7A1-C2BF-BB42-BFBD-5C011012F80A}"/>
              </a:ext>
            </a:extLst>
          </p:cNvPr>
          <p:cNvSpPr/>
          <p:nvPr/>
        </p:nvSpPr>
        <p:spPr>
          <a:xfrm>
            <a:off x="1040713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4F7F0F9-5555-1C44-B7F5-A7BCC1DA7794}"/>
              </a:ext>
            </a:extLst>
          </p:cNvPr>
          <p:cNvSpPr txBox="1"/>
          <p:nvPr/>
        </p:nvSpPr>
        <p:spPr>
          <a:xfrm>
            <a:off x="10424519" y="4900311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pic>
        <p:nvPicPr>
          <p:cNvPr id="109" name="Picture 2" descr="GitHub Logos and Usage · GitHub">
            <a:extLst>
              <a:ext uri="{FF2B5EF4-FFF2-40B4-BE49-F238E27FC236}">
                <a16:creationId xmlns:a16="http://schemas.microsoft.com/office/drawing/2014/main" id="{79A84074-AFC9-AA41-BD3A-A122621BE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787" y="3405112"/>
            <a:ext cx="497490" cy="49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737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493635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" name="Curved Up Arrow 106">
            <a:extLst>
              <a:ext uri="{FF2B5EF4-FFF2-40B4-BE49-F238E27FC236}">
                <a16:creationId xmlns:a16="http://schemas.microsoft.com/office/drawing/2014/main" id="{87FB53D1-1B41-B041-B4F1-28FA8B35510A}"/>
              </a:ext>
            </a:extLst>
          </p:cNvPr>
          <p:cNvSpPr/>
          <p:nvPr/>
        </p:nvSpPr>
        <p:spPr>
          <a:xfrm>
            <a:off x="1493635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39126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23763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Curved Up Arrow 105">
            <a:extLst>
              <a:ext uri="{FF2B5EF4-FFF2-40B4-BE49-F238E27FC236}">
                <a16:creationId xmlns:a16="http://schemas.microsoft.com/office/drawing/2014/main" id="{EE5575A2-5E03-3141-AF6C-A6CDC1240811}"/>
              </a:ext>
            </a:extLst>
          </p:cNvPr>
          <p:cNvSpPr/>
          <p:nvPr/>
        </p:nvSpPr>
        <p:spPr>
          <a:xfrm>
            <a:off x="4880617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Curved Up Arrow 111">
            <a:extLst>
              <a:ext uri="{FF2B5EF4-FFF2-40B4-BE49-F238E27FC236}">
                <a16:creationId xmlns:a16="http://schemas.microsoft.com/office/drawing/2014/main" id="{54B23F12-21F9-C84F-BFDB-BEBFDA0BBA7A}"/>
              </a:ext>
            </a:extLst>
          </p:cNvPr>
          <p:cNvSpPr/>
          <p:nvPr/>
        </p:nvSpPr>
        <p:spPr>
          <a:xfrm>
            <a:off x="7265254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70D2AA71-0499-E447-8F5A-EF1A3646DADF}"/>
              </a:ext>
            </a:extLst>
          </p:cNvPr>
          <p:cNvSpPr/>
          <p:nvPr/>
        </p:nvSpPr>
        <p:spPr>
          <a:xfrm>
            <a:off x="4590932" y="287465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BD32B4E0-5738-A845-BAC2-6F1EE39B5F63}"/>
              </a:ext>
            </a:extLst>
          </p:cNvPr>
          <p:cNvSpPr/>
          <p:nvPr/>
        </p:nvSpPr>
        <p:spPr>
          <a:xfrm>
            <a:off x="7094276" y="286439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72C32F51-5E87-8E47-B844-A2BD3AF9E402}"/>
              </a:ext>
            </a:extLst>
          </p:cNvPr>
          <p:cNvSpPr/>
          <p:nvPr/>
        </p:nvSpPr>
        <p:spPr>
          <a:xfrm>
            <a:off x="3426124" y="4025554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FC740915-592C-9945-BA8C-5742278F78DA}"/>
              </a:ext>
            </a:extLst>
          </p:cNvPr>
          <p:cNvSpPr/>
          <p:nvPr/>
        </p:nvSpPr>
        <p:spPr>
          <a:xfrm>
            <a:off x="3302074" y="4151513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E86B9AAE-7D39-214D-8EDB-AD0578E3C93C}"/>
              </a:ext>
            </a:extLst>
          </p:cNvPr>
          <p:cNvSpPr/>
          <p:nvPr/>
        </p:nvSpPr>
        <p:spPr>
          <a:xfrm>
            <a:off x="5943501" y="4021905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819D5F6-78E5-9845-9F41-90858B3A04DA}"/>
              </a:ext>
            </a:extLst>
          </p:cNvPr>
          <p:cNvSpPr/>
          <p:nvPr/>
        </p:nvSpPr>
        <p:spPr>
          <a:xfrm>
            <a:off x="8324928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941F14-A3FD-964D-BC7E-C6F3E4437826}"/>
              </a:ext>
            </a:extLst>
          </p:cNvPr>
          <p:cNvSpPr/>
          <p:nvPr/>
        </p:nvSpPr>
        <p:spPr>
          <a:xfrm>
            <a:off x="5819451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693684" y="3760495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InferenceService</a:t>
            </a:r>
            <a:endParaRPr lang="en-US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196103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12877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4554A69-8A88-AC48-93B6-EB6CAA239FE0}"/>
              </a:ext>
            </a:extLst>
          </p:cNvPr>
          <p:cNvSpPr txBox="1"/>
          <p:nvPr/>
        </p:nvSpPr>
        <p:spPr>
          <a:xfrm>
            <a:off x="3669697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15021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21536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480A71-F901-A844-AF92-41E3F121C0E8}"/>
              </a:ext>
            </a:extLst>
          </p:cNvPr>
          <p:cNvSpPr txBox="1"/>
          <p:nvPr/>
        </p:nvSpPr>
        <p:spPr>
          <a:xfrm>
            <a:off x="6104563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17207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08678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22205" y="3005254"/>
            <a:ext cx="914400" cy="914400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81DBC97-4326-7A42-BAFD-7AA34B39351F}"/>
              </a:ext>
            </a:extLst>
          </p:cNvPr>
          <p:cNvSpPr/>
          <p:nvPr/>
        </p:nvSpPr>
        <p:spPr>
          <a:xfrm>
            <a:off x="8204088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099658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9DB672-B65D-614C-B586-65BF8B27B273}"/>
              </a:ext>
            </a:extLst>
          </p:cNvPr>
          <p:cNvSpPr txBox="1"/>
          <p:nvPr/>
        </p:nvSpPr>
        <p:spPr>
          <a:xfrm>
            <a:off x="8488992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20551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35174" y="2975864"/>
            <a:ext cx="914400" cy="914400"/>
          </a:xfrm>
          <a:prstGeom prst="rect">
            <a:avLst/>
          </a:prstGeom>
        </p:spPr>
      </p:pic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108FF632-71A4-BE48-B037-49620092C270}"/>
              </a:ext>
            </a:extLst>
          </p:cNvPr>
          <p:cNvSpPr/>
          <p:nvPr/>
        </p:nvSpPr>
        <p:spPr>
          <a:xfrm>
            <a:off x="10679275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70EA12E-AC9F-AF41-9168-2444020C900B}"/>
              </a:ext>
            </a:extLst>
          </p:cNvPr>
          <p:cNvSpPr/>
          <p:nvPr/>
        </p:nvSpPr>
        <p:spPr>
          <a:xfrm>
            <a:off x="10537761" y="413660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39CC48-3E68-FA4A-AA40-B3D6C290C042}"/>
              </a:ext>
            </a:extLst>
          </p:cNvPr>
          <p:cNvSpPr/>
          <p:nvPr/>
        </p:nvSpPr>
        <p:spPr>
          <a:xfrm>
            <a:off x="1040713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90" name="Curved Up Arrow 89">
            <a:extLst>
              <a:ext uri="{FF2B5EF4-FFF2-40B4-BE49-F238E27FC236}">
                <a16:creationId xmlns:a16="http://schemas.microsoft.com/office/drawing/2014/main" id="{BC1EF30E-0F6A-5148-A3F7-C3E251FF7F39}"/>
              </a:ext>
            </a:extLst>
          </p:cNvPr>
          <p:cNvSpPr/>
          <p:nvPr/>
        </p:nvSpPr>
        <p:spPr>
          <a:xfrm flipV="1">
            <a:off x="9673369" y="3440213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12197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Graphic 91" descr="Server">
            <a:extLst>
              <a:ext uri="{FF2B5EF4-FFF2-40B4-BE49-F238E27FC236}">
                <a16:creationId xmlns:a16="http://schemas.microsoft.com/office/drawing/2014/main" id="{E11714EC-118E-8641-B007-EA904818164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26820" y="2989090"/>
            <a:ext cx="914400" cy="91440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CCC3F356-F758-8A46-855C-1C55E96C8528}"/>
              </a:ext>
            </a:extLst>
          </p:cNvPr>
          <p:cNvSpPr txBox="1"/>
          <p:nvPr/>
        </p:nvSpPr>
        <p:spPr>
          <a:xfrm>
            <a:off x="10784525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13491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32409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17046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88DEFE-568A-6A4E-8676-9124A5A98669}"/>
              </a:ext>
            </a:extLst>
          </p:cNvPr>
          <p:cNvSpPr txBox="1"/>
          <p:nvPr/>
        </p:nvSpPr>
        <p:spPr>
          <a:xfrm>
            <a:off x="10507971" y="489297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24679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771231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75" name="Graphic 74" descr="Ribbon">
            <a:extLst>
              <a:ext uri="{FF2B5EF4-FFF2-40B4-BE49-F238E27FC236}">
                <a16:creationId xmlns:a16="http://schemas.microsoft.com/office/drawing/2014/main" id="{5E24A435-A2F4-AB46-AE14-A7D22A538D1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27897" y="4324650"/>
            <a:ext cx="570967" cy="570967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1E9698AE-BF42-2840-A538-EB7E852E91D1}"/>
              </a:ext>
            </a:extLst>
          </p:cNvPr>
          <p:cNvSpPr txBox="1"/>
          <p:nvPr/>
        </p:nvSpPr>
        <p:spPr>
          <a:xfrm>
            <a:off x="10356543" y="2300125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Criteria</a:t>
            </a:r>
          </a:p>
        </p:txBody>
      </p:sp>
      <p:pic>
        <p:nvPicPr>
          <p:cNvPr id="82" name="Graphic 81" descr="Checkbox Checked">
            <a:extLst>
              <a:ext uri="{FF2B5EF4-FFF2-40B4-BE49-F238E27FC236}">
                <a16:creationId xmlns:a16="http://schemas.microsoft.com/office/drawing/2014/main" id="{50D779AB-8353-EF44-A07A-8533C36BA3F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846476" y="2217887"/>
            <a:ext cx="533808" cy="533808"/>
          </a:xfrm>
          <a:prstGeom prst="rect">
            <a:avLst/>
          </a:prstGeom>
        </p:spPr>
      </p:pic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15418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37DFC7C7-82C0-4E47-9707-792FFC2F8E04}"/>
              </a:ext>
            </a:extLst>
          </p:cNvPr>
          <p:cNvSpPr/>
          <p:nvPr/>
        </p:nvSpPr>
        <p:spPr>
          <a:xfrm>
            <a:off x="3196103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BF24188-FFAA-F348-8B6A-0C65A657D4F3}"/>
              </a:ext>
            </a:extLst>
          </p:cNvPr>
          <p:cNvSpPr txBox="1"/>
          <p:nvPr/>
        </p:nvSpPr>
        <p:spPr>
          <a:xfrm>
            <a:off x="3611187" y="27180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0%</a:t>
            </a: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E7AD6EE0-B7D5-7D4F-9D31-35A8BD51094D}"/>
              </a:ext>
            </a:extLst>
          </p:cNvPr>
          <p:cNvSpPr/>
          <p:nvPr/>
        </p:nvSpPr>
        <p:spPr>
          <a:xfrm>
            <a:off x="5715021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79F4E1C-7036-B048-8D09-8F531FF50241}"/>
              </a:ext>
            </a:extLst>
          </p:cNvPr>
          <p:cNvSpPr txBox="1"/>
          <p:nvPr/>
        </p:nvSpPr>
        <p:spPr>
          <a:xfrm>
            <a:off x="6104563" y="27180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0%</a:t>
            </a: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08C38A7E-2718-1541-9857-5D2546E2A43B}"/>
              </a:ext>
            </a:extLst>
          </p:cNvPr>
          <p:cNvSpPr/>
          <p:nvPr/>
        </p:nvSpPr>
        <p:spPr>
          <a:xfrm>
            <a:off x="8099658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04146BF-8471-8943-8D5A-CE7C91279C41}"/>
              </a:ext>
            </a:extLst>
          </p:cNvPr>
          <p:cNvSpPr txBox="1"/>
          <p:nvPr/>
        </p:nvSpPr>
        <p:spPr>
          <a:xfrm>
            <a:off x="8547502" y="27180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0%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EDAE9E2-E96A-1C40-A0E0-B0A12987A9DE}"/>
              </a:ext>
            </a:extLst>
          </p:cNvPr>
          <p:cNvSpPr txBox="1"/>
          <p:nvPr/>
        </p:nvSpPr>
        <p:spPr>
          <a:xfrm>
            <a:off x="3296943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2DDC360-F552-934E-9E4D-8B39272AC98E}"/>
              </a:ext>
            </a:extLst>
          </p:cNvPr>
          <p:cNvSpPr txBox="1"/>
          <p:nvPr/>
        </p:nvSpPr>
        <p:spPr>
          <a:xfrm>
            <a:off x="5815861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199A1C5-626C-3D43-89B2-46B2ADDCAE24}"/>
              </a:ext>
            </a:extLst>
          </p:cNvPr>
          <p:cNvSpPr txBox="1"/>
          <p:nvPr/>
        </p:nvSpPr>
        <p:spPr>
          <a:xfrm>
            <a:off x="8200498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02663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16246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390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Curved Up Arrow 104">
            <a:extLst>
              <a:ext uri="{FF2B5EF4-FFF2-40B4-BE49-F238E27FC236}">
                <a16:creationId xmlns:a16="http://schemas.microsoft.com/office/drawing/2014/main" id="{158F7623-FE15-184F-BA66-0C7BF0D347B4}"/>
              </a:ext>
            </a:extLst>
          </p:cNvPr>
          <p:cNvSpPr/>
          <p:nvPr/>
        </p:nvSpPr>
        <p:spPr>
          <a:xfrm>
            <a:off x="9696412" y="2930839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6B858195-927D-9744-AEBC-5836B58E8D2B}"/>
              </a:ext>
            </a:extLst>
          </p:cNvPr>
          <p:cNvSpPr/>
          <p:nvPr/>
        </p:nvSpPr>
        <p:spPr>
          <a:xfrm>
            <a:off x="9595138" y="290689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5732F044-025E-1F48-9A5E-5864017A317C}"/>
              </a:ext>
            </a:extLst>
          </p:cNvPr>
          <p:cNvSpPr/>
          <p:nvPr/>
        </p:nvSpPr>
        <p:spPr>
          <a:xfrm>
            <a:off x="8381885" y="1790096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CB525282-5EB0-694D-970E-D98B2DCB212D}"/>
              </a:ext>
            </a:extLst>
          </p:cNvPr>
          <p:cNvSpPr/>
          <p:nvPr/>
        </p:nvSpPr>
        <p:spPr>
          <a:xfrm>
            <a:off x="8233116" y="1920054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C14CF08B-7F14-314E-B016-BF91CFFDAC39}"/>
              </a:ext>
            </a:extLst>
          </p:cNvPr>
          <p:cNvSpPr/>
          <p:nvPr/>
        </p:nvSpPr>
        <p:spPr>
          <a:xfrm>
            <a:off x="5994420" y="1795369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880617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493635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693684" y="3760495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InferenceService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473638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32124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196103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12877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11187" y="271807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845651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15021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21536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04563" y="271807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17207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08678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22205" y="3005254"/>
            <a:ext cx="914400" cy="914400"/>
          </a:xfrm>
          <a:prstGeom prst="rect">
            <a:avLst/>
          </a:prstGeom>
        </p:spPr>
      </p:pic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265254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099658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547502" y="271807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20551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35174" y="2975864"/>
            <a:ext cx="914400" cy="914400"/>
          </a:xfrm>
          <a:prstGeom prst="rect">
            <a:avLst/>
          </a:prstGeom>
        </p:spPr>
      </p:pic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33217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Graphic 91" descr="Server">
            <a:extLst>
              <a:ext uri="{FF2B5EF4-FFF2-40B4-BE49-F238E27FC236}">
                <a16:creationId xmlns:a16="http://schemas.microsoft.com/office/drawing/2014/main" id="{E11714EC-118E-8641-B007-EA904818164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26820" y="2989090"/>
            <a:ext cx="914400" cy="914400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296943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15861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00498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24679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771231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02663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16246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15418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42F24AB4-F851-CB4E-8AC8-807A3CEDB08E}"/>
              </a:ext>
            </a:extLst>
          </p:cNvPr>
          <p:cNvSpPr/>
          <p:nvPr/>
        </p:nvSpPr>
        <p:spPr>
          <a:xfrm>
            <a:off x="10813043" y="1791882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27AA00B0-1A2B-724E-A115-905EDC74CC0D}"/>
              </a:ext>
            </a:extLst>
          </p:cNvPr>
          <p:cNvSpPr/>
          <p:nvPr/>
        </p:nvSpPr>
        <p:spPr>
          <a:xfrm>
            <a:off x="10664274" y="1921840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D0FC0BE7-9632-5C40-8D08-6D865C21A036}"/>
              </a:ext>
            </a:extLst>
          </p:cNvPr>
          <p:cNvSpPr/>
          <p:nvPr/>
        </p:nvSpPr>
        <p:spPr>
          <a:xfrm>
            <a:off x="10530816" y="2063185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B178B04-9BEA-0348-BDAD-C242FBE03FD9}"/>
              </a:ext>
            </a:extLst>
          </p:cNvPr>
          <p:cNvSpPr txBox="1"/>
          <p:nvPr/>
        </p:nvSpPr>
        <p:spPr>
          <a:xfrm>
            <a:off x="10978660" y="2719862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EADA18C-CD75-1640-8461-ECE422D1B2CC}"/>
              </a:ext>
            </a:extLst>
          </p:cNvPr>
          <p:cNvSpPr txBox="1"/>
          <p:nvPr/>
        </p:nvSpPr>
        <p:spPr>
          <a:xfrm>
            <a:off x="10631656" y="1468644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6EC8FB8-51E3-F94D-855B-61CF3EB1706F}"/>
              </a:ext>
            </a:extLst>
          </p:cNvPr>
          <p:cNvSpPr txBox="1"/>
          <p:nvPr/>
        </p:nvSpPr>
        <p:spPr>
          <a:xfrm>
            <a:off x="10356543" y="3950246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Criteria</a:t>
            </a:r>
          </a:p>
        </p:txBody>
      </p:sp>
      <p:pic>
        <p:nvPicPr>
          <p:cNvPr id="111" name="Graphic 110" descr="Checkbox Checked">
            <a:extLst>
              <a:ext uri="{FF2B5EF4-FFF2-40B4-BE49-F238E27FC236}">
                <a16:creationId xmlns:a16="http://schemas.microsoft.com/office/drawing/2014/main" id="{6238AD0C-688E-E54B-992F-6D6212F0320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46476" y="3868008"/>
            <a:ext cx="533808" cy="533808"/>
          </a:xfrm>
          <a:prstGeom prst="rect">
            <a:avLst/>
          </a:prstGeom>
        </p:spPr>
      </p:pic>
      <p:pic>
        <p:nvPicPr>
          <p:cNvPr id="112" name="Picture 2">
            <a:extLst>
              <a:ext uri="{FF2B5EF4-FFF2-40B4-BE49-F238E27FC236}">
                <a16:creationId xmlns:a16="http://schemas.microsoft.com/office/drawing/2014/main" id="{29BF4989-8426-D048-8189-23BE8E3E3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4635" y="4419062"/>
            <a:ext cx="497490" cy="49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57F51DB0-8D3F-7649-A3EF-54F443A5A8C7}"/>
              </a:ext>
            </a:extLst>
          </p:cNvPr>
          <p:cNvSpPr txBox="1"/>
          <p:nvPr/>
        </p:nvSpPr>
        <p:spPr>
          <a:xfrm>
            <a:off x="10356543" y="4344642"/>
            <a:ext cx="129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Webhook notification</a:t>
            </a:r>
          </a:p>
        </p:txBody>
      </p:sp>
    </p:spTree>
    <p:extLst>
      <p:ext uri="{BB962C8B-B14F-4D97-AF65-F5344CB8AC3E}">
        <p14:creationId xmlns:p14="http://schemas.microsoft.com/office/powerpoint/2010/main" val="2727271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F5AC5D-FF96-4E46-8AB2-8AD18C01ED99}"/>
              </a:ext>
            </a:extLst>
          </p:cNvPr>
          <p:cNvSpPr/>
          <p:nvPr/>
        </p:nvSpPr>
        <p:spPr>
          <a:xfrm>
            <a:off x="876084" y="2362201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Build Process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8BDCAAA4-106E-F646-859A-1FDEE3F2DDBE}"/>
              </a:ext>
            </a:extLst>
          </p:cNvPr>
          <p:cNvSpPr/>
          <p:nvPr/>
        </p:nvSpPr>
        <p:spPr>
          <a:xfrm>
            <a:off x="2048668" y="3561081"/>
            <a:ext cx="1416424" cy="717177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Environment  Repository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D164DE45-6DC2-D047-A60C-2A56D7EE5223}"/>
              </a:ext>
            </a:extLst>
          </p:cNvPr>
          <p:cNvCxnSpPr>
            <a:stCxn id="5" idx="2"/>
            <a:endCxn id="10" idx="2"/>
          </p:cNvCxnSpPr>
          <p:nvPr/>
        </p:nvCxnSpPr>
        <p:spPr>
          <a:xfrm rot="16200000" flipH="1">
            <a:off x="1396336" y="3267338"/>
            <a:ext cx="840292" cy="46437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5D913F1-A491-F641-9FEC-7AC76F663286}"/>
              </a:ext>
            </a:extLst>
          </p:cNvPr>
          <p:cNvSpPr txBox="1"/>
          <p:nvPr/>
        </p:nvSpPr>
        <p:spPr>
          <a:xfrm>
            <a:off x="1158185" y="3330247"/>
            <a:ext cx="85222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updates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2AFADD-8644-3149-89EF-AAD946DD2A72}"/>
              </a:ext>
            </a:extLst>
          </p:cNvPr>
          <p:cNvSpPr/>
          <p:nvPr/>
        </p:nvSpPr>
        <p:spPr>
          <a:xfrm>
            <a:off x="4081333" y="2362199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Deployment Pipeline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5FAEFE15-F27F-4647-A0F5-076F20667794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 flipV="1">
            <a:off x="3465092" y="2720788"/>
            <a:ext cx="616241" cy="1198882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ED5D94A-174E-E848-AEA3-0A33676F5F46}"/>
              </a:ext>
            </a:extLst>
          </p:cNvPr>
          <p:cNvSpPr txBox="1"/>
          <p:nvPr/>
        </p:nvSpPr>
        <p:spPr>
          <a:xfrm>
            <a:off x="3355710" y="3150952"/>
            <a:ext cx="81612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triggers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9BF414-E747-1649-AAED-757EEF270E43}"/>
              </a:ext>
            </a:extLst>
          </p:cNvPr>
          <p:cNvSpPr/>
          <p:nvPr/>
        </p:nvSpPr>
        <p:spPr>
          <a:xfrm>
            <a:off x="7563225" y="2373880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Application Versions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1E3FEA-D6F3-B84E-A6D7-581F7984B44B}"/>
              </a:ext>
            </a:extLst>
          </p:cNvPr>
          <p:cNvCxnSpPr>
            <a:cxnSpLocks/>
            <a:stCxn id="14" idx="3"/>
            <a:endCxn id="19" idx="1"/>
          </p:cNvCxnSpPr>
          <p:nvPr/>
        </p:nvCxnSpPr>
        <p:spPr>
          <a:xfrm>
            <a:off x="5497757" y="2720788"/>
            <a:ext cx="2065468" cy="116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1E20EBC-E8F5-944C-9DAC-E7982D9CE3AA}"/>
              </a:ext>
            </a:extLst>
          </p:cNvPr>
          <p:cNvSpPr txBox="1"/>
          <p:nvPr/>
        </p:nvSpPr>
        <p:spPr>
          <a:xfrm>
            <a:off x="6116660" y="2366305"/>
            <a:ext cx="827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deploys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0D910CFB-7BCB-C14F-96F4-B7792BAE13E7}"/>
              </a:ext>
            </a:extLst>
          </p:cNvPr>
          <p:cNvCxnSpPr>
            <a:cxnSpLocks/>
            <a:stCxn id="22" idx="3"/>
            <a:endCxn id="19" idx="3"/>
          </p:cNvCxnSpPr>
          <p:nvPr/>
        </p:nvCxnSpPr>
        <p:spPr>
          <a:xfrm flipH="1" flipV="1">
            <a:off x="8979649" y="2732469"/>
            <a:ext cx="2054166" cy="2056323"/>
          </a:xfrm>
          <a:prstGeom prst="bentConnector3">
            <a:avLst>
              <a:gd name="adj1" fmla="val -1112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DE8B7F8-D155-E148-BD3D-28CE536ECA05}"/>
              </a:ext>
            </a:extLst>
          </p:cNvPr>
          <p:cNvSpPr txBox="1"/>
          <p:nvPr/>
        </p:nvSpPr>
        <p:spPr>
          <a:xfrm>
            <a:off x="10768813" y="3499524"/>
            <a:ext cx="97321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evaluates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7D6736B6-842D-204D-8A29-6D86EF0529DE}"/>
              </a:ext>
            </a:extLst>
          </p:cNvPr>
          <p:cNvCxnSpPr>
            <a:cxnSpLocks/>
            <a:stCxn id="22" idx="1"/>
            <a:endCxn id="10" idx="3"/>
          </p:cNvCxnSpPr>
          <p:nvPr/>
        </p:nvCxnSpPr>
        <p:spPr>
          <a:xfrm rot="10800000">
            <a:off x="2756881" y="4278258"/>
            <a:ext cx="6860511" cy="51053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3EA6B3F-EAF8-C94A-BA6C-6A73819C5F26}"/>
              </a:ext>
            </a:extLst>
          </p:cNvPr>
          <p:cNvSpPr txBox="1"/>
          <p:nvPr/>
        </p:nvSpPr>
        <p:spPr>
          <a:xfrm>
            <a:off x="3556956" y="4619514"/>
            <a:ext cx="535222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recommends traffic split, deployment &amp; GitLoop configuration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804F81-6CD9-1541-B6B9-3B1220BFC359}"/>
              </a:ext>
            </a:extLst>
          </p:cNvPr>
          <p:cNvSpPr/>
          <p:nvPr/>
        </p:nvSpPr>
        <p:spPr>
          <a:xfrm>
            <a:off x="9617391" y="4430203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          Iter8</a:t>
            </a:r>
          </a:p>
        </p:txBody>
      </p:sp>
      <p:pic>
        <p:nvPicPr>
          <p:cNvPr id="24" name="Picture 4" descr="iter8-tools · GitHub">
            <a:extLst>
              <a:ext uri="{FF2B5EF4-FFF2-40B4-BE49-F238E27FC236}">
                <a16:creationId xmlns:a16="http://schemas.microsoft.com/office/drawing/2014/main" id="{1267569D-F75F-D34E-AAFA-C1E8D7169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148" y="4605564"/>
            <a:ext cx="366455" cy="36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3B41117C-E9F1-9641-A00A-6BC38CA98FB1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 rot="16200000" flipH="1">
            <a:off x="6882161" y="986760"/>
            <a:ext cx="1350827" cy="5536058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0D15B40-5F43-1340-A55C-C29EA630FF42}"/>
              </a:ext>
            </a:extLst>
          </p:cNvPr>
          <p:cNvSpPr txBox="1"/>
          <p:nvPr/>
        </p:nvSpPr>
        <p:spPr>
          <a:xfrm>
            <a:off x="6811200" y="3565187"/>
            <a:ext cx="181434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creates experiment</a:t>
            </a:r>
          </a:p>
        </p:txBody>
      </p:sp>
    </p:spTree>
    <p:extLst>
      <p:ext uri="{BB962C8B-B14F-4D97-AF65-F5344CB8AC3E}">
        <p14:creationId xmlns:p14="http://schemas.microsoft.com/office/powerpoint/2010/main" val="1647975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F5AC5D-FF96-4E46-8AB2-8AD18C01ED99}"/>
              </a:ext>
            </a:extLst>
          </p:cNvPr>
          <p:cNvSpPr/>
          <p:nvPr/>
        </p:nvSpPr>
        <p:spPr>
          <a:xfrm>
            <a:off x="876084" y="2362201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Build Process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8BDCAAA4-106E-F646-859A-1FDEE3F2DDBE}"/>
              </a:ext>
            </a:extLst>
          </p:cNvPr>
          <p:cNvSpPr/>
          <p:nvPr/>
        </p:nvSpPr>
        <p:spPr>
          <a:xfrm>
            <a:off x="2048668" y="3561081"/>
            <a:ext cx="1416424" cy="717177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Environment  Repository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D164DE45-6DC2-D047-A60C-2A56D7EE5223}"/>
              </a:ext>
            </a:extLst>
          </p:cNvPr>
          <p:cNvCxnSpPr>
            <a:stCxn id="5" idx="2"/>
            <a:endCxn id="10" idx="2"/>
          </p:cNvCxnSpPr>
          <p:nvPr/>
        </p:nvCxnSpPr>
        <p:spPr>
          <a:xfrm rot="16200000" flipH="1">
            <a:off x="1396336" y="3267338"/>
            <a:ext cx="840292" cy="46437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5D913F1-A491-F641-9FEC-7AC76F663286}"/>
              </a:ext>
            </a:extLst>
          </p:cNvPr>
          <p:cNvSpPr txBox="1"/>
          <p:nvPr/>
        </p:nvSpPr>
        <p:spPr>
          <a:xfrm>
            <a:off x="1158185" y="3330247"/>
            <a:ext cx="85222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updates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2AFADD-8644-3149-89EF-AAD946DD2A72}"/>
              </a:ext>
            </a:extLst>
          </p:cNvPr>
          <p:cNvSpPr/>
          <p:nvPr/>
        </p:nvSpPr>
        <p:spPr>
          <a:xfrm>
            <a:off x="4081333" y="2362199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GitOps Operator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5FAEFE15-F27F-4647-A0F5-076F20667794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 flipV="1">
            <a:off x="3465092" y="2720788"/>
            <a:ext cx="616241" cy="1198882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ED5D94A-174E-E848-AEA3-0A33676F5F46}"/>
              </a:ext>
            </a:extLst>
          </p:cNvPr>
          <p:cNvSpPr txBox="1"/>
          <p:nvPr/>
        </p:nvSpPr>
        <p:spPr>
          <a:xfrm>
            <a:off x="3304910" y="3150952"/>
            <a:ext cx="9305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observes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9BF414-E747-1649-AAED-757EEF270E43}"/>
              </a:ext>
            </a:extLst>
          </p:cNvPr>
          <p:cNvSpPr/>
          <p:nvPr/>
        </p:nvSpPr>
        <p:spPr>
          <a:xfrm>
            <a:off x="7563225" y="2373880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Application Versions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1E3FEA-D6F3-B84E-A6D7-581F7984B44B}"/>
              </a:ext>
            </a:extLst>
          </p:cNvPr>
          <p:cNvCxnSpPr>
            <a:cxnSpLocks/>
            <a:stCxn id="14" idx="3"/>
            <a:endCxn id="19" idx="1"/>
          </p:cNvCxnSpPr>
          <p:nvPr/>
        </p:nvCxnSpPr>
        <p:spPr>
          <a:xfrm>
            <a:off x="5497757" y="2720788"/>
            <a:ext cx="2065468" cy="116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1E20EBC-E8F5-944C-9DAC-E7982D9CE3AA}"/>
              </a:ext>
            </a:extLst>
          </p:cNvPr>
          <p:cNvSpPr txBox="1"/>
          <p:nvPr/>
        </p:nvSpPr>
        <p:spPr>
          <a:xfrm>
            <a:off x="6116660" y="2366305"/>
            <a:ext cx="827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deploys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0D910CFB-7BCB-C14F-96F4-B7792BAE13E7}"/>
              </a:ext>
            </a:extLst>
          </p:cNvPr>
          <p:cNvCxnSpPr>
            <a:cxnSpLocks/>
            <a:stCxn id="22" idx="3"/>
            <a:endCxn id="19" idx="3"/>
          </p:cNvCxnSpPr>
          <p:nvPr/>
        </p:nvCxnSpPr>
        <p:spPr>
          <a:xfrm flipH="1" flipV="1">
            <a:off x="8979649" y="2732469"/>
            <a:ext cx="2054166" cy="2056323"/>
          </a:xfrm>
          <a:prstGeom prst="bentConnector3">
            <a:avLst>
              <a:gd name="adj1" fmla="val -1112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DE8B7F8-D155-E148-BD3D-28CE536ECA05}"/>
              </a:ext>
            </a:extLst>
          </p:cNvPr>
          <p:cNvSpPr txBox="1"/>
          <p:nvPr/>
        </p:nvSpPr>
        <p:spPr>
          <a:xfrm>
            <a:off x="10768813" y="3499524"/>
            <a:ext cx="97321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evaluates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7D6736B6-842D-204D-8A29-6D86EF0529DE}"/>
              </a:ext>
            </a:extLst>
          </p:cNvPr>
          <p:cNvCxnSpPr>
            <a:cxnSpLocks/>
            <a:stCxn id="22" idx="1"/>
            <a:endCxn id="10" idx="3"/>
          </p:cNvCxnSpPr>
          <p:nvPr/>
        </p:nvCxnSpPr>
        <p:spPr>
          <a:xfrm rot="10800000">
            <a:off x="2756881" y="4278258"/>
            <a:ext cx="6860511" cy="51053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3EA6B3F-EAF8-C94A-BA6C-6A73819C5F26}"/>
              </a:ext>
            </a:extLst>
          </p:cNvPr>
          <p:cNvSpPr txBox="1"/>
          <p:nvPr/>
        </p:nvSpPr>
        <p:spPr>
          <a:xfrm>
            <a:off x="3556956" y="4619514"/>
            <a:ext cx="535222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recommends traffic split, deployment &amp; GitLoop configuration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804F81-6CD9-1541-B6B9-3B1220BFC359}"/>
              </a:ext>
            </a:extLst>
          </p:cNvPr>
          <p:cNvSpPr/>
          <p:nvPr/>
        </p:nvSpPr>
        <p:spPr>
          <a:xfrm>
            <a:off x="9617391" y="4430203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          Iter8</a:t>
            </a:r>
          </a:p>
        </p:txBody>
      </p:sp>
      <p:pic>
        <p:nvPicPr>
          <p:cNvPr id="24" name="Picture 4" descr="iter8-tools · GitHub">
            <a:extLst>
              <a:ext uri="{FF2B5EF4-FFF2-40B4-BE49-F238E27FC236}">
                <a16:creationId xmlns:a16="http://schemas.microsoft.com/office/drawing/2014/main" id="{1267569D-F75F-D34E-AAFA-C1E8D7169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148" y="4605564"/>
            <a:ext cx="366455" cy="36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3B41117C-E9F1-9641-A00A-6BC38CA98FB1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 rot="16200000" flipH="1">
            <a:off x="6882161" y="986760"/>
            <a:ext cx="1350827" cy="5536058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0D15B40-5F43-1340-A55C-C29EA630FF42}"/>
              </a:ext>
            </a:extLst>
          </p:cNvPr>
          <p:cNvSpPr txBox="1"/>
          <p:nvPr/>
        </p:nvSpPr>
        <p:spPr>
          <a:xfrm>
            <a:off x="6811200" y="3565187"/>
            <a:ext cx="181434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creates experiment</a:t>
            </a:r>
          </a:p>
        </p:txBody>
      </p:sp>
    </p:spTree>
    <p:extLst>
      <p:ext uri="{BB962C8B-B14F-4D97-AF65-F5344CB8AC3E}">
        <p14:creationId xmlns:p14="http://schemas.microsoft.com/office/powerpoint/2010/main" val="3129239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CEBC92F-09C0-E548-81F1-4D5CE7CA1A48}"/>
              </a:ext>
            </a:extLst>
          </p:cNvPr>
          <p:cNvSpPr/>
          <p:nvPr/>
        </p:nvSpPr>
        <p:spPr>
          <a:xfrm>
            <a:off x="7502334" y="2765239"/>
            <a:ext cx="1893913" cy="5571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Metrics from any REST API</a:t>
            </a:r>
          </a:p>
        </p:txBody>
      </p:sp>
      <p:pic>
        <p:nvPicPr>
          <p:cNvPr id="2" name="Picture 1" descr="A picture containing food&#10;&#10;Description automatically generated">
            <a:extLst>
              <a:ext uri="{FF2B5EF4-FFF2-40B4-BE49-F238E27FC236}">
                <a16:creationId xmlns:a16="http://schemas.microsoft.com/office/drawing/2014/main" id="{6EF8F4CA-708D-1041-B5B1-914F4EF37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09860" y="3021711"/>
            <a:ext cx="837897" cy="837897"/>
          </a:xfrm>
          <a:prstGeom prst="rect">
            <a:avLst/>
          </a:prstGeom>
          <a:ln w="25400">
            <a:noFill/>
          </a:ln>
          <a:effectLst>
            <a:outerShdw blurRad="50800" dist="50800" dir="5400000" algn="ctr" rotWithShape="0">
              <a:srgbClr val="000000">
                <a:alpha val="66000"/>
              </a:srgbClr>
            </a:outerShdw>
          </a:effectLst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E3161C7-1358-654D-B70F-1B6D73CF0990}"/>
              </a:ext>
            </a:extLst>
          </p:cNvPr>
          <p:cNvSpPr/>
          <p:nvPr/>
        </p:nvSpPr>
        <p:spPr>
          <a:xfrm>
            <a:off x="4920097" y="3010051"/>
            <a:ext cx="2200689" cy="837896"/>
          </a:xfrm>
          <a:prstGeom prst="roundRect">
            <a:avLst/>
          </a:prstGeom>
          <a:solidFill>
            <a:schemeClr val="bg1">
              <a:alpha val="75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D4F60C9-EDB3-E342-8D6E-F248A810EAF3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547757" y="3428999"/>
            <a:ext cx="372340" cy="11661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 Same Side Corner Rectangle 11">
            <a:extLst>
              <a:ext uri="{FF2B5EF4-FFF2-40B4-BE49-F238E27FC236}">
                <a16:creationId xmlns:a16="http://schemas.microsoft.com/office/drawing/2014/main" id="{4B0822BB-48DC-1A44-B275-359C923B907F}"/>
              </a:ext>
            </a:extLst>
          </p:cNvPr>
          <p:cNvSpPr/>
          <p:nvPr/>
        </p:nvSpPr>
        <p:spPr>
          <a:xfrm>
            <a:off x="5738504" y="1415655"/>
            <a:ext cx="570967" cy="42614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V2</a:t>
            </a:r>
          </a:p>
        </p:txBody>
      </p:sp>
      <p:sp>
        <p:nvSpPr>
          <p:cNvPr id="13" name="Round Same Side Corner Rectangle 12">
            <a:extLst>
              <a:ext uri="{FF2B5EF4-FFF2-40B4-BE49-F238E27FC236}">
                <a16:creationId xmlns:a16="http://schemas.microsoft.com/office/drawing/2014/main" id="{D23362F6-A769-E241-9028-6862C69231DC}"/>
              </a:ext>
            </a:extLst>
          </p:cNvPr>
          <p:cNvSpPr/>
          <p:nvPr/>
        </p:nvSpPr>
        <p:spPr>
          <a:xfrm>
            <a:off x="4369087" y="1409914"/>
            <a:ext cx="570967" cy="42614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V1</a:t>
            </a:r>
          </a:p>
        </p:txBody>
      </p:sp>
      <p:sp>
        <p:nvSpPr>
          <p:cNvPr id="14" name="Round Same Side Corner Rectangle 13">
            <a:extLst>
              <a:ext uri="{FF2B5EF4-FFF2-40B4-BE49-F238E27FC236}">
                <a16:creationId xmlns:a16="http://schemas.microsoft.com/office/drawing/2014/main" id="{6CC83ABF-5D29-D74E-AFC2-C2F0A3C58958}"/>
              </a:ext>
            </a:extLst>
          </p:cNvPr>
          <p:cNvSpPr/>
          <p:nvPr/>
        </p:nvSpPr>
        <p:spPr>
          <a:xfrm>
            <a:off x="7088912" y="1415655"/>
            <a:ext cx="570967" cy="42614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3BF3F47-D9FC-8B40-92D4-C5A25EDC3E09}"/>
              </a:ext>
            </a:extLst>
          </p:cNvPr>
          <p:cNvCxnSpPr>
            <a:cxnSpLocks/>
            <a:stCxn id="3" idx="0"/>
            <a:endCxn id="13" idx="1"/>
          </p:cNvCxnSpPr>
          <p:nvPr/>
        </p:nvCxnSpPr>
        <p:spPr>
          <a:xfrm flipH="1" flipV="1">
            <a:off x="4654571" y="1836056"/>
            <a:ext cx="1365871" cy="1173995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prstDash val="sysDash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57AED78-2BBC-D24D-83FE-4E255BEDDB60}"/>
              </a:ext>
            </a:extLst>
          </p:cNvPr>
          <p:cNvCxnSpPr>
            <a:cxnSpLocks/>
            <a:stCxn id="3" idx="0"/>
            <a:endCxn id="12" idx="1"/>
          </p:cNvCxnSpPr>
          <p:nvPr/>
        </p:nvCxnSpPr>
        <p:spPr>
          <a:xfrm flipV="1">
            <a:off x="6020442" y="1841797"/>
            <a:ext cx="3546" cy="1168254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prstDash val="sysDash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65CB6CF-CD82-DB42-89FD-365C9988A9F6}"/>
              </a:ext>
            </a:extLst>
          </p:cNvPr>
          <p:cNvCxnSpPr>
            <a:cxnSpLocks/>
            <a:stCxn id="3" idx="0"/>
            <a:endCxn id="14" idx="1"/>
          </p:cNvCxnSpPr>
          <p:nvPr/>
        </p:nvCxnSpPr>
        <p:spPr>
          <a:xfrm flipV="1">
            <a:off x="6020442" y="1841797"/>
            <a:ext cx="1353954" cy="1168254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Database with solid fill">
            <a:extLst>
              <a:ext uri="{FF2B5EF4-FFF2-40B4-BE49-F238E27FC236}">
                <a16:creationId xmlns:a16="http://schemas.microsoft.com/office/drawing/2014/main" id="{8766C252-DD24-414C-9A48-CDE42FD972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50462" y="2091292"/>
            <a:ext cx="743836" cy="6444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" name="Graphic 25" descr="Database with solid fill">
            <a:extLst>
              <a:ext uri="{FF2B5EF4-FFF2-40B4-BE49-F238E27FC236}">
                <a16:creationId xmlns:a16="http://schemas.microsoft.com/office/drawing/2014/main" id="{E6A94A0A-CAB8-9B46-9E3D-3248680FD2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36942" y="2091293"/>
            <a:ext cx="743836" cy="6444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1FB5349D-59BE-3540-8474-5E9926414623}"/>
              </a:ext>
            </a:extLst>
          </p:cNvPr>
          <p:cNvCxnSpPr>
            <a:cxnSpLocks/>
            <a:stCxn id="49" idx="2"/>
            <a:endCxn id="3" idx="2"/>
          </p:cNvCxnSpPr>
          <p:nvPr/>
        </p:nvCxnSpPr>
        <p:spPr>
          <a:xfrm rot="10800000">
            <a:off x="6020443" y="3847948"/>
            <a:ext cx="1136773" cy="239075"/>
          </a:xfrm>
          <a:prstGeom prst="bentConnector2">
            <a:avLst/>
          </a:prstGeom>
          <a:ln w="2540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1145B16B-5197-5641-84BB-7C6DD5642619}"/>
              </a:ext>
            </a:extLst>
          </p:cNvPr>
          <p:cNvCxnSpPr>
            <a:cxnSpLocks/>
            <a:stCxn id="29" idx="2"/>
            <a:endCxn id="49" idx="6"/>
          </p:cNvCxnSpPr>
          <p:nvPr/>
        </p:nvCxnSpPr>
        <p:spPr>
          <a:xfrm rot="5400000">
            <a:off x="7878154" y="3515885"/>
            <a:ext cx="764598" cy="377676"/>
          </a:xfrm>
          <a:prstGeom prst="bentConnector2">
            <a:avLst/>
          </a:prstGeom>
          <a:ln w="2540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Kubeflow">
            <a:extLst>
              <a:ext uri="{FF2B5EF4-FFF2-40B4-BE49-F238E27FC236}">
                <a16:creationId xmlns:a16="http://schemas.microsoft.com/office/drawing/2014/main" id="{3322877C-5625-D346-8177-BB51B8828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12999" y="3159255"/>
            <a:ext cx="544348" cy="53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stio">
            <a:extLst>
              <a:ext uri="{FF2B5EF4-FFF2-40B4-BE49-F238E27FC236}">
                <a16:creationId xmlns:a16="http://schemas.microsoft.com/office/drawing/2014/main" id="{B86E8ADD-56B7-1D42-B83F-2AF0039FC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845" y="3164610"/>
            <a:ext cx="532063" cy="53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Oval 48">
            <a:extLst>
              <a:ext uri="{FF2B5EF4-FFF2-40B4-BE49-F238E27FC236}">
                <a16:creationId xmlns:a16="http://schemas.microsoft.com/office/drawing/2014/main" id="{E00474EC-3524-AC44-8F6A-56818963E211}"/>
              </a:ext>
            </a:extLst>
          </p:cNvPr>
          <p:cNvSpPr/>
          <p:nvPr/>
        </p:nvSpPr>
        <p:spPr>
          <a:xfrm>
            <a:off x="7157215" y="3666889"/>
            <a:ext cx="914400" cy="84026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11952F08-C81D-8646-878C-BBFB7FB40B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81667" y="3754274"/>
            <a:ext cx="665496" cy="66549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5F5558B9-4217-B346-95FF-F2E3CDC701DE}"/>
              </a:ext>
            </a:extLst>
          </p:cNvPr>
          <p:cNvCxnSpPr>
            <a:cxnSpLocks/>
            <a:stCxn id="13" idx="3"/>
            <a:endCxn id="26" idx="0"/>
          </p:cNvCxnSpPr>
          <p:nvPr/>
        </p:nvCxnSpPr>
        <p:spPr>
          <a:xfrm rot="16200000" flipH="1">
            <a:off x="6191025" y="-126541"/>
            <a:ext cx="681379" cy="3754289"/>
          </a:xfrm>
          <a:prstGeom prst="bentConnector3">
            <a:avLst>
              <a:gd name="adj1" fmla="val -33550"/>
            </a:avLst>
          </a:prstGeom>
          <a:ln w="2540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 descr="Ribbon">
            <a:extLst>
              <a:ext uri="{FF2B5EF4-FFF2-40B4-BE49-F238E27FC236}">
                <a16:creationId xmlns:a16="http://schemas.microsoft.com/office/drawing/2014/main" id="{CF97F4E1-5AC7-2F4C-890F-4036B5983C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00294" y="1427748"/>
            <a:ext cx="570967" cy="570967"/>
          </a:xfrm>
          <a:prstGeom prst="rect">
            <a:avLst/>
          </a:prstGeom>
        </p:spPr>
      </p:pic>
      <p:pic>
        <p:nvPicPr>
          <p:cNvPr id="4" name="Picture 2" descr="Use Ambassador Gateway with Knative Serving | by Justin Brûlotte |  Ambassador Labs">
            <a:extLst>
              <a:ext uri="{FF2B5EF4-FFF2-40B4-BE49-F238E27FC236}">
                <a16:creationId xmlns:a16="http://schemas.microsoft.com/office/drawing/2014/main" id="{DA40E6F0-C9CE-3F41-A90B-ACBEA3410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252" y="3151636"/>
            <a:ext cx="658305" cy="53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2FEC221-3426-314F-BE2C-36F1EFD266E7}"/>
              </a:ext>
            </a:extLst>
          </p:cNvPr>
          <p:cNvSpPr txBox="1"/>
          <p:nvPr/>
        </p:nvSpPr>
        <p:spPr>
          <a:xfrm>
            <a:off x="15326139" y="-4969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9FC81C6-BE87-0E4D-8CF9-6E4EB5688539}"/>
              </a:ext>
            </a:extLst>
          </p:cNvPr>
          <p:cNvSpPr/>
          <p:nvPr/>
        </p:nvSpPr>
        <p:spPr>
          <a:xfrm>
            <a:off x="4654569" y="2104774"/>
            <a:ext cx="2716281" cy="63867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Releases and experiments powered by AI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E78E87AF-38C8-8C40-A1D4-4E72C94048B6}"/>
              </a:ext>
            </a:extLst>
          </p:cNvPr>
          <p:cNvSpPr/>
          <p:nvPr/>
        </p:nvSpPr>
        <p:spPr>
          <a:xfrm>
            <a:off x="6921241" y="4587166"/>
            <a:ext cx="1386348" cy="41215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Iter8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41C87ED-ECFF-0C42-9A41-DDF9D2233A1C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6023988" y="1198179"/>
            <a:ext cx="0" cy="217476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A0FCA99-01CB-8C40-98AF-0411635A8ADC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7374396" y="1198179"/>
            <a:ext cx="0" cy="217476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Graphic 52" descr="Database with solid fill">
            <a:extLst>
              <a:ext uri="{FF2B5EF4-FFF2-40B4-BE49-F238E27FC236}">
                <a16:creationId xmlns:a16="http://schemas.microsoft.com/office/drawing/2014/main" id="{299871DC-F4AF-9D48-A179-FE74AD5789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6797" y="2094859"/>
            <a:ext cx="743836" cy="6444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3011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0E1C8-A4F5-7E45-847C-795C778549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V0.2.5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58A4D-20CC-FB48-A99A-34A5839F52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70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0E52A5-8109-5744-8F63-4D4AE2E6294B}"/>
              </a:ext>
            </a:extLst>
          </p:cNvPr>
          <p:cNvSpPr txBox="1"/>
          <p:nvPr/>
        </p:nvSpPr>
        <p:spPr>
          <a:xfrm>
            <a:off x="775252" y="894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819D5F6-78E5-9845-9F41-90858B3A04DA}"/>
              </a:ext>
            </a:extLst>
          </p:cNvPr>
          <p:cNvSpPr/>
          <p:nvPr/>
        </p:nvSpPr>
        <p:spPr>
          <a:xfrm>
            <a:off x="8384562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941F14-A3FD-964D-BC7E-C6F3E4437826}"/>
              </a:ext>
            </a:extLst>
          </p:cNvPr>
          <p:cNvSpPr/>
          <p:nvPr/>
        </p:nvSpPr>
        <p:spPr>
          <a:xfrm>
            <a:off x="5879085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940251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98760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553269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825570" y="3761433"/>
            <a:ext cx="160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Knative</a:t>
            </a:r>
            <a:r>
              <a:rPr lang="en-US" dirty="0"/>
              <a:t> Service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533272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91758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255737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255737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553269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72511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244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689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309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9603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313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5309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7771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0342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05342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96337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96337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002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70821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554A69-8A88-AC48-93B6-EB6CAA239FE0}"/>
              </a:ext>
            </a:extLst>
          </p:cNvPr>
          <p:cNvSpPr txBox="1"/>
          <p:nvPr/>
        </p:nvSpPr>
        <p:spPr>
          <a:xfrm>
            <a:off x="3729331" y="363682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905285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74655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74655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81170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64197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480A71-F901-A844-AF92-41E3F121C0E8}"/>
              </a:ext>
            </a:extLst>
          </p:cNvPr>
          <p:cNvSpPr txBox="1"/>
          <p:nvPr/>
        </p:nvSpPr>
        <p:spPr>
          <a:xfrm>
            <a:off x="6164197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76841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68312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81839" y="3005254"/>
            <a:ext cx="914400" cy="914400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81DBC97-4326-7A42-BAFD-7AA34B39351F}"/>
              </a:ext>
            </a:extLst>
          </p:cNvPr>
          <p:cNvSpPr/>
          <p:nvPr/>
        </p:nvSpPr>
        <p:spPr>
          <a:xfrm>
            <a:off x="8263722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324888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83397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159292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15929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607136" y="27180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9DB672-B65D-614C-B586-65BF8B27B273}"/>
              </a:ext>
            </a:extLst>
          </p:cNvPr>
          <p:cNvSpPr txBox="1"/>
          <p:nvPr/>
        </p:nvSpPr>
        <p:spPr>
          <a:xfrm>
            <a:off x="8548626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80185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94808" y="2975864"/>
            <a:ext cx="914400" cy="914400"/>
          </a:xfrm>
          <a:prstGeom prst="rect">
            <a:avLst/>
          </a:prstGeom>
        </p:spPr>
      </p:pic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108FF632-71A4-BE48-B037-49620092C270}"/>
              </a:ext>
            </a:extLst>
          </p:cNvPr>
          <p:cNvSpPr/>
          <p:nvPr/>
        </p:nvSpPr>
        <p:spPr>
          <a:xfrm>
            <a:off x="10738909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70EA12E-AC9F-AF41-9168-2444020C900B}"/>
              </a:ext>
            </a:extLst>
          </p:cNvPr>
          <p:cNvSpPr/>
          <p:nvPr/>
        </p:nvSpPr>
        <p:spPr>
          <a:xfrm>
            <a:off x="10597395" y="413660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39CC48-3E68-FA4A-AA40-B3D6C290C042}"/>
              </a:ext>
            </a:extLst>
          </p:cNvPr>
          <p:cNvSpPr/>
          <p:nvPr/>
        </p:nvSpPr>
        <p:spPr>
          <a:xfrm>
            <a:off x="10466766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90" name="Curved Up Arrow 89">
            <a:extLst>
              <a:ext uri="{FF2B5EF4-FFF2-40B4-BE49-F238E27FC236}">
                <a16:creationId xmlns:a16="http://schemas.microsoft.com/office/drawing/2014/main" id="{BC1EF30E-0F6A-5148-A3F7-C3E251FF7F39}"/>
              </a:ext>
            </a:extLst>
          </p:cNvPr>
          <p:cNvSpPr/>
          <p:nvPr/>
        </p:nvSpPr>
        <p:spPr>
          <a:xfrm flipV="1">
            <a:off x="9733003" y="3440213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71831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Graphic 91" descr="Server">
            <a:extLst>
              <a:ext uri="{FF2B5EF4-FFF2-40B4-BE49-F238E27FC236}">
                <a16:creationId xmlns:a16="http://schemas.microsoft.com/office/drawing/2014/main" id="{E11714EC-118E-8641-B007-EA904818164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86454" y="2989090"/>
            <a:ext cx="914400" cy="91440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CCC3F356-F758-8A46-855C-1C55E96C8528}"/>
              </a:ext>
            </a:extLst>
          </p:cNvPr>
          <p:cNvSpPr txBox="1"/>
          <p:nvPr/>
        </p:nvSpPr>
        <p:spPr>
          <a:xfrm>
            <a:off x="10844159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73125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92043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76680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88DEFE-568A-6A4E-8676-9124A5A98669}"/>
              </a:ext>
            </a:extLst>
          </p:cNvPr>
          <p:cNvSpPr txBox="1"/>
          <p:nvPr/>
        </p:nvSpPr>
        <p:spPr>
          <a:xfrm>
            <a:off x="10630924" y="491131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356577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75495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60132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84313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830865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75" name="Graphic 74" descr="Ribbon">
            <a:extLst>
              <a:ext uri="{FF2B5EF4-FFF2-40B4-BE49-F238E27FC236}">
                <a16:creationId xmlns:a16="http://schemas.microsoft.com/office/drawing/2014/main" id="{5E24A435-A2F4-AB46-AE14-A7D22A538D1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87531" y="4324650"/>
            <a:ext cx="570967" cy="570967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1E9698AE-BF42-2840-A538-EB7E852E91D1}"/>
              </a:ext>
            </a:extLst>
          </p:cNvPr>
          <p:cNvSpPr txBox="1"/>
          <p:nvPr/>
        </p:nvSpPr>
        <p:spPr>
          <a:xfrm>
            <a:off x="10416177" y="2300125"/>
            <a:ext cx="116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Objectives</a:t>
            </a:r>
          </a:p>
        </p:txBody>
      </p:sp>
      <p:pic>
        <p:nvPicPr>
          <p:cNvPr id="82" name="Graphic 81" descr="Checkbox Checked">
            <a:extLst>
              <a:ext uri="{FF2B5EF4-FFF2-40B4-BE49-F238E27FC236}">
                <a16:creationId xmlns:a16="http://schemas.microsoft.com/office/drawing/2014/main" id="{50D779AB-8353-EF44-A07A-8533C36BA3F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906110" y="2217887"/>
            <a:ext cx="533808" cy="533808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62297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75880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75052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F4A43E7-9873-8946-940E-AAB88C18E03A}"/>
              </a:ext>
            </a:extLst>
          </p:cNvPr>
          <p:cNvSpPr txBox="1"/>
          <p:nvPr/>
        </p:nvSpPr>
        <p:spPr>
          <a:xfrm>
            <a:off x="10349907" y="3110109"/>
            <a:ext cx="1692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C00000"/>
                </a:solidFill>
              </a:rPr>
              <a:t>kubectl</a:t>
            </a:r>
            <a:r>
              <a:rPr lang="en-US" sz="1600" dirty="0">
                <a:solidFill>
                  <a:srgbClr val="C00000"/>
                </a:solidFill>
              </a:rPr>
              <a:t> apply –f …</a:t>
            </a:r>
          </a:p>
        </p:txBody>
      </p:sp>
    </p:spTree>
    <p:extLst>
      <p:ext uri="{BB962C8B-B14F-4D97-AF65-F5344CB8AC3E}">
        <p14:creationId xmlns:p14="http://schemas.microsoft.com/office/powerpoint/2010/main" val="3165856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2EE75B-AFE8-9A4F-9C11-EF8CB86C7D23}"/>
              </a:ext>
            </a:extLst>
          </p:cNvPr>
          <p:cNvSpPr/>
          <p:nvPr/>
        </p:nvSpPr>
        <p:spPr>
          <a:xfrm>
            <a:off x="1" y="0"/>
            <a:ext cx="12192000" cy="6500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1BADD04-DC58-054B-816F-30C896E955C2}"/>
              </a:ext>
            </a:extLst>
          </p:cNvPr>
          <p:cNvSpPr/>
          <p:nvPr/>
        </p:nvSpPr>
        <p:spPr>
          <a:xfrm>
            <a:off x="528917" y="917251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app / model versions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1394DB7-4E43-F74E-8145-855B9B3852E9}"/>
              </a:ext>
            </a:extLst>
          </p:cNvPr>
          <p:cNvSpPr/>
          <p:nvPr/>
        </p:nvSpPr>
        <p:spPr>
          <a:xfrm>
            <a:off x="2420468" y="917251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experiment resource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1FEC770-A3D0-AB47-95FF-8E1D2C1C3D9A}"/>
              </a:ext>
            </a:extLst>
          </p:cNvPr>
          <p:cNvSpPr/>
          <p:nvPr/>
        </p:nvSpPr>
        <p:spPr>
          <a:xfrm>
            <a:off x="4312019" y="917251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etc3 controller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1DF3056-DC05-C345-B73D-1511FE1A9CA9}"/>
              </a:ext>
            </a:extLst>
          </p:cNvPr>
          <p:cNvSpPr/>
          <p:nvPr/>
        </p:nvSpPr>
        <p:spPr>
          <a:xfrm>
            <a:off x="8481200" y="926214"/>
            <a:ext cx="1615115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start action in experiment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F4AE91F-F0A2-5C4C-9078-C1ABA584D83E}"/>
              </a:ext>
            </a:extLst>
          </p:cNvPr>
          <p:cNvSpPr/>
          <p:nvPr/>
        </p:nvSpPr>
        <p:spPr>
          <a:xfrm>
            <a:off x="6535083" y="917249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analytics service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FD8606B-C544-0F48-A6DA-F4ABFA348D5C}"/>
              </a:ext>
            </a:extLst>
          </p:cNvPr>
          <p:cNvSpPr/>
          <p:nvPr/>
        </p:nvSpPr>
        <p:spPr>
          <a:xfrm>
            <a:off x="10372752" y="935179"/>
            <a:ext cx="1615115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finish action in experiment</a:t>
            </a:r>
          </a:p>
        </p:txBody>
      </p:sp>
      <p:pic>
        <p:nvPicPr>
          <p:cNvPr id="13" name="Picture 4" descr="iter8-tools · GitHub">
            <a:extLst>
              <a:ext uri="{FF2B5EF4-FFF2-40B4-BE49-F238E27FC236}">
                <a16:creationId xmlns:a16="http://schemas.microsoft.com/office/drawing/2014/main" id="{057EAE3B-2560-9D47-BC98-C905E1A98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1553" y="433139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 Diagonal Corner Rectangle 8">
            <a:extLst>
              <a:ext uri="{FF2B5EF4-FFF2-40B4-BE49-F238E27FC236}">
                <a16:creationId xmlns:a16="http://schemas.microsoft.com/office/drawing/2014/main" id="{AEA2A0B7-8430-734E-B733-C471A6C15B6B}"/>
              </a:ext>
            </a:extLst>
          </p:cNvPr>
          <p:cNvSpPr/>
          <p:nvPr/>
        </p:nvSpPr>
        <p:spPr>
          <a:xfrm>
            <a:off x="8481201" y="366172"/>
            <a:ext cx="1008010" cy="49917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nip Single Corner Rectangle 15">
            <a:extLst>
              <a:ext uri="{FF2B5EF4-FFF2-40B4-BE49-F238E27FC236}">
                <a16:creationId xmlns:a16="http://schemas.microsoft.com/office/drawing/2014/main" id="{306B2B38-764D-F44B-847E-C75A552F623D}"/>
              </a:ext>
            </a:extLst>
          </p:cNvPr>
          <p:cNvSpPr/>
          <p:nvPr/>
        </p:nvSpPr>
        <p:spPr>
          <a:xfrm>
            <a:off x="8742192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18" name="Picture 4" descr="iter8-tools · GitHub">
            <a:extLst>
              <a:ext uri="{FF2B5EF4-FFF2-40B4-BE49-F238E27FC236}">
                <a16:creationId xmlns:a16="http://schemas.microsoft.com/office/drawing/2014/main" id="{6C7CFBEA-11CA-1948-A067-C359097F9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323" y="434888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 Diagonal Corner Rectangle 18">
            <a:extLst>
              <a:ext uri="{FF2B5EF4-FFF2-40B4-BE49-F238E27FC236}">
                <a16:creationId xmlns:a16="http://schemas.microsoft.com/office/drawing/2014/main" id="{D8666AF8-159F-FF4D-868C-FAA2B233B098}"/>
              </a:ext>
            </a:extLst>
          </p:cNvPr>
          <p:cNvSpPr/>
          <p:nvPr/>
        </p:nvSpPr>
        <p:spPr>
          <a:xfrm>
            <a:off x="10372752" y="366172"/>
            <a:ext cx="1023805" cy="49917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nip Single Corner Rectangle 19">
            <a:extLst>
              <a:ext uri="{FF2B5EF4-FFF2-40B4-BE49-F238E27FC236}">
                <a16:creationId xmlns:a16="http://schemas.microsoft.com/office/drawing/2014/main" id="{34BD022A-C5E5-3948-BB61-33BD5D51694B}"/>
              </a:ext>
            </a:extLst>
          </p:cNvPr>
          <p:cNvSpPr/>
          <p:nvPr/>
        </p:nvSpPr>
        <p:spPr>
          <a:xfrm>
            <a:off x="10649539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sp>
        <p:nvSpPr>
          <p:cNvPr id="22" name="Round Diagonal Corner Rectangle 21">
            <a:extLst>
              <a:ext uri="{FF2B5EF4-FFF2-40B4-BE49-F238E27FC236}">
                <a16:creationId xmlns:a16="http://schemas.microsoft.com/office/drawing/2014/main" id="{B64AE698-904C-4F47-B3FF-C71137A4623C}"/>
              </a:ext>
            </a:extLst>
          </p:cNvPr>
          <p:cNvSpPr/>
          <p:nvPr/>
        </p:nvSpPr>
        <p:spPr>
          <a:xfrm>
            <a:off x="528917" y="366172"/>
            <a:ext cx="1029083" cy="49917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Snip Single Corner Rectangle 22">
            <a:extLst>
              <a:ext uri="{FF2B5EF4-FFF2-40B4-BE49-F238E27FC236}">
                <a16:creationId xmlns:a16="http://schemas.microsoft.com/office/drawing/2014/main" id="{2CBBC147-F20A-704F-99A9-73F0CCF4DA43}"/>
              </a:ext>
            </a:extLst>
          </p:cNvPr>
          <p:cNvSpPr/>
          <p:nvPr/>
        </p:nvSpPr>
        <p:spPr>
          <a:xfrm>
            <a:off x="161173" y="43621"/>
            <a:ext cx="1891551" cy="347306"/>
          </a:xfrm>
          <a:custGeom>
            <a:avLst/>
            <a:gdLst>
              <a:gd name="connsiteX0" fmla="*/ 0 w 1891551"/>
              <a:gd name="connsiteY0" fmla="*/ 0 h 347306"/>
              <a:gd name="connsiteX1" fmla="*/ 458417 w 1891551"/>
              <a:gd name="connsiteY1" fmla="*/ 0 h 347306"/>
              <a:gd name="connsiteX2" fmla="*/ 880160 w 1891551"/>
              <a:gd name="connsiteY2" fmla="*/ 0 h 347306"/>
              <a:gd name="connsiteX3" fmla="*/ 1338576 w 1891551"/>
              <a:gd name="connsiteY3" fmla="*/ 0 h 347306"/>
              <a:gd name="connsiteX4" fmla="*/ 1833666 w 1891551"/>
              <a:gd name="connsiteY4" fmla="*/ 0 h 347306"/>
              <a:gd name="connsiteX5" fmla="*/ 1891551 w 1891551"/>
              <a:gd name="connsiteY5" fmla="*/ 57885 h 347306"/>
              <a:gd name="connsiteX6" fmla="*/ 1891551 w 1891551"/>
              <a:gd name="connsiteY6" fmla="*/ 347306 h 347306"/>
              <a:gd name="connsiteX7" fmla="*/ 1399748 w 1891551"/>
              <a:gd name="connsiteY7" fmla="*/ 347306 h 347306"/>
              <a:gd name="connsiteX8" fmla="*/ 964691 w 1891551"/>
              <a:gd name="connsiteY8" fmla="*/ 347306 h 347306"/>
              <a:gd name="connsiteX9" fmla="*/ 491803 w 1891551"/>
              <a:gd name="connsiteY9" fmla="*/ 347306 h 347306"/>
              <a:gd name="connsiteX10" fmla="*/ 0 w 1891551"/>
              <a:gd name="connsiteY10" fmla="*/ 347306 h 347306"/>
              <a:gd name="connsiteX11" fmla="*/ 0 w 1891551"/>
              <a:gd name="connsiteY11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91551" h="347306" fill="none" extrusionOk="0">
                <a:moveTo>
                  <a:pt x="0" y="0"/>
                </a:moveTo>
                <a:cubicBezTo>
                  <a:pt x="195728" y="-52686"/>
                  <a:pt x="349638" y="33309"/>
                  <a:pt x="458417" y="0"/>
                </a:cubicBezTo>
                <a:cubicBezTo>
                  <a:pt x="567196" y="-33309"/>
                  <a:pt x="775423" y="11207"/>
                  <a:pt x="880160" y="0"/>
                </a:cubicBezTo>
                <a:cubicBezTo>
                  <a:pt x="984897" y="-11207"/>
                  <a:pt x="1164476" y="22407"/>
                  <a:pt x="1338576" y="0"/>
                </a:cubicBezTo>
                <a:cubicBezTo>
                  <a:pt x="1512676" y="-22407"/>
                  <a:pt x="1674589" y="53595"/>
                  <a:pt x="1833666" y="0"/>
                </a:cubicBezTo>
                <a:cubicBezTo>
                  <a:pt x="1864511" y="17937"/>
                  <a:pt x="1873216" y="41285"/>
                  <a:pt x="1891551" y="57885"/>
                </a:cubicBezTo>
                <a:cubicBezTo>
                  <a:pt x="1914242" y="163812"/>
                  <a:pt x="1865559" y="268703"/>
                  <a:pt x="1891551" y="347306"/>
                </a:cubicBezTo>
                <a:cubicBezTo>
                  <a:pt x="1722640" y="380763"/>
                  <a:pt x="1543650" y="299952"/>
                  <a:pt x="1399748" y="347306"/>
                </a:cubicBezTo>
                <a:cubicBezTo>
                  <a:pt x="1255846" y="394660"/>
                  <a:pt x="1123859" y="297998"/>
                  <a:pt x="964691" y="347306"/>
                </a:cubicBezTo>
                <a:cubicBezTo>
                  <a:pt x="805523" y="396614"/>
                  <a:pt x="690207" y="342161"/>
                  <a:pt x="491803" y="347306"/>
                </a:cubicBezTo>
                <a:cubicBezTo>
                  <a:pt x="293399" y="352451"/>
                  <a:pt x="159981" y="309731"/>
                  <a:pt x="0" y="347306"/>
                </a:cubicBezTo>
                <a:cubicBezTo>
                  <a:pt x="-12344" y="259120"/>
                  <a:pt x="8349" y="129969"/>
                  <a:pt x="0" y="0"/>
                </a:cubicBezTo>
                <a:close/>
              </a:path>
              <a:path w="1891551" h="347306" stroke="0" extrusionOk="0">
                <a:moveTo>
                  <a:pt x="0" y="0"/>
                </a:moveTo>
                <a:cubicBezTo>
                  <a:pt x="200411" y="-10851"/>
                  <a:pt x="335627" y="41517"/>
                  <a:pt x="440080" y="0"/>
                </a:cubicBezTo>
                <a:cubicBezTo>
                  <a:pt x="544533" y="-41517"/>
                  <a:pt x="694312" y="41179"/>
                  <a:pt x="843486" y="0"/>
                </a:cubicBezTo>
                <a:cubicBezTo>
                  <a:pt x="992660" y="-41179"/>
                  <a:pt x="1225391" y="49077"/>
                  <a:pt x="1338576" y="0"/>
                </a:cubicBezTo>
                <a:cubicBezTo>
                  <a:pt x="1451761" y="-49077"/>
                  <a:pt x="1597474" y="55280"/>
                  <a:pt x="1833666" y="0"/>
                </a:cubicBezTo>
                <a:cubicBezTo>
                  <a:pt x="1860864" y="24987"/>
                  <a:pt x="1866903" y="43158"/>
                  <a:pt x="1891551" y="57885"/>
                </a:cubicBezTo>
                <a:cubicBezTo>
                  <a:pt x="1917785" y="134230"/>
                  <a:pt x="1864867" y="278240"/>
                  <a:pt x="1891551" y="347306"/>
                </a:cubicBezTo>
                <a:cubicBezTo>
                  <a:pt x="1723967" y="371129"/>
                  <a:pt x="1620407" y="330960"/>
                  <a:pt x="1456494" y="347306"/>
                </a:cubicBezTo>
                <a:cubicBezTo>
                  <a:pt x="1292581" y="363652"/>
                  <a:pt x="1201540" y="297681"/>
                  <a:pt x="983607" y="347306"/>
                </a:cubicBezTo>
                <a:cubicBezTo>
                  <a:pt x="765674" y="396931"/>
                  <a:pt x="578770" y="291251"/>
                  <a:pt x="472888" y="347306"/>
                </a:cubicBezTo>
                <a:cubicBezTo>
                  <a:pt x="367006" y="403361"/>
                  <a:pt x="144441" y="329932"/>
                  <a:pt x="0" y="347306"/>
                </a:cubicBezTo>
                <a:cubicBezTo>
                  <a:pt x="-400" y="260536"/>
                  <a:pt x="34911" y="86982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K8s/</a:t>
            </a:r>
            <a:r>
              <a:rPr lang="en-US" sz="1600" dirty="0" err="1">
                <a:solidFill>
                  <a:srgbClr val="C00000"/>
                </a:solidFill>
              </a:rPr>
              <a:t>Openshift</a:t>
            </a:r>
            <a:r>
              <a:rPr lang="en-US" sz="1600" dirty="0">
                <a:solidFill>
                  <a:srgbClr val="C00000"/>
                </a:solidFill>
              </a:rPr>
              <a:t> stack</a:t>
            </a:r>
          </a:p>
        </p:txBody>
      </p:sp>
      <p:sp>
        <p:nvSpPr>
          <p:cNvPr id="25" name="Round Diagonal Corner Rectangle 24">
            <a:extLst>
              <a:ext uri="{FF2B5EF4-FFF2-40B4-BE49-F238E27FC236}">
                <a16:creationId xmlns:a16="http://schemas.microsoft.com/office/drawing/2014/main" id="{5A0830E2-7C69-0246-BF1F-380B4AA0B950}"/>
              </a:ext>
            </a:extLst>
          </p:cNvPr>
          <p:cNvSpPr/>
          <p:nvPr/>
        </p:nvSpPr>
        <p:spPr>
          <a:xfrm>
            <a:off x="2420468" y="366172"/>
            <a:ext cx="1008010" cy="499171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Snip Single Corner Rectangle 25">
            <a:extLst>
              <a:ext uri="{FF2B5EF4-FFF2-40B4-BE49-F238E27FC236}">
                <a16:creationId xmlns:a16="http://schemas.microsoft.com/office/drawing/2014/main" id="{115EEDFE-D684-914C-93FE-2090D730FB29}"/>
              </a:ext>
            </a:extLst>
          </p:cNvPr>
          <p:cNvSpPr/>
          <p:nvPr/>
        </p:nvSpPr>
        <p:spPr>
          <a:xfrm>
            <a:off x="2681459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28" name="Picture 4" descr="iter8-tools · GitHub">
            <a:extLst>
              <a:ext uri="{FF2B5EF4-FFF2-40B4-BE49-F238E27FC236}">
                <a16:creationId xmlns:a16="http://schemas.microsoft.com/office/drawing/2014/main" id="{C09E6275-494C-F24A-A108-845B4FE6C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820" y="442104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ound Diagonal Corner Rectangle 29">
            <a:extLst>
              <a:ext uri="{FF2B5EF4-FFF2-40B4-BE49-F238E27FC236}">
                <a16:creationId xmlns:a16="http://schemas.microsoft.com/office/drawing/2014/main" id="{F440526F-9C13-CF4B-8648-2643071BC8D0}"/>
              </a:ext>
            </a:extLst>
          </p:cNvPr>
          <p:cNvSpPr/>
          <p:nvPr/>
        </p:nvSpPr>
        <p:spPr>
          <a:xfrm>
            <a:off x="4315398" y="366172"/>
            <a:ext cx="1008010" cy="499171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Snip Single Corner Rectangle 30">
            <a:extLst>
              <a:ext uri="{FF2B5EF4-FFF2-40B4-BE49-F238E27FC236}">
                <a16:creationId xmlns:a16="http://schemas.microsoft.com/office/drawing/2014/main" id="{9577960F-9128-FF48-BF3E-97654659D7B4}"/>
              </a:ext>
            </a:extLst>
          </p:cNvPr>
          <p:cNvSpPr/>
          <p:nvPr/>
        </p:nvSpPr>
        <p:spPr>
          <a:xfrm>
            <a:off x="4576389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32" name="Picture 4" descr="iter8-tools · GitHub">
            <a:extLst>
              <a:ext uri="{FF2B5EF4-FFF2-40B4-BE49-F238E27FC236}">
                <a16:creationId xmlns:a16="http://schemas.microsoft.com/office/drawing/2014/main" id="{A9692EBE-05CA-7944-BDDE-ADEF242E7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750" y="442104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ound Diagonal Corner Rectangle 32">
            <a:extLst>
              <a:ext uri="{FF2B5EF4-FFF2-40B4-BE49-F238E27FC236}">
                <a16:creationId xmlns:a16="http://schemas.microsoft.com/office/drawing/2014/main" id="{07A5C0BD-714E-BC4B-AC8C-B18273CCF0F6}"/>
              </a:ext>
            </a:extLst>
          </p:cNvPr>
          <p:cNvSpPr/>
          <p:nvPr/>
        </p:nvSpPr>
        <p:spPr>
          <a:xfrm>
            <a:off x="6532066" y="357207"/>
            <a:ext cx="1008010" cy="499171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Snip Single Corner Rectangle 33">
            <a:extLst>
              <a:ext uri="{FF2B5EF4-FFF2-40B4-BE49-F238E27FC236}">
                <a16:creationId xmlns:a16="http://schemas.microsoft.com/office/drawing/2014/main" id="{4C46BDEB-62E5-9A4D-AE18-B3189470BF72}"/>
              </a:ext>
            </a:extLst>
          </p:cNvPr>
          <p:cNvSpPr/>
          <p:nvPr/>
        </p:nvSpPr>
        <p:spPr>
          <a:xfrm>
            <a:off x="6793057" y="34656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35" name="Picture 4" descr="iter8-tools · GitHub">
            <a:extLst>
              <a:ext uri="{FF2B5EF4-FFF2-40B4-BE49-F238E27FC236}">
                <a16:creationId xmlns:a16="http://schemas.microsoft.com/office/drawing/2014/main" id="{B7B4C944-EB76-D446-9652-1428C2FD2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418" y="433139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DDE5D32-3C91-5642-A081-08D478D0509E}"/>
              </a:ext>
            </a:extLst>
          </p:cNvPr>
          <p:cNvCxnSpPr>
            <a:cxnSpLocks/>
          </p:cNvCxnSpPr>
          <p:nvPr/>
        </p:nvCxnSpPr>
        <p:spPr>
          <a:xfrm flipH="1">
            <a:off x="1228754" y="1517884"/>
            <a:ext cx="6068" cy="496318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0659879-DB60-744E-B8B1-56DBAE20324A}"/>
              </a:ext>
            </a:extLst>
          </p:cNvPr>
          <p:cNvCxnSpPr>
            <a:cxnSpLocks/>
          </p:cNvCxnSpPr>
          <p:nvPr/>
        </p:nvCxnSpPr>
        <p:spPr>
          <a:xfrm flipH="1">
            <a:off x="3098126" y="1526849"/>
            <a:ext cx="17585" cy="496318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7A9C350-E645-204D-B08C-B6612B06B61A}"/>
              </a:ext>
            </a:extLst>
          </p:cNvPr>
          <p:cNvCxnSpPr/>
          <p:nvPr/>
        </p:nvCxnSpPr>
        <p:spPr>
          <a:xfrm flipH="1">
            <a:off x="5012455" y="1517884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1B56E5D-4857-8A49-960C-719B3BF77264}"/>
              </a:ext>
            </a:extLst>
          </p:cNvPr>
          <p:cNvCxnSpPr/>
          <p:nvPr/>
        </p:nvCxnSpPr>
        <p:spPr>
          <a:xfrm flipH="1">
            <a:off x="7249251" y="1526849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824F241-70CF-9D4E-8E7C-A8488496A47D}"/>
              </a:ext>
            </a:extLst>
          </p:cNvPr>
          <p:cNvCxnSpPr>
            <a:cxnSpLocks/>
          </p:cNvCxnSpPr>
          <p:nvPr/>
        </p:nvCxnSpPr>
        <p:spPr>
          <a:xfrm flipH="1">
            <a:off x="9184815" y="1535814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3B1AC7F-3581-DB41-A4C4-109C1E5534B0}"/>
              </a:ext>
            </a:extLst>
          </p:cNvPr>
          <p:cNvCxnSpPr>
            <a:cxnSpLocks/>
          </p:cNvCxnSpPr>
          <p:nvPr/>
        </p:nvCxnSpPr>
        <p:spPr>
          <a:xfrm flipH="1">
            <a:off x="11049615" y="1535814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9903F70-9B94-EF41-BB1A-7C58B3C8DD24}"/>
              </a:ext>
            </a:extLst>
          </p:cNvPr>
          <p:cNvCxnSpPr>
            <a:cxnSpLocks/>
          </p:cNvCxnSpPr>
          <p:nvPr/>
        </p:nvCxnSpPr>
        <p:spPr>
          <a:xfrm>
            <a:off x="234015" y="1756063"/>
            <a:ext cx="996541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328B274-C776-7347-B0CE-405A9D2DBFA4}"/>
              </a:ext>
            </a:extLst>
          </p:cNvPr>
          <p:cNvSpPr txBox="1"/>
          <p:nvPr/>
        </p:nvSpPr>
        <p:spPr>
          <a:xfrm>
            <a:off x="333494" y="1764256"/>
            <a:ext cx="730906" cy="338554"/>
          </a:xfrm>
          <a:custGeom>
            <a:avLst/>
            <a:gdLst>
              <a:gd name="connsiteX0" fmla="*/ 0 w 730906"/>
              <a:gd name="connsiteY0" fmla="*/ 0 h 338554"/>
              <a:gd name="connsiteX1" fmla="*/ 350835 w 730906"/>
              <a:gd name="connsiteY1" fmla="*/ 0 h 338554"/>
              <a:gd name="connsiteX2" fmla="*/ 730906 w 730906"/>
              <a:gd name="connsiteY2" fmla="*/ 0 h 338554"/>
              <a:gd name="connsiteX3" fmla="*/ 730906 w 730906"/>
              <a:gd name="connsiteY3" fmla="*/ 338554 h 338554"/>
              <a:gd name="connsiteX4" fmla="*/ 365453 w 730906"/>
              <a:gd name="connsiteY4" fmla="*/ 338554 h 338554"/>
              <a:gd name="connsiteX5" fmla="*/ 0 w 730906"/>
              <a:gd name="connsiteY5" fmla="*/ 338554 h 338554"/>
              <a:gd name="connsiteX6" fmla="*/ 0 w 730906"/>
              <a:gd name="connsiteY6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0906" h="338554" fill="none" extrusionOk="0">
                <a:moveTo>
                  <a:pt x="0" y="0"/>
                </a:moveTo>
                <a:cubicBezTo>
                  <a:pt x="153533" y="6617"/>
                  <a:pt x="227415" y="9615"/>
                  <a:pt x="350835" y="0"/>
                </a:cubicBezTo>
                <a:cubicBezTo>
                  <a:pt x="474255" y="-9615"/>
                  <a:pt x="654286" y="17157"/>
                  <a:pt x="730906" y="0"/>
                </a:cubicBezTo>
                <a:cubicBezTo>
                  <a:pt x="719405" y="158334"/>
                  <a:pt x="730581" y="187065"/>
                  <a:pt x="730906" y="338554"/>
                </a:cubicBezTo>
                <a:cubicBezTo>
                  <a:pt x="589404" y="346546"/>
                  <a:pt x="496737" y="322336"/>
                  <a:pt x="365453" y="338554"/>
                </a:cubicBezTo>
                <a:cubicBezTo>
                  <a:pt x="234169" y="354772"/>
                  <a:pt x="108419" y="339219"/>
                  <a:pt x="0" y="338554"/>
                </a:cubicBezTo>
                <a:cubicBezTo>
                  <a:pt x="-9337" y="207396"/>
                  <a:pt x="988" y="140872"/>
                  <a:pt x="0" y="0"/>
                </a:cubicBezTo>
                <a:close/>
              </a:path>
              <a:path w="730906" h="338554" stroke="0" extrusionOk="0">
                <a:moveTo>
                  <a:pt x="0" y="0"/>
                </a:moveTo>
                <a:cubicBezTo>
                  <a:pt x="119442" y="7756"/>
                  <a:pt x="244994" y="8954"/>
                  <a:pt x="343526" y="0"/>
                </a:cubicBezTo>
                <a:cubicBezTo>
                  <a:pt x="442058" y="-8954"/>
                  <a:pt x="607651" y="-3184"/>
                  <a:pt x="730906" y="0"/>
                </a:cubicBezTo>
                <a:cubicBezTo>
                  <a:pt x="740189" y="113049"/>
                  <a:pt x="718167" y="186784"/>
                  <a:pt x="730906" y="338554"/>
                </a:cubicBezTo>
                <a:cubicBezTo>
                  <a:pt x="592808" y="344452"/>
                  <a:pt x="523783" y="346715"/>
                  <a:pt x="380071" y="338554"/>
                </a:cubicBezTo>
                <a:cubicBezTo>
                  <a:pt x="236360" y="330393"/>
                  <a:pt x="106907" y="329989"/>
                  <a:pt x="0" y="338554"/>
                </a:cubicBezTo>
                <a:cubicBezTo>
                  <a:pt x="15614" y="189241"/>
                  <a:pt x="16539" y="131487"/>
                  <a:pt x="0" y="0"/>
                </a:cubicBezTo>
                <a:close/>
              </a:path>
            </a:pathLst>
          </a:custGeom>
          <a:pattFill prst="pct5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04830288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Create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E8F02D5-9294-2645-8E21-00D00C299F77}"/>
              </a:ext>
            </a:extLst>
          </p:cNvPr>
          <p:cNvCxnSpPr>
            <a:cxnSpLocks/>
          </p:cNvCxnSpPr>
          <p:nvPr/>
        </p:nvCxnSpPr>
        <p:spPr>
          <a:xfrm>
            <a:off x="2175881" y="1874933"/>
            <a:ext cx="908438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9EC91BC-8143-6B4A-902E-55DB5B5C924F}"/>
              </a:ext>
            </a:extLst>
          </p:cNvPr>
          <p:cNvSpPr txBox="1"/>
          <p:nvPr/>
        </p:nvSpPr>
        <p:spPr>
          <a:xfrm>
            <a:off x="2264647" y="1882406"/>
            <a:ext cx="730906" cy="338554"/>
          </a:xfrm>
          <a:custGeom>
            <a:avLst/>
            <a:gdLst>
              <a:gd name="connsiteX0" fmla="*/ 0 w 730906"/>
              <a:gd name="connsiteY0" fmla="*/ 0 h 338554"/>
              <a:gd name="connsiteX1" fmla="*/ 380071 w 730906"/>
              <a:gd name="connsiteY1" fmla="*/ 0 h 338554"/>
              <a:gd name="connsiteX2" fmla="*/ 730906 w 730906"/>
              <a:gd name="connsiteY2" fmla="*/ 0 h 338554"/>
              <a:gd name="connsiteX3" fmla="*/ 730906 w 730906"/>
              <a:gd name="connsiteY3" fmla="*/ 338554 h 338554"/>
              <a:gd name="connsiteX4" fmla="*/ 350835 w 730906"/>
              <a:gd name="connsiteY4" fmla="*/ 338554 h 338554"/>
              <a:gd name="connsiteX5" fmla="*/ 0 w 730906"/>
              <a:gd name="connsiteY5" fmla="*/ 338554 h 338554"/>
              <a:gd name="connsiteX6" fmla="*/ 0 w 730906"/>
              <a:gd name="connsiteY6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0906" h="338554" fill="none" extrusionOk="0">
                <a:moveTo>
                  <a:pt x="0" y="0"/>
                </a:moveTo>
                <a:cubicBezTo>
                  <a:pt x="117543" y="-11106"/>
                  <a:pt x="227059" y="-7456"/>
                  <a:pt x="380071" y="0"/>
                </a:cubicBezTo>
                <a:cubicBezTo>
                  <a:pt x="533083" y="7456"/>
                  <a:pt x="575590" y="17502"/>
                  <a:pt x="730906" y="0"/>
                </a:cubicBezTo>
                <a:cubicBezTo>
                  <a:pt x="721310" y="141203"/>
                  <a:pt x="737415" y="195965"/>
                  <a:pt x="730906" y="338554"/>
                </a:cubicBezTo>
                <a:cubicBezTo>
                  <a:pt x="553191" y="354256"/>
                  <a:pt x="473889" y="329505"/>
                  <a:pt x="350835" y="338554"/>
                </a:cubicBezTo>
                <a:cubicBezTo>
                  <a:pt x="227781" y="347603"/>
                  <a:pt x="106478" y="322514"/>
                  <a:pt x="0" y="338554"/>
                </a:cubicBezTo>
                <a:cubicBezTo>
                  <a:pt x="-5596" y="177985"/>
                  <a:pt x="5054" y="106581"/>
                  <a:pt x="0" y="0"/>
                </a:cubicBezTo>
                <a:close/>
              </a:path>
              <a:path w="730906" h="338554" stroke="0" extrusionOk="0">
                <a:moveTo>
                  <a:pt x="0" y="0"/>
                </a:moveTo>
                <a:cubicBezTo>
                  <a:pt x="107593" y="3263"/>
                  <a:pt x="206979" y="-7732"/>
                  <a:pt x="380071" y="0"/>
                </a:cubicBezTo>
                <a:cubicBezTo>
                  <a:pt x="553163" y="7732"/>
                  <a:pt x="643645" y="7347"/>
                  <a:pt x="730906" y="0"/>
                </a:cubicBezTo>
                <a:cubicBezTo>
                  <a:pt x="742290" y="165101"/>
                  <a:pt x="745449" y="183331"/>
                  <a:pt x="730906" y="338554"/>
                </a:cubicBezTo>
                <a:cubicBezTo>
                  <a:pt x="575731" y="327530"/>
                  <a:pt x="491782" y="338530"/>
                  <a:pt x="365453" y="338554"/>
                </a:cubicBezTo>
                <a:cubicBezTo>
                  <a:pt x="239124" y="338578"/>
                  <a:pt x="122726" y="342389"/>
                  <a:pt x="0" y="338554"/>
                </a:cubicBezTo>
                <a:cubicBezTo>
                  <a:pt x="-13705" y="218660"/>
                  <a:pt x="-10648" y="126499"/>
                  <a:pt x="0" y="0"/>
                </a:cubicBezTo>
                <a:close/>
              </a:path>
            </a:pathLst>
          </a:custGeom>
          <a:pattFill prst="pct5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333059298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Create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46053E0-AE2C-9948-9E18-EBC011C1D6DD}"/>
              </a:ext>
            </a:extLst>
          </p:cNvPr>
          <p:cNvSpPr/>
          <p:nvPr/>
        </p:nvSpPr>
        <p:spPr>
          <a:xfrm flipH="1">
            <a:off x="4958904" y="1901533"/>
            <a:ext cx="136342" cy="3740732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1FFEA84-0609-0F41-B104-DB11FA239423}"/>
              </a:ext>
            </a:extLst>
          </p:cNvPr>
          <p:cNvCxnSpPr>
            <a:cxnSpLocks/>
            <a:endCxn id="60" idx="0"/>
          </p:cNvCxnSpPr>
          <p:nvPr/>
        </p:nvCxnSpPr>
        <p:spPr>
          <a:xfrm flipV="1">
            <a:off x="5089394" y="1990861"/>
            <a:ext cx="4122548" cy="16491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DB55FCC-E7FC-7A4A-BF99-462FAE96FB9A}"/>
              </a:ext>
            </a:extLst>
          </p:cNvPr>
          <p:cNvSpPr txBox="1"/>
          <p:nvPr/>
        </p:nvSpPr>
        <p:spPr>
          <a:xfrm>
            <a:off x="6886814" y="2007352"/>
            <a:ext cx="777777" cy="338554"/>
          </a:xfrm>
          <a:custGeom>
            <a:avLst/>
            <a:gdLst>
              <a:gd name="connsiteX0" fmla="*/ 0 w 777777"/>
              <a:gd name="connsiteY0" fmla="*/ 0 h 338554"/>
              <a:gd name="connsiteX1" fmla="*/ 404444 w 777777"/>
              <a:gd name="connsiteY1" fmla="*/ 0 h 338554"/>
              <a:gd name="connsiteX2" fmla="*/ 777777 w 777777"/>
              <a:gd name="connsiteY2" fmla="*/ 0 h 338554"/>
              <a:gd name="connsiteX3" fmla="*/ 777777 w 777777"/>
              <a:gd name="connsiteY3" fmla="*/ 338554 h 338554"/>
              <a:gd name="connsiteX4" fmla="*/ 412222 w 777777"/>
              <a:gd name="connsiteY4" fmla="*/ 338554 h 338554"/>
              <a:gd name="connsiteX5" fmla="*/ 0 w 777777"/>
              <a:gd name="connsiteY5" fmla="*/ 338554 h 338554"/>
              <a:gd name="connsiteX6" fmla="*/ 0 w 777777"/>
              <a:gd name="connsiteY6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7777" h="338554" fill="none" extrusionOk="0">
                <a:moveTo>
                  <a:pt x="0" y="0"/>
                </a:moveTo>
                <a:cubicBezTo>
                  <a:pt x="97610" y="-1494"/>
                  <a:pt x="295892" y="13922"/>
                  <a:pt x="404444" y="0"/>
                </a:cubicBezTo>
                <a:cubicBezTo>
                  <a:pt x="512996" y="-13922"/>
                  <a:pt x="636104" y="17750"/>
                  <a:pt x="777777" y="0"/>
                </a:cubicBezTo>
                <a:cubicBezTo>
                  <a:pt x="788800" y="100445"/>
                  <a:pt x="782982" y="179525"/>
                  <a:pt x="777777" y="338554"/>
                </a:cubicBezTo>
                <a:cubicBezTo>
                  <a:pt x="599207" y="338769"/>
                  <a:pt x="529662" y="341505"/>
                  <a:pt x="412222" y="338554"/>
                </a:cubicBezTo>
                <a:cubicBezTo>
                  <a:pt x="294783" y="335603"/>
                  <a:pt x="157500" y="319775"/>
                  <a:pt x="0" y="338554"/>
                </a:cubicBezTo>
                <a:cubicBezTo>
                  <a:pt x="11524" y="265154"/>
                  <a:pt x="-4956" y="117900"/>
                  <a:pt x="0" y="0"/>
                </a:cubicBezTo>
                <a:close/>
              </a:path>
              <a:path w="777777" h="338554" stroke="0" extrusionOk="0">
                <a:moveTo>
                  <a:pt x="0" y="0"/>
                </a:moveTo>
                <a:cubicBezTo>
                  <a:pt x="140737" y="-13847"/>
                  <a:pt x="315488" y="-16025"/>
                  <a:pt x="396666" y="0"/>
                </a:cubicBezTo>
                <a:cubicBezTo>
                  <a:pt x="477844" y="16025"/>
                  <a:pt x="669233" y="17892"/>
                  <a:pt x="777777" y="0"/>
                </a:cubicBezTo>
                <a:cubicBezTo>
                  <a:pt x="771858" y="118629"/>
                  <a:pt x="778974" y="247982"/>
                  <a:pt x="777777" y="338554"/>
                </a:cubicBezTo>
                <a:cubicBezTo>
                  <a:pt x="611690" y="343882"/>
                  <a:pt x="507792" y="330219"/>
                  <a:pt x="404444" y="338554"/>
                </a:cubicBezTo>
                <a:cubicBezTo>
                  <a:pt x="301096" y="346889"/>
                  <a:pt x="152218" y="319166"/>
                  <a:pt x="0" y="338554"/>
                </a:cubicBezTo>
                <a:cubicBezTo>
                  <a:pt x="10930" y="215275"/>
                  <a:pt x="1993" y="102261"/>
                  <a:pt x="0" y="0"/>
                </a:cubicBezTo>
                <a:close/>
              </a:path>
            </a:pathLst>
          </a:custGeom>
          <a:pattFill prst="pct5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0272997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Launch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C50739F-BB42-334D-ACCD-8AF8F0D05672}"/>
              </a:ext>
            </a:extLst>
          </p:cNvPr>
          <p:cNvSpPr/>
          <p:nvPr/>
        </p:nvSpPr>
        <p:spPr>
          <a:xfrm flipH="1">
            <a:off x="9139331" y="1990861"/>
            <a:ext cx="145222" cy="902014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E2DE27E-693B-9D47-AE18-01E319C2489B}"/>
              </a:ext>
            </a:extLst>
          </p:cNvPr>
          <p:cNvCxnSpPr>
            <a:cxnSpLocks/>
            <a:stCxn id="60" idx="2"/>
          </p:cNvCxnSpPr>
          <p:nvPr/>
        </p:nvCxnSpPr>
        <p:spPr>
          <a:xfrm flipH="1">
            <a:off x="3084319" y="2892875"/>
            <a:ext cx="6127623" cy="744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8DB33F9-7AFB-164C-9C47-C777B12910B0}"/>
              </a:ext>
            </a:extLst>
          </p:cNvPr>
          <p:cNvSpPr txBox="1"/>
          <p:nvPr/>
        </p:nvSpPr>
        <p:spPr>
          <a:xfrm>
            <a:off x="3566358" y="2901548"/>
            <a:ext cx="5052477" cy="338554"/>
          </a:xfrm>
          <a:custGeom>
            <a:avLst/>
            <a:gdLst>
              <a:gd name="connsiteX0" fmla="*/ 0 w 5052477"/>
              <a:gd name="connsiteY0" fmla="*/ 0 h 338554"/>
              <a:gd name="connsiteX1" fmla="*/ 631560 w 5052477"/>
              <a:gd name="connsiteY1" fmla="*/ 0 h 338554"/>
              <a:gd name="connsiteX2" fmla="*/ 1162070 w 5052477"/>
              <a:gd name="connsiteY2" fmla="*/ 0 h 338554"/>
              <a:gd name="connsiteX3" fmla="*/ 1793629 w 5052477"/>
              <a:gd name="connsiteY3" fmla="*/ 0 h 338554"/>
              <a:gd name="connsiteX4" fmla="*/ 2273615 w 5052477"/>
              <a:gd name="connsiteY4" fmla="*/ 0 h 338554"/>
              <a:gd name="connsiteX5" fmla="*/ 3006224 w 5052477"/>
              <a:gd name="connsiteY5" fmla="*/ 0 h 338554"/>
              <a:gd name="connsiteX6" fmla="*/ 3536734 w 5052477"/>
              <a:gd name="connsiteY6" fmla="*/ 0 h 338554"/>
              <a:gd name="connsiteX7" fmla="*/ 4067244 w 5052477"/>
              <a:gd name="connsiteY7" fmla="*/ 0 h 338554"/>
              <a:gd name="connsiteX8" fmla="*/ 5052477 w 5052477"/>
              <a:gd name="connsiteY8" fmla="*/ 0 h 338554"/>
              <a:gd name="connsiteX9" fmla="*/ 5052477 w 5052477"/>
              <a:gd name="connsiteY9" fmla="*/ 338554 h 338554"/>
              <a:gd name="connsiteX10" fmla="*/ 4471442 w 5052477"/>
              <a:gd name="connsiteY10" fmla="*/ 338554 h 338554"/>
              <a:gd name="connsiteX11" fmla="*/ 3738833 w 5052477"/>
              <a:gd name="connsiteY11" fmla="*/ 338554 h 338554"/>
              <a:gd name="connsiteX12" fmla="*/ 3258848 w 5052477"/>
              <a:gd name="connsiteY12" fmla="*/ 338554 h 338554"/>
              <a:gd name="connsiteX13" fmla="*/ 2728338 w 5052477"/>
              <a:gd name="connsiteY13" fmla="*/ 338554 h 338554"/>
              <a:gd name="connsiteX14" fmla="*/ 2147303 w 5052477"/>
              <a:gd name="connsiteY14" fmla="*/ 338554 h 338554"/>
              <a:gd name="connsiteX15" fmla="*/ 1465218 w 5052477"/>
              <a:gd name="connsiteY15" fmla="*/ 338554 h 338554"/>
              <a:gd name="connsiteX16" fmla="*/ 934708 w 5052477"/>
              <a:gd name="connsiteY16" fmla="*/ 338554 h 338554"/>
              <a:gd name="connsiteX17" fmla="*/ 0 w 5052477"/>
              <a:gd name="connsiteY17" fmla="*/ 338554 h 338554"/>
              <a:gd name="connsiteX18" fmla="*/ 0 w 5052477"/>
              <a:gd name="connsiteY18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52477" h="338554" fill="none" extrusionOk="0">
                <a:moveTo>
                  <a:pt x="0" y="0"/>
                </a:moveTo>
                <a:cubicBezTo>
                  <a:pt x="149673" y="-3577"/>
                  <a:pt x="464438" y="12949"/>
                  <a:pt x="631560" y="0"/>
                </a:cubicBezTo>
                <a:cubicBezTo>
                  <a:pt x="798682" y="-12949"/>
                  <a:pt x="1049122" y="22218"/>
                  <a:pt x="1162070" y="0"/>
                </a:cubicBezTo>
                <a:cubicBezTo>
                  <a:pt x="1275018" y="-22218"/>
                  <a:pt x="1542163" y="6044"/>
                  <a:pt x="1793629" y="0"/>
                </a:cubicBezTo>
                <a:cubicBezTo>
                  <a:pt x="2045095" y="-6044"/>
                  <a:pt x="2148812" y="17929"/>
                  <a:pt x="2273615" y="0"/>
                </a:cubicBezTo>
                <a:cubicBezTo>
                  <a:pt x="2398418" y="-17929"/>
                  <a:pt x="2742019" y="-35284"/>
                  <a:pt x="3006224" y="0"/>
                </a:cubicBezTo>
                <a:cubicBezTo>
                  <a:pt x="3270429" y="35284"/>
                  <a:pt x="3286157" y="-355"/>
                  <a:pt x="3536734" y="0"/>
                </a:cubicBezTo>
                <a:cubicBezTo>
                  <a:pt x="3787311" y="355"/>
                  <a:pt x="3945637" y="-20363"/>
                  <a:pt x="4067244" y="0"/>
                </a:cubicBezTo>
                <a:cubicBezTo>
                  <a:pt x="4188851" y="20363"/>
                  <a:pt x="4626408" y="-30338"/>
                  <a:pt x="5052477" y="0"/>
                </a:cubicBezTo>
                <a:cubicBezTo>
                  <a:pt x="5058470" y="139779"/>
                  <a:pt x="5067500" y="194360"/>
                  <a:pt x="5052477" y="338554"/>
                </a:cubicBezTo>
                <a:cubicBezTo>
                  <a:pt x="4887711" y="315827"/>
                  <a:pt x="4665846" y="342300"/>
                  <a:pt x="4471442" y="338554"/>
                </a:cubicBezTo>
                <a:cubicBezTo>
                  <a:pt x="4277039" y="334808"/>
                  <a:pt x="4031322" y="344739"/>
                  <a:pt x="3738833" y="338554"/>
                </a:cubicBezTo>
                <a:cubicBezTo>
                  <a:pt x="3446344" y="332369"/>
                  <a:pt x="3447733" y="358476"/>
                  <a:pt x="3258848" y="338554"/>
                </a:cubicBezTo>
                <a:cubicBezTo>
                  <a:pt x="3069964" y="318632"/>
                  <a:pt x="2988187" y="350073"/>
                  <a:pt x="2728338" y="338554"/>
                </a:cubicBezTo>
                <a:cubicBezTo>
                  <a:pt x="2468489" y="327036"/>
                  <a:pt x="2414807" y="362208"/>
                  <a:pt x="2147303" y="338554"/>
                </a:cubicBezTo>
                <a:cubicBezTo>
                  <a:pt x="1879800" y="314900"/>
                  <a:pt x="1700189" y="344936"/>
                  <a:pt x="1465218" y="338554"/>
                </a:cubicBezTo>
                <a:cubicBezTo>
                  <a:pt x="1230248" y="332172"/>
                  <a:pt x="1080370" y="357831"/>
                  <a:pt x="934708" y="338554"/>
                </a:cubicBezTo>
                <a:cubicBezTo>
                  <a:pt x="789046" y="319278"/>
                  <a:pt x="450758" y="295391"/>
                  <a:pt x="0" y="338554"/>
                </a:cubicBezTo>
                <a:cubicBezTo>
                  <a:pt x="-12501" y="269751"/>
                  <a:pt x="10486" y="77604"/>
                  <a:pt x="0" y="0"/>
                </a:cubicBezTo>
                <a:close/>
              </a:path>
              <a:path w="5052477" h="338554" stroke="0" extrusionOk="0">
                <a:moveTo>
                  <a:pt x="0" y="0"/>
                </a:moveTo>
                <a:cubicBezTo>
                  <a:pt x="155864" y="-3260"/>
                  <a:pt x="480426" y="21656"/>
                  <a:pt x="631560" y="0"/>
                </a:cubicBezTo>
                <a:cubicBezTo>
                  <a:pt x="782694" y="-21656"/>
                  <a:pt x="946612" y="-880"/>
                  <a:pt x="1212594" y="0"/>
                </a:cubicBezTo>
                <a:cubicBezTo>
                  <a:pt x="1478576" y="880"/>
                  <a:pt x="1553653" y="33907"/>
                  <a:pt x="1894679" y="0"/>
                </a:cubicBezTo>
                <a:cubicBezTo>
                  <a:pt x="2235705" y="-33907"/>
                  <a:pt x="2370866" y="25383"/>
                  <a:pt x="2576763" y="0"/>
                </a:cubicBezTo>
                <a:cubicBezTo>
                  <a:pt x="2782660" y="-25383"/>
                  <a:pt x="2961332" y="-21667"/>
                  <a:pt x="3107273" y="0"/>
                </a:cubicBezTo>
                <a:cubicBezTo>
                  <a:pt x="3253214" y="21667"/>
                  <a:pt x="3480265" y="7135"/>
                  <a:pt x="3637783" y="0"/>
                </a:cubicBezTo>
                <a:cubicBezTo>
                  <a:pt x="3795301" y="-7135"/>
                  <a:pt x="3969540" y="10074"/>
                  <a:pt x="4218818" y="0"/>
                </a:cubicBezTo>
                <a:cubicBezTo>
                  <a:pt x="4468096" y="-10074"/>
                  <a:pt x="4703632" y="40605"/>
                  <a:pt x="5052477" y="0"/>
                </a:cubicBezTo>
                <a:cubicBezTo>
                  <a:pt x="5044706" y="162284"/>
                  <a:pt x="5038234" y="209173"/>
                  <a:pt x="5052477" y="338554"/>
                </a:cubicBezTo>
                <a:cubicBezTo>
                  <a:pt x="4815224" y="318934"/>
                  <a:pt x="4769522" y="320600"/>
                  <a:pt x="4572492" y="338554"/>
                </a:cubicBezTo>
                <a:cubicBezTo>
                  <a:pt x="4375462" y="356508"/>
                  <a:pt x="4234884" y="315249"/>
                  <a:pt x="3991457" y="338554"/>
                </a:cubicBezTo>
                <a:cubicBezTo>
                  <a:pt x="3748030" y="361859"/>
                  <a:pt x="3665680" y="317144"/>
                  <a:pt x="3511472" y="338554"/>
                </a:cubicBezTo>
                <a:cubicBezTo>
                  <a:pt x="3357264" y="359964"/>
                  <a:pt x="3058123" y="360140"/>
                  <a:pt x="2930437" y="338554"/>
                </a:cubicBezTo>
                <a:cubicBezTo>
                  <a:pt x="2802752" y="316968"/>
                  <a:pt x="2633019" y="359486"/>
                  <a:pt x="2349402" y="338554"/>
                </a:cubicBezTo>
                <a:cubicBezTo>
                  <a:pt x="2065786" y="317622"/>
                  <a:pt x="1799510" y="324629"/>
                  <a:pt x="1616793" y="338554"/>
                </a:cubicBezTo>
                <a:cubicBezTo>
                  <a:pt x="1434076" y="352479"/>
                  <a:pt x="1241721" y="357018"/>
                  <a:pt x="1136807" y="338554"/>
                </a:cubicBezTo>
                <a:cubicBezTo>
                  <a:pt x="1031893" y="320090"/>
                  <a:pt x="314387" y="383631"/>
                  <a:pt x="0" y="338554"/>
                </a:cubicBezTo>
                <a:cubicBezTo>
                  <a:pt x="-7651" y="240294"/>
                  <a:pt x="-503" y="116030"/>
                  <a:pt x="0" y="0"/>
                </a:cubicBezTo>
                <a:close/>
              </a:path>
            </a:pathLst>
          </a:custGeom>
          <a:pattFill prst="pct5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48772382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Initialize experiment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272D436-1D97-744A-BF83-88B619DFB4C2}"/>
              </a:ext>
            </a:extLst>
          </p:cNvPr>
          <p:cNvSpPr/>
          <p:nvPr/>
        </p:nvSpPr>
        <p:spPr>
          <a:xfrm flipH="1">
            <a:off x="7193746" y="3412348"/>
            <a:ext cx="136343" cy="1451947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1BDEAA5-F32A-D447-99FD-E8D3F51C3CB2}"/>
              </a:ext>
            </a:extLst>
          </p:cNvPr>
          <p:cNvSpPr/>
          <p:nvPr/>
        </p:nvSpPr>
        <p:spPr>
          <a:xfrm>
            <a:off x="4876534" y="3234373"/>
            <a:ext cx="4067742" cy="2407892"/>
          </a:xfrm>
          <a:prstGeom prst="rect">
            <a:avLst/>
          </a:prstGeom>
          <a:solidFill>
            <a:schemeClr val="accent6">
              <a:lumMod val="20000"/>
              <a:lumOff val="80000"/>
              <a:alpha val="1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1ED7CEF-C649-CF40-B410-A7A9302F6650}"/>
              </a:ext>
            </a:extLst>
          </p:cNvPr>
          <p:cNvCxnSpPr>
            <a:cxnSpLocks/>
          </p:cNvCxnSpPr>
          <p:nvPr/>
        </p:nvCxnSpPr>
        <p:spPr>
          <a:xfrm>
            <a:off x="5029195" y="3403382"/>
            <a:ext cx="224718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7ED016C-6C28-7B4F-B73B-981C31A18F93}"/>
              </a:ext>
            </a:extLst>
          </p:cNvPr>
          <p:cNvCxnSpPr>
            <a:cxnSpLocks/>
          </p:cNvCxnSpPr>
          <p:nvPr/>
        </p:nvCxnSpPr>
        <p:spPr>
          <a:xfrm flipH="1">
            <a:off x="4988528" y="4864296"/>
            <a:ext cx="2287849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0554F1E-9BDB-8048-ADEF-03CFFBBFC20A}"/>
              </a:ext>
            </a:extLst>
          </p:cNvPr>
          <p:cNvCxnSpPr>
            <a:cxnSpLocks/>
          </p:cNvCxnSpPr>
          <p:nvPr/>
        </p:nvCxnSpPr>
        <p:spPr>
          <a:xfrm flipH="1">
            <a:off x="1239739" y="3892746"/>
            <a:ext cx="379984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207E577-2F49-B848-AB98-92E1EC541437}"/>
              </a:ext>
            </a:extLst>
          </p:cNvPr>
          <p:cNvCxnSpPr>
            <a:cxnSpLocks/>
          </p:cNvCxnSpPr>
          <p:nvPr/>
        </p:nvCxnSpPr>
        <p:spPr>
          <a:xfrm flipH="1">
            <a:off x="1220983" y="4433265"/>
            <a:ext cx="379984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9D35C7A-77E9-9D42-A3F1-1C09B235669F}"/>
              </a:ext>
            </a:extLst>
          </p:cNvPr>
          <p:cNvCxnSpPr>
            <a:cxnSpLocks/>
          </p:cNvCxnSpPr>
          <p:nvPr/>
        </p:nvCxnSpPr>
        <p:spPr>
          <a:xfrm flipH="1">
            <a:off x="1246644" y="4942419"/>
            <a:ext cx="379984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920C3A4-68CF-DA4F-9FED-796D6E07CBC0}"/>
              </a:ext>
            </a:extLst>
          </p:cNvPr>
          <p:cNvSpPr txBox="1"/>
          <p:nvPr/>
        </p:nvSpPr>
        <p:spPr>
          <a:xfrm>
            <a:off x="1395848" y="4263986"/>
            <a:ext cx="3438572" cy="338554"/>
          </a:xfrm>
          <a:custGeom>
            <a:avLst/>
            <a:gdLst>
              <a:gd name="connsiteX0" fmla="*/ 0 w 3438572"/>
              <a:gd name="connsiteY0" fmla="*/ 0 h 338554"/>
              <a:gd name="connsiteX1" fmla="*/ 653329 w 3438572"/>
              <a:gd name="connsiteY1" fmla="*/ 0 h 338554"/>
              <a:gd name="connsiteX2" fmla="*/ 1306657 w 3438572"/>
              <a:gd name="connsiteY2" fmla="*/ 0 h 338554"/>
              <a:gd name="connsiteX3" fmla="*/ 1891215 w 3438572"/>
              <a:gd name="connsiteY3" fmla="*/ 0 h 338554"/>
              <a:gd name="connsiteX4" fmla="*/ 2578929 w 3438572"/>
              <a:gd name="connsiteY4" fmla="*/ 0 h 338554"/>
              <a:gd name="connsiteX5" fmla="*/ 3438572 w 3438572"/>
              <a:gd name="connsiteY5" fmla="*/ 0 h 338554"/>
              <a:gd name="connsiteX6" fmla="*/ 3438572 w 3438572"/>
              <a:gd name="connsiteY6" fmla="*/ 338554 h 338554"/>
              <a:gd name="connsiteX7" fmla="*/ 2750858 w 3438572"/>
              <a:gd name="connsiteY7" fmla="*/ 338554 h 338554"/>
              <a:gd name="connsiteX8" fmla="*/ 1994372 w 3438572"/>
              <a:gd name="connsiteY8" fmla="*/ 338554 h 338554"/>
              <a:gd name="connsiteX9" fmla="*/ 1306657 w 3438572"/>
              <a:gd name="connsiteY9" fmla="*/ 338554 h 338554"/>
              <a:gd name="connsiteX10" fmla="*/ 687714 w 3438572"/>
              <a:gd name="connsiteY10" fmla="*/ 338554 h 338554"/>
              <a:gd name="connsiteX11" fmla="*/ 0 w 3438572"/>
              <a:gd name="connsiteY11" fmla="*/ 338554 h 338554"/>
              <a:gd name="connsiteX12" fmla="*/ 0 w 3438572"/>
              <a:gd name="connsiteY12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38572" h="338554" fill="none" extrusionOk="0">
                <a:moveTo>
                  <a:pt x="0" y="0"/>
                </a:moveTo>
                <a:cubicBezTo>
                  <a:pt x="133686" y="10606"/>
                  <a:pt x="404639" y="7365"/>
                  <a:pt x="653329" y="0"/>
                </a:cubicBezTo>
                <a:cubicBezTo>
                  <a:pt x="902019" y="-7365"/>
                  <a:pt x="1086206" y="15545"/>
                  <a:pt x="1306657" y="0"/>
                </a:cubicBezTo>
                <a:cubicBezTo>
                  <a:pt x="1527108" y="-15545"/>
                  <a:pt x="1656443" y="24800"/>
                  <a:pt x="1891215" y="0"/>
                </a:cubicBezTo>
                <a:cubicBezTo>
                  <a:pt x="2125987" y="-24800"/>
                  <a:pt x="2324818" y="-5515"/>
                  <a:pt x="2578929" y="0"/>
                </a:cubicBezTo>
                <a:cubicBezTo>
                  <a:pt x="2833040" y="5515"/>
                  <a:pt x="3015929" y="-5734"/>
                  <a:pt x="3438572" y="0"/>
                </a:cubicBezTo>
                <a:cubicBezTo>
                  <a:pt x="3432510" y="106024"/>
                  <a:pt x="3435682" y="268731"/>
                  <a:pt x="3438572" y="338554"/>
                </a:cubicBezTo>
                <a:cubicBezTo>
                  <a:pt x="3285942" y="337309"/>
                  <a:pt x="2965871" y="350178"/>
                  <a:pt x="2750858" y="338554"/>
                </a:cubicBezTo>
                <a:cubicBezTo>
                  <a:pt x="2535845" y="326930"/>
                  <a:pt x="2267089" y="337375"/>
                  <a:pt x="1994372" y="338554"/>
                </a:cubicBezTo>
                <a:cubicBezTo>
                  <a:pt x="1721655" y="339733"/>
                  <a:pt x="1607019" y="351509"/>
                  <a:pt x="1306657" y="338554"/>
                </a:cubicBezTo>
                <a:cubicBezTo>
                  <a:pt x="1006296" y="325599"/>
                  <a:pt x="978268" y="327723"/>
                  <a:pt x="687714" y="338554"/>
                </a:cubicBezTo>
                <a:cubicBezTo>
                  <a:pt x="397160" y="349385"/>
                  <a:pt x="246285" y="371637"/>
                  <a:pt x="0" y="338554"/>
                </a:cubicBezTo>
                <a:cubicBezTo>
                  <a:pt x="11738" y="224619"/>
                  <a:pt x="-16398" y="111746"/>
                  <a:pt x="0" y="0"/>
                </a:cubicBezTo>
                <a:close/>
              </a:path>
              <a:path w="3438572" h="338554" stroke="0" extrusionOk="0">
                <a:moveTo>
                  <a:pt x="0" y="0"/>
                </a:moveTo>
                <a:cubicBezTo>
                  <a:pt x="173545" y="29466"/>
                  <a:pt x="561064" y="-16018"/>
                  <a:pt x="756486" y="0"/>
                </a:cubicBezTo>
                <a:cubicBezTo>
                  <a:pt x="951908" y="16018"/>
                  <a:pt x="1245906" y="-10319"/>
                  <a:pt x="1409815" y="0"/>
                </a:cubicBezTo>
                <a:cubicBezTo>
                  <a:pt x="1573724" y="10319"/>
                  <a:pt x="1801122" y="-10377"/>
                  <a:pt x="1994372" y="0"/>
                </a:cubicBezTo>
                <a:cubicBezTo>
                  <a:pt x="2187622" y="10377"/>
                  <a:pt x="2333192" y="-7938"/>
                  <a:pt x="2578929" y="0"/>
                </a:cubicBezTo>
                <a:cubicBezTo>
                  <a:pt x="2824666" y="7938"/>
                  <a:pt x="3117898" y="11480"/>
                  <a:pt x="3438572" y="0"/>
                </a:cubicBezTo>
                <a:cubicBezTo>
                  <a:pt x="3432030" y="111313"/>
                  <a:pt x="3442069" y="185153"/>
                  <a:pt x="3438572" y="338554"/>
                </a:cubicBezTo>
                <a:cubicBezTo>
                  <a:pt x="3312348" y="318194"/>
                  <a:pt x="3031067" y="335829"/>
                  <a:pt x="2819629" y="338554"/>
                </a:cubicBezTo>
                <a:cubicBezTo>
                  <a:pt x="2608191" y="341279"/>
                  <a:pt x="2366297" y="348365"/>
                  <a:pt x="2200686" y="338554"/>
                </a:cubicBezTo>
                <a:cubicBezTo>
                  <a:pt x="2035075" y="328743"/>
                  <a:pt x="1739408" y="314850"/>
                  <a:pt x="1547357" y="338554"/>
                </a:cubicBezTo>
                <a:cubicBezTo>
                  <a:pt x="1355306" y="362258"/>
                  <a:pt x="1160614" y="319371"/>
                  <a:pt x="928414" y="338554"/>
                </a:cubicBezTo>
                <a:cubicBezTo>
                  <a:pt x="696214" y="357737"/>
                  <a:pt x="368855" y="294927"/>
                  <a:pt x="0" y="338554"/>
                </a:cubicBezTo>
                <a:cubicBezTo>
                  <a:pt x="-984" y="269855"/>
                  <a:pt x="16340" y="104171"/>
                  <a:pt x="0" y="0"/>
                </a:cubicBezTo>
                <a:close/>
              </a:path>
            </a:pathLst>
          </a:custGeom>
          <a:pattFill prst="pct5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366481428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Periodically update traffic split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7E0FF28-CB36-9C40-80A4-CE23C349855C}"/>
              </a:ext>
            </a:extLst>
          </p:cNvPr>
          <p:cNvCxnSpPr>
            <a:cxnSpLocks/>
          </p:cNvCxnSpPr>
          <p:nvPr/>
        </p:nvCxnSpPr>
        <p:spPr>
          <a:xfrm>
            <a:off x="5089394" y="5082483"/>
            <a:ext cx="5956699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FA0712A-DD00-0749-80E5-C611D5E883B4}"/>
              </a:ext>
            </a:extLst>
          </p:cNvPr>
          <p:cNvSpPr txBox="1"/>
          <p:nvPr/>
        </p:nvSpPr>
        <p:spPr>
          <a:xfrm>
            <a:off x="9787656" y="5091448"/>
            <a:ext cx="777777" cy="338554"/>
          </a:xfrm>
          <a:custGeom>
            <a:avLst/>
            <a:gdLst>
              <a:gd name="connsiteX0" fmla="*/ 0 w 777777"/>
              <a:gd name="connsiteY0" fmla="*/ 0 h 338554"/>
              <a:gd name="connsiteX1" fmla="*/ 388889 w 777777"/>
              <a:gd name="connsiteY1" fmla="*/ 0 h 338554"/>
              <a:gd name="connsiteX2" fmla="*/ 777777 w 777777"/>
              <a:gd name="connsiteY2" fmla="*/ 0 h 338554"/>
              <a:gd name="connsiteX3" fmla="*/ 777777 w 777777"/>
              <a:gd name="connsiteY3" fmla="*/ 338554 h 338554"/>
              <a:gd name="connsiteX4" fmla="*/ 412222 w 777777"/>
              <a:gd name="connsiteY4" fmla="*/ 338554 h 338554"/>
              <a:gd name="connsiteX5" fmla="*/ 0 w 777777"/>
              <a:gd name="connsiteY5" fmla="*/ 338554 h 338554"/>
              <a:gd name="connsiteX6" fmla="*/ 0 w 777777"/>
              <a:gd name="connsiteY6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7777" h="338554" fill="none" extrusionOk="0">
                <a:moveTo>
                  <a:pt x="0" y="0"/>
                </a:moveTo>
                <a:cubicBezTo>
                  <a:pt x="92367" y="-16524"/>
                  <a:pt x="232200" y="534"/>
                  <a:pt x="388889" y="0"/>
                </a:cubicBezTo>
                <a:cubicBezTo>
                  <a:pt x="545578" y="-534"/>
                  <a:pt x="692836" y="16451"/>
                  <a:pt x="777777" y="0"/>
                </a:cubicBezTo>
                <a:cubicBezTo>
                  <a:pt x="776799" y="107777"/>
                  <a:pt x="767917" y="195723"/>
                  <a:pt x="777777" y="338554"/>
                </a:cubicBezTo>
                <a:cubicBezTo>
                  <a:pt x="691337" y="339434"/>
                  <a:pt x="589637" y="332309"/>
                  <a:pt x="412222" y="338554"/>
                </a:cubicBezTo>
                <a:cubicBezTo>
                  <a:pt x="234808" y="344799"/>
                  <a:pt x="135064" y="318271"/>
                  <a:pt x="0" y="338554"/>
                </a:cubicBezTo>
                <a:cubicBezTo>
                  <a:pt x="16312" y="182694"/>
                  <a:pt x="15202" y="76868"/>
                  <a:pt x="0" y="0"/>
                </a:cubicBezTo>
                <a:close/>
              </a:path>
              <a:path w="777777" h="338554" stroke="0" extrusionOk="0">
                <a:moveTo>
                  <a:pt x="0" y="0"/>
                </a:moveTo>
                <a:cubicBezTo>
                  <a:pt x="109828" y="-8672"/>
                  <a:pt x="255497" y="-7708"/>
                  <a:pt x="388889" y="0"/>
                </a:cubicBezTo>
                <a:cubicBezTo>
                  <a:pt x="522281" y="7708"/>
                  <a:pt x="684665" y="11358"/>
                  <a:pt x="777777" y="0"/>
                </a:cubicBezTo>
                <a:cubicBezTo>
                  <a:pt x="765316" y="127640"/>
                  <a:pt x="773161" y="173838"/>
                  <a:pt x="777777" y="338554"/>
                </a:cubicBezTo>
                <a:cubicBezTo>
                  <a:pt x="695688" y="322411"/>
                  <a:pt x="503487" y="351661"/>
                  <a:pt x="381111" y="338554"/>
                </a:cubicBezTo>
                <a:cubicBezTo>
                  <a:pt x="258735" y="325447"/>
                  <a:pt x="182116" y="346509"/>
                  <a:pt x="0" y="338554"/>
                </a:cubicBezTo>
                <a:cubicBezTo>
                  <a:pt x="-12306" y="208974"/>
                  <a:pt x="-10615" y="69977"/>
                  <a:pt x="0" y="0"/>
                </a:cubicBezTo>
                <a:close/>
              </a:path>
            </a:pathLst>
          </a:custGeom>
          <a:pattFill prst="pct5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93659124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Launch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02335AD-7993-2F42-94C0-FE3D9032164F}"/>
              </a:ext>
            </a:extLst>
          </p:cNvPr>
          <p:cNvSpPr/>
          <p:nvPr/>
        </p:nvSpPr>
        <p:spPr>
          <a:xfrm flipH="1">
            <a:off x="10971808" y="5082483"/>
            <a:ext cx="169340" cy="467124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B7C1426-2E3D-4547-A499-7DF81F1776FA}"/>
              </a:ext>
            </a:extLst>
          </p:cNvPr>
          <p:cNvCxnSpPr>
            <a:cxnSpLocks/>
            <a:stCxn id="91" idx="2"/>
          </p:cNvCxnSpPr>
          <p:nvPr/>
        </p:nvCxnSpPr>
        <p:spPr>
          <a:xfrm flipH="1">
            <a:off x="1246646" y="5549607"/>
            <a:ext cx="980983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B1087F0-CB23-CD43-BA01-3CF8D8FFCCC4}"/>
              </a:ext>
            </a:extLst>
          </p:cNvPr>
          <p:cNvSpPr txBox="1"/>
          <p:nvPr/>
        </p:nvSpPr>
        <p:spPr>
          <a:xfrm>
            <a:off x="1392407" y="5537776"/>
            <a:ext cx="3423220" cy="584775"/>
          </a:xfrm>
          <a:custGeom>
            <a:avLst/>
            <a:gdLst>
              <a:gd name="connsiteX0" fmla="*/ 0 w 3423220"/>
              <a:gd name="connsiteY0" fmla="*/ 0 h 584775"/>
              <a:gd name="connsiteX1" fmla="*/ 718876 w 3423220"/>
              <a:gd name="connsiteY1" fmla="*/ 0 h 584775"/>
              <a:gd name="connsiteX2" fmla="*/ 1437752 w 3423220"/>
              <a:gd name="connsiteY2" fmla="*/ 0 h 584775"/>
              <a:gd name="connsiteX3" fmla="*/ 2019700 w 3423220"/>
              <a:gd name="connsiteY3" fmla="*/ 0 h 584775"/>
              <a:gd name="connsiteX4" fmla="*/ 2635879 w 3423220"/>
              <a:gd name="connsiteY4" fmla="*/ 0 h 584775"/>
              <a:gd name="connsiteX5" fmla="*/ 3423220 w 3423220"/>
              <a:gd name="connsiteY5" fmla="*/ 0 h 584775"/>
              <a:gd name="connsiteX6" fmla="*/ 3423220 w 3423220"/>
              <a:gd name="connsiteY6" fmla="*/ 584775 h 584775"/>
              <a:gd name="connsiteX7" fmla="*/ 2670112 w 3423220"/>
              <a:gd name="connsiteY7" fmla="*/ 584775 h 584775"/>
              <a:gd name="connsiteX8" fmla="*/ 1985468 w 3423220"/>
              <a:gd name="connsiteY8" fmla="*/ 584775 h 584775"/>
              <a:gd name="connsiteX9" fmla="*/ 1369288 w 3423220"/>
              <a:gd name="connsiteY9" fmla="*/ 584775 h 584775"/>
              <a:gd name="connsiteX10" fmla="*/ 718876 w 3423220"/>
              <a:gd name="connsiteY10" fmla="*/ 584775 h 584775"/>
              <a:gd name="connsiteX11" fmla="*/ 0 w 3423220"/>
              <a:gd name="connsiteY11" fmla="*/ 584775 h 584775"/>
              <a:gd name="connsiteX12" fmla="*/ 0 w 3423220"/>
              <a:gd name="connsiteY12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3220" h="584775" fill="none" extrusionOk="0">
                <a:moveTo>
                  <a:pt x="0" y="0"/>
                </a:moveTo>
                <a:cubicBezTo>
                  <a:pt x="261554" y="-27734"/>
                  <a:pt x="530716" y="20883"/>
                  <a:pt x="718876" y="0"/>
                </a:cubicBezTo>
                <a:cubicBezTo>
                  <a:pt x="907036" y="-20883"/>
                  <a:pt x="1165781" y="10378"/>
                  <a:pt x="1437752" y="0"/>
                </a:cubicBezTo>
                <a:cubicBezTo>
                  <a:pt x="1709723" y="-10378"/>
                  <a:pt x="1798428" y="20180"/>
                  <a:pt x="2019700" y="0"/>
                </a:cubicBezTo>
                <a:cubicBezTo>
                  <a:pt x="2240972" y="-20180"/>
                  <a:pt x="2508056" y="-3321"/>
                  <a:pt x="2635879" y="0"/>
                </a:cubicBezTo>
                <a:cubicBezTo>
                  <a:pt x="2763702" y="3321"/>
                  <a:pt x="3152782" y="18090"/>
                  <a:pt x="3423220" y="0"/>
                </a:cubicBezTo>
                <a:cubicBezTo>
                  <a:pt x="3413202" y="121188"/>
                  <a:pt x="3409783" y="335915"/>
                  <a:pt x="3423220" y="584775"/>
                </a:cubicBezTo>
                <a:cubicBezTo>
                  <a:pt x="3104147" y="584799"/>
                  <a:pt x="2836996" y="610653"/>
                  <a:pt x="2670112" y="584775"/>
                </a:cubicBezTo>
                <a:cubicBezTo>
                  <a:pt x="2503228" y="558897"/>
                  <a:pt x="2306865" y="557131"/>
                  <a:pt x="1985468" y="584775"/>
                </a:cubicBezTo>
                <a:cubicBezTo>
                  <a:pt x="1664071" y="612419"/>
                  <a:pt x="1645221" y="579517"/>
                  <a:pt x="1369288" y="584775"/>
                </a:cubicBezTo>
                <a:cubicBezTo>
                  <a:pt x="1093355" y="590033"/>
                  <a:pt x="963197" y="565240"/>
                  <a:pt x="718876" y="584775"/>
                </a:cubicBezTo>
                <a:cubicBezTo>
                  <a:pt x="474555" y="604310"/>
                  <a:pt x="205624" y="580312"/>
                  <a:pt x="0" y="584775"/>
                </a:cubicBezTo>
                <a:cubicBezTo>
                  <a:pt x="25539" y="461173"/>
                  <a:pt x="-17919" y="268215"/>
                  <a:pt x="0" y="0"/>
                </a:cubicBezTo>
                <a:close/>
              </a:path>
              <a:path w="3423220" h="584775" stroke="0" extrusionOk="0">
                <a:moveTo>
                  <a:pt x="0" y="0"/>
                </a:moveTo>
                <a:cubicBezTo>
                  <a:pt x="236264" y="-5797"/>
                  <a:pt x="496779" y="30871"/>
                  <a:pt x="718876" y="0"/>
                </a:cubicBezTo>
                <a:cubicBezTo>
                  <a:pt x="940973" y="-30871"/>
                  <a:pt x="1101168" y="8346"/>
                  <a:pt x="1300824" y="0"/>
                </a:cubicBezTo>
                <a:cubicBezTo>
                  <a:pt x="1500480" y="-8346"/>
                  <a:pt x="1802487" y="33092"/>
                  <a:pt x="1985468" y="0"/>
                </a:cubicBezTo>
                <a:cubicBezTo>
                  <a:pt x="2168449" y="-33092"/>
                  <a:pt x="2374795" y="-6565"/>
                  <a:pt x="2670112" y="0"/>
                </a:cubicBezTo>
                <a:cubicBezTo>
                  <a:pt x="2965429" y="6565"/>
                  <a:pt x="3213822" y="34000"/>
                  <a:pt x="3423220" y="0"/>
                </a:cubicBezTo>
                <a:cubicBezTo>
                  <a:pt x="3433944" y="270084"/>
                  <a:pt x="3448539" y="299375"/>
                  <a:pt x="3423220" y="584775"/>
                </a:cubicBezTo>
                <a:cubicBezTo>
                  <a:pt x="3088339" y="552681"/>
                  <a:pt x="2854042" y="610709"/>
                  <a:pt x="2670112" y="584775"/>
                </a:cubicBezTo>
                <a:cubicBezTo>
                  <a:pt x="2486182" y="558841"/>
                  <a:pt x="2283494" y="582260"/>
                  <a:pt x="2019700" y="584775"/>
                </a:cubicBezTo>
                <a:cubicBezTo>
                  <a:pt x="1755906" y="587290"/>
                  <a:pt x="1582674" y="603479"/>
                  <a:pt x="1437752" y="584775"/>
                </a:cubicBezTo>
                <a:cubicBezTo>
                  <a:pt x="1292830" y="566071"/>
                  <a:pt x="1015782" y="598925"/>
                  <a:pt x="821573" y="584775"/>
                </a:cubicBezTo>
                <a:cubicBezTo>
                  <a:pt x="627364" y="570625"/>
                  <a:pt x="205779" y="597872"/>
                  <a:pt x="0" y="584775"/>
                </a:cubicBezTo>
                <a:cubicBezTo>
                  <a:pt x="-14597" y="300448"/>
                  <a:pt x="15864" y="149485"/>
                  <a:pt x="0" y="0"/>
                </a:cubicBezTo>
                <a:close/>
              </a:path>
            </a:pathLst>
          </a:custGeom>
          <a:pattFill prst="pct5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8960098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Promote winner. Clean up after experiment</a:t>
            </a:r>
          </a:p>
        </p:txBody>
      </p:sp>
      <p:sp>
        <p:nvSpPr>
          <p:cNvPr id="94" name="Right Brace 93">
            <a:extLst>
              <a:ext uri="{FF2B5EF4-FFF2-40B4-BE49-F238E27FC236}">
                <a16:creationId xmlns:a16="http://schemas.microsoft.com/office/drawing/2014/main" id="{2EE43A58-ECF4-454C-BF24-25750A27AC7A}"/>
              </a:ext>
            </a:extLst>
          </p:cNvPr>
          <p:cNvSpPr/>
          <p:nvPr/>
        </p:nvSpPr>
        <p:spPr>
          <a:xfrm>
            <a:off x="7457774" y="3403382"/>
            <a:ext cx="429360" cy="1460914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ight Brace 96">
            <a:extLst>
              <a:ext uri="{FF2B5EF4-FFF2-40B4-BE49-F238E27FC236}">
                <a16:creationId xmlns:a16="http://schemas.microsoft.com/office/drawing/2014/main" id="{C8BB8409-38A3-A04D-9D81-5D1C64D66EE2}"/>
              </a:ext>
            </a:extLst>
          </p:cNvPr>
          <p:cNvSpPr/>
          <p:nvPr/>
        </p:nvSpPr>
        <p:spPr>
          <a:xfrm rot="10800000">
            <a:off x="698869" y="3883507"/>
            <a:ext cx="429360" cy="1058907"/>
          </a:xfrm>
          <a:prstGeom prst="rightBrace">
            <a:avLst>
              <a:gd name="adj1" fmla="val 7180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C924632-DD18-7F42-BECF-E95D9EEF650C}"/>
              </a:ext>
            </a:extLst>
          </p:cNvPr>
          <p:cNvSpPr txBox="1"/>
          <p:nvPr/>
        </p:nvSpPr>
        <p:spPr>
          <a:xfrm rot="16200000">
            <a:off x="-405144" y="4110098"/>
            <a:ext cx="1558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Experiment iterations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ED03C2F-C44F-1244-85B7-653254EC9709}"/>
              </a:ext>
            </a:extLst>
          </p:cNvPr>
          <p:cNvSpPr txBox="1"/>
          <p:nvPr/>
        </p:nvSpPr>
        <p:spPr>
          <a:xfrm rot="5400000">
            <a:off x="7478491" y="3856574"/>
            <a:ext cx="1470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Experiment iterations</a:t>
            </a:r>
          </a:p>
        </p:txBody>
      </p:sp>
      <p:pic>
        <p:nvPicPr>
          <p:cNvPr id="73" name="Picture 2" descr="Kubeflow">
            <a:extLst>
              <a:ext uri="{FF2B5EF4-FFF2-40B4-BE49-F238E27FC236}">
                <a16:creationId xmlns:a16="http://schemas.microsoft.com/office/drawing/2014/main" id="{C8D352EB-B4F1-B14A-B094-D2581728E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0053" y="468279"/>
            <a:ext cx="310211" cy="305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8" descr="Istio">
            <a:extLst>
              <a:ext uri="{FF2B5EF4-FFF2-40B4-BE49-F238E27FC236}">
                <a16:creationId xmlns:a16="http://schemas.microsoft.com/office/drawing/2014/main" id="{1FBD08EF-B152-E844-9BF3-1A37B87B1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615" y="471385"/>
            <a:ext cx="303210" cy="30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 descr="Use Ambassador Gateway with Knative Serving | by Justin Brûlotte |  Ambassador Labs">
            <a:extLst>
              <a:ext uri="{FF2B5EF4-FFF2-40B4-BE49-F238E27FC236}">
                <a16:creationId xmlns:a16="http://schemas.microsoft.com/office/drawing/2014/main" id="{8201E61D-F8CE-1344-AD86-C4C9CFB79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09" y="468279"/>
            <a:ext cx="375152" cy="30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89CD0F78-80FA-BD4A-9482-EBC280C1C060}"/>
              </a:ext>
            </a:extLst>
          </p:cNvPr>
          <p:cNvSpPr txBox="1"/>
          <p:nvPr/>
        </p:nvSpPr>
        <p:spPr>
          <a:xfrm>
            <a:off x="5028596" y="3484963"/>
            <a:ext cx="2217134" cy="1323439"/>
          </a:xfrm>
          <a:custGeom>
            <a:avLst/>
            <a:gdLst>
              <a:gd name="connsiteX0" fmla="*/ 0 w 2217134"/>
              <a:gd name="connsiteY0" fmla="*/ 0 h 1323439"/>
              <a:gd name="connsiteX1" fmla="*/ 532112 w 2217134"/>
              <a:gd name="connsiteY1" fmla="*/ 0 h 1323439"/>
              <a:gd name="connsiteX2" fmla="*/ 1086396 w 2217134"/>
              <a:gd name="connsiteY2" fmla="*/ 0 h 1323439"/>
              <a:gd name="connsiteX3" fmla="*/ 1662851 w 2217134"/>
              <a:gd name="connsiteY3" fmla="*/ 0 h 1323439"/>
              <a:gd name="connsiteX4" fmla="*/ 2217134 w 2217134"/>
              <a:gd name="connsiteY4" fmla="*/ 0 h 1323439"/>
              <a:gd name="connsiteX5" fmla="*/ 2217134 w 2217134"/>
              <a:gd name="connsiteY5" fmla="*/ 674954 h 1323439"/>
              <a:gd name="connsiteX6" fmla="*/ 2217134 w 2217134"/>
              <a:gd name="connsiteY6" fmla="*/ 1323439 h 1323439"/>
              <a:gd name="connsiteX7" fmla="*/ 1618508 w 2217134"/>
              <a:gd name="connsiteY7" fmla="*/ 1323439 h 1323439"/>
              <a:gd name="connsiteX8" fmla="*/ 1019882 w 2217134"/>
              <a:gd name="connsiteY8" fmla="*/ 1323439 h 1323439"/>
              <a:gd name="connsiteX9" fmla="*/ 0 w 2217134"/>
              <a:gd name="connsiteY9" fmla="*/ 1323439 h 1323439"/>
              <a:gd name="connsiteX10" fmla="*/ 0 w 2217134"/>
              <a:gd name="connsiteY10" fmla="*/ 674954 h 1323439"/>
              <a:gd name="connsiteX11" fmla="*/ 0 w 2217134"/>
              <a:gd name="connsiteY11" fmla="*/ 0 h 1323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17134" h="1323439" fill="none" extrusionOk="0">
                <a:moveTo>
                  <a:pt x="0" y="0"/>
                </a:moveTo>
                <a:cubicBezTo>
                  <a:pt x="129562" y="3153"/>
                  <a:pt x="416944" y="-9262"/>
                  <a:pt x="532112" y="0"/>
                </a:cubicBezTo>
                <a:cubicBezTo>
                  <a:pt x="647280" y="9262"/>
                  <a:pt x="880800" y="23404"/>
                  <a:pt x="1086396" y="0"/>
                </a:cubicBezTo>
                <a:cubicBezTo>
                  <a:pt x="1291992" y="-23404"/>
                  <a:pt x="1531052" y="-11909"/>
                  <a:pt x="1662851" y="0"/>
                </a:cubicBezTo>
                <a:cubicBezTo>
                  <a:pt x="1794651" y="11909"/>
                  <a:pt x="1950961" y="-5194"/>
                  <a:pt x="2217134" y="0"/>
                </a:cubicBezTo>
                <a:cubicBezTo>
                  <a:pt x="2248960" y="242066"/>
                  <a:pt x="2190264" y="474376"/>
                  <a:pt x="2217134" y="674954"/>
                </a:cubicBezTo>
                <a:cubicBezTo>
                  <a:pt x="2244004" y="875532"/>
                  <a:pt x="2193249" y="1156576"/>
                  <a:pt x="2217134" y="1323439"/>
                </a:cubicBezTo>
                <a:cubicBezTo>
                  <a:pt x="2018326" y="1334796"/>
                  <a:pt x="1890693" y="1333829"/>
                  <a:pt x="1618508" y="1323439"/>
                </a:cubicBezTo>
                <a:cubicBezTo>
                  <a:pt x="1346323" y="1313049"/>
                  <a:pt x="1308440" y="1307535"/>
                  <a:pt x="1019882" y="1323439"/>
                </a:cubicBezTo>
                <a:cubicBezTo>
                  <a:pt x="731324" y="1339343"/>
                  <a:pt x="220177" y="1329043"/>
                  <a:pt x="0" y="1323439"/>
                </a:cubicBezTo>
                <a:cubicBezTo>
                  <a:pt x="4697" y="1103658"/>
                  <a:pt x="-19750" y="945168"/>
                  <a:pt x="0" y="674954"/>
                </a:cubicBezTo>
                <a:cubicBezTo>
                  <a:pt x="19750" y="404740"/>
                  <a:pt x="-28105" y="135825"/>
                  <a:pt x="0" y="0"/>
                </a:cubicBezTo>
                <a:close/>
              </a:path>
              <a:path w="2217134" h="1323439" stroke="0" extrusionOk="0">
                <a:moveTo>
                  <a:pt x="0" y="0"/>
                </a:moveTo>
                <a:cubicBezTo>
                  <a:pt x="151034" y="-3089"/>
                  <a:pt x="396128" y="7980"/>
                  <a:pt x="532112" y="0"/>
                </a:cubicBezTo>
                <a:cubicBezTo>
                  <a:pt x="668096" y="-7980"/>
                  <a:pt x="919704" y="4555"/>
                  <a:pt x="1019882" y="0"/>
                </a:cubicBezTo>
                <a:cubicBezTo>
                  <a:pt x="1120060" y="-4555"/>
                  <a:pt x="1399253" y="2718"/>
                  <a:pt x="1618508" y="0"/>
                </a:cubicBezTo>
                <a:cubicBezTo>
                  <a:pt x="1837763" y="-2718"/>
                  <a:pt x="1967955" y="4339"/>
                  <a:pt x="2217134" y="0"/>
                </a:cubicBezTo>
                <a:cubicBezTo>
                  <a:pt x="2196215" y="138092"/>
                  <a:pt x="2184789" y="480636"/>
                  <a:pt x="2217134" y="648485"/>
                </a:cubicBezTo>
                <a:cubicBezTo>
                  <a:pt x="2249479" y="816335"/>
                  <a:pt x="2187714" y="1080146"/>
                  <a:pt x="2217134" y="1323439"/>
                </a:cubicBezTo>
                <a:cubicBezTo>
                  <a:pt x="2020040" y="1301705"/>
                  <a:pt x="1909803" y="1319848"/>
                  <a:pt x="1662851" y="1323439"/>
                </a:cubicBezTo>
                <a:cubicBezTo>
                  <a:pt x="1415899" y="1327030"/>
                  <a:pt x="1281759" y="1294075"/>
                  <a:pt x="1064224" y="1323439"/>
                </a:cubicBezTo>
                <a:cubicBezTo>
                  <a:pt x="846689" y="1352803"/>
                  <a:pt x="780429" y="1314787"/>
                  <a:pt x="576455" y="1323439"/>
                </a:cubicBezTo>
                <a:cubicBezTo>
                  <a:pt x="372481" y="1332091"/>
                  <a:pt x="141204" y="1350875"/>
                  <a:pt x="0" y="1323439"/>
                </a:cubicBezTo>
                <a:cubicBezTo>
                  <a:pt x="26796" y="1099052"/>
                  <a:pt x="-7820" y="801412"/>
                  <a:pt x="0" y="661720"/>
                </a:cubicBezTo>
                <a:cubicBezTo>
                  <a:pt x="7820" y="522028"/>
                  <a:pt x="-17305" y="232413"/>
                  <a:pt x="0" y="0"/>
                </a:cubicBezTo>
                <a:close/>
              </a:path>
            </a:pathLst>
          </a:custGeom>
          <a:pattFill prst="pct5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Periodically query metrics, </a:t>
            </a:r>
          </a:p>
          <a:p>
            <a:pPr algn="ctr"/>
            <a:r>
              <a:rPr lang="en-US" sz="1600" dirty="0"/>
              <a:t>assess versions,</a:t>
            </a:r>
          </a:p>
          <a:p>
            <a:pPr algn="ctr"/>
            <a:r>
              <a:rPr lang="en-US" sz="1600" dirty="0"/>
              <a:t>compute winner,</a:t>
            </a:r>
          </a:p>
          <a:p>
            <a:pPr algn="ctr"/>
            <a:r>
              <a:rPr lang="en-US" sz="1600" dirty="0"/>
              <a:t>optimize traffic split</a:t>
            </a:r>
          </a:p>
        </p:txBody>
      </p:sp>
    </p:spTree>
    <p:extLst>
      <p:ext uri="{BB962C8B-B14F-4D97-AF65-F5344CB8AC3E}">
        <p14:creationId xmlns:p14="http://schemas.microsoft.com/office/powerpoint/2010/main" val="3274180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Curved Up Arrow 104">
            <a:extLst>
              <a:ext uri="{FF2B5EF4-FFF2-40B4-BE49-F238E27FC236}">
                <a16:creationId xmlns:a16="http://schemas.microsoft.com/office/drawing/2014/main" id="{158F7623-FE15-184F-BA66-0C7BF0D347B4}"/>
              </a:ext>
            </a:extLst>
          </p:cNvPr>
          <p:cNvSpPr/>
          <p:nvPr/>
        </p:nvSpPr>
        <p:spPr>
          <a:xfrm>
            <a:off x="9696412" y="2930839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6B858195-927D-9744-AEBC-5836B58E8D2B}"/>
              </a:ext>
            </a:extLst>
          </p:cNvPr>
          <p:cNvSpPr/>
          <p:nvPr/>
        </p:nvSpPr>
        <p:spPr>
          <a:xfrm>
            <a:off x="9595138" y="290689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5732F044-025E-1F48-9A5E-5864017A317C}"/>
              </a:ext>
            </a:extLst>
          </p:cNvPr>
          <p:cNvSpPr/>
          <p:nvPr/>
        </p:nvSpPr>
        <p:spPr>
          <a:xfrm>
            <a:off x="8381885" y="1790096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CB525282-5EB0-694D-970E-D98B2DCB212D}"/>
              </a:ext>
            </a:extLst>
          </p:cNvPr>
          <p:cNvSpPr/>
          <p:nvPr/>
        </p:nvSpPr>
        <p:spPr>
          <a:xfrm>
            <a:off x="8233116" y="1920054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C14CF08B-7F14-314E-B016-BF91CFFDAC39}"/>
              </a:ext>
            </a:extLst>
          </p:cNvPr>
          <p:cNvSpPr/>
          <p:nvPr/>
        </p:nvSpPr>
        <p:spPr>
          <a:xfrm>
            <a:off x="5994420" y="1795369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880617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493635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765262" y="3800016"/>
            <a:ext cx="160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Knative</a:t>
            </a:r>
            <a:r>
              <a:rPr lang="en-US" dirty="0"/>
              <a:t> Service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473638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32124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196103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12877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11187" y="271807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845651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15021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21536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04563" y="271807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17207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08678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22205" y="3005254"/>
            <a:ext cx="914400" cy="914400"/>
          </a:xfrm>
          <a:prstGeom prst="rect">
            <a:avLst/>
          </a:prstGeom>
        </p:spPr>
      </p:pic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265254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099658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547502" y="271807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20551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35174" y="2975864"/>
            <a:ext cx="914400" cy="914400"/>
          </a:xfrm>
          <a:prstGeom prst="rect">
            <a:avLst/>
          </a:prstGeom>
        </p:spPr>
      </p:pic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33217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Graphic 91" descr="Server">
            <a:extLst>
              <a:ext uri="{FF2B5EF4-FFF2-40B4-BE49-F238E27FC236}">
                <a16:creationId xmlns:a16="http://schemas.microsoft.com/office/drawing/2014/main" id="{E11714EC-118E-8641-B007-EA904818164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26820" y="2989090"/>
            <a:ext cx="914400" cy="914400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296943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15861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00498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24679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771231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02663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16246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15418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42F24AB4-F851-CB4E-8AC8-807A3CEDB08E}"/>
              </a:ext>
            </a:extLst>
          </p:cNvPr>
          <p:cNvSpPr/>
          <p:nvPr/>
        </p:nvSpPr>
        <p:spPr>
          <a:xfrm>
            <a:off x="10813043" y="1791882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27AA00B0-1A2B-724E-A115-905EDC74CC0D}"/>
              </a:ext>
            </a:extLst>
          </p:cNvPr>
          <p:cNvSpPr/>
          <p:nvPr/>
        </p:nvSpPr>
        <p:spPr>
          <a:xfrm>
            <a:off x="10664274" y="1921840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D0FC0BE7-9632-5C40-8D08-6D865C21A036}"/>
              </a:ext>
            </a:extLst>
          </p:cNvPr>
          <p:cNvSpPr/>
          <p:nvPr/>
        </p:nvSpPr>
        <p:spPr>
          <a:xfrm>
            <a:off x="10530816" y="2063185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B178B04-9BEA-0348-BDAD-C242FBE03FD9}"/>
              </a:ext>
            </a:extLst>
          </p:cNvPr>
          <p:cNvSpPr txBox="1"/>
          <p:nvPr/>
        </p:nvSpPr>
        <p:spPr>
          <a:xfrm>
            <a:off x="10978660" y="2719862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6EC8FB8-51E3-F94D-855B-61CF3EB1706F}"/>
              </a:ext>
            </a:extLst>
          </p:cNvPr>
          <p:cNvSpPr txBox="1"/>
          <p:nvPr/>
        </p:nvSpPr>
        <p:spPr>
          <a:xfrm>
            <a:off x="10356543" y="3950246"/>
            <a:ext cx="116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Objectives</a:t>
            </a:r>
          </a:p>
        </p:txBody>
      </p:sp>
      <p:pic>
        <p:nvPicPr>
          <p:cNvPr id="111" name="Graphic 110" descr="Checkbox Checked">
            <a:extLst>
              <a:ext uri="{FF2B5EF4-FFF2-40B4-BE49-F238E27FC236}">
                <a16:creationId xmlns:a16="http://schemas.microsoft.com/office/drawing/2014/main" id="{6238AD0C-688E-E54B-992F-6D6212F0320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46476" y="3868008"/>
            <a:ext cx="533808" cy="533808"/>
          </a:xfrm>
          <a:prstGeom prst="rect">
            <a:avLst/>
          </a:prstGeom>
        </p:spPr>
      </p:pic>
      <p:pic>
        <p:nvPicPr>
          <p:cNvPr id="60" name="Graphic 59" descr="Ribbon">
            <a:extLst>
              <a:ext uri="{FF2B5EF4-FFF2-40B4-BE49-F238E27FC236}">
                <a16:creationId xmlns:a16="http://schemas.microsoft.com/office/drawing/2014/main" id="{BCF0C48A-47A3-A04A-B097-58A97DC85F0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867800" y="2122418"/>
            <a:ext cx="570967" cy="570967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C1379B26-BCFE-964C-A82B-17954B3005DB}"/>
              </a:ext>
            </a:extLst>
          </p:cNvPr>
          <p:cNvSpPr txBox="1"/>
          <p:nvPr/>
        </p:nvSpPr>
        <p:spPr>
          <a:xfrm>
            <a:off x="10828432" y="1469149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</p:spTree>
    <p:extLst>
      <p:ext uri="{BB962C8B-B14F-4D97-AF65-F5344CB8AC3E}">
        <p14:creationId xmlns:p14="http://schemas.microsoft.com/office/powerpoint/2010/main" val="2082767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0E1C8-A4F5-7E45-847C-795C778549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V0.2.5-pre for </a:t>
            </a:r>
            <a:r>
              <a:rPr lang="en-US" dirty="0" err="1"/>
              <a:t>KFServing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58A4D-20CC-FB48-A99A-34A5839F52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61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0E8499D4-009A-5949-96CD-6C82C0BD30D8}"/>
              </a:ext>
            </a:extLst>
          </p:cNvPr>
          <p:cNvSpPr/>
          <p:nvPr/>
        </p:nvSpPr>
        <p:spPr>
          <a:xfrm>
            <a:off x="5994743" y="1814863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880617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39126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493635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760857" y="3770223"/>
            <a:ext cx="160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Knative</a:t>
            </a:r>
            <a:r>
              <a:rPr lang="en-US" dirty="0"/>
              <a:t> Service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473638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32124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196103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196103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493635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12877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40442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554A69-8A88-AC48-93B6-EB6CAA239FE0}"/>
              </a:ext>
            </a:extLst>
          </p:cNvPr>
          <p:cNvSpPr txBox="1"/>
          <p:nvPr/>
        </p:nvSpPr>
        <p:spPr>
          <a:xfrm>
            <a:off x="3640442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845651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15021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15021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21536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04563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480A71-F901-A844-AF92-41E3F121C0E8}"/>
              </a:ext>
            </a:extLst>
          </p:cNvPr>
          <p:cNvSpPr txBox="1"/>
          <p:nvPr/>
        </p:nvSpPr>
        <p:spPr>
          <a:xfrm>
            <a:off x="6104563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17207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08678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22205" y="3005254"/>
            <a:ext cx="914400" cy="914400"/>
          </a:xfrm>
          <a:prstGeom prst="rect">
            <a:avLst/>
          </a:prstGeom>
        </p:spPr>
      </p:pic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265254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23763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099658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518247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9DB672-B65D-614C-B586-65BF8B27B273}"/>
              </a:ext>
            </a:extLst>
          </p:cNvPr>
          <p:cNvSpPr txBox="1"/>
          <p:nvPr/>
        </p:nvSpPr>
        <p:spPr>
          <a:xfrm>
            <a:off x="8518247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20551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35174" y="2975864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13491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32409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17046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296943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15861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00498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24679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771231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FEDD786B-B60D-E045-AF43-850DB5433B77}"/>
              </a:ext>
            </a:extLst>
          </p:cNvPr>
          <p:cNvSpPr/>
          <p:nvPr/>
        </p:nvSpPr>
        <p:spPr>
          <a:xfrm>
            <a:off x="8385427" y="181673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B0E4059B-8B67-2C4D-97C5-F7ECF65B1ACF}"/>
              </a:ext>
            </a:extLst>
          </p:cNvPr>
          <p:cNvSpPr/>
          <p:nvPr/>
        </p:nvSpPr>
        <p:spPr>
          <a:xfrm>
            <a:off x="8236335" y="1927201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099658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D9746AC-08F1-774D-894D-C948C6E0C517}"/>
              </a:ext>
            </a:extLst>
          </p:cNvPr>
          <p:cNvCxnSpPr/>
          <p:nvPr/>
        </p:nvCxnSpPr>
        <p:spPr>
          <a:xfrm>
            <a:off x="4702663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22B1C94-93B1-B64B-93AC-2C1A5452A4DE}"/>
              </a:ext>
            </a:extLst>
          </p:cNvPr>
          <p:cNvCxnSpPr/>
          <p:nvPr/>
        </p:nvCxnSpPr>
        <p:spPr>
          <a:xfrm>
            <a:off x="7216246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CFF14EC-2755-F646-8620-78D8E51A1D0E}"/>
              </a:ext>
            </a:extLst>
          </p:cNvPr>
          <p:cNvCxnSpPr/>
          <p:nvPr/>
        </p:nvCxnSpPr>
        <p:spPr>
          <a:xfrm>
            <a:off x="9615418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C8EE192F-FD37-E149-B490-37D823F0D07A}"/>
              </a:ext>
            </a:extLst>
          </p:cNvPr>
          <p:cNvSpPr/>
          <p:nvPr/>
        </p:nvSpPr>
        <p:spPr>
          <a:xfrm>
            <a:off x="10738909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7E54FFCC-D1C0-0E4A-B22E-55B52C77B84F}"/>
              </a:ext>
            </a:extLst>
          </p:cNvPr>
          <p:cNvSpPr/>
          <p:nvPr/>
        </p:nvSpPr>
        <p:spPr>
          <a:xfrm>
            <a:off x="10597395" y="413660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Curved Up Arrow 80">
            <a:extLst>
              <a:ext uri="{FF2B5EF4-FFF2-40B4-BE49-F238E27FC236}">
                <a16:creationId xmlns:a16="http://schemas.microsoft.com/office/drawing/2014/main" id="{997716B1-DB6A-3649-A098-87CDEBD0D37C}"/>
              </a:ext>
            </a:extLst>
          </p:cNvPr>
          <p:cNvSpPr/>
          <p:nvPr/>
        </p:nvSpPr>
        <p:spPr>
          <a:xfrm flipV="1">
            <a:off x="9733003" y="3440213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EB9A4526-2D91-E145-92B1-C550C86DE743}"/>
              </a:ext>
            </a:extLst>
          </p:cNvPr>
          <p:cNvSpPr/>
          <p:nvPr/>
        </p:nvSpPr>
        <p:spPr>
          <a:xfrm>
            <a:off x="10466766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393DE16-BB71-B64F-B6B8-88E641D415CC}"/>
              </a:ext>
            </a:extLst>
          </p:cNvPr>
          <p:cNvSpPr txBox="1"/>
          <p:nvPr/>
        </p:nvSpPr>
        <p:spPr>
          <a:xfrm>
            <a:off x="10844159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A43AE3F-A4AB-9849-AC8B-39910B87C88B}"/>
              </a:ext>
            </a:extLst>
          </p:cNvPr>
          <p:cNvSpPr txBox="1"/>
          <p:nvPr/>
        </p:nvSpPr>
        <p:spPr>
          <a:xfrm>
            <a:off x="10630924" y="491131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pic>
        <p:nvPicPr>
          <p:cNvPr id="101" name="Graphic 100" descr="Ribbon">
            <a:extLst>
              <a:ext uri="{FF2B5EF4-FFF2-40B4-BE49-F238E27FC236}">
                <a16:creationId xmlns:a16="http://schemas.microsoft.com/office/drawing/2014/main" id="{AA86D71F-CF1F-7942-95D5-9E0B3A8673C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87531" y="4324650"/>
            <a:ext cx="570967" cy="570967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6DFFBD1D-E009-2247-8126-23F5D69904AA}"/>
              </a:ext>
            </a:extLst>
          </p:cNvPr>
          <p:cNvSpPr txBox="1"/>
          <p:nvPr/>
        </p:nvSpPr>
        <p:spPr>
          <a:xfrm>
            <a:off x="10416177" y="2300125"/>
            <a:ext cx="116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Objectives</a:t>
            </a:r>
          </a:p>
        </p:txBody>
      </p:sp>
      <p:pic>
        <p:nvPicPr>
          <p:cNvPr id="103" name="Graphic 102" descr="Checkbox Checked">
            <a:extLst>
              <a:ext uri="{FF2B5EF4-FFF2-40B4-BE49-F238E27FC236}">
                <a16:creationId xmlns:a16="http://schemas.microsoft.com/office/drawing/2014/main" id="{1F6CF591-0BC9-4F4A-AD1F-61DE36FE6A0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906110" y="2217887"/>
            <a:ext cx="533808" cy="533808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72B78B58-CD20-D14A-9F0F-684A50237555}"/>
              </a:ext>
            </a:extLst>
          </p:cNvPr>
          <p:cNvSpPr txBox="1"/>
          <p:nvPr/>
        </p:nvSpPr>
        <p:spPr>
          <a:xfrm>
            <a:off x="10349907" y="3110109"/>
            <a:ext cx="1687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C00000"/>
                </a:solidFill>
              </a:rPr>
              <a:t>kustomize</a:t>
            </a:r>
            <a:r>
              <a:rPr lang="en-US" sz="1600" dirty="0">
                <a:solidFill>
                  <a:srgbClr val="C00000"/>
                </a:solidFill>
              </a:rPr>
              <a:t> build …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54237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Graphic 85" descr="Server">
            <a:extLst>
              <a:ext uri="{FF2B5EF4-FFF2-40B4-BE49-F238E27FC236}">
                <a16:creationId xmlns:a16="http://schemas.microsoft.com/office/drawing/2014/main" id="{AE6F46A2-DAB4-724C-9EC0-D2CB4BF598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86454" y="298909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293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0E52A5-8109-5744-8F63-4D4AE2E6294B}"/>
              </a:ext>
            </a:extLst>
          </p:cNvPr>
          <p:cNvSpPr txBox="1"/>
          <p:nvPr/>
        </p:nvSpPr>
        <p:spPr>
          <a:xfrm>
            <a:off x="775252" y="894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819D5F6-78E5-9845-9F41-90858B3A04DA}"/>
              </a:ext>
            </a:extLst>
          </p:cNvPr>
          <p:cNvSpPr/>
          <p:nvPr/>
        </p:nvSpPr>
        <p:spPr>
          <a:xfrm>
            <a:off x="8384562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941F14-A3FD-964D-BC7E-C6F3E4437826}"/>
              </a:ext>
            </a:extLst>
          </p:cNvPr>
          <p:cNvSpPr/>
          <p:nvPr/>
        </p:nvSpPr>
        <p:spPr>
          <a:xfrm>
            <a:off x="5879085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940251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98760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553269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825570" y="3761433"/>
            <a:ext cx="160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Knative</a:t>
            </a:r>
            <a:r>
              <a:rPr lang="en-US" dirty="0"/>
              <a:t> Service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533272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91758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255737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255737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553269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72511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244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689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309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9603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313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5309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7771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0342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05342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96337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96337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002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70821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554A69-8A88-AC48-93B6-EB6CAA239FE0}"/>
              </a:ext>
            </a:extLst>
          </p:cNvPr>
          <p:cNvSpPr txBox="1"/>
          <p:nvPr/>
        </p:nvSpPr>
        <p:spPr>
          <a:xfrm>
            <a:off x="3729331" y="363682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905285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74655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74655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81170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64197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480A71-F901-A844-AF92-41E3F121C0E8}"/>
              </a:ext>
            </a:extLst>
          </p:cNvPr>
          <p:cNvSpPr txBox="1"/>
          <p:nvPr/>
        </p:nvSpPr>
        <p:spPr>
          <a:xfrm>
            <a:off x="6164197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76841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68312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81839" y="3005254"/>
            <a:ext cx="914400" cy="914400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81DBC97-4326-7A42-BAFD-7AA34B39351F}"/>
              </a:ext>
            </a:extLst>
          </p:cNvPr>
          <p:cNvSpPr/>
          <p:nvPr/>
        </p:nvSpPr>
        <p:spPr>
          <a:xfrm>
            <a:off x="8263722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324888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83397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159292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15929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607136" y="27180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9DB672-B65D-614C-B586-65BF8B27B273}"/>
              </a:ext>
            </a:extLst>
          </p:cNvPr>
          <p:cNvSpPr txBox="1"/>
          <p:nvPr/>
        </p:nvSpPr>
        <p:spPr>
          <a:xfrm>
            <a:off x="8548626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80185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94808" y="2975864"/>
            <a:ext cx="914400" cy="914400"/>
          </a:xfrm>
          <a:prstGeom prst="rect">
            <a:avLst/>
          </a:prstGeom>
        </p:spPr>
      </p:pic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108FF632-71A4-BE48-B037-49620092C270}"/>
              </a:ext>
            </a:extLst>
          </p:cNvPr>
          <p:cNvSpPr/>
          <p:nvPr/>
        </p:nvSpPr>
        <p:spPr>
          <a:xfrm>
            <a:off x="10738909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70EA12E-AC9F-AF41-9168-2444020C900B}"/>
              </a:ext>
            </a:extLst>
          </p:cNvPr>
          <p:cNvSpPr/>
          <p:nvPr/>
        </p:nvSpPr>
        <p:spPr>
          <a:xfrm>
            <a:off x="10597395" y="413660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39CC48-3E68-FA4A-AA40-B3D6C290C042}"/>
              </a:ext>
            </a:extLst>
          </p:cNvPr>
          <p:cNvSpPr/>
          <p:nvPr/>
        </p:nvSpPr>
        <p:spPr>
          <a:xfrm>
            <a:off x="10466766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90" name="Curved Up Arrow 89">
            <a:extLst>
              <a:ext uri="{FF2B5EF4-FFF2-40B4-BE49-F238E27FC236}">
                <a16:creationId xmlns:a16="http://schemas.microsoft.com/office/drawing/2014/main" id="{BC1EF30E-0F6A-5148-A3F7-C3E251FF7F39}"/>
              </a:ext>
            </a:extLst>
          </p:cNvPr>
          <p:cNvSpPr/>
          <p:nvPr/>
        </p:nvSpPr>
        <p:spPr>
          <a:xfrm flipV="1">
            <a:off x="9733003" y="3440213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71831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Graphic 91" descr="Server">
            <a:extLst>
              <a:ext uri="{FF2B5EF4-FFF2-40B4-BE49-F238E27FC236}">
                <a16:creationId xmlns:a16="http://schemas.microsoft.com/office/drawing/2014/main" id="{E11714EC-118E-8641-B007-EA904818164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86454" y="2989090"/>
            <a:ext cx="914400" cy="91440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CCC3F356-F758-8A46-855C-1C55E96C8528}"/>
              </a:ext>
            </a:extLst>
          </p:cNvPr>
          <p:cNvSpPr txBox="1"/>
          <p:nvPr/>
        </p:nvSpPr>
        <p:spPr>
          <a:xfrm>
            <a:off x="10844159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73125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92043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76680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88DEFE-568A-6A4E-8676-9124A5A98669}"/>
              </a:ext>
            </a:extLst>
          </p:cNvPr>
          <p:cNvSpPr txBox="1"/>
          <p:nvPr/>
        </p:nvSpPr>
        <p:spPr>
          <a:xfrm>
            <a:off x="10630924" y="491131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356577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75495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60132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84313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830865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75" name="Graphic 74" descr="Ribbon">
            <a:extLst>
              <a:ext uri="{FF2B5EF4-FFF2-40B4-BE49-F238E27FC236}">
                <a16:creationId xmlns:a16="http://schemas.microsoft.com/office/drawing/2014/main" id="{5E24A435-A2F4-AB46-AE14-A7D22A538D1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87531" y="4324650"/>
            <a:ext cx="570967" cy="570967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1E9698AE-BF42-2840-A538-EB7E852E91D1}"/>
              </a:ext>
            </a:extLst>
          </p:cNvPr>
          <p:cNvSpPr txBox="1"/>
          <p:nvPr/>
        </p:nvSpPr>
        <p:spPr>
          <a:xfrm>
            <a:off x="10416177" y="2300125"/>
            <a:ext cx="116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Objectives</a:t>
            </a:r>
          </a:p>
        </p:txBody>
      </p:sp>
      <p:pic>
        <p:nvPicPr>
          <p:cNvPr id="82" name="Graphic 81" descr="Checkbox Checked">
            <a:extLst>
              <a:ext uri="{FF2B5EF4-FFF2-40B4-BE49-F238E27FC236}">
                <a16:creationId xmlns:a16="http://schemas.microsoft.com/office/drawing/2014/main" id="{50D779AB-8353-EF44-A07A-8533C36BA3F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906110" y="2217887"/>
            <a:ext cx="533808" cy="533808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62297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75880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75052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F4A43E7-9873-8946-940E-AAB88C18E03A}"/>
              </a:ext>
            </a:extLst>
          </p:cNvPr>
          <p:cNvSpPr txBox="1"/>
          <p:nvPr/>
        </p:nvSpPr>
        <p:spPr>
          <a:xfrm>
            <a:off x="10349907" y="3110109"/>
            <a:ext cx="1584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helm upgrade …</a:t>
            </a:r>
          </a:p>
        </p:txBody>
      </p:sp>
    </p:spTree>
    <p:extLst>
      <p:ext uri="{BB962C8B-B14F-4D97-AF65-F5344CB8AC3E}">
        <p14:creationId xmlns:p14="http://schemas.microsoft.com/office/powerpoint/2010/main" val="69951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0E52A5-8109-5744-8F63-4D4AE2E6294B}"/>
              </a:ext>
            </a:extLst>
          </p:cNvPr>
          <p:cNvSpPr txBox="1"/>
          <p:nvPr/>
        </p:nvSpPr>
        <p:spPr>
          <a:xfrm>
            <a:off x="775252" y="894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819D5F6-78E5-9845-9F41-90858B3A04DA}"/>
              </a:ext>
            </a:extLst>
          </p:cNvPr>
          <p:cNvSpPr/>
          <p:nvPr/>
        </p:nvSpPr>
        <p:spPr>
          <a:xfrm>
            <a:off x="8384562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941F14-A3FD-964D-BC7E-C6F3E4437826}"/>
              </a:ext>
            </a:extLst>
          </p:cNvPr>
          <p:cNvSpPr/>
          <p:nvPr/>
        </p:nvSpPr>
        <p:spPr>
          <a:xfrm>
            <a:off x="5879085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940250" y="2929053"/>
            <a:ext cx="1354197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553269" y="2929053"/>
            <a:ext cx="2221187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619543" y="3879346"/>
            <a:ext cx="1987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Istio Virtual Service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533272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91758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255737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255737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72511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960" y="2077876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689" y="289417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309" y="255206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8983" y="1972026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313" y="238126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37666" y="2395742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04891" y="3784365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24805" y="1920144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68991" y="4209262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559013" y="1937650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84825" y="3978817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179" y="2430463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2922609" y="269913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905285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74655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74655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81170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5368195" y="269913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76841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68312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81839" y="3005254"/>
            <a:ext cx="914400" cy="914400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81DBC97-4326-7A42-BAFD-7AA34B39351F}"/>
              </a:ext>
            </a:extLst>
          </p:cNvPr>
          <p:cNvSpPr/>
          <p:nvPr/>
        </p:nvSpPr>
        <p:spPr>
          <a:xfrm>
            <a:off x="8263722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324887" y="2905395"/>
            <a:ext cx="1394293" cy="420987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159292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15929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7889569" y="269913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50689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94808" y="2975864"/>
            <a:ext cx="914400" cy="914400"/>
          </a:xfrm>
          <a:prstGeom prst="rect">
            <a:avLst/>
          </a:prstGeom>
        </p:spPr>
      </p:pic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108FF632-71A4-BE48-B037-49620092C270}"/>
              </a:ext>
            </a:extLst>
          </p:cNvPr>
          <p:cNvSpPr/>
          <p:nvPr/>
        </p:nvSpPr>
        <p:spPr>
          <a:xfrm>
            <a:off x="10738909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70EA12E-AC9F-AF41-9168-2444020C900B}"/>
              </a:ext>
            </a:extLst>
          </p:cNvPr>
          <p:cNvSpPr/>
          <p:nvPr/>
        </p:nvSpPr>
        <p:spPr>
          <a:xfrm>
            <a:off x="10597395" y="413660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39CC48-3E68-FA4A-AA40-B3D6C290C042}"/>
              </a:ext>
            </a:extLst>
          </p:cNvPr>
          <p:cNvSpPr/>
          <p:nvPr/>
        </p:nvSpPr>
        <p:spPr>
          <a:xfrm>
            <a:off x="10466766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71831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73125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92043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76680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88DEFE-568A-6A4E-8676-9124A5A98669}"/>
              </a:ext>
            </a:extLst>
          </p:cNvPr>
          <p:cNvSpPr txBox="1"/>
          <p:nvPr/>
        </p:nvSpPr>
        <p:spPr>
          <a:xfrm>
            <a:off x="10630924" y="491131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356577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75495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60132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84313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830865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75" name="Graphic 74" descr="Ribbon">
            <a:extLst>
              <a:ext uri="{FF2B5EF4-FFF2-40B4-BE49-F238E27FC236}">
                <a16:creationId xmlns:a16="http://schemas.microsoft.com/office/drawing/2014/main" id="{5E24A435-A2F4-AB46-AE14-A7D22A538D1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87531" y="4324650"/>
            <a:ext cx="570967" cy="570967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62297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75880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75052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DD9514D0-38C0-6C43-916B-73DBC596C859}"/>
              </a:ext>
            </a:extLst>
          </p:cNvPr>
          <p:cNvSpPr txBox="1"/>
          <p:nvPr/>
        </p:nvSpPr>
        <p:spPr>
          <a:xfrm>
            <a:off x="74072" y="4899577"/>
            <a:ext cx="242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Users from </a:t>
            </a:r>
            <a:r>
              <a:rPr lang="en-US" dirty="0">
                <a:solidFill>
                  <a:srgbClr val="C00000"/>
                </a:solidFill>
              </a:rPr>
              <a:t>Wakanda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303E21-E0CA-D64D-ADCE-E43C8138C962}"/>
              </a:ext>
            </a:extLst>
          </p:cNvPr>
          <p:cNvSpPr txBox="1"/>
          <p:nvPr/>
        </p:nvSpPr>
        <p:spPr>
          <a:xfrm>
            <a:off x="92353" y="1461702"/>
            <a:ext cx="2392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All other users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0E1200E9-BE71-1041-A45D-2E96E8C68E44}"/>
              </a:ext>
            </a:extLst>
          </p:cNvPr>
          <p:cNvCxnSpPr>
            <a:cxnSpLocks/>
            <a:stCxn id="40" idx="0"/>
            <a:endCxn id="72" idx="1"/>
          </p:cNvCxnSpPr>
          <p:nvPr/>
        </p:nvCxnSpPr>
        <p:spPr>
          <a:xfrm rot="5400000" flipH="1" flipV="1">
            <a:off x="1232407" y="3273358"/>
            <a:ext cx="746808" cy="1125001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996AA021-1621-3C42-8640-240FBF944DAD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3082712" y="2736313"/>
            <a:ext cx="758133" cy="726144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B29A398A-87A4-4E4E-8ED6-527B4A14B954}"/>
              </a:ext>
            </a:extLst>
          </p:cNvPr>
          <p:cNvCxnSpPr>
            <a:cxnSpLocks/>
            <a:endCxn id="18" idx="0"/>
          </p:cNvCxnSpPr>
          <p:nvPr/>
        </p:nvCxnSpPr>
        <p:spPr>
          <a:xfrm rot="16200000" flipH="1">
            <a:off x="3065285" y="3497116"/>
            <a:ext cx="811858" cy="739262"/>
          </a:xfrm>
          <a:prstGeom prst="bentConnector3">
            <a:avLst>
              <a:gd name="adj1" fmla="val 346"/>
            </a:avLst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A11D35F3-3B62-2E45-BE22-A1F2F561A52B}"/>
              </a:ext>
            </a:extLst>
          </p:cNvPr>
          <p:cNvSpPr txBox="1"/>
          <p:nvPr/>
        </p:nvSpPr>
        <p:spPr>
          <a:xfrm>
            <a:off x="3935902" y="390334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3E4CEAE-A375-FA47-B0DB-C85E3531CF78}"/>
              </a:ext>
            </a:extLst>
          </p:cNvPr>
          <p:cNvSpPr txBox="1"/>
          <p:nvPr/>
        </p:nvSpPr>
        <p:spPr>
          <a:xfrm>
            <a:off x="3877392" y="268020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317FCE75-0E34-6B49-8E74-202032EB16C3}"/>
              </a:ext>
            </a:extLst>
          </p:cNvPr>
          <p:cNvCxnSpPr>
            <a:cxnSpLocks/>
            <a:stCxn id="57" idx="3"/>
            <a:endCxn id="44" idx="0"/>
          </p:cNvCxnSpPr>
          <p:nvPr/>
        </p:nvCxnSpPr>
        <p:spPr>
          <a:xfrm>
            <a:off x="5596239" y="3462454"/>
            <a:ext cx="867954" cy="685410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283303A0-6CD2-AC4B-AC23-9BC24537ADDC}"/>
              </a:ext>
            </a:extLst>
          </p:cNvPr>
          <p:cNvCxnSpPr>
            <a:cxnSpLocks/>
            <a:stCxn id="57" idx="3"/>
            <a:endCxn id="53" idx="2"/>
          </p:cNvCxnSpPr>
          <p:nvPr/>
        </p:nvCxnSpPr>
        <p:spPr>
          <a:xfrm flipV="1">
            <a:off x="5596239" y="2736313"/>
            <a:ext cx="763524" cy="726141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FCE48F07-DD00-B34F-80B1-CD9D62684A39}"/>
              </a:ext>
            </a:extLst>
          </p:cNvPr>
          <p:cNvSpPr txBox="1"/>
          <p:nvPr/>
        </p:nvSpPr>
        <p:spPr>
          <a:xfrm>
            <a:off x="6454044" y="381791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8ED4BD0-A7BD-EF4F-BB96-978CD93FE647}"/>
              </a:ext>
            </a:extLst>
          </p:cNvPr>
          <p:cNvSpPr txBox="1"/>
          <p:nvPr/>
        </p:nvSpPr>
        <p:spPr>
          <a:xfrm>
            <a:off x="6454044" y="270268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B5F9A1A1-6202-5D41-BB7C-2CC0EAD5BB4E}"/>
              </a:ext>
            </a:extLst>
          </p:cNvPr>
          <p:cNvCxnSpPr>
            <a:cxnSpLocks/>
            <a:stCxn id="84" idx="3"/>
            <a:endCxn id="100" idx="0"/>
          </p:cNvCxnSpPr>
          <p:nvPr/>
        </p:nvCxnSpPr>
        <p:spPr>
          <a:xfrm>
            <a:off x="8109208" y="3433064"/>
            <a:ext cx="860462" cy="593469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097E8326-1E78-F14D-AFE9-A4A76E8EAA62}"/>
              </a:ext>
            </a:extLst>
          </p:cNvPr>
          <p:cNvCxnSpPr>
            <a:cxnSpLocks/>
            <a:stCxn id="84" idx="3"/>
            <a:endCxn id="76" idx="2"/>
          </p:cNvCxnSpPr>
          <p:nvPr/>
        </p:nvCxnSpPr>
        <p:spPr>
          <a:xfrm flipV="1">
            <a:off x="8109208" y="2736313"/>
            <a:ext cx="635192" cy="696751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1B3C2696-C651-E840-9DAF-E8770A12740C}"/>
              </a:ext>
            </a:extLst>
          </p:cNvPr>
          <p:cNvSpPr txBox="1"/>
          <p:nvPr/>
        </p:nvSpPr>
        <p:spPr>
          <a:xfrm>
            <a:off x="8986698" y="369037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45%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E42D4ED-1655-B844-9BA7-6C546550BE21}"/>
              </a:ext>
            </a:extLst>
          </p:cNvPr>
          <p:cNvSpPr txBox="1"/>
          <p:nvPr/>
        </p:nvSpPr>
        <p:spPr>
          <a:xfrm>
            <a:off x="8986698" y="271481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55%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0211767-B47D-7442-A6B9-F13152F0CDB7}"/>
              </a:ext>
            </a:extLst>
          </p:cNvPr>
          <p:cNvSpPr txBox="1"/>
          <p:nvPr/>
        </p:nvSpPr>
        <p:spPr>
          <a:xfrm>
            <a:off x="10824982" y="3503551"/>
            <a:ext cx="116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Objectives</a:t>
            </a:r>
          </a:p>
        </p:txBody>
      </p:sp>
      <p:pic>
        <p:nvPicPr>
          <p:cNvPr id="144" name="Graphic 143" descr="Checkbox Checked">
            <a:extLst>
              <a:ext uri="{FF2B5EF4-FFF2-40B4-BE49-F238E27FC236}">
                <a16:creationId xmlns:a16="http://schemas.microsoft.com/office/drawing/2014/main" id="{6E1569E5-9E6B-F14B-84E8-838E5B193DB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314915" y="3421313"/>
            <a:ext cx="533808" cy="53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445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0E52A5-8109-5744-8F63-4D4AE2E6294B}"/>
              </a:ext>
            </a:extLst>
          </p:cNvPr>
          <p:cNvSpPr txBox="1"/>
          <p:nvPr/>
        </p:nvSpPr>
        <p:spPr>
          <a:xfrm>
            <a:off x="775252" y="894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940250" y="2929053"/>
            <a:ext cx="1354197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553269" y="2929053"/>
            <a:ext cx="2221187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619543" y="3879346"/>
            <a:ext cx="1987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Istio Virtual Service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533272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91758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255737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255737" y="4274131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72511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960" y="1959892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689" y="2776193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309" y="2434078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8983" y="1854042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313" y="2263277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14962" y="2857934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52828" y="3391130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24805" y="1802160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47969" y="3382743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18102" y="2764763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6561" y="3339248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179" y="2312479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788146" y="2739733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905285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74655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74655" y="4274131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81170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242028" y="2739224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76841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68312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81839" y="3005254"/>
            <a:ext cx="914400" cy="914400"/>
          </a:xfrm>
          <a:prstGeom prst="rect">
            <a:avLst/>
          </a:prstGeom>
        </p:spPr>
      </p:pic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324887" y="2905395"/>
            <a:ext cx="1394293" cy="420987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159292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159292" y="4274131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665650" y="2738519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80185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94808" y="2975864"/>
            <a:ext cx="914400" cy="914400"/>
          </a:xfrm>
          <a:prstGeom prst="rect">
            <a:avLst/>
          </a:prstGeom>
        </p:spPr>
      </p:pic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71831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73125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92043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76680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88DEFE-568A-6A4E-8676-9124A5A98669}"/>
              </a:ext>
            </a:extLst>
          </p:cNvPr>
          <p:cNvSpPr txBox="1"/>
          <p:nvPr/>
        </p:nvSpPr>
        <p:spPr>
          <a:xfrm>
            <a:off x="10670123" y="4892977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356577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75495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60132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84313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830865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75" name="Graphic 74" descr="Ribbon">
            <a:extLst>
              <a:ext uri="{FF2B5EF4-FFF2-40B4-BE49-F238E27FC236}">
                <a16:creationId xmlns:a16="http://schemas.microsoft.com/office/drawing/2014/main" id="{5E24A435-A2F4-AB46-AE14-A7D22A538D1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82671" y="4326105"/>
            <a:ext cx="570967" cy="570967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62297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75880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B29A398A-87A4-4E4E-8ED6-527B4A14B954}"/>
              </a:ext>
            </a:extLst>
          </p:cNvPr>
          <p:cNvCxnSpPr>
            <a:cxnSpLocks/>
            <a:stCxn id="72" idx="3"/>
            <a:endCxn id="18" idx="0"/>
          </p:cNvCxnSpPr>
          <p:nvPr/>
        </p:nvCxnSpPr>
        <p:spPr>
          <a:xfrm>
            <a:off x="3082712" y="3462454"/>
            <a:ext cx="758133" cy="811677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61B29BA5-0AA9-7646-9B59-88F22FC9E63F}"/>
              </a:ext>
            </a:extLst>
          </p:cNvPr>
          <p:cNvSpPr/>
          <p:nvPr/>
        </p:nvSpPr>
        <p:spPr>
          <a:xfrm>
            <a:off x="10503722" y="4274131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1EFC4D39-29A3-C64E-915A-311163FB042B}"/>
              </a:ext>
            </a:extLst>
          </p:cNvPr>
          <p:cNvSpPr/>
          <p:nvPr/>
        </p:nvSpPr>
        <p:spPr>
          <a:xfrm>
            <a:off x="9524615" y="2851539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BA3D424C-CE75-F149-9330-667A6FDC8FB0}"/>
              </a:ext>
            </a:extLst>
          </p:cNvPr>
          <p:cNvCxnSpPr/>
          <p:nvPr/>
        </p:nvCxnSpPr>
        <p:spPr>
          <a:xfrm>
            <a:off x="9620310" y="1839101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AC393C50-7F49-964E-BFDD-A1FCE6C671D3}"/>
              </a:ext>
            </a:extLst>
          </p:cNvPr>
          <p:cNvSpPr txBox="1"/>
          <p:nvPr/>
        </p:nvSpPr>
        <p:spPr>
          <a:xfrm>
            <a:off x="3854535" y="3865215"/>
            <a:ext cx="69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40%</a:t>
            </a:r>
          </a:p>
        </p:txBody>
      </p:sp>
      <p:cxnSp>
        <p:nvCxnSpPr>
          <p:cNvPr id="116" name="Elbow Connector 115">
            <a:extLst>
              <a:ext uri="{FF2B5EF4-FFF2-40B4-BE49-F238E27FC236}">
                <a16:creationId xmlns:a16="http://schemas.microsoft.com/office/drawing/2014/main" id="{5CBD3FCF-D57C-B54B-8DB6-0416318257EA}"/>
              </a:ext>
            </a:extLst>
          </p:cNvPr>
          <p:cNvCxnSpPr>
            <a:cxnSpLocks/>
            <a:stCxn id="57" idx="3"/>
            <a:endCxn id="54" idx="0"/>
          </p:cNvCxnSpPr>
          <p:nvPr/>
        </p:nvCxnSpPr>
        <p:spPr>
          <a:xfrm>
            <a:off x="5596239" y="3462454"/>
            <a:ext cx="763524" cy="811677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A5CD1D66-7EEE-FF41-998F-2E8F38CB6EF1}"/>
              </a:ext>
            </a:extLst>
          </p:cNvPr>
          <p:cNvSpPr txBox="1"/>
          <p:nvPr/>
        </p:nvSpPr>
        <p:spPr>
          <a:xfrm>
            <a:off x="6300113" y="3884280"/>
            <a:ext cx="69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40%</a:t>
            </a:r>
          </a:p>
        </p:txBody>
      </p: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1D6F2315-EBAA-3B46-9BDA-F0BC31669F39}"/>
              </a:ext>
            </a:extLst>
          </p:cNvPr>
          <p:cNvCxnSpPr>
            <a:cxnSpLocks/>
            <a:stCxn id="84" idx="3"/>
            <a:endCxn id="77" idx="0"/>
          </p:cNvCxnSpPr>
          <p:nvPr/>
        </p:nvCxnSpPr>
        <p:spPr>
          <a:xfrm>
            <a:off x="8109208" y="3433064"/>
            <a:ext cx="635192" cy="841067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2D9FE0AB-33B9-D347-939E-C82246F58FC6}"/>
              </a:ext>
            </a:extLst>
          </p:cNvPr>
          <p:cNvSpPr txBox="1"/>
          <p:nvPr/>
        </p:nvSpPr>
        <p:spPr>
          <a:xfrm>
            <a:off x="8745692" y="3903344"/>
            <a:ext cx="69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40%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6AE46A-41E5-B44E-8F9A-0E82E399E973}"/>
              </a:ext>
            </a:extLst>
          </p:cNvPr>
          <p:cNvCxnSpPr>
            <a:cxnSpLocks/>
          </p:cNvCxnSpPr>
          <p:nvPr/>
        </p:nvCxnSpPr>
        <p:spPr>
          <a:xfrm flipH="1">
            <a:off x="2915725" y="4610172"/>
            <a:ext cx="340012" cy="137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E557914-1461-FD46-BB6F-C6E9351A8A4F}"/>
              </a:ext>
            </a:extLst>
          </p:cNvPr>
          <p:cNvCxnSpPr>
            <a:cxnSpLocks/>
          </p:cNvCxnSpPr>
          <p:nvPr/>
        </p:nvCxnSpPr>
        <p:spPr>
          <a:xfrm flipH="1">
            <a:off x="5408387" y="4604905"/>
            <a:ext cx="366269" cy="1191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EB7E2EE-568C-9643-BE65-1B6B1AE83026}"/>
              </a:ext>
            </a:extLst>
          </p:cNvPr>
          <p:cNvCxnSpPr>
            <a:cxnSpLocks/>
          </p:cNvCxnSpPr>
          <p:nvPr/>
        </p:nvCxnSpPr>
        <p:spPr>
          <a:xfrm flipH="1" flipV="1">
            <a:off x="7812292" y="4611259"/>
            <a:ext cx="347000" cy="211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 descr="Badge Cross with solid fill">
            <a:extLst>
              <a:ext uri="{FF2B5EF4-FFF2-40B4-BE49-F238E27FC236}">
                <a16:creationId xmlns:a16="http://schemas.microsoft.com/office/drawing/2014/main" id="{17C22BDE-5D20-284D-B9DD-CF61C5CD4A2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424508" y="4365980"/>
            <a:ext cx="491217" cy="491217"/>
          </a:xfrm>
          <a:prstGeom prst="rect">
            <a:avLst/>
          </a:prstGeom>
        </p:spPr>
      </p:pic>
      <p:pic>
        <p:nvPicPr>
          <p:cNvPr id="122" name="Graphic 121" descr="Badge Cross with solid fill">
            <a:extLst>
              <a:ext uri="{FF2B5EF4-FFF2-40B4-BE49-F238E27FC236}">
                <a16:creationId xmlns:a16="http://schemas.microsoft.com/office/drawing/2014/main" id="{301E153B-4029-C84E-8FE2-DE9F415CE9F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917169" y="4365980"/>
            <a:ext cx="491217" cy="491217"/>
          </a:xfrm>
          <a:prstGeom prst="rect">
            <a:avLst/>
          </a:prstGeom>
        </p:spPr>
      </p:pic>
      <p:pic>
        <p:nvPicPr>
          <p:cNvPr id="123" name="Graphic 122" descr="Badge Cross with solid fill">
            <a:extLst>
              <a:ext uri="{FF2B5EF4-FFF2-40B4-BE49-F238E27FC236}">
                <a16:creationId xmlns:a16="http://schemas.microsoft.com/office/drawing/2014/main" id="{E4B343FC-9DD6-544F-834B-53A7122107C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321075" y="4365980"/>
            <a:ext cx="491217" cy="491217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A74F0C19-16CB-B14F-8178-56C841388CA6}"/>
              </a:ext>
            </a:extLst>
          </p:cNvPr>
          <p:cNvSpPr txBox="1"/>
          <p:nvPr/>
        </p:nvSpPr>
        <p:spPr>
          <a:xfrm>
            <a:off x="10824982" y="3503551"/>
            <a:ext cx="116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Objectives</a:t>
            </a:r>
          </a:p>
        </p:txBody>
      </p:sp>
      <p:pic>
        <p:nvPicPr>
          <p:cNvPr id="126" name="Graphic 125" descr="Checkbox Checked">
            <a:extLst>
              <a:ext uri="{FF2B5EF4-FFF2-40B4-BE49-F238E27FC236}">
                <a16:creationId xmlns:a16="http://schemas.microsoft.com/office/drawing/2014/main" id="{D29E6598-96C1-2C4F-802D-6AAD9F9D6870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314915" y="3421313"/>
            <a:ext cx="533808" cy="53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5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rogressive Canary Rollout&#10;">
            <a:extLst>
              <a:ext uri="{FF2B5EF4-FFF2-40B4-BE49-F238E27FC236}">
                <a16:creationId xmlns:a16="http://schemas.microsoft.com/office/drawing/2014/main" id="{BA8D4F14-3095-4C48-8F19-A4ABF46A3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55" y="724945"/>
            <a:ext cx="8927465" cy="3721324"/>
          </a:xfrm>
          <a:prstGeom prst="rect">
            <a:avLst/>
          </a:prstGeom>
          <a:ln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</p:pic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2BE1BA01-FDB3-7342-8339-30ED21B81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98483" y="2237553"/>
            <a:ext cx="899398" cy="8993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88F13E-B414-BA4F-B93A-F0D007F13ECC}"/>
              </a:ext>
            </a:extLst>
          </p:cNvPr>
          <p:cNvSpPr txBox="1"/>
          <p:nvPr/>
        </p:nvSpPr>
        <p:spPr>
          <a:xfrm>
            <a:off x="9821855" y="3169396"/>
            <a:ext cx="2116413" cy="369332"/>
          </a:xfrm>
          <a:custGeom>
            <a:avLst/>
            <a:gdLst>
              <a:gd name="connsiteX0" fmla="*/ 0 w 2116413"/>
              <a:gd name="connsiteY0" fmla="*/ 0 h 369332"/>
              <a:gd name="connsiteX1" fmla="*/ 507939 w 2116413"/>
              <a:gd name="connsiteY1" fmla="*/ 0 h 369332"/>
              <a:gd name="connsiteX2" fmla="*/ 973550 w 2116413"/>
              <a:gd name="connsiteY2" fmla="*/ 0 h 369332"/>
              <a:gd name="connsiteX3" fmla="*/ 1544981 w 2116413"/>
              <a:gd name="connsiteY3" fmla="*/ 0 h 369332"/>
              <a:gd name="connsiteX4" fmla="*/ 2116413 w 2116413"/>
              <a:gd name="connsiteY4" fmla="*/ 0 h 369332"/>
              <a:gd name="connsiteX5" fmla="*/ 2116413 w 2116413"/>
              <a:gd name="connsiteY5" fmla="*/ 369332 h 369332"/>
              <a:gd name="connsiteX6" fmla="*/ 1629638 w 2116413"/>
              <a:gd name="connsiteY6" fmla="*/ 369332 h 369332"/>
              <a:gd name="connsiteX7" fmla="*/ 1142863 w 2116413"/>
              <a:gd name="connsiteY7" fmla="*/ 369332 h 369332"/>
              <a:gd name="connsiteX8" fmla="*/ 571432 w 2116413"/>
              <a:gd name="connsiteY8" fmla="*/ 369332 h 369332"/>
              <a:gd name="connsiteX9" fmla="*/ 0 w 2116413"/>
              <a:gd name="connsiteY9" fmla="*/ 369332 h 369332"/>
              <a:gd name="connsiteX10" fmla="*/ 0 w 2116413"/>
              <a:gd name="connsiteY10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16413" h="369332" extrusionOk="0">
                <a:moveTo>
                  <a:pt x="0" y="0"/>
                </a:moveTo>
                <a:cubicBezTo>
                  <a:pt x="140685" y="-25688"/>
                  <a:pt x="295707" y="10899"/>
                  <a:pt x="507939" y="0"/>
                </a:cubicBezTo>
                <a:cubicBezTo>
                  <a:pt x="720171" y="-10899"/>
                  <a:pt x="878237" y="37802"/>
                  <a:pt x="973550" y="0"/>
                </a:cubicBezTo>
                <a:cubicBezTo>
                  <a:pt x="1068863" y="-37802"/>
                  <a:pt x="1273517" y="43136"/>
                  <a:pt x="1544981" y="0"/>
                </a:cubicBezTo>
                <a:cubicBezTo>
                  <a:pt x="1816445" y="-43136"/>
                  <a:pt x="1953854" y="61178"/>
                  <a:pt x="2116413" y="0"/>
                </a:cubicBezTo>
                <a:cubicBezTo>
                  <a:pt x="2137212" y="91456"/>
                  <a:pt x="2101333" y="211595"/>
                  <a:pt x="2116413" y="369332"/>
                </a:cubicBezTo>
                <a:cubicBezTo>
                  <a:pt x="2000449" y="369462"/>
                  <a:pt x="1793056" y="316824"/>
                  <a:pt x="1629638" y="369332"/>
                </a:cubicBezTo>
                <a:cubicBezTo>
                  <a:pt x="1466220" y="421840"/>
                  <a:pt x="1346562" y="358932"/>
                  <a:pt x="1142863" y="369332"/>
                </a:cubicBezTo>
                <a:cubicBezTo>
                  <a:pt x="939164" y="379732"/>
                  <a:pt x="747235" y="334174"/>
                  <a:pt x="571432" y="369332"/>
                </a:cubicBezTo>
                <a:cubicBezTo>
                  <a:pt x="395629" y="404490"/>
                  <a:pt x="169700" y="346658"/>
                  <a:pt x="0" y="369332"/>
                </a:cubicBezTo>
                <a:cubicBezTo>
                  <a:pt x="-29239" y="231265"/>
                  <a:pt x="21229" y="175783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Telemetry databases</a:t>
            </a:r>
          </a:p>
        </p:txBody>
      </p:sp>
      <p:pic>
        <p:nvPicPr>
          <p:cNvPr id="7" name="Graphic 6" descr="Database with solid fill">
            <a:extLst>
              <a:ext uri="{FF2B5EF4-FFF2-40B4-BE49-F238E27FC236}">
                <a16:creationId xmlns:a16="http://schemas.microsoft.com/office/drawing/2014/main" id="{31D13388-1ED4-254A-AA30-F87C3BA093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30363" y="2237553"/>
            <a:ext cx="899398" cy="899398"/>
          </a:xfrm>
          <a:prstGeom prst="rect">
            <a:avLst/>
          </a:prstGeom>
        </p:spPr>
      </p:pic>
      <p:pic>
        <p:nvPicPr>
          <p:cNvPr id="8" name="Graphic 7" descr="Database with solid fill">
            <a:extLst>
              <a:ext uri="{FF2B5EF4-FFF2-40B4-BE49-F238E27FC236}">
                <a16:creationId xmlns:a16="http://schemas.microsoft.com/office/drawing/2014/main" id="{10AAEB9F-3D18-3841-8C2D-622138886B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16409" y="2237553"/>
            <a:ext cx="899398" cy="899398"/>
          </a:xfrm>
          <a:prstGeom prst="rect">
            <a:avLst/>
          </a:prstGeom>
        </p:spPr>
      </p:pic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FF277EF1-D6CD-7D4F-9462-DC68DF766BF4}"/>
              </a:ext>
            </a:extLst>
          </p:cNvPr>
          <p:cNvCxnSpPr>
            <a:cxnSpLocks/>
            <a:stCxn id="3" idx="0"/>
            <a:endCxn id="7" idx="0"/>
          </p:cNvCxnSpPr>
          <p:nvPr/>
        </p:nvCxnSpPr>
        <p:spPr>
          <a:xfrm rot="16200000" flipH="1">
            <a:off x="7114021" y="-1528488"/>
            <a:ext cx="1512608" cy="6019474"/>
          </a:xfrm>
          <a:prstGeom prst="bentConnector3">
            <a:avLst>
              <a:gd name="adj1" fmla="val -15113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C4250A2-4C8E-6342-B6E5-4D511AEF5820}"/>
              </a:ext>
            </a:extLst>
          </p:cNvPr>
          <p:cNvSpPr txBox="1"/>
          <p:nvPr/>
        </p:nvSpPr>
        <p:spPr>
          <a:xfrm>
            <a:off x="7250924" y="47260"/>
            <a:ext cx="1238801" cy="369332"/>
          </a:xfrm>
          <a:custGeom>
            <a:avLst/>
            <a:gdLst>
              <a:gd name="connsiteX0" fmla="*/ 0 w 1238801"/>
              <a:gd name="connsiteY0" fmla="*/ 0 h 369332"/>
              <a:gd name="connsiteX1" fmla="*/ 412934 w 1238801"/>
              <a:gd name="connsiteY1" fmla="*/ 0 h 369332"/>
              <a:gd name="connsiteX2" fmla="*/ 850643 w 1238801"/>
              <a:gd name="connsiteY2" fmla="*/ 0 h 369332"/>
              <a:gd name="connsiteX3" fmla="*/ 1238801 w 1238801"/>
              <a:gd name="connsiteY3" fmla="*/ 0 h 369332"/>
              <a:gd name="connsiteX4" fmla="*/ 1238801 w 1238801"/>
              <a:gd name="connsiteY4" fmla="*/ 369332 h 369332"/>
              <a:gd name="connsiteX5" fmla="*/ 863031 w 1238801"/>
              <a:gd name="connsiteY5" fmla="*/ 369332 h 369332"/>
              <a:gd name="connsiteX6" fmla="*/ 450098 w 1238801"/>
              <a:gd name="connsiteY6" fmla="*/ 369332 h 369332"/>
              <a:gd name="connsiteX7" fmla="*/ 0 w 1238801"/>
              <a:gd name="connsiteY7" fmla="*/ 369332 h 369332"/>
              <a:gd name="connsiteX8" fmla="*/ 0 w 1238801"/>
              <a:gd name="connsiteY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8801" h="369332" extrusionOk="0">
                <a:moveTo>
                  <a:pt x="0" y="0"/>
                </a:moveTo>
                <a:cubicBezTo>
                  <a:pt x="99098" y="-39044"/>
                  <a:pt x="245335" y="2159"/>
                  <a:pt x="412934" y="0"/>
                </a:cubicBezTo>
                <a:cubicBezTo>
                  <a:pt x="580533" y="-2159"/>
                  <a:pt x="681946" y="19785"/>
                  <a:pt x="850643" y="0"/>
                </a:cubicBezTo>
                <a:cubicBezTo>
                  <a:pt x="1019340" y="-19785"/>
                  <a:pt x="1076965" y="19966"/>
                  <a:pt x="1238801" y="0"/>
                </a:cubicBezTo>
                <a:cubicBezTo>
                  <a:pt x="1268328" y="178475"/>
                  <a:pt x="1220732" y="281449"/>
                  <a:pt x="1238801" y="369332"/>
                </a:cubicBezTo>
                <a:cubicBezTo>
                  <a:pt x="1056004" y="410037"/>
                  <a:pt x="985341" y="369029"/>
                  <a:pt x="863031" y="369332"/>
                </a:cubicBezTo>
                <a:cubicBezTo>
                  <a:pt x="740721" y="369635"/>
                  <a:pt x="581262" y="331363"/>
                  <a:pt x="450098" y="369332"/>
                </a:cubicBezTo>
                <a:cubicBezTo>
                  <a:pt x="318934" y="407301"/>
                  <a:pt x="186575" y="368299"/>
                  <a:pt x="0" y="369332"/>
                </a:cubicBezTo>
                <a:cubicBezTo>
                  <a:pt x="-41856" y="295339"/>
                  <a:pt x="13517" y="78560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78229488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Monitoring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70C39B9-EB98-614C-8E0A-5C183BB61398}"/>
              </a:ext>
            </a:extLst>
          </p:cNvPr>
          <p:cNvSpPr/>
          <p:nvPr/>
        </p:nvSpPr>
        <p:spPr>
          <a:xfrm>
            <a:off x="5480154" y="5104355"/>
            <a:ext cx="1263546" cy="13650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ter8-tools · GitHub">
            <a:extLst>
              <a:ext uri="{FF2B5EF4-FFF2-40B4-BE49-F238E27FC236}">
                <a16:creationId xmlns:a16="http://schemas.microsoft.com/office/drawing/2014/main" id="{99E3093E-7E59-154E-9F1D-35EB1B40A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615" y="5433920"/>
            <a:ext cx="826770" cy="82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61C96DF9-E2B6-1045-A942-AE87D91327FA}"/>
              </a:ext>
            </a:extLst>
          </p:cNvPr>
          <p:cNvCxnSpPr>
            <a:cxnSpLocks/>
            <a:stCxn id="15" idx="1"/>
            <a:endCxn id="3" idx="2"/>
          </p:cNvCxnSpPr>
          <p:nvPr/>
        </p:nvCxnSpPr>
        <p:spPr>
          <a:xfrm rot="10800000">
            <a:off x="4860588" y="4446270"/>
            <a:ext cx="619566" cy="1340599"/>
          </a:xfrm>
          <a:prstGeom prst="bent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2A7663F1-CBE7-D246-A0DE-03C426453D88}"/>
              </a:ext>
            </a:extLst>
          </p:cNvPr>
          <p:cNvCxnSpPr>
            <a:cxnSpLocks/>
            <a:stCxn id="6" idx="2"/>
            <a:endCxn id="15" idx="3"/>
          </p:cNvCxnSpPr>
          <p:nvPr/>
        </p:nvCxnSpPr>
        <p:spPr>
          <a:xfrm rot="5400000">
            <a:off x="7687811" y="2594617"/>
            <a:ext cx="2248140" cy="4136362"/>
          </a:xfrm>
          <a:prstGeom prst="bent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B7FC704-64D1-FA4D-8182-71F632CF0363}"/>
              </a:ext>
            </a:extLst>
          </p:cNvPr>
          <p:cNvSpPr txBox="1"/>
          <p:nvPr/>
        </p:nvSpPr>
        <p:spPr>
          <a:xfrm>
            <a:off x="8990490" y="5369970"/>
            <a:ext cx="893578" cy="369332"/>
          </a:xfrm>
          <a:custGeom>
            <a:avLst/>
            <a:gdLst>
              <a:gd name="connsiteX0" fmla="*/ 0 w 893578"/>
              <a:gd name="connsiteY0" fmla="*/ 0 h 369332"/>
              <a:gd name="connsiteX1" fmla="*/ 464661 w 893578"/>
              <a:gd name="connsiteY1" fmla="*/ 0 h 369332"/>
              <a:gd name="connsiteX2" fmla="*/ 893578 w 893578"/>
              <a:gd name="connsiteY2" fmla="*/ 0 h 369332"/>
              <a:gd name="connsiteX3" fmla="*/ 893578 w 893578"/>
              <a:gd name="connsiteY3" fmla="*/ 369332 h 369332"/>
              <a:gd name="connsiteX4" fmla="*/ 473596 w 893578"/>
              <a:gd name="connsiteY4" fmla="*/ 369332 h 369332"/>
              <a:gd name="connsiteX5" fmla="*/ 0 w 893578"/>
              <a:gd name="connsiteY5" fmla="*/ 369332 h 369332"/>
              <a:gd name="connsiteX6" fmla="*/ 0 w 893578"/>
              <a:gd name="connsiteY6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3578" h="369332" extrusionOk="0">
                <a:moveTo>
                  <a:pt x="0" y="0"/>
                </a:moveTo>
                <a:cubicBezTo>
                  <a:pt x="136573" y="-5028"/>
                  <a:pt x="289819" y="53662"/>
                  <a:pt x="464661" y="0"/>
                </a:cubicBezTo>
                <a:cubicBezTo>
                  <a:pt x="639503" y="-53662"/>
                  <a:pt x="758551" y="30592"/>
                  <a:pt x="893578" y="0"/>
                </a:cubicBezTo>
                <a:cubicBezTo>
                  <a:pt x="924817" y="119479"/>
                  <a:pt x="853336" y="211902"/>
                  <a:pt x="893578" y="369332"/>
                </a:cubicBezTo>
                <a:cubicBezTo>
                  <a:pt x="764532" y="392428"/>
                  <a:pt x="606933" y="368421"/>
                  <a:pt x="473596" y="369332"/>
                </a:cubicBezTo>
                <a:cubicBezTo>
                  <a:pt x="340259" y="370243"/>
                  <a:pt x="211669" y="349660"/>
                  <a:pt x="0" y="369332"/>
                </a:cubicBezTo>
                <a:cubicBezTo>
                  <a:pt x="-42398" y="188166"/>
                  <a:pt x="30351" y="88448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20354729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Metrics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C51493-FC53-1644-A7BA-33B7A853F879}"/>
              </a:ext>
            </a:extLst>
          </p:cNvPr>
          <p:cNvSpPr txBox="1"/>
          <p:nvPr/>
        </p:nvSpPr>
        <p:spPr>
          <a:xfrm>
            <a:off x="396855" y="4852618"/>
            <a:ext cx="4003597" cy="923330"/>
          </a:xfrm>
          <a:custGeom>
            <a:avLst/>
            <a:gdLst>
              <a:gd name="connsiteX0" fmla="*/ 0 w 4003597"/>
              <a:gd name="connsiteY0" fmla="*/ 0 h 923330"/>
              <a:gd name="connsiteX1" fmla="*/ 652014 w 4003597"/>
              <a:gd name="connsiteY1" fmla="*/ 0 h 923330"/>
              <a:gd name="connsiteX2" fmla="*/ 1223957 w 4003597"/>
              <a:gd name="connsiteY2" fmla="*/ 0 h 923330"/>
              <a:gd name="connsiteX3" fmla="*/ 1795899 w 4003597"/>
              <a:gd name="connsiteY3" fmla="*/ 0 h 923330"/>
              <a:gd name="connsiteX4" fmla="*/ 2247734 w 4003597"/>
              <a:gd name="connsiteY4" fmla="*/ 0 h 923330"/>
              <a:gd name="connsiteX5" fmla="*/ 2859712 w 4003597"/>
              <a:gd name="connsiteY5" fmla="*/ 0 h 923330"/>
              <a:gd name="connsiteX6" fmla="*/ 3351583 w 4003597"/>
              <a:gd name="connsiteY6" fmla="*/ 0 h 923330"/>
              <a:gd name="connsiteX7" fmla="*/ 4003597 w 4003597"/>
              <a:gd name="connsiteY7" fmla="*/ 0 h 923330"/>
              <a:gd name="connsiteX8" fmla="*/ 4003597 w 4003597"/>
              <a:gd name="connsiteY8" fmla="*/ 480132 h 923330"/>
              <a:gd name="connsiteX9" fmla="*/ 4003597 w 4003597"/>
              <a:gd name="connsiteY9" fmla="*/ 923330 h 923330"/>
              <a:gd name="connsiteX10" fmla="*/ 3551762 w 4003597"/>
              <a:gd name="connsiteY10" fmla="*/ 923330 h 923330"/>
              <a:gd name="connsiteX11" fmla="*/ 2979820 w 4003597"/>
              <a:gd name="connsiteY11" fmla="*/ 923330 h 923330"/>
              <a:gd name="connsiteX12" fmla="*/ 2407878 w 4003597"/>
              <a:gd name="connsiteY12" fmla="*/ 923330 h 923330"/>
              <a:gd name="connsiteX13" fmla="*/ 1916007 w 4003597"/>
              <a:gd name="connsiteY13" fmla="*/ 923330 h 923330"/>
              <a:gd name="connsiteX14" fmla="*/ 1384101 w 4003597"/>
              <a:gd name="connsiteY14" fmla="*/ 923330 h 923330"/>
              <a:gd name="connsiteX15" fmla="*/ 932266 w 4003597"/>
              <a:gd name="connsiteY15" fmla="*/ 923330 h 923330"/>
              <a:gd name="connsiteX16" fmla="*/ 0 w 4003597"/>
              <a:gd name="connsiteY16" fmla="*/ 923330 h 923330"/>
              <a:gd name="connsiteX17" fmla="*/ 0 w 4003597"/>
              <a:gd name="connsiteY17" fmla="*/ 461665 h 923330"/>
              <a:gd name="connsiteX18" fmla="*/ 0 w 4003597"/>
              <a:gd name="connsiteY18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003597" h="923330" extrusionOk="0">
                <a:moveTo>
                  <a:pt x="0" y="0"/>
                </a:moveTo>
                <a:cubicBezTo>
                  <a:pt x="188941" y="-25089"/>
                  <a:pt x="497449" y="10891"/>
                  <a:pt x="652014" y="0"/>
                </a:cubicBezTo>
                <a:cubicBezTo>
                  <a:pt x="806579" y="-10891"/>
                  <a:pt x="1039315" y="48918"/>
                  <a:pt x="1223957" y="0"/>
                </a:cubicBezTo>
                <a:cubicBezTo>
                  <a:pt x="1408599" y="-48918"/>
                  <a:pt x="1628480" y="62441"/>
                  <a:pt x="1795899" y="0"/>
                </a:cubicBezTo>
                <a:cubicBezTo>
                  <a:pt x="1963318" y="-62441"/>
                  <a:pt x="2136467" y="10756"/>
                  <a:pt x="2247734" y="0"/>
                </a:cubicBezTo>
                <a:cubicBezTo>
                  <a:pt x="2359001" y="-10756"/>
                  <a:pt x="2577074" y="533"/>
                  <a:pt x="2859712" y="0"/>
                </a:cubicBezTo>
                <a:cubicBezTo>
                  <a:pt x="3142350" y="-533"/>
                  <a:pt x="3197651" y="46622"/>
                  <a:pt x="3351583" y="0"/>
                </a:cubicBezTo>
                <a:cubicBezTo>
                  <a:pt x="3505515" y="-46622"/>
                  <a:pt x="3760000" y="1002"/>
                  <a:pt x="4003597" y="0"/>
                </a:cubicBezTo>
                <a:cubicBezTo>
                  <a:pt x="4017895" y="189665"/>
                  <a:pt x="4002342" y="310639"/>
                  <a:pt x="4003597" y="480132"/>
                </a:cubicBezTo>
                <a:cubicBezTo>
                  <a:pt x="4004852" y="649625"/>
                  <a:pt x="3994553" y="791227"/>
                  <a:pt x="4003597" y="923330"/>
                </a:cubicBezTo>
                <a:cubicBezTo>
                  <a:pt x="3856505" y="954369"/>
                  <a:pt x="3748663" y="894625"/>
                  <a:pt x="3551762" y="923330"/>
                </a:cubicBezTo>
                <a:cubicBezTo>
                  <a:pt x="3354862" y="952035"/>
                  <a:pt x="3206373" y="919089"/>
                  <a:pt x="2979820" y="923330"/>
                </a:cubicBezTo>
                <a:cubicBezTo>
                  <a:pt x="2753267" y="927571"/>
                  <a:pt x="2691099" y="908955"/>
                  <a:pt x="2407878" y="923330"/>
                </a:cubicBezTo>
                <a:cubicBezTo>
                  <a:pt x="2124657" y="937705"/>
                  <a:pt x="2089616" y="902148"/>
                  <a:pt x="1916007" y="923330"/>
                </a:cubicBezTo>
                <a:cubicBezTo>
                  <a:pt x="1742398" y="944512"/>
                  <a:pt x="1610120" y="913989"/>
                  <a:pt x="1384101" y="923330"/>
                </a:cubicBezTo>
                <a:cubicBezTo>
                  <a:pt x="1158082" y="932671"/>
                  <a:pt x="1102433" y="871585"/>
                  <a:pt x="932266" y="923330"/>
                </a:cubicBezTo>
                <a:cubicBezTo>
                  <a:pt x="762100" y="975075"/>
                  <a:pt x="376367" y="819516"/>
                  <a:pt x="0" y="923330"/>
                </a:cubicBezTo>
                <a:cubicBezTo>
                  <a:pt x="-25215" y="791698"/>
                  <a:pt x="36666" y="631803"/>
                  <a:pt x="0" y="461665"/>
                </a:cubicBezTo>
                <a:cubicBezTo>
                  <a:pt x="-36666" y="291528"/>
                  <a:pt x="20127" y="184412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313116692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AI-driven progressive delivery</a:t>
            </a:r>
          </a:p>
          <a:p>
            <a:r>
              <a:rPr lang="en-US" dirty="0"/>
              <a:t>Statistically robust promotion of winner</a:t>
            </a:r>
          </a:p>
          <a:p>
            <a:r>
              <a:rPr lang="en-US" dirty="0"/>
              <a:t>Multi-armed bandit-based traffic shifting</a:t>
            </a:r>
          </a:p>
        </p:txBody>
      </p:sp>
      <p:sp>
        <p:nvSpPr>
          <p:cNvPr id="43" name="Snip Single Corner Rectangle 42">
            <a:extLst>
              <a:ext uri="{FF2B5EF4-FFF2-40B4-BE49-F238E27FC236}">
                <a16:creationId xmlns:a16="http://schemas.microsoft.com/office/drawing/2014/main" id="{F3D9AC7E-7533-7340-BF74-8705FEEB03F4}"/>
              </a:ext>
            </a:extLst>
          </p:cNvPr>
          <p:cNvSpPr/>
          <p:nvPr/>
        </p:nvSpPr>
        <p:spPr>
          <a:xfrm>
            <a:off x="5793167" y="4852618"/>
            <a:ext cx="1263546" cy="413385"/>
          </a:xfrm>
          <a:custGeom>
            <a:avLst/>
            <a:gdLst>
              <a:gd name="connsiteX0" fmla="*/ 0 w 1263546"/>
              <a:gd name="connsiteY0" fmla="*/ 0 h 413385"/>
              <a:gd name="connsiteX1" fmla="*/ 597324 w 1263546"/>
              <a:gd name="connsiteY1" fmla="*/ 0 h 413385"/>
              <a:gd name="connsiteX2" fmla="*/ 1194647 w 1263546"/>
              <a:gd name="connsiteY2" fmla="*/ 0 h 413385"/>
              <a:gd name="connsiteX3" fmla="*/ 1263546 w 1263546"/>
              <a:gd name="connsiteY3" fmla="*/ 68899 h 413385"/>
              <a:gd name="connsiteX4" fmla="*/ 1263546 w 1263546"/>
              <a:gd name="connsiteY4" fmla="*/ 413385 h 413385"/>
              <a:gd name="connsiteX5" fmla="*/ 829729 w 1263546"/>
              <a:gd name="connsiteY5" fmla="*/ 413385 h 413385"/>
              <a:gd name="connsiteX6" fmla="*/ 408547 w 1263546"/>
              <a:gd name="connsiteY6" fmla="*/ 413385 h 413385"/>
              <a:gd name="connsiteX7" fmla="*/ 0 w 1263546"/>
              <a:gd name="connsiteY7" fmla="*/ 413385 h 413385"/>
              <a:gd name="connsiteX8" fmla="*/ 0 w 1263546"/>
              <a:gd name="connsiteY8" fmla="*/ 0 h 413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3546" h="413385" fill="none" extrusionOk="0">
                <a:moveTo>
                  <a:pt x="0" y="0"/>
                </a:moveTo>
                <a:cubicBezTo>
                  <a:pt x="137426" y="-33251"/>
                  <a:pt x="401277" y="65707"/>
                  <a:pt x="597324" y="0"/>
                </a:cubicBezTo>
                <a:cubicBezTo>
                  <a:pt x="793371" y="-65707"/>
                  <a:pt x="994898" y="67236"/>
                  <a:pt x="1194647" y="0"/>
                </a:cubicBezTo>
                <a:cubicBezTo>
                  <a:pt x="1220850" y="13078"/>
                  <a:pt x="1231017" y="51923"/>
                  <a:pt x="1263546" y="68899"/>
                </a:cubicBezTo>
                <a:cubicBezTo>
                  <a:pt x="1285376" y="224540"/>
                  <a:pt x="1258849" y="319291"/>
                  <a:pt x="1263546" y="413385"/>
                </a:cubicBezTo>
                <a:cubicBezTo>
                  <a:pt x="1134460" y="414255"/>
                  <a:pt x="971716" y="394055"/>
                  <a:pt x="829729" y="413385"/>
                </a:cubicBezTo>
                <a:cubicBezTo>
                  <a:pt x="687742" y="432715"/>
                  <a:pt x="533476" y="401559"/>
                  <a:pt x="408547" y="413385"/>
                </a:cubicBezTo>
                <a:cubicBezTo>
                  <a:pt x="283618" y="425211"/>
                  <a:pt x="149175" y="382985"/>
                  <a:pt x="0" y="413385"/>
                </a:cubicBezTo>
                <a:cubicBezTo>
                  <a:pt x="-17647" y="213473"/>
                  <a:pt x="1929" y="131835"/>
                  <a:pt x="0" y="0"/>
                </a:cubicBezTo>
                <a:close/>
              </a:path>
              <a:path w="1263546" h="413385" stroke="0" extrusionOk="0">
                <a:moveTo>
                  <a:pt x="0" y="0"/>
                </a:moveTo>
                <a:cubicBezTo>
                  <a:pt x="127540" y="-3851"/>
                  <a:pt x="354769" y="12970"/>
                  <a:pt x="585377" y="0"/>
                </a:cubicBezTo>
                <a:cubicBezTo>
                  <a:pt x="815985" y="-12970"/>
                  <a:pt x="1057953" y="66486"/>
                  <a:pt x="1194647" y="0"/>
                </a:cubicBezTo>
                <a:cubicBezTo>
                  <a:pt x="1227365" y="24266"/>
                  <a:pt x="1243489" y="51386"/>
                  <a:pt x="1263546" y="68899"/>
                </a:cubicBezTo>
                <a:cubicBezTo>
                  <a:pt x="1273237" y="236031"/>
                  <a:pt x="1224694" y="336143"/>
                  <a:pt x="1263546" y="413385"/>
                </a:cubicBezTo>
                <a:cubicBezTo>
                  <a:pt x="1094059" y="447423"/>
                  <a:pt x="995998" y="399661"/>
                  <a:pt x="854999" y="413385"/>
                </a:cubicBezTo>
                <a:cubicBezTo>
                  <a:pt x="714000" y="427109"/>
                  <a:pt x="622533" y="369251"/>
                  <a:pt x="408547" y="413385"/>
                </a:cubicBezTo>
                <a:cubicBezTo>
                  <a:pt x="194561" y="457519"/>
                  <a:pt x="149947" y="382745"/>
                  <a:pt x="0" y="413385"/>
                </a:cubicBezTo>
                <a:cubicBezTo>
                  <a:pt x="-28686" y="283906"/>
                  <a:pt x="6798" y="155600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1026" name="Picture 2" descr="GitHub - kubeflow/kfserving: Serverless Inferencing on Kubernetes">
            <a:extLst>
              <a:ext uri="{FF2B5EF4-FFF2-40B4-BE49-F238E27FC236}">
                <a16:creationId xmlns:a16="http://schemas.microsoft.com/office/drawing/2014/main" id="{D2B9E3D8-74E9-CC49-9FFF-42D6E2485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938" y="311560"/>
            <a:ext cx="826770" cy="8267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D64E7BD-7DA3-3E4F-82E1-EDBD1969F6E0}"/>
              </a:ext>
            </a:extLst>
          </p:cNvPr>
          <p:cNvSpPr txBox="1"/>
          <p:nvPr/>
        </p:nvSpPr>
        <p:spPr>
          <a:xfrm>
            <a:off x="2005985" y="477570"/>
            <a:ext cx="143526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KFServing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182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9E12D7E-B65C-3B4D-8AE7-48F21BC40414}"/>
              </a:ext>
            </a:extLst>
          </p:cNvPr>
          <p:cNvSpPr/>
          <p:nvPr/>
        </p:nvSpPr>
        <p:spPr>
          <a:xfrm>
            <a:off x="6494476" y="1497524"/>
            <a:ext cx="5267219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1. </a:t>
            </a:r>
            <a:r>
              <a:rPr lang="en-US" sz="2000" dirty="0" err="1">
                <a:solidFill>
                  <a:schemeClr val="tx1"/>
                </a:solidFill>
              </a:rPr>
              <a:t>Namespaced</a:t>
            </a:r>
            <a:r>
              <a:rPr lang="en-US" sz="2000" dirty="0">
                <a:solidFill>
                  <a:schemeClr val="tx1"/>
                </a:solidFill>
              </a:rPr>
              <a:t> name of the </a:t>
            </a:r>
            <a:r>
              <a:rPr lang="en-US" sz="2000" dirty="0" err="1">
                <a:solidFill>
                  <a:schemeClr val="tx1"/>
                </a:solidFill>
              </a:rPr>
              <a:t>InferenceService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8DF82D5-5723-E348-8817-24BE118EF62C}"/>
              </a:ext>
            </a:extLst>
          </p:cNvPr>
          <p:cNvSpPr/>
          <p:nvPr/>
        </p:nvSpPr>
        <p:spPr>
          <a:xfrm>
            <a:off x="6494475" y="2542206"/>
            <a:ext cx="5267219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2. Experimentation strategy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01CC8A6-275F-E247-A301-D8D736C7E4FB}"/>
              </a:ext>
            </a:extLst>
          </p:cNvPr>
          <p:cNvSpPr/>
          <p:nvPr/>
        </p:nvSpPr>
        <p:spPr>
          <a:xfrm>
            <a:off x="6494475" y="4385562"/>
            <a:ext cx="5267219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3. Metrics-based criteria </a:t>
            </a:r>
            <a:r>
              <a:rPr lang="en-US" sz="2000">
                <a:solidFill>
                  <a:schemeClr val="tx1"/>
                </a:solidFill>
              </a:rPr>
              <a:t>for evaluating versions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E25BA98-454D-474F-ABA3-5BE08B7081BC}"/>
              </a:ext>
            </a:extLst>
          </p:cNvPr>
          <p:cNvSpPr/>
          <p:nvPr/>
        </p:nvSpPr>
        <p:spPr>
          <a:xfrm>
            <a:off x="6494475" y="5879597"/>
            <a:ext cx="5267219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4. Duration of the experiment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3035F0-A843-B34D-B906-E0C209613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1" y="260350"/>
            <a:ext cx="5981700" cy="63373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7F8E135-7E94-DF48-9EA3-8A21CAA45249}"/>
              </a:ext>
            </a:extLst>
          </p:cNvPr>
          <p:cNvSpPr/>
          <p:nvPr/>
        </p:nvSpPr>
        <p:spPr>
          <a:xfrm>
            <a:off x="1303710" y="1985187"/>
            <a:ext cx="996593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040B64-9786-8A4A-BE22-AB5AE2BAC860}"/>
              </a:ext>
            </a:extLst>
          </p:cNvPr>
          <p:cNvSpPr/>
          <p:nvPr/>
        </p:nvSpPr>
        <p:spPr>
          <a:xfrm>
            <a:off x="1303710" y="2310820"/>
            <a:ext cx="1232900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D8ED6E-A0C5-624D-9196-8FDD968871CD}"/>
              </a:ext>
            </a:extLst>
          </p:cNvPr>
          <p:cNvSpPr/>
          <p:nvPr/>
        </p:nvSpPr>
        <p:spPr>
          <a:xfrm>
            <a:off x="1303710" y="2985044"/>
            <a:ext cx="1232900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C35B8E-BAF4-3549-B88C-AECB9332FE10}"/>
              </a:ext>
            </a:extLst>
          </p:cNvPr>
          <p:cNvSpPr/>
          <p:nvPr/>
        </p:nvSpPr>
        <p:spPr>
          <a:xfrm>
            <a:off x="1303710" y="5598789"/>
            <a:ext cx="1232900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FF067F36-689A-8546-8E1B-56E93E822A1E}"/>
              </a:ext>
            </a:extLst>
          </p:cNvPr>
          <p:cNvCxnSpPr>
            <a:cxnSpLocks/>
            <a:stCxn id="6" idx="1"/>
            <a:endCxn id="19" idx="0"/>
          </p:cNvCxnSpPr>
          <p:nvPr/>
        </p:nvCxnSpPr>
        <p:spPr>
          <a:xfrm rot="10800000" flipV="1">
            <a:off x="1802008" y="1809317"/>
            <a:ext cx="4692469" cy="175870"/>
          </a:xfrm>
          <a:prstGeom prst="bentConnector2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6DFCD4C0-D095-0D44-85BD-E0C519CB1E5A}"/>
              </a:ext>
            </a:extLst>
          </p:cNvPr>
          <p:cNvCxnSpPr>
            <a:cxnSpLocks/>
            <a:stCxn id="13" idx="1"/>
            <a:endCxn id="21" idx="3"/>
          </p:cNvCxnSpPr>
          <p:nvPr/>
        </p:nvCxnSpPr>
        <p:spPr>
          <a:xfrm rot="10800000">
            <a:off x="2536611" y="2473637"/>
            <a:ext cx="3957865" cy="380362"/>
          </a:xfrm>
          <a:prstGeom prst="bentConnector3">
            <a:avLst>
              <a:gd name="adj1" fmla="val 19649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C0A13B9C-020B-B645-B416-46760E6B008E}"/>
              </a:ext>
            </a:extLst>
          </p:cNvPr>
          <p:cNvCxnSpPr>
            <a:cxnSpLocks/>
            <a:stCxn id="18" idx="1"/>
            <a:endCxn id="22" idx="3"/>
          </p:cNvCxnSpPr>
          <p:nvPr/>
        </p:nvCxnSpPr>
        <p:spPr>
          <a:xfrm rot="10800000">
            <a:off x="2536611" y="3147861"/>
            <a:ext cx="3957865" cy="1549494"/>
          </a:xfrm>
          <a:prstGeom prst="bentConnector3">
            <a:avLst>
              <a:gd name="adj1" fmla="val 19649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080F76A6-9C36-6842-A063-42A0E4111EE0}"/>
              </a:ext>
            </a:extLst>
          </p:cNvPr>
          <p:cNvCxnSpPr>
            <a:cxnSpLocks/>
            <a:stCxn id="25" idx="1"/>
            <a:endCxn id="23" idx="3"/>
          </p:cNvCxnSpPr>
          <p:nvPr/>
        </p:nvCxnSpPr>
        <p:spPr>
          <a:xfrm rot="10800000">
            <a:off x="2536611" y="5761606"/>
            <a:ext cx="3957865" cy="429784"/>
          </a:xfrm>
          <a:prstGeom prst="bentConnector3">
            <a:avLst>
              <a:gd name="adj1" fmla="val 20555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274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0595130-DA69-3B4D-A058-DCEE3DD17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490"/>
            <a:ext cx="12039600" cy="3619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8AF3379-1C67-F64F-AC3E-BD52DD1E9B64}"/>
              </a:ext>
            </a:extLst>
          </p:cNvPr>
          <p:cNvSpPr/>
          <p:nvPr/>
        </p:nvSpPr>
        <p:spPr>
          <a:xfrm>
            <a:off x="968430" y="1904743"/>
            <a:ext cx="996593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B6C6B1-0DA4-A745-AD22-B3CACA59EC8A}"/>
              </a:ext>
            </a:extLst>
          </p:cNvPr>
          <p:cNvSpPr/>
          <p:nvPr/>
        </p:nvSpPr>
        <p:spPr>
          <a:xfrm>
            <a:off x="968429" y="2870706"/>
            <a:ext cx="1663011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FAB6BF-A793-3841-A376-D5F3C9F4A9F9}"/>
              </a:ext>
            </a:extLst>
          </p:cNvPr>
          <p:cNvSpPr/>
          <p:nvPr/>
        </p:nvSpPr>
        <p:spPr>
          <a:xfrm>
            <a:off x="968429" y="3536942"/>
            <a:ext cx="1256611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EDBB5A-A06A-E54A-A87C-DBE580EE00FD}"/>
              </a:ext>
            </a:extLst>
          </p:cNvPr>
          <p:cNvSpPr/>
          <p:nvPr/>
        </p:nvSpPr>
        <p:spPr>
          <a:xfrm>
            <a:off x="968429" y="3196339"/>
            <a:ext cx="738452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D133DAD-367E-D647-8433-8147405C56A3}"/>
              </a:ext>
            </a:extLst>
          </p:cNvPr>
          <p:cNvSpPr/>
          <p:nvPr/>
        </p:nvSpPr>
        <p:spPr>
          <a:xfrm>
            <a:off x="6350001" y="1281158"/>
            <a:ext cx="5689600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1. Parameters in the REST query to metrics database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64F4590-E0AA-3F4C-8E4E-F2336D4D005F}"/>
              </a:ext>
            </a:extLst>
          </p:cNvPr>
          <p:cNvSpPr/>
          <p:nvPr/>
        </p:nvSpPr>
        <p:spPr>
          <a:xfrm>
            <a:off x="6350000" y="2796253"/>
            <a:ext cx="5689600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2. Description of the metric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BD2335E-2B2B-2545-8190-90FF3CCC2477}"/>
              </a:ext>
            </a:extLst>
          </p:cNvPr>
          <p:cNvSpPr/>
          <p:nvPr/>
        </p:nvSpPr>
        <p:spPr>
          <a:xfrm>
            <a:off x="6350000" y="3679159"/>
            <a:ext cx="5689600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3. Type of the metric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B4B3CDC-9AAB-C440-BBA3-40FF6C361D4E}"/>
              </a:ext>
            </a:extLst>
          </p:cNvPr>
          <p:cNvSpPr/>
          <p:nvPr/>
        </p:nvSpPr>
        <p:spPr>
          <a:xfrm>
            <a:off x="6350000" y="4558255"/>
            <a:ext cx="5689600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4. Type of the metric database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28B9E893-2086-F045-89E8-818DEFD91CF4}"/>
              </a:ext>
            </a:extLst>
          </p:cNvPr>
          <p:cNvCxnSpPr>
            <a:cxnSpLocks/>
            <a:stCxn id="11" idx="1"/>
            <a:endCxn id="6" idx="1"/>
          </p:cNvCxnSpPr>
          <p:nvPr/>
        </p:nvCxnSpPr>
        <p:spPr>
          <a:xfrm rot="10800000">
            <a:off x="968430" y="3699760"/>
            <a:ext cx="5381571" cy="1170289"/>
          </a:xfrm>
          <a:prstGeom prst="bentConnector3">
            <a:avLst>
              <a:gd name="adj1" fmla="val 105381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FEE581B1-D496-5F45-9A74-611146711C46}"/>
              </a:ext>
            </a:extLst>
          </p:cNvPr>
          <p:cNvCxnSpPr>
            <a:cxnSpLocks/>
            <a:stCxn id="10" idx="1"/>
            <a:endCxn id="7" idx="1"/>
          </p:cNvCxnSpPr>
          <p:nvPr/>
        </p:nvCxnSpPr>
        <p:spPr>
          <a:xfrm rot="10800000">
            <a:off x="968430" y="3359156"/>
            <a:ext cx="5381571" cy="631796"/>
          </a:xfrm>
          <a:prstGeom prst="bentConnector3">
            <a:avLst>
              <a:gd name="adj1" fmla="val 106514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7E218A32-F901-F549-955D-851C13940403}"/>
              </a:ext>
            </a:extLst>
          </p:cNvPr>
          <p:cNvCxnSpPr>
            <a:cxnSpLocks/>
            <a:stCxn id="9" idx="1"/>
            <a:endCxn id="5" idx="1"/>
          </p:cNvCxnSpPr>
          <p:nvPr/>
        </p:nvCxnSpPr>
        <p:spPr>
          <a:xfrm rot="10800000">
            <a:off x="968430" y="3033524"/>
            <a:ext cx="5381571" cy="74523"/>
          </a:xfrm>
          <a:prstGeom prst="bentConnector5">
            <a:avLst>
              <a:gd name="adj1" fmla="val 18313"/>
              <a:gd name="adj2" fmla="val -1365931"/>
              <a:gd name="adj3" fmla="val 109345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CF7FA912-B5DD-7742-98DE-87E1BA0AF580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rot="10800000" flipV="1">
            <a:off x="1965023" y="1592950"/>
            <a:ext cx="4384978" cy="474609"/>
          </a:xfrm>
          <a:prstGeom prst="bentConnector3">
            <a:avLst>
              <a:gd name="adj1" fmla="val 50000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272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565BB84-5EDA-3843-89DE-58373D1EE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673"/>
            <a:ext cx="12192000" cy="482009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F1CFAE8-1A4C-4542-88E6-6D27C9DFD73E}"/>
              </a:ext>
            </a:extLst>
          </p:cNvPr>
          <p:cNvSpPr/>
          <p:nvPr/>
        </p:nvSpPr>
        <p:spPr>
          <a:xfrm>
            <a:off x="1029391" y="2118103"/>
            <a:ext cx="829890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F7D82D-C284-9F41-9405-6A8EE09896C8}"/>
              </a:ext>
            </a:extLst>
          </p:cNvPr>
          <p:cNvSpPr/>
          <p:nvPr/>
        </p:nvSpPr>
        <p:spPr>
          <a:xfrm>
            <a:off x="1029391" y="4018786"/>
            <a:ext cx="1581729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0E4D52E-6A12-4A47-A914-53E5EFA20A31}"/>
              </a:ext>
            </a:extLst>
          </p:cNvPr>
          <p:cNvSpPr/>
          <p:nvPr/>
        </p:nvSpPr>
        <p:spPr>
          <a:xfrm>
            <a:off x="6238241" y="1453878"/>
            <a:ext cx="5689600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5. Units of measurement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AD0560D-D73C-8B4A-8861-FBA26C60AA5A}"/>
              </a:ext>
            </a:extLst>
          </p:cNvPr>
          <p:cNvSpPr/>
          <p:nvPr/>
        </p:nvSpPr>
        <p:spPr>
          <a:xfrm>
            <a:off x="6238241" y="3869809"/>
            <a:ext cx="5689600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6. Number of data points used to compute metric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C18852AF-18A4-4140-8909-AEB6A004F037}"/>
              </a:ext>
            </a:extLst>
          </p:cNvPr>
          <p:cNvCxnSpPr>
            <a:stCxn id="6" idx="1"/>
            <a:endCxn id="4" idx="1"/>
          </p:cNvCxnSpPr>
          <p:nvPr/>
        </p:nvCxnSpPr>
        <p:spPr>
          <a:xfrm rot="10800000" flipV="1">
            <a:off x="1029391" y="1765670"/>
            <a:ext cx="5208850" cy="515249"/>
          </a:xfrm>
          <a:prstGeom prst="bentConnector3">
            <a:avLst>
              <a:gd name="adj1" fmla="val 106535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D479A4-17BB-F149-A11E-AA84361C46A2}"/>
              </a:ext>
            </a:extLst>
          </p:cNvPr>
          <p:cNvCxnSpPr>
            <a:stCxn id="7" idx="1"/>
            <a:endCxn id="5" idx="3"/>
          </p:cNvCxnSpPr>
          <p:nvPr/>
        </p:nvCxnSpPr>
        <p:spPr>
          <a:xfrm flipH="1">
            <a:off x="2611120" y="4181602"/>
            <a:ext cx="3627121" cy="1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211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1BADD04-DC58-054B-816F-30C896E955C2}"/>
              </a:ext>
            </a:extLst>
          </p:cNvPr>
          <p:cNvSpPr/>
          <p:nvPr/>
        </p:nvSpPr>
        <p:spPr>
          <a:xfrm>
            <a:off x="528917" y="917251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Inference Service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1394DB7-4E43-F74E-8145-855B9B3852E9}"/>
              </a:ext>
            </a:extLst>
          </p:cNvPr>
          <p:cNvSpPr/>
          <p:nvPr/>
        </p:nvSpPr>
        <p:spPr>
          <a:xfrm>
            <a:off x="2420468" y="917251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Experiment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1FEC770-A3D0-AB47-95FF-8E1D2C1C3D9A}"/>
              </a:ext>
            </a:extLst>
          </p:cNvPr>
          <p:cNvSpPr/>
          <p:nvPr/>
        </p:nvSpPr>
        <p:spPr>
          <a:xfrm>
            <a:off x="4312019" y="917251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iter8 controller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1DF3056-DC05-C345-B73D-1511FE1A9CA9}"/>
              </a:ext>
            </a:extLst>
          </p:cNvPr>
          <p:cNvSpPr/>
          <p:nvPr/>
        </p:nvSpPr>
        <p:spPr>
          <a:xfrm>
            <a:off x="8481200" y="926214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start handler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F4AE91F-F0A2-5C4C-9078-C1ABA584D83E}"/>
              </a:ext>
            </a:extLst>
          </p:cNvPr>
          <p:cNvSpPr/>
          <p:nvPr/>
        </p:nvSpPr>
        <p:spPr>
          <a:xfrm>
            <a:off x="6535083" y="917249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iter8 analytics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FD8606B-C544-0F48-A6DA-F4ABFA348D5C}"/>
              </a:ext>
            </a:extLst>
          </p:cNvPr>
          <p:cNvSpPr/>
          <p:nvPr/>
        </p:nvSpPr>
        <p:spPr>
          <a:xfrm>
            <a:off x="10372752" y="935179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finish handler</a:t>
            </a:r>
          </a:p>
        </p:txBody>
      </p:sp>
      <p:pic>
        <p:nvPicPr>
          <p:cNvPr id="12" name="Picture 2" descr="Kubeflow">
            <a:extLst>
              <a:ext uri="{FF2B5EF4-FFF2-40B4-BE49-F238E27FC236}">
                <a16:creationId xmlns:a16="http://schemas.microsoft.com/office/drawing/2014/main" id="{D73B6870-AA95-1141-8D82-B29735CE3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01161" y="430288"/>
            <a:ext cx="351020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ter8-tools · GitHub">
            <a:extLst>
              <a:ext uri="{FF2B5EF4-FFF2-40B4-BE49-F238E27FC236}">
                <a16:creationId xmlns:a16="http://schemas.microsoft.com/office/drawing/2014/main" id="{057EAE3B-2560-9D47-BC98-C905E1A98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741" y="444894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 Diagonal Corner Rectangle 8">
            <a:extLst>
              <a:ext uri="{FF2B5EF4-FFF2-40B4-BE49-F238E27FC236}">
                <a16:creationId xmlns:a16="http://schemas.microsoft.com/office/drawing/2014/main" id="{AEA2A0B7-8430-734E-B733-C471A6C15B6B}"/>
              </a:ext>
            </a:extLst>
          </p:cNvPr>
          <p:cNvSpPr/>
          <p:nvPr/>
        </p:nvSpPr>
        <p:spPr>
          <a:xfrm>
            <a:off x="8481201" y="366172"/>
            <a:ext cx="1008010" cy="49917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nip Single Corner Rectangle 15">
            <a:extLst>
              <a:ext uri="{FF2B5EF4-FFF2-40B4-BE49-F238E27FC236}">
                <a16:creationId xmlns:a16="http://schemas.microsoft.com/office/drawing/2014/main" id="{306B2B38-764D-F44B-847E-C75A552F623D}"/>
              </a:ext>
            </a:extLst>
          </p:cNvPr>
          <p:cNvSpPr/>
          <p:nvPr/>
        </p:nvSpPr>
        <p:spPr>
          <a:xfrm>
            <a:off x="8742192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iter8-kfserving</a:t>
            </a:r>
          </a:p>
        </p:txBody>
      </p:sp>
      <p:pic>
        <p:nvPicPr>
          <p:cNvPr id="17" name="Picture 2" descr="Kubeflow">
            <a:extLst>
              <a:ext uri="{FF2B5EF4-FFF2-40B4-BE49-F238E27FC236}">
                <a16:creationId xmlns:a16="http://schemas.microsoft.com/office/drawing/2014/main" id="{1E722065-68BD-B042-A955-E622B5195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508508" y="430288"/>
            <a:ext cx="351020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iter8-tools · GitHub">
            <a:extLst>
              <a:ext uri="{FF2B5EF4-FFF2-40B4-BE49-F238E27FC236}">
                <a16:creationId xmlns:a16="http://schemas.microsoft.com/office/drawing/2014/main" id="{6C7CFBEA-11CA-1948-A067-C359097F9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3088" y="444894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 Diagonal Corner Rectangle 18">
            <a:extLst>
              <a:ext uri="{FF2B5EF4-FFF2-40B4-BE49-F238E27FC236}">
                <a16:creationId xmlns:a16="http://schemas.microsoft.com/office/drawing/2014/main" id="{D8666AF8-159F-FF4D-868C-FAA2B233B098}"/>
              </a:ext>
            </a:extLst>
          </p:cNvPr>
          <p:cNvSpPr/>
          <p:nvPr/>
        </p:nvSpPr>
        <p:spPr>
          <a:xfrm>
            <a:off x="10372752" y="366172"/>
            <a:ext cx="1023805" cy="49917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nip Single Corner Rectangle 19">
            <a:extLst>
              <a:ext uri="{FF2B5EF4-FFF2-40B4-BE49-F238E27FC236}">
                <a16:creationId xmlns:a16="http://schemas.microsoft.com/office/drawing/2014/main" id="{34BD022A-C5E5-3948-BB61-33BD5D51694B}"/>
              </a:ext>
            </a:extLst>
          </p:cNvPr>
          <p:cNvSpPr/>
          <p:nvPr/>
        </p:nvSpPr>
        <p:spPr>
          <a:xfrm>
            <a:off x="10649539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iter8-kfserving</a:t>
            </a:r>
          </a:p>
        </p:txBody>
      </p:sp>
      <p:sp>
        <p:nvSpPr>
          <p:cNvPr id="22" name="Round Diagonal Corner Rectangle 21">
            <a:extLst>
              <a:ext uri="{FF2B5EF4-FFF2-40B4-BE49-F238E27FC236}">
                <a16:creationId xmlns:a16="http://schemas.microsoft.com/office/drawing/2014/main" id="{B64AE698-904C-4F47-B3FF-C71137A4623C}"/>
              </a:ext>
            </a:extLst>
          </p:cNvPr>
          <p:cNvSpPr/>
          <p:nvPr/>
        </p:nvSpPr>
        <p:spPr>
          <a:xfrm>
            <a:off x="528917" y="366172"/>
            <a:ext cx="1029083" cy="49917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Snip Single Corner Rectangle 22">
            <a:extLst>
              <a:ext uri="{FF2B5EF4-FFF2-40B4-BE49-F238E27FC236}">
                <a16:creationId xmlns:a16="http://schemas.microsoft.com/office/drawing/2014/main" id="{2CBBC147-F20A-704F-99A9-73F0CCF4DA43}"/>
              </a:ext>
            </a:extLst>
          </p:cNvPr>
          <p:cNvSpPr/>
          <p:nvPr/>
        </p:nvSpPr>
        <p:spPr>
          <a:xfrm>
            <a:off x="810981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C00000"/>
                </a:solidFill>
              </a:rPr>
              <a:t>KFServing</a:t>
            </a:r>
            <a:endParaRPr lang="en-US" sz="1600" dirty="0">
              <a:solidFill>
                <a:srgbClr val="C00000"/>
              </a:solidFill>
            </a:endParaRPr>
          </a:p>
        </p:txBody>
      </p:sp>
      <p:pic>
        <p:nvPicPr>
          <p:cNvPr id="24" name="Picture 2" descr="Kubeflow">
            <a:extLst>
              <a:ext uri="{FF2B5EF4-FFF2-40B4-BE49-F238E27FC236}">
                <a16:creationId xmlns:a16="http://schemas.microsoft.com/office/drawing/2014/main" id="{7A8501FA-6C3B-CB44-9561-22B9933F2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7948" y="430288"/>
            <a:ext cx="351020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ound Diagonal Corner Rectangle 24">
            <a:extLst>
              <a:ext uri="{FF2B5EF4-FFF2-40B4-BE49-F238E27FC236}">
                <a16:creationId xmlns:a16="http://schemas.microsoft.com/office/drawing/2014/main" id="{5A0830E2-7C69-0246-BF1F-380B4AA0B950}"/>
              </a:ext>
            </a:extLst>
          </p:cNvPr>
          <p:cNvSpPr/>
          <p:nvPr/>
        </p:nvSpPr>
        <p:spPr>
          <a:xfrm>
            <a:off x="2420468" y="366172"/>
            <a:ext cx="1008010" cy="499171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Snip Single Corner Rectangle 25">
            <a:extLst>
              <a:ext uri="{FF2B5EF4-FFF2-40B4-BE49-F238E27FC236}">
                <a16:creationId xmlns:a16="http://schemas.microsoft.com/office/drawing/2014/main" id="{115EEDFE-D684-914C-93FE-2090D730FB29}"/>
              </a:ext>
            </a:extLst>
          </p:cNvPr>
          <p:cNvSpPr/>
          <p:nvPr/>
        </p:nvSpPr>
        <p:spPr>
          <a:xfrm>
            <a:off x="2681459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28" name="Picture 4" descr="iter8-tools · GitHub">
            <a:extLst>
              <a:ext uri="{FF2B5EF4-FFF2-40B4-BE49-F238E27FC236}">
                <a16:creationId xmlns:a16="http://schemas.microsoft.com/office/drawing/2014/main" id="{C09E6275-494C-F24A-A108-845B4FE6C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820" y="442104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ound Diagonal Corner Rectangle 29">
            <a:extLst>
              <a:ext uri="{FF2B5EF4-FFF2-40B4-BE49-F238E27FC236}">
                <a16:creationId xmlns:a16="http://schemas.microsoft.com/office/drawing/2014/main" id="{F440526F-9C13-CF4B-8648-2643071BC8D0}"/>
              </a:ext>
            </a:extLst>
          </p:cNvPr>
          <p:cNvSpPr/>
          <p:nvPr/>
        </p:nvSpPr>
        <p:spPr>
          <a:xfrm>
            <a:off x="4315398" y="366172"/>
            <a:ext cx="1008010" cy="499171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Snip Single Corner Rectangle 30">
            <a:extLst>
              <a:ext uri="{FF2B5EF4-FFF2-40B4-BE49-F238E27FC236}">
                <a16:creationId xmlns:a16="http://schemas.microsoft.com/office/drawing/2014/main" id="{9577960F-9128-FF48-BF3E-97654659D7B4}"/>
              </a:ext>
            </a:extLst>
          </p:cNvPr>
          <p:cNvSpPr/>
          <p:nvPr/>
        </p:nvSpPr>
        <p:spPr>
          <a:xfrm>
            <a:off x="4576389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32" name="Picture 4" descr="iter8-tools · GitHub">
            <a:extLst>
              <a:ext uri="{FF2B5EF4-FFF2-40B4-BE49-F238E27FC236}">
                <a16:creationId xmlns:a16="http://schemas.microsoft.com/office/drawing/2014/main" id="{A9692EBE-05CA-7944-BDDE-ADEF242E7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750" y="442104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ound Diagonal Corner Rectangle 32">
            <a:extLst>
              <a:ext uri="{FF2B5EF4-FFF2-40B4-BE49-F238E27FC236}">
                <a16:creationId xmlns:a16="http://schemas.microsoft.com/office/drawing/2014/main" id="{07A5C0BD-714E-BC4B-AC8C-B18273CCF0F6}"/>
              </a:ext>
            </a:extLst>
          </p:cNvPr>
          <p:cNvSpPr/>
          <p:nvPr/>
        </p:nvSpPr>
        <p:spPr>
          <a:xfrm>
            <a:off x="6532066" y="357207"/>
            <a:ext cx="1008010" cy="499171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Snip Single Corner Rectangle 33">
            <a:extLst>
              <a:ext uri="{FF2B5EF4-FFF2-40B4-BE49-F238E27FC236}">
                <a16:creationId xmlns:a16="http://schemas.microsoft.com/office/drawing/2014/main" id="{4C46BDEB-62E5-9A4D-AE18-B3189470BF72}"/>
              </a:ext>
            </a:extLst>
          </p:cNvPr>
          <p:cNvSpPr/>
          <p:nvPr/>
        </p:nvSpPr>
        <p:spPr>
          <a:xfrm>
            <a:off x="6793057" y="34656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35" name="Picture 4" descr="iter8-tools · GitHub">
            <a:extLst>
              <a:ext uri="{FF2B5EF4-FFF2-40B4-BE49-F238E27FC236}">
                <a16:creationId xmlns:a16="http://schemas.microsoft.com/office/drawing/2014/main" id="{B7B4C944-EB76-D446-9652-1428C2FD2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418" y="433139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DDE5D32-3C91-5642-A081-08D478D0509E}"/>
              </a:ext>
            </a:extLst>
          </p:cNvPr>
          <p:cNvCxnSpPr>
            <a:cxnSpLocks/>
          </p:cNvCxnSpPr>
          <p:nvPr/>
        </p:nvCxnSpPr>
        <p:spPr>
          <a:xfrm flipH="1">
            <a:off x="1228754" y="1517884"/>
            <a:ext cx="6068" cy="496318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0659879-DB60-744E-B8B1-56DBAE20324A}"/>
              </a:ext>
            </a:extLst>
          </p:cNvPr>
          <p:cNvCxnSpPr>
            <a:cxnSpLocks/>
          </p:cNvCxnSpPr>
          <p:nvPr/>
        </p:nvCxnSpPr>
        <p:spPr>
          <a:xfrm flipH="1">
            <a:off x="3098126" y="1526849"/>
            <a:ext cx="17585" cy="496318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7A9C350-E645-204D-B08C-B6612B06B61A}"/>
              </a:ext>
            </a:extLst>
          </p:cNvPr>
          <p:cNvCxnSpPr/>
          <p:nvPr/>
        </p:nvCxnSpPr>
        <p:spPr>
          <a:xfrm flipH="1">
            <a:off x="5012455" y="1517884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1B56E5D-4857-8A49-960C-719B3BF77264}"/>
              </a:ext>
            </a:extLst>
          </p:cNvPr>
          <p:cNvCxnSpPr/>
          <p:nvPr/>
        </p:nvCxnSpPr>
        <p:spPr>
          <a:xfrm flipH="1">
            <a:off x="7249251" y="1526849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824F241-70CF-9D4E-8E7C-A8488496A47D}"/>
              </a:ext>
            </a:extLst>
          </p:cNvPr>
          <p:cNvCxnSpPr>
            <a:cxnSpLocks/>
          </p:cNvCxnSpPr>
          <p:nvPr/>
        </p:nvCxnSpPr>
        <p:spPr>
          <a:xfrm flipH="1">
            <a:off x="9184815" y="1535814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3B1AC7F-3581-DB41-A4C4-109C1E5534B0}"/>
              </a:ext>
            </a:extLst>
          </p:cNvPr>
          <p:cNvCxnSpPr>
            <a:cxnSpLocks/>
          </p:cNvCxnSpPr>
          <p:nvPr/>
        </p:nvCxnSpPr>
        <p:spPr>
          <a:xfrm flipH="1">
            <a:off x="11049615" y="1535814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9903F70-9B94-EF41-BB1A-7C58B3C8DD24}"/>
              </a:ext>
            </a:extLst>
          </p:cNvPr>
          <p:cNvCxnSpPr>
            <a:cxnSpLocks/>
          </p:cNvCxnSpPr>
          <p:nvPr/>
        </p:nvCxnSpPr>
        <p:spPr>
          <a:xfrm>
            <a:off x="234015" y="1756063"/>
            <a:ext cx="996541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328B274-C776-7347-B0CE-405A9D2DBFA4}"/>
              </a:ext>
            </a:extLst>
          </p:cNvPr>
          <p:cNvSpPr txBox="1"/>
          <p:nvPr/>
        </p:nvSpPr>
        <p:spPr>
          <a:xfrm>
            <a:off x="333494" y="1764256"/>
            <a:ext cx="730906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Create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E8F02D5-9294-2645-8E21-00D00C299F77}"/>
              </a:ext>
            </a:extLst>
          </p:cNvPr>
          <p:cNvCxnSpPr>
            <a:cxnSpLocks/>
          </p:cNvCxnSpPr>
          <p:nvPr/>
        </p:nvCxnSpPr>
        <p:spPr>
          <a:xfrm>
            <a:off x="2175881" y="1874933"/>
            <a:ext cx="908438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9EC91BC-8143-6B4A-902E-55DB5B5C924F}"/>
              </a:ext>
            </a:extLst>
          </p:cNvPr>
          <p:cNvSpPr txBox="1"/>
          <p:nvPr/>
        </p:nvSpPr>
        <p:spPr>
          <a:xfrm>
            <a:off x="2264647" y="1882406"/>
            <a:ext cx="730906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Create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46053E0-AE2C-9948-9E18-EBC011C1D6DD}"/>
              </a:ext>
            </a:extLst>
          </p:cNvPr>
          <p:cNvSpPr/>
          <p:nvPr/>
        </p:nvSpPr>
        <p:spPr>
          <a:xfrm flipH="1">
            <a:off x="4958904" y="1901533"/>
            <a:ext cx="136342" cy="3740732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1FFEA84-0609-0F41-B104-DB11FA239423}"/>
              </a:ext>
            </a:extLst>
          </p:cNvPr>
          <p:cNvCxnSpPr>
            <a:cxnSpLocks/>
            <a:endCxn id="60" idx="0"/>
          </p:cNvCxnSpPr>
          <p:nvPr/>
        </p:nvCxnSpPr>
        <p:spPr>
          <a:xfrm flipV="1">
            <a:off x="5089394" y="1990861"/>
            <a:ext cx="4122548" cy="16491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DB55FCC-E7FC-7A4A-BF99-462FAE96FB9A}"/>
              </a:ext>
            </a:extLst>
          </p:cNvPr>
          <p:cNvSpPr txBox="1"/>
          <p:nvPr/>
        </p:nvSpPr>
        <p:spPr>
          <a:xfrm>
            <a:off x="6886814" y="2007352"/>
            <a:ext cx="77777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Launch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C50739F-BB42-334D-ACCD-8AF8F0D05672}"/>
              </a:ext>
            </a:extLst>
          </p:cNvPr>
          <p:cNvSpPr/>
          <p:nvPr/>
        </p:nvSpPr>
        <p:spPr>
          <a:xfrm flipH="1">
            <a:off x="9139331" y="1990861"/>
            <a:ext cx="145222" cy="902014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F308421-EF6B-DD49-8E0A-201EFA6EF4E0}"/>
              </a:ext>
            </a:extLst>
          </p:cNvPr>
          <p:cNvCxnSpPr>
            <a:cxnSpLocks/>
            <a:stCxn id="60" idx="3"/>
          </p:cNvCxnSpPr>
          <p:nvPr/>
        </p:nvCxnSpPr>
        <p:spPr>
          <a:xfrm flipH="1" flipV="1">
            <a:off x="1230556" y="2441397"/>
            <a:ext cx="7908775" cy="471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FBFA8ED-3967-EC4D-87BE-CECE53CD11C6}"/>
              </a:ext>
            </a:extLst>
          </p:cNvPr>
          <p:cNvSpPr txBox="1"/>
          <p:nvPr/>
        </p:nvSpPr>
        <p:spPr>
          <a:xfrm>
            <a:off x="2101952" y="2440622"/>
            <a:ext cx="200626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Initialize traffic split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E2DE27E-693B-9D47-AE18-01E319C2489B}"/>
              </a:ext>
            </a:extLst>
          </p:cNvPr>
          <p:cNvCxnSpPr>
            <a:cxnSpLocks/>
            <a:stCxn id="60" idx="2"/>
          </p:cNvCxnSpPr>
          <p:nvPr/>
        </p:nvCxnSpPr>
        <p:spPr>
          <a:xfrm flipH="1">
            <a:off x="3084319" y="2892875"/>
            <a:ext cx="6127623" cy="744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8DB33F9-7AFB-164C-9C47-C777B12910B0}"/>
              </a:ext>
            </a:extLst>
          </p:cNvPr>
          <p:cNvSpPr txBox="1"/>
          <p:nvPr/>
        </p:nvSpPr>
        <p:spPr>
          <a:xfrm>
            <a:off x="3566358" y="2901548"/>
            <a:ext cx="505247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Provide object/field references for traffic splitting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272D436-1D97-744A-BF83-88B619DFB4C2}"/>
              </a:ext>
            </a:extLst>
          </p:cNvPr>
          <p:cNvSpPr/>
          <p:nvPr/>
        </p:nvSpPr>
        <p:spPr>
          <a:xfrm flipH="1">
            <a:off x="7186677" y="3675972"/>
            <a:ext cx="143415" cy="985890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1BDEAA5-F32A-D447-99FD-E8D3F51C3CB2}"/>
              </a:ext>
            </a:extLst>
          </p:cNvPr>
          <p:cNvSpPr/>
          <p:nvPr/>
        </p:nvSpPr>
        <p:spPr>
          <a:xfrm>
            <a:off x="4876534" y="3234373"/>
            <a:ext cx="4067742" cy="2407892"/>
          </a:xfrm>
          <a:prstGeom prst="rect">
            <a:avLst/>
          </a:prstGeom>
          <a:solidFill>
            <a:schemeClr val="accent6">
              <a:lumMod val="20000"/>
              <a:lumOff val="80000"/>
              <a:alpha val="1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1ED7CEF-C649-CF40-B410-A7A9302F6650}"/>
              </a:ext>
            </a:extLst>
          </p:cNvPr>
          <p:cNvCxnSpPr>
            <a:cxnSpLocks/>
          </p:cNvCxnSpPr>
          <p:nvPr/>
        </p:nvCxnSpPr>
        <p:spPr>
          <a:xfrm>
            <a:off x="5029195" y="3674643"/>
            <a:ext cx="224718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3615D93-0833-534C-A029-9D092072F8AD}"/>
              </a:ext>
            </a:extLst>
          </p:cNvPr>
          <p:cNvCxnSpPr>
            <a:cxnSpLocks/>
          </p:cNvCxnSpPr>
          <p:nvPr/>
        </p:nvCxnSpPr>
        <p:spPr>
          <a:xfrm flipH="1">
            <a:off x="5012455" y="3761318"/>
            <a:ext cx="226392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1C03B0C-9810-A945-AE0D-5372C365ABD2}"/>
              </a:ext>
            </a:extLst>
          </p:cNvPr>
          <p:cNvCxnSpPr>
            <a:cxnSpLocks/>
          </p:cNvCxnSpPr>
          <p:nvPr/>
        </p:nvCxnSpPr>
        <p:spPr>
          <a:xfrm>
            <a:off x="5047951" y="4123058"/>
            <a:ext cx="2282141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C49FD1C-886E-F246-9BB9-FC4C10FC9CD5}"/>
              </a:ext>
            </a:extLst>
          </p:cNvPr>
          <p:cNvCxnSpPr>
            <a:cxnSpLocks/>
          </p:cNvCxnSpPr>
          <p:nvPr/>
        </p:nvCxnSpPr>
        <p:spPr>
          <a:xfrm flipH="1">
            <a:off x="5020825" y="4204663"/>
            <a:ext cx="2228426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1F06543-AB84-7E46-875F-26A89EDF2292}"/>
              </a:ext>
            </a:extLst>
          </p:cNvPr>
          <p:cNvCxnSpPr>
            <a:cxnSpLocks/>
          </p:cNvCxnSpPr>
          <p:nvPr/>
        </p:nvCxnSpPr>
        <p:spPr>
          <a:xfrm>
            <a:off x="5015654" y="4569866"/>
            <a:ext cx="2314438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7ED016C-6C28-7B4F-B73B-981C31A18F93}"/>
              </a:ext>
            </a:extLst>
          </p:cNvPr>
          <p:cNvCxnSpPr>
            <a:cxnSpLocks/>
          </p:cNvCxnSpPr>
          <p:nvPr/>
        </p:nvCxnSpPr>
        <p:spPr>
          <a:xfrm flipH="1">
            <a:off x="4988528" y="4661862"/>
            <a:ext cx="2287849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0554F1E-9BDB-8048-ADEF-03CFFBBFC20A}"/>
              </a:ext>
            </a:extLst>
          </p:cNvPr>
          <p:cNvCxnSpPr>
            <a:cxnSpLocks/>
          </p:cNvCxnSpPr>
          <p:nvPr/>
        </p:nvCxnSpPr>
        <p:spPr>
          <a:xfrm flipH="1">
            <a:off x="1239739" y="3892746"/>
            <a:ext cx="379984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207E577-2F49-B848-AB98-92E1EC541437}"/>
              </a:ext>
            </a:extLst>
          </p:cNvPr>
          <p:cNvCxnSpPr>
            <a:cxnSpLocks/>
          </p:cNvCxnSpPr>
          <p:nvPr/>
        </p:nvCxnSpPr>
        <p:spPr>
          <a:xfrm flipH="1">
            <a:off x="1220983" y="4433265"/>
            <a:ext cx="379984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9D35C7A-77E9-9D42-A3F1-1C09B235669F}"/>
              </a:ext>
            </a:extLst>
          </p:cNvPr>
          <p:cNvCxnSpPr>
            <a:cxnSpLocks/>
          </p:cNvCxnSpPr>
          <p:nvPr/>
        </p:nvCxnSpPr>
        <p:spPr>
          <a:xfrm flipH="1">
            <a:off x="1246644" y="4942419"/>
            <a:ext cx="379984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920C3A4-68CF-DA4F-9FED-796D6E07CBC0}"/>
              </a:ext>
            </a:extLst>
          </p:cNvPr>
          <p:cNvSpPr txBox="1"/>
          <p:nvPr/>
        </p:nvSpPr>
        <p:spPr>
          <a:xfrm>
            <a:off x="1395848" y="4263986"/>
            <a:ext cx="3438572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Periodically update traffic split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7E0FF28-CB36-9C40-80A4-CE23C349855C}"/>
              </a:ext>
            </a:extLst>
          </p:cNvPr>
          <p:cNvCxnSpPr>
            <a:cxnSpLocks/>
          </p:cNvCxnSpPr>
          <p:nvPr/>
        </p:nvCxnSpPr>
        <p:spPr>
          <a:xfrm>
            <a:off x="5089394" y="5082483"/>
            <a:ext cx="5956699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FA0712A-DD00-0749-80E5-C611D5E883B4}"/>
              </a:ext>
            </a:extLst>
          </p:cNvPr>
          <p:cNvSpPr txBox="1"/>
          <p:nvPr/>
        </p:nvSpPr>
        <p:spPr>
          <a:xfrm>
            <a:off x="9787656" y="5091448"/>
            <a:ext cx="77777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Launch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02335AD-7993-2F42-94C0-FE3D9032164F}"/>
              </a:ext>
            </a:extLst>
          </p:cNvPr>
          <p:cNvSpPr/>
          <p:nvPr/>
        </p:nvSpPr>
        <p:spPr>
          <a:xfrm flipH="1">
            <a:off x="10971808" y="5082483"/>
            <a:ext cx="169340" cy="467124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B7C1426-2E3D-4547-A499-7DF81F1776FA}"/>
              </a:ext>
            </a:extLst>
          </p:cNvPr>
          <p:cNvCxnSpPr>
            <a:cxnSpLocks/>
            <a:stCxn id="91" idx="2"/>
          </p:cNvCxnSpPr>
          <p:nvPr/>
        </p:nvCxnSpPr>
        <p:spPr>
          <a:xfrm flipH="1">
            <a:off x="1246646" y="5549607"/>
            <a:ext cx="980983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B1087F0-CB23-CD43-BA01-3CF8D8FFCCC4}"/>
              </a:ext>
            </a:extLst>
          </p:cNvPr>
          <p:cNvSpPr txBox="1"/>
          <p:nvPr/>
        </p:nvSpPr>
        <p:spPr>
          <a:xfrm>
            <a:off x="1392407" y="5537776"/>
            <a:ext cx="3423220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Promote winning version as the new default and shift all traffic to it</a:t>
            </a:r>
          </a:p>
        </p:txBody>
      </p:sp>
      <p:sp>
        <p:nvSpPr>
          <p:cNvPr id="94" name="Right Brace 93">
            <a:extLst>
              <a:ext uri="{FF2B5EF4-FFF2-40B4-BE49-F238E27FC236}">
                <a16:creationId xmlns:a16="http://schemas.microsoft.com/office/drawing/2014/main" id="{2EE43A58-ECF4-454C-BF24-25750A27AC7A}"/>
              </a:ext>
            </a:extLst>
          </p:cNvPr>
          <p:cNvSpPr/>
          <p:nvPr/>
        </p:nvSpPr>
        <p:spPr>
          <a:xfrm>
            <a:off x="7457774" y="3674643"/>
            <a:ext cx="429360" cy="985890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ight Brace 96">
            <a:extLst>
              <a:ext uri="{FF2B5EF4-FFF2-40B4-BE49-F238E27FC236}">
                <a16:creationId xmlns:a16="http://schemas.microsoft.com/office/drawing/2014/main" id="{C8BB8409-38A3-A04D-9D81-5D1C64D66EE2}"/>
              </a:ext>
            </a:extLst>
          </p:cNvPr>
          <p:cNvSpPr/>
          <p:nvPr/>
        </p:nvSpPr>
        <p:spPr>
          <a:xfrm rot="10800000">
            <a:off x="698869" y="3883507"/>
            <a:ext cx="429360" cy="1058907"/>
          </a:xfrm>
          <a:prstGeom prst="rightBrace">
            <a:avLst>
              <a:gd name="adj1" fmla="val 7180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C924632-DD18-7F42-BECF-E95D9EEF650C}"/>
              </a:ext>
            </a:extLst>
          </p:cNvPr>
          <p:cNvSpPr txBox="1"/>
          <p:nvPr/>
        </p:nvSpPr>
        <p:spPr>
          <a:xfrm rot="16200000">
            <a:off x="-405144" y="4110098"/>
            <a:ext cx="1558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Experiment iterations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ED03C2F-C44F-1244-85B7-653254EC9709}"/>
              </a:ext>
            </a:extLst>
          </p:cNvPr>
          <p:cNvSpPr txBox="1"/>
          <p:nvPr/>
        </p:nvSpPr>
        <p:spPr>
          <a:xfrm rot="5400000">
            <a:off x="7478491" y="3856574"/>
            <a:ext cx="1470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Experiment iterations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C8585BD-47CA-6B42-8E2B-1C05C0CF778C}"/>
              </a:ext>
            </a:extLst>
          </p:cNvPr>
          <p:cNvSpPr txBox="1"/>
          <p:nvPr/>
        </p:nvSpPr>
        <p:spPr>
          <a:xfrm>
            <a:off x="5028596" y="3740023"/>
            <a:ext cx="2217134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Assess versions, compute winner and traffic split</a:t>
            </a:r>
          </a:p>
        </p:txBody>
      </p:sp>
    </p:spTree>
    <p:extLst>
      <p:ext uri="{BB962C8B-B14F-4D97-AF65-F5344CB8AC3E}">
        <p14:creationId xmlns:p14="http://schemas.microsoft.com/office/powerpoint/2010/main" val="1110172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819D5F6-78E5-9845-9F41-90858B3A04DA}"/>
              </a:ext>
            </a:extLst>
          </p:cNvPr>
          <p:cNvSpPr/>
          <p:nvPr/>
        </p:nvSpPr>
        <p:spPr>
          <a:xfrm>
            <a:off x="8324928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941F14-A3FD-964D-BC7E-C6F3E4437826}"/>
              </a:ext>
            </a:extLst>
          </p:cNvPr>
          <p:cNvSpPr/>
          <p:nvPr/>
        </p:nvSpPr>
        <p:spPr>
          <a:xfrm>
            <a:off x="5819451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880617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39126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493635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693684" y="3760495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InferenceService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473638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32124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196103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196103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493635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12877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11187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554A69-8A88-AC48-93B6-EB6CAA239FE0}"/>
              </a:ext>
            </a:extLst>
          </p:cNvPr>
          <p:cNvSpPr txBox="1"/>
          <p:nvPr/>
        </p:nvSpPr>
        <p:spPr>
          <a:xfrm>
            <a:off x="3669697" y="363682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845651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15021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15021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21536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04563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480A71-F901-A844-AF92-41E3F121C0E8}"/>
              </a:ext>
            </a:extLst>
          </p:cNvPr>
          <p:cNvSpPr txBox="1"/>
          <p:nvPr/>
        </p:nvSpPr>
        <p:spPr>
          <a:xfrm>
            <a:off x="6104563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17207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08678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22205" y="3005254"/>
            <a:ext cx="914400" cy="914400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81DBC97-4326-7A42-BAFD-7AA34B39351F}"/>
              </a:ext>
            </a:extLst>
          </p:cNvPr>
          <p:cNvSpPr/>
          <p:nvPr/>
        </p:nvSpPr>
        <p:spPr>
          <a:xfrm>
            <a:off x="8204088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265254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23763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099658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099658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547502" y="27180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9DB672-B65D-614C-B586-65BF8B27B273}"/>
              </a:ext>
            </a:extLst>
          </p:cNvPr>
          <p:cNvSpPr txBox="1"/>
          <p:nvPr/>
        </p:nvSpPr>
        <p:spPr>
          <a:xfrm>
            <a:off x="8488992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20551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35174" y="2975864"/>
            <a:ext cx="914400" cy="914400"/>
          </a:xfrm>
          <a:prstGeom prst="rect">
            <a:avLst/>
          </a:prstGeom>
        </p:spPr>
      </p:pic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108FF632-71A4-BE48-B037-49620092C270}"/>
              </a:ext>
            </a:extLst>
          </p:cNvPr>
          <p:cNvSpPr/>
          <p:nvPr/>
        </p:nvSpPr>
        <p:spPr>
          <a:xfrm>
            <a:off x="10679275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70EA12E-AC9F-AF41-9168-2444020C900B}"/>
              </a:ext>
            </a:extLst>
          </p:cNvPr>
          <p:cNvSpPr/>
          <p:nvPr/>
        </p:nvSpPr>
        <p:spPr>
          <a:xfrm>
            <a:off x="10537761" y="413660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39CC48-3E68-FA4A-AA40-B3D6C290C042}"/>
              </a:ext>
            </a:extLst>
          </p:cNvPr>
          <p:cNvSpPr/>
          <p:nvPr/>
        </p:nvSpPr>
        <p:spPr>
          <a:xfrm>
            <a:off x="1040713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90" name="Curved Up Arrow 89">
            <a:extLst>
              <a:ext uri="{FF2B5EF4-FFF2-40B4-BE49-F238E27FC236}">
                <a16:creationId xmlns:a16="http://schemas.microsoft.com/office/drawing/2014/main" id="{BC1EF30E-0F6A-5148-A3F7-C3E251FF7F39}"/>
              </a:ext>
            </a:extLst>
          </p:cNvPr>
          <p:cNvSpPr/>
          <p:nvPr/>
        </p:nvSpPr>
        <p:spPr>
          <a:xfrm flipV="1">
            <a:off x="9673369" y="3440213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12197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Graphic 91" descr="Server">
            <a:extLst>
              <a:ext uri="{FF2B5EF4-FFF2-40B4-BE49-F238E27FC236}">
                <a16:creationId xmlns:a16="http://schemas.microsoft.com/office/drawing/2014/main" id="{E11714EC-118E-8641-B007-EA904818164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26820" y="2989090"/>
            <a:ext cx="914400" cy="91440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CCC3F356-F758-8A46-855C-1C55E96C8528}"/>
              </a:ext>
            </a:extLst>
          </p:cNvPr>
          <p:cNvSpPr txBox="1"/>
          <p:nvPr/>
        </p:nvSpPr>
        <p:spPr>
          <a:xfrm>
            <a:off x="10784525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13491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32409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17046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88DEFE-568A-6A4E-8676-9124A5A98669}"/>
              </a:ext>
            </a:extLst>
          </p:cNvPr>
          <p:cNvSpPr txBox="1"/>
          <p:nvPr/>
        </p:nvSpPr>
        <p:spPr>
          <a:xfrm>
            <a:off x="10507971" y="489297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296943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15861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00498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24679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771231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75" name="Graphic 74" descr="Ribbon">
            <a:extLst>
              <a:ext uri="{FF2B5EF4-FFF2-40B4-BE49-F238E27FC236}">
                <a16:creationId xmlns:a16="http://schemas.microsoft.com/office/drawing/2014/main" id="{5E24A435-A2F4-AB46-AE14-A7D22A538D1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27897" y="4324650"/>
            <a:ext cx="570967" cy="570967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1E9698AE-BF42-2840-A538-EB7E852E91D1}"/>
              </a:ext>
            </a:extLst>
          </p:cNvPr>
          <p:cNvSpPr txBox="1"/>
          <p:nvPr/>
        </p:nvSpPr>
        <p:spPr>
          <a:xfrm>
            <a:off x="10356543" y="2300125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Criteria</a:t>
            </a:r>
          </a:p>
        </p:txBody>
      </p:sp>
      <p:pic>
        <p:nvPicPr>
          <p:cNvPr id="82" name="Graphic 81" descr="Checkbox Checked">
            <a:extLst>
              <a:ext uri="{FF2B5EF4-FFF2-40B4-BE49-F238E27FC236}">
                <a16:creationId xmlns:a16="http://schemas.microsoft.com/office/drawing/2014/main" id="{50D779AB-8353-EF44-A07A-8533C36BA3F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846476" y="2217887"/>
            <a:ext cx="533808" cy="533808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02663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16246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15418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763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0E8499D4-009A-5949-96CD-6C82C0BD30D8}"/>
              </a:ext>
            </a:extLst>
          </p:cNvPr>
          <p:cNvSpPr/>
          <p:nvPr/>
        </p:nvSpPr>
        <p:spPr>
          <a:xfrm>
            <a:off x="5994743" y="1814863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880617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39126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493635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693684" y="3760495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InferenceService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473638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32124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196103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196103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493635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12877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40442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554A69-8A88-AC48-93B6-EB6CAA239FE0}"/>
              </a:ext>
            </a:extLst>
          </p:cNvPr>
          <p:cNvSpPr txBox="1"/>
          <p:nvPr/>
        </p:nvSpPr>
        <p:spPr>
          <a:xfrm>
            <a:off x="3640442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845651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15021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15021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21536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04563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480A71-F901-A844-AF92-41E3F121C0E8}"/>
              </a:ext>
            </a:extLst>
          </p:cNvPr>
          <p:cNvSpPr txBox="1"/>
          <p:nvPr/>
        </p:nvSpPr>
        <p:spPr>
          <a:xfrm>
            <a:off x="6104563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17207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08678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22205" y="3005254"/>
            <a:ext cx="914400" cy="914400"/>
          </a:xfrm>
          <a:prstGeom prst="rect">
            <a:avLst/>
          </a:prstGeom>
        </p:spPr>
      </p:pic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265254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23763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099658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518247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9DB672-B65D-614C-B586-65BF8B27B273}"/>
              </a:ext>
            </a:extLst>
          </p:cNvPr>
          <p:cNvSpPr txBox="1"/>
          <p:nvPr/>
        </p:nvSpPr>
        <p:spPr>
          <a:xfrm>
            <a:off x="8518247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20551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35174" y="2975864"/>
            <a:ext cx="914400" cy="914400"/>
          </a:xfrm>
          <a:prstGeom prst="rect">
            <a:avLst/>
          </a:prstGeom>
        </p:spPr>
      </p:pic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54237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13491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32409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17046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296943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15861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00498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24679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771231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FEDD786B-B60D-E045-AF43-850DB5433B77}"/>
              </a:ext>
            </a:extLst>
          </p:cNvPr>
          <p:cNvSpPr/>
          <p:nvPr/>
        </p:nvSpPr>
        <p:spPr>
          <a:xfrm>
            <a:off x="8385427" y="181673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B0E4059B-8B67-2C4D-97C5-F7ECF65B1ACF}"/>
              </a:ext>
            </a:extLst>
          </p:cNvPr>
          <p:cNvSpPr/>
          <p:nvPr/>
        </p:nvSpPr>
        <p:spPr>
          <a:xfrm>
            <a:off x="8236335" y="1927201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099658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D4F30A6-ADC1-1D4F-80BE-9955580C4FCF}"/>
              </a:ext>
            </a:extLst>
          </p:cNvPr>
          <p:cNvSpPr txBox="1"/>
          <p:nvPr/>
        </p:nvSpPr>
        <p:spPr>
          <a:xfrm>
            <a:off x="10356543" y="2834559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Reward</a:t>
            </a:r>
          </a:p>
        </p:txBody>
      </p:sp>
      <p:pic>
        <p:nvPicPr>
          <p:cNvPr id="16" name="Graphic 15" descr="Checkbox Checked">
            <a:extLst>
              <a:ext uri="{FF2B5EF4-FFF2-40B4-BE49-F238E27FC236}">
                <a16:creationId xmlns:a16="http://schemas.microsoft.com/office/drawing/2014/main" id="{AC89CC6F-5771-7040-9282-EDA2E927642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46476" y="2752321"/>
            <a:ext cx="533808" cy="533808"/>
          </a:xfrm>
          <a:prstGeom prst="rect">
            <a:avLst/>
          </a:prstGeom>
        </p:spPr>
      </p:pic>
      <p:pic>
        <p:nvPicPr>
          <p:cNvPr id="85" name="Graphic 84" descr="Ribbon">
            <a:extLst>
              <a:ext uri="{FF2B5EF4-FFF2-40B4-BE49-F238E27FC236}">
                <a16:creationId xmlns:a16="http://schemas.microsoft.com/office/drawing/2014/main" id="{5839B718-9F49-4148-ADE9-906EA2DB710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827897" y="4324650"/>
            <a:ext cx="570967" cy="570967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C29EB4EA-E586-A544-AA46-D9312EBFFF8A}"/>
              </a:ext>
            </a:extLst>
          </p:cNvPr>
          <p:cNvSpPr txBox="1"/>
          <p:nvPr/>
        </p:nvSpPr>
        <p:spPr>
          <a:xfrm>
            <a:off x="10356543" y="2300125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Criteria</a:t>
            </a:r>
          </a:p>
        </p:txBody>
      </p:sp>
      <p:pic>
        <p:nvPicPr>
          <p:cNvPr id="89" name="Graphic 88" descr="Checkbox Checked">
            <a:extLst>
              <a:ext uri="{FF2B5EF4-FFF2-40B4-BE49-F238E27FC236}">
                <a16:creationId xmlns:a16="http://schemas.microsoft.com/office/drawing/2014/main" id="{494A8C1D-F0EB-8248-8A25-B2085FDCFCB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46476" y="2217887"/>
            <a:ext cx="533808" cy="53380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AFB842C-56A4-8F4C-BFE0-54018C72B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4635" y="3441605"/>
            <a:ext cx="497490" cy="49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D4E99B-940E-1044-A1AF-3BA92440013A}"/>
              </a:ext>
            </a:extLst>
          </p:cNvPr>
          <p:cNvSpPr txBox="1"/>
          <p:nvPr/>
        </p:nvSpPr>
        <p:spPr>
          <a:xfrm>
            <a:off x="10356543" y="3367185"/>
            <a:ext cx="129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Webhook notification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D9746AC-08F1-774D-894D-C948C6E0C517}"/>
              </a:ext>
            </a:extLst>
          </p:cNvPr>
          <p:cNvCxnSpPr/>
          <p:nvPr/>
        </p:nvCxnSpPr>
        <p:spPr>
          <a:xfrm>
            <a:off x="4702663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22B1C94-93B1-B64B-93AC-2C1A5452A4DE}"/>
              </a:ext>
            </a:extLst>
          </p:cNvPr>
          <p:cNvCxnSpPr/>
          <p:nvPr/>
        </p:nvCxnSpPr>
        <p:spPr>
          <a:xfrm>
            <a:off x="7216246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CFF14EC-2755-F646-8620-78D8E51A1D0E}"/>
              </a:ext>
            </a:extLst>
          </p:cNvPr>
          <p:cNvCxnSpPr/>
          <p:nvPr/>
        </p:nvCxnSpPr>
        <p:spPr>
          <a:xfrm>
            <a:off x="9615418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3EF19749-B11D-E846-9C66-C90824E6FFCB}"/>
              </a:ext>
            </a:extLst>
          </p:cNvPr>
          <p:cNvSpPr/>
          <p:nvPr/>
        </p:nvSpPr>
        <p:spPr>
          <a:xfrm>
            <a:off x="1040713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2BE1364-E0FE-0047-8C88-B2931CAC917E}"/>
              </a:ext>
            </a:extLst>
          </p:cNvPr>
          <p:cNvSpPr txBox="1"/>
          <p:nvPr/>
        </p:nvSpPr>
        <p:spPr>
          <a:xfrm>
            <a:off x="10424519" y="4900311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</p:spTree>
    <p:extLst>
      <p:ext uri="{BB962C8B-B14F-4D97-AF65-F5344CB8AC3E}">
        <p14:creationId xmlns:p14="http://schemas.microsoft.com/office/powerpoint/2010/main" val="4239956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5313</TotalTime>
  <Words>630</Words>
  <Application>Microsoft Macintosh PowerPoint</Application>
  <PresentationFormat>Widescreen</PresentationFormat>
  <Paragraphs>354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Iter8 images for documentation</vt:lpstr>
      <vt:lpstr>V0.2.5-pre for KFServing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V0.2.5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759</cp:revision>
  <dcterms:created xsi:type="dcterms:W3CDTF">2020-10-24T21:25:13Z</dcterms:created>
  <dcterms:modified xsi:type="dcterms:W3CDTF">2021-03-16T01:18:50Z</dcterms:modified>
</cp:coreProperties>
</file>