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6/9/21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6/9/21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6/9/21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hyperlink" Target="https://about.gitlab.com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5" Type="http://schemas.openxmlformats.org/officeDocument/2006/relationships/hyperlink" Target="https://www.pngwave.com/png-clip-art-cqmjv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8.png"/><Relationship Id="rId24" Type="http://schemas.openxmlformats.org/officeDocument/2006/relationships/image" Target="../media/image18.png"/><Relationship Id="rId5" Type="http://schemas.openxmlformats.org/officeDocument/2006/relationships/image" Target="../media/image3.png"/><Relationship Id="rId15" Type="http://schemas.openxmlformats.org/officeDocument/2006/relationships/image" Target="../media/image12.svg"/><Relationship Id="rId23" Type="http://schemas.openxmlformats.org/officeDocument/2006/relationships/hyperlink" Target="http://www.finsmes.com/2016/04/sysdig-raises-15m-in-series-b-funding.html" TargetMode="External"/><Relationship Id="rId10" Type="http://schemas.openxmlformats.org/officeDocument/2006/relationships/hyperlink" Target="https://pixabay.com/en/computer-user-icon-peolpe-avatar-1331579/" TargetMode="External"/><Relationship Id="rId19" Type="http://schemas.openxmlformats.org/officeDocument/2006/relationships/hyperlink" Target="https://en.wikipedia.org/wiki/Prometheus_(software)" TargetMode="External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B9AEFA8-F71F-8A4E-BBBE-9DDA3C809592}"/>
              </a:ext>
            </a:extLst>
          </p:cNvPr>
          <p:cNvSpPr/>
          <p:nvPr/>
        </p:nvSpPr>
        <p:spPr>
          <a:xfrm>
            <a:off x="4581297" y="3522338"/>
            <a:ext cx="5992110" cy="200609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206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spcBef>
                <a:spcPts val="600"/>
              </a:spcBef>
            </a:pPr>
            <a:r>
              <a:rPr lang="en-US" sz="2000" b="1" dirty="0">
                <a:solidFill>
                  <a:srgbClr val="7A004A"/>
                </a:solidFill>
              </a:rPr>
              <a:t>AI-driven </a:t>
            </a:r>
            <a:r>
              <a:rPr lang="en-US" sz="2000" dirty="0">
                <a:solidFill>
                  <a:schemeClr val="tx1"/>
                </a:solidFill>
              </a:rPr>
              <a:t>SLO validation &amp; A/B testing</a:t>
            </a:r>
          </a:p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Progressive delivery + traffic engineering</a:t>
            </a:r>
          </a:p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Istio, </a:t>
            </a:r>
            <a:r>
              <a:rPr lang="en-US" sz="2000" dirty="0" err="1">
                <a:solidFill>
                  <a:schemeClr val="tx1"/>
                </a:solidFill>
              </a:rPr>
              <a:t>KFServing</a:t>
            </a:r>
            <a:r>
              <a:rPr lang="en-US" sz="2000" dirty="0">
                <a:solidFill>
                  <a:schemeClr val="tx1"/>
                </a:solidFill>
              </a:rPr>
              <a:t>, Knative, Seldon, …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72E85CC1-DA98-DB42-9B50-F9C1447BA10C}"/>
              </a:ext>
            </a:extLst>
          </p:cNvPr>
          <p:cNvSpPr/>
          <p:nvPr/>
        </p:nvSpPr>
        <p:spPr>
          <a:xfrm>
            <a:off x="3351470" y="1482582"/>
            <a:ext cx="3080239" cy="157836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Find and safely promote</a:t>
            </a:r>
            <a:r>
              <a:rPr lang="en-US" sz="2000" b="1" dirty="0">
                <a:solidFill>
                  <a:srgbClr val="7A004A"/>
                </a:solidFill>
              </a:rPr>
              <a:t> winning version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6" name="Graphic 55" descr="Web design with solid fill">
            <a:extLst>
              <a:ext uri="{FF2B5EF4-FFF2-40B4-BE49-F238E27FC236}">
                <a16:creationId xmlns:a16="http://schemas.microsoft.com/office/drawing/2014/main" id="{933FE7C0-EFE4-E748-80EB-5B8F9CE69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878416" y="1674667"/>
            <a:ext cx="623353" cy="623353"/>
          </a:xfrm>
          <a:prstGeom prst="rect">
            <a:avLst/>
          </a:prstGeom>
        </p:spPr>
      </p:pic>
      <p:pic>
        <p:nvPicPr>
          <p:cNvPr id="57" name="Graphic 56" descr="Web design with solid fill">
            <a:extLst>
              <a:ext uri="{FF2B5EF4-FFF2-40B4-BE49-F238E27FC236}">
                <a16:creationId xmlns:a16="http://schemas.microsoft.com/office/drawing/2014/main" id="{219D90D1-487F-F44F-ACA7-FA7099F467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440359" y="1674667"/>
            <a:ext cx="623353" cy="623353"/>
          </a:xfrm>
          <a:prstGeom prst="rect">
            <a:avLst/>
          </a:prstGeom>
        </p:spPr>
      </p:pic>
      <p:pic>
        <p:nvPicPr>
          <p:cNvPr id="58" name="Graphic 57" descr="Web design with solid fill">
            <a:extLst>
              <a:ext uri="{FF2B5EF4-FFF2-40B4-BE49-F238E27FC236}">
                <a16:creationId xmlns:a16="http://schemas.microsoft.com/office/drawing/2014/main" id="{EE0C47ED-9847-B447-B385-88A98D59CD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4991791" y="1674667"/>
            <a:ext cx="623353" cy="623353"/>
          </a:xfrm>
          <a:prstGeom prst="rect">
            <a:avLst/>
          </a:prstGeom>
        </p:spPr>
      </p:pic>
      <p:pic>
        <p:nvPicPr>
          <p:cNvPr id="59" name="Picture 58" descr="A picture containing food&#10;&#10;Description automatically generated">
            <a:extLst>
              <a:ext uri="{FF2B5EF4-FFF2-40B4-BE49-F238E27FC236}">
                <a16:creationId xmlns:a16="http://schemas.microsoft.com/office/drawing/2014/main" id="{8BA5EFE8-E3DF-4347-B933-DDF12CCB57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352195" y="4106437"/>
            <a:ext cx="837897" cy="837897"/>
          </a:xfrm>
          <a:prstGeom prst="rect">
            <a:avLst/>
          </a:prstGeom>
          <a:ln w="25400"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35F318-E22E-3A42-A6E3-5B2CABA50FFD}"/>
              </a:ext>
            </a:extLst>
          </p:cNvPr>
          <p:cNvCxnSpPr>
            <a:cxnSpLocks/>
            <a:stCxn id="59" idx="3"/>
            <a:endCxn id="54" idx="1"/>
          </p:cNvCxnSpPr>
          <p:nvPr/>
        </p:nvCxnSpPr>
        <p:spPr>
          <a:xfrm>
            <a:off x="4190092" y="4525386"/>
            <a:ext cx="391205" cy="1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 descr="Kubeflow">
            <a:extLst>
              <a:ext uri="{FF2B5EF4-FFF2-40B4-BE49-F238E27FC236}">
                <a16:creationId xmlns:a16="http://schemas.microsoft.com/office/drawing/2014/main" id="{ADBABAB8-A9EB-384F-8573-8D94CEDA9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19922" y="3622140"/>
            <a:ext cx="505667" cy="49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Istio">
            <a:extLst>
              <a:ext uri="{FF2B5EF4-FFF2-40B4-BE49-F238E27FC236}">
                <a16:creationId xmlns:a16="http://schemas.microsoft.com/office/drawing/2014/main" id="{09ECD64D-CBA4-2F41-82E1-F2C2D1DF2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868" y="3622140"/>
            <a:ext cx="494256" cy="49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Use Ambassador Gateway with Knative Serving | by Justin Brûlotte |  Ambassador Labs">
            <a:extLst>
              <a:ext uri="{FF2B5EF4-FFF2-40B4-BE49-F238E27FC236}">
                <a16:creationId xmlns:a16="http://schemas.microsoft.com/office/drawing/2014/main" id="{82AEA840-CD57-0F4C-8A47-B5939021D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620" y="3634659"/>
            <a:ext cx="611528" cy="49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Graphic 63" descr="Thumbs up sign with solid fill">
            <a:extLst>
              <a:ext uri="{FF2B5EF4-FFF2-40B4-BE49-F238E27FC236}">
                <a16:creationId xmlns:a16="http://schemas.microsoft.com/office/drawing/2014/main" id="{C0E98AFB-054E-8A4C-A1AB-25514E6255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89384" y="1701660"/>
            <a:ext cx="506616" cy="506616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E8A0C088-C2CD-7F40-BD73-5EFA0B8CCBE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79340" y="3705463"/>
            <a:ext cx="681704" cy="68170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35B8836-293C-384B-B78E-F7AC03540A17}"/>
              </a:ext>
            </a:extLst>
          </p:cNvPr>
          <p:cNvSpPr/>
          <p:nvPr/>
        </p:nvSpPr>
        <p:spPr>
          <a:xfrm>
            <a:off x="6983370" y="1482581"/>
            <a:ext cx="3590038" cy="157836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 err="1">
                <a:solidFill>
                  <a:srgbClr val="7A004A"/>
                </a:solidFill>
              </a:rPr>
              <a:t>Builtin</a:t>
            </a:r>
            <a:r>
              <a:rPr lang="en-US" sz="2000" b="1" dirty="0">
                <a:solidFill>
                  <a:srgbClr val="7A004A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metrics</a:t>
            </a:r>
          </a:p>
          <a:p>
            <a:pPr algn="ctr"/>
            <a:r>
              <a:rPr lang="en-US" sz="2000" b="1" dirty="0">
                <a:solidFill>
                  <a:srgbClr val="7A004A"/>
                </a:solidFill>
              </a:rPr>
              <a:t>Custom </a:t>
            </a:r>
            <a:r>
              <a:rPr lang="en-US" sz="2000" dirty="0">
                <a:solidFill>
                  <a:schemeClr val="tx1"/>
                </a:solidFill>
              </a:rPr>
              <a:t>metrics from</a:t>
            </a:r>
            <a:r>
              <a:rPr lang="en-US" sz="2000" b="1" dirty="0">
                <a:solidFill>
                  <a:srgbClr val="7A004A"/>
                </a:solidFill>
              </a:rPr>
              <a:t> any DB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Metrics</a:t>
            </a:r>
            <a:r>
              <a:rPr lang="en-US" sz="2000" b="1" dirty="0">
                <a:solidFill>
                  <a:srgbClr val="7A004A"/>
                </a:solidFill>
              </a:rPr>
              <a:t> mock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A8D0EB1-2E0D-A44B-801E-F70098B7B1BA}"/>
              </a:ext>
            </a:extLst>
          </p:cNvPr>
          <p:cNvCxnSpPr>
            <a:cxnSpLocks/>
            <a:stCxn id="55" idx="3"/>
            <a:endCxn id="66" idx="1"/>
          </p:cNvCxnSpPr>
          <p:nvPr/>
        </p:nvCxnSpPr>
        <p:spPr>
          <a:xfrm>
            <a:off x="6431709" y="2271765"/>
            <a:ext cx="551661" cy="1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prstDash val="sysDot"/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6DF5325F-B6E0-1A4C-A5C9-8E092EF290BF}"/>
              </a:ext>
            </a:extLst>
          </p:cNvPr>
          <p:cNvCxnSpPr>
            <a:cxnSpLocks/>
            <a:stCxn id="54" idx="0"/>
            <a:endCxn id="55" idx="2"/>
          </p:cNvCxnSpPr>
          <p:nvPr/>
        </p:nvCxnSpPr>
        <p:spPr>
          <a:xfrm rot="16200000" flipV="1">
            <a:off x="6003776" y="1948762"/>
            <a:ext cx="461391" cy="2685762"/>
          </a:xfrm>
          <a:prstGeom prst="bentConnector3">
            <a:avLst/>
          </a:prstGeom>
          <a:ln w="25400">
            <a:solidFill>
              <a:schemeClr val="bg2">
                <a:lumMod val="75000"/>
              </a:schemeClr>
            </a:solidFill>
            <a:prstDash val="sysDot"/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7FE42E7F-240E-DB42-A92E-75F439AB14A9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 rot="16200000" flipH="1">
            <a:off x="9077034" y="2762304"/>
            <a:ext cx="644513" cy="1241803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prstDash val="sysDot"/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 descr="Logo, icon&#10;&#10;Description automatically generated">
            <a:extLst>
              <a:ext uri="{FF2B5EF4-FFF2-40B4-BE49-F238E27FC236}">
                <a16:creationId xmlns:a16="http://schemas.microsoft.com/office/drawing/2014/main" id="{D6933246-7CF9-5D47-BE26-2C984D62F3E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8382435" y="1535121"/>
            <a:ext cx="469190" cy="485240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92AD9B42-8D43-424D-917D-A87E4F85C6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8888838" y="1535121"/>
            <a:ext cx="576312" cy="485240"/>
          </a:xfrm>
          <a:prstGeom prst="rect">
            <a:avLst/>
          </a:prstGeom>
        </p:spPr>
      </p:pic>
      <p:pic>
        <p:nvPicPr>
          <p:cNvPr id="73" name="Picture 72" descr="Icon&#10;&#10;Description automatically generated">
            <a:extLst>
              <a:ext uri="{FF2B5EF4-FFF2-40B4-BE49-F238E27FC236}">
                <a16:creationId xmlns:a16="http://schemas.microsoft.com/office/drawing/2014/main" id="{7E26FC70-58D1-1D44-A68E-06075863FBA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9512873" y="1535122"/>
            <a:ext cx="465279" cy="485239"/>
          </a:xfrm>
          <a:prstGeom prst="rect">
            <a:avLst/>
          </a:prstGeom>
        </p:spPr>
      </p:pic>
      <p:pic>
        <p:nvPicPr>
          <p:cNvPr id="74" name="Picture 73" descr="Shape&#10;&#10;Description automatically generated">
            <a:extLst>
              <a:ext uri="{FF2B5EF4-FFF2-40B4-BE49-F238E27FC236}">
                <a16:creationId xmlns:a16="http://schemas.microsoft.com/office/drawing/2014/main" id="{0A3FF311-3331-1D4B-9992-268EBC6DB0A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10004852" y="1535121"/>
            <a:ext cx="467334" cy="48524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1C1D28E-399B-8049-A351-3B1A7088141E}"/>
              </a:ext>
            </a:extLst>
          </p:cNvPr>
          <p:cNvCxnSpPr>
            <a:cxnSpLocks/>
          </p:cNvCxnSpPr>
          <p:nvPr/>
        </p:nvCxnSpPr>
        <p:spPr>
          <a:xfrm flipH="1">
            <a:off x="7724498" y="3914957"/>
            <a:ext cx="1316865" cy="0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prstDash val="sysDot"/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>
            <a:extLst>
              <a:ext uri="{FF2B5EF4-FFF2-40B4-BE49-F238E27FC236}">
                <a16:creationId xmlns:a16="http://schemas.microsoft.com/office/drawing/2014/main" id="{8E64CE0A-A303-B24D-84CD-764C688164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92180" y="1535121"/>
            <a:ext cx="485240" cy="48524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pic>
        <p:nvPicPr>
          <p:cNvPr id="1026" name="Picture 2" descr="Seldon · GitHub">
            <a:extLst>
              <a:ext uri="{FF2B5EF4-FFF2-40B4-BE49-F238E27FC236}">
                <a16:creationId xmlns:a16="http://schemas.microsoft.com/office/drawing/2014/main" id="{8B164542-4273-A246-B250-41186A1F5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92136" y="3652913"/>
            <a:ext cx="494255" cy="49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1E3017-FDF5-E141-8F5A-CB4A20A7A682}"/>
              </a:ext>
            </a:extLst>
          </p:cNvPr>
          <p:cNvCxnSpPr>
            <a:cxnSpLocks/>
          </p:cNvCxnSpPr>
          <p:nvPr/>
        </p:nvCxnSpPr>
        <p:spPr>
          <a:xfrm flipH="1">
            <a:off x="5615145" y="4661869"/>
            <a:ext cx="3897728" cy="0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prstDash val="sysDot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0E2B293-EB87-414C-8838-568B3C82F200}"/>
              </a:ext>
            </a:extLst>
          </p:cNvPr>
          <p:cNvCxnSpPr>
            <a:cxnSpLocks/>
          </p:cNvCxnSpPr>
          <p:nvPr/>
        </p:nvCxnSpPr>
        <p:spPr>
          <a:xfrm flipH="1">
            <a:off x="5825590" y="5045500"/>
            <a:ext cx="3573700" cy="0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prstDash val="sysDot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97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10853</TotalTime>
  <Words>38</Words>
  <Application>Microsoft Macintosh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1326</cp:revision>
  <dcterms:created xsi:type="dcterms:W3CDTF">2020-10-24T21:25:13Z</dcterms:created>
  <dcterms:modified xsi:type="dcterms:W3CDTF">2021-06-09T15:48:17Z</dcterms:modified>
</cp:coreProperties>
</file>