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7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4A"/>
    <a:srgbClr val="FF007E"/>
    <a:srgbClr val="FF06D0"/>
    <a:srgbClr val="642E8E"/>
    <a:srgbClr val="E5C1F6"/>
    <a:srgbClr val="DB68F9"/>
    <a:srgbClr val="DC7FF4"/>
    <a:srgbClr val="7032A1"/>
    <a:srgbClr val="9B48DD"/>
    <a:srgbClr val="B70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78CBE-37FA-D241-BB4C-CAC5D3B25F49}" type="datetimeFigureOut">
              <a:rPr lang="en-US" smtClean="0"/>
              <a:t>9/24/21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44E6D-279C-6147-976F-4BE3F315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2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06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7E5E-43A0-EB47-AEFE-80F577B29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F8729-64EA-064E-943D-04D4477C2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56AB-63CE-A848-9DD5-21D33B3E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2C5-0212-FD42-A0D4-E2E8FF4E3AF5}" type="datetime1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74772-6E85-4342-B911-883B6962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F1A7-C8CE-A741-8AF2-BB0DA844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F505-5DC0-FE4F-8690-DAB337B7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9F581-D1A1-0E40-AFC7-BC344ED3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C156B-B74B-594C-A12E-F536DF45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AC6F-41C3-B34B-9BAA-03ED2F3BC0F6}" type="datetime1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E7AF-6989-CB42-ACB5-DCA96072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C33C7-6672-F84B-B676-42469480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D565C-B03A-A545-92DB-DCC8715F8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BE3AF-0111-5B46-B10A-7F0EB1FF4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D1BE5-DB1B-084C-86F7-59E89C34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40C2-F440-9D49-95CB-5965D64CC4A2}" type="datetime1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07A0E-5C42-644C-BBBA-4F39E554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7D98-6970-9840-80C1-1275F3AF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8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2B52-63CF-5146-825D-1B8AC96A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E926-1B0B-814B-9C53-A6BD35ED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407D-FB89-D34A-8F66-33A9118D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980-FB29-FD47-8508-150F73F1E8B0}" type="datetime1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17CD7-AB10-114C-A54C-A9024AB8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11166-D455-E049-B8AE-55C6269B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7F9-3F9C-154C-8045-4B377734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42C81-04F8-194F-A458-7B24DD1D4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E3E2-C465-244F-81F7-FB04FA8A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983-EA22-9643-8AC0-B3C6499B643B}" type="datetime1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C5F87-49B5-E94E-B075-8CC46AD6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BFA2-6430-EF42-BBBE-255D2E3C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8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D5AB-CBAB-E945-BC4A-1D6905C3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880D-4721-1C46-9EA0-694FC34EA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FAB69-4D81-784C-A950-3F8A9E269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3DA05-688F-1143-95B8-631F4E1C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9195-967D-5D4E-8C6A-C99866996458}" type="datetime1">
              <a:rPr lang="en-US" smtClean="0"/>
              <a:t>9/24/21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C4024-299D-774C-AF9B-DE53D5E8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10452-B930-9F45-A8EF-038E5CC9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8840-482B-624D-B5A4-71AAAED5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5F0BA-A62D-5B45-8DD6-5D92B479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D946D-2EA6-FB4D-B22A-8D2E367F1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7273E-4F18-4548-8F3F-24C25B8FF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0FBAA-8C57-6442-B47F-6A95FB658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82C1-D167-4B43-A942-13018586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71E9-C79D-684D-A158-5EB6E92DE947}" type="datetime1">
              <a:rPr lang="en-US" smtClean="0"/>
              <a:t>9/24/21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AE875-3743-DD48-8C26-2F8A89E3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1BD0C-4D0D-4B4E-A0FE-B41928F2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FB89-4CB6-C940-A195-178DECC0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7F83E-76FE-944B-8BF6-5BCA44DB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A161-7E4C-5C4B-B799-DB602A0B9806}" type="datetime1">
              <a:rPr lang="en-US" smtClean="0"/>
              <a:t>9/24/21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7AF1B-105F-9D4E-99C3-1CCB7EA2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4EE08-3BEB-6441-833B-62FAA0E2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7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2D3FB-4EE4-E946-8CBB-613E0469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FDF3-8BB2-6349-A5FA-057F3D78953D}" type="datetime1">
              <a:rPr lang="en-US" smtClean="0"/>
              <a:t>9/24/21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B5252-9D98-964A-8846-EA7B394D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4513B-B7F0-DE4C-B56A-2133E29E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7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F896-4C4B-6D48-9AB9-34AD0C98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E29B-F20F-F640-85C4-53102DA2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738D6-FCD9-B442-AA48-C27FA1A5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51D86-A4F2-9940-A3EB-ABC054C0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ACC0-3228-BA4B-942E-CEF38B0101FD}" type="datetime1">
              <a:rPr lang="en-US" smtClean="0"/>
              <a:t>9/24/21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1E4B7-C205-6944-8A6D-33E2B460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333D9-28DB-894C-82E8-5F5E86A9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F8AC-38D7-8F42-AD6D-C0682FC6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7F70E-2302-DE47-BF53-5B174587A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3C0B-6F6F-2542-AB58-F1AF3F1C2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DC1FF-3538-4047-A298-0A3A930E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EDBE-E24C-D140-B419-6D8D592D0F1C}" type="datetime1">
              <a:rPr lang="en-US" smtClean="0"/>
              <a:t>9/24/21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77053-6F27-A142-802E-E556D036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DD976-62E4-D248-9263-F4930383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2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A2590-2C83-4E43-80BA-9FB69E8C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7B10-D388-184E-A631-28792AE16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41DDD-4175-7849-8FC7-8FF90A061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781A2-A5EF-C54C-A3EF-F62483D37EDC}" type="datetime1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F958D-22EB-FD4E-AC7F-54C663FD2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7891-8043-B048-B82B-81811FC29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png"/><Relationship Id="rId18" Type="http://schemas.openxmlformats.org/officeDocument/2006/relationships/hyperlink" Target="http://www.finsmes.com/2016/04/sysdig-raises-15m-in-series-b-funding.html" TargetMode="External"/><Relationship Id="rId26" Type="http://schemas.openxmlformats.org/officeDocument/2006/relationships/image" Target="../media/image19.png"/><Relationship Id="rId21" Type="http://schemas.openxmlformats.org/officeDocument/2006/relationships/image" Target="../media/image14.png"/><Relationship Id="rId34" Type="http://schemas.openxmlformats.org/officeDocument/2006/relationships/hyperlink" Target="http://en.wikipedia.org/wiki/file:git_icon.svg" TargetMode="External"/><Relationship Id="rId7" Type="http://schemas.openxmlformats.org/officeDocument/2006/relationships/image" Target="../media/image5.png"/><Relationship Id="rId12" Type="http://schemas.openxmlformats.org/officeDocument/2006/relationships/image" Target="../media/image9.svg"/><Relationship Id="rId17" Type="http://schemas.openxmlformats.org/officeDocument/2006/relationships/image" Target="../media/image12.jpeg"/><Relationship Id="rId25" Type="http://schemas.openxmlformats.org/officeDocument/2006/relationships/image" Target="../media/image18.png"/><Relationship Id="rId3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about.gitlab.com/" TargetMode="External"/><Relationship Id="rId20" Type="http://schemas.openxmlformats.org/officeDocument/2006/relationships/hyperlink" Target="https://www.pngwave.com/png-clip-art-cqmjv" TargetMode="External"/><Relationship Id="rId29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8.png"/><Relationship Id="rId24" Type="http://schemas.openxmlformats.org/officeDocument/2006/relationships/image" Target="../media/image17.png"/><Relationship Id="rId32" Type="http://schemas.openxmlformats.org/officeDocument/2006/relationships/hyperlink" Target="https://about.gitlab.com/releases/2020/06/22/gitlab-13-1-released/" TargetMode="External"/><Relationship Id="rId37" Type="http://schemas.openxmlformats.org/officeDocument/2006/relationships/image" Target="../media/image25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23" Type="http://schemas.openxmlformats.org/officeDocument/2006/relationships/image" Target="../media/image16.png"/><Relationship Id="rId28" Type="http://schemas.openxmlformats.org/officeDocument/2006/relationships/hyperlink" Target="https://servicemesh.es/" TargetMode="External"/><Relationship Id="rId36" Type="http://schemas.openxmlformats.org/officeDocument/2006/relationships/hyperlink" Target="https://dhall-lang.org/?source=techstories.org" TargetMode="External"/><Relationship Id="rId10" Type="http://schemas.openxmlformats.org/officeDocument/2006/relationships/hyperlink" Target="https://pixabay.com/en/computer-user-icon-peolpe-avatar-1331579/" TargetMode="External"/><Relationship Id="rId19" Type="http://schemas.openxmlformats.org/officeDocument/2006/relationships/image" Target="../media/image13.png"/><Relationship Id="rId31" Type="http://schemas.openxmlformats.org/officeDocument/2006/relationships/image" Target="../media/image22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hyperlink" Target="https://en.wikipedia.org/wiki/Prometheus_(software)" TargetMode="External"/><Relationship Id="rId22" Type="http://schemas.openxmlformats.org/officeDocument/2006/relationships/image" Target="../media/image15.svg"/><Relationship Id="rId27" Type="http://schemas.openxmlformats.org/officeDocument/2006/relationships/image" Target="../media/image20.png"/><Relationship Id="rId30" Type="http://schemas.openxmlformats.org/officeDocument/2006/relationships/hyperlink" Target="https://medium.com/jitta-engineering/kubernetes-s01e01-introduction-concept-6dbd898e7f2d" TargetMode="External"/><Relationship Id="rId35" Type="http://schemas.openxmlformats.org/officeDocument/2006/relationships/image" Target="../media/image24.png"/><Relationship Id="rId8" Type="http://schemas.openxmlformats.org/officeDocument/2006/relationships/image" Target="../media/image6.svg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3B9AEFA8-F71F-8A4E-BBBE-9DDA3C809592}"/>
              </a:ext>
            </a:extLst>
          </p:cNvPr>
          <p:cNvSpPr/>
          <p:nvPr/>
        </p:nvSpPr>
        <p:spPr>
          <a:xfrm>
            <a:off x="4581297" y="3522338"/>
            <a:ext cx="5992110" cy="196053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00206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spcBef>
                <a:spcPts val="600"/>
              </a:spcBef>
            </a:pPr>
            <a:r>
              <a:rPr lang="en-US" sz="2000" dirty="0">
                <a:solidFill>
                  <a:schemeClr val="tx1"/>
                </a:solidFill>
              </a:rPr>
              <a:t>Use in </a:t>
            </a:r>
            <a:r>
              <a:rPr lang="en-US" sz="2000" b="1" dirty="0">
                <a:solidFill>
                  <a:srgbClr val="7A004A"/>
                </a:solidFill>
              </a:rPr>
              <a:t>any K8s environment. </a:t>
            </a:r>
            <a:r>
              <a:rPr lang="en-US" sz="2000" dirty="0">
                <a:solidFill>
                  <a:schemeClr val="tx1"/>
                </a:solidFill>
              </a:rPr>
              <a:t>Use within </a:t>
            </a:r>
            <a:r>
              <a:rPr lang="en-US" sz="2000" b="1" dirty="0">
                <a:solidFill>
                  <a:srgbClr val="7A004A"/>
                </a:solidFill>
              </a:rPr>
              <a:t>any CI/CD/GitOps process. 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72E85CC1-DA98-DB42-9B50-F9C1447BA10C}"/>
              </a:ext>
            </a:extLst>
          </p:cNvPr>
          <p:cNvSpPr/>
          <p:nvPr/>
        </p:nvSpPr>
        <p:spPr>
          <a:xfrm>
            <a:off x="3351470" y="1590876"/>
            <a:ext cx="3240666" cy="147007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2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spcBef>
                <a:spcPts val="600"/>
              </a:spcBef>
            </a:pPr>
            <a:r>
              <a:rPr lang="en-US" sz="2000" dirty="0">
                <a:solidFill>
                  <a:schemeClr val="tx1"/>
                </a:solidFill>
              </a:rPr>
              <a:t>Assess and safely rollout </a:t>
            </a:r>
            <a:r>
              <a:rPr lang="en-US" sz="2000" b="1" dirty="0">
                <a:solidFill>
                  <a:srgbClr val="7A004A"/>
                </a:solidFill>
              </a:rPr>
              <a:t>winning version of app</a:t>
            </a:r>
          </a:p>
        </p:txBody>
      </p:sp>
      <p:pic>
        <p:nvPicPr>
          <p:cNvPr id="56" name="Graphic 55" descr="Web design with solid fill">
            <a:extLst>
              <a:ext uri="{FF2B5EF4-FFF2-40B4-BE49-F238E27FC236}">
                <a16:creationId xmlns:a16="http://schemas.microsoft.com/office/drawing/2014/main" id="{933FE7C0-EFE4-E748-80EB-5B8F9CE692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3878416" y="1706187"/>
            <a:ext cx="623353" cy="623353"/>
          </a:xfrm>
          <a:prstGeom prst="rect">
            <a:avLst/>
          </a:prstGeom>
        </p:spPr>
      </p:pic>
      <p:pic>
        <p:nvPicPr>
          <p:cNvPr id="57" name="Graphic 56" descr="Web design with solid fill">
            <a:extLst>
              <a:ext uri="{FF2B5EF4-FFF2-40B4-BE49-F238E27FC236}">
                <a16:creationId xmlns:a16="http://schemas.microsoft.com/office/drawing/2014/main" id="{219D90D1-487F-F44F-ACA7-FA7099F467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4440359" y="1706187"/>
            <a:ext cx="623353" cy="623353"/>
          </a:xfrm>
          <a:prstGeom prst="rect">
            <a:avLst/>
          </a:prstGeom>
        </p:spPr>
      </p:pic>
      <p:pic>
        <p:nvPicPr>
          <p:cNvPr id="58" name="Graphic 57" descr="Web design with solid fill">
            <a:extLst>
              <a:ext uri="{FF2B5EF4-FFF2-40B4-BE49-F238E27FC236}">
                <a16:creationId xmlns:a16="http://schemas.microsoft.com/office/drawing/2014/main" id="{EE0C47ED-9847-B447-B385-88A98D59CD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4991791" y="1706187"/>
            <a:ext cx="623353" cy="623353"/>
          </a:xfrm>
          <a:prstGeom prst="rect">
            <a:avLst/>
          </a:prstGeom>
        </p:spPr>
      </p:pic>
      <p:pic>
        <p:nvPicPr>
          <p:cNvPr id="59" name="Picture 58" descr="A picture containing food&#10;&#10;Description automatically generated">
            <a:extLst>
              <a:ext uri="{FF2B5EF4-FFF2-40B4-BE49-F238E27FC236}">
                <a16:creationId xmlns:a16="http://schemas.microsoft.com/office/drawing/2014/main" id="{8BA5EFE8-E3DF-4347-B933-DDF12CCB574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351213" y="4082036"/>
            <a:ext cx="837897" cy="837897"/>
          </a:xfrm>
          <a:prstGeom prst="rect">
            <a:avLst/>
          </a:prstGeom>
          <a:ln w="25400">
            <a:noFill/>
          </a:ln>
          <a:effectLst>
            <a:outerShdw blurRad="50800" dist="50800" dir="5400000" algn="ctr" rotWithShape="0">
              <a:srgbClr val="000000">
                <a:alpha val="66000"/>
              </a:srgbClr>
            </a:outerShdw>
          </a:effectLst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935F318-E22E-3A42-A6E3-5B2CABA50FFD}"/>
              </a:ext>
            </a:extLst>
          </p:cNvPr>
          <p:cNvCxnSpPr>
            <a:cxnSpLocks/>
            <a:stCxn id="59" idx="3"/>
            <a:endCxn id="54" idx="1"/>
          </p:cNvCxnSpPr>
          <p:nvPr/>
        </p:nvCxnSpPr>
        <p:spPr>
          <a:xfrm>
            <a:off x="4189110" y="4500985"/>
            <a:ext cx="392187" cy="1620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Graphic 63" descr="Thumbs up sign with solid fill">
            <a:extLst>
              <a:ext uri="{FF2B5EF4-FFF2-40B4-BE49-F238E27FC236}">
                <a16:creationId xmlns:a16="http://schemas.microsoft.com/office/drawing/2014/main" id="{C0E98AFB-054E-8A4C-A1AB-25514E62557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89384" y="1733180"/>
            <a:ext cx="506616" cy="506616"/>
          </a:xfrm>
          <a:prstGeom prst="rect">
            <a:avLst/>
          </a:prstGeom>
        </p:spPr>
      </p:pic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935B8836-293C-384B-B78E-F7AC03540A17}"/>
              </a:ext>
            </a:extLst>
          </p:cNvPr>
          <p:cNvSpPr/>
          <p:nvPr/>
        </p:nvSpPr>
        <p:spPr>
          <a:xfrm>
            <a:off x="6983370" y="1590877"/>
            <a:ext cx="3590038" cy="147007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2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spcBef>
                <a:spcPts val="600"/>
              </a:spcBef>
            </a:pPr>
            <a:r>
              <a:rPr lang="en-US" sz="2000" dirty="0">
                <a:solidFill>
                  <a:schemeClr val="tx1"/>
                </a:solidFill>
              </a:rPr>
              <a:t>Use</a:t>
            </a:r>
            <a:r>
              <a:rPr lang="en-US" sz="2000" b="1" dirty="0">
                <a:solidFill>
                  <a:srgbClr val="7A004A"/>
                </a:solidFill>
              </a:rPr>
              <a:t> built-in </a:t>
            </a:r>
            <a:r>
              <a:rPr lang="en-US" sz="2000" dirty="0">
                <a:solidFill>
                  <a:schemeClr val="tx1"/>
                </a:solidFill>
              </a:rPr>
              <a:t>metrics collector or </a:t>
            </a:r>
            <a:r>
              <a:rPr lang="en-US" sz="2000" b="1" dirty="0">
                <a:solidFill>
                  <a:srgbClr val="7A004A"/>
                </a:solidFill>
              </a:rPr>
              <a:t>custom </a:t>
            </a:r>
            <a:r>
              <a:rPr lang="en-US" sz="2000" dirty="0">
                <a:solidFill>
                  <a:schemeClr val="tx1"/>
                </a:solidFill>
              </a:rPr>
              <a:t>metrics</a:t>
            </a:r>
            <a:r>
              <a:rPr lang="en-US" sz="2000" b="1" dirty="0">
                <a:solidFill>
                  <a:srgbClr val="7A004A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from</a:t>
            </a:r>
            <a:r>
              <a:rPr lang="en-US" sz="2000" b="1" dirty="0">
                <a:solidFill>
                  <a:srgbClr val="7A004A"/>
                </a:solidFill>
              </a:rPr>
              <a:t> any DB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A8D0EB1-2E0D-A44B-801E-F70098B7B1BA}"/>
              </a:ext>
            </a:extLst>
          </p:cNvPr>
          <p:cNvCxnSpPr>
            <a:cxnSpLocks/>
            <a:stCxn id="55" idx="3"/>
            <a:endCxn id="66" idx="1"/>
          </p:cNvCxnSpPr>
          <p:nvPr/>
        </p:nvCxnSpPr>
        <p:spPr>
          <a:xfrm>
            <a:off x="6592136" y="2325912"/>
            <a:ext cx="391234" cy="2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prstDash val="sysDot"/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6DF5325F-B6E0-1A4C-A5C9-8E092EF290BF}"/>
              </a:ext>
            </a:extLst>
          </p:cNvPr>
          <p:cNvCxnSpPr>
            <a:cxnSpLocks/>
            <a:stCxn id="45" idx="0"/>
            <a:endCxn id="55" idx="2"/>
          </p:cNvCxnSpPr>
          <p:nvPr/>
        </p:nvCxnSpPr>
        <p:spPr>
          <a:xfrm rot="16200000" flipV="1">
            <a:off x="6003496" y="2029256"/>
            <a:ext cx="538975" cy="2602359"/>
          </a:xfrm>
          <a:prstGeom prst="bentConnector3">
            <a:avLst>
              <a:gd name="adj1" fmla="val 50000"/>
            </a:avLst>
          </a:prstGeom>
          <a:ln w="25400">
            <a:solidFill>
              <a:schemeClr val="bg2">
                <a:lumMod val="75000"/>
              </a:schemeClr>
            </a:solidFill>
            <a:prstDash val="sysDot"/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7FE42E7F-240E-DB42-A92E-75F439AB14A9}"/>
              </a:ext>
            </a:extLst>
          </p:cNvPr>
          <p:cNvCxnSpPr>
            <a:cxnSpLocks/>
            <a:stCxn id="66" idx="2"/>
            <a:endCxn id="45" idx="0"/>
          </p:cNvCxnSpPr>
          <p:nvPr/>
        </p:nvCxnSpPr>
        <p:spPr>
          <a:xfrm rot="5400000">
            <a:off x="7906790" y="2728323"/>
            <a:ext cx="538973" cy="1204227"/>
          </a:xfrm>
          <a:prstGeom prst="bentConnector3">
            <a:avLst>
              <a:gd name="adj1" fmla="val 50000"/>
            </a:avLst>
          </a:prstGeom>
          <a:ln w="25400">
            <a:solidFill>
              <a:schemeClr val="bg2">
                <a:lumMod val="75000"/>
              </a:schemeClr>
            </a:solidFill>
            <a:prstDash val="sysDot"/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70" descr="Logo, icon&#10;&#10;Description automatically generated">
            <a:extLst>
              <a:ext uri="{FF2B5EF4-FFF2-40B4-BE49-F238E27FC236}">
                <a16:creationId xmlns:a16="http://schemas.microsoft.com/office/drawing/2014/main" id="{D6933246-7CF9-5D47-BE26-2C984D62F3E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8382435" y="1755828"/>
            <a:ext cx="469190" cy="485240"/>
          </a:xfrm>
          <a:prstGeom prst="rect">
            <a:avLst/>
          </a:prstGeom>
        </p:spPr>
      </p:pic>
      <p:pic>
        <p:nvPicPr>
          <p:cNvPr id="72" name="Picture 71" descr="Icon&#10;&#10;Description automatically generated">
            <a:extLst>
              <a:ext uri="{FF2B5EF4-FFF2-40B4-BE49-F238E27FC236}">
                <a16:creationId xmlns:a16="http://schemas.microsoft.com/office/drawing/2014/main" id="{92AD9B42-8D43-424D-917D-A87E4F85C6A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8888838" y="1755828"/>
            <a:ext cx="576312" cy="485240"/>
          </a:xfrm>
          <a:prstGeom prst="rect">
            <a:avLst/>
          </a:prstGeom>
        </p:spPr>
      </p:pic>
      <p:pic>
        <p:nvPicPr>
          <p:cNvPr id="73" name="Picture 72" descr="Icon&#10;&#10;Description automatically generated">
            <a:extLst>
              <a:ext uri="{FF2B5EF4-FFF2-40B4-BE49-F238E27FC236}">
                <a16:creationId xmlns:a16="http://schemas.microsoft.com/office/drawing/2014/main" id="{7E26FC70-58D1-1D44-A68E-06075863FBA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9512873" y="1755829"/>
            <a:ext cx="465279" cy="485239"/>
          </a:xfrm>
          <a:prstGeom prst="rect">
            <a:avLst/>
          </a:prstGeom>
        </p:spPr>
      </p:pic>
      <p:pic>
        <p:nvPicPr>
          <p:cNvPr id="74" name="Picture 73" descr="Shape&#10;&#10;Description automatically generated">
            <a:extLst>
              <a:ext uri="{FF2B5EF4-FFF2-40B4-BE49-F238E27FC236}">
                <a16:creationId xmlns:a16="http://schemas.microsoft.com/office/drawing/2014/main" id="{0A3FF311-3331-1D4B-9992-268EBC6DB0A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10004852" y="1755828"/>
            <a:ext cx="467334" cy="48524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8E64CE0A-A303-B24D-84CD-764C6881643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092180" y="1671748"/>
            <a:ext cx="485240" cy="48524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CCF2FE35-FD73-F240-96B7-60934C6C3CDD}"/>
              </a:ext>
            </a:extLst>
          </p:cNvPr>
          <p:cNvSpPr/>
          <p:nvPr/>
        </p:nvSpPr>
        <p:spPr>
          <a:xfrm>
            <a:off x="5123254" y="3176259"/>
            <a:ext cx="4908331" cy="196053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EA7BD02-DB63-9548-B6A6-786AF358FC92}"/>
              </a:ext>
            </a:extLst>
          </p:cNvPr>
          <p:cNvSpPr>
            <a:spLocks noChangeAspect="1"/>
          </p:cNvSpPr>
          <p:nvPr/>
        </p:nvSpPr>
        <p:spPr>
          <a:xfrm>
            <a:off x="7016378" y="3599923"/>
            <a:ext cx="1115568" cy="111895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DB0AF4BA-07A2-6344-A68F-2AF45ACD204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199575" y="3772808"/>
            <a:ext cx="746070" cy="74607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pic>
        <p:nvPicPr>
          <p:cNvPr id="47" name="Picture 2" descr="Kubeflow">
            <a:extLst>
              <a:ext uri="{FF2B5EF4-FFF2-40B4-BE49-F238E27FC236}">
                <a16:creationId xmlns:a16="http://schemas.microsoft.com/office/drawing/2014/main" id="{389C2893-5019-984C-AF25-A80B1A987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439994" y="3642541"/>
            <a:ext cx="379046" cy="373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8" descr="Istio">
            <a:extLst>
              <a:ext uri="{FF2B5EF4-FFF2-40B4-BE49-F238E27FC236}">
                <a16:creationId xmlns:a16="http://schemas.microsoft.com/office/drawing/2014/main" id="{785E82C4-48FF-1446-A29D-E156749F2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254" y="4145843"/>
            <a:ext cx="364659" cy="364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Use Ambassador Gateway with Knative Serving | by Justin Brûlotte |  Ambassador Labs">
            <a:extLst>
              <a:ext uri="{FF2B5EF4-FFF2-40B4-BE49-F238E27FC236}">
                <a16:creationId xmlns:a16="http://schemas.microsoft.com/office/drawing/2014/main" id="{2CB49637-1FF7-3948-808E-4B44687FC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697" y="4209134"/>
            <a:ext cx="458399" cy="370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Seldon · GitHub">
            <a:extLst>
              <a:ext uri="{FF2B5EF4-FFF2-40B4-BE49-F238E27FC236}">
                <a16:creationId xmlns:a16="http://schemas.microsoft.com/office/drawing/2014/main" id="{2DBAFBF3-8B27-B64F-8434-B41E33480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55394" y="3635646"/>
            <a:ext cx="370492" cy="370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50" descr="A picture containing icon&#10;&#10;Description automatically generated">
            <a:extLst>
              <a:ext uri="{FF2B5EF4-FFF2-40B4-BE49-F238E27FC236}">
                <a16:creationId xmlns:a16="http://schemas.microsoft.com/office/drawing/2014/main" id="{D4361B31-6C12-754F-A56E-4EE7668AA9C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837473B0-CC2E-450A-ABE3-18F120FF3D39}">
                <a1611:picAttrSrcUrl xmlns:a1611="http://schemas.microsoft.com/office/drawing/2016/11/main" r:id="rId28"/>
              </a:ext>
            </a:extLst>
          </a:blip>
          <a:stretch>
            <a:fillRect/>
          </a:stretch>
        </p:blipFill>
        <p:spPr>
          <a:xfrm>
            <a:off x="8787103" y="4164162"/>
            <a:ext cx="414281" cy="395639"/>
          </a:xfrm>
          <a:prstGeom prst="rect">
            <a:avLst/>
          </a:prstGeom>
        </p:spPr>
      </p:pic>
      <p:pic>
        <p:nvPicPr>
          <p:cNvPr id="52" name="Picture 51" descr="Logo, icon&#10;&#10;Description automatically generated">
            <a:extLst>
              <a:ext uri="{FF2B5EF4-FFF2-40B4-BE49-F238E27FC236}">
                <a16:creationId xmlns:a16="http://schemas.microsoft.com/office/drawing/2014/main" id="{59F85DE6-DD4B-7A40-89DD-AF1EBB42610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5698068" y="4266050"/>
            <a:ext cx="351703" cy="363734"/>
          </a:xfrm>
          <a:prstGeom prst="rect">
            <a:avLst/>
          </a:prstGeom>
        </p:spPr>
      </p:pic>
      <p:pic>
        <p:nvPicPr>
          <p:cNvPr id="53" name="Picture 52" descr="Icon&#10;&#10;Description automatically generated">
            <a:extLst>
              <a:ext uri="{FF2B5EF4-FFF2-40B4-BE49-F238E27FC236}">
                <a16:creationId xmlns:a16="http://schemas.microsoft.com/office/drawing/2014/main" id="{A73C011B-41FE-664C-AB74-8CC00AF7D57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4746086" y="3638688"/>
            <a:ext cx="432001" cy="363734"/>
          </a:xfrm>
          <a:prstGeom prst="rect">
            <a:avLst/>
          </a:prstGeom>
        </p:spPr>
      </p:pic>
      <p:pic>
        <p:nvPicPr>
          <p:cNvPr id="61" name="Picture 60" descr="Icon&#10;&#10;Description automatically generated">
            <a:extLst>
              <a:ext uri="{FF2B5EF4-FFF2-40B4-BE49-F238E27FC236}">
                <a16:creationId xmlns:a16="http://schemas.microsoft.com/office/drawing/2014/main" id="{9B15B0F3-8B0E-C449-9A45-A621AB30DEB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8233080" y="4186491"/>
            <a:ext cx="348771" cy="363733"/>
          </a:xfrm>
          <a:prstGeom prst="rect">
            <a:avLst/>
          </a:prstGeom>
        </p:spPr>
      </p:pic>
      <p:pic>
        <p:nvPicPr>
          <p:cNvPr id="62" name="Picture 61" descr="Shape&#10;&#10;Description automatically generated">
            <a:extLst>
              <a:ext uri="{FF2B5EF4-FFF2-40B4-BE49-F238E27FC236}">
                <a16:creationId xmlns:a16="http://schemas.microsoft.com/office/drawing/2014/main" id="{9357B8D7-BF10-E441-9448-631B776C286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9418415" y="4113038"/>
            <a:ext cx="350312" cy="363734"/>
          </a:xfrm>
          <a:prstGeom prst="rect">
            <a:avLst/>
          </a:prstGeom>
        </p:spPr>
      </p:pic>
      <p:pic>
        <p:nvPicPr>
          <p:cNvPr id="63" name="Picture 62" descr="Icon&#10;&#10;Description automatically generated">
            <a:extLst>
              <a:ext uri="{FF2B5EF4-FFF2-40B4-BE49-F238E27FC236}">
                <a16:creationId xmlns:a16="http://schemas.microsoft.com/office/drawing/2014/main" id="{A82BE2EE-B831-1548-81BF-41D3ABF4BA3A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837473B0-CC2E-450A-ABE3-18F120FF3D39}">
                <a1611:picAttrSrcUrl xmlns:a1611="http://schemas.microsoft.com/office/drawing/2016/11/main" r:id="rId30"/>
              </a:ext>
            </a:extLst>
          </a:blip>
          <a:stretch>
            <a:fillRect/>
          </a:stretch>
        </p:blipFill>
        <p:spPr>
          <a:xfrm>
            <a:off x="5884641" y="3708492"/>
            <a:ext cx="414283" cy="414283"/>
          </a:xfrm>
          <a:prstGeom prst="rect">
            <a:avLst/>
          </a:prstGeom>
        </p:spPr>
      </p:pic>
      <p:pic>
        <p:nvPicPr>
          <p:cNvPr id="65" name="Picture 64" descr="Icon&#10;&#10;Description automatically generated">
            <a:extLst>
              <a:ext uri="{FF2B5EF4-FFF2-40B4-BE49-F238E27FC236}">
                <a16:creationId xmlns:a16="http://schemas.microsoft.com/office/drawing/2014/main" id="{9CC186A5-C19E-C94C-B1CB-021EE7C62866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837473B0-CC2E-450A-ABE3-18F120FF3D39}">
                <a1611:picAttrSrcUrl xmlns:a1611="http://schemas.microsoft.com/office/drawing/2016/11/main" r:id="rId32"/>
              </a:ext>
            </a:extLst>
          </a:blip>
          <a:stretch>
            <a:fillRect/>
          </a:stretch>
        </p:blipFill>
        <p:spPr>
          <a:xfrm>
            <a:off x="5429486" y="3665895"/>
            <a:ext cx="319795" cy="368185"/>
          </a:xfrm>
          <a:prstGeom prst="rect">
            <a:avLst/>
          </a:prstGeom>
        </p:spPr>
      </p:pic>
      <p:pic>
        <p:nvPicPr>
          <p:cNvPr id="69" name="Picture 68" descr="Icon&#10;&#10;Description automatically generated">
            <a:extLst>
              <a:ext uri="{FF2B5EF4-FFF2-40B4-BE49-F238E27FC236}">
                <a16:creationId xmlns:a16="http://schemas.microsoft.com/office/drawing/2014/main" id="{09B185C1-B8F3-494B-8C88-DD5A9CB11587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837473B0-CC2E-450A-ABE3-18F120FF3D39}">
                <a1611:picAttrSrcUrl xmlns:a1611="http://schemas.microsoft.com/office/drawing/2016/11/main" r:id="rId34"/>
              </a:ext>
            </a:extLst>
          </a:blip>
          <a:stretch>
            <a:fillRect/>
          </a:stretch>
        </p:blipFill>
        <p:spPr>
          <a:xfrm>
            <a:off x="8934253" y="3620631"/>
            <a:ext cx="370492" cy="370492"/>
          </a:xfrm>
          <a:prstGeom prst="rect">
            <a:avLst/>
          </a:prstGeom>
        </p:spPr>
      </p:pic>
      <p:pic>
        <p:nvPicPr>
          <p:cNvPr id="75" name="Picture 74" descr="Shape, icon&#10;&#10;Description automatically generated">
            <a:extLst>
              <a:ext uri="{FF2B5EF4-FFF2-40B4-BE49-F238E27FC236}">
                <a16:creationId xmlns:a16="http://schemas.microsoft.com/office/drawing/2014/main" id="{750D57E5-CFCC-D845-9302-FAFBC2046000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837473B0-CC2E-450A-ABE3-18F120FF3D39}">
                <a1611:picAttrSrcUrl xmlns:a1611="http://schemas.microsoft.com/office/drawing/2016/11/main" r:id="rId36"/>
              </a:ext>
            </a:extLst>
          </a:blip>
          <a:stretch>
            <a:fillRect/>
          </a:stretch>
        </p:blipFill>
        <p:spPr>
          <a:xfrm>
            <a:off x="9975926" y="4006138"/>
            <a:ext cx="249842" cy="370492"/>
          </a:xfrm>
          <a:prstGeom prst="rect">
            <a:avLst/>
          </a:prstGeom>
        </p:spPr>
      </p:pic>
      <p:pic>
        <p:nvPicPr>
          <p:cNvPr id="76" name="Picture 4" descr="Litmus Chaos · GitHub">
            <a:extLst>
              <a:ext uri="{FF2B5EF4-FFF2-40B4-BE49-F238E27FC236}">
                <a16:creationId xmlns:a16="http://schemas.microsoft.com/office/drawing/2014/main" id="{65923218-1257-E143-A4F2-798E8F479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7562" y="3668778"/>
            <a:ext cx="321206" cy="32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970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10881</TotalTime>
  <Words>35</Words>
  <Application>Microsoft Macintosh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DevOps / MLOps Release Automation for Kubernetes</dc:title>
  <dc:creator>Sri Parthasarathy</dc:creator>
  <cp:lastModifiedBy>Sri Parthasarathy</cp:lastModifiedBy>
  <cp:revision>1364</cp:revision>
  <dcterms:created xsi:type="dcterms:W3CDTF">2020-10-24T21:25:13Z</dcterms:created>
  <dcterms:modified xsi:type="dcterms:W3CDTF">2021-09-24T14:47:32Z</dcterms:modified>
</cp:coreProperties>
</file>