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374" r:id="rId2"/>
    <p:sldId id="375" r:id="rId3"/>
    <p:sldId id="376" r:id="rId4"/>
    <p:sldId id="378" r:id="rId5"/>
    <p:sldId id="379" r:id="rId6"/>
    <p:sldId id="386" r:id="rId7"/>
    <p:sldId id="38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0703"/>
    <a:srgbClr val="7A004A"/>
    <a:srgbClr val="FF007E"/>
    <a:srgbClr val="FF06D0"/>
    <a:srgbClr val="642E8E"/>
    <a:srgbClr val="E5C1F6"/>
    <a:srgbClr val="DB68F9"/>
    <a:srgbClr val="DC7FF4"/>
    <a:srgbClr val="7032A1"/>
    <a:srgbClr val="9B48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06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24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20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27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61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82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1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12/17/21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12/17/21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12/17/21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12/17/21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12/17/21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12/17/21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19D71A4-FD5D-BD48-844B-435B16760232}"/>
              </a:ext>
            </a:extLst>
          </p:cNvPr>
          <p:cNvSpPr/>
          <p:nvPr/>
        </p:nvSpPr>
        <p:spPr>
          <a:xfrm>
            <a:off x="2371061" y="1829777"/>
            <a:ext cx="7315200" cy="2690649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tx2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EA7BD02-DB63-9548-B6A6-786AF358FC92}"/>
              </a:ext>
            </a:extLst>
          </p:cNvPr>
          <p:cNvSpPr>
            <a:spLocks noChangeAspect="1"/>
          </p:cNvSpPr>
          <p:nvPr/>
        </p:nvSpPr>
        <p:spPr>
          <a:xfrm>
            <a:off x="5528064" y="2719254"/>
            <a:ext cx="1115568" cy="111895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B0AF4BA-07A2-6344-A68F-2AF45ACD2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1261" y="2892139"/>
            <a:ext cx="746070" cy="74607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3F2490-BAFE-FA4F-BDCF-8A15FA2A350D}"/>
              </a:ext>
            </a:extLst>
          </p:cNvPr>
          <p:cNvCxnSpPr>
            <a:cxnSpLocks/>
            <a:stCxn id="45" idx="6"/>
          </p:cNvCxnSpPr>
          <p:nvPr/>
        </p:nvCxnSpPr>
        <p:spPr>
          <a:xfrm>
            <a:off x="6643632" y="3278729"/>
            <a:ext cx="2935170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40DFEBA5-0FDE-8D44-A1A0-E608006418A1}"/>
              </a:ext>
            </a:extLst>
          </p:cNvPr>
          <p:cNvCxnSpPr>
            <a:cxnSpLocks/>
            <a:stCxn id="45" idx="7"/>
          </p:cNvCxnSpPr>
          <p:nvPr/>
        </p:nvCxnSpPr>
        <p:spPr>
          <a:xfrm rot="5400000" flipH="1" flipV="1">
            <a:off x="7865434" y="1169753"/>
            <a:ext cx="328194" cy="3098541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8000">
                  <a:srgbClr val="B7070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C96F1857-9DF0-F64B-B108-5E05445BEEE8}"/>
              </a:ext>
            </a:extLst>
          </p:cNvPr>
          <p:cNvCxnSpPr>
            <a:cxnSpLocks/>
            <a:stCxn id="45" idx="1"/>
          </p:cNvCxnSpPr>
          <p:nvPr/>
        </p:nvCxnSpPr>
        <p:spPr>
          <a:xfrm rot="16200000" flipV="1">
            <a:off x="4149913" y="1341597"/>
            <a:ext cx="334246" cy="2748799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9000">
                  <a:srgbClr val="C0000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442ED27-3243-AE4E-ADAC-0122C7D2199B}"/>
              </a:ext>
            </a:extLst>
          </p:cNvPr>
          <p:cNvCxnSpPr>
            <a:cxnSpLocks/>
          </p:cNvCxnSpPr>
          <p:nvPr/>
        </p:nvCxnSpPr>
        <p:spPr>
          <a:xfrm flipH="1">
            <a:off x="2945219" y="3265174"/>
            <a:ext cx="2582845" cy="730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51299B17-C557-EA4C-8EE9-7C01A3ED72A7}"/>
              </a:ext>
            </a:extLst>
          </p:cNvPr>
          <p:cNvCxnSpPr>
            <a:cxnSpLocks/>
            <a:stCxn id="45" idx="3"/>
          </p:cNvCxnSpPr>
          <p:nvPr/>
        </p:nvCxnSpPr>
        <p:spPr>
          <a:xfrm rot="5400000">
            <a:off x="4148735" y="2468240"/>
            <a:ext cx="336603" cy="2748799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9000">
                  <a:srgbClr val="B7070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E6FB33E7-DF3D-0F4F-A80C-D16E25CB7737}"/>
              </a:ext>
            </a:extLst>
          </p:cNvPr>
          <p:cNvCxnSpPr>
            <a:cxnSpLocks/>
            <a:stCxn id="45" idx="5"/>
          </p:cNvCxnSpPr>
          <p:nvPr/>
        </p:nvCxnSpPr>
        <p:spPr>
          <a:xfrm rot="16200000" flipH="1">
            <a:off x="7862408" y="2292190"/>
            <a:ext cx="334249" cy="3098543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9000">
                  <a:srgbClr val="B7070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B0B6B7-226E-954C-98D8-33134757394E}"/>
              </a:ext>
            </a:extLst>
          </p:cNvPr>
          <p:cNvSpPr txBox="1"/>
          <p:nvPr/>
        </p:nvSpPr>
        <p:spPr>
          <a:xfrm>
            <a:off x="2975388" y="2179542"/>
            <a:ext cx="245586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Declarative experiments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907230B-A103-7E4E-BD32-88729441759E}"/>
              </a:ext>
            </a:extLst>
          </p:cNvPr>
          <p:cNvSpPr txBox="1"/>
          <p:nvPr/>
        </p:nvSpPr>
        <p:spPr>
          <a:xfrm>
            <a:off x="7051599" y="2185594"/>
            <a:ext cx="245099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Diverse app frameworks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AE2C051-4905-1C40-A8AC-6A1E1B9B0AC4}"/>
              </a:ext>
            </a:extLst>
          </p:cNvPr>
          <p:cNvSpPr txBox="1"/>
          <p:nvPr/>
        </p:nvSpPr>
        <p:spPr>
          <a:xfrm>
            <a:off x="6662133" y="2876764"/>
            <a:ext cx="288040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0">
                      <a:schemeClr val="bg1">
                        <a:lumMod val="20000"/>
                        <a:lumOff val="8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Advanced traffic engineering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F6B134A-27C2-A744-BDF7-EB488EF3E173}"/>
              </a:ext>
            </a:extLst>
          </p:cNvPr>
          <p:cNvSpPr txBox="1"/>
          <p:nvPr/>
        </p:nvSpPr>
        <p:spPr>
          <a:xfrm>
            <a:off x="2975388" y="3621808"/>
            <a:ext cx="144988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CI/CD/GitOps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F42E4E-4F2B-3444-9D30-D6A138BC1321}"/>
              </a:ext>
            </a:extLst>
          </p:cNvPr>
          <p:cNvSpPr txBox="1"/>
          <p:nvPr/>
        </p:nvSpPr>
        <p:spPr>
          <a:xfrm>
            <a:off x="6502795" y="3628270"/>
            <a:ext cx="299505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98000">
                      <a:schemeClr val="accent4">
                        <a:lumMod val="40000"/>
                        <a:lumOff val="6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AI-driven &amp; statistically robust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14FFCA2-5CA7-AC47-8DEE-26F0528D2DA1}"/>
              </a:ext>
            </a:extLst>
          </p:cNvPr>
          <p:cNvSpPr txBox="1"/>
          <p:nvPr/>
        </p:nvSpPr>
        <p:spPr>
          <a:xfrm>
            <a:off x="2939840" y="2889481"/>
            <a:ext cx="240450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Built-in/Custom metrics</a:t>
            </a:r>
          </a:p>
        </p:txBody>
      </p:sp>
    </p:spTree>
    <p:extLst>
      <p:ext uri="{BB962C8B-B14F-4D97-AF65-F5344CB8AC3E}">
        <p14:creationId xmlns:p14="http://schemas.microsoft.com/office/powerpoint/2010/main" val="3897970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69CFBBAB-C673-6649-890C-A189EE928577}"/>
              </a:ext>
            </a:extLst>
          </p:cNvPr>
          <p:cNvSpPr>
            <a:spLocks noChangeAspect="1"/>
          </p:cNvSpPr>
          <p:nvPr/>
        </p:nvSpPr>
        <p:spPr>
          <a:xfrm>
            <a:off x="5528064" y="2719254"/>
            <a:ext cx="1115568" cy="111895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3505C14F-6235-5348-81C2-2A318AF8D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1261" y="2892139"/>
            <a:ext cx="746070" cy="74607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76E7CE-24C7-094F-A9F9-280707CE9E6D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6643632" y="3278729"/>
            <a:ext cx="2935170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803057C1-4F62-5347-AC1B-2EFD08228B48}"/>
              </a:ext>
            </a:extLst>
          </p:cNvPr>
          <p:cNvCxnSpPr>
            <a:cxnSpLocks/>
            <a:stCxn id="18" idx="7"/>
          </p:cNvCxnSpPr>
          <p:nvPr/>
        </p:nvCxnSpPr>
        <p:spPr>
          <a:xfrm rot="5400000" flipH="1" flipV="1">
            <a:off x="7865434" y="1169753"/>
            <a:ext cx="328194" cy="3098541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8000">
                  <a:srgbClr val="B7070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5B54CCD1-92F4-5E42-B250-F2C7AAEF18FB}"/>
              </a:ext>
            </a:extLst>
          </p:cNvPr>
          <p:cNvCxnSpPr>
            <a:cxnSpLocks/>
            <a:stCxn id="18" idx="1"/>
          </p:cNvCxnSpPr>
          <p:nvPr/>
        </p:nvCxnSpPr>
        <p:spPr>
          <a:xfrm rot="16200000" flipV="1">
            <a:off x="4149913" y="1341597"/>
            <a:ext cx="334246" cy="2748799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9000">
                  <a:srgbClr val="C0000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09A820-D829-6845-9D94-58A3C37B0F76}"/>
              </a:ext>
            </a:extLst>
          </p:cNvPr>
          <p:cNvCxnSpPr>
            <a:cxnSpLocks/>
          </p:cNvCxnSpPr>
          <p:nvPr/>
        </p:nvCxnSpPr>
        <p:spPr>
          <a:xfrm flipH="1">
            <a:off x="2945219" y="3265174"/>
            <a:ext cx="2582845" cy="730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D522808C-0B84-444B-9096-F51B0E4843B7}"/>
              </a:ext>
            </a:extLst>
          </p:cNvPr>
          <p:cNvCxnSpPr>
            <a:cxnSpLocks/>
            <a:stCxn id="18" idx="3"/>
          </p:cNvCxnSpPr>
          <p:nvPr/>
        </p:nvCxnSpPr>
        <p:spPr>
          <a:xfrm rot="5400000">
            <a:off x="4148735" y="2468240"/>
            <a:ext cx="336603" cy="2748799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9000">
                  <a:srgbClr val="B7070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A5E8BD86-D478-A94F-8E1D-E88732B3B4CC}"/>
              </a:ext>
            </a:extLst>
          </p:cNvPr>
          <p:cNvCxnSpPr>
            <a:cxnSpLocks/>
            <a:stCxn id="18" idx="5"/>
          </p:cNvCxnSpPr>
          <p:nvPr/>
        </p:nvCxnSpPr>
        <p:spPr>
          <a:xfrm rot="16200000" flipH="1">
            <a:off x="7862408" y="2292190"/>
            <a:ext cx="334249" cy="3098543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9000">
                  <a:srgbClr val="B7070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E418F4E-889D-6D4D-B71B-75C94662A6F5}"/>
              </a:ext>
            </a:extLst>
          </p:cNvPr>
          <p:cNvSpPr txBox="1"/>
          <p:nvPr/>
        </p:nvSpPr>
        <p:spPr>
          <a:xfrm>
            <a:off x="2975388" y="2179542"/>
            <a:ext cx="245586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Declarative experiments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322F4B-5B2F-1D41-9798-8F5041042580}"/>
              </a:ext>
            </a:extLst>
          </p:cNvPr>
          <p:cNvSpPr txBox="1"/>
          <p:nvPr/>
        </p:nvSpPr>
        <p:spPr>
          <a:xfrm>
            <a:off x="7051599" y="2185594"/>
            <a:ext cx="245099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Diverse app frameworks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86D894-8473-D447-BB47-D1FBB37C1F6A}"/>
              </a:ext>
            </a:extLst>
          </p:cNvPr>
          <p:cNvSpPr txBox="1"/>
          <p:nvPr/>
        </p:nvSpPr>
        <p:spPr>
          <a:xfrm>
            <a:off x="6662133" y="2876764"/>
            <a:ext cx="288040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0">
                      <a:schemeClr val="bg1">
                        <a:lumMod val="20000"/>
                        <a:lumOff val="8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Advanced traffic engineering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0C0ACC-EE27-F641-BFC6-F0061B867E0E}"/>
              </a:ext>
            </a:extLst>
          </p:cNvPr>
          <p:cNvSpPr txBox="1"/>
          <p:nvPr/>
        </p:nvSpPr>
        <p:spPr>
          <a:xfrm>
            <a:off x="2975388" y="3621808"/>
            <a:ext cx="144988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CI/CD/GitOps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1E1B8F-C3E9-1B48-8A45-A2F25C4409AD}"/>
              </a:ext>
            </a:extLst>
          </p:cNvPr>
          <p:cNvSpPr txBox="1"/>
          <p:nvPr/>
        </p:nvSpPr>
        <p:spPr>
          <a:xfrm>
            <a:off x="6502795" y="3628270"/>
            <a:ext cx="299505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98000">
                      <a:schemeClr val="accent4">
                        <a:lumMod val="40000"/>
                        <a:lumOff val="6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AI-driven &amp; statistically robust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764A98-9A1C-F34B-8249-A0FA61086CF4}"/>
              </a:ext>
            </a:extLst>
          </p:cNvPr>
          <p:cNvSpPr txBox="1"/>
          <p:nvPr/>
        </p:nvSpPr>
        <p:spPr>
          <a:xfrm>
            <a:off x="2939840" y="2889481"/>
            <a:ext cx="240450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Built-in/Custom metrics</a:t>
            </a:r>
          </a:p>
        </p:txBody>
      </p:sp>
    </p:spTree>
    <p:extLst>
      <p:ext uri="{BB962C8B-B14F-4D97-AF65-F5344CB8AC3E}">
        <p14:creationId xmlns:p14="http://schemas.microsoft.com/office/powerpoint/2010/main" val="2174649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19D71A4-FD5D-BD48-844B-435B16760232}"/>
              </a:ext>
            </a:extLst>
          </p:cNvPr>
          <p:cNvSpPr/>
          <p:nvPr/>
        </p:nvSpPr>
        <p:spPr>
          <a:xfrm>
            <a:off x="2438397" y="1933404"/>
            <a:ext cx="7315200" cy="2690649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tx2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EA7BD02-DB63-9548-B6A6-786AF358FC92}"/>
              </a:ext>
            </a:extLst>
          </p:cNvPr>
          <p:cNvSpPr>
            <a:spLocks noChangeAspect="1"/>
          </p:cNvSpPr>
          <p:nvPr/>
        </p:nvSpPr>
        <p:spPr>
          <a:xfrm>
            <a:off x="5528064" y="2719254"/>
            <a:ext cx="1115568" cy="111895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B0AF4BA-07A2-6344-A68F-2AF45ACD2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1261" y="2892139"/>
            <a:ext cx="746070" cy="74607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442ED27-3243-AE4E-ADAC-0122C7D2199B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2975388" y="2883120"/>
            <a:ext cx="2716047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B0B6B7-226E-954C-98D8-33134757394E}"/>
              </a:ext>
            </a:extLst>
          </p:cNvPr>
          <p:cNvSpPr txBox="1"/>
          <p:nvPr/>
        </p:nvSpPr>
        <p:spPr>
          <a:xfrm>
            <a:off x="5085881" y="2083323"/>
            <a:ext cx="202023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Progressive rollouts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F6B134A-27C2-A744-BDF7-EB488EF3E173}"/>
              </a:ext>
            </a:extLst>
          </p:cNvPr>
          <p:cNvSpPr txBox="1"/>
          <p:nvPr/>
        </p:nvSpPr>
        <p:spPr>
          <a:xfrm>
            <a:off x="2975388" y="3300409"/>
            <a:ext cx="144276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Chaos testing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F42E4E-4F2B-3444-9D30-D6A138BC1321}"/>
              </a:ext>
            </a:extLst>
          </p:cNvPr>
          <p:cNvSpPr txBox="1"/>
          <p:nvPr/>
        </p:nvSpPr>
        <p:spPr>
          <a:xfrm>
            <a:off x="4180023" y="4141054"/>
            <a:ext cx="380854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98000">
                      <a:schemeClr val="accent4">
                        <a:lumMod val="40000"/>
                        <a:lumOff val="6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State-of-the-art AI &amp; statistical analysis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14FFCA2-5CA7-AC47-8DEE-26F0528D2DA1}"/>
              </a:ext>
            </a:extLst>
          </p:cNvPr>
          <p:cNvSpPr txBox="1"/>
          <p:nvPr/>
        </p:nvSpPr>
        <p:spPr>
          <a:xfrm>
            <a:off x="3545503" y="2480564"/>
            <a:ext cx="1575816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A/B(/n) testing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D26F47-5E45-C548-8703-049CCF161E69}"/>
              </a:ext>
            </a:extLst>
          </p:cNvPr>
          <p:cNvCxnSpPr>
            <a:cxnSpLocks/>
            <a:stCxn id="45" idx="3"/>
          </p:cNvCxnSpPr>
          <p:nvPr/>
        </p:nvCxnSpPr>
        <p:spPr>
          <a:xfrm flipH="1">
            <a:off x="2975388" y="3674338"/>
            <a:ext cx="2716047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30E225-5DC0-6D4C-83F4-B6F53FA58B81}"/>
              </a:ext>
            </a:extLst>
          </p:cNvPr>
          <p:cNvCxnSpPr>
            <a:cxnSpLocks/>
            <a:stCxn id="45" idx="4"/>
          </p:cNvCxnSpPr>
          <p:nvPr/>
        </p:nvCxnSpPr>
        <p:spPr>
          <a:xfrm flipH="1">
            <a:off x="6084296" y="3838204"/>
            <a:ext cx="1552" cy="258910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046775E-C39B-3444-98D7-1861DFAD2629}"/>
              </a:ext>
            </a:extLst>
          </p:cNvPr>
          <p:cNvCxnSpPr>
            <a:cxnSpLocks/>
          </p:cNvCxnSpPr>
          <p:nvPr/>
        </p:nvCxnSpPr>
        <p:spPr>
          <a:xfrm flipH="1">
            <a:off x="6095999" y="2469809"/>
            <a:ext cx="1552" cy="258910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6EB244-A7B0-B645-B012-C7F92E43D308}"/>
              </a:ext>
            </a:extLst>
          </p:cNvPr>
          <p:cNvCxnSpPr>
            <a:cxnSpLocks/>
          </p:cNvCxnSpPr>
          <p:nvPr/>
        </p:nvCxnSpPr>
        <p:spPr>
          <a:xfrm flipH="1">
            <a:off x="4737975" y="2446217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FAE7CA-C26E-1C43-BACB-203469C347F9}"/>
              </a:ext>
            </a:extLst>
          </p:cNvPr>
          <p:cNvCxnSpPr>
            <a:cxnSpLocks/>
          </p:cNvCxnSpPr>
          <p:nvPr/>
        </p:nvCxnSpPr>
        <p:spPr>
          <a:xfrm flipH="1">
            <a:off x="4726272" y="4110186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D43408C-8FD1-2A45-BAFA-7C30E55C1B43}"/>
              </a:ext>
            </a:extLst>
          </p:cNvPr>
          <p:cNvCxnSpPr>
            <a:cxnSpLocks/>
            <a:stCxn id="45" idx="7"/>
          </p:cNvCxnSpPr>
          <p:nvPr/>
        </p:nvCxnSpPr>
        <p:spPr>
          <a:xfrm flipV="1">
            <a:off x="6480260" y="2876683"/>
            <a:ext cx="2715768" cy="6437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3C73B4-F988-764F-8F41-1E2C8D45CA10}"/>
              </a:ext>
            </a:extLst>
          </p:cNvPr>
          <p:cNvCxnSpPr>
            <a:cxnSpLocks/>
            <a:stCxn id="45" idx="5"/>
          </p:cNvCxnSpPr>
          <p:nvPr/>
        </p:nvCxnSpPr>
        <p:spPr>
          <a:xfrm flipV="1">
            <a:off x="6480260" y="3673284"/>
            <a:ext cx="2715768" cy="1054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E3CC12-59D6-9D49-9D9F-4D03B8689AA5}"/>
              </a:ext>
            </a:extLst>
          </p:cNvPr>
          <p:cNvSpPr txBox="1"/>
          <p:nvPr/>
        </p:nvSpPr>
        <p:spPr>
          <a:xfrm>
            <a:off x="7083450" y="2507474"/>
            <a:ext cx="1509388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SLO validation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2E5DE1-1E49-F44F-B81D-96319EC276E1}"/>
              </a:ext>
            </a:extLst>
          </p:cNvPr>
          <p:cNvSpPr txBox="1"/>
          <p:nvPr/>
        </p:nvSpPr>
        <p:spPr>
          <a:xfrm>
            <a:off x="7868677" y="3278728"/>
            <a:ext cx="132735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Load testing</a:t>
            </a:r>
          </a:p>
        </p:txBody>
      </p:sp>
    </p:spTree>
    <p:extLst>
      <p:ext uri="{BB962C8B-B14F-4D97-AF65-F5344CB8AC3E}">
        <p14:creationId xmlns:p14="http://schemas.microsoft.com/office/powerpoint/2010/main" val="1153916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>
            <a:extLst>
              <a:ext uri="{FF2B5EF4-FFF2-40B4-BE49-F238E27FC236}">
                <a16:creationId xmlns:a16="http://schemas.microsoft.com/office/drawing/2014/main" id="{7EA7BD02-DB63-9548-B6A6-786AF358FC92}"/>
              </a:ext>
            </a:extLst>
          </p:cNvPr>
          <p:cNvSpPr>
            <a:spLocks noChangeAspect="1"/>
          </p:cNvSpPr>
          <p:nvPr/>
        </p:nvSpPr>
        <p:spPr>
          <a:xfrm>
            <a:off x="5528064" y="2719254"/>
            <a:ext cx="1115568" cy="111895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B0AF4BA-07A2-6344-A68F-2AF45ACD2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1261" y="2892139"/>
            <a:ext cx="746070" cy="74607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442ED27-3243-AE4E-ADAC-0122C7D2199B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2975388" y="2883120"/>
            <a:ext cx="2716047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B0B6B7-226E-954C-98D8-33134757394E}"/>
              </a:ext>
            </a:extLst>
          </p:cNvPr>
          <p:cNvSpPr txBox="1"/>
          <p:nvPr/>
        </p:nvSpPr>
        <p:spPr>
          <a:xfrm>
            <a:off x="5085881" y="2083323"/>
            <a:ext cx="202023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Progressive rollouts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F6B134A-27C2-A744-BDF7-EB488EF3E173}"/>
              </a:ext>
            </a:extLst>
          </p:cNvPr>
          <p:cNvSpPr txBox="1"/>
          <p:nvPr/>
        </p:nvSpPr>
        <p:spPr>
          <a:xfrm>
            <a:off x="2975388" y="3300409"/>
            <a:ext cx="144276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Chaos testing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F42E4E-4F2B-3444-9D30-D6A138BC1321}"/>
              </a:ext>
            </a:extLst>
          </p:cNvPr>
          <p:cNvSpPr txBox="1"/>
          <p:nvPr/>
        </p:nvSpPr>
        <p:spPr>
          <a:xfrm>
            <a:off x="4180023" y="4141054"/>
            <a:ext cx="380854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98000">
                      <a:schemeClr val="accent4">
                        <a:lumMod val="40000"/>
                        <a:lumOff val="6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State-of-the-art AI &amp; statistical analysis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14FFCA2-5CA7-AC47-8DEE-26F0528D2DA1}"/>
              </a:ext>
            </a:extLst>
          </p:cNvPr>
          <p:cNvSpPr txBox="1"/>
          <p:nvPr/>
        </p:nvSpPr>
        <p:spPr>
          <a:xfrm>
            <a:off x="3545503" y="2480564"/>
            <a:ext cx="1575816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A/B(/n) testing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D26F47-5E45-C548-8703-049CCF161E69}"/>
              </a:ext>
            </a:extLst>
          </p:cNvPr>
          <p:cNvCxnSpPr>
            <a:cxnSpLocks/>
            <a:stCxn id="45" idx="3"/>
          </p:cNvCxnSpPr>
          <p:nvPr/>
        </p:nvCxnSpPr>
        <p:spPr>
          <a:xfrm flipH="1">
            <a:off x="2975388" y="3674338"/>
            <a:ext cx="2716047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30E225-5DC0-6D4C-83F4-B6F53FA58B81}"/>
              </a:ext>
            </a:extLst>
          </p:cNvPr>
          <p:cNvCxnSpPr>
            <a:cxnSpLocks/>
            <a:stCxn id="45" idx="4"/>
          </p:cNvCxnSpPr>
          <p:nvPr/>
        </p:nvCxnSpPr>
        <p:spPr>
          <a:xfrm flipH="1">
            <a:off x="6084296" y="3838204"/>
            <a:ext cx="1552" cy="258910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046775E-C39B-3444-98D7-1861DFAD2629}"/>
              </a:ext>
            </a:extLst>
          </p:cNvPr>
          <p:cNvCxnSpPr>
            <a:cxnSpLocks/>
          </p:cNvCxnSpPr>
          <p:nvPr/>
        </p:nvCxnSpPr>
        <p:spPr>
          <a:xfrm flipH="1">
            <a:off x="6095999" y="2469809"/>
            <a:ext cx="1552" cy="258910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6EB244-A7B0-B645-B012-C7F92E43D308}"/>
              </a:ext>
            </a:extLst>
          </p:cNvPr>
          <p:cNvCxnSpPr>
            <a:cxnSpLocks/>
          </p:cNvCxnSpPr>
          <p:nvPr/>
        </p:nvCxnSpPr>
        <p:spPr>
          <a:xfrm flipH="1">
            <a:off x="4737975" y="2446217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FAE7CA-C26E-1C43-BACB-203469C347F9}"/>
              </a:ext>
            </a:extLst>
          </p:cNvPr>
          <p:cNvCxnSpPr>
            <a:cxnSpLocks/>
          </p:cNvCxnSpPr>
          <p:nvPr/>
        </p:nvCxnSpPr>
        <p:spPr>
          <a:xfrm flipH="1">
            <a:off x="4726272" y="4110186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D43408C-8FD1-2A45-BAFA-7C30E55C1B43}"/>
              </a:ext>
            </a:extLst>
          </p:cNvPr>
          <p:cNvCxnSpPr>
            <a:cxnSpLocks/>
            <a:stCxn id="45" idx="7"/>
          </p:cNvCxnSpPr>
          <p:nvPr/>
        </p:nvCxnSpPr>
        <p:spPr>
          <a:xfrm flipV="1">
            <a:off x="6480260" y="2876683"/>
            <a:ext cx="2715768" cy="6437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3C73B4-F988-764F-8F41-1E2C8D45CA10}"/>
              </a:ext>
            </a:extLst>
          </p:cNvPr>
          <p:cNvCxnSpPr>
            <a:cxnSpLocks/>
            <a:stCxn id="45" idx="5"/>
          </p:cNvCxnSpPr>
          <p:nvPr/>
        </p:nvCxnSpPr>
        <p:spPr>
          <a:xfrm flipV="1">
            <a:off x="6480260" y="3673284"/>
            <a:ext cx="2715768" cy="1054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E3CC12-59D6-9D49-9D9F-4D03B8689AA5}"/>
              </a:ext>
            </a:extLst>
          </p:cNvPr>
          <p:cNvSpPr txBox="1"/>
          <p:nvPr/>
        </p:nvSpPr>
        <p:spPr>
          <a:xfrm>
            <a:off x="7083450" y="2507474"/>
            <a:ext cx="1509388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SLO validation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2E5DE1-1E49-F44F-B81D-96319EC276E1}"/>
              </a:ext>
            </a:extLst>
          </p:cNvPr>
          <p:cNvSpPr txBox="1"/>
          <p:nvPr/>
        </p:nvSpPr>
        <p:spPr>
          <a:xfrm>
            <a:off x="7868677" y="3278728"/>
            <a:ext cx="132735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Load testing</a:t>
            </a:r>
          </a:p>
        </p:txBody>
      </p:sp>
    </p:spTree>
    <p:extLst>
      <p:ext uri="{BB962C8B-B14F-4D97-AF65-F5344CB8AC3E}">
        <p14:creationId xmlns:p14="http://schemas.microsoft.com/office/powerpoint/2010/main" val="1325324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19D71A4-FD5D-BD48-844B-435B16760232}"/>
              </a:ext>
            </a:extLst>
          </p:cNvPr>
          <p:cNvSpPr/>
          <p:nvPr/>
        </p:nvSpPr>
        <p:spPr>
          <a:xfrm>
            <a:off x="2438397" y="1933404"/>
            <a:ext cx="7315200" cy="2690649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tx2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EA7BD02-DB63-9548-B6A6-786AF358FC92}"/>
              </a:ext>
            </a:extLst>
          </p:cNvPr>
          <p:cNvSpPr>
            <a:spLocks noChangeAspect="1"/>
          </p:cNvSpPr>
          <p:nvPr/>
        </p:nvSpPr>
        <p:spPr>
          <a:xfrm>
            <a:off x="5528064" y="2719254"/>
            <a:ext cx="1115568" cy="111895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B0AF4BA-07A2-6344-A68F-2AF45ACD2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1261" y="2892139"/>
            <a:ext cx="746070" cy="74607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442ED27-3243-AE4E-ADAC-0122C7D2199B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2975388" y="2883120"/>
            <a:ext cx="2716047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B0B6B7-226E-954C-98D8-33134757394E}"/>
              </a:ext>
            </a:extLst>
          </p:cNvPr>
          <p:cNvSpPr txBox="1"/>
          <p:nvPr/>
        </p:nvSpPr>
        <p:spPr>
          <a:xfrm>
            <a:off x="4791598" y="1978223"/>
            <a:ext cx="2631554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Progressive rollouts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F6B134A-27C2-A744-BDF7-EB488EF3E173}"/>
              </a:ext>
            </a:extLst>
          </p:cNvPr>
          <p:cNvSpPr txBox="1"/>
          <p:nvPr/>
        </p:nvSpPr>
        <p:spPr>
          <a:xfrm>
            <a:off x="2975388" y="3217546"/>
            <a:ext cx="1857816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Chaos testing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F42E4E-4F2B-3444-9D30-D6A138BC1321}"/>
              </a:ext>
            </a:extLst>
          </p:cNvPr>
          <p:cNvSpPr txBox="1"/>
          <p:nvPr/>
        </p:nvSpPr>
        <p:spPr>
          <a:xfrm>
            <a:off x="3570429" y="4120034"/>
            <a:ext cx="5014065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bg1"/>
                    </a:gs>
                    <a:gs pos="98000">
                      <a:schemeClr val="accent4">
                        <a:lumMod val="40000"/>
                        <a:lumOff val="6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State-of-the-art AI &amp; statistical analysis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14FFCA2-5CA7-AC47-8DEE-26F0528D2DA1}"/>
              </a:ext>
            </a:extLst>
          </p:cNvPr>
          <p:cNvSpPr txBox="1"/>
          <p:nvPr/>
        </p:nvSpPr>
        <p:spPr>
          <a:xfrm>
            <a:off x="2956498" y="2427301"/>
            <a:ext cx="2032544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A/B(/n) testing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D26F47-5E45-C548-8703-049CCF161E69}"/>
              </a:ext>
            </a:extLst>
          </p:cNvPr>
          <p:cNvCxnSpPr>
            <a:cxnSpLocks/>
            <a:stCxn id="45" idx="3"/>
          </p:cNvCxnSpPr>
          <p:nvPr/>
        </p:nvCxnSpPr>
        <p:spPr>
          <a:xfrm flipH="1">
            <a:off x="2975388" y="3674338"/>
            <a:ext cx="2716047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30E225-5DC0-6D4C-83F4-B6F53FA58B81}"/>
              </a:ext>
            </a:extLst>
          </p:cNvPr>
          <p:cNvCxnSpPr>
            <a:cxnSpLocks/>
            <a:stCxn id="45" idx="4"/>
          </p:cNvCxnSpPr>
          <p:nvPr/>
        </p:nvCxnSpPr>
        <p:spPr>
          <a:xfrm flipH="1">
            <a:off x="6084296" y="3838204"/>
            <a:ext cx="1552" cy="258910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046775E-C39B-3444-98D7-1861DFAD2629}"/>
              </a:ext>
            </a:extLst>
          </p:cNvPr>
          <p:cNvCxnSpPr>
            <a:cxnSpLocks/>
          </p:cNvCxnSpPr>
          <p:nvPr/>
        </p:nvCxnSpPr>
        <p:spPr>
          <a:xfrm flipH="1">
            <a:off x="6095999" y="2469809"/>
            <a:ext cx="1552" cy="258910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6EB244-A7B0-B645-B012-C7F92E43D308}"/>
              </a:ext>
            </a:extLst>
          </p:cNvPr>
          <p:cNvCxnSpPr>
            <a:cxnSpLocks/>
          </p:cNvCxnSpPr>
          <p:nvPr/>
        </p:nvCxnSpPr>
        <p:spPr>
          <a:xfrm flipH="1">
            <a:off x="4737975" y="2446217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FAE7CA-C26E-1C43-BACB-203469C347F9}"/>
              </a:ext>
            </a:extLst>
          </p:cNvPr>
          <p:cNvCxnSpPr>
            <a:cxnSpLocks/>
          </p:cNvCxnSpPr>
          <p:nvPr/>
        </p:nvCxnSpPr>
        <p:spPr>
          <a:xfrm flipH="1">
            <a:off x="4726272" y="4110186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D43408C-8FD1-2A45-BAFA-7C30E55C1B43}"/>
              </a:ext>
            </a:extLst>
          </p:cNvPr>
          <p:cNvCxnSpPr>
            <a:cxnSpLocks/>
            <a:stCxn id="45" idx="7"/>
          </p:cNvCxnSpPr>
          <p:nvPr/>
        </p:nvCxnSpPr>
        <p:spPr>
          <a:xfrm flipV="1">
            <a:off x="6480260" y="2876683"/>
            <a:ext cx="2715768" cy="6437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3C73B4-F988-764F-8F41-1E2C8D45CA10}"/>
              </a:ext>
            </a:extLst>
          </p:cNvPr>
          <p:cNvCxnSpPr>
            <a:cxnSpLocks/>
            <a:stCxn id="45" idx="5"/>
          </p:cNvCxnSpPr>
          <p:nvPr/>
        </p:nvCxnSpPr>
        <p:spPr>
          <a:xfrm flipV="1">
            <a:off x="6480260" y="3673284"/>
            <a:ext cx="2715768" cy="1054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E3CC12-59D6-9D49-9D9F-4D03B8689AA5}"/>
              </a:ext>
            </a:extLst>
          </p:cNvPr>
          <p:cNvSpPr txBox="1"/>
          <p:nvPr/>
        </p:nvSpPr>
        <p:spPr>
          <a:xfrm>
            <a:off x="7272652" y="2409454"/>
            <a:ext cx="194829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SLO validation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2E5DE1-1E49-F44F-B81D-96319EC276E1}"/>
              </a:ext>
            </a:extLst>
          </p:cNvPr>
          <p:cNvSpPr txBox="1"/>
          <p:nvPr/>
        </p:nvSpPr>
        <p:spPr>
          <a:xfrm>
            <a:off x="7437477" y="3204689"/>
            <a:ext cx="1703928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Load testing</a:t>
            </a:r>
          </a:p>
        </p:txBody>
      </p:sp>
    </p:spTree>
    <p:extLst>
      <p:ext uri="{BB962C8B-B14F-4D97-AF65-F5344CB8AC3E}">
        <p14:creationId xmlns:p14="http://schemas.microsoft.com/office/powerpoint/2010/main" val="3212434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19D71A4-FD5D-BD48-844B-435B16760232}"/>
              </a:ext>
            </a:extLst>
          </p:cNvPr>
          <p:cNvSpPr/>
          <p:nvPr/>
        </p:nvSpPr>
        <p:spPr>
          <a:xfrm>
            <a:off x="2438397" y="1639613"/>
            <a:ext cx="7315204" cy="3321269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tx2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EA7BD02-DB63-9548-B6A6-786AF358FC92}"/>
              </a:ext>
            </a:extLst>
          </p:cNvPr>
          <p:cNvSpPr>
            <a:spLocks noChangeAspect="1"/>
          </p:cNvSpPr>
          <p:nvPr/>
        </p:nvSpPr>
        <p:spPr>
          <a:xfrm>
            <a:off x="5528064" y="2551089"/>
            <a:ext cx="1115568" cy="111895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B0AF4BA-07A2-6344-A68F-2AF45ACD2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1261" y="2723974"/>
            <a:ext cx="746070" cy="74607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442ED27-3243-AE4E-ADAC-0122C7D2199B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2743200" y="2712820"/>
            <a:ext cx="2948235" cy="2135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3AF42E4E-4F2B-3444-9D30-D6A138BC1321}"/>
              </a:ext>
            </a:extLst>
          </p:cNvPr>
          <p:cNvSpPr txBox="1"/>
          <p:nvPr/>
        </p:nvSpPr>
        <p:spPr>
          <a:xfrm>
            <a:off x="4456388" y="4165260"/>
            <a:ext cx="3273336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Run </a:t>
            </a:r>
            <a:r>
              <a:rPr lang="en-US" sz="2000" b="1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locally</a:t>
            </a:r>
            <a:r>
              <a:rPr lang="en-US" sz="20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 or in </a:t>
            </a:r>
            <a:r>
              <a:rPr lang="en-US" sz="2000" b="1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Kubernetes</a:t>
            </a:r>
            <a:r>
              <a:rPr lang="en-US" sz="20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en-US" sz="2000" b="1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Notifications </a:t>
            </a:r>
            <a:r>
              <a:rPr lang="en-US" sz="20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&amp;</a:t>
            </a:r>
            <a:r>
              <a:rPr lang="en-US" sz="2000" b="1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 Reporting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30E225-5DC0-6D4C-83F4-B6F53FA58B81}"/>
              </a:ext>
            </a:extLst>
          </p:cNvPr>
          <p:cNvCxnSpPr>
            <a:cxnSpLocks/>
            <a:stCxn id="45" idx="4"/>
          </p:cNvCxnSpPr>
          <p:nvPr/>
        </p:nvCxnSpPr>
        <p:spPr>
          <a:xfrm>
            <a:off x="6085848" y="3670039"/>
            <a:ext cx="0" cy="475141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FAE7CA-C26E-1C43-BACB-203469C347F9}"/>
              </a:ext>
            </a:extLst>
          </p:cNvPr>
          <p:cNvCxnSpPr>
            <a:cxnSpLocks/>
          </p:cNvCxnSpPr>
          <p:nvPr/>
        </p:nvCxnSpPr>
        <p:spPr>
          <a:xfrm flipH="1">
            <a:off x="4737976" y="4145180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7902625-009E-2D44-A958-BE1EED82B4A1}"/>
              </a:ext>
            </a:extLst>
          </p:cNvPr>
          <p:cNvSpPr txBox="1"/>
          <p:nvPr/>
        </p:nvSpPr>
        <p:spPr>
          <a:xfrm>
            <a:off x="2650292" y="2725465"/>
            <a:ext cx="2436343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b="1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Load testing</a:t>
            </a:r>
          </a:p>
          <a:p>
            <a:r>
              <a:rPr lang="en-US" sz="20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with SLO validation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75C23A-CCA4-8F4E-95F1-FECE3FA04143}"/>
              </a:ext>
            </a:extLst>
          </p:cNvPr>
          <p:cNvSpPr txBox="1"/>
          <p:nvPr/>
        </p:nvSpPr>
        <p:spPr>
          <a:xfrm>
            <a:off x="6826829" y="2777831"/>
            <a:ext cx="2596059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A/B(/n) testing</a:t>
            </a:r>
          </a:p>
          <a:p>
            <a:pPr algn="r"/>
            <a:r>
              <a:rPr lang="en-US" sz="20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for business growth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0F0FE4-F42C-B644-BEDD-58E4E6BB13CE}"/>
              </a:ext>
            </a:extLst>
          </p:cNvPr>
          <p:cNvCxnSpPr>
            <a:cxnSpLocks/>
          </p:cNvCxnSpPr>
          <p:nvPr/>
        </p:nvCxnSpPr>
        <p:spPr>
          <a:xfrm>
            <a:off x="6079398" y="2105442"/>
            <a:ext cx="0" cy="442895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956D64-96D8-7843-BA7D-CA7434FDD4D2}"/>
              </a:ext>
            </a:extLst>
          </p:cNvPr>
          <p:cNvCxnSpPr>
            <a:cxnSpLocks/>
          </p:cNvCxnSpPr>
          <p:nvPr/>
        </p:nvCxnSpPr>
        <p:spPr>
          <a:xfrm flipH="1">
            <a:off x="4721374" y="2105442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603D6DD-82DF-4D4D-B809-617643D36EF2}"/>
              </a:ext>
            </a:extLst>
          </p:cNvPr>
          <p:cNvSpPr txBox="1"/>
          <p:nvPr/>
        </p:nvSpPr>
        <p:spPr>
          <a:xfrm>
            <a:off x="3677551" y="1696796"/>
            <a:ext cx="4795573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Use with </a:t>
            </a:r>
            <a:r>
              <a:rPr lang="en-US" sz="2000" b="1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any </a:t>
            </a:r>
            <a:r>
              <a:rPr lang="en-US" sz="20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app/serverless/ML framework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F33487F-230E-394B-AC71-9D6DE82963E9}"/>
              </a:ext>
            </a:extLst>
          </p:cNvPr>
          <p:cNvCxnSpPr>
            <a:cxnSpLocks/>
            <a:endCxn id="45" idx="5"/>
          </p:cNvCxnSpPr>
          <p:nvPr/>
        </p:nvCxnSpPr>
        <p:spPr>
          <a:xfrm flipH="1" flipV="1">
            <a:off x="6480261" y="3506173"/>
            <a:ext cx="2944368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862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>
            <a:extLst>
              <a:ext uri="{FF2B5EF4-FFF2-40B4-BE49-F238E27FC236}">
                <a16:creationId xmlns:a16="http://schemas.microsoft.com/office/drawing/2014/main" id="{7EA7BD02-DB63-9548-B6A6-786AF358FC92}"/>
              </a:ext>
            </a:extLst>
          </p:cNvPr>
          <p:cNvSpPr>
            <a:spLocks noChangeAspect="1"/>
          </p:cNvSpPr>
          <p:nvPr/>
        </p:nvSpPr>
        <p:spPr>
          <a:xfrm>
            <a:off x="5528064" y="2551089"/>
            <a:ext cx="1115568" cy="111895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B0AF4BA-07A2-6344-A68F-2AF45ACD2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1261" y="2723974"/>
            <a:ext cx="746070" cy="74607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442ED27-3243-AE4E-ADAC-0122C7D2199B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2743200" y="2712820"/>
            <a:ext cx="2948235" cy="2135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3AF42E4E-4F2B-3444-9D30-D6A138BC1321}"/>
              </a:ext>
            </a:extLst>
          </p:cNvPr>
          <p:cNvSpPr txBox="1"/>
          <p:nvPr/>
        </p:nvSpPr>
        <p:spPr>
          <a:xfrm>
            <a:off x="4456388" y="4165260"/>
            <a:ext cx="3273336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Run </a:t>
            </a:r>
            <a:r>
              <a:rPr lang="en-US" sz="2000" b="1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locally</a:t>
            </a:r>
            <a:r>
              <a:rPr lang="en-US" sz="20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 or in </a:t>
            </a:r>
            <a:r>
              <a:rPr lang="en-US" sz="2000" b="1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Kubernetes</a:t>
            </a:r>
            <a:r>
              <a:rPr lang="en-US" sz="20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en-US" sz="2000" b="1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Notifications </a:t>
            </a:r>
            <a:r>
              <a:rPr lang="en-US" sz="20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&amp;</a:t>
            </a:r>
            <a:r>
              <a:rPr lang="en-US" sz="2000" b="1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 Reporting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30E225-5DC0-6D4C-83F4-B6F53FA58B81}"/>
              </a:ext>
            </a:extLst>
          </p:cNvPr>
          <p:cNvCxnSpPr>
            <a:cxnSpLocks/>
            <a:stCxn id="45" idx="4"/>
          </p:cNvCxnSpPr>
          <p:nvPr/>
        </p:nvCxnSpPr>
        <p:spPr>
          <a:xfrm>
            <a:off x="6085848" y="3670039"/>
            <a:ext cx="0" cy="475141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FAE7CA-C26E-1C43-BACB-203469C347F9}"/>
              </a:ext>
            </a:extLst>
          </p:cNvPr>
          <p:cNvCxnSpPr>
            <a:cxnSpLocks/>
          </p:cNvCxnSpPr>
          <p:nvPr/>
        </p:nvCxnSpPr>
        <p:spPr>
          <a:xfrm flipH="1">
            <a:off x="4737976" y="4145180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7902625-009E-2D44-A958-BE1EED82B4A1}"/>
              </a:ext>
            </a:extLst>
          </p:cNvPr>
          <p:cNvSpPr txBox="1"/>
          <p:nvPr/>
        </p:nvSpPr>
        <p:spPr>
          <a:xfrm>
            <a:off x="2650292" y="2725465"/>
            <a:ext cx="2436343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b="1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Load testing</a:t>
            </a:r>
          </a:p>
          <a:p>
            <a:r>
              <a:rPr lang="en-US" sz="20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with SLO validation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75C23A-CCA4-8F4E-95F1-FECE3FA04143}"/>
              </a:ext>
            </a:extLst>
          </p:cNvPr>
          <p:cNvSpPr txBox="1"/>
          <p:nvPr/>
        </p:nvSpPr>
        <p:spPr>
          <a:xfrm>
            <a:off x="6826829" y="2777831"/>
            <a:ext cx="2596059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A/B(/n) testing</a:t>
            </a:r>
          </a:p>
          <a:p>
            <a:pPr algn="r"/>
            <a:r>
              <a:rPr lang="en-US" sz="20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for business growth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0F0FE4-F42C-B644-BEDD-58E4E6BB13CE}"/>
              </a:ext>
            </a:extLst>
          </p:cNvPr>
          <p:cNvCxnSpPr>
            <a:cxnSpLocks/>
          </p:cNvCxnSpPr>
          <p:nvPr/>
        </p:nvCxnSpPr>
        <p:spPr>
          <a:xfrm>
            <a:off x="6079398" y="2105442"/>
            <a:ext cx="0" cy="442895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956D64-96D8-7843-BA7D-CA7434FDD4D2}"/>
              </a:ext>
            </a:extLst>
          </p:cNvPr>
          <p:cNvCxnSpPr>
            <a:cxnSpLocks/>
          </p:cNvCxnSpPr>
          <p:nvPr/>
        </p:nvCxnSpPr>
        <p:spPr>
          <a:xfrm flipH="1">
            <a:off x="4721374" y="2105442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603D6DD-82DF-4D4D-B809-617643D36EF2}"/>
              </a:ext>
            </a:extLst>
          </p:cNvPr>
          <p:cNvSpPr txBox="1"/>
          <p:nvPr/>
        </p:nvSpPr>
        <p:spPr>
          <a:xfrm>
            <a:off x="3677551" y="1696796"/>
            <a:ext cx="4795573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Use with </a:t>
            </a:r>
            <a:r>
              <a:rPr lang="en-US" sz="2000" b="1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any </a:t>
            </a:r>
            <a:r>
              <a:rPr lang="en-US" sz="20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app/serverless/ML framework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F33487F-230E-394B-AC71-9D6DE82963E9}"/>
              </a:ext>
            </a:extLst>
          </p:cNvPr>
          <p:cNvCxnSpPr>
            <a:cxnSpLocks/>
            <a:endCxn id="45" idx="5"/>
          </p:cNvCxnSpPr>
          <p:nvPr/>
        </p:nvCxnSpPr>
        <p:spPr>
          <a:xfrm flipH="1" flipV="1">
            <a:off x="6480261" y="3506173"/>
            <a:ext cx="2944368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554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11611</TotalTime>
  <Words>173</Words>
  <Application>Microsoft Macintosh PowerPoint</Application>
  <PresentationFormat>Widescreen</PresentationFormat>
  <Paragraphs>51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1540</cp:revision>
  <dcterms:created xsi:type="dcterms:W3CDTF">2020-10-24T21:25:13Z</dcterms:created>
  <dcterms:modified xsi:type="dcterms:W3CDTF">2021-12-17T16:30:46Z</dcterms:modified>
</cp:coreProperties>
</file>