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79" r:id="rId3"/>
    <p:sldId id="277" r:id="rId4"/>
    <p:sldId id="280" r:id="rId5"/>
    <p:sldId id="281" r:id="rId6"/>
    <p:sldId id="282" r:id="rId7"/>
    <p:sldId id="260" r:id="rId8"/>
    <p:sldId id="283" r:id="rId9"/>
    <p:sldId id="28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9"/>
    <a:srgbClr val="03A1A4"/>
    <a:srgbClr val="EF3078"/>
    <a:srgbClr val="D9D9D9"/>
    <a:srgbClr val="3B5998"/>
    <a:srgbClr val="EE9524"/>
    <a:srgbClr val="26A6D1"/>
    <a:srgbClr val="D42428"/>
    <a:srgbClr val="E6E6E6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D8DB0-6F75-49E6-94D9-73BF71DB2700}" type="datetimeFigureOut">
              <a:rPr lang="zh-CN" altLang="en-US" smtClean="0"/>
              <a:t>2021/6/19/Sat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C91DC-8396-41CF-9A0F-8E3FD96E4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2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李宇轩 </a:t>
            </a:r>
            <a:r>
              <a:rPr lang="en-US" altLang="zh-CN" dirty="0" smtClean="0"/>
              <a:t>2min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DC-8396-41CF-9A0F-8E3FD96E4E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1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李宇轩 </a:t>
            </a:r>
            <a:r>
              <a:rPr lang="en-US" altLang="zh-CN" dirty="0" smtClean="0"/>
              <a:t>2min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DC-8396-41CF-9A0F-8E3FD96E4E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6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李宇轩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2min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 前端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提供房地产，信息传输、软件和信息技术服务业以及文化、体育、娱乐业，三个产业的从一级行业、二级行业、公司名、管理人员到股票号共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50-100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个节点的样例展示的展示。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DC-8396-41CF-9A0F-8E3FD96E4E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8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张之扬 </a:t>
            </a:r>
            <a:r>
              <a:rPr lang="en-US" altLang="zh-CN" dirty="0" smtClean="0"/>
              <a:t>6min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DC-8396-41CF-9A0F-8E3FD96E4E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2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李宇轩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4min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首先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蒙特卡洛分析法根据股票过去一年每天的历史收盘价，算出过去每天的日收益率，用日收益率的平均值来量化股价的日常波动，用收益率的标准差来量化特殊事件引起的波动，以算出特定日期的收盘价，将这个价格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万次模拟，得到一万个值，在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的置信度下得出每支股票在未来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天的风险价值、平均预测价格、风险差价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DC-8396-41CF-9A0F-8E3FD96E4E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6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郭增嘉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DC-8396-41CF-9A0F-8E3FD96E4E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4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郭增嘉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DC-8396-41CF-9A0F-8E3FD96E4E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9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12317" y="1357341"/>
            <a:ext cx="727891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00" dirty="0" err="1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ACoin</a:t>
            </a:r>
            <a:endParaRPr lang="en-US" sz="141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3257862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基于知识图谱的在线股票投资资讯网站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  组员介绍：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李宇轩 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181250076</a:t>
            </a:r>
          </a:p>
          <a:p>
            <a:pPr algn="ctr"/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刁苏阳 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181250026</a:t>
            </a:r>
          </a:p>
          <a:p>
            <a:pPr algn="ctr"/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郭增嘉 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181250040</a:t>
            </a:r>
          </a:p>
          <a:p>
            <a:pPr algn="ctr"/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张之扬 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181250189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617272" y="3239851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S  F O R  W A T C H I N 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40" y="1783835"/>
            <a:ext cx="1244104" cy="12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Tw Cen MT" panose="020B0602020104020603" pitchFamily="34" charset="0"/>
              </a:rPr>
              <a:t>目录</a:t>
            </a:r>
            <a:endParaRPr lang="en-US" sz="4000" dirty="0"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0C8D843-8BF8-4452-8990-422F6F5FDBC8}"/>
              </a:ext>
            </a:extLst>
          </p:cNvPr>
          <p:cNvSpPr txBox="1"/>
          <p:nvPr/>
        </p:nvSpPr>
        <p:spPr>
          <a:xfrm>
            <a:off x="1829182" y="5301837"/>
            <a:ext cx="194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6E7E9"/>
                </a:solidFill>
                <a:latin typeface="Tw Cen MT" panose="020B0602020104020603" pitchFamily="34" charset="0"/>
              </a:rPr>
              <a:t>Add Some Brief To Explain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90B379-7D01-4994-B486-01ECD5DDDA6C}"/>
              </a:ext>
            </a:extLst>
          </p:cNvPr>
          <p:cNvGrpSpPr/>
          <p:nvPr/>
        </p:nvGrpSpPr>
        <p:grpSpPr>
          <a:xfrm>
            <a:off x="5793766" y="1587268"/>
            <a:ext cx="2522113" cy="699801"/>
            <a:chOff x="9188819" y="1588910"/>
            <a:chExt cx="2349553" cy="65192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E23A45-0798-4770-821D-672E4AE16918}"/>
                </a:ext>
              </a:extLst>
            </p:cNvPr>
            <p:cNvSpPr txBox="1"/>
            <p:nvPr/>
          </p:nvSpPr>
          <p:spPr>
            <a:xfrm>
              <a:off x="9188819" y="1588910"/>
              <a:ext cx="1767653" cy="430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用户</a:t>
              </a:r>
              <a:r>
                <a:rPr lang="zh-CN" alt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画像</a:t>
              </a:r>
              <a:endParaRPr lang="en-US" sz="24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139624-BD62-40CF-9363-3B955653003A}"/>
                </a:ext>
              </a:extLst>
            </p:cNvPr>
            <p:cNvSpPr txBox="1"/>
            <p:nvPr/>
          </p:nvSpPr>
          <p:spPr>
            <a:xfrm>
              <a:off x="9188820" y="1954112"/>
              <a:ext cx="2349552" cy="286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特征</a:t>
              </a:r>
              <a:r>
                <a:rPr lang="zh-CN" alt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、期望、使用</a:t>
              </a:r>
              <a:endParaRPr lang="en-US" altLang="zh-CN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546D18-AA19-49ED-A024-882F8913425D}"/>
              </a:ext>
            </a:extLst>
          </p:cNvPr>
          <p:cNvGrpSpPr/>
          <p:nvPr/>
        </p:nvGrpSpPr>
        <p:grpSpPr>
          <a:xfrm>
            <a:off x="5785156" y="3773785"/>
            <a:ext cx="3297585" cy="1575235"/>
            <a:chOff x="9188820" y="5048197"/>
            <a:chExt cx="3071968" cy="146745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D66A8CA-19F4-4F4A-935B-4004FECE0B0A}"/>
                </a:ext>
              </a:extLst>
            </p:cNvPr>
            <p:cNvSpPr txBox="1"/>
            <p:nvPr/>
          </p:nvSpPr>
          <p:spPr>
            <a:xfrm>
              <a:off x="9196840" y="5048197"/>
              <a:ext cx="3063948" cy="430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产品功能与核心特点</a:t>
              </a:r>
              <a:endParaRPr lang="en-US" sz="24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C26577-6532-4757-8E5F-67D360BDA6FE}"/>
                </a:ext>
              </a:extLst>
            </p:cNvPr>
            <p:cNvSpPr txBox="1"/>
            <p:nvPr/>
          </p:nvSpPr>
          <p:spPr>
            <a:xfrm>
              <a:off x="9188820" y="5426125"/>
              <a:ext cx="2349552" cy="108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海量数据的收集</a:t>
              </a:r>
              <a:endParaRPr lang="en-US" altLang="zh-CN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基于图谱的数据展示</a:t>
              </a:r>
              <a:endParaRPr lang="en-US" altLang="zh-CN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多</a:t>
              </a:r>
              <a:r>
                <a:rPr lang="zh-CN" alt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情景的</a:t>
              </a:r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智能问答</a:t>
              </a:r>
              <a:endParaRPr lang="en-US" altLang="zh-CN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蒙特卡洛模拟法</a:t>
              </a:r>
              <a:r>
                <a:rPr lang="zh-CN" alt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的</a:t>
              </a:r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股价</a:t>
              </a:r>
              <a:r>
                <a:rPr lang="zh-CN" alt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计算</a:t>
              </a:r>
              <a:endParaRPr lang="en-US" altLang="zh-CN" sz="1400" b="1" dirty="0" smtClean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r>
                <a:rPr lang="zh-CN" alt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个性化股票推荐</a:t>
              </a:r>
              <a:endParaRPr lang="en-US" altLang="zh-CN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8B01E-5C6A-4FF7-9953-F6587846580A}"/>
              </a:ext>
            </a:extLst>
          </p:cNvPr>
          <p:cNvGrpSpPr/>
          <p:nvPr/>
        </p:nvGrpSpPr>
        <p:grpSpPr>
          <a:xfrm>
            <a:off x="4291326" y="1504977"/>
            <a:ext cx="1230394" cy="1230393"/>
            <a:chOff x="7932232" y="1520593"/>
            <a:chExt cx="1146212" cy="114621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32232" y="1520593"/>
              <a:ext cx="1146212" cy="11462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3193DF5-8DA6-4C56-812C-AA549915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710" y="1597253"/>
              <a:ext cx="862461" cy="862461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6C400D-FFFF-40A8-AEE6-E48A7481F5E8}"/>
              </a:ext>
            </a:extLst>
          </p:cNvPr>
          <p:cNvGrpSpPr/>
          <p:nvPr/>
        </p:nvGrpSpPr>
        <p:grpSpPr>
          <a:xfrm>
            <a:off x="4336328" y="3946206"/>
            <a:ext cx="1230394" cy="1230394"/>
            <a:chOff x="7932233" y="4986332"/>
            <a:chExt cx="1146212" cy="114621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A495FC-D38D-410F-A2B3-A43850304062}"/>
                </a:ext>
              </a:extLst>
            </p:cNvPr>
            <p:cNvSpPr/>
            <p:nvPr/>
          </p:nvSpPr>
          <p:spPr>
            <a:xfrm>
              <a:off x="7932233" y="4986332"/>
              <a:ext cx="1146212" cy="114621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8392A11-74EE-4801-BBE5-B2F42D83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476" y="5206278"/>
              <a:ext cx="706320" cy="70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13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11580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Tw Cen MT" panose="020B0602020104020603" pitchFamily="34" charset="0"/>
              </a:rPr>
              <a:t>用户</a:t>
            </a:r>
            <a:r>
              <a:rPr lang="zh-CN" altLang="en-US" sz="4000" dirty="0">
                <a:latin typeface="Tw Cen MT" panose="020B0602020104020603" pitchFamily="34" charset="0"/>
              </a:rPr>
              <a:t>画像</a:t>
            </a:r>
            <a:endParaRPr lang="en-US" sz="4000" dirty="0"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0" y="2101336"/>
            <a:ext cx="3749926" cy="313239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6549" y="1531950"/>
            <a:ext cx="477085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用户特征</a:t>
            </a:r>
            <a:endParaRPr lang="en-US" altLang="zh-CN" sz="2000" b="1" dirty="0" smtClean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有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投资</a:t>
            </a:r>
            <a:r>
              <a:rPr lang="zh-CN" altLang="zh-CN" sz="16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意愿</a:t>
            </a:r>
            <a:endParaRPr lang="zh-CN" altLang="zh-CN" sz="16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投资看重有参考性的数据或建议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生活忙，</a:t>
            </a:r>
            <a:r>
              <a:rPr lang="zh-CN" altLang="zh-CN" sz="16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投资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选择</a:t>
            </a:r>
            <a:r>
              <a:rPr lang="zh-CN" altLang="zh-CN" sz="16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图</a:t>
            </a:r>
            <a:r>
              <a:rPr lang="zh-CN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省事省时间，希望越方便越</a:t>
            </a:r>
            <a:r>
              <a:rPr lang="zh-CN" altLang="zh-CN" sz="16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好</a:t>
            </a:r>
            <a:endParaRPr lang="zh-CN" altLang="zh-CN" sz="16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16550" y="3077008"/>
            <a:ext cx="68285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用户期望</a:t>
            </a:r>
            <a:endParaRPr lang="en-US" altLang="zh-CN" sz="2000" b="1" dirty="0" smtClean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以图谱或智能问答的形式查到感兴趣的行业、股票、公司和相关个人的信息甚至是一些分析性的数据，如预测价格，来为自己的投资作参考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根据自身个性化的需求、偏好、历史得到几十个投资推荐，避免繁琐的查找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16548" y="4767019"/>
            <a:ext cx="69633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用户使用</a:t>
            </a:r>
            <a:endParaRPr lang="en-US" altLang="zh-CN" sz="2000" b="1" dirty="0" smtClean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用户未接触到ACOIN时，可能就关注一些财经类的碎片化信息，投资随财经信息随大流地变化，想要得到系统的、有参考性的数据或建议而不得，对股票数据缺乏洞察力。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用户接触并注册为ACOIN的用户，得到方便省事的解决需求的方式，满足其用户期望(</a:t>
            </a:r>
            <a:r>
              <a:rPr lang="zh-CN" altLang="zh-CN" sz="16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见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用户期望</a:t>
            </a:r>
            <a:r>
              <a:rPr lang="zh-CN" altLang="zh-CN" sz="16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)</a:t>
            </a:r>
            <a:endParaRPr lang="zh-CN" altLang="zh-CN" sz="16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1"/>
            <a:ext cx="737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Tw Cen MT" panose="020B0602020104020603" pitchFamily="34" charset="0"/>
              </a:rPr>
              <a:t>海量</a:t>
            </a:r>
            <a:r>
              <a:rPr lang="zh-CN" altLang="en-US" sz="3200" dirty="0">
                <a:latin typeface="Tw Cen MT" panose="020B0602020104020603" pitchFamily="34" charset="0"/>
              </a:rPr>
              <a:t>数据</a:t>
            </a:r>
            <a:endParaRPr lang="en-US" altLang="zh-CN" sz="3200" dirty="0">
              <a:latin typeface="Tw Cen MT" panose="020B0602020104020603" pitchFamily="34" charset="0"/>
            </a:endParaRPr>
          </a:p>
          <a:p>
            <a:pPr algn="ctr"/>
            <a:endParaRPr lang="en-US" altLang="zh-CN" sz="3200" dirty="0" smtClean="0">
              <a:latin typeface="Tw Cen MT" panose="020B0602020104020603" pitchFamily="34" charset="0"/>
            </a:endParaRPr>
          </a:p>
          <a:p>
            <a:pPr algn="ctr"/>
            <a:endParaRPr lang="en-US" altLang="zh-CN" sz="3200" dirty="0"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1063428" y="1655044"/>
            <a:ext cx="4626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为了能为用户提供尽可能完备的信息，我们从量化交易平台（</a:t>
            </a:r>
            <a:r>
              <a:rPr lang="en-US" altLang="zh-CN" dirty="0" err="1"/>
              <a:t>JoinQuant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）上收集了公司与股票相关的包括公司管理人员信息、一年内股票的价格变动、涉及的产业领域信息、公司详细信息在内的接近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30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万组数据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0" y="17637"/>
            <a:ext cx="450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产品功能与核心特点</a:t>
            </a:r>
            <a:endParaRPr lang="en-US" altLang="zh-CN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8355106" y="1909483"/>
            <a:ext cx="453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14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w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的节点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14w-20w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关系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661" y="2992454"/>
            <a:ext cx="3140721" cy="1608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92" y="2992454"/>
            <a:ext cx="2370102" cy="16150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978" y="5037145"/>
            <a:ext cx="1661304" cy="6477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141" y="3558988"/>
            <a:ext cx="3085015" cy="23598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09" y="3558988"/>
            <a:ext cx="1650534" cy="238410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50777" y="606842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（数据文件）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469696" y="5290454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neo4j</a:t>
            </a:r>
            <a:r>
              <a:rPr lang="zh-CN" altLang="en-US" sz="1200" dirty="0" smtClean="0"/>
              <a:t>数据库中的部分节点与关系）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983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4208651" y="66449"/>
            <a:ext cx="737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w Cen MT" panose="020B0602020104020603" pitchFamily="34" charset="0"/>
              </a:rPr>
              <a:t>基于图谱的数据展示</a:t>
            </a:r>
            <a:endParaRPr lang="en-US" altLang="zh-CN" sz="3200" dirty="0">
              <a:latin typeface="Tw Cen MT" panose="020B0602020104020603" pitchFamily="34" charset="0"/>
            </a:endParaRPr>
          </a:p>
          <a:p>
            <a:pPr algn="ctr"/>
            <a:endParaRPr lang="en-US" altLang="zh-CN" sz="3200" dirty="0" smtClean="0">
              <a:latin typeface="Tw Cen MT" panose="020B0602020104020603" pitchFamily="34" charset="0"/>
            </a:endParaRPr>
          </a:p>
          <a:p>
            <a:pPr algn="ctr"/>
            <a:endParaRPr lang="en-US" altLang="zh-CN" sz="3200" dirty="0"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5">
            <a:extLst>
              <a:ext uri="{FF2B5EF4-FFF2-40B4-BE49-F238E27FC236}">
                <a16:creationId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0" y="17637"/>
            <a:ext cx="450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产品功能与核心特点</a:t>
            </a:r>
            <a:endParaRPr lang="en-US" altLang="zh-CN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17" y="3373352"/>
            <a:ext cx="4916739" cy="2957660"/>
          </a:xfrm>
          <a:prstGeom prst="rect">
            <a:avLst/>
          </a:prstGeom>
        </p:spPr>
      </p:pic>
      <p:grpSp>
        <p:nvGrpSpPr>
          <p:cNvPr id="13" name="Group 26">
            <a:extLst>
              <a:ext uri="{FF2B5EF4-FFF2-40B4-BE49-F238E27FC236}">
                <a16:creationId xmlns:a16="http://schemas.microsoft.com/office/drawing/2014/main" id="{64338F0A-8248-4C7F-A630-F8BFCE52D3AA}"/>
              </a:ext>
            </a:extLst>
          </p:cNvPr>
          <p:cNvGrpSpPr/>
          <p:nvPr/>
        </p:nvGrpSpPr>
        <p:grpSpPr>
          <a:xfrm>
            <a:off x="652517" y="1933989"/>
            <a:ext cx="5037389" cy="1142182"/>
            <a:chOff x="2723557" y="3918745"/>
            <a:chExt cx="6454376" cy="625866"/>
          </a:xfrm>
        </p:grpSpPr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982A5AAB-A3CF-4918-97C8-8B57985F7526}"/>
                </a:ext>
              </a:extLst>
            </p:cNvPr>
            <p:cNvSpPr txBox="1"/>
            <p:nvPr/>
          </p:nvSpPr>
          <p:spPr>
            <a:xfrm>
              <a:off x="4256309" y="3918745"/>
              <a:ext cx="4921624" cy="219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特定行业数据</a:t>
              </a:r>
              <a:r>
                <a:rPr lang="zh-CN" altLang="en-US" sz="2000" b="1" dirty="0"/>
                <a:t>展示</a:t>
              </a:r>
              <a:endParaRPr lang="en-US" altLang="zh-CN" sz="2000" b="1" dirty="0"/>
            </a:p>
          </p:txBody>
        </p:sp>
        <p:sp>
          <p:nvSpPr>
            <p:cNvPr id="21" name="TextBox 25">
              <a:extLst>
                <a:ext uri="{FF2B5EF4-FFF2-40B4-BE49-F238E27FC236}">
                  <a16:creationId xmlns:a16="http://schemas.microsoft.com/office/drawing/2014/main" id="{B0CC3266-0814-40CF-8FB7-59068666DA92}"/>
                </a:ext>
              </a:extLst>
            </p:cNvPr>
            <p:cNvSpPr txBox="1"/>
            <p:nvPr/>
          </p:nvSpPr>
          <p:spPr>
            <a:xfrm>
              <a:off x="2723557" y="4190450"/>
              <a:ext cx="6381879" cy="35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 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由于后端节点过多，迭代三只提供部分样例展示。</a:t>
              </a:r>
              <a:endPara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64338F0A-8248-4C7F-A630-F8BFCE52D3AA}"/>
              </a:ext>
            </a:extLst>
          </p:cNvPr>
          <p:cNvGrpSpPr/>
          <p:nvPr/>
        </p:nvGrpSpPr>
        <p:grpSpPr>
          <a:xfrm>
            <a:off x="6622745" y="1347508"/>
            <a:ext cx="5037389" cy="1973181"/>
            <a:chOff x="2723557" y="3918745"/>
            <a:chExt cx="6454376" cy="1081218"/>
          </a:xfrm>
        </p:grpSpPr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982A5AAB-A3CF-4918-97C8-8B57985F7526}"/>
                </a:ext>
              </a:extLst>
            </p:cNvPr>
            <p:cNvSpPr txBox="1"/>
            <p:nvPr/>
          </p:nvSpPr>
          <p:spPr>
            <a:xfrm>
              <a:off x="4256309" y="3918745"/>
              <a:ext cx="4921624" cy="219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b="1" dirty="0"/>
            </a:p>
          </p:txBody>
        </p:sp>
        <p:sp>
          <p:nvSpPr>
            <p:cNvPr id="24" name="TextBox 25">
              <a:extLst>
                <a:ext uri="{FF2B5EF4-FFF2-40B4-BE49-F238E27FC236}">
                  <a16:creationId xmlns:a16="http://schemas.microsoft.com/office/drawing/2014/main" id="{B0CC3266-0814-40CF-8FB7-59068666DA92}"/>
                </a:ext>
              </a:extLst>
            </p:cNvPr>
            <p:cNvSpPr txBox="1"/>
            <p:nvPr/>
          </p:nvSpPr>
          <p:spPr>
            <a:xfrm>
              <a:off x="2723557" y="4190451"/>
              <a:ext cx="6145762" cy="809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    这些数据都是用户在选购股票前期需要掌握的一些常识。我们提供这样的图谱展示，既是向用户展示我们后端存储的数据范例，也是对一名股票初学者的提醒和引导。告诉他顺着关系的脉络应当了解一家公司的那些信息。</a:t>
              </a:r>
              <a:endPara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472" y="3416432"/>
            <a:ext cx="3316722" cy="29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4418115" y="141481"/>
            <a:ext cx="737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w Cen MT" panose="020B0602020104020603" pitchFamily="34" charset="0"/>
              </a:rPr>
              <a:t>多</a:t>
            </a:r>
            <a:r>
              <a:rPr lang="zh-CN" altLang="en-US" sz="3200" dirty="0" smtClean="0">
                <a:latin typeface="Tw Cen MT" panose="020B0602020104020603" pitchFamily="34" charset="0"/>
              </a:rPr>
              <a:t>情景的</a:t>
            </a:r>
            <a:r>
              <a:rPr lang="zh-CN" altLang="en-US" sz="3200" dirty="0">
                <a:latin typeface="Tw Cen MT" panose="020B0602020104020603" pitchFamily="34" charset="0"/>
              </a:rPr>
              <a:t>智能问答</a:t>
            </a:r>
            <a:endParaRPr lang="en-US" altLang="zh-CN" sz="3200" dirty="0">
              <a:latin typeface="Tw Cen MT" panose="020B0602020104020603" pitchFamily="34" charset="0"/>
            </a:endParaRPr>
          </a:p>
          <a:p>
            <a:pPr algn="ctr"/>
            <a:endParaRPr lang="en-US" altLang="zh-CN" sz="3200" dirty="0" smtClean="0">
              <a:latin typeface="Tw Cen MT" panose="020B0602020104020603" pitchFamily="34" charset="0"/>
            </a:endParaRPr>
          </a:p>
          <a:p>
            <a:pPr algn="ctr"/>
            <a:endParaRPr lang="en-US" altLang="zh-CN" sz="3200" dirty="0"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5">
            <a:extLst>
              <a:ext uri="{FF2B5EF4-FFF2-40B4-BE49-F238E27FC236}">
                <a16:creationId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0" y="17637"/>
            <a:ext cx="450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产品功能与核心特点</a:t>
            </a:r>
            <a:endParaRPr lang="en-US" altLang="zh-CN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588812" y="1918662"/>
            <a:ext cx="49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   </a:t>
            </a:r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id="{64338F0A-8248-4C7F-A630-F8BFCE52D3AA}"/>
              </a:ext>
            </a:extLst>
          </p:cNvPr>
          <p:cNvGrpSpPr/>
          <p:nvPr/>
        </p:nvGrpSpPr>
        <p:grpSpPr>
          <a:xfrm>
            <a:off x="502652" y="1640622"/>
            <a:ext cx="4980808" cy="693877"/>
            <a:chOff x="2844576" y="3918745"/>
            <a:chExt cx="6381879" cy="360669"/>
          </a:xfrm>
        </p:grpSpPr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982A5AAB-A3CF-4918-97C8-8B57985F7526}"/>
                </a:ext>
              </a:extLst>
            </p:cNvPr>
            <p:cNvSpPr txBox="1"/>
            <p:nvPr/>
          </p:nvSpPr>
          <p:spPr>
            <a:xfrm>
              <a:off x="4256309" y="3918745"/>
              <a:ext cx="4921624" cy="219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b="1" dirty="0"/>
            </a:p>
          </p:txBody>
        </p:sp>
        <p:sp>
          <p:nvSpPr>
            <p:cNvPr id="21" name="TextBox 25">
              <a:extLst>
                <a:ext uri="{FF2B5EF4-FFF2-40B4-BE49-F238E27FC236}">
                  <a16:creationId xmlns:a16="http://schemas.microsoft.com/office/drawing/2014/main" id="{B0CC3266-0814-40CF-8FB7-59068666DA92}"/>
                </a:ext>
              </a:extLst>
            </p:cNvPr>
            <p:cNvSpPr txBox="1"/>
            <p:nvPr/>
          </p:nvSpPr>
          <p:spPr>
            <a:xfrm>
              <a:off x="2844576" y="3943459"/>
              <a:ext cx="6381879" cy="33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为了方便用户查询信息和贴近用户日常说话习惯，我们尽可能多的支持信息查询。</a:t>
              </a:r>
              <a:endPara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2" name="TextBox 20">
            <a:extLst>
              <a:ext uri="{FF2B5EF4-FFF2-40B4-BE49-F238E27FC236}">
                <a16:creationId xmlns:a16="http://schemas.microsoft.com/office/drawing/2014/main" id="{982A5AAB-A3CF-4918-97C8-8B57985F7526}"/>
              </a:ext>
            </a:extLst>
          </p:cNvPr>
          <p:cNvSpPr txBox="1"/>
          <p:nvPr/>
        </p:nvSpPr>
        <p:spPr>
          <a:xfrm>
            <a:off x="585358" y="2448648"/>
            <a:ext cx="51045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1.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对实体信息的查询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   示例：通过公司名获取公司信息、根据股票名获取股票信息等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2.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对关系信息的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查询（父子节点之间关系查询）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示例：根据公司名获取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ceo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信息、根据行业耳机分类获取公司列表等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3.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多跳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问题（多跳节点之间的关系查询）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   示例：根据股票名查询该公司的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CEO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、高管、法人，根据股票查询该公司的第二行业等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.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简单记忆问题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示例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：第一问：王艳相关的公司有哪些？第二问：那她的详细信息能提供一下吗？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097" y="1506479"/>
            <a:ext cx="3033023" cy="243099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235" y="4352512"/>
            <a:ext cx="3040643" cy="227095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690" y="1510154"/>
            <a:ext cx="3071126" cy="149364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019" y="2977018"/>
            <a:ext cx="3055885" cy="14250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94" y="4589993"/>
            <a:ext cx="3073322" cy="20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3191843" y="121578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w Cen MT" panose="020B0602020104020603" pitchFamily="34" charset="0"/>
              </a:rPr>
              <a:t>基于蒙特卡洛</a:t>
            </a:r>
            <a:r>
              <a:rPr lang="zh-CN" altLang="en-US" sz="3200" dirty="0">
                <a:latin typeface="Tw Cen MT" panose="020B0602020104020603" pitchFamily="34" charset="0"/>
              </a:rPr>
              <a:t>模拟法</a:t>
            </a:r>
            <a:r>
              <a:rPr lang="zh-CN" altLang="en-US" sz="3200" dirty="0" smtClean="0">
                <a:latin typeface="Tw Cen MT" panose="020B0602020104020603" pitchFamily="34" charset="0"/>
              </a:rPr>
              <a:t>的股价计算</a:t>
            </a:r>
            <a:endParaRPr lang="en-US" altLang="zh-CN" sz="3200" dirty="0"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F6E9D7-0EA4-48A5-8A6E-DB9CA4C69AF6}"/>
              </a:ext>
            </a:extLst>
          </p:cNvPr>
          <p:cNvGrpSpPr/>
          <p:nvPr/>
        </p:nvGrpSpPr>
        <p:grpSpPr>
          <a:xfrm>
            <a:off x="5084055" y="2142395"/>
            <a:ext cx="2073825" cy="475159"/>
            <a:chOff x="5175104" y="2142394"/>
            <a:chExt cx="2526748" cy="55975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7367A5-7D6B-4AE6-B3B0-603F081EF5BF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E69C04-C485-4D56-AA46-D02C5A0AF07A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4" name="TextBox 25">
            <a:extLst>
              <a:ext uri="{FF2B5EF4-FFF2-40B4-BE49-F238E27FC236}">
                <a16:creationId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0" y="17637"/>
            <a:ext cx="450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产品功能与核心特点</a:t>
            </a:r>
            <a:endParaRPr lang="en-US" altLang="zh-CN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8" y="1939241"/>
            <a:ext cx="3138275" cy="235370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54" y="1939241"/>
            <a:ext cx="3138275" cy="235370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53" y="1939241"/>
            <a:ext cx="3138274" cy="235370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134165" y="1292910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基于蒙特卡洛模拟计算出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万组股票的预估价格</a:t>
            </a:r>
            <a:endParaRPr lang="en-US" altLang="zh-CN" dirty="0" smtClean="0"/>
          </a:p>
          <a:p>
            <a:r>
              <a:rPr lang="zh-CN" altLang="en-US" dirty="0"/>
              <a:t>算</a:t>
            </a:r>
            <a:r>
              <a:rPr lang="zh-CN" altLang="en-US" dirty="0" smtClean="0"/>
              <a:t>出预估股价在</a:t>
            </a:r>
            <a:r>
              <a:rPr lang="en-US" altLang="zh-CN" dirty="0" smtClean="0"/>
              <a:t>99%</a:t>
            </a:r>
            <a:r>
              <a:rPr lang="zh-CN" altLang="en-US" dirty="0" smtClean="0"/>
              <a:t>置信度下的风险价值（衡量风险的指标）</a:t>
            </a:r>
            <a:endParaRPr lang="en-US" altLang="zh-CN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4172246" y="453296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同时支持对预期价格的智能问答</a:t>
            </a:r>
            <a:endParaRPr lang="en-US" altLang="zh-CN" dirty="0" smtClean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5835" y="5049639"/>
            <a:ext cx="4538642" cy="11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135952" y="1353753"/>
            <a:ext cx="6243782" cy="1756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4589820" y="186914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w Cen MT" panose="020B0602020104020603" pitchFamily="34" charset="0"/>
              </a:rPr>
              <a:t>个性化</a:t>
            </a:r>
            <a:r>
              <a:rPr lang="zh-CN" altLang="en-US" sz="3200" dirty="0">
                <a:latin typeface="Tw Cen MT" panose="020B0602020104020603" pitchFamily="34" charset="0"/>
              </a:rPr>
              <a:t>股票推荐</a:t>
            </a:r>
            <a:endParaRPr lang="en-US" altLang="zh-CN" sz="3200" dirty="0"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25">
            <a:extLst>
              <a:ext uri="{FF2B5EF4-FFF2-40B4-BE49-F238E27FC236}">
                <a16:creationId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0" y="17637"/>
            <a:ext cx="450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产品功能与核心特点</a:t>
            </a:r>
            <a:endParaRPr lang="en-US" altLang="zh-CN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029561" y="1722551"/>
            <a:ext cx="1496291" cy="1046353"/>
            <a:chOff x="1773381" y="1625600"/>
            <a:chExt cx="1496291" cy="1046353"/>
          </a:xfrm>
        </p:grpSpPr>
        <p:sp>
          <p:nvSpPr>
            <p:cNvPr id="13" name="圆角矩形 12"/>
            <p:cNvSpPr/>
            <p:nvPr/>
          </p:nvSpPr>
          <p:spPr>
            <a:xfrm>
              <a:off x="1773381" y="1625600"/>
              <a:ext cx="1496291" cy="10463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46854" y="1748711"/>
              <a:ext cx="118669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用户信息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期望收益率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最大风险率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</a:rPr>
                <a:t>ST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股票的接受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59577" y="1691861"/>
            <a:ext cx="1574738" cy="1061785"/>
            <a:chOff x="4384115" y="1517921"/>
            <a:chExt cx="1496291" cy="1061785"/>
          </a:xfrm>
        </p:grpSpPr>
        <p:sp>
          <p:nvSpPr>
            <p:cNvPr id="15" name="圆角矩形 14"/>
            <p:cNvSpPr/>
            <p:nvPr/>
          </p:nvSpPr>
          <p:spPr>
            <a:xfrm>
              <a:off x="4384115" y="1517921"/>
              <a:ext cx="1496291" cy="10463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555108" y="1748709"/>
              <a:ext cx="12843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股票、公司、行业兴趣点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3776570" y="1378822"/>
            <a:ext cx="70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071723" y="3869101"/>
            <a:ext cx="10926313" cy="23469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3906374" y="3904223"/>
            <a:ext cx="70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42295" y="4353757"/>
            <a:ext cx="2187891" cy="1046353"/>
            <a:chOff x="1773381" y="1625600"/>
            <a:chExt cx="1496291" cy="1046353"/>
          </a:xfrm>
        </p:grpSpPr>
        <p:sp>
          <p:nvSpPr>
            <p:cNvPr id="25" name="圆角矩形 24"/>
            <p:cNvSpPr/>
            <p:nvPr/>
          </p:nvSpPr>
          <p:spPr>
            <a:xfrm>
              <a:off x="1773381" y="1625600"/>
              <a:ext cx="1496291" cy="10463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840226" y="1779401"/>
              <a:ext cx="137161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蒙特卡洛模拟结果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7,15,30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天的</a:t>
              </a:r>
              <a:r>
                <a:rPr lang="zh-CN" altLang="zh-CN" sz="1200" dirty="0">
                  <a:solidFill>
                    <a:schemeClr val="bg1">
                      <a:lumMod val="50000"/>
                    </a:schemeClr>
                  </a:solidFill>
                </a:rPr>
                <a:t>风险价值、平均预测价格、风险差价 </a:t>
              </a:r>
            </a:p>
            <a:p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55920" y="4557198"/>
            <a:ext cx="1298576" cy="639469"/>
            <a:chOff x="3281255" y="1724978"/>
            <a:chExt cx="1496291" cy="1046353"/>
          </a:xfrm>
        </p:grpSpPr>
        <p:sp>
          <p:nvSpPr>
            <p:cNvPr id="40" name="圆角矩形 39"/>
            <p:cNvSpPr/>
            <p:nvPr/>
          </p:nvSpPr>
          <p:spPr>
            <a:xfrm>
              <a:off x="3281255" y="1724978"/>
              <a:ext cx="1496291" cy="10463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491633" y="1824611"/>
              <a:ext cx="1248996" cy="755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 dirty="0">
                  <a:solidFill>
                    <a:schemeClr val="bg1">
                      <a:lumMod val="50000"/>
                    </a:schemeClr>
                  </a:solidFill>
                </a:rPr>
                <a:t>预测</a:t>
              </a:r>
              <a:r>
                <a:rPr lang="zh-CN" altLang="zh-CN" sz="1200" dirty="0" smtClean="0">
                  <a:solidFill>
                    <a:schemeClr val="bg1">
                      <a:lumMod val="50000"/>
                    </a:schemeClr>
                  </a:solidFill>
                </a:rPr>
                <a:t>收益率预测</a:t>
              </a:r>
              <a:r>
                <a:rPr lang="zh-CN" altLang="zh-CN" sz="1200" dirty="0">
                  <a:solidFill>
                    <a:schemeClr val="bg1">
                      <a:lumMod val="50000"/>
                    </a:schemeClr>
                  </a:solidFill>
                </a:rPr>
                <a:t>风险率 </a:t>
              </a:r>
            </a:p>
          </p:txBody>
        </p:sp>
      </p:grpSp>
      <p:cxnSp>
        <p:nvCxnSpPr>
          <p:cNvPr id="43" name="直接箭头连接符 42"/>
          <p:cNvCxnSpPr>
            <a:stCxn id="25" idx="3"/>
            <a:endCxn id="40" idx="1"/>
          </p:cNvCxnSpPr>
          <p:nvPr/>
        </p:nvCxnSpPr>
        <p:spPr>
          <a:xfrm flipV="1">
            <a:off x="3630186" y="4876933"/>
            <a:ext cx="4257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6351401" y="4557197"/>
            <a:ext cx="1298576" cy="639469"/>
            <a:chOff x="3281255" y="1665540"/>
            <a:chExt cx="1496291" cy="1046353"/>
          </a:xfrm>
        </p:grpSpPr>
        <p:sp>
          <p:nvSpPr>
            <p:cNvPr id="47" name="圆角矩形 46"/>
            <p:cNvSpPr/>
            <p:nvPr/>
          </p:nvSpPr>
          <p:spPr>
            <a:xfrm>
              <a:off x="3281255" y="1665540"/>
              <a:ext cx="1496291" cy="10463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491633" y="1824611"/>
              <a:ext cx="1248996" cy="755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综合</a:t>
              </a:r>
              <a:r>
                <a:rPr lang="zh-CN" altLang="zh-CN" sz="1200" dirty="0" smtClean="0">
                  <a:solidFill>
                    <a:schemeClr val="bg1">
                      <a:lumMod val="50000"/>
                    </a:schemeClr>
                  </a:solidFill>
                </a:rPr>
                <a:t>收益率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综合</a:t>
              </a:r>
              <a:r>
                <a:rPr lang="zh-CN" altLang="zh-CN" sz="1200" dirty="0" smtClean="0">
                  <a:solidFill>
                    <a:schemeClr val="bg1">
                      <a:lumMod val="50000"/>
                    </a:schemeClr>
                  </a:solidFill>
                </a:rPr>
                <a:t>风险</a:t>
              </a:r>
              <a:r>
                <a:rPr lang="zh-CN" altLang="zh-CN" sz="1200" dirty="0">
                  <a:solidFill>
                    <a:schemeClr val="bg1">
                      <a:lumMod val="50000"/>
                    </a:schemeClr>
                  </a:solidFill>
                </a:rPr>
                <a:t>率 </a:t>
              </a:r>
            </a:p>
          </p:txBody>
        </p:sp>
      </p:grpSp>
      <p:cxnSp>
        <p:nvCxnSpPr>
          <p:cNvPr id="49" name="直接箭头连接符 48"/>
          <p:cNvCxnSpPr>
            <a:stCxn id="40" idx="3"/>
            <a:endCxn id="47" idx="1"/>
          </p:cNvCxnSpPr>
          <p:nvPr/>
        </p:nvCxnSpPr>
        <p:spPr>
          <a:xfrm flipV="1">
            <a:off x="5354496" y="4876932"/>
            <a:ext cx="9969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79205" y="4885244"/>
            <a:ext cx="79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加权风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险计算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78756" y="4640673"/>
            <a:ext cx="133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过滤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8251941" y="4599337"/>
            <a:ext cx="1138222" cy="571813"/>
            <a:chOff x="3243036" y="1754681"/>
            <a:chExt cx="1496291" cy="1046353"/>
          </a:xfrm>
        </p:grpSpPr>
        <p:sp>
          <p:nvSpPr>
            <p:cNvPr id="59" name="圆角矩形 58"/>
            <p:cNvSpPr/>
            <p:nvPr/>
          </p:nvSpPr>
          <p:spPr>
            <a:xfrm>
              <a:off x="3243036" y="1754681"/>
              <a:ext cx="1496291" cy="10463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425610" y="1824607"/>
              <a:ext cx="1248995" cy="84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满足条件股票列表</a:t>
              </a:r>
              <a:endParaRPr lang="zh-CN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2" name="直接箭头连接符 61"/>
          <p:cNvCxnSpPr>
            <a:stCxn id="47" idx="3"/>
            <a:endCxn id="59" idx="1"/>
          </p:cNvCxnSpPr>
          <p:nvPr/>
        </p:nvCxnSpPr>
        <p:spPr>
          <a:xfrm>
            <a:off x="7649977" y="4876932"/>
            <a:ext cx="601964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4257842" y="3079386"/>
            <a:ext cx="1" cy="794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0349080" y="4980584"/>
            <a:ext cx="1157162" cy="2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2" name="直接箭头连接符 81"/>
          <p:cNvCxnSpPr>
            <a:endCxn id="90" idx="1"/>
          </p:cNvCxnSpPr>
          <p:nvPr/>
        </p:nvCxnSpPr>
        <p:spPr>
          <a:xfrm flipV="1">
            <a:off x="9398340" y="4873972"/>
            <a:ext cx="755079" cy="2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355256" y="4342908"/>
            <a:ext cx="9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兴趣点加权优先级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0153419" y="4554237"/>
            <a:ext cx="1298576" cy="639469"/>
            <a:chOff x="3281255" y="1665540"/>
            <a:chExt cx="1496291" cy="1046353"/>
          </a:xfrm>
        </p:grpSpPr>
        <p:sp>
          <p:nvSpPr>
            <p:cNvPr id="90" name="圆角矩形 89"/>
            <p:cNvSpPr/>
            <p:nvPr/>
          </p:nvSpPr>
          <p:spPr>
            <a:xfrm>
              <a:off x="3281255" y="1665540"/>
              <a:ext cx="1496291" cy="10463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491633" y="1824611"/>
              <a:ext cx="1248996" cy="755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排序后股票列表</a:t>
              </a:r>
              <a:endParaRPr lang="zh-CN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0046896" y="1419647"/>
            <a:ext cx="1459346" cy="1087777"/>
            <a:chOff x="3281255" y="1665540"/>
            <a:chExt cx="1496291" cy="1046353"/>
          </a:xfrm>
        </p:grpSpPr>
        <p:sp>
          <p:nvSpPr>
            <p:cNvPr id="94" name="圆角矩形 93"/>
            <p:cNvSpPr/>
            <p:nvPr/>
          </p:nvSpPr>
          <p:spPr>
            <a:xfrm>
              <a:off x="3281255" y="1665540"/>
              <a:ext cx="1496291" cy="10463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491633" y="1824611"/>
              <a:ext cx="1248996" cy="621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最终推荐股票列表</a:t>
              </a:r>
              <a:endParaRPr lang="zh-CN" altLang="zh-C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97" name="直接箭头连接符 96"/>
          <p:cNvCxnSpPr>
            <a:stCxn id="90" idx="0"/>
            <a:endCxn id="94" idx="2"/>
          </p:cNvCxnSpPr>
          <p:nvPr/>
        </p:nvCxnSpPr>
        <p:spPr>
          <a:xfrm flipH="1" flipV="1">
            <a:off x="10776569" y="2507424"/>
            <a:ext cx="26138" cy="2046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7368040" y="2028442"/>
            <a:ext cx="2642851" cy="4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0862201" y="2593279"/>
            <a:ext cx="4355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截取前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支</a:t>
            </a:r>
          </a:p>
        </p:txBody>
      </p:sp>
    </p:spTree>
    <p:extLst>
      <p:ext uri="{BB962C8B-B14F-4D97-AF65-F5344CB8AC3E}">
        <p14:creationId xmlns:p14="http://schemas.microsoft.com/office/powerpoint/2010/main" val="33150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4589820" y="186914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w Cen MT" panose="020B0602020104020603" pitchFamily="34" charset="0"/>
              </a:rPr>
              <a:t>个性化</a:t>
            </a:r>
            <a:r>
              <a:rPr lang="zh-CN" altLang="en-US" sz="3200" dirty="0">
                <a:latin typeface="Tw Cen MT" panose="020B0602020104020603" pitchFamily="34" charset="0"/>
              </a:rPr>
              <a:t>股票推荐</a:t>
            </a:r>
            <a:endParaRPr lang="en-US" altLang="zh-CN" sz="3200" dirty="0"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25">
            <a:extLst>
              <a:ext uri="{FF2B5EF4-FFF2-40B4-BE49-F238E27FC236}">
                <a16:creationId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0" y="17637"/>
            <a:ext cx="450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产品功能与核心特点</a:t>
            </a:r>
            <a:endParaRPr lang="en-US" altLang="zh-CN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3" y="2402801"/>
            <a:ext cx="3376279" cy="39678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880" y="2402801"/>
            <a:ext cx="3348922" cy="39678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549" y="1599238"/>
            <a:ext cx="3127714" cy="289632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348581" y="4645274"/>
            <a:ext cx="311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用户对泰坦科技或其公司的兴趣</a:t>
            </a:r>
            <a:endParaRPr lang="en-US" altLang="zh-CN" sz="1600" dirty="0" smtClean="0"/>
          </a:p>
          <a:p>
            <a:r>
              <a:rPr lang="zh-CN" altLang="en-US" sz="1600" dirty="0" smtClean="0"/>
              <a:t>提高了该股票在推荐中的优先级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06195" y="709711"/>
            <a:ext cx="168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示例：泰坦科技</a:t>
            </a:r>
            <a:endParaRPr lang="zh-CN" altLang="en-US" sz="1600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650" y="5323114"/>
            <a:ext cx="1737511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12914</TotalTime>
  <Words>915</Words>
  <Application>Microsoft Office PowerPoint</Application>
  <PresentationFormat>宽屏</PresentationFormat>
  <Paragraphs>98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Open Sans</vt:lpstr>
      <vt:lpstr>等线</vt:lpstr>
      <vt:lpstr>Arial</vt:lpstr>
      <vt:lpstr>Calibri</vt:lpstr>
      <vt:lpstr>Century Gothic</vt:lpstr>
      <vt:lpstr>Tw Cen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ASUS</cp:lastModifiedBy>
  <cp:revision>162</cp:revision>
  <dcterms:created xsi:type="dcterms:W3CDTF">2017-10-30T13:02:30Z</dcterms:created>
  <dcterms:modified xsi:type="dcterms:W3CDTF">2021-06-19T08:24:34Z</dcterms:modified>
</cp:coreProperties>
</file>