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oppi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14A8C3-4422-4F44-A188-4519BC4EF6AB}">
  <a:tblStyle styleId="{5414A8C3-4422-4F44-A188-4519BC4EF6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oppins-bold.fntdata"/><Relationship Id="rId14" Type="http://schemas.openxmlformats.org/officeDocument/2006/relationships/slide" Target="slides/slide9.xml"/><Relationship Id="rId36" Type="http://schemas.openxmlformats.org/officeDocument/2006/relationships/font" Target="fonts/Poppins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13a04b4b1_1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513a04b4b1_1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3a04b4b1_1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13a04b4b1_1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13a04b4b1_1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513a04b4b1_1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13a04b4b1_1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513a04b4b1_1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13a04b4b1_1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513a04b4b1_1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13a04b4b1_1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513a04b4b1_1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13a04b4b1_1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513a04b4b1_1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13a04b4b1_1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513a04b4b1_1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13a04b4b1_1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513a04b4b1_1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13a04b4b1_1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513a04b4b1_1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13a04b4b1_1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513a04b4b1_1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13a04b4b1_1_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513a04b4b1_1_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13a04b4b1_1_2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513a04b4b1_1_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13a04b4b1_1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513a04b4b1_1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13a04b4b1_1_3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513a04b4b1_1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13a04b4b1_1_3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513a04b4b1_1_3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13a04b4b1_1_3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513a04b4b1_1_3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13a04b4b1_1_3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513a04b4b1_1_3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13a04b4b1_1_3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513a04b4b1_1_3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13a04b4b1_1_3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513a04b4b1_1_3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13a04b4b1_1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513a04b4b1_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13a04b4b1_1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513a04b4b1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13a04b4b1_1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513a04b4b1_1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3a04b4b1_1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513a04b4b1_1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13a04b4b1_1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513a04b4b1_1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13a04b4b1_1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513a04b4b1_1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>
  <p:cSld name="比较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>
  <p:cSld name="内容与标题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>
  <p:cSld name="图片与标题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0"/>
          <p:cNvSpPr/>
          <p:nvPr>
            <p:ph idx="2" type="pic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edium.com/@daogangtang/the-road-to-open-web-b684879a5571" TargetMode="External"/><Relationship Id="rId4" Type="http://schemas.openxmlformats.org/officeDocument/2006/relationships/hyperlink" Target="https://github.com/eightfish-org/eightfish" TargetMode="External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daogangtang@gmail.com" TargetMode="External"/><Relationship Id="rId4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eightfish-org/gutp" TargetMode="External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miketang84/meblog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medium.com/@daogangtang/the-road-to-open-web-b684879a55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 3" id="49" name="Google Shape;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"/>
            <a:ext cx="9144000" cy="5142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5" id="50" name="Google Shape;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75" y="66039"/>
            <a:ext cx="9144000" cy="50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/>
        </p:nvSpPr>
        <p:spPr>
          <a:xfrm>
            <a:off x="292735" y="1328419"/>
            <a:ext cx="4520565" cy="44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第三届中国Rust开发者大会</a:t>
            </a:r>
            <a:endParaRPr/>
          </a:p>
        </p:txBody>
      </p:sp>
      <p:pic>
        <p:nvPicPr>
          <p:cNvPr descr="图片 9" id="52" name="Google Shape;5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175" y="0"/>
            <a:ext cx="4400550" cy="13284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10" id="53" name="Google Shape;5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60655" y="4199254"/>
            <a:ext cx="3754121" cy="108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21375" y="1203550"/>
            <a:ext cx="75951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user side, it looks like just the traditional Internet app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everyone have the chance to download/sync all open data from this platform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server side, it is a network, consisting of some/many nodes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node has a blockchain node in 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06845" y="198800"/>
            <a:ext cx="67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What An Open Data App Feels Like?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21375" y="2651350"/>
            <a:ext cx="7595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“EightFish is a development framework (maybe the first one) for the Open Data Application (ODA), implementing the Open Data Application Model (ODAM). The theory of the ODA and ODAM is located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here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short description: EightFish powers ODAs, ODAs constitute the Open Web.”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https://github.com/eightfish-org/eightfish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EightFish intends to develop the </a:t>
            </a:r>
            <a:r>
              <a:rPr lang="en-U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Data-kind Decentralized Application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the traditional Web development coding style to develop a ODA.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706846" y="198800"/>
            <a:ext cx="645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How to develop Open Data Application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6438" y="991875"/>
            <a:ext cx="1659475" cy="1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706846" y="198800"/>
            <a:ext cx="661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The EightFish Application Components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50" y="1040527"/>
            <a:ext cx="7641498" cy="39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706845" y="198800"/>
            <a:ext cx="682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The EightFish Application Network Topology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125" y="1009077"/>
            <a:ext cx="4888848" cy="390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706860" y="198804"/>
            <a:ext cx="45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How to Write Logic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75" y="1016920"/>
            <a:ext cx="3474852" cy="262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627" y="1009541"/>
            <a:ext cx="3876297" cy="39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706860" y="198804"/>
            <a:ext cx="45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How to Write Logic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41000"/>
            <a:ext cx="3416075" cy="395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350" y="1041000"/>
            <a:ext cx="3888624" cy="14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8075" y="2653375"/>
            <a:ext cx="3825089" cy="23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706860" y="198804"/>
            <a:ext cx="45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How to Write Logic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362" y="1079425"/>
            <a:ext cx="6001274" cy="24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521375" y="1203550"/>
            <a:ext cx="7595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compose, yaml configure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command to boot up and deploy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fixed EightFish services + 1 your customized app services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706860" y="198804"/>
            <a:ext cx="45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How to Test and Deploy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616775" y="2572275"/>
            <a:ext cx="927900" cy="566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subnode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616775" y="3272950"/>
            <a:ext cx="927900" cy="566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subxt proxy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16775" y="3973625"/>
            <a:ext cx="927900" cy="566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http gate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712900" y="3648200"/>
            <a:ext cx="927900" cy="566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postgres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1712900" y="2845475"/>
            <a:ext cx="927900" cy="566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redis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4139275" y="3272950"/>
            <a:ext cx="927900" cy="566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app biz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3164925" y="2925850"/>
            <a:ext cx="76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96D2B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6000">
              <a:solidFill>
                <a:srgbClr val="E96D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5716050" y="2925850"/>
            <a:ext cx="76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96D2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6000">
              <a:solidFill>
                <a:srgbClr val="E96D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6889450" y="3075250"/>
            <a:ext cx="1305600" cy="888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ODA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521375" y="1203550"/>
            <a:ext cx="75951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WebAssembly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Wasmtime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706860" y="198804"/>
            <a:ext cx="45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The EightFish Tech Stack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521375" y="1127350"/>
            <a:ext cx="759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</a:t>
            </a:r>
            <a:r>
              <a:rPr lang="en-US"/>
              <a:t> EightFish network hosts one protocol, different protocols sit on different networks. (like appchains)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706851" y="198800"/>
            <a:ext cx="702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One EightFish Network Hosts One Protocol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1935625" y="1834700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797300" y="2679713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1256375" y="3936650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2722225" y="3936650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3055500" y="2679725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node…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33" name="Google Shape;233;p29"/>
          <p:cNvCxnSpPr/>
          <p:nvPr/>
        </p:nvCxnSpPr>
        <p:spPr>
          <a:xfrm flipH="1">
            <a:off x="1510105" y="2422307"/>
            <a:ext cx="448200" cy="39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9"/>
          <p:cNvCxnSpPr/>
          <p:nvPr/>
        </p:nvCxnSpPr>
        <p:spPr>
          <a:xfrm>
            <a:off x="1313400" y="3484050"/>
            <a:ext cx="228000" cy="45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9"/>
          <p:cNvCxnSpPr>
            <a:stCxn id="230" idx="6"/>
            <a:endCxn id="231" idx="2"/>
          </p:cNvCxnSpPr>
          <p:nvPr/>
        </p:nvCxnSpPr>
        <p:spPr>
          <a:xfrm>
            <a:off x="2042975" y="4329950"/>
            <a:ext cx="67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9"/>
          <p:cNvCxnSpPr/>
          <p:nvPr/>
        </p:nvCxnSpPr>
        <p:spPr>
          <a:xfrm flipH="1" rot="10800000">
            <a:off x="3216650" y="3483850"/>
            <a:ext cx="149400" cy="44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9"/>
          <p:cNvCxnSpPr/>
          <p:nvPr/>
        </p:nvCxnSpPr>
        <p:spPr>
          <a:xfrm rot="10800000">
            <a:off x="2673930" y="2469505"/>
            <a:ext cx="432600" cy="38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9"/>
          <p:cNvSpPr txBox="1"/>
          <p:nvPr/>
        </p:nvSpPr>
        <p:spPr>
          <a:xfrm>
            <a:off x="1898825" y="3078875"/>
            <a:ext cx="9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Protocol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45599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5974225" y="1834700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4835900" y="2679713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5294975" y="3936650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6760825" y="3936650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7094100" y="2679725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node…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45" name="Google Shape;245;p29"/>
          <p:cNvCxnSpPr/>
          <p:nvPr/>
        </p:nvCxnSpPr>
        <p:spPr>
          <a:xfrm flipH="1">
            <a:off x="5548705" y="2422307"/>
            <a:ext cx="448200" cy="39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9"/>
          <p:cNvCxnSpPr/>
          <p:nvPr/>
        </p:nvCxnSpPr>
        <p:spPr>
          <a:xfrm>
            <a:off x="5352000" y="3484050"/>
            <a:ext cx="228000" cy="45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>
            <a:stCxn id="242" idx="6"/>
            <a:endCxn id="243" idx="2"/>
          </p:cNvCxnSpPr>
          <p:nvPr/>
        </p:nvCxnSpPr>
        <p:spPr>
          <a:xfrm>
            <a:off x="6081575" y="4329950"/>
            <a:ext cx="67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9"/>
          <p:cNvCxnSpPr/>
          <p:nvPr/>
        </p:nvCxnSpPr>
        <p:spPr>
          <a:xfrm flipH="1" rot="10800000">
            <a:off x="7255250" y="3483850"/>
            <a:ext cx="149400" cy="44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9"/>
          <p:cNvCxnSpPr/>
          <p:nvPr/>
        </p:nvCxnSpPr>
        <p:spPr>
          <a:xfrm rot="10800000">
            <a:off x="6712530" y="2469505"/>
            <a:ext cx="432600" cy="38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9"/>
          <p:cNvSpPr txBox="1"/>
          <p:nvPr/>
        </p:nvSpPr>
        <p:spPr>
          <a:xfrm>
            <a:off x="5937425" y="3078875"/>
            <a:ext cx="9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Protocol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2"/>
          <p:cNvSpPr txBox="1"/>
          <p:nvPr/>
        </p:nvSpPr>
        <p:spPr>
          <a:xfrm>
            <a:off x="925934" y="855049"/>
            <a:ext cx="7467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Use Rust to Develop the Decentralized Open Data Application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817879" y="2542353"/>
            <a:ext cx="7769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Mike Tang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daogangtang@gmail.com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@daogangtang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2023-06-08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772189" y="991719"/>
            <a:ext cx="77546" cy="237351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0" y="4201159"/>
            <a:ext cx="9144000" cy="953771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图片 14" id="63" name="Google Shape;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754" y="3174364"/>
            <a:ext cx="2465071" cy="198056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/>
          <p:nvPr/>
        </p:nvSpPr>
        <p:spPr>
          <a:xfrm>
            <a:off x="716944" y="991719"/>
            <a:ext cx="77546" cy="237351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706844" y="198800"/>
            <a:ext cx="74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One Protocol Supports Multiple Applications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2581928" y="1194370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3996175" y="1127475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2857850" y="1972488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3316925" y="3229425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4782775" y="3229425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5116050" y="1972500"/>
            <a:ext cx="786600" cy="7866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node…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64" name="Google Shape;264;p30"/>
          <p:cNvCxnSpPr/>
          <p:nvPr/>
        </p:nvCxnSpPr>
        <p:spPr>
          <a:xfrm flipH="1">
            <a:off x="3570655" y="1715082"/>
            <a:ext cx="448200" cy="39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0"/>
          <p:cNvCxnSpPr/>
          <p:nvPr/>
        </p:nvCxnSpPr>
        <p:spPr>
          <a:xfrm>
            <a:off x="3373950" y="2776825"/>
            <a:ext cx="228000" cy="45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0"/>
          <p:cNvCxnSpPr>
            <a:stCxn id="261" idx="6"/>
            <a:endCxn id="262" idx="2"/>
          </p:cNvCxnSpPr>
          <p:nvPr/>
        </p:nvCxnSpPr>
        <p:spPr>
          <a:xfrm>
            <a:off x="4103525" y="3622725"/>
            <a:ext cx="67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0"/>
          <p:cNvCxnSpPr/>
          <p:nvPr/>
        </p:nvCxnSpPr>
        <p:spPr>
          <a:xfrm flipH="1" rot="10800000">
            <a:off x="5277200" y="2776625"/>
            <a:ext cx="149400" cy="44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0"/>
          <p:cNvCxnSpPr/>
          <p:nvPr/>
        </p:nvCxnSpPr>
        <p:spPr>
          <a:xfrm rot="10800000">
            <a:off x="4734480" y="1762280"/>
            <a:ext cx="432600" cy="38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0"/>
          <p:cNvSpPr txBox="1"/>
          <p:nvPr/>
        </p:nvSpPr>
        <p:spPr>
          <a:xfrm>
            <a:off x="3959375" y="2371650"/>
            <a:ext cx="9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Protocol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1371750" y="1762275"/>
            <a:ext cx="893400" cy="5520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app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1547775" y="3682100"/>
            <a:ext cx="893400" cy="5520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app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6072900" y="3958100"/>
            <a:ext cx="893400" cy="5520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app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6555625" y="1862825"/>
            <a:ext cx="893400" cy="5520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app 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74" name="Google Shape;274;p30"/>
          <p:cNvCxnSpPr>
            <a:stCxn id="270" idx="3"/>
            <a:endCxn id="260" idx="2"/>
          </p:cNvCxnSpPr>
          <p:nvPr/>
        </p:nvCxnSpPr>
        <p:spPr>
          <a:xfrm>
            <a:off x="2265150" y="2038275"/>
            <a:ext cx="592800" cy="3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0"/>
          <p:cNvCxnSpPr>
            <a:stCxn id="271" idx="3"/>
            <a:endCxn id="261" idx="2"/>
          </p:cNvCxnSpPr>
          <p:nvPr/>
        </p:nvCxnSpPr>
        <p:spPr>
          <a:xfrm flipH="1" rot="10800000">
            <a:off x="2441175" y="3622700"/>
            <a:ext cx="875700" cy="33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0"/>
          <p:cNvCxnSpPr>
            <a:stCxn id="272" idx="1"/>
            <a:endCxn id="262" idx="5"/>
          </p:cNvCxnSpPr>
          <p:nvPr/>
        </p:nvCxnSpPr>
        <p:spPr>
          <a:xfrm rot="10800000">
            <a:off x="5454300" y="3900800"/>
            <a:ext cx="618600" cy="33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0"/>
          <p:cNvCxnSpPr>
            <a:stCxn id="273" idx="1"/>
            <a:endCxn id="263" idx="6"/>
          </p:cNvCxnSpPr>
          <p:nvPr/>
        </p:nvCxnSpPr>
        <p:spPr>
          <a:xfrm flipH="1">
            <a:off x="5902525" y="2138825"/>
            <a:ext cx="6531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0"/>
          <p:cNvSpPr txBox="1"/>
          <p:nvPr/>
        </p:nvSpPr>
        <p:spPr>
          <a:xfrm>
            <a:off x="521375" y="4629350"/>
            <a:ext cx="59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Every app has its own backend and frontend implementations.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521375" y="1203550"/>
            <a:ext cx="759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General User Text Persistence protocol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https://github.com/eightfish-org/gutp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p31"/>
          <p:cNvSpPr txBox="1"/>
          <p:nvPr/>
        </p:nvSpPr>
        <p:spPr>
          <a:xfrm>
            <a:off x="706860" y="198804"/>
            <a:ext cx="45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A Case: GUTP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75" y="1980800"/>
            <a:ext cx="4949392" cy="24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521375" y="1203550"/>
            <a:ext cx="7595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MeBlog is a blog platform for users with the features of open-data and ownership.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https://github.com/miketang84/meblog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32"/>
          <p:cNvSpPr txBox="1"/>
          <p:nvPr/>
        </p:nvSpPr>
        <p:spPr>
          <a:xfrm>
            <a:off x="706845" y="198800"/>
            <a:ext cx="697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A Case: Meblog Connected to GUTP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75" y="2285600"/>
            <a:ext cx="3813231" cy="24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706851" y="198800"/>
            <a:ext cx="75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All Open Data Apps Constitute the Open Web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75" y="1056275"/>
            <a:ext cx="6064951" cy="38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706845" y="198800"/>
            <a:ext cx="67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ODA vs Web2 app</a:t>
            </a:r>
            <a:endParaRPr sz="2600">
              <a:solidFill>
                <a:schemeClr val="lt1"/>
              </a:solidFill>
            </a:endParaRPr>
          </a:p>
        </p:txBody>
      </p:sp>
      <p:graphicFrame>
        <p:nvGraphicFramePr>
          <p:cNvPr id="315" name="Google Shape;315;p34"/>
          <p:cNvGraphicFramePr/>
          <p:nvPr/>
        </p:nvGraphicFramePr>
        <p:xfrm>
          <a:off x="952500" y="117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{5414A8C3-4422-4F44-A188-4519BC4EF6AB}</a:tableStyleId>
              </a:tblPr>
              <a:tblGrid>
                <a:gridCol w="1948975"/>
                <a:gridCol w="2877025"/>
                <a:gridCol w="2413000"/>
              </a:tblGrid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Web2 App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Open Data App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Centralization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Centralized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Decentralized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Performance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High, less </a:t>
                      </a:r>
                      <a:r>
                        <a:rPr lang="en-US"/>
                        <a:t>than Web2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Query Capability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Powerful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Powerful, less than Web2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Open Source Code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Open or Not, mostly 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Data Resiliency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Normal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Data Openness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Closed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Trustlessness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706845" y="198800"/>
            <a:ext cx="67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ODA vs Web3 DApp</a:t>
            </a:r>
            <a:endParaRPr sz="2600">
              <a:solidFill>
                <a:schemeClr val="lt1"/>
              </a:solidFill>
            </a:endParaRPr>
          </a:p>
        </p:txBody>
      </p:sp>
      <p:graphicFrame>
        <p:nvGraphicFramePr>
          <p:cNvPr id="323" name="Google Shape;323;p35"/>
          <p:cNvGraphicFramePr/>
          <p:nvPr/>
        </p:nvGraphicFramePr>
        <p:xfrm>
          <a:off x="952500" y="100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{5414A8C3-4422-4F44-A188-4519BC4EF6AB}</a:tableStyleId>
              </a:tblPr>
              <a:tblGrid>
                <a:gridCol w="1948975"/>
                <a:gridCol w="2877025"/>
                <a:gridCol w="2413000"/>
              </a:tblGrid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Web3 DApp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Open Data App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Centralization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Decentralized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Decentralized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U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nderlying 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Nodes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Many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Performance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Query Capability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Open Source Code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Hot Data 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Data Resiliency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Data Openness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Trustlessness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521375" y="1203550"/>
            <a:ext cx="7595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Web3 DApp focuses on TOKEN and tokenizing other things</a:t>
            </a:r>
            <a:endParaRPr sz="1800"/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ODA focuses on DATA and the OPENNESS of the data</a:t>
            </a:r>
            <a:endParaRPr sz="1800"/>
          </a:p>
        </p:txBody>
      </p:sp>
      <p:sp>
        <p:nvSpPr>
          <p:cNvPr id="332" name="Google Shape;332;p36"/>
          <p:cNvSpPr txBox="1"/>
          <p:nvPr/>
        </p:nvSpPr>
        <p:spPr>
          <a:xfrm>
            <a:off x="706851" y="198800"/>
            <a:ext cx="76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Core Difference Between ODA and Web3 DApp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521375" y="1203550"/>
            <a:ext cx="7595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If I opened my database to others, how would I get profits from my efforts, how should I run my business?</a:t>
            </a:r>
            <a:endParaRPr sz="1800"/>
          </a:p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How to attract more parties to run steady and persistent nodes for this platform?</a:t>
            </a:r>
            <a:endParaRPr sz="1800"/>
          </a:p>
        </p:txBody>
      </p:sp>
      <p:sp>
        <p:nvSpPr>
          <p:cNvPr id="341" name="Google Shape;341;p37"/>
          <p:cNvSpPr txBox="1"/>
          <p:nvPr/>
        </p:nvSpPr>
        <p:spPr>
          <a:xfrm>
            <a:off x="706845" y="198800"/>
            <a:ext cx="67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Two Major Problems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521375" y="1203550"/>
            <a:ext cx="75951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 drives, no security (or token fund) drives.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is like a living creature, it will evolve – grow or die. The needs of the end users is the force to drive this network to evolve.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what we should keep doing is to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scale of the end users.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users, more data, more meanings.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incoming depends on consumer traffics, not directly on user’s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users, more incomings. The decentralization could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probably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reduce the cost, so you may get more profits.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profits, more network nodes coming.  They can share the profits of the overall network.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706845" y="198800"/>
            <a:ext cx="67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An Initial Scheme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521375" y="1203550"/>
            <a:ext cx="75951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Data give EVERYONE the rights/chance to train your own AI model, by collecting the raw data source easily!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rights of Raw Data Equality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 age requires Open Data/Open Web for people to counter the Giant Techs.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06845" y="198800"/>
            <a:ext cx="67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Idea: Open Data for Everyone’s AI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21378" y="1901595"/>
            <a:ext cx="720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裁员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互联网格局定型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平台倒闭，数据丢失</a:t>
            </a:r>
            <a:endParaRPr sz="1800"/>
          </a:p>
        </p:txBody>
      </p:sp>
      <p:sp>
        <p:nvSpPr>
          <p:cNvPr id="71" name="Google Shape;71;p13"/>
          <p:cNvSpPr/>
          <p:nvPr/>
        </p:nvSpPr>
        <p:spPr>
          <a:xfrm>
            <a:off x="521364" y="330685"/>
            <a:ext cx="77546" cy="23735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21377" y="1203550"/>
            <a:ext cx="6942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这是一个什么时代？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06860" y="188493"/>
            <a:ext cx="45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互联网的终局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片 3" id="364" name="Google Shape;36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"/>
            <a:ext cx="9144000" cy="5142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5" id="365" name="Google Shape;36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75" y="0"/>
            <a:ext cx="9144000" cy="514286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0"/>
          <p:cNvSpPr txBox="1"/>
          <p:nvPr/>
        </p:nvSpPr>
        <p:spPr>
          <a:xfrm>
            <a:off x="348615" y="370839"/>
            <a:ext cx="6710045" cy="115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21378" y="1280295"/>
            <a:ext cx="7209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创业 -&gt; 种子 -&gt; 天使 -&gt; A -&gt; B -&gt; C -&gt; … -&gt; IPO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创业的目的是？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赚钱</a:t>
            </a:r>
            <a:r>
              <a:rPr lang="en-US" sz="1800">
                <a:solidFill>
                  <a:schemeClr val="dk1"/>
                </a:solidFill>
              </a:rPr>
              <a:t>盈利。</a:t>
            </a:r>
            <a:r>
              <a:rPr lang="en-US" sz="1800"/>
              <a:t>建立一个好的平台，尽量粘住用户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代码：可能开源，可能不开源，绝大部分不开源。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数据？</a:t>
            </a:r>
            <a:r>
              <a:rPr lang="en-US" sz="1800">
                <a:solidFill>
                  <a:srgbClr val="E96D2B"/>
                </a:solidFill>
              </a:rPr>
              <a:t>完全封闭</a:t>
            </a:r>
            <a:r>
              <a:rPr lang="en-US" sz="1800"/>
              <a:t>。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数据是护城河，是信息时代的石油。</a:t>
            </a:r>
            <a:endParaRPr sz="1800"/>
          </a:p>
        </p:txBody>
      </p:sp>
      <p:sp>
        <p:nvSpPr>
          <p:cNvPr id="80" name="Google Shape;80;p14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706860" y="219952"/>
            <a:ext cx="4577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互联网企业的发展模式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21377" y="1203550"/>
            <a:ext cx="6942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Web3? So-called Web3？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06860" y="227816"/>
            <a:ext cx="4577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is the Next Stage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21375" y="1203550"/>
            <a:ext cx="75951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Ledger Storage: MPT (</a:t>
            </a:r>
            <a:r>
              <a:rPr lang="en-US" sz="18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Merkle Patricia Tree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K-V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Contract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Serverless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06860" y="198804"/>
            <a:ext cx="45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The Weapons Web3 Utilizes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21375" y="1203550"/>
            <a:ext cx="7595100" cy="29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mainstream tech stack, e. g. Ethereum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world-wide unified network to provide a serverless layer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single-core CPU machine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serverless really the next stage of Internet? Or just a </a:t>
            </a:r>
            <a:r>
              <a:rPr b="1" lang="en-US" sz="2000">
                <a:solidFill>
                  <a:srgbClr val="E96D2B"/>
                </a:solidFill>
                <a:latin typeface="Calibri"/>
                <a:ea typeface="Calibri"/>
                <a:cs typeface="Calibri"/>
                <a:sym typeface="Calibri"/>
              </a:rPr>
              <a:t>gimmick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cloud platform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Wants to extend the financial computation/storage model to general cases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Limites of On-chain VM computation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Limites of MPT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Limites of K-V db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06846" y="198800"/>
            <a:ext cx="6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Problems of Web3: Technical Viewpoint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21375" y="1203550"/>
            <a:ext cx="75951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Model: Account=&gt;Balance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closed dataset, linear increasement against account set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dimension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Model:  </a:t>
            </a:r>
            <a:r>
              <a:rPr lang="en-US" sz="1800">
                <a:solidFill>
                  <a:srgbClr val="E96D2B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endParaRPr sz="1800">
              <a:solidFill>
                <a:srgbClr val="E96D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dataset, data will increase quickly on any dimension.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dimensions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706860" y="198804"/>
            <a:ext cx="45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Dataset Models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0" y="0"/>
            <a:ext cx="9144000" cy="888600"/>
          </a:xfrm>
          <a:prstGeom prst="rect">
            <a:avLst/>
          </a:prstGeom>
          <a:solidFill>
            <a:srgbClr val="E96D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21378" y="1901595"/>
            <a:ext cx="72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521364" y="330685"/>
            <a:ext cx="77400" cy="237300"/>
          </a:xfrm>
          <a:prstGeom prst="rect">
            <a:avLst/>
          </a:prstGeom>
          <a:solidFill>
            <a:srgbClr val="F5C1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21375" y="2808175"/>
            <a:ext cx="75951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open data?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an internet platform, but open its data to everyone.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we need open data?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business of the closed data model has been at the end.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06847" y="198800"/>
            <a:ext cx="594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</a:rPr>
              <a:t>A New Proposal: Open Data Application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69" y="1006825"/>
            <a:ext cx="4465676" cy="15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4987050" y="1936138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The Road to Open Web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