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91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9" r:id="rId30"/>
    <p:sldId id="290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4B9FA-BB25-45E8-AFD2-0BFAFCEC1E16}" v="37" dt="2023-06-15T12:45:28.872"/>
    <p1510:client id="{69049C31-2ACF-4C68-806F-4413BE676DA8}" v="876" dt="2023-06-10T05:59:33.086"/>
    <p1510:client id="{7B248385-7F28-4AE8-A82B-00B4252EEBF1}" v="131" dt="2023-06-15T13:11:10.215"/>
    <p1510:client id="{F6D61632-403A-4157-875C-37FBD0D4B2D8}" v="434" dt="2023-06-14T15:52:57.19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等线"/>
      </a:defRPr>
    </a:lvl1pPr>
    <a:lvl2pPr indent="228600" defTabSz="685800" latinLnBrk="0">
      <a:defRPr sz="900">
        <a:latin typeface="+mn-lt"/>
        <a:ea typeface="+mn-ea"/>
        <a:cs typeface="+mn-cs"/>
        <a:sym typeface="等线"/>
      </a:defRPr>
    </a:lvl2pPr>
    <a:lvl3pPr indent="457200" defTabSz="685800" latinLnBrk="0">
      <a:defRPr sz="900">
        <a:latin typeface="+mn-lt"/>
        <a:ea typeface="+mn-ea"/>
        <a:cs typeface="+mn-cs"/>
        <a:sym typeface="等线"/>
      </a:defRPr>
    </a:lvl3pPr>
    <a:lvl4pPr indent="685800" defTabSz="685800" latinLnBrk="0">
      <a:defRPr sz="900">
        <a:latin typeface="+mn-lt"/>
        <a:ea typeface="+mn-ea"/>
        <a:cs typeface="+mn-cs"/>
        <a:sym typeface="等线"/>
      </a:defRPr>
    </a:lvl4pPr>
    <a:lvl5pPr indent="914400" defTabSz="685800" latinLnBrk="0">
      <a:defRPr sz="900">
        <a:latin typeface="+mn-lt"/>
        <a:ea typeface="+mn-ea"/>
        <a:cs typeface="+mn-cs"/>
        <a:sym typeface="等线"/>
      </a:defRPr>
    </a:lvl5pPr>
    <a:lvl6pPr indent="1143000" defTabSz="685800" latinLnBrk="0">
      <a:defRPr sz="900">
        <a:latin typeface="+mn-lt"/>
        <a:ea typeface="+mn-ea"/>
        <a:cs typeface="+mn-cs"/>
        <a:sym typeface="等线"/>
      </a:defRPr>
    </a:lvl6pPr>
    <a:lvl7pPr indent="1371600" defTabSz="685800" latinLnBrk="0">
      <a:defRPr sz="900">
        <a:latin typeface="+mn-lt"/>
        <a:ea typeface="+mn-ea"/>
        <a:cs typeface="+mn-cs"/>
        <a:sym typeface="等线"/>
      </a:defRPr>
    </a:lvl7pPr>
    <a:lvl8pPr indent="1600200" defTabSz="685800" latinLnBrk="0">
      <a:defRPr sz="900">
        <a:latin typeface="+mn-lt"/>
        <a:ea typeface="+mn-ea"/>
        <a:cs typeface="+mn-cs"/>
        <a:sym typeface="等线"/>
      </a:defRPr>
    </a:lvl8pPr>
    <a:lvl9pPr indent="1828800" defTabSz="685800" latinLnBrk="0">
      <a:defRPr sz="9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5"/>
            <a:ext cx="6858000" cy="12418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6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3" cy="61793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0">
              <a:buSzTx/>
              <a:buFontTx/>
              <a:buNone/>
              <a:defRPr sz="1800" b="1"/>
            </a:lvl2pPr>
            <a:lvl3pPr marL="0" indent="0">
              <a:buSzTx/>
              <a:buFontTx/>
              <a:buNone/>
              <a:defRPr sz="1800" b="1"/>
            </a:lvl3pPr>
            <a:lvl4pPr marL="0" indent="0">
              <a:buSzTx/>
              <a:buFontTx/>
              <a:buNone/>
              <a:defRPr sz="1800" b="1"/>
            </a:lvl4pPr>
            <a:lvl5pPr marL="0" indent="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48" y="1260870"/>
            <a:ext cx="3887395" cy="61793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38" y="1543049"/>
            <a:ext cx="2949183" cy="285869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51" y="4801229"/>
            <a:ext cx="220000" cy="20591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555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455" marR="0" indent="-27695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55" marR="0" indent="-27695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55" marR="0" indent="-27695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55" marR="0" indent="-27695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66037"/>
            <a:ext cx="9144000" cy="5077464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文本框 7"/>
          <p:cNvSpPr txBox="1"/>
          <p:nvPr/>
        </p:nvSpPr>
        <p:spPr>
          <a:xfrm>
            <a:off x="292733" y="1328419"/>
            <a:ext cx="4520569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 b="1">
                <a:latin typeface="Alibaba PuHuiTi 2.0 85 Bold"/>
                <a:ea typeface="Alibaba PuHuiTi 2.0 85 Bold"/>
                <a:cs typeface="Alibaba PuHuiTi 2.0 85 Bold"/>
                <a:sym typeface="Alibaba PuHuiTi 2.0 85 Bold"/>
              </a:defRPr>
            </a:lvl1pPr>
          </a:lstStyle>
          <a:p>
            <a:r>
              <a:t>第三届中国Rust开发者大会</a:t>
            </a:r>
          </a:p>
        </p:txBody>
      </p:sp>
      <p:pic>
        <p:nvPicPr>
          <p:cNvPr id="97" name="图片 9" descr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0"/>
            <a:ext cx="4400550" cy="1328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图片 10" descr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0655" y="4199254"/>
            <a:ext cx="3754121" cy="1087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9" name="矩形 6"/>
          <p:cNvSpPr/>
          <p:nvPr/>
        </p:nvSpPr>
        <p:spPr>
          <a:xfrm>
            <a:off x="4580466" y="194732"/>
            <a:ext cx="4581527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0" name="文本框 12"/>
          <p:cNvSpPr txBox="1"/>
          <p:nvPr/>
        </p:nvSpPr>
        <p:spPr>
          <a:xfrm>
            <a:off x="4130679" y="326655"/>
            <a:ext cx="5016844" cy="4278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extern</a:t>
            </a:r>
            <a:r>
              <a:rPr sz="1600" dirty="0">
                <a:solidFill>
                  <a:srgbClr val="D4D4D4"/>
                </a:solidFill>
              </a:rPr>
              <a:t> </a:t>
            </a:r>
            <a:r>
              <a:rPr sz="1600" dirty="0"/>
              <a:t>crate</a:t>
            </a:r>
            <a:r>
              <a:rPr sz="1600" dirty="0">
                <a:solidFill>
                  <a:srgbClr val="D4D4D4"/>
                </a:solidFill>
              </a:rPr>
              <a:t> </a:t>
            </a:r>
            <a:r>
              <a:rPr sz="1600" err="1">
                <a:solidFill>
                  <a:srgbClr val="D4D4D4"/>
                </a:solidFill>
              </a:rPr>
              <a:t>wapc_guest</a:t>
            </a:r>
            <a:r>
              <a:rPr sz="1600" dirty="0">
                <a:solidFill>
                  <a:srgbClr val="D4D4D4"/>
                </a:solidFill>
              </a:rPr>
              <a:t> </a:t>
            </a:r>
            <a:r>
              <a:rPr sz="1600" dirty="0"/>
              <a:t>as</a:t>
            </a:r>
            <a:r>
              <a:rPr sz="1600" dirty="0">
                <a:solidFill>
                  <a:srgbClr val="D4D4D4"/>
                </a:solidFill>
              </a:rPr>
              <a:t> guest;</a:t>
            </a:r>
            <a:endParaRPr lang="en-US" sz="1600" dirty="0"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#[macro_use]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extern</a:t>
            </a:r>
            <a:r>
              <a:rPr sz="1600" dirty="0">
                <a:solidFill>
                  <a:srgbClr val="D4D4D4"/>
                </a:solidFill>
              </a:rPr>
              <a:t> </a:t>
            </a:r>
            <a:r>
              <a:rPr sz="1600" dirty="0"/>
              <a:t>crate</a:t>
            </a:r>
            <a:r>
              <a:rPr sz="1600" dirty="0">
                <a:solidFill>
                  <a:srgbClr val="D4D4D4"/>
                </a:solidFill>
              </a:rPr>
              <a:t> </a:t>
            </a:r>
            <a:r>
              <a:rPr sz="1600" err="1">
                <a:solidFill>
                  <a:srgbClr val="D4D4D4"/>
                </a:solidFill>
              </a:rPr>
              <a:t>wasm_mock_util</a:t>
            </a:r>
            <a:r>
              <a:rPr sz="1600" dirty="0">
                <a:solidFill>
                  <a:srgbClr val="D4D4D4"/>
                </a:solidFill>
              </a:rPr>
              <a:t>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#[macro_use]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extern</a:t>
            </a:r>
            <a:r>
              <a:rPr sz="1600" dirty="0">
                <a:solidFill>
                  <a:srgbClr val="D4D4D4"/>
                </a:solidFill>
              </a:rPr>
              <a:t> </a:t>
            </a:r>
            <a:r>
              <a:rPr sz="1600" dirty="0"/>
              <a:t>crate</a:t>
            </a:r>
            <a:r>
              <a:rPr sz="1600" dirty="0">
                <a:solidFill>
                  <a:srgbClr val="D4D4D4"/>
                </a:solidFill>
              </a:rPr>
              <a:t> </a:t>
            </a:r>
            <a:r>
              <a:rPr sz="1600" err="1">
                <a:solidFill>
                  <a:srgbClr val="D4D4D4"/>
                </a:solidFill>
              </a:rPr>
              <a:t>serde_json</a:t>
            </a:r>
            <a:r>
              <a:rPr sz="1600" dirty="0">
                <a:solidFill>
                  <a:srgbClr val="D4D4D4"/>
                </a:solidFill>
              </a:rPr>
              <a:t>;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use</a:t>
            </a:r>
            <a:r>
              <a:rPr sz="1600" dirty="0">
                <a:solidFill>
                  <a:srgbClr val="D4D4D4"/>
                </a:solidFill>
              </a:rPr>
              <a:t> guest::prelude::*;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use</a:t>
            </a:r>
            <a:r>
              <a:rPr sz="1600" dirty="0">
                <a:solidFill>
                  <a:srgbClr val="D4D4D4"/>
                </a:solidFill>
              </a:rPr>
              <a:t> </a:t>
            </a:r>
            <a:r>
              <a:rPr sz="1600" err="1">
                <a:solidFill>
                  <a:srgbClr val="D4D4D4"/>
                </a:solidFill>
              </a:rPr>
              <a:t>wasm_mock_util</a:t>
            </a:r>
            <a:r>
              <a:rPr sz="1600" dirty="0">
                <a:solidFill>
                  <a:srgbClr val="D4D4D4"/>
                </a:solidFill>
              </a:rPr>
              <a:t>::*;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err="1"/>
              <a:t>fn</a:t>
            </a:r>
            <a:r>
              <a:rPr sz="1600" dirty="0">
                <a:solidFill>
                  <a:srgbClr val="D4D4D4"/>
                </a:solidFill>
              </a:rPr>
              <a:t> </a:t>
            </a:r>
            <a:r>
              <a:rPr sz="1600" err="1">
                <a:solidFill>
                  <a:srgbClr val="D4D4D4"/>
                </a:solidFill>
              </a:rPr>
              <a:t>echo_</a:t>
            </a:r>
            <a:r>
              <a:rPr lang="en-US" sz="1600" err="1">
                <a:solidFill>
                  <a:srgbClr val="D4D4D4"/>
                </a:solidFill>
              </a:rPr>
              <a:t>res</a:t>
            </a:r>
            <a:r>
              <a:rPr sz="1600" err="1">
                <a:solidFill>
                  <a:srgbClr val="D4D4D4"/>
                </a:solidFill>
              </a:rPr>
              <a:t>_json</a:t>
            </a:r>
            <a:r>
              <a:rPr sz="1600" dirty="0">
                <a:solidFill>
                  <a:srgbClr val="D4D4D4"/>
                </a:solidFill>
              </a:rPr>
              <a:t>(msg: &amp;[u8]) -&gt; </a:t>
            </a:r>
            <a:r>
              <a:rPr sz="1600" err="1">
                <a:solidFill>
                  <a:srgbClr val="D4D4D4"/>
                </a:solidFill>
              </a:rPr>
              <a:t>CallResult</a:t>
            </a:r>
            <a:r>
              <a:rPr sz="1600" dirty="0">
                <a:solidFill>
                  <a:srgbClr val="D4D4D4"/>
                </a:solidFill>
              </a:rPr>
              <a:t> {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600" dirty="0"/>
              <a:t> </a:t>
            </a:r>
            <a:r>
              <a:rPr sz="1600" dirty="0"/>
              <a:t> </a:t>
            </a:r>
            <a:r>
              <a:rPr sz="1600" dirty="0">
                <a:solidFill>
                  <a:srgbClr val="569CD6"/>
                </a:solidFill>
              </a:rPr>
              <a:t>let</a:t>
            </a:r>
            <a:r>
              <a:rPr sz="1600" dirty="0"/>
              <a:t> </a:t>
            </a:r>
            <a:r>
              <a:rPr sz="1600" dirty="0">
                <a:solidFill>
                  <a:srgbClr val="569CD6"/>
                </a:solidFill>
              </a:rPr>
              <a:t>mut</a:t>
            </a:r>
            <a:r>
              <a:rPr sz="1600" dirty="0"/>
              <a:t> </a:t>
            </a:r>
            <a:r>
              <a:rPr lang="en-US" sz="1600" dirty="0"/>
              <a:t>res</a:t>
            </a:r>
            <a:r>
              <a:rPr sz="1600" dirty="0"/>
              <a:t> = </a:t>
            </a:r>
            <a:r>
              <a:rPr sz="1600" err="1"/>
              <a:t>foo_unmarshall</a:t>
            </a:r>
            <a:r>
              <a:rPr sz="1600" dirty="0"/>
              <a:t>::&lt;</a:t>
            </a:r>
            <a:r>
              <a:rPr lang="en-US" sz="1600" err="1"/>
              <a:t>HttpResponse</a:t>
            </a:r>
            <a:r>
              <a:rPr sz="1600" dirty="0"/>
              <a:t>&gt;(msg)?;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600" dirty="0">
                <a:solidFill>
                  <a:srgbClr val="569CD6"/>
                </a:solidFill>
              </a:rPr>
              <a:t>  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600" dirty="0"/>
              <a:t> </a:t>
            </a:r>
            <a:r>
              <a:rPr sz="1600" dirty="0"/>
              <a:t> </a:t>
            </a:r>
            <a:r>
              <a:rPr lang="en-US" sz="1600" err="1"/>
              <a:t>res</a:t>
            </a:r>
            <a:r>
              <a:rPr sz="1600" err="1"/>
              <a:t>.</a:t>
            </a:r>
            <a:r>
              <a:rPr lang="en-US" sz="1600" err="1"/>
              <a:t>HttpBody</a:t>
            </a:r>
            <a:r>
              <a:rPr sz="1600" dirty="0"/>
              <a:t> = </a:t>
            </a:r>
            <a:r>
              <a:rPr lang="en-US" sz="1600" err="1"/>
              <a:t>json</a:t>
            </a:r>
            <a:r>
              <a:rPr lang="en-US" sz="1600" dirty="0"/>
              <a:t>!({"</a:t>
            </a:r>
            <a:r>
              <a:rPr lang="en-US" sz="1600" err="1"/>
              <a:t>data":</a:t>
            </a:r>
            <a:r>
              <a:rPr lang="en-US" sz="1600" err="1">
                <a:solidFill>
                  <a:srgbClr val="CE9178"/>
                </a:solidFill>
              </a:rPr>
              <a:t>“hi</a:t>
            </a:r>
            <a:r>
              <a:rPr lang="en-US" sz="1600" dirty="0">
                <a:solidFill>
                  <a:srgbClr val="CE9178"/>
                </a:solidFill>
              </a:rPr>
              <a:t>"</a:t>
            </a:r>
            <a:r>
              <a:rPr lang="en-US" sz="1600" dirty="0">
                <a:solidFill>
                  <a:srgbClr val="D4D4D4"/>
                </a:solidFill>
              </a:rPr>
              <a:t>});</a:t>
            </a:r>
            <a:endParaRPr sz="1600" dirty="0"/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600" dirty="0"/>
              <a:t>  </a:t>
            </a:r>
            <a:r>
              <a:rPr lang="en-US" sz="1600" err="1"/>
              <a:t>res.StatusCode</a:t>
            </a:r>
            <a:r>
              <a:rPr lang="en-US" sz="1600" dirty="0"/>
              <a:t> = String::from("200")</a:t>
            </a:r>
            <a:endParaRPr sz="1600" dirty="0"/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600" dirty="0"/>
              <a:t> </a:t>
            </a:r>
            <a:r>
              <a:rPr sz="1600" dirty="0"/>
              <a:t> </a:t>
            </a:r>
            <a:r>
              <a:rPr sz="1600" dirty="0">
                <a:solidFill>
                  <a:srgbClr val="569CD6"/>
                </a:solidFill>
              </a:rPr>
              <a:t>let</a:t>
            </a:r>
            <a:r>
              <a:rPr sz="1600" dirty="0"/>
              <a:t> </a:t>
            </a:r>
            <a:r>
              <a:rPr lang="en-US" sz="1600" dirty="0"/>
              <a:t>res</a:t>
            </a:r>
            <a:r>
              <a:rPr sz="1600" dirty="0"/>
              <a:t>= </a:t>
            </a:r>
            <a:r>
              <a:rPr sz="1600" err="1"/>
              <a:t>serde_json</a:t>
            </a:r>
            <a:r>
              <a:rPr sz="1600" dirty="0"/>
              <a:t>::</a:t>
            </a:r>
            <a:r>
              <a:rPr sz="1600" err="1"/>
              <a:t>to_string</a:t>
            </a:r>
            <a:r>
              <a:rPr sz="1600" dirty="0"/>
              <a:t>(&amp;</a:t>
            </a:r>
            <a:r>
              <a:rPr lang="en-US" sz="1600" dirty="0"/>
              <a:t>res</a:t>
            </a:r>
            <a:r>
              <a:rPr sz="1600" dirty="0"/>
              <a:t>)?;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600" dirty="0"/>
              <a:t> </a:t>
            </a:r>
            <a:r>
              <a:rPr sz="1600" dirty="0"/>
              <a:t> Ok(</a:t>
            </a:r>
            <a:r>
              <a:rPr lang="en-US" sz="1600" err="1"/>
              <a:t>res</a:t>
            </a:r>
            <a:r>
              <a:rPr sz="1600" err="1"/>
              <a:t>.as_bytes</a:t>
            </a:r>
            <a:r>
              <a:rPr sz="1600" dirty="0"/>
              <a:t>().</a:t>
            </a:r>
            <a:r>
              <a:rPr sz="1600" err="1"/>
              <a:t>to_vec</a:t>
            </a:r>
            <a:r>
              <a:rPr sz="1600" dirty="0"/>
              <a:t>())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}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sz="1600" dirty="0"/>
          </a:p>
        </p:txBody>
      </p:sp>
      <p:sp>
        <p:nvSpPr>
          <p:cNvPr id="191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2" name="文本框 2"/>
          <p:cNvSpPr txBox="1"/>
          <p:nvPr/>
        </p:nvSpPr>
        <p:spPr>
          <a:xfrm>
            <a:off x="706858" y="264692"/>
            <a:ext cx="457771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waPC in rust in HTTP(MITM)</a:t>
            </a:r>
          </a:p>
        </p:txBody>
      </p:sp>
      <p:sp>
        <p:nvSpPr>
          <p:cNvPr id="3" name="文本框 12">
            <a:extLst>
              <a:ext uri="{FF2B5EF4-FFF2-40B4-BE49-F238E27FC236}">
                <a16:creationId xmlns:a16="http://schemas.microsoft.com/office/drawing/2014/main" id="{B753053B-AD5E-52C1-A5B8-1831059F8BE4}"/>
              </a:ext>
            </a:extLst>
          </p:cNvPr>
          <p:cNvSpPr txBox="1"/>
          <p:nvPr/>
        </p:nvSpPr>
        <p:spPr>
          <a:xfrm>
            <a:off x="409342" y="1502728"/>
            <a:ext cx="373013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109855" indent="-109855"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dirty="0" err="1"/>
              <a:t>Modify_res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17007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7" name="文本框 12"/>
          <p:cNvSpPr txBox="1"/>
          <p:nvPr/>
        </p:nvSpPr>
        <p:spPr>
          <a:xfrm>
            <a:off x="4023362" y="182879"/>
            <a:ext cx="5122643" cy="46166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/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extern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/>
              <a:t>crate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 err="1">
                <a:solidFill>
                  <a:srgbClr val="D4D4D4"/>
                </a:solidFill>
              </a:rPr>
              <a:t>wapc_guest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/>
              <a:t>as</a:t>
            </a:r>
            <a:r>
              <a:rPr sz="1400" dirty="0">
                <a:solidFill>
                  <a:srgbClr val="D4D4D4"/>
                </a:solidFill>
              </a:rPr>
              <a:t> guest;</a:t>
            </a:r>
            <a:endParaRPr lang="en-US" sz="1400"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...</a:t>
            </a:r>
            <a:endParaRPr sz="1400" dirty="0"/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400" dirty="0">
              <a:solidFill>
                <a:srgbClr val="D4D4D4"/>
              </a:solidFill>
            </a:endParaRP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err="1"/>
              <a:t>fn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err="1">
                <a:solidFill>
                  <a:srgbClr val="D4D4D4"/>
                </a:solidFill>
              </a:rPr>
              <a:t>fiddler_ab</a:t>
            </a:r>
            <a:r>
              <a:rPr sz="1400" dirty="0">
                <a:solidFill>
                  <a:srgbClr val="D4D4D4"/>
                </a:solidFill>
              </a:rPr>
              <a:t>(msg: &amp;[u8]) -&gt; </a:t>
            </a:r>
            <a:r>
              <a:rPr sz="1400" err="1">
                <a:solidFill>
                  <a:srgbClr val="D4D4D4"/>
                </a:solidFill>
              </a:rPr>
              <a:t>CallResult</a:t>
            </a:r>
            <a:r>
              <a:rPr sz="1400" dirty="0">
                <a:solidFill>
                  <a:srgbClr val="D4D4D4"/>
                </a:solidFill>
              </a:rPr>
              <a:t> {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</a:t>
            </a:r>
            <a:r>
              <a:rPr sz="1400" err="1"/>
              <a:t>fiddler_ab</a:t>
            </a:r>
            <a:r>
              <a:rPr sz="1400" dirty="0"/>
              <a:t> = </a:t>
            </a:r>
            <a:r>
              <a:rPr sz="1400" err="1"/>
              <a:t>foo_fiddler_ab</a:t>
            </a:r>
            <a:r>
              <a:rPr sz="1400" dirty="0"/>
              <a:t>(msg)?;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400" dirty="0"/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if</a:t>
            </a:r>
            <a:r>
              <a:rPr sz="1400" dirty="0"/>
              <a:t> !</a:t>
            </a:r>
            <a:r>
              <a:rPr sz="1400" err="1"/>
              <a:t>fiddler_ab.UrlPath.contains</a:t>
            </a:r>
            <a:r>
              <a:rPr sz="1400" dirty="0"/>
              <a:t>(</a:t>
            </a:r>
            <a:r>
              <a:rPr sz="1400" dirty="0">
                <a:solidFill>
                  <a:srgbClr val="CE9178"/>
                </a:solidFill>
              </a:rPr>
              <a:t>"</a:t>
            </a:r>
            <a:r>
              <a:rPr sz="1400" err="1">
                <a:solidFill>
                  <a:srgbClr val="CE9178"/>
                </a:solidFill>
              </a:rPr>
              <a:t>flash_sale</a:t>
            </a:r>
            <a:r>
              <a:rPr sz="1400" dirty="0">
                <a:solidFill>
                  <a:srgbClr val="CE9178"/>
                </a:solidFill>
              </a:rPr>
              <a:t>"</a:t>
            </a:r>
            <a:r>
              <a:rPr sz="1400" dirty="0"/>
              <a:t>) {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</a:t>
            </a:r>
            <a:r>
              <a:rPr sz="1400" err="1"/>
              <a:t>data_a</a:t>
            </a:r>
            <a:r>
              <a:rPr sz="1400" dirty="0"/>
              <a:t> = </a:t>
            </a:r>
            <a:r>
              <a:rPr sz="1400" err="1"/>
              <a:t>fiddler_ab.ResA</a:t>
            </a:r>
            <a:r>
              <a:rPr sz="1400" dirty="0"/>
              <a:t>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</a:t>
            </a:r>
            <a:r>
              <a:rPr sz="1400" err="1"/>
              <a:t>data_b</a:t>
            </a:r>
            <a:r>
              <a:rPr sz="1400" dirty="0"/>
              <a:t> = </a:t>
            </a:r>
            <a:r>
              <a:rPr sz="1400" err="1"/>
              <a:t>fiddler_ab.ResB</a:t>
            </a:r>
            <a:r>
              <a:rPr sz="1400" dirty="0"/>
              <a:t>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err="1"/>
              <a:t>foo_assert_eq</a:t>
            </a:r>
            <a:r>
              <a:rPr sz="1400" dirty="0"/>
              <a:t>!(</a:t>
            </a:r>
            <a:r>
              <a:rPr sz="1400" err="1"/>
              <a:t>data_a.HttpBody,data_b.HttpBody,String</a:t>
            </a:r>
            <a:r>
              <a:rPr sz="1400" dirty="0"/>
              <a:t>::from(</a:t>
            </a:r>
            <a:r>
              <a:rPr sz="1400" dirty="0">
                <a:solidFill>
                  <a:srgbClr val="CE9178"/>
                </a:solidFill>
              </a:rPr>
              <a:t>"data in echo"</a:t>
            </a:r>
            <a:r>
              <a:rPr sz="1400" dirty="0"/>
              <a:t>));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</a:t>
            </a:r>
            <a:r>
              <a:rPr sz="1400" dirty="0"/>
              <a:t> }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</a:t>
            </a:r>
            <a:r>
              <a:rPr sz="1400" dirty="0"/>
              <a:t> Ok(</a:t>
            </a:r>
            <a:r>
              <a:rPr sz="1400" err="1"/>
              <a:t>msg.to_vec</a:t>
            </a:r>
            <a:r>
              <a:rPr sz="1400" dirty="0"/>
              <a:t>())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}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400" dirty="0"/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#[no_mangle]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pub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/>
              <a:t>extern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>
                <a:solidFill>
                  <a:srgbClr val="CE9178"/>
                </a:solidFill>
              </a:rPr>
              <a:t>"C"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err="1"/>
              <a:t>fn</a:t>
            </a:r>
            <a:r>
              <a:rPr sz="1400" dirty="0">
                <a:solidFill>
                  <a:srgbClr val="D4D4D4"/>
                </a:solidFill>
              </a:rPr>
              <a:t> _start() {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。。。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err="1"/>
              <a:t>reg.insert</a:t>
            </a:r>
            <a:r>
              <a:rPr sz="1400" dirty="0"/>
              <a:t>(</a:t>
            </a:r>
            <a:r>
              <a:rPr sz="1400" dirty="0">
                <a:solidFill>
                  <a:srgbClr val="CE9178"/>
                </a:solidFill>
              </a:rPr>
              <a:t>“\/v2\/matches\/.*\/</a:t>
            </a:r>
            <a:r>
              <a:rPr sz="1400" err="1">
                <a:solidFill>
                  <a:srgbClr val="CE9178"/>
                </a:solidFill>
              </a:rPr>
              <a:t>info_fiddler_ab”</a:t>
            </a:r>
            <a:r>
              <a:rPr sz="1400" err="1">
                <a:solidFill>
                  <a:srgbClr val="DDDDDD"/>
                </a:solidFill>
              </a:rPr>
              <a:t>.into</a:t>
            </a:r>
            <a:r>
              <a:rPr sz="1400" dirty="0">
                <a:solidFill>
                  <a:srgbClr val="DDDDDD"/>
                </a:solidFill>
              </a:rPr>
              <a:t>()</a:t>
            </a:r>
            <a:r>
              <a:rPr sz="1400" dirty="0"/>
              <a:t>,</a:t>
            </a:r>
            <a:r>
              <a:rPr sz="1400" err="1"/>
              <a:t>fiddler_ab</a:t>
            </a:r>
            <a:r>
              <a:rPr sz="1400" dirty="0"/>
              <a:t>);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}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400" dirty="0"/>
          </a:p>
        </p:txBody>
      </p:sp>
      <p:sp>
        <p:nvSpPr>
          <p:cNvPr id="198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9" name="文本框 2"/>
          <p:cNvSpPr txBox="1"/>
          <p:nvPr/>
        </p:nvSpPr>
        <p:spPr>
          <a:xfrm>
            <a:off x="617958" y="277393"/>
            <a:ext cx="3335921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AB testing 方案</a:t>
            </a:r>
          </a:p>
        </p:txBody>
      </p:sp>
      <p:sp>
        <p:nvSpPr>
          <p:cNvPr id="200" name="文本框 10"/>
          <p:cNvSpPr txBox="1"/>
          <p:nvPr/>
        </p:nvSpPr>
        <p:spPr>
          <a:xfrm>
            <a:off x="332359" y="1340552"/>
            <a:ext cx="3394818" cy="2335393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#[allow(non_snake_case)]</a:t>
            </a:r>
          </a:p>
          <a:p>
            <a:pPr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#[derive(Serialize, Deserialize, Debug)]</a:t>
            </a:r>
          </a:p>
          <a:p>
            <a:pPr>
              <a:defRPr sz="1500">
                <a:solidFill>
                  <a:srgbClr val="569CD6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pub</a:t>
            </a:r>
            <a:r>
              <a:rPr>
                <a:solidFill>
                  <a:srgbClr val="FFFFFF"/>
                </a:solidFill>
              </a:rPr>
              <a:t> </a:t>
            </a:r>
            <a:r>
              <a:t>struct</a:t>
            </a:r>
            <a:r>
              <a:rPr>
                <a:solidFill>
                  <a:srgbClr val="FFFFFF"/>
                </a:solidFill>
              </a:rPr>
              <a:t> FiddlerAB {</a:t>
            </a:r>
          </a:p>
          <a:p>
            <a:pPr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#[serde(rename = </a:t>
            </a:r>
            <a:r>
              <a:rPr>
                <a:solidFill>
                  <a:srgbClr val="CE9178"/>
                </a:solidFill>
              </a:rPr>
              <a:t>"res_a"</a:t>
            </a:r>
            <a:r>
              <a:t>)]</a:t>
            </a:r>
          </a:p>
          <a:p>
            <a:pPr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pub</a:t>
            </a:r>
            <a:r>
              <a:t> ResA: HttpResponse,</a:t>
            </a:r>
          </a:p>
          <a:p>
            <a:pPr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#[serde(rename = </a:t>
            </a:r>
            <a:r>
              <a:rPr>
                <a:solidFill>
                  <a:srgbClr val="CE9178"/>
                </a:solidFill>
              </a:rPr>
              <a:t>"res_b"</a:t>
            </a:r>
            <a:r>
              <a:t>)]</a:t>
            </a:r>
          </a:p>
          <a:p>
            <a:pPr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pub</a:t>
            </a:r>
            <a:r>
              <a:t> ResB: HttpResponse,</a:t>
            </a:r>
          </a:p>
          <a:p>
            <a:pPr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#[serde(rename = </a:t>
            </a:r>
            <a:r>
              <a:rPr>
                <a:solidFill>
                  <a:srgbClr val="CE9178"/>
                </a:solidFill>
              </a:rPr>
              <a:t>"url_path"</a:t>
            </a:r>
            <a:r>
              <a:t>)]</a:t>
            </a:r>
          </a:p>
          <a:p>
            <a:pPr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pub</a:t>
            </a:r>
            <a:r>
              <a:t> UrlPath: String,</a:t>
            </a:r>
          </a:p>
          <a:p>
            <a:pPr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}</a:t>
            </a:r>
          </a:p>
        </p:txBody>
      </p:sp>
      <p:sp>
        <p:nvSpPr>
          <p:cNvPr id="201" name="文本框 14"/>
          <p:cNvSpPr txBox="1"/>
          <p:nvPr/>
        </p:nvSpPr>
        <p:spPr>
          <a:xfrm>
            <a:off x="357759" y="4169643"/>
            <a:ext cx="2275378" cy="8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ResA: Response corresponding to unmodified request</a:t>
            </a:r>
          </a:p>
          <a:p>
            <a:pPr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ResB: Response corresponding to modified request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4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5" name="文本框 10"/>
          <p:cNvSpPr txBox="1"/>
          <p:nvPr/>
        </p:nvSpPr>
        <p:spPr>
          <a:xfrm>
            <a:off x="476293" y="1494532"/>
            <a:ext cx="3394819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模拟数据规则</a:t>
            </a:r>
            <a:endParaRPr lang="en-US" dirty="0" err="1"/>
          </a:p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自动化测试</a:t>
            </a:r>
          </a:p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dirty="0"/>
          </a:p>
        </p:txBody>
      </p:sp>
      <p:sp>
        <p:nvSpPr>
          <p:cNvPr id="206" name="文本框 12"/>
          <p:cNvSpPr txBox="1"/>
          <p:nvPr/>
        </p:nvSpPr>
        <p:spPr>
          <a:xfrm>
            <a:off x="4937571" y="2540759"/>
            <a:ext cx="373013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109855" indent="-109855">
              <a:buSzPct val="100000"/>
              <a:buFont typeface="Arial"/>
              <a:buChar char="•"/>
              <a:def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dirty="0">
                <a:ea typeface="+mj-lt"/>
                <a:cs typeface="+mj-lt"/>
              </a:rPr>
              <a:t>https://github.com/wasmmock/wasm_mock_server</a:t>
            </a:r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用rust打包所有测试需求</a:t>
            </a:r>
          </a:p>
        </p:txBody>
      </p:sp>
      <p:sp>
        <p:nvSpPr>
          <p:cNvPr id="207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8" name="文本框 7"/>
          <p:cNvSpPr txBox="1"/>
          <p:nvPr/>
        </p:nvSpPr>
        <p:spPr>
          <a:xfrm>
            <a:off x="4937571" y="1494532"/>
            <a:ext cx="3217528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Wasm mock server</a:t>
            </a:r>
          </a:p>
        </p:txBody>
      </p:sp>
      <p:sp>
        <p:nvSpPr>
          <p:cNvPr id="209" name="文本框 14"/>
          <p:cNvSpPr txBox="1"/>
          <p:nvPr/>
        </p:nvSpPr>
        <p:spPr>
          <a:xfrm>
            <a:off x="433959" y="3509243"/>
            <a:ext cx="152964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Why use rust？</a:t>
            </a:r>
          </a:p>
        </p:txBody>
      </p:sp>
      <p:sp>
        <p:nvSpPr>
          <p:cNvPr id="210" name="文本框 2"/>
          <p:cNvSpPr txBox="1"/>
          <p:nvPr/>
        </p:nvSpPr>
        <p:spPr>
          <a:xfrm>
            <a:off x="706858" y="264692"/>
            <a:ext cx="457771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Software testing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3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4" name="文本框 10"/>
          <p:cNvSpPr txBox="1"/>
          <p:nvPr/>
        </p:nvSpPr>
        <p:spPr>
          <a:xfrm>
            <a:off x="476293" y="1494532"/>
            <a:ext cx="3394819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模拟数据规则</a:t>
            </a:r>
            <a:endParaRPr lang="en-US" dirty="0" err="1"/>
          </a:p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自动化测试</a:t>
            </a:r>
          </a:p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dirty="0"/>
          </a:p>
        </p:txBody>
      </p:sp>
      <p:sp>
        <p:nvSpPr>
          <p:cNvPr id="225" name="文本框 12"/>
          <p:cNvSpPr txBox="1"/>
          <p:nvPr/>
        </p:nvSpPr>
        <p:spPr>
          <a:xfrm>
            <a:off x="4937571" y="2540759"/>
            <a:ext cx="3730136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dirty="0"/>
              <a:t>Company's own</a:t>
            </a:r>
            <a:r>
              <a:rPr dirty="0"/>
              <a:t> protocol</a:t>
            </a:r>
            <a:endParaRPr lang="en-US" dirty="0"/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Microservices</a:t>
            </a:r>
          </a:p>
          <a:p>
            <a:pPr marL="490855" lvl="1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Multiple backend product line with complex upstream</a:t>
            </a:r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Common testing platform</a:t>
            </a:r>
          </a:p>
        </p:txBody>
      </p:sp>
      <p:sp>
        <p:nvSpPr>
          <p:cNvPr id="226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7" name="文本框 7"/>
          <p:cNvSpPr txBox="1"/>
          <p:nvPr/>
        </p:nvSpPr>
        <p:spPr>
          <a:xfrm>
            <a:off x="4937571" y="1494532"/>
            <a:ext cx="3533137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大公司抓包工具的需求</a:t>
            </a:r>
          </a:p>
        </p:txBody>
      </p:sp>
      <p:sp>
        <p:nvSpPr>
          <p:cNvPr id="229" name="文本框 2"/>
          <p:cNvSpPr txBox="1"/>
          <p:nvPr/>
        </p:nvSpPr>
        <p:spPr>
          <a:xfrm>
            <a:off x="706858" y="264693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软件测试工具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2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3" name="文本框 10"/>
          <p:cNvSpPr txBox="1"/>
          <p:nvPr/>
        </p:nvSpPr>
        <p:spPr>
          <a:xfrm>
            <a:off x="476293" y="1494532"/>
            <a:ext cx="3394819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模拟数据规则</a:t>
            </a:r>
            <a:endParaRPr lang="en-US" dirty="0" err="1"/>
          </a:p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自动化测试</a:t>
            </a:r>
          </a:p>
        </p:txBody>
      </p:sp>
      <p:sp>
        <p:nvSpPr>
          <p:cNvPr id="234" name="文本框 12"/>
          <p:cNvSpPr txBox="1"/>
          <p:nvPr/>
        </p:nvSpPr>
        <p:spPr>
          <a:xfrm>
            <a:off x="4937571" y="1494087"/>
            <a:ext cx="3850383" cy="255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Supports http/https/</a:t>
            </a:r>
            <a:r>
              <a:rPr dirty="0" err="1"/>
              <a:t>tcp</a:t>
            </a:r>
            <a:r>
              <a:rPr dirty="0"/>
              <a:t>/</a:t>
            </a:r>
            <a:r>
              <a:rPr dirty="0" err="1"/>
              <a:t>websocket</a:t>
            </a:r>
            <a:r>
              <a:rPr dirty="0"/>
              <a:t>(MITM)</a:t>
            </a:r>
            <a:endParaRPr lang="en-US" dirty="0"/>
          </a:p>
          <a:p>
            <a:pPr marL="490855" lvl="1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Can use rust to construct own protocol</a:t>
            </a:r>
          </a:p>
          <a:p>
            <a:pPr marL="490855" lvl="1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Can MITM GRPC</a:t>
            </a:r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dirty="0"/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Testing platform</a:t>
            </a:r>
          </a:p>
          <a:p>
            <a:pPr marL="490855" lvl="1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Support HTTP POST </a:t>
            </a:r>
            <a:r>
              <a:rPr dirty="0" err="1"/>
              <a:t>wasm</a:t>
            </a:r>
            <a:r>
              <a:rPr dirty="0"/>
              <a:t> API</a:t>
            </a:r>
          </a:p>
          <a:p>
            <a:pPr marL="490855" lvl="1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Support </a:t>
            </a:r>
            <a:r>
              <a:rPr dirty="0" err="1"/>
              <a:t>websocket</a:t>
            </a:r>
            <a:r>
              <a:rPr dirty="0"/>
              <a:t> stand in for </a:t>
            </a:r>
            <a:r>
              <a:rPr dirty="0" err="1"/>
              <a:t>wasm</a:t>
            </a:r>
            <a:r>
              <a:rPr dirty="0"/>
              <a:t> API</a:t>
            </a:r>
          </a:p>
        </p:txBody>
      </p:sp>
      <p:sp>
        <p:nvSpPr>
          <p:cNvPr id="235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6" name="文本框 7"/>
          <p:cNvSpPr txBox="1"/>
          <p:nvPr/>
        </p:nvSpPr>
        <p:spPr>
          <a:xfrm>
            <a:off x="4837888" y="665407"/>
            <a:ext cx="405815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t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sz="2400" err="1"/>
              <a:t>抓包</a:t>
            </a:r>
            <a:r>
              <a:rPr sz="2400" dirty="0"/>
              <a:t> - </a:t>
            </a:r>
            <a:r>
              <a:rPr sz="2400" err="1"/>
              <a:t>Wasm</a:t>
            </a:r>
            <a:r>
              <a:rPr sz="2400" dirty="0"/>
              <a:t> Mock Server</a:t>
            </a:r>
            <a:endParaRPr lang="en-US" sz="2400" dirty="0"/>
          </a:p>
        </p:txBody>
      </p:sp>
      <p:sp>
        <p:nvSpPr>
          <p:cNvPr id="237" name="文本框 14"/>
          <p:cNvSpPr txBox="1"/>
          <p:nvPr/>
        </p:nvSpPr>
        <p:spPr>
          <a:xfrm>
            <a:off x="459360" y="3517708"/>
            <a:ext cx="199476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wasm工具does not invent the wheel</a:t>
            </a:r>
          </a:p>
        </p:txBody>
      </p:sp>
      <p:sp>
        <p:nvSpPr>
          <p:cNvPr id="238" name="文本框 2"/>
          <p:cNvSpPr txBox="1"/>
          <p:nvPr/>
        </p:nvSpPr>
        <p:spPr>
          <a:xfrm>
            <a:off x="706858" y="264693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软件测试工具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1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2" name="文本框 10"/>
          <p:cNvSpPr txBox="1"/>
          <p:nvPr/>
        </p:nvSpPr>
        <p:spPr>
          <a:xfrm>
            <a:off x="476293" y="1494532"/>
            <a:ext cx="3394819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模拟数据规则</a:t>
            </a:r>
            <a:endParaRPr lang="en-US" dirty="0" err="1"/>
          </a:p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自动化测试</a:t>
            </a:r>
          </a:p>
        </p:txBody>
      </p:sp>
      <p:sp>
        <p:nvSpPr>
          <p:cNvPr id="243" name="文本框 12"/>
          <p:cNvSpPr txBox="1"/>
          <p:nvPr/>
        </p:nvSpPr>
        <p:spPr>
          <a:xfrm>
            <a:off x="4937571" y="1585167"/>
            <a:ext cx="3850383" cy="3329937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DCBDFB"/>
                </a:solidFill>
              </a:defRPr>
            </a:pPr>
            <a:r>
              <a:t>ModifyRequest</a:t>
            </a:r>
            <a:r>
              <a:rPr>
                <a:solidFill>
                  <a:srgbClr val="ADBAC7"/>
                </a:solidFill>
              </a:rPr>
              <a:t>(req </a:t>
            </a:r>
            <a:r>
              <a:rPr>
                <a:solidFill>
                  <a:srgbClr val="6CB6FF"/>
                </a:solidFill>
              </a:rPr>
              <a:t>*</a:t>
            </a:r>
            <a:r>
              <a:rPr>
                <a:solidFill>
                  <a:srgbClr val="ADBAC7"/>
                </a:solidFill>
              </a:rPr>
              <a:t>http.</a:t>
            </a:r>
            <a:r>
              <a:rPr>
                <a:solidFill>
                  <a:srgbClr val="6CB6FF"/>
                </a:solidFill>
              </a:rPr>
              <a:t>Request</a:t>
            </a:r>
            <a:r>
              <a:rPr>
                <a:solidFill>
                  <a:srgbClr val="ADBAC7"/>
                </a:solidFill>
              </a:rPr>
              <a:t>) error{</a:t>
            </a:r>
          </a:p>
          <a:p>
            <a:pPr>
              <a:defRPr sz="1400">
                <a:solidFill>
                  <a:srgbClr val="DCBDFB"/>
                </a:solidFill>
              </a:defRPr>
            </a:pPr>
            <a:r>
              <a:rPr>
                <a:solidFill>
                  <a:srgbClr val="ADBAC7"/>
                </a:solidFill>
              </a:rPr>
              <a:t>…</a:t>
            </a:r>
          </a:p>
          <a:p>
            <a:pPr>
              <a:defRPr sz="1400">
                <a:solidFill>
                  <a:srgbClr val="ADBAC7"/>
                </a:solidFill>
              </a:defRPr>
            </a:pPr>
            <a:r>
              <a:t>req_,err:=wasm.Invoke(ctx,req.url.path, req_payload)</a:t>
            </a:r>
          </a:p>
          <a:p>
            <a:pPr>
              <a:defRPr sz="1400">
                <a:solidFill>
                  <a:srgbClr val="ADBAC7"/>
                </a:solidFill>
              </a:defRPr>
            </a:pPr>
            <a:r>
              <a:t>…</a:t>
            </a:r>
          </a:p>
          <a:p>
            <a:pPr>
              <a:defRPr sz="1400">
                <a:solidFill>
                  <a:srgbClr val="ADBAC7"/>
                </a:solidFill>
              </a:defRPr>
            </a:pPr>
            <a:r>
              <a:t>req = req_ </a:t>
            </a:r>
          </a:p>
          <a:p>
            <a:pPr>
              <a:defRPr sz="1400">
                <a:solidFill>
                  <a:srgbClr val="ADBAC7"/>
                </a:solidFill>
              </a:defRPr>
            </a:pPr>
            <a:r>
              <a:t>}</a:t>
            </a:r>
            <a:endParaRPr>
              <a:solidFill>
                <a:srgbClr val="DCBDFB"/>
              </a:solidFill>
            </a:endParaRPr>
          </a:p>
          <a:p>
            <a:pPr>
              <a:defRPr sz="1400">
                <a:solidFill>
                  <a:srgbClr val="ADBAC7"/>
                </a:solidFill>
              </a:defRPr>
            </a:pPr>
            <a:endParaRPr>
              <a:solidFill>
                <a:srgbClr val="DCBDFB"/>
              </a:solidFill>
            </a:endParaRPr>
          </a:p>
          <a:p>
            <a:pPr>
              <a:defRPr sz="1400">
                <a:solidFill>
                  <a:srgbClr val="DCBDFB"/>
                </a:solidFill>
              </a:defRPr>
            </a:pPr>
            <a:r>
              <a:t>ModifyResponse</a:t>
            </a:r>
            <a:r>
              <a:rPr>
                <a:solidFill>
                  <a:srgbClr val="ADBAC7"/>
                </a:solidFill>
              </a:rPr>
              <a:t>(res </a:t>
            </a:r>
            <a:r>
              <a:rPr>
                <a:solidFill>
                  <a:srgbClr val="6CB6FF"/>
                </a:solidFill>
              </a:rPr>
              <a:t>*</a:t>
            </a:r>
            <a:r>
              <a:rPr>
                <a:solidFill>
                  <a:srgbClr val="ADBAC7"/>
                </a:solidFill>
              </a:rPr>
              <a:t>http.</a:t>
            </a:r>
            <a:r>
              <a:rPr>
                <a:solidFill>
                  <a:srgbClr val="6CB6FF"/>
                </a:solidFill>
              </a:rPr>
              <a:t>Response</a:t>
            </a:r>
            <a:r>
              <a:rPr>
                <a:solidFill>
                  <a:srgbClr val="ADBAC7"/>
                </a:solidFill>
              </a:rPr>
              <a:t>) error{</a:t>
            </a:r>
          </a:p>
          <a:p>
            <a:pPr>
              <a:defRPr sz="1400">
                <a:solidFill>
                  <a:srgbClr val="DCBDFB"/>
                </a:solidFill>
              </a:defRPr>
            </a:pPr>
            <a:r>
              <a:rPr>
                <a:solidFill>
                  <a:srgbClr val="ADBAC7"/>
                </a:solidFill>
              </a:rPr>
              <a:t>…</a:t>
            </a:r>
          </a:p>
          <a:p>
            <a:pPr>
              <a:defRPr sz="1400">
                <a:solidFill>
                  <a:srgbClr val="ADBAC7"/>
                </a:solidFill>
              </a:defRPr>
            </a:pPr>
            <a:r>
              <a:t>res_,err:=wasm.Invoke(ctx,res.url.path, req_payload)</a:t>
            </a:r>
          </a:p>
          <a:p>
            <a:pPr>
              <a:defRPr sz="1400">
                <a:solidFill>
                  <a:srgbClr val="ADBAC7"/>
                </a:solidFill>
              </a:defRPr>
            </a:pPr>
            <a:r>
              <a:t>…</a:t>
            </a:r>
          </a:p>
          <a:p>
            <a:pPr>
              <a:defRPr sz="1400">
                <a:solidFill>
                  <a:srgbClr val="ADBAC7"/>
                </a:solidFill>
              </a:defRPr>
            </a:pPr>
            <a:r>
              <a:t>res = res_</a:t>
            </a:r>
          </a:p>
          <a:p>
            <a:pPr>
              <a:defRPr sz="1400">
                <a:solidFill>
                  <a:srgbClr val="ADBAC7"/>
                </a:solidFill>
              </a:defRPr>
            </a:pPr>
            <a:r>
              <a:t>}</a:t>
            </a:r>
          </a:p>
        </p:txBody>
      </p:sp>
      <p:sp>
        <p:nvSpPr>
          <p:cNvPr id="244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文本框 7"/>
          <p:cNvSpPr txBox="1"/>
          <p:nvPr/>
        </p:nvSpPr>
        <p:spPr>
          <a:xfrm>
            <a:off x="4863464" y="503492"/>
            <a:ext cx="3998597" cy="98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700" b="1">
                <a:latin typeface="Poppins"/>
                <a:ea typeface="Poppins"/>
                <a:cs typeface="Poppins"/>
                <a:sym typeface="Poppins"/>
              </a:defRPr>
            </a:pPr>
            <a:r>
              <a:t>Wasm mock server 用了</a:t>
            </a:r>
            <a:br/>
            <a:r>
              <a:t>Google martian</a:t>
            </a:r>
          </a:p>
        </p:txBody>
      </p:sp>
      <p:sp>
        <p:nvSpPr>
          <p:cNvPr id="247" name="文本框 2"/>
          <p:cNvSpPr txBox="1"/>
          <p:nvPr/>
        </p:nvSpPr>
        <p:spPr>
          <a:xfrm>
            <a:off x="706858" y="264693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软件测试工具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0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1" name="文本框 10"/>
          <p:cNvSpPr txBox="1"/>
          <p:nvPr/>
        </p:nvSpPr>
        <p:spPr>
          <a:xfrm>
            <a:off x="476293" y="1494532"/>
            <a:ext cx="3394819" cy="1145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20841" indent="-320841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Websocket TCP mitm例子</a:t>
            </a:r>
          </a:p>
        </p:txBody>
      </p:sp>
      <p:sp>
        <p:nvSpPr>
          <p:cNvPr id="252" name="文本框 12"/>
          <p:cNvSpPr txBox="1"/>
          <p:nvPr/>
        </p:nvSpPr>
        <p:spPr>
          <a:xfrm>
            <a:off x="3975877" y="-11453"/>
            <a:ext cx="5186731" cy="507695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/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extern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/>
              <a:t>crate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err="1">
                <a:solidFill>
                  <a:srgbClr val="D4D4D4"/>
                </a:solidFill>
              </a:rPr>
              <a:t>wapc_guest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/>
              <a:t>as</a:t>
            </a:r>
            <a:r>
              <a:rPr sz="1200" dirty="0">
                <a:solidFill>
                  <a:srgbClr val="D4D4D4"/>
                </a:solidFill>
              </a:rPr>
              <a:t> guest;</a:t>
            </a:r>
            <a:endParaRPr lang="en-US" sz="1200" dirty="0">
              <a:solidFill>
                <a:srgbClr val="D4D4D4"/>
              </a:solidFill>
            </a:endParaRP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use</a:t>
            </a:r>
            <a:r>
              <a:rPr sz="1200" dirty="0">
                <a:solidFill>
                  <a:srgbClr val="D4D4D4"/>
                </a:solidFill>
              </a:rPr>
              <a:t> guest::prelude::*;</a:t>
            </a: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...</a:t>
            </a:r>
            <a:endParaRPr sz="1200" dirty="0"/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err="1"/>
              <a:t>fn</a:t>
            </a:r>
            <a:r>
              <a:rPr sz="1200" dirty="0">
                <a:solidFill>
                  <a:srgbClr val="D4D4D4"/>
                </a:solidFill>
              </a:rPr>
              <a:t> _req(msg: &amp;[u8]) -&gt; </a:t>
            </a:r>
            <a:r>
              <a:rPr sz="1200" err="1">
                <a:solidFill>
                  <a:srgbClr val="D4D4D4"/>
                </a:solidFill>
              </a:rPr>
              <a:t>CallResult</a:t>
            </a:r>
            <a:r>
              <a:rPr sz="1200" dirty="0">
                <a:solidFill>
                  <a:srgbClr val="D4D4D4"/>
                </a:solidFill>
              </a:rPr>
              <a:t>{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let</a:t>
            </a:r>
            <a:r>
              <a:rPr sz="1200" dirty="0"/>
              <a:t> </a:t>
            </a:r>
            <a:r>
              <a:rPr sz="1200" err="1"/>
              <a:t>tcp_payload:TcpPayload</a:t>
            </a:r>
            <a:r>
              <a:rPr sz="1200" dirty="0"/>
              <a:t> = </a:t>
            </a:r>
            <a:r>
              <a:rPr sz="1200" err="1"/>
              <a:t>rmp_serde</a:t>
            </a:r>
            <a:r>
              <a:rPr sz="1200" dirty="0"/>
              <a:t>::</a:t>
            </a:r>
            <a:r>
              <a:rPr sz="1200" err="1"/>
              <a:t>from_read_ref</a:t>
            </a:r>
            <a:r>
              <a:rPr sz="1200" dirty="0"/>
              <a:t>(msg)?;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let</a:t>
            </a:r>
            <a:r>
              <a:rPr sz="1200" dirty="0"/>
              <a:t> c = |_c: &amp;</a:t>
            </a:r>
            <a:r>
              <a:rPr sz="1200" dirty="0">
                <a:solidFill>
                  <a:srgbClr val="569CD6"/>
                </a:solidFill>
              </a:rPr>
              <a:t>mut</a:t>
            </a:r>
            <a:r>
              <a:rPr sz="1200" dirty="0"/>
              <a:t> </a:t>
            </a:r>
            <a:r>
              <a:rPr sz="1200" err="1"/>
              <a:t>websocket_codec</a:t>
            </a:r>
            <a:r>
              <a:rPr sz="1200" dirty="0"/>
              <a:t>::Message|-&gt;</a:t>
            </a:r>
            <a:r>
              <a:rPr sz="1200" err="1"/>
              <a:t>CallResult</a:t>
            </a:r>
            <a:r>
              <a:rPr sz="1200" dirty="0"/>
              <a:t>{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     </a:t>
            </a:r>
            <a:r>
              <a:rPr sz="1200" dirty="0"/>
              <a:t> Ok(</a:t>
            </a:r>
            <a:r>
              <a:rPr sz="1200" err="1"/>
              <a:t>vec</a:t>
            </a:r>
            <a:r>
              <a:rPr sz="1200" dirty="0"/>
              <a:t>![])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};</a:t>
            </a:r>
          </a:p>
          <a:p>
            <a:pPr>
              <a:defRPr sz="11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//change origin from 3334 to 3335 ( as the page is served in localhost:3334, but the mock server dial from port 3335)</a:t>
            </a:r>
            <a:endParaRPr sz="1200" dirty="0">
              <a:solidFill>
                <a:srgbClr val="D4D4D4"/>
              </a:solidFill>
            </a:endParaRP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err="1"/>
              <a:t>handle_ws_req</a:t>
            </a:r>
            <a:r>
              <a:rPr sz="1200" dirty="0"/>
              <a:t>(&amp;</a:t>
            </a:r>
            <a:r>
              <a:rPr sz="1200" err="1"/>
              <a:t>tcp_payload,</a:t>
            </a:r>
            <a:r>
              <a:rPr sz="1200" err="1">
                <a:solidFill>
                  <a:srgbClr val="CE9178"/>
                </a:solidFill>
              </a:rPr>
              <a:t>"http</a:t>
            </a:r>
            <a:r>
              <a:rPr sz="1200" dirty="0">
                <a:solidFill>
                  <a:srgbClr val="CE9178"/>
                </a:solidFill>
              </a:rPr>
              <a:t>://localhost:3335"</a:t>
            </a:r>
            <a:r>
              <a:rPr sz="1200" dirty="0"/>
              <a:t>,c)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}</a:t>
            </a: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err="1"/>
              <a:t>fn</a:t>
            </a:r>
            <a:r>
              <a:rPr sz="1200" dirty="0">
                <a:solidFill>
                  <a:srgbClr val="D4D4D4"/>
                </a:solidFill>
              </a:rPr>
              <a:t> _res(msg: &amp;[u8]) -&gt; </a:t>
            </a:r>
            <a:r>
              <a:rPr sz="1200" err="1">
                <a:solidFill>
                  <a:srgbClr val="D4D4D4"/>
                </a:solidFill>
              </a:rPr>
              <a:t>CallResult</a:t>
            </a:r>
            <a:r>
              <a:rPr sz="1200" dirty="0">
                <a:solidFill>
                  <a:srgbClr val="D4D4D4"/>
                </a:solidFill>
              </a:rPr>
              <a:t>{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let</a:t>
            </a:r>
            <a:r>
              <a:rPr sz="1200" dirty="0"/>
              <a:t> </a:t>
            </a:r>
            <a:r>
              <a:rPr sz="1200" err="1"/>
              <a:t>tcp_payload:TcpPayload</a:t>
            </a:r>
            <a:r>
              <a:rPr sz="1200" dirty="0"/>
              <a:t> = </a:t>
            </a:r>
            <a:r>
              <a:rPr sz="1200" err="1"/>
              <a:t>rmp_serde</a:t>
            </a:r>
            <a:r>
              <a:rPr sz="1200" dirty="0"/>
              <a:t>::</a:t>
            </a:r>
            <a:r>
              <a:rPr sz="1200" err="1"/>
              <a:t>from_read_ref</a:t>
            </a:r>
            <a:r>
              <a:rPr sz="1200" dirty="0"/>
              <a:t>(msg)?;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let</a:t>
            </a:r>
            <a:r>
              <a:rPr sz="1200" dirty="0"/>
              <a:t> c = |c: &amp;</a:t>
            </a:r>
            <a:r>
              <a:rPr sz="1200" dirty="0">
                <a:solidFill>
                  <a:srgbClr val="569CD6"/>
                </a:solidFill>
              </a:rPr>
              <a:t>mut</a:t>
            </a:r>
            <a:r>
              <a:rPr sz="1200" dirty="0"/>
              <a:t> </a:t>
            </a:r>
            <a:r>
              <a:rPr sz="1200" err="1"/>
              <a:t>websocket_codec</a:t>
            </a:r>
            <a:r>
              <a:rPr sz="1200" dirty="0"/>
              <a:t>::Message|-&gt;</a:t>
            </a:r>
            <a:r>
              <a:rPr sz="1200" err="1"/>
              <a:t>CallResult</a:t>
            </a:r>
            <a:r>
              <a:rPr sz="1200" dirty="0"/>
              <a:t>{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    </a:t>
            </a:r>
            <a:r>
              <a:rPr sz="1200" dirty="0"/>
              <a:t> *c = </a:t>
            </a:r>
            <a:r>
              <a:rPr sz="1200" err="1"/>
              <a:t>websocket_codec</a:t>
            </a:r>
            <a:r>
              <a:rPr sz="1200" dirty="0"/>
              <a:t>::Message::text(</a:t>
            </a:r>
            <a:r>
              <a:rPr sz="1200" dirty="0">
                <a:solidFill>
                  <a:srgbClr val="CE9178"/>
                </a:solidFill>
              </a:rPr>
              <a:t>"echo"</a:t>
            </a:r>
            <a:r>
              <a:rPr sz="1200" dirty="0"/>
              <a:t>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    </a:t>
            </a:r>
            <a:r>
              <a:rPr sz="1200" dirty="0"/>
              <a:t> Ok(</a:t>
            </a:r>
            <a:r>
              <a:rPr sz="1200" err="1"/>
              <a:t>vec</a:t>
            </a:r>
            <a:r>
              <a:rPr sz="1200" dirty="0"/>
              <a:t>![])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};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err="1"/>
              <a:t>handle_ws_res</a:t>
            </a:r>
            <a:r>
              <a:rPr sz="1200" dirty="0"/>
              <a:t>(&amp;</a:t>
            </a:r>
            <a:r>
              <a:rPr sz="1200" err="1"/>
              <a:t>tcp_payload,c</a:t>
            </a:r>
            <a:r>
              <a:rPr sz="1200" dirty="0"/>
              <a:t>)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}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#[no_mangle]</a:t>
            </a: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pub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/>
              <a:t>extern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>
                <a:solidFill>
                  <a:srgbClr val="CE9178"/>
                </a:solidFill>
              </a:rPr>
              <a:t>"C"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err="1"/>
              <a:t>fn</a:t>
            </a:r>
            <a:r>
              <a:rPr sz="1200" dirty="0">
                <a:solidFill>
                  <a:srgbClr val="D4D4D4"/>
                </a:solidFill>
              </a:rPr>
              <a:t> _start() {</a:t>
            </a:r>
          </a:p>
          <a:p>
            <a:pPr lvl="1" indent="228600"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let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/>
              <a:t>mut</a:t>
            </a:r>
            <a:r>
              <a:rPr sz="1200" dirty="0">
                <a:solidFill>
                  <a:srgbClr val="D4D4D4"/>
                </a:solidFill>
              </a:rPr>
              <a:t> reg = </a:t>
            </a:r>
            <a:r>
              <a:rPr sz="1200" err="1">
                <a:solidFill>
                  <a:srgbClr val="D4D4D4"/>
                </a:solidFill>
              </a:rPr>
              <a:t>REGISTRY.lock</a:t>
            </a:r>
            <a:r>
              <a:rPr sz="1200" dirty="0">
                <a:solidFill>
                  <a:srgbClr val="D4D4D4"/>
                </a:solidFill>
              </a:rPr>
              <a:t>().unwrap();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err="1"/>
              <a:t>reg.insert</a:t>
            </a:r>
            <a:r>
              <a:rPr sz="1200" dirty="0"/>
              <a:t>(</a:t>
            </a:r>
            <a:r>
              <a:rPr sz="1200" dirty="0">
                <a:solidFill>
                  <a:srgbClr val="CE9178"/>
                </a:solidFill>
              </a:rPr>
              <a:t>“3335-:3334_modify_req”</a:t>
            </a:r>
            <a:r>
              <a:rPr sz="1200" dirty="0">
                <a:solidFill>
                  <a:srgbClr val="DDDDDD"/>
                </a:solidFill>
              </a:rPr>
              <a:t>.into()</a:t>
            </a:r>
            <a:r>
              <a:rPr sz="1200" dirty="0"/>
              <a:t>,_req);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err="1"/>
              <a:t>reg.insert</a:t>
            </a:r>
            <a:r>
              <a:rPr sz="1200" dirty="0"/>
              <a:t>(</a:t>
            </a:r>
            <a:r>
              <a:rPr sz="1200" dirty="0">
                <a:solidFill>
                  <a:srgbClr val="CE9178"/>
                </a:solidFill>
              </a:rPr>
              <a:t>“3335-:3334_modify_res”</a:t>
            </a:r>
            <a:r>
              <a:rPr sz="1200" dirty="0">
                <a:solidFill>
                  <a:srgbClr val="DDDDDD"/>
                </a:solidFill>
              </a:rPr>
              <a:t>.into()</a:t>
            </a:r>
            <a:r>
              <a:rPr sz="1200" dirty="0"/>
              <a:t>,_res);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}</a:t>
            </a:r>
          </a:p>
        </p:txBody>
      </p:sp>
      <p:sp>
        <p:nvSpPr>
          <p:cNvPr id="253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4" name="文本框 14"/>
          <p:cNvSpPr txBox="1"/>
          <p:nvPr/>
        </p:nvSpPr>
        <p:spPr>
          <a:xfrm>
            <a:off x="459359" y="3517708"/>
            <a:ext cx="2703209" cy="808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Example includes handshake, websocket codec, and message modification</a:t>
            </a:r>
          </a:p>
        </p:txBody>
      </p:sp>
      <p:sp>
        <p:nvSpPr>
          <p:cNvPr id="255" name="文本框 2"/>
          <p:cNvSpPr txBox="1"/>
          <p:nvPr/>
        </p:nvSpPr>
        <p:spPr>
          <a:xfrm>
            <a:off x="706858" y="264693"/>
            <a:ext cx="4577719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模拟数据规则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8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9" name="文本框 14"/>
          <p:cNvSpPr txBox="1"/>
          <p:nvPr/>
        </p:nvSpPr>
        <p:spPr>
          <a:xfrm>
            <a:off x="459359" y="3517708"/>
            <a:ext cx="2703209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例子包括握手，数据解析，更改数据</a:t>
            </a:r>
          </a:p>
        </p:txBody>
      </p:sp>
      <p:sp>
        <p:nvSpPr>
          <p:cNvPr id="260" name="文本框 2"/>
          <p:cNvSpPr txBox="1"/>
          <p:nvPr/>
        </p:nvSpPr>
        <p:spPr>
          <a:xfrm>
            <a:off x="706858" y="264692"/>
            <a:ext cx="4577719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>
            <a:lvl1pPr>
              <a:defRPr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1400" dirty="0"/>
              <a:t>new </a:t>
            </a:r>
            <a:r>
              <a:rPr sz="1400" err="1"/>
              <a:t>Websocket</a:t>
            </a:r>
            <a:r>
              <a:rPr sz="1400" dirty="0"/>
              <a:t>(“</a:t>
            </a:r>
            <a:r>
              <a:rPr sz="1400" err="1"/>
              <a:t>ws</a:t>
            </a:r>
            <a:r>
              <a:rPr sz="1400" dirty="0"/>
              <a:t>://localhost:3335")</a:t>
            </a:r>
            <a:endParaRPr lang="en-US" sz="1400" dirty="0"/>
          </a:p>
        </p:txBody>
      </p:sp>
      <p:grpSp>
        <p:nvGrpSpPr>
          <p:cNvPr id="263" name="Image Gallery"/>
          <p:cNvGrpSpPr/>
          <p:nvPr/>
        </p:nvGrpSpPr>
        <p:grpSpPr>
          <a:xfrm>
            <a:off x="-1" y="1034873"/>
            <a:ext cx="4535807" cy="4171608"/>
            <a:chOff x="0" y="1"/>
            <a:chExt cx="4535806" cy="4171607"/>
          </a:xfrm>
        </p:grpSpPr>
        <p:pic>
          <p:nvPicPr>
            <p:cNvPr id="261" name="Screenshot 2023-06-03 at 5.43.51 PM.png" descr="Screenshot 2023-06-03 at 5.43.51 PM.png"/>
            <p:cNvPicPr>
              <a:picLocks noChangeAspect="1"/>
            </p:cNvPicPr>
            <p:nvPr/>
          </p:nvPicPr>
          <p:blipFill>
            <a:blip r:embed="rId2"/>
            <a:srcRect r="35995"/>
            <a:stretch>
              <a:fillRect/>
            </a:stretch>
          </p:blipFill>
          <p:spPr>
            <a:xfrm>
              <a:off x="-1" y="1"/>
              <a:ext cx="4535807" cy="3625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模拟前 - before"/>
            <p:cNvSpPr txBox="1"/>
            <p:nvPr/>
          </p:nvSpPr>
          <p:spPr>
            <a:xfrm>
              <a:off x="-1" y="3701708"/>
              <a:ext cx="453580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等线"/>
                </a:defRPr>
              </a:lvl1pPr>
            </a:lstStyle>
            <a:p>
              <a:r>
                <a:t>模拟前 - before</a:t>
              </a:r>
            </a:p>
          </p:txBody>
        </p:sp>
      </p:grpSp>
      <p:grpSp>
        <p:nvGrpSpPr>
          <p:cNvPr id="266" name="Image Gallery"/>
          <p:cNvGrpSpPr/>
          <p:nvPr/>
        </p:nvGrpSpPr>
        <p:grpSpPr>
          <a:xfrm>
            <a:off x="4568228" y="996950"/>
            <a:ext cx="4577718" cy="4178152"/>
            <a:chOff x="0" y="0"/>
            <a:chExt cx="4577717" cy="4178151"/>
          </a:xfrm>
        </p:grpSpPr>
        <p:pic>
          <p:nvPicPr>
            <p:cNvPr id="264" name="Screenshot 2023-06-03 at 5.45.42 PM.png" descr="Screenshot 2023-06-03 at 5.45.42 PM.png"/>
            <p:cNvPicPr>
              <a:picLocks noChangeAspect="1"/>
            </p:cNvPicPr>
            <p:nvPr/>
          </p:nvPicPr>
          <p:blipFill>
            <a:blip r:embed="rId3"/>
            <a:srcRect r="23602" b="9830"/>
            <a:stretch>
              <a:fillRect/>
            </a:stretch>
          </p:blipFill>
          <p:spPr>
            <a:xfrm>
              <a:off x="-1" y="0"/>
              <a:ext cx="4577718" cy="3632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模拟后 - after"/>
            <p:cNvSpPr txBox="1"/>
            <p:nvPr/>
          </p:nvSpPr>
          <p:spPr>
            <a:xfrm>
              <a:off x="-1" y="3708251"/>
              <a:ext cx="457771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等线"/>
                </a:defRPr>
              </a:lvl1pPr>
            </a:lstStyle>
            <a:p>
              <a:r>
                <a:t>模拟后 - after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9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0" name="文本框 10"/>
          <p:cNvSpPr txBox="1"/>
          <p:nvPr/>
        </p:nvSpPr>
        <p:spPr>
          <a:xfrm>
            <a:off x="476293" y="1494532"/>
            <a:ext cx="3394819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>
            <a:lvl1pPr marL="320841" indent="-320841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320675" indent="-320675"/>
            <a:r>
              <a:rPr lang="en-US" sz="1800" dirty="0" err="1"/>
              <a:t>Wasm</a:t>
            </a:r>
            <a:r>
              <a:rPr lang="en-US" sz="1800" dirty="0"/>
              <a:t> builds a req buffer</a:t>
            </a:r>
          </a:p>
          <a:p>
            <a:pPr marL="320675" indent="-320675"/>
            <a:r>
              <a:rPr lang="en-US" sz="1800" dirty="0"/>
              <a:t>If </a:t>
            </a:r>
            <a:r>
              <a:rPr lang="en-US" sz="1800" dirty="0" err="1"/>
              <a:t>wasm</a:t>
            </a:r>
            <a:r>
              <a:rPr lang="en-US" sz="1800" dirty="0"/>
              <a:t> does not have enough bytes, send /continue back to host</a:t>
            </a:r>
            <a:endParaRPr lang="en-US" dirty="0"/>
          </a:p>
          <a:p>
            <a:pPr marL="320675" indent="-320675"/>
            <a:r>
              <a:rPr lang="en-US" sz="1800" dirty="0"/>
              <a:t>Else send a list of TCP items</a:t>
            </a:r>
          </a:p>
        </p:txBody>
      </p:sp>
      <p:sp>
        <p:nvSpPr>
          <p:cNvPr id="271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3" name="文本框 2"/>
          <p:cNvSpPr txBox="1"/>
          <p:nvPr/>
        </p:nvSpPr>
        <p:spPr>
          <a:xfrm>
            <a:off x="706858" y="264693"/>
            <a:ext cx="4577719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>
            <a:lvl1pPr>
              <a:defRPr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TCP MITM </a:t>
            </a:r>
            <a:r>
              <a:rPr lang="ja-JP" altLang="en-US"/>
              <a:t>例子</a:t>
            </a:r>
            <a:endParaRPr lang="en-US" dirty="0"/>
          </a:p>
        </p:txBody>
      </p:sp>
      <p:grpSp>
        <p:nvGrpSpPr>
          <p:cNvPr id="276" name="Image Gallery"/>
          <p:cNvGrpSpPr/>
          <p:nvPr/>
        </p:nvGrpSpPr>
        <p:grpSpPr>
          <a:xfrm>
            <a:off x="4592471" y="540656"/>
            <a:ext cx="4438852" cy="3194844"/>
            <a:chOff x="0" y="0"/>
            <a:chExt cx="4438850" cy="3194843"/>
          </a:xfrm>
        </p:grpSpPr>
        <p:pic>
          <p:nvPicPr>
            <p:cNvPr id="274" name="Screenshot 2023-05-31 at 4.15.40 PM.png" descr="Screenshot 2023-05-31 at 4.15.40 PM.png"/>
            <p:cNvPicPr>
              <a:picLocks noChangeAspect="1"/>
            </p:cNvPicPr>
            <p:nvPr/>
          </p:nvPicPr>
          <p:blipFill>
            <a:blip r:embed="rId2"/>
            <a:srcRect l="927" r="927"/>
            <a:stretch>
              <a:fillRect/>
            </a:stretch>
          </p:blipFill>
          <p:spPr>
            <a:xfrm>
              <a:off x="-1" y="0"/>
              <a:ext cx="4438852" cy="2686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Caption"/>
            <p:cNvSpPr txBox="1"/>
            <p:nvPr/>
          </p:nvSpPr>
          <p:spPr>
            <a:xfrm>
              <a:off x="-1" y="2763043"/>
              <a:ext cx="443885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等线"/>
                </a:defRPr>
              </a:lvl1pPr>
            </a:lstStyle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9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0" name="文本框 10"/>
          <p:cNvSpPr txBox="1"/>
          <p:nvPr/>
        </p:nvSpPr>
        <p:spPr>
          <a:xfrm>
            <a:off x="476293" y="1494532"/>
            <a:ext cx="3394819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模拟数据规则</a:t>
            </a:r>
            <a:endParaRPr lang="en-US" dirty="0" err="1"/>
          </a:p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自动化测试</a:t>
            </a:r>
          </a:p>
        </p:txBody>
      </p:sp>
      <p:sp>
        <p:nvSpPr>
          <p:cNvPr id="281" name="文本框 12"/>
          <p:cNvSpPr txBox="1"/>
          <p:nvPr/>
        </p:nvSpPr>
        <p:spPr>
          <a:xfrm>
            <a:off x="4937571" y="2540759"/>
            <a:ext cx="3730136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验证功能 Assertion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稳定环境 Stable environment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报告能力（例如junit) Reporting</a:t>
            </a:r>
          </a:p>
        </p:txBody>
      </p:sp>
      <p:sp>
        <p:nvSpPr>
          <p:cNvPr id="282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3" name="文本框 7"/>
          <p:cNvSpPr txBox="1"/>
          <p:nvPr/>
        </p:nvSpPr>
        <p:spPr>
          <a:xfrm>
            <a:off x="4874071" y="977276"/>
            <a:ext cx="3620080" cy="90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Basic API testing requirement</a:t>
            </a:r>
          </a:p>
        </p:txBody>
      </p:sp>
      <p:sp>
        <p:nvSpPr>
          <p:cNvPr id="284" name="文本框 14"/>
          <p:cNvSpPr txBox="1"/>
          <p:nvPr/>
        </p:nvSpPr>
        <p:spPr>
          <a:xfrm>
            <a:off x="374693" y="3492308"/>
            <a:ext cx="1347318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API测试也用rust</a:t>
            </a:r>
          </a:p>
        </p:txBody>
      </p:sp>
      <p:sp>
        <p:nvSpPr>
          <p:cNvPr id="285" name="文本框 2"/>
          <p:cNvSpPr txBox="1"/>
          <p:nvPr/>
        </p:nvSpPr>
        <p:spPr>
          <a:xfrm>
            <a:off x="706858" y="264693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软件测试工具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1" name="文本框 21"/>
          <p:cNvSpPr txBox="1"/>
          <p:nvPr/>
        </p:nvSpPr>
        <p:spPr>
          <a:xfrm>
            <a:off x="762633" y="1507070"/>
            <a:ext cx="746760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sz="2400" err="1"/>
              <a:t>应用waPC</a:t>
            </a:r>
            <a:r>
              <a:rPr sz="2400" dirty="0"/>
              <a:t> (rust) </a:t>
            </a:r>
            <a:r>
              <a:rPr sz="2400" err="1"/>
              <a:t>做软件测试工具</a:t>
            </a:r>
            <a:endParaRPr lang="en-US" sz="2400" err="1"/>
          </a:p>
        </p:txBody>
      </p:sp>
      <p:sp>
        <p:nvSpPr>
          <p:cNvPr id="102" name="文本框 9"/>
          <p:cNvSpPr txBox="1"/>
          <p:nvPr/>
        </p:nvSpPr>
        <p:spPr>
          <a:xfrm>
            <a:off x="817879" y="2542352"/>
            <a:ext cx="7769195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Alan poon 潘泳权</a:t>
            </a:r>
          </a:p>
        </p:txBody>
      </p:sp>
      <p:sp>
        <p:nvSpPr>
          <p:cNvPr id="103" name="矩形 7"/>
          <p:cNvSpPr/>
          <p:nvPr/>
        </p:nvSpPr>
        <p:spPr>
          <a:xfrm>
            <a:off x="772189" y="991719"/>
            <a:ext cx="77548" cy="23735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n w="9525" cap="flat">
                  <a:solidFill>
                    <a:srgbClr val="0D7260"/>
                  </a:solidFill>
                  <a:prstDash val="solid"/>
                  <a:round/>
                </a:ln>
                <a:noFill/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4" name="文本框 10"/>
          <p:cNvSpPr txBox="1"/>
          <p:nvPr/>
        </p:nvSpPr>
        <p:spPr>
          <a:xfrm>
            <a:off x="866877" y="926217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大家好！</a:t>
            </a:r>
          </a:p>
        </p:txBody>
      </p:sp>
      <p:sp>
        <p:nvSpPr>
          <p:cNvPr id="105" name="矩形 13"/>
          <p:cNvSpPr/>
          <p:nvPr/>
        </p:nvSpPr>
        <p:spPr>
          <a:xfrm>
            <a:off x="0" y="4201159"/>
            <a:ext cx="9144000" cy="953773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6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54" y="3174363"/>
            <a:ext cx="2465073" cy="1980568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矩形 15"/>
          <p:cNvSpPr/>
          <p:nvPr/>
        </p:nvSpPr>
        <p:spPr>
          <a:xfrm>
            <a:off x="716943" y="991719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8" name="Image Gallery" descr="Image Gallery"/>
          <p:cNvPicPr>
            <a:picLocks noChangeAspect="1"/>
          </p:cNvPicPr>
          <p:nvPr/>
        </p:nvPicPr>
        <p:blipFill>
          <a:blip r:embed="rId3"/>
          <a:srcRect t="4993" b="4993"/>
          <a:stretch>
            <a:fillRect/>
          </a:stretch>
        </p:blipFill>
        <p:spPr>
          <a:xfrm>
            <a:off x="6299200" y="1520553"/>
            <a:ext cx="2794000" cy="1677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9E5B01F0-A8A5-1CC6-42BE-CC289AED9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674" y="4213143"/>
            <a:ext cx="640512" cy="512836"/>
          </a:xfrm>
          <a:prstGeom prst="rect">
            <a:avLst/>
          </a:prstGeo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87E521B-2B69-971E-3C36-EC0128200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05" y="4204388"/>
            <a:ext cx="748163" cy="519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29FCB-58E9-2A51-AA3E-2FE3EB9F70BC}"/>
              </a:ext>
            </a:extLst>
          </p:cNvPr>
          <p:cNvSpPr txBox="1"/>
          <p:nvPr/>
        </p:nvSpPr>
        <p:spPr>
          <a:xfrm>
            <a:off x="1586760" y="4449323"/>
            <a:ext cx="179890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@rustropy_gaming</a:t>
            </a:r>
            <a:endParaRPr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D66C9-FDFD-0EA6-6D27-94FF512B240E}"/>
              </a:ext>
            </a:extLst>
          </p:cNvPr>
          <p:cNvSpPr txBox="1"/>
          <p:nvPr/>
        </p:nvSpPr>
        <p:spPr>
          <a:xfrm>
            <a:off x="4314862" y="4460106"/>
            <a:ext cx="113036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ruito_89</a:t>
            </a:r>
            <a:endParaRPr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9" name="文本框 10"/>
          <p:cNvSpPr txBox="1"/>
          <p:nvPr/>
        </p:nvSpPr>
        <p:spPr>
          <a:xfrm>
            <a:off x="476293" y="1494532"/>
            <a:ext cx="3394819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模拟数据规则</a:t>
            </a:r>
            <a:endParaRPr lang="en-US" dirty="0" err="1"/>
          </a:p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自动化测试</a:t>
            </a:r>
          </a:p>
        </p:txBody>
      </p:sp>
      <p:sp>
        <p:nvSpPr>
          <p:cNvPr id="290" name="文本框 12"/>
          <p:cNvSpPr txBox="1"/>
          <p:nvPr/>
        </p:nvSpPr>
        <p:spPr>
          <a:xfrm>
            <a:off x="5002269" y="1990826"/>
            <a:ext cx="3730136" cy="202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Multiple QA teams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Upgrading common library issues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AT framework consumes more and more memory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One test case panics, crashes all the other AT jobs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High maintenance due to programming language</a:t>
            </a:r>
          </a:p>
        </p:txBody>
      </p:sp>
      <p:sp>
        <p:nvSpPr>
          <p:cNvPr id="291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2" name="文本框 7"/>
          <p:cNvSpPr txBox="1"/>
          <p:nvPr/>
        </p:nvSpPr>
        <p:spPr>
          <a:xfrm>
            <a:off x="4948354" y="1127909"/>
            <a:ext cx="341894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大公司API测试的需求</a:t>
            </a:r>
          </a:p>
        </p:txBody>
      </p:sp>
      <p:sp>
        <p:nvSpPr>
          <p:cNvPr id="294" name="文本框 2"/>
          <p:cNvSpPr txBox="1"/>
          <p:nvPr/>
        </p:nvSpPr>
        <p:spPr>
          <a:xfrm>
            <a:off x="706858" y="264693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软件测试工具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7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8" name="文本框 10"/>
          <p:cNvSpPr txBox="1"/>
          <p:nvPr/>
        </p:nvSpPr>
        <p:spPr>
          <a:xfrm>
            <a:off x="476293" y="1494532"/>
            <a:ext cx="3394819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模拟数据规则</a:t>
            </a:r>
            <a:endParaRPr lang="en-US" dirty="0" err="1"/>
          </a:p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自动化测试</a:t>
            </a:r>
          </a:p>
        </p:txBody>
      </p:sp>
      <p:sp>
        <p:nvSpPr>
          <p:cNvPr id="299" name="文本框 12"/>
          <p:cNvSpPr txBox="1"/>
          <p:nvPr/>
        </p:nvSpPr>
        <p:spPr>
          <a:xfrm>
            <a:off x="4913077" y="1025225"/>
            <a:ext cx="3730137" cy="350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Use rust to compile wasm and send to wasm mock server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Let Wasm Mock Server send http request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升级平台能解决不一致的问题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Each rust file can be compiled into wasm separately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Won’t exhaust memory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A test suite panic will not implicate the others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Can be compiled from many programming language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Store wasm files prevent maintenance issues</a:t>
            </a:r>
          </a:p>
        </p:txBody>
      </p:sp>
      <p:sp>
        <p:nvSpPr>
          <p:cNvPr id="300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1" name="文本框 7"/>
          <p:cNvSpPr txBox="1"/>
          <p:nvPr/>
        </p:nvSpPr>
        <p:spPr>
          <a:xfrm>
            <a:off x="4937571" y="368466"/>
            <a:ext cx="3681146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API测试- Wasm Mock Server</a:t>
            </a:r>
          </a:p>
        </p:txBody>
      </p:sp>
      <p:sp>
        <p:nvSpPr>
          <p:cNvPr id="302" name="文本框 14"/>
          <p:cNvSpPr txBox="1"/>
          <p:nvPr/>
        </p:nvSpPr>
        <p:spPr>
          <a:xfrm>
            <a:off x="374692" y="3492308"/>
            <a:ext cx="154053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用rust,好处多</a:t>
            </a:r>
          </a:p>
        </p:txBody>
      </p:sp>
      <p:sp>
        <p:nvSpPr>
          <p:cNvPr id="303" name="文本框 2"/>
          <p:cNvSpPr txBox="1"/>
          <p:nvPr/>
        </p:nvSpPr>
        <p:spPr>
          <a:xfrm>
            <a:off x="706858" y="264693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软件测试工具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6" name="矩形 6"/>
          <p:cNvSpPr/>
          <p:nvPr/>
        </p:nvSpPr>
        <p:spPr>
          <a:xfrm>
            <a:off x="4572000" y="-2"/>
            <a:ext cx="4581525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7" name="文本框 10"/>
          <p:cNvSpPr txBox="1"/>
          <p:nvPr/>
        </p:nvSpPr>
        <p:spPr>
          <a:xfrm>
            <a:off x="476293" y="1494532"/>
            <a:ext cx="3394819" cy="133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20841" indent="-320841">
              <a:buSzPct val="100000"/>
              <a:buChar char="•"/>
              <a:defRPr sz="19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Url param ?loop=2</a:t>
            </a:r>
          </a:p>
          <a:p>
            <a:pPr marL="701841" lvl="1" indent="-320841">
              <a:buSzPct val="100000"/>
              <a:buChar char="•"/>
              <a:defRPr sz="19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index取_i</a:t>
            </a:r>
          </a:p>
          <a:p>
            <a:pPr marL="320841" indent="-320841">
              <a:buSzPct val="100000"/>
              <a:buChar char="•"/>
              <a:defRPr sz="19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Command 定义是URL</a:t>
            </a:r>
          </a:p>
        </p:txBody>
      </p:sp>
      <p:sp>
        <p:nvSpPr>
          <p:cNvPr id="308" name="文本框 12"/>
          <p:cNvSpPr txBox="1"/>
          <p:nvPr/>
        </p:nvSpPr>
        <p:spPr>
          <a:xfrm>
            <a:off x="3950477" y="201450"/>
            <a:ext cx="5208297" cy="46166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extern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/>
              <a:t>crate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 err="1">
                <a:solidFill>
                  <a:srgbClr val="D4D4D4"/>
                </a:solidFill>
              </a:rPr>
              <a:t>wapc_guest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/>
              <a:t>as</a:t>
            </a:r>
            <a:r>
              <a:rPr sz="1400" dirty="0">
                <a:solidFill>
                  <a:srgbClr val="D4D4D4"/>
                </a:solidFill>
              </a:rPr>
              <a:t> guest;</a:t>
            </a:r>
            <a:endParaRPr lang="en-US" sz="1400">
              <a:solidFill>
                <a:srgbClr val="D4D4D4"/>
              </a:solidFill>
            </a:endParaRP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use</a:t>
            </a:r>
            <a:r>
              <a:rPr sz="1400" dirty="0">
                <a:solidFill>
                  <a:srgbClr val="D4D4D4"/>
                </a:solidFill>
              </a:rPr>
              <a:t> guest::prelude::*;</a:t>
            </a: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extern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/>
              <a:t>crate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err="1">
                <a:solidFill>
                  <a:srgbClr val="D4D4D4"/>
                </a:solidFill>
              </a:rPr>
              <a:t>wasm_mock_util</a:t>
            </a:r>
            <a:r>
              <a:rPr sz="1400" dirty="0">
                <a:solidFill>
                  <a:srgbClr val="D4D4D4"/>
                </a:solidFill>
              </a:rPr>
              <a:t>;</a:t>
            </a: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use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err="1">
                <a:solidFill>
                  <a:srgbClr val="D4D4D4"/>
                </a:solidFill>
              </a:rPr>
              <a:t>wasm_mock_util</a:t>
            </a:r>
            <a:r>
              <a:rPr sz="1400" dirty="0">
                <a:solidFill>
                  <a:srgbClr val="D4D4D4"/>
                </a:solidFill>
              </a:rPr>
              <a:t>::*;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400" dirty="0"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err="1"/>
              <a:t>fn</a:t>
            </a:r>
            <a:r>
              <a:rPr sz="1400" dirty="0">
                <a:solidFill>
                  <a:srgbClr val="D4D4D4"/>
                </a:solidFill>
              </a:rPr>
              <a:t> command(msg: &amp;[u8]) -&gt; </a:t>
            </a:r>
            <a:r>
              <a:rPr sz="1400" err="1">
                <a:solidFill>
                  <a:srgbClr val="D4D4D4"/>
                </a:solidFill>
              </a:rPr>
              <a:t>CallResult</a:t>
            </a:r>
            <a:r>
              <a:rPr sz="1400" dirty="0">
                <a:solidFill>
                  <a:srgbClr val="D4D4D4"/>
                </a:solidFill>
              </a:rPr>
              <a:t> {</a:t>
            </a:r>
          </a:p>
          <a:p>
            <a:pPr lvl="1" indent="2286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</a:t>
            </a:r>
            <a:r>
              <a:rPr sz="1400" err="1"/>
              <a:t>i</a:t>
            </a:r>
            <a:r>
              <a:rPr sz="1400" dirty="0"/>
              <a:t> = </a:t>
            </a:r>
            <a:r>
              <a:rPr sz="1400" err="1"/>
              <a:t>foo_index</a:t>
            </a:r>
            <a:r>
              <a:rPr sz="1400" dirty="0"/>
              <a:t>!();</a:t>
            </a:r>
          </a:p>
          <a:p>
            <a:pPr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400" dirty="0"/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mut</a:t>
            </a:r>
            <a:r>
              <a:rPr sz="1400" dirty="0"/>
              <a:t> command = String::from(</a:t>
            </a:r>
            <a:r>
              <a:rPr sz="1400" dirty="0">
                <a:solidFill>
                  <a:srgbClr val="CE9178"/>
                </a:solidFill>
              </a:rPr>
              <a:t>"http://localhost:8000/</a:t>
            </a:r>
            <a:r>
              <a:rPr sz="1400" err="1">
                <a:solidFill>
                  <a:srgbClr val="CE9178"/>
                </a:solidFill>
              </a:rPr>
              <a:t>t.json</a:t>
            </a:r>
            <a:r>
              <a:rPr sz="1400" dirty="0">
                <a:solidFill>
                  <a:srgbClr val="CE9178"/>
                </a:solidFill>
              </a:rPr>
              <a:t>"</a:t>
            </a:r>
            <a:r>
              <a:rPr sz="1400" dirty="0"/>
              <a:t>);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Ok(</a:t>
            </a:r>
            <a:r>
              <a:rPr sz="1400" err="1"/>
              <a:t>command.as_bytes</a:t>
            </a:r>
            <a:r>
              <a:rPr sz="1400" dirty="0"/>
              <a:t>().</a:t>
            </a:r>
            <a:r>
              <a:rPr sz="1400" err="1"/>
              <a:t>to_vec</a:t>
            </a:r>
            <a:r>
              <a:rPr sz="1400" dirty="0"/>
              <a:t>())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}</a:t>
            </a:r>
          </a:p>
          <a:p>
            <a:pPr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400" dirty="0"/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#[no_mangle]</a:t>
            </a: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pub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/>
              <a:t>extern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dirty="0">
                <a:solidFill>
                  <a:srgbClr val="CE9178"/>
                </a:solidFill>
              </a:rPr>
              <a:t>"C"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err="1"/>
              <a:t>fn</a:t>
            </a:r>
            <a:r>
              <a:rPr sz="1400" dirty="0">
                <a:solidFill>
                  <a:srgbClr val="D4D4D4"/>
                </a:solidFill>
              </a:rPr>
              <a:t> _start() {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mut</a:t>
            </a:r>
            <a:r>
              <a:rPr sz="1400" dirty="0"/>
              <a:t> reg = </a:t>
            </a:r>
            <a:r>
              <a:rPr sz="1400" err="1"/>
              <a:t>REGISTRY.lock</a:t>
            </a:r>
            <a:r>
              <a:rPr sz="1400" dirty="0"/>
              <a:t>().unwrap();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</a:t>
            </a:r>
            <a:endParaRPr sz="1400" dirty="0"/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err="1"/>
              <a:t>reg.insert</a:t>
            </a:r>
            <a:r>
              <a:rPr sz="1400" dirty="0"/>
              <a:t>(</a:t>
            </a:r>
            <a:r>
              <a:rPr sz="1400" dirty="0">
                <a:solidFill>
                  <a:srgbClr val="CE9178"/>
                </a:solidFill>
              </a:rPr>
              <a:t>“</a:t>
            </a:r>
            <a:r>
              <a:rPr sz="1400" err="1">
                <a:solidFill>
                  <a:srgbClr val="CE9178"/>
                </a:solidFill>
              </a:rPr>
              <a:t>command”</a:t>
            </a:r>
            <a:r>
              <a:rPr sz="1400" err="1">
                <a:solidFill>
                  <a:schemeClr val="accent3">
                    <a:lumOff val="17647"/>
                  </a:schemeClr>
                </a:solidFill>
              </a:rPr>
              <a:t>.into</a:t>
            </a:r>
            <a:r>
              <a:rPr sz="1400" dirty="0">
                <a:solidFill>
                  <a:schemeClr val="accent3">
                    <a:lumOff val="17647"/>
                  </a:schemeClr>
                </a:solidFill>
              </a:rPr>
              <a:t>()</a:t>
            </a:r>
            <a:r>
              <a:rPr sz="1400" dirty="0"/>
              <a:t>,command);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err="1"/>
              <a:t>reg.insert</a:t>
            </a:r>
            <a:r>
              <a:rPr sz="1400" dirty="0"/>
              <a:t>(</a:t>
            </a:r>
            <a:r>
              <a:rPr sz="1400" dirty="0">
                <a:solidFill>
                  <a:srgbClr val="CE9178"/>
                </a:solidFill>
              </a:rPr>
              <a:t>“</a:t>
            </a:r>
            <a:r>
              <a:rPr sz="1400" err="1">
                <a:solidFill>
                  <a:srgbClr val="CE9178"/>
                </a:solidFill>
              </a:rPr>
              <a:t>request”</a:t>
            </a:r>
            <a:r>
              <a:rPr sz="1400" err="1">
                <a:solidFill>
                  <a:schemeClr val="accent3">
                    <a:lumOff val="17647"/>
                  </a:schemeClr>
                </a:solidFill>
              </a:rPr>
              <a:t>.into</a:t>
            </a:r>
            <a:r>
              <a:rPr sz="1400" dirty="0">
                <a:solidFill>
                  <a:schemeClr val="accent3">
                    <a:lumOff val="17647"/>
                  </a:schemeClr>
                </a:solidFill>
              </a:rPr>
              <a:t>()</a:t>
            </a:r>
            <a:r>
              <a:rPr sz="1400" dirty="0"/>
              <a:t>,request);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 </a:t>
            </a:r>
            <a:r>
              <a:rPr sz="1400" dirty="0"/>
              <a:t> </a:t>
            </a:r>
            <a:r>
              <a:rPr sz="1400" err="1"/>
              <a:t>reg.insert</a:t>
            </a:r>
            <a:r>
              <a:rPr sz="1400" dirty="0"/>
              <a:t>(</a:t>
            </a:r>
            <a:r>
              <a:rPr sz="1400" dirty="0">
                <a:solidFill>
                  <a:srgbClr val="CE9178"/>
                </a:solidFill>
              </a:rPr>
              <a:t>“</a:t>
            </a:r>
            <a:r>
              <a:rPr sz="1400" err="1">
                <a:solidFill>
                  <a:srgbClr val="CE9178"/>
                </a:solidFill>
              </a:rPr>
              <a:t>request_marshalling”</a:t>
            </a:r>
            <a:r>
              <a:rPr sz="1400" err="1">
                <a:solidFill>
                  <a:schemeClr val="accent3">
                    <a:lumOff val="17647"/>
                  </a:schemeClr>
                </a:solidFill>
              </a:rPr>
              <a:t>.into</a:t>
            </a:r>
            <a:r>
              <a:rPr sz="1400" dirty="0">
                <a:solidFill>
                  <a:schemeClr val="accent3">
                    <a:lumOff val="17647"/>
                  </a:schemeClr>
                </a:solidFill>
              </a:rPr>
              <a:t>()</a:t>
            </a:r>
            <a:r>
              <a:rPr sz="1400" dirty="0"/>
              <a:t>,</a:t>
            </a:r>
            <a:r>
              <a:rPr sz="1400" err="1"/>
              <a:t>request_marshalling</a:t>
            </a:r>
            <a:r>
              <a:rPr sz="1400" dirty="0"/>
              <a:t>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err="1"/>
              <a:t>reg.insert</a:t>
            </a:r>
            <a:r>
              <a:rPr sz="1400" dirty="0"/>
              <a:t>(</a:t>
            </a:r>
            <a:r>
              <a:rPr sz="1400" dirty="0">
                <a:solidFill>
                  <a:srgbClr val="CE9178"/>
                </a:solidFill>
              </a:rPr>
              <a:t>“</a:t>
            </a:r>
            <a:r>
              <a:rPr sz="1400" err="1">
                <a:solidFill>
                  <a:srgbClr val="CE9178"/>
                </a:solidFill>
              </a:rPr>
              <a:t>response_marshalling”</a:t>
            </a:r>
            <a:r>
              <a:rPr sz="1400" err="1">
                <a:solidFill>
                  <a:schemeClr val="accent3">
                    <a:lumOff val="17647"/>
                  </a:schemeClr>
                </a:solidFill>
              </a:rPr>
              <a:t>.into</a:t>
            </a:r>
            <a:r>
              <a:rPr sz="1400" dirty="0">
                <a:solidFill>
                  <a:schemeClr val="accent3">
                    <a:lumOff val="17647"/>
                  </a:schemeClr>
                </a:solidFill>
              </a:rPr>
              <a:t>()</a:t>
            </a:r>
            <a:r>
              <a:rPr sz="1400" dirty="0"/>
              <a:t>,</a:t>
            </a:r>
            <a:r>
              <a:rPr sz="1400" err="1"/>
              <a:t>response_marshalling</a:t>
            </a:r>
            <a:r>
              <a:rPr sz="1400" dirty="0"/>
              <a:t>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}</a:t>
            </a:r>
          </a:p>
        </p:txBody>
      </p:sp>
      <p:sp>
        <p:nvSpPr>
          <p:cNvPr id="309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0" name="文本框 14"/>
          <p:cNvSpPr txBox="1"/>
          <p:nvPr/>
        </p:nvSpPr>
        <p:spPr>
          <a:xfrm>
            <a:off x="459359" y="3517708"/>
            <a:ext cx="270320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自动化HTTP请求例子</a:t>
            </a:r>
          </a:p>
        </p:txBody>
      </p:sp>
      <p:sp>
        <p:nvSpPr>
          <p:cNvPr id="311" name="文本框 2"/>
          <p:cNvSpPr txBox="1"/>
          <p:nvPr/>
        </p:nvSpPr>
        <p:spPr>
          <a:xfrm>
            <a:off x="706858" y="264693"/>
            <a:ext cx="4577719" cy="658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自动化测试以</a:t>
            </a:r>
            <a:r>
              <a:rPr b="1" u="sng"/>
              <a:t>循环</a:t>
            </a:r>
            <a:r>
              <a:t>方式执行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4" name="矩形 6"/>
          <p:cNvSpPr/>
          <p:nvPr/>
        </p:nvSpPr>
        <p:spPr>
          <a:xfrm>
            <a:off x="4572000" y="-2540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5" name="文本框 10"/>
          <p:cNvSpPr txBox="1"/>
          <p:nvPr/>
        </p:nvSpPr>
        <p:spPr>
          <a:xfrm>
            <a:off x="476293" y="1494532"/>
            <a:ext cx="3394819" cy="155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19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Request用了http1x</a:t>
            </a:r>
            <a:endParaRPr lang="en-US" dirty="0"/>
          </a:p>
          <a:p>
            <a:pPr marL="320675" indent="-320675">
              <a:buSzPct val="100000"/>
              <a:buChar char="•"/>
              <a:defRPr sz="19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foo_index!里取_i</a:t>
            </a:r>
          </a:p>
          <a:p>
            <a:pPr marL="320675" indent="-320675">
              <a:buSzPct val="100000"/>
              <a:buChar char="•"/>
              <a:defRPr sz="19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err="1"/>
              <a:t>在response_marshalling里foo_assert_eq</a:t>
            </a:r>
            <a:r>
              <a:rPr dirty="0"/>
              <a:t>!()</a:t>
            </a:r>
          </a:p>
        </p:txBody>
      </p:sp>
      <p:sp>
        <p:nvSpPr>
          <p:cNvPr id="316" name="文本框 12"/>
          <p:cNvSpPr txBox="1"/>
          <p:nvPr/>
        </p:nvSpPr>
        <p:spPr>
          <a:xfrm>
            <a:off x="3933543" y="-27550"/>
            <a:ext cx="5219081" cy="526297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/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 err="1"/>
              <a:t>fn</a:t>
            </a:r>
            <a:r>
              <a:rPr sz="1400" dirty="0">
                <a:solidFill>
                  <a:srgbClr val="D4D4D4"/>
                </a:solidFill>
              </a:rPr>
              <a:t> request(_msg: &amp;[u8]) -&gt; </a:t>
            </a:r>
            <a:r>
              <a:rPr sz="1400" dirty="0" err="1">
                <a:solidFill>
                  <a:srgbClr val="D4D4D4"/>
                </a:solidFill>
              </a:rPr>
              <a:t>CallResult</a:t>
            </a:r>
            <a:r>
              <a:rPr sz="1400" dirty="0">
                <a:solidFill>
                  <a:srgbClr val="D4D4D4"/>
                </a:solidFill>
              </a:rPr>
              <a:t> {</a:t>
            </a:r>
            <a:endParaRPr lang="en-US" sz="1400"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//Change here</a:t>
            </a:r>
            <a:endParaRPr sz="1400" dirty="0"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index = </a:t>
            </a:r>
            <a:r>
              <a:rPr sz="1400" err="1"/>
              <a:t>foo_index</a:t>
            </a:r>
            <a:r>
              <a:rPr sz="1400" dirty="0"/>
              <a:t>!();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</a:t>
            </a:r>
            <a:r>
              <a:rPr sz="1400" err="1"/>
              <a:t>mainHttpRes</a:t>
            </a:r>
            <a:r>
              <a:rPr sz="1400" dirty="0"/>
              <a:t> = </a:t>
            </a:r>
            <a:r>
              <a:rPr sz="1400" dirty="0">
                <a:solidFill>
                  <a:srgbClr val="569CD6"/>
                </a:solidFill>
              </a:rPr>
              <a:t>match</a:t>
            </a:r>
            <a:r>
              <a:rPr sz="1400" dirty="0"/>
              <a:t> index{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   </a:t>
            </a:r>
            <a:r>
              <a:rPr sz="1400" dirty="0"/>
              <a:t> </a:t>
            </a:r>
            <a:r>
              <a:rPr sz="1400" dirty="0">
                <a:solidFill>
                  <a:srgbClr val="B5CEA8"/>
                </a:solidFill>
              </a:rPr>
              <a:t>0</a:t>
            </a:r>
            <a:r>
              <a:rPr sz="1400" dirty="0"/>
              <a:t>=&gt;{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       </a:t>
            </a:r>
            <a:r>
              <a:rPr sz="1400" dirty="0"/>
              <a:t> </a:t>
            </a:r>
            <a:r>
              <a:rPr sz="1400" err="1"/>
              <a:t>HttpRequest</a:t>
            </a:r>
            <a:r>
              <a:rPr sz="1400" dirty="0"/>
              <a:t>{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           </a:t>
            </a:r>
            <a:r>
              <a:rPr sz="1400" dirty="0"/>
              <a:t> Http1x:format!(</a:t>
            </a:r>
            <a:r>
              <a:rPr sz="1400" dirty="0">
                <a:solidFill>
                  <a:srgbClr val="CE9178"/>
                </a:solidFill>
              </a:rPr>
              <a:t>"GET / HTTP/1.1\r\</a:t>
            </a:r>
            <a:r>
              <a:rPr sz="1400" err="1">
                <a:solidFill>
                  <a:srgbClr val="CE9178"/>
                </a:solidFill>
              </a:rPr>
              <a:t>nHost</a:t>
            </a:r>
            <a:r>
              <a:rPr sz="1400" dirty="0">
                <a:solidFill>
                  <a:srgbClr val="CE9178"/>
                </a:solidFill>
              </a:rPr>
              <a:t>: golang.org\r\</a:t>
            </a:r>
            <a:r>
              <a:rPr sz="1400" err="1">
                <a:solidFill>
                  <a:srgbClr val="CE9178"/>
                </a:solidFill>
              </a:rPr>
              <a:t>nConnection</a:t>
            </a:r>
            <a:r>
              <a:rPr sz="1400" dirty="0">
                <a:solidFill>
                  <a:srgbClr val="CE9178"/>
                </a:solidFill>
              </a:rPr>
              <a:t>: close\r\</a:t>
            </a:r>
            <a:r>
              <a:rPr sz="1400" err="1">
                <a:solidFill>
                  <a:srgbClr val="CE9178"/>
                </a:solidFill>
              </a:rPr>
              <a:t>nUser</a:t>
            </a:r>
            <a:r>
              <a:rPr sz="1400" dirty="0">
                <a:solidFill>
                  <a:srgbClr val="CE9178"/>
                </a:solidFill>
              </a:rPr>
              <a:t>-Agent: Mozilla/5.0 (Macintosh; U; Intel Mac OS X; de-de)\r\n\r\n"</a:t>
            </a:r>
            <a:r>
              <a:rPr sz="1400" dirty="0"/>
              <a:t>),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           </a:t>
            </a:r>
            <a:r>
              <a:rPr sz="1400" dirty="0"/>
              <a:t> </a:t>
            </a:r>
            <a:r>
              <a:rPr sz="1400" err="1"/>
              <a:t>HttpBody:vec</a:t>
            </a:r>
            <a:r>
              <a:rPr sz="1400" dirty="0"/>
              <a:t>![],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           </a:t>
            </a:r>
            <a:r>
              <a:rPr sz="1400" dirty="0"/>
              <a:t> </a:t>
            </a:r>
            <a:r>
              <a:rPr sz="1400" err="1"/>
              <a:t>ProxyUrl:String</a:t>
            </a:r>
            <a:r>
              <a:rPr sz="1400" dirty="0"/>
              <a:t>::from(</a:t>
            </a:r>
            <a:r>
              <a:rPr sz="1400" dirty="0">
                <a:solidFill>
                  <a:srgbClr val="CE9178"/>
                </a:solidFill>
              </a:rPr>
              <a:t>""</a:t>
            </a:r>
            <a:r>
              <a:rPr sz="1400" dirty="0"/>
              <a:t>)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       </a:t>
            </a:r>
            <a:r>
              <a:rPr sz="1400" dirty="0"/>
              <a:t> }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   </a:t>
            </a:r>
            <a:r>
              <a:rPr sz="1400" dirty="0"/>
              <a:t> }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    </a:t>
            </a:r>
            <a:r>
              <a:rPr sz="1400" dirty="0"/>
              <a:t> _=&gt;{</a:t>
            </a:r>
            <a:r>
              <a:rPr lang="en-US" sz="1400" dirty="0"/>
              <a:t>.. </a:t>
            </a:r>
            <a:r>
              <a:rPr sz="1400" dirty="0"/>
              <a:t>}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};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request = </a:t>
            </a:r>
            <a:r>
              <a:rPr sz="1400" err="1"/>
              <a:t>serde_json</a:t>
            </a:r>
            <a:r>
              <a:rPr sz="1400" dirty="0"/>
              <a:t>::</a:t>
            </a:r>
            <a:r>
              <a:rPr sz="1400" err="1"/>
              <a:t>to_string</a:t>
            </a:r>
            <a:r>
              <a:rPr sz="1400" dirty="0"/>
              <a:t>(&amp;</a:t>
            </a:r>
            <a:r>
              <a:rPr sz="1400" err="1"/>
              <a:t>mainHttpRes</a:t>
            </a:r>
            <a:r>
              <a:rPr sz="1400" dirty="0"/>
              <a:t>)?;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Ok(</a:t>
            </a:r>
            <a:r>
              <a:rPr sz="1400" err="1"/>
              <a:t>request.as_bytes</a:t>
            </a:r>
            <a:r>
              <a:rPr sz="1400" dirty="0"/>
              <a:t>().</a:t>
            </a:r>
            <a:r>
              <a:rPr sz="1400" err="1"/>
              <a:t>to_vec</a:t>
            </a:r>
            <a:r>
              <a:rPr sz="1400" dirty="0"/>
              <a:t>())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}</a:t>
            </a:r>
          </a:p>
          <a:p>
            <a:pPr>
              <a:defRPr sz="11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err="1"/>
              <a:t>fn</a:t>
            </a:r>
            <a:r>
              <a:rPr sz="1400" dirty="0">
                <a:solidFill>
                  <a:srgbClr val="D4D4D4"/>
                </a:solidFill>
              </a:rPr>
              <a:t> </a:t>
            </a:r>
            <a:r>
              <a:rPr sz="1400" err="1">
                <a:solidFill>
                  <a:srgbClr val="D4D4D4"/>
                </a:solidFill>
              </a:rPr>
              <a:t>response_marshalling</a:t>
            </a:r>
            <a:r>
              <a:rPr sz="1400" dirty="0">
                <a:solidFill>
                  <a:srgbClr val="D4D4D4"/>
                </a:solidFill>
              </a:rPr>
              <a:t>(msg: &amp;[u8]) -&gt; </a:t>
            </a:r>
            <a:r>
              <a:rPr sz="1400" err="1">
                <a:solidFill>
                  <a:srgbClr val="D4D4D4"/>
                </a:solidFill>
              </a:rPr>
              <a:t>CallResult</a:t>
            </a:r>
            <a:r>
              <a:rPr sz="1400" dirty="0">
                <a:solidFill>
                  <a:srgbClr val="D4D4D4"/>
                </a:solidFill>
              </a:rPr>
              <a:t> {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dirty="0">
                <a:solidFill>
                  <a:srgbClr val="569CD6"/>
                </a:solidFill>
              </a:rPr>
              <a:t>let</a:t>
            </a:r>
            <a:r>
              <a:rPr sz="1400" dirty="0"/>
              <a:t> </a:t>
            </a:r>
            <a:r>
              <a:rPr sz="1400" err="1"/>
              <a:t>http_res</a:t>
            </a:r>
            <a:r>
              <a:rPr sz="1400" dirty="0"/>
              <a:t> = </a:t>
            </a:r>
            <a:r>
              <a:rPr sz="1400" err="1"/>
              <a:t>foo_http_response</a:t>
            </a:r>
            <a:r>
              <a:rPr sz="1400" dirty="0"/>
              <a:t>(msg)?;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</a:t>
            </a:r>
            <a:r>
              <a:rPr sz="1400" err="1"/>
              <a:t>foo_assert_eq</a:t>
            </a:r>
            <a:r>
              <a:rPr sz="1400" dirty="0"/>
              <a:t>!(</a:t>
            </a:r>
            <a:r>
              <a:rPr sz="1400" err="1"/>
              <a:t>http_res.HttpBody.get</a:t>
            </a:r>
            <a:r>
              <a:rPr sz="1400" dirty="0"/>
              <a:t>(</a:t>
            </a:r>
            <a:r>
              <a:rPr sz="1400" dirty="0">
                <a:solidFill>
                  <a:srgbClr val="CE9178"/>
                </a:solidFill>
              </a:rPr>
              <a:t>"data"</a:t>
            </a:r>
            <a:r>
              <a:rPr sz="1400" dirty="0"/>
              <a:t>).</a:t>
            </a:r>
            <a:r>
              <a:rPr sz="1400" err="1"/>
              <a:t>unwrap_or</a:t>
            </a:r>
            <a:r>
              <a:rPr sz="1400" dirty="0"/>
              <a:t>(&amp;</a:t>
            </a:r>
            <a:r>
              <a:rPr sz="1400" dirty="0">
                <a:solidFill>
                  <a:srgbClr val="569CD6"/>
                </a:solidFill>
              </a:rPr>
              <a:t>mut</a:t>
            </a:r>
            <a:r>
              <a:rPr sz="1400" dirty="0"/>
              <a:t> NULL),&amp;</a:t>
            </a:r>
            <a:r>
              <a:rPr sz="1400" err="1"/>
              <a:t>json</a:t>
            </a:r>
            <a:r>
              <a:rPr sz="1400" dirty="0"/>
              <a:t>!(</a:t>
            </a:r>
            <a:r>
              <a:rPr sz="1400" dirty="0">
                <a:solidFill>
                  <a:srgbClr val="CE9178"/>
                </a:solidFill>
              </a:rPr>
              <a:t>"hi"</a:t>
            </a:r>
            <a:r>
              <a:rPr sz="1400" dirty="0"/>
              <a:t>),</a:t>
            </a:r>
            <a:r>
              <a:rPr sz="1400" dirty="0">
                <a:solidFill>
                  <a:srgbClr val="CE9178"/>
                </a:solidFill>
              </a:rPr>
              <a:t>"data is hi"</a:t>
            </a:r>
            <a:r>
              <a:rPr sz="1400" dirty="0"/>
              <a:t>);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  </a:t>
            </a:r>
            <a:r>
              <a:rPr sz="1400" dirty="0"/>
              <a:t> Ok(</a:t>
            </a:r>
            <a:r>
              <a:rPr sz="1400" err="1"/>
              <a:t>msg.to_vec</a:t>
            </a:r>
            <a:r>
              <a:rPr sz="1400" dirty="0"/>
              <a:t>())</a:t>
            </a:r>
          </a:p>
          <a:p>
            <a:pPr>
              <a:defRPr sz="11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}</a:t>
            </a:r>
          </a:p>
        </p:txBody>
      </p:sp>
      <p:sp>
        <p:nvSpPr>
          <p:cNvPr id="317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8" name="文本框 14"/>
          <p:cNvSpPr txBox="1"/>
          <p:nvPr/>
        </p:nvSpPr>
        <p:spPr>
          <a:xfrm>
            <a:off x="459359" y="3517708"/>
            <a:ext cx="270320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自动化HTTP请求例子</a:t>
            </a:r>
          </a:p>
        </p:txBody>
      </p:sp>
      <p:sp>
        <p:nvSpPr>
          <p:cNvPr id="319" name="文本框 2"/>
          <p:cNvSpPr txBox="1"/>
          <p:nvPr/>
        </p:nvSpPr>
        <p:spPr>
          <a:xfrm>
            <a:off x="706858" y="239293"/>
            <a:ext cx="4577719" cy="658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自动化测试以</a:t>
            </a:r>
            <a:r>
              <a:rPr b="1" u="sng"/>
              <a:t>循环</a:t>
            </a:r>
            <a:r>
              <a:t>方式执行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2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3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4" name="文本框 2"/>
          <p:cNvSpPr txBox="1"/>
          <p:nvPr/>
        </p:nvSpPr>
        <p:spPr>
          <a:xfrm>
            <a:off x="706858" y="264693"/>
            <a:ext cx="4577719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测验报告</a:t>
            </a:r>
          </a:p>
        </p:txBody>
      </p:sp>
      <p:pic>
        <p:nvPicPr>
          <p:cNvPr id="325" name="Image Gallery" descr="Image Galle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6" y="1312422"/>
            <a:ext cx="8981018" cy="2518425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文本框 14"/>
          <p:cNvSpPr txBox="1"/>
          <p:nvPr/>
        </p:nvSpPr>
        <p:spPr>
          <a:xfrm>
            <a:off x="179959" y="4465975"/>
            <a:ext cx="262109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HTML/ JSON 报告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9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0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1" name="文本框 2"/>
          <p:cNvSpPr txBox="1"/>
          <p:nvPr/>
        </p:nvSpPr>
        <p:spPr>
          <a:xfrm>
            <a:off x="587934" y="291120"/>
            <a:ext cx="4577718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Wasm Mock Server</a:t>
            </a:r>
          </a:p>
        </p:txBody>
      </p:sp>
      <p:sp>
        <p:nvSpPr>
          <p:cNvPr id="332" name="文本框 10"/>
          <p:cNvSpPr txBox="1"/>
          <p:nvPr/>
        </p:nvSpPr>
        <p:spPr>
          <a:xfrm>
            <a:off x="476293" y="1494533"/>
            <a:ext cx="3394818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模拟数据规则</a:t>
            </a:r>
            <a:endParaRPr lang="en-US" dirty="0" err="1"/>
          </a:p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自动化测试</a:t>
            </a:r>
          </a:p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dirty="0"/>
          </a:p>
        </p:txBody>
      </p:sp>
      <p:sp>
        <p:nvSpPr>
          <p:cNvPr id="333" name="文本框 10"/>
          <p:cNvSpPr txBox="1"/>
          <p:nvPr/>
        </p:nvSpPr>
        <p:spPr>
          <a:xfrm>
            <a:off x="476293" y="1494533"/>
            <a:ext cx="3394818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模拟数据规则</a:t>
            </a:r>
            <a:endParaRPr lang="en-US" dirty="0" err="1"/>
          </a:p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ja-JP" altLang="en-US"/>
              <a:t>自动化测试</a:t>
            </a:r>
            <a:endParaRPr/>
          </a:p>
        </p:txBody>
      </p:sp>
      <p:sp>
        <p:nvSpPr>
          <p:cNvPr id="334" name="文本框 7"/>
          <p:cNvSpPr txBox="1"/>
          <p:nvPr/>
        </p:nvSpPr>
        <p:spPr>
          <a:xfrm>
            <a:off x="4897929" y="371353"/>
            <a:ext cx="3553229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Some of its’ Host call</a:t>
            </a:r>
          </a:p>
        </p:txBody>
      </p:sp>
      <p:sp>
        <p:nvSpPr>
          <p:cNvPr id="335" name="文本框 12"/>
          <p:cNvSpPr txBox="1"/>
          <p:nvPr/>
        </p:nvSpPr>
        <p:spPr>
          <a:xfrm>
            <a:off x="4845074" y="1151632"/>
            <a:ext cx="3850383" cy="250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http request 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Tcp Request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Tcp Response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Redis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GET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SET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Memcache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Time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Sleep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8" name="矩形 6"/>
          <p:cNvSpPr/>
          <p:nvPr/>
        </p:nvSpPr>
        <p:spPr>
          <a:xfrm>
            <a:off x="4580466" y="0"/>
            <a:ext cx="4581527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9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0" name="文本框 2"/>
          <p:cNvSpPr txBox="1"/>
          <p:nvPr/>
        </p:nvSpPr>
        <p:spPr>
          <a:xfrm>
            <a:off x="706858" y="264692"/>
            <a:ext cx="457771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websocket standin for wasm</a:t>
            </a:r>
          </a:p>
        </p:txBody>
      </p:sp>
      <p:sp>
        <p:nvSpPr>
          <p:cNvPr id="341" name="文本框 12"/>
          <p:cNvSpPr txBox="1"/>
          <p:nvPr/>
        </p:nvSpPr>
        <p:spPr>
          <a:xfrm>
            <a:off x="5900819" y="1558625"/>
            <a:ext cx="3005669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err="1"/>
              <a:t>可用Javascript在游览器里面模拟数据</a:t>
            </a:r>
            <a:r>
              <a:rPr lang="en-US" dirty="0"/>
              <a:t> </a:t>
            </a:r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err="1"/>
              <a:t>发RPC请求</a:t>
            </a:r>
            <a:endParaRPr/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err="1"/>
              <a:t>可以上传proto文档</a:t>
            </a:r>
            <a:endParaRPr/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err="1"/>
              <a:t>可以验证数据</a:t>
            </a:r>
            <a:endParaRPr/>
          </a:p>
        </p:txBody>
      </p:sp>
      <p:grpSp>
        <p:nvGrpSpPr>
          <p:cNvPr id="344" name="Image Gallery"/>
          <p:cNvGrpSpPr/>
          <p:nvPr/>
        </p:nvGrpSpPr>
        <p:grpSpPr>
          <a:xfrm>
            <a:off x="42332" y="1133970"/>
            <a:ext cx="5692898" cy="3768391"/>
            <a:chOff x="0" y="0"/>
            <a:chExt cx="5692896" cy="3768390"/>
          </a:xfrm>
        </p:grpSpPr>
        <p:pic>
          <p:nvPicPr>
            <p:cNvPr id="342" name="Screenshot 2023-05-30 at 2.10.09 PM.png" descr="Screenshot 2023-05-30 at 2.10.09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5692898" cy="3066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3" name="前段链接Wasm Mock Server"/>
            <p:cNvSpPr txBox="1"/>
            <p:nvPr/>
          </p:nvSpPr>
          <p:spPr>
            <a:xfrm>
              <a:off x="0" y="3298490"/>
              <a:ext cx="569289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等线"/>
                </a:defRPr>
              </a:lvl1pPr>
            </a:lstStyle>
            <a:p>
              <a:r>
                <a:t>前段链接Wasm Mock Server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7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8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9" name="文本框 7"/>
          <p:cNvSpPr txBox="1"/>
          <p:nvPr/>
        </p:nvSpPr>
        <p:spPr>
          <a:xfrm>
            <a:off x="4937571" y="955381"/>
            <a:ext cx="243059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随机waPC注册逻辑</a:t>
            </a:r>
          </a:p>
        </p:txBody>
      </p:sp>
      <p:sp>
        <p:nvSpPr>
          <p:cNvPr id="350" name="文本框 14"/>
          <p:cNvSpPr txBox="1"/>
          <p:nvPr/>
        </p:nvSpPr>
        <p:spPr>
          <a:xfrm>
            <a:off x="179959" y="4465975"/>
            <a:ext cx="2621090" cy="30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Use wasm without fear</a:t>
            </a:r>
          </a:p>
        </p:txBody>
      </p:sp>
      <p:sp>
        <p:nvSpPr>
          <p:cNvPr id="351" name="文本框 2"/>
          <p:cNvSpPr txBox="1"/>
          <p:nvPr/>
        </p:nvSpPr>
        <p:spPr>
          <a:xfrm>
            <a:off x="706858" y="264693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支持以websocket代替wasm协议</a:t>
            </a:r>
          </a:p>
        </p:txBody>
      </p:sp>
      <p:sp>
        <p:nvSpPr>
          <p:cNvPr id="352" name="文本框 12"/>
          <p:cNvSpPr txBox="1"/>
          <p:nvPr/>
        </p:nvSpPr>
        <p:spPr>
          <a:xfrm>
            <a:off x="4862090" y="1764382"/>
            <a:ext cx="3850383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不可能为每个websocket链接编程新的wasm</a:t>
            </a:r>
            <a:endParaRPr lang="en-US" dirty="0" err="1"/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dirty="0"/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en-US" dirty="0"/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流氓做法</a:t>
            </a:r>
            <a:r>
              <a:rPr dirty="0"/>
              <a:t>(fork) - </a:t>
            </a:r>
            <a:r>
              <a:rPr dirty="0" err="1"/>
              <a:t>waPC</a:t>
            </a:r>
            <a:r>
              <a:rPr dirty="0"/>
              <a:t> guest rust </a:t>
            </a:r>
            <a:r>
              <a:rPr dirty="0" err="1"/>
              <a:t>可改编成让register_function在初始后使用</a:t>
            </a:r>
            <a:endParaRPr/>
          </a:p>
          <a:p>
            <a:pPr marL="490855" lvl="1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Using “invoke” to register more function</a:t>
            </a:r>
          </a:p>
        </p:txBody>
      </p:sp>
      <p:grpSp>
        <p:nvGrpSpPr>
          <p:cNvPr id="355" name="Image Gallery"/>
          <p:cNvGrpSpPr/>
          <p:nvPr/>
        </p:nvGrpSpPr>
        <p:grpSpPr>
          <a:xfrm>
            <a:off x="75868" y="743884"/>
            <a:ext cx="4384069" cy="3107785"/>
            <a:chOff x="0" y="0"/>
            <a:chExt cx="4384068" cy="3107784"/>
          </a:xfrm>
        </p:grpSpPr>
        <p:pic>
          <p:nvPicPr>
            <p:cNvPr id="353" name="68747470733a2f2f72757374726f70792e6e65746c6966792e6170702f696d616765732f7761736d74657374696e672e706e67.png" descr="68747470733a2f2f72757374726f70792e6e65746c6966792e6170702f696d616765732f7761736d74657374696e672e706e67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384069" cy="21920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4" name="https://github.com/wasmmock"/>
            <p:cNvSpPr/>
            <p:nvPr/>
          </p:nvSpPr>
          <p:spPr>
            <a:xfrm>
              <a:off x="0" y="3107784"/>
              <a:ext cx="43840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 marL="110289" indent="-110289">
                <a:buSzPct val="100000"/>
                <a:buChar char="•"/>
                <a:defRPr sz="16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r>
                <a:t>https://github.com/wasmmock/wasm_mock_server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6" name="矩形 6"/>
          <p:cNvSpPr/>
          <p:nvPr/>
        </p:nvSpPr>
        <p:spPr>
          <a:xfrm>
            <a:off x="4511876" y="0"/>
            <a:ext cx="4581527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7" name="文本框 10"/>
          <p:cNvSpPr txBox="1"/>
          <p:nvPr/>
        </p:nvSpPr>
        <p:spPr>
          <a:xfrm>
            <a:off x="476293" y="1494532"/>
            <a:ext cx="3394819" cy="206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>
            <a:lvl1pPr marL="320841" indent="-320841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320675" indent="-320675"/>
            <a:r>
              <a:rPr dirty="0"/>
              <a:t>Serialization in Rust is better</a:t>
            </a:r>
            <a:endParaRPr lang="en-US" dirty="0"/>
          </a:p>
          <a:p>
            <a:pPr marL="320675" indent="-320675"/>
            <a:endParaRPr lang="en-US" dirty="0"/>
          </a:p>
        </p:txBody>
      </p:sp>
      <p:sp>
        <p:nvSpPr>
          <p:cNvPr id="378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9" name="文本框 2"/>
          <p:cNvSpPr txBox="1"/>
          <p:nvPr/>
        </p:nvSpPr>
        <p:spPr>
          <a:xfrm>
            <a:off x="706858" y="264692"/>
            <a:ext cx="457771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Rust VS TinyGo (Serialization)</a:t>
            </a:r>
          </a:p>
        </p:txBody>
      </p:sp>
      <p:sp>
        <p:nvSpPr>
          <p:cNvPr id="380" name="文本框 12"/>
          <p:cNvSpPr txBox="1"/>
          <p:nvPr/>
        </p:nvSpPr>
        <p:spPr>
          <a:xfrm>
            <a:off x="4823271" y="1435858"/>
            <a:ext cx="4050365" cy="99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Protobuf (with modified generated pb)✅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JSON 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string ❌</a:t>
            </a:r>
          </a:p>
        </p:txBody>
      </p:sp>
      <p:sp>
        <p:nvSpPr>
          <p:cNvPr id="381" name="文本框 7"/>
          <p:cNvSpPr txBox="1"/>
          <p:nvPr/>
        </p:nvSpPr>
        <p:spPr>
          <a:xfrm>
            <a:off x="4912171" y="491232"/>
            <a:ext cx="1572255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Tinygo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2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3" name="文本框 15"/>
          <p:cNvSpPr txBox="1"/>
          <p:nvPr/>
        </p:nvSpPr>
        <p:spPr>
          <a:xfrm>
            <a:off x="706858" y="264693"/>
            <a:ext cx="457771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QnA</a:t>
            </a:r>
          </a:p>
        </p:txBody>
      </p:sp>
      <p:pic>
        <p:nvPicPr>
          <p:cNvPr id="414" name="Image Gallery" descr="Image Galle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99" y="666750"/>
            <a:ext cx="3378202" cy="337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6" name="矩形 3"/>
          <p:cNvSpPr/>
          <p:nvPr/>
        </p:nvSpPr>
        <p:spPr>
          <a:xfrm>
            <a:off x="4572001" y="-1"/>
            <a:ext cx="4572003" cy="51435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7" name="文本框 6"/>
          <p:cNvSpPr txBox="1"/>
          <p:nvPr/>
        </p:nvSpPr>
        <p:spPr>
          <a:xfrm>
            <a:off x="1261744" y="2813049"/>
            <a:ext cx="225488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libaba PuHuiTi 2.0 55 Regular"/>
                <a:ea typeface="Alibaba PuHuiTi 2.0 55 Regular"/>
                <a:cs typeface="Alibaba PuHuiTi 2.0 55 Regular"/>
                <a:sym typeface="Alibaba PuHuiTi 2.0 55 Regular"/>
              </a:defRPr>
            </a:lvl1pPr>
          </a:lstStyle>
          <a:p>
            <a:r>
              <a:t>PhoTto / image / chart</a:t>
            </a:r>
          </a:p>
        </p:txBody>
      </p:sp>
      <p:sp>
        <p:nvSpPr>
          <p:cNvPr id="128" name="文本框 10"/>
          <p:cNvSpPr txBox="1"/>
          <p:nvPr/>
        </p:nvSpPr>
        <p:spPr>
          <a:xfrm>
            <a:off x="4937571" y="1671503"/>
            <a:ext cx="3183098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Webassembly Procedures Call</a:t>
            </a:r>
          </a:p>
        </p:txBody>
      </p:sp>
      <p:sp>
        <p:nvSpPr>
          <p:cNvPr id="129" name="文本框 12"/>
          <p:cNvSpPr txBox="1"/>
          <p:nvPr/>
        </p:nvSpPr>
        <p:spPr>
          <a:xfrm>
            <a:off x="4937571" y="2813017"/>
            <a:ext cx="3646514" cy="120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waPC 协议标准化了本机代码调用 WebAssembly 和 WebAssembly 调用本机代码的</a:t>
            </a:r>
            <a:r>
              <a:rPr b="1" u="sng"/>
              <a:t>通信(messaging)</a:t>
            </a:r>
            <a:r>
              <a:t>和</a:t>
            </a:r>
            <a:r>
              <a:rPr b="1" u="sng"/>
              <a:t>错误处理(error handling)</a:t>
            </a:r>
            <a:r>
              <a:t>。</a:t>
            </a:r>
          </a:p>
        </p:txBody>
      </p:sp>
      <p:sp>
        <p:nvSpPr>
          <p:cNvPr id="130" name="文本框 4"/>
          <p:cNvSpPr txBox="1"/>
          <p:nvPr/>
        </p:nvSpPr>
        <p:spPr>
          <a:xfrm>
            <a:off x="783058" y="369468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什么是waPC?</a:t>
            </a:r>
          </a:p>
        </p:txBody>
      </p:sp>
      <p:sp>
        <p:nvSpPr>
          <p:cNvPr id="131" name="矩形 5"/>
          <p:cNvSpPr/>
          <p:nvPr/>
        </p:nvSpPr>
        <p:spPr>
          <a:xfrm>
            <a:off x="521364" y="434825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aphicFrame>
        <p:nvGraphicFramePr>
          <p:cNvPr id="132" name="Table"/>
          <p:cNvGraphicFramePr/>
          <p:nvPr>
            <p:extLst>
              <p:ext uri="{D42A27DB-BD31-4B8C-83A1-F6EECF244321}">
                <p14:modId xmlns:p14="http://schemas.microsoft.com/office/powerpoint/2010/main" val="411008821"/>
              </p:ext>
            </p:extLst>
          </p:nvPr>
        </p:nvGraphicFramePr>
        <p:xfrm>
          <a:off x="40864" y="963306"/>
          <a:ext cx="4468040" cy="344315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11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3577"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dirty="0"/>
                        <a:t>WASM</a:t>
                      </a:r>
                    </a:p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rPr dirty="0" err="1"/>
                        <a:t>外部函数接口</a:t>
                      </a:r>
                      <a:r>
                        <a:rPr dirty="0"/>
                        <a:t> FFI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latin typeface="Calibri"/>
                          <a:ea typeface="Calibri"/>
                          <a:cs typeface="Calibri"/>
                        </a:rPr>
                        <a:t>Input type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latin typeface="Calibri"/>
                          <a:ea typeface="Calibri"/>
                          <a:cs typeface="Calibri"/>
                        </a:rPr>
                        <a:t>Return type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latin typeface="Calibri"/>
                          <a:ea typeface="Calibri"/>
                          <a:cs typeface="Calibri"/>
                        </a:rPr>
                        <a:t>Platform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72"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b="1" dirty="0" err="1">
                          <a:latin typeface="Calibri"/>
                          <a:ea typeface="Calibri"/>
                          <a:cs typeface="Calibri"/>
                        </a:rPr>
                        <a:t>底层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b="1" dirty="0">
                          <a:latin typeface="Calibri"/>
                          <a:ea typeface="Calibri"/>
                          <a:cs typeface="Calibri"/>
                        </a:rPr>
                        <a:t>I32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b="1" dirty="0">
                          <a:latin typeface="Calibri"/>
                          <a:ea typeface="Calibri"/>
                          <a:cs typeface="Calibri"/>
                        </a:rPr>
                        <a:t>I32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b="1" dirty="0">
                          <a:latin typeface="Calibri"/>
                          <a:ea typeface="Calibri"/>
                          <a:cs typeface="Calibri"/>
                        </a:rPr>
                        <a:t>Unknown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505"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b="1" dirty="0" err="1">
                          <a:latin typeface="Calibri"/>
                          <a:ea typeface="Calibri"/>
                          <a:cs typeface="Calibri"/>
                        </a:rPr>
                        <a:t>waPC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b="1" dirty="0">
                          <a:latin typeface="Calibri"/>
                          <a:ea typeface="Calibri"/>
                          <a:cs typeface="Calibri"/>
                        </a:rPr>
                        <a:t>&amp;[u8]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b="1" dirty="0">
                          <a:latin typeface="Calibri"/>
                          <a:ea typeface="Calibri"/>
                          <a:cs typeface="Calibri"/>
                        </a:rPr>
                        <a:t>Result&lt;Vec&lt;u8&gt;,error&gt;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lnSpc>
                          <a:spcPct val="90000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b="1" dirty="0">
                          <a:latin typeface="Calibri"/>
                          <a:ea typeface="Calibri"/>
                          <a:cs typeface="Calibri"/>
                        </a:rPr>
                        <a:t>Linux x86_64, macOS x86_64 ,Windows x86_64, …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3" name="Image Gallery" descr="Image Galle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68" y="1618896"/>
            <a:ext cx="1191853" cy="957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0"/>
            <a:ext cx="9144000" cy="5142866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文本框 7"/>
          <p:cNvSpPr txBox="1"/>
          <p:nvPr/>
        </p:nvSpPr>
        <p:spPr>
          <a:xfrm>
            <a:off x="348615" y="370838"/>
            <a:ext cx="6710044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6000" b="1"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lvl1pPr>
          </a:lstStyle>
          <a:p>
            <a:r>
              <a:t>Thank you！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6" name="矩形 3"/>
          <p:cNvSpPr/>
          <p:nvPr/>
        </p:nvSpPr>
        <p:spPr>
          <a:xfrm>
            <a:off x="4572001" y="-1"/>
            <a:ext cx="4572003" cy="51435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7" name="文本框 12"/>
          <p:cNvSpPr txBox="1"/>
          <p:nvPr/>
        </p:nvSpPr>
        <p:spPr>
          <a:xfrm>
            <a:off x="5034744" y="2283778"/>
            <a:ext cx="3646515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cargo build —target wasm-unknown-unknown</a:t>
            </a:r>
          </a:p>
        </p:txBody>
      </p:sp>
      <p:sp>
        <p:nvSpPr>
          <p:cNvPr id="138" name="文本框 4"/>
          <p:cNvSpPr txBox="1"/>
          <p:nvPr/>
        </p:nvSpPr>
        <p:spPr>
          <a:xfrm>
            <a:off x="783058" y="369467"/>
            <a:ext cx="457771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waPC Host (Go)</a:t>
            </a:r>
          </a:p>
        </p:txBody>
      </p:sp>
      <p:sp>
        <p:nvSpPr>
          <p:cNvPr id="139" name="矩形 5"/>
          <p:cNvSpPr/>
          <p:nvPr/>
        </p:nvSpPr>
        <p:spPr>
          <a:xfrm>
            <a:off x="521364" y="434825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" name="文本框 7"/>
          <p:cNvSpPr txBox="1"/>
          <p:nvPr/>
        </p:nvSpPr>
        <p:spPr>
          <a:xfrm>
            <a:off x="5006414" y="631589"/>
            <a:ext cx="2221217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waPC Guest Rust</a:t>
            </a:r>
          </a:p>
        </p:txBody>
      </p:sp>
      <p:sp>
        <p:nvSpPr>
          <p:cNvPr id="141" name="文本框 12"/>
          <p:cNvSpPr txBox="1"/>
          <p:nvPr/>
        </p:nvSpPr>
        <p:spPr>
          <a:xfrm>
            <a:off x="560304" y="1502728"/>
            <a:ext cx="3730137" cy="202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10289" indent="-110289">
              <a:buSzPct val="100000"/>
              <a:buChar char="•"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Read wasm file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Select engine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Wazero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Wasmer-go</a:t>
            </a:r>
          </a:p>
          <a:p>
            <a:pPr marL="491289" lvl="1" indent="-110289">
              <a:buSzPct val="100000"/>
              <a:buChar char="•"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Wasmertime-go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Define hostcall capability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Instantiate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Invoke - command with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4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4" name="矩形 6"/>
          <p:cNvSpPr/>
          <p:nvPr/>
        </p:nvSpPr>
        <p:spPr>
          <a:xfrm>
            <a:off x="4941591" y="0"/>
            <a:ext cx="421193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5" name="文本框 12"/>
          <p:cNvSpPr txBox="1"/>
          <p:nvPr/>
        </p:nvSpPr>
        <p:spPr>
          <a:xfrm>
            <a:off x="4937571" y="2174136"/>
            <a:ext cx="3730136" cy="176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Guest 指wasm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Operation是我们要在wasm里注册命名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以数据的长度，设置wasm 的linear memory 的指针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Guest可执行任务</a:t>
            </a:r>
          </a:p>
          <a:p>
            <a: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Guest也可返回请求host</a:t>
            </a:r>
          </a:p>
        </p:txBody>
      </p:sp>
      <p:sp>
        <p:nvSpPr>
          <p:cNvPr id="146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7" name="文本框 7"/>
          <p:cNvSpPr txBox="1"/>
          <p:nvPr/>
        </p:nvSpPr>
        <p:spPr>
          <a:xfrm>
            <a:off x="4962971" y="1339226"/>
            <a:ext cx="3703173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Invoke(ctx,operation,payload)</a:t>
            </a:r>
          </a:p>
        </p:txBody>
      </p:sp>
      <p:sp>
        <p:nvSpPr>
          <p:cNvPr id="148" name="文本框 2"/>
          <p:cNvSpPr txBox="1"/>
          <p:nvPr/>
        </p:nvSpPr>
        <p:spPr>
          <a:xfrm>
            <a:off x="706858" y="264693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WAPC 流程</a:t>
            </a:r>
          </a:p>
        </p:txBody>
      </p:sp>
      <p:grpSp>
        <p:nvGrpSpPr>
          <p:cNvPr id="151" name="Image Gallery"/>
          <p:cNvGrpSpPr/>
          <p:nvPr/>
        </p:nvGrpSpPr>
        <p:grpSpPr>
          <a:xfrm>
            <a:off x="-20957" y="659110"/>
            <a:ext cx="4901420" cy="8675098"/>
            <a:chOff x="0" y="0"/>
            <a:chExt cx="4901419" cy="8675097"/>
          </a:xfrm>
        </p:grpSpPr>
        <p:pic>
          <p:nvPicPr>
            <p:cNvPr id="149" name="mermaid-diagram-2023-06-03-122247.png" descr="mermaid-diagram-2023-06-03-122247.png"/>
            <p:cNvPicPr>
              <a:picLocks noChangeAspect="1"/>
            </p:cNvPicPr>
            <p:nvPr/>
          </p:nvPicPr>
          <p:blipFill>
            <a:blip r:embed="rId2"/>
            <a:srcRect l="29799" r="31728"/>
            <a:stretch>
              <a:fillRect/>
            </a:stretch>
          </p:blipFill>
          <p:spPr>
            <a:xfrm>
              <a:off x="-1" y="0"/>
              <a:ext cx="4901420" cy="8167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Caption"/>
            <p:cNvSpPr txBox="1"/>
            <p:nvPr/>
          </p:nvSpPr>
          <p:spPr>
            <a:xfrm>
              <a:off x="-1" y="8243297"/>
              <a:ext cx="490142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等线"/>
                </a:defRPr>
              </a:lvl1pPr>
            </a:lstStyle>
            <a:p>
              <a:r>
                <a:t>Caption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4" name="矩形 6"/>
          <p:cNvSpPr/>
          <p:nvPr/>
        </p:nvSpPr>
        <p:spPr>
          <a:xfrm>
            <a:off x="4941591" y="0"/>
            <a:ext cx="421193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文本框 12"/>
          <p:cNvSpPr txBox="1"/>
          <p:nvPr/>
        </p:nvSpPr>
        <p:spPr>
          <a:xfrm>
            <a:off x="4937571" y="2540759"/>
            <a:ext cx="373013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>
            <a:lvl1pPr marL="110289" indent="-110289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09855" indent="-109855"/>
            <a:r>
              <a:rPr dirty="0"/>
              <a:t>Uses </a:t>
            </a:r>
            <a:r>
              <a:rPr lang="en-US" dirty="0"/>
              <a:t>Length</a:t>
            </a:r>
            <a:r>
              <a:rPr dirty="0"/>
              <a:t> of response and error to return result</a:t>
            </a:r>
            <a:endParaRPr lang="en-US" dirty="0"/>
          </a:p>
        </p:txBody>
      </p:sp>
      <p:sp>
        <p:nvSpPr>
          <p:cNvPr id="156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" name="文本框 7"/>
          <p:cNvSpPr txBox="1"/>
          <p:nvPr/>
        </p:nvSpPr>
        <p:spPr>
          <a:xfrm>
            <a:off x="4962971" y="1339226"/>
            <a:ext cx="2257183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res,err:= Invoke…</a:t>
            </a:r>
          </a:p>
        </p:txBody>
      </p:sp>
      <p:sp>
        <p:nvSpPr>
          <p:cNvPr id="158" name="文本框 2"/>
          <p:cNvSpPr txBox="1"/>
          <p:nvPr/>
        </p:nvSpPr>
        <p:spPr>
          <a:xfrm>
            <a:off x="706858" y="264693"/>
            <a:ext cx="457771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WAPC 流程</a:t>
            </a:r>
          </a:p>
        </p:txBody>
      </p:sp>
      <p:grpSp>
        <p:nvGrpSpPr>
          <p:cNvPr id="161" name="Image Gallery"/>
          <p:cNvGrpSpPr/>
          <p:nvPr/>
        </p:nvGrpSpPr>
        <p:grpSpPr>
          <a:xfrm>
            <a:off x="-182807" y="-3023891"/>
            <a:ext cx="4901420" cy="8675098"/>
            <a:chOff x="0" y="0"/>
            <a:chExt cx="4901418" cy="8675096"/>
          </a:xfrm>
        </p:grpSpPr>
        <p:pic>
          <p:nvPicPr>
            <p:cNvPr id="159" name="mermaid-diagram-2023-06-03-122247.png" descr="mermaid-diagram-2023-06-03-122247.png"/>
            <p:cNvPicPr>
              <a:picLocks noChangeAspect="1"/>
            </p:cNvPicPr>
            <p:nvPr/>
          </p:nvPicPr>
          <p:blipFill>
            <a:blip r:embed="rId2"/>
            <a:srcRect l="29799" r="31728"/>
            <a:stretch>
              <a:fillRect/>
            </a:stretch>
          </p:blipFill>
          <p:spPr>
            <a:xfrm>
              <a:off x="0" y="0"/>
              <a:ext cx="4901418" cy="81670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" name="Caption"/>
            <p:cNvSpPr txBox="1"/>
            <p:nvPr/>
          </p:nvSpPr>
          <p:spPr>
            <a:xfrm>
              <a:off x="-1" y="8243296"/>
              <a:ext cx="490142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等线"/>
                </a:defRPr>
              </a:lvl1pPr>
            </a:lstStyle>
            <a:p>
              <a:r>
                <a:t>Caption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100"/>
          </a:p>
        </p:txBody>
      </p:sp>
      <p:sp>
        <p:nvSpPr>
          <p:cNvPr id="164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文本框 12"/>
          <p:cNvSpPr txBox="1"/>
          <p:nvPr/>
        </p:nvSpPr>
        <p:spPr>
          <a:xfrm>
            <a:off x="4827504" y="1719491"/>
            <a:ext cx="3730137" cy="203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#[no_mangle]</a:t>
            </a:r>
            <a:endParaRPr lang="en-US" sz="1400" dirty="0"/>
          </a:p>
          <a:p>
            <a:pPr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pub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err="1"/>
              <a:t>fn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err="1">
                <a:solidFill>
                  <a:srgbClr val="000000"/>
                </a:solidFill>
              </a:rPr>
              <a:t>wapc_init</a:t>
            </a:r>
            <a:r>
              <a:rPr sz="1400" dirty="0">
                <a:solidFill>
                  <a:srgbClr val="000000"/>
                </a:solidFill>
              </a:rPr>
              <a:t>() {</a:t>
            </a:r>
          </a:p>
          <a:p>
            <a:pPr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</a:t>
            </a:r>
            <a:r>
              <a:rPr sz="1400" dirty="0"/>
              <a:t> </a:t>
            </a:r>
            <a:r>
              <a:rPr sz="1400" err="1"/>
              <a:t>wapc</a:t>
            </a:r>
            <a:r>
              <a:rPr sz="1400" dirty="0"/>
              <a:t>::</a:t>
            </a:r>
            <a:r>
              <a:rPr sz="1400" err="1"/>
              <a:t>register_function</a:t>
            </a:r>
            <a:r>
              <a:rPr sz="1400" dirty="0"/>
              <a:t>(</a:t>
            </a:r>
            <a:r>
              <a:rPr sz="1400" dirty="0">
                <a:solidFill>
                  <a:srgbClr val="A31515"/>
                </a:solidFill>
              </a:rPr>
              <a:t>"ping"</a:t>
            </a:r>
            <a:r>
              <a:rPr sz="1400" dirty="0"/>
              <a:t>, ping);</a:t>
            </a:r>
          </a:p>
          <a:p>
            <a:pPr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}</a:t>
            </a:r>
          </a:p>
          <a:p>
            <a:pPr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400" dirty="0"/>
          </a:p>
          <a:p>
            <a:pPr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err="1"/>
              <a:t>fn</a:t>
            </a:r>
            <a:r>
              <a:rPr sz="1400" dirty="0">
                <a:solidFill>
                  <a:srgbClr val="000000"/>
                </a:solidFill>
              </a:rPr>
              <a:t> ping(msg: &amp;[u8]) -&gt; </a:t>
            </a:r>
            <a:r>
              <a:rPr sz="1400" err="1">
                <a:solidFill>
                  <a:srgbClr val="000000"/>
                </a:solidFill>
              </a:rPr>
              <a:t>wapc</a:t>
            </a:r>
            <a:r>
              <a:rPr sz="1400" dirty="0">
                <a:solidFill>
                  <a:srgbClr val="000000"/>
                </a:solidFill>
              </a:rPr>
              <a:t>::</a:t>
            </a:r>
            <a:r>
              <a:rPr sz="1400" err="1">
                <a:solidFill>
                  <a:srgbClr val="000000"/>
                </a:solidFill>
              </a:rPr>
              <a:t>CallResult</a:t>
            </a:r>
            <a:r>
              <a:rPr sz="1400" dirty="0">
                <a:solidFill>
                  <a:srgbClr val="000000"/>
                </a:solidFill>
              </a:rPr>
              <a:t> {</a:t>
            </a:r>
          </a:p>
          <a:p>
            <a:pPr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….</a:t>
            </a:r>
            <a:endParaRPr sz="1400" dirty="0"/>
          </a:p>
          <a:p>
            <a:pPr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400" dirty="0"/>
              <a:t> </a:t>
            </a:r>
            <a:r>
              <a:rPr sz="1400" dirty="0"/>
              <a:t> Ok(</a:t>
            </a:r>
            <a:r>
              <a:rPr sz="1400" err="1"/>
              <a:t>msg.to_vec</a:t>
            </a:r>
            <a:r>
              <a:rPr sz="1400" dirty="0"/>
              <a:t>())</a:t>
            </a:r>
          </a:p>
          <a:p>
            <a:pPr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 dirty="0"/>
              <a:t>}</a:t>
            </a:r>
          </a:p>
        </p:txBody>
      </p:sp>
      <p:sp>
        <p:nvSpPr>
          <p:cNvPr id="166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7" name="文本框 7"/>
          <p:cNvSpPr txBox="1"/>
          <p:nvPr/>
        </p:nvSpPr>
        <p:spPr>
          <a:xfrm>
            <a:off x="4772378" y="563199"/>
            <a:ext cx="3097960" cy="507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t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dirty="0" err="1"/>
              <a:t>waPC</a:t>
            </a:r>
            <a:r>
              <a:rPr dirty="0"/>
              <a:t> </a:t>
            </a:r>
            <a:r>
              <a:rPr lang="en-US" dirty="0"/>
              <a:t>Guest Rust</a:t>
            </a:r>
            <a:endParaRPr dirty="0"/>
          </a:p>
        </p:txBody>
      </p:sp>
      <p:sp>
        <p:nvSpPr>
          <p:cNvPr id="168" name="文本框 2"/>
          <p:cNvSpPr txBox="1"/>
          <p:nvPr/>
        </p:nvSpPr>
        <p:spPr>
          <a:xfrm>
            <a:off x="706858" y="264692"/>
            <a:ext cx="457771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waPC</a:t>
            </a:r>
          </a:p>
        </p:txBody>
      </p:sp>
      <p:sp>
        <p:nvSpPr>
          <p:cNvPr id="169" name="文本框 10"/>
          <p:cNvSpPr txBox="1"/>
          <p:nvPr/>
        </p:nvSpPr>
        <p:spPr>
          <a:xfrm>
            <a:off x="476293" y="1494532"/>
            <a:ext cx="3394819" cy="255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>
            <a:lvl1pPr marL="320841" indent="-320841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320675" indent="-320675"/>
            <a:r>
              <a:rPr sz="2000" dirty="0"/>
              <a:t>Use </a:t>
            </a:r>
            <a:r>
              <a:rPr sz="2000" err="1"/>
              <a:t>wapc_init</a:t>
            </a:r>
            <a:r>
              <a:rPr sz="2000" dirty="0"/>
              <a:t> to register function</a:t>
            </a:r>
            <a:endParaRPr lang="en-US" sz="2000" dirty="0"/>
          </a:p>
          <a:p>
            <a:pPr marL="320675" indent="-320675"/>
            <a:r>
              <a:rPr lang="en-US" sz="2000" err="1"/>
              <a:t>Register_function</a:t>
            </a:r>
            <a:r>
              <a:rPr lang="en-US" sz="2000" dirty="0"/>
              <a:t> can only be used inside </a:t>
            </a:r>
            <a:r>
              <a:rPr lang="en-US" sz="2000" err="1"/>
              <a:t>WAPC_init</a:t>
            </a:r>
            <a:endParaRPr lang="en-US" sz="2000"/>
          </a:p>
          <a:p>
            <a:pPr marL="320675" indent="-320675"/>
            <a:r>
              <a:rPr lang="en-US" sz="2000" err="1"/>
              <a:t>Register_function</a:t>
            </a:r>
            <a:r>
              <a:rPr lang="en-US" sz="2000" dirty="0"/>
              <a:t> cannot be called inside ping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2" name="矩形 6"/>
          <p:cNvSpPr/>
          <p:nvPr/>
        </p:nvSpPr>
        <p:spPr>
          <a:xfrm>
            <a:off x="4572000" y="0"/>
            <a:ext cx="4581525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文本框 12"/>
          <p:cNvSpPr txBox="1"/>
          <p:nvPr/>
        </p:nvSpPr>
        <p:spPr>
          <a:xfrm>
            <a:off x="4827504" y="1719491"/>
            <a:ext cx="3730137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_start is meant to support </a:t>
            </a:r>
            <a:r>
              <a:rPr dirty="0" err="1"/>
              <a:t>tinygo’s</a:t>
            </a:r>
            <a:r>
              <a:rPr dirty="0"/>
              <a:t> </a:t>
            </a:r>
            <a:r>
              <a:rPr dirty="0" err="1"/>
              <a:t>wasm</a:t>
            </a:r>
            <a:endParaRPr lang="en-US" dirty="0" err="1"/>
          </a:p>
          <a:p>
            <a:pPr marL="109855" indent="-109855">
              <a:buSzPct val="100000"/>
              <a:buChar char="•"/>
              <a:defRPr sz="16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 err="1"/>
              <a:t>waPC</a:t>
            </a:r>
            <a:r>
              <a:rPr dirty="0"/>
              <a:t> host will still run both </a:t>
            </a:r>
            <a:r>
              <a:rPr lang="en-US" dirty="0"/>
              <a:t>"</a:t>
            </a:r>
            <a:r>
              <a:rPr lang="en-US" dirty="0" err="1"/>
              <a:t>wapc_init</a:t>
            </a:r>
            <a:r>
              <a:rPr lang="en-US" dirty="0"/>
              <a:t>" and "_start" during </a:t>
            </a:r>
            <a:r>
              <a:rPr lang="en-US" dirty="0" err="1"/>
              <a:t>intialization</a:t>
            </a:r>
            <a:endParaRPr dirty="0" err="1"/>
          </a:p>
        </p:txBody>
      </p:sp>
      <p:sp>
        <p:nvSpPr>
          <p:cNvPr id="174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文本框 7"/>
          <p:cNvSpPr txBox="1"/>
          <p:nvPr/>
        </p:nvSpPr>
        <p:spPr>
          <a:xfrm>
            <a:off x="4772378" y="563199"/>
            <a:ext cx="3097960" cy="507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t">
            <a:spAutoFit/>
          </a:bodyPr>
          <a:lstStyle>
            <a:lvl1pPr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dirty="0" err="1"/>
              <a:t>waPC</a:t>
            </a:r>
            <a:r>
              <a:rPr dirty="0"/>
              <a:t> </a:t>
            </a:r>
            <a:r>
              <a:rPr lang="en-US" dirty="0"/>
              <a:t>Guest Rust</a:t>
            </a:r>
            <a:endParaRPr dirty="0"/>
          </a:p>
        </p:txBody>
      </p:sp>
      <p:sp>
        <p:nvSpPr>
          <p:cNvPr id="176" name="文本框 2"/>
          <p:cNvSpPr txBox="1"/>
          <p:nvPr/>
        </p:nvSpPr>
        <p:spPr>
          <a:xfrm>
            <a:off x="706858" y="264692"/>
            <a:ext cx="457771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waPC</a:t>
            </a:r>
          </a:p>
        </p:txBody>
      </p:sp>
      <p:sp>
        <p:nvSpPr>
          <p:cNvPr id="177" name="文本框 10"/>
          <p:cNvSpPr txBox="1"/>
          <p:nvPr/>
        </p:nvSpPr>
        <p:spPr>
          <a:xfrm>
            <a:off x="433161" y="1063211"/>
            <a:ext cx="3394819" cy="1815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marL="320675" indent="-320675">
              <a:buSzPct val="100000"/>
              <a:buChar char="•"/>
              <a:defRPr sz="3200" b="1">
                <a:solidFill>
                  <a:srgbClr val="F19D64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sz="2800" dirty="0"/>
              <a:t>Use </a:t>
            </a:r>
            <a:r>
              <a:rPr sz="2800" dirty="0" err="1"/>
              <a:t>wapc_init</a:t>
            </a:r>
            <a:r>
              <a:rPr sz="2800" dirty="0"/>
              <a:t> to register function</a:t>
            </a:r>
            <a:endParaRPr lang="en-US" sz="2800" dirty="0"/>
          </a:p>
          <a:p>
            <a:pPr marL="320675" indent="-320675">
              <a:buSzPct val="100000"/>
              <a:buChar char="•"/>
              <a:defRPr sz="32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sz="2800" dirty="0"/>
              <a:t>_start also can</a:t>
            </a:r>
          </a:p>
        </p:txBody>
      </p:sp>
      <p:sp>
        <p:nvSpPr>
          <p:cNvPr id="178" name="文本框 14"/>
          <p:cNvSpPr txBox="1"/>
          <p:nvPr/>
        </p:nvSpPr>
        <p:spPr>
          <a:xfrm>
            <a:off x="196893" y="3924108"/>
            <a:ext cx="3953618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120015" indent="-120015">
              <a:buSzPct val="100000"/>
              <a:buChar char="•"/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Util Lib uses</a:t>
            </a:r>
            <a:r>
              <a:rPr dirty="0"/>
              <a:t> </a:t>
            </a:r>
            <a:r>
              <a:rPr dirty="0" err="1"/>
              <a:t>wapc_init</a:t>
            </a:r>
            <a:r>
              <a:rPr dirty="0"/>
              <a:t>, users build on top of ”_start”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8"/>
          <p:cNvSpPr/>
          <p:nvPr/>
        </p:nvSpPr>
        <p:spPr>
          <a:xfrm>
            <a:off x="0" y="-3"/>
            <a:ext cx="4535805" cy="514414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9" name="矩形 6"/>
          <p:cNvSpPr/>
          <p:nvPr/>
        </p:nvSpPr>
        <p:spPr>
          <a:xfrm>
            <a:off x="4580466" y="194732"/>
            <a:ext cx="4581527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0" name="文本框 12"/>
          <p:cNvSpPr txBox="1"/>
          <p:nvPr/>
        </p:nvSpPr>
        <p:spPr>
          <a:xfrm>
            <a:off x="4044415" y="3164"/>
            <a:ext cx="5092325" cy="507695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/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extern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/>
              <a:t>crate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err="1">
                <a:solidFill>
                  <a:srgbClr val="D4D4D4"/>
                </a:solidFill>
              </a:rPr>
              <a:t>wapc_guest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/>
              <a:t>as</a:t>
            </a:r>
            <a:r>
              <a:rPr sz="1200" dirty="0">
                <a:solidFill>
                  <a:srgbClr val="D4D4D4"/>
                </a:solidFill>
              </a:rPr>
              <a:t> guest;</a:t>
            </a:r>
            <a:endParaRPr lang="en-US" sz="1200" dirty="0"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>
                <a:solidFill>
                  <a:srgbClr val="569CD6"/>
                </a:solidFill>
                <a:ea typeface="+mj-lt"/>
                <a:cs typeface="+mj-lt"/>
              </a:rPr>
              <a:t>extern</a:t>
            </a:r>
            <a:r>
              <a:rPr lang="en-US" sz="1200" dirty="0">
                <a:solidFill>
                  <a:srgbClr val="D4D4D4"/>
                </a:solidFill>
                <a:ea typeface="+mj-lt"/>
                <a:cs typeface="+mj-lt"/>
              </a:rPr>
              <a:t> </a:t>
            </a:r>
            <a:r>
              <a:rPr lang="en-US" sz="1200" dirty="0">
                <a:solidFill>
                  <a:srgbClr val="569CD6"/>
                </a:solidFill>
                <a:ea typeface="+mj-lt"/>
                <a:cs typeface="+mj-lt"/>
              </a:rPr>
              <a:t>crate </a:t>
            </a:r>
            <a:r>
              <a:rPr lang="en-US" sz="1200" dirty="0">
                <a:solidFill>
                  <a:srgbClr val="D4D4D4"/>
                </a:solidFill>
                <a:ea typeface="+mj-lt"/>
                <a:cs typeface="+mj-lt"/>
              </a:rPr>
              <a:t>Regex;</a:t>
            </a:r>
            <a:endParaRPr lang="en-US" dirty="0"/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>
                <a:solidFill>
                  <a:srgbClr val="D4D4D4"/>
                </a:solidFill>
              </a:rPr>
              <a:t>...</a:t>
            </a:r>
            <a:endParaRPr sz="1200" dirty="0"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200" dirty="0"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err="1"/>
              <a:t>fn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err="1">
                <a:solidFill>
                  <a:srgbClr val="D4D4D4"/>
                </a:solidFill>
              </a:rPr>
              <a:t>echo_req_json</a:t>
            </a:r>
            <a:r>
              <a:rPr sz="1200" dirty="0">
                <a:solidFill>
                  <a:srgbClr val="D4D4D4"/>
                </a:solidFill>
              </a:rPr>
              <a:t>(msg: &amp;[u8]) -&gt; </a:t>
            </a:r>
            <a:r>
              <a:rPr sz="1200" err="1">
                <a:solidFill>
                  <a:srgbClr val="D4D4D4"/>
                </a:solidFill>
              </a:rPr>
              <a:t>CallResult</a:t>
            </a:r>
            <a:r>
              <a:rPr sz="1200" dirty="0">
                <a:solidFill>
                  <a:srgbClr val="D4D4D4"/>
                </a:solidFill>
              </a:rPr>
              <a:t> {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let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mut</a:t>
            </a:r>
            <a:r>
              <a:rPr sz="1200" dirty="0"/>
              <a:t> req = </a:t>
            </a:r>
            <a:r>
              <a:rPr sz="1200" err="1"/>
              <a:t>foo_unmarshall</a:t>
            </a:r>
            <a:r>
              <a:rPr sz="1200" dirty="0"/>
              <a:t>::&lt;</a:t>
            </a:r>
            <a:r>
              <a:rPr sz="1200" err="1"/>
              <a:t>RequestReceivedInMock</a:t>
            </a:r>
            <a:r>
              <a:rPr sz="1200" dirty="0"/>
              <a:t>&gt;(msg)?;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let</a:t>
            </a:r>
            <a:r>
              <a:rPr sz="1200" dirty="0"/>
              <a:t> re = Regex::new(r”/v2/matches/([a-zA-Z0-9_-]+)/info").unwrap();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if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let</a:t>
            </a:r>
            <a:r>
              <a:rPr sz="1200" dirty="0"/>
              <a:t> Some(cap) = </a:t>
            </a:r>
            <a:r>
              <a:rPr sz="1200" err="1"/>
              <a:t>re.captures</a:t>
            </a:r>
            <a:r>
              <a:rPr sz="1200" dirty="0"/>
              <a:t>(&amp;</a:t>
            </a:r>
            <a:r>
              <a:rPr sz="1200" err="1"/>
              <a:t>req.HttpPath</a:t>
            </a:r>
            <a:r>
              <a:rPr sz="1200" dirty="0"/>
              <a:t>){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200" dirty="0"/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</a:t>
            </a:r>
            <a:r>
              <a:rPr sz="1200" dirty="0"/>
              <a:t> }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</a:t>
            </a:r>
            <a:r>
              <a:rPr sz="1200" dirty="0"/>
              <a:t> </a:t>
            </a:r>
            <a:r>
              <a:rPr sz="1200" err="1"/>
              <a:t>req.HttpProxyUrl</a:t>
            </a:r>
            <a:r>
              <a:rPr sz="1200" dirty="0"/>
              <a:t> = String::from(</a:t>
            </a:r>
            <a:r>
              <a:rPr sz="1200" dirty="0">
                <a:solidFill>
                  <a:srgbClr val="CE9178"/>
                </a:solidFill>
              </a:rPr>
              <a:t>“localhost:8000"</a:t>
            </a:r>
            <a:r>
              <a:rPr sz="1200" dirty="0"/>
              <a:t>);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</a:t>
            </a:r>
            <a:r>
              <a:rPr sz="1200" dirty="0"/>
              <a:t> </a:t>
            </a:r>
            <a:r>
              <a:rPr sz="1200" err="1"/>
              <a:t>req.HttpScheme</a:t>
            </a:r>
            <a:r>
              <a:rPr sz="1200" dirty="0"/>
              <a:t> = String::from(</a:t>
            </a:r>
            <a:r>
              <a:rPr sz="1200" dirty="0">
                <a:solidFill>
                  <a:srgbClr val="CE9178"/>
                </a:solidFill>
              </a:rPr>
              <a:t>"http"</a:t>
            </a:r>
            <a:r>
              <a:rPr sz="1200" dirty="0"/>
              <a:t>);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</a:t>
            </a:r>
            <a:endParaRPr sz="1200" dirty="0"/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</a:t>
            </a:r>
            <a:r>
              <a:rPr sz="1200" dirty="0"/>
              <a:t> </a:t>
            </a:r>
            <a:r>
              <a:rPr sz="1200" dirty="0">
                <a:solidFill>
                  <a:srgbClr val="569CD6"/>
                </a:solidFill>
              </a:rPr>
              <a:t>let</a:t>
            </a:r>
            <a:r>
              <a:rPr sz="1200" dirty="0"/>
              <a:t> request = </a:t>
            </a:r>
            <a:r>
              <a:rPr sz="1200" err="1"/>
              <a:t>serde_json</a:t>
            </a:r>
            <a:r>
              <a:rPr sz="1200" dirty="0"/>
              <a:t>::</a:t>
            </a:r>
            <a:r>
              <a:rPr sz="1200" err="1"/>
              <a:t>to_string</a:t>
            </a:r>
            <a:r>
              <a:rPr sz="1200" dirty="0"/>
              <a:t>(&amp;req)?;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</a:t>
            </a:r>
            <a:r>
              <a:rPr sz="1200" dirty="0"/>
              <a:t> Ok(</a:t>
            </a:r>
            <a:r>
              <a:rPr sz="1200" err="1"/>
              <a:t>request.as_bytes</a:t>
            </a:r>
            <a:r>
              <a:rPr sz="1200" dirty="0"/>
              <a:t>().</a:t>
            </a:r>
            <a:r>
              <a:rPr sz="1200" err="1"/>
              <a:t>to_vec</a:t>
            </a:r>
            <a:r>
              <a:rPr sz="1200" dirty="0"/>
              <a:t>())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}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err="1"/>
              <a:t>fn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err="1">
                <a:solidFill>
                  <a:srgbClr val="D4D4D4"/>
                </a:solidFill>
              </a:rPr>
              <a:t>do_nothing</a:t>
            </a:r>
            <a:r>
              <a:rPr sz="1200" dirty="0">
                <a:solidFill>
                  <a:srgbClr val="D4D4D4"/>
                </a:solidFill>
              </a:rPr>
              <a:t>(msg: &amp;[u8]) -&gt; </a:t>
            </a:r>
            <a:r>
              <a:rPr sz="1200" err="1">
                <a:solidFill>
                  <a:srgbClr val="D4D4D4"/>
                </a:solidFill>
              </a:rPr>
              <a:t>CallResult</a:t>
            </a:r>
            <a:r>
              <a:rPr sz="1200" dirty="0">
                <a:solidFill>
                  <a:srgbClr val="D4D4D4"/>
                </a:solidFill>
              </a:rPr>
              <a:t> {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</a:t>
            </a:r>
            <a:r>
              <a:rPr sz="1200" dirty="0"/>
              <a:t> Ok(</a:t>
            </a:r>
            <a:r>
              <a:rPr sz="1200" err="1"/>
              <a:t>msg.to_vec</a:t>
            </a:r>
            <a:r>
              <a:rPr sz="1200" dirty="0"/>
              <a:t>())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}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#[no_mangle]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pub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/>
              <a:t>extern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>
                <a:solidFill>
                  <a:srgbClr val="CE9178"/>
                </a:solidFill>
              </a:rPr>
              <a:t>"C"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err="1"/>
              <a:t>fn</a:t>
            </a:r>
            <a:r>
              <a:rPr sz="1200" dirty="0">
                <a:solidFill>
                  <a:srgbClr val="D4D4D4"/>
                </a:solidFill>
              </a:rPr>
              <a:t> _start() {</a:t>
            </a:r>
          </a:p>
          <a:p>
            <a:pPr lvl="1" indent="228600"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let</a:t>
            </a:r>
            <a:r>
              <a:rPr sz="1200" dirty="0">
                <a:solidFill>
                  <a:srgbClr val="D4D4D4"/>
                </a:solidFill>
              </a:rPr>
              <a:t> </a:t>
            </a:r>
            <a:r>
              <a:rPr sz="1200" dirty="0"/>
              <a:t>mut</a:t>
            </a:r>
            <a:r>
              <a:rPr sz="1200" dirty="0">
                <a:solidFill>
                  <a:srgbClr val="D4D4D4"/>
                </a:solidFill>
              </a:rPr>
              <a:t> reg = </a:t>
            </a:r>
            <a:r>
              <a:rPr sz="1200" err="1">
                <a:solidFill>
                  <a:srgbClr val="D4D4D4"/>
                </a:solidFill>
              </a:rPr>
              <a:t>REGISTRY.lock</a:t>
            </a:r>
            <a:r>
              <a:rPr sz="1200" dirty="0">
                <a:solidFill>
                  <a:srgbClr val="D4D4D4"/>
                </a:solidFill>
              </a:rPr>
              <a:t>().unwrap();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err="1"/>
              <a:t>reg.insert</a:t>
            </a:r>
            <a:r>
              <a:rPr sz="1200" dirty="0"/>
              <a:t>(</a:t>
            </a:r>
            <a:r>
              <a:rPr sz="1200" dirty="0">
                <a:solidFill>
                  <a:srgbClr val="CE9178"/>
                </a:solidFill>
              </a:rPr>
              <a:t>“\/v2\/matches\/.*\/</a:t>
            </a:r>
            <a:r>
              <a:rPr sz="1200" err="1">
                <a:solidFill>
                  <a:srgbClr val="CE9178"/>
                </a:solidFill>
              </a:rPr>
              <a:t>info_modify_req”</a:t>
            </a:r>
            <a:r>
              <a:rPr sz="1200" err="1">
                <a:solidFill>
                  <a:srgbClr val="DDDDDD"/>
                </a:solidFill>
              </a:rPr>
              <a:t>.into</a:t>
            </a:r>
            <a:r>
              <a:rPr sz="1200" dirty="0">
                <a:solidFill>
                  <a:srgbClr val="DDDDDD"/>
                </a:solidFill>
              </a:rPr>
              <a:t>()</a:t>
            </a:r>
            <a:r>
              <a:rPr sz="1200" dirty="0"/>
              <a:t>,</a:t>
            </a:r>
            <a:r>
              <a:rPr sz="1200" err="1"/>
              <a:t>echo_req_json</a:t>
            </a:r>
            <a:r>
              <a:rPr sz="1200" dirty="0"/>
              <a:t>);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err="1"/>
              <a:t>reg.insert</a:t>
            </a:r>
            <a:r>
              <a:rPr sz="1200" dirty="0"/>
              <a:t>(</a:t>
            </a:r>
            <a:r>
              <a:rPr sz="1200" dirty="0">
                <a:solidFill>
                  <a:srgbClr val="CE9178"/>
                </a:solidFill>
              </a:rPr>
              <a:t>“\/v2\/matches\/.*\/</a:t>
            </a:r>
            <a:r>
              <a:rPr sz="1200" err="1">
                <a:solidFill>
                  <a:srgbClr val="CE9178"/>
                </a:solidFill>
              </a:rPr>
              <a:t>info_modify_res”</a:t>
            </a:r>
            <a:r>
              <a:rPr sz="1200" err="1">
                <a:solidFill>
                  <a:srgbClr val="DDDDDD"/>
                </a:solidFill>
              </a:rPr>
              <a:t>.into</a:t>
            </a:r>
            <a:r>
              <a:rPr sz="1200" dirty="0">
                <a:solidFill>
                  <a:srgbClr val="DDDDDD"/>
                </a:solidFill>
              </a:rPr>
              <a:t>()</a:t>
            </a:r>
            <a:r>
              <a:rPr sz="1200" dirty="0"/>
              <a:t>,</a:t>
            </a:r>
            <a:r>
              <a:rPr lang="en-US" sz="1200" err="1"/>
              <a:t>echo_res_json</a:t>
            </a:r>
            <a:r>
              <a:rPr lang="en-US" sz="1200" dirty="0"/>
              <a:t>);</a:t>
            </a:r>
            <a:endParaRPr sz="1200" dirty="0"/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1200" dirty="0"/>
              <a:t>   </a:t>
            </a:r>
            <a:r>
              <a:rPr sz="1200" dirty="0"/>
              <a:t> </a:t>
            </a:r>
            <a:r>
              <a:rPr sz="1200" err="1"/>
              <a:t>reg.insert</a:t>
            </a:r>
            <a:r>
              <a:rPr sz="1200" dirty="0"/>
              <a:t>(</a:t>
            </a:r>
            <a:r>
              <a:rPr sz="1200" dirty="0">
                <a:solidFill>
                  <a:srgbClr val="CE9178"/>
                </a:solidFill>
              </a:rPr>
              <a:t>“\/v2\/matches\/.*\/</a:t>
            </a:r>
            <a:r>
              <a:rPr sz="1200" err="1">
                <a:solidFill>
                  <a:srgbClr val="CE9178"/>
                </a:solidFill>
              </a:rPr>
              <a:t>info_fiddler_ab”</a:t>
            </a:r>
            <a:r>
              <a:rPr sz="1200" err="1">
                <a:solidFill>
                  <a:srgbClr val="DDDDDD"/>
                </a:solidFill>
              </a:rPr>
              <a:t>.into</a:t>
            </a:r>
            <a:r>
              <a:rPr sz="1200" dirty="0">
                <a:solidFill>
                  <a:srgbClr val="DDDDDD"/>
                </a:solidFill>
              </a:rPr>
              <a:t>()</a:t>
            </a:r>
            <a:r>
              <a:rPr sz="1200" dirty="0"/>
              <a:t>,</a:t>
            </a:r>
            <a:r>
              <a:rPr sz="1200" err="1"/>
              <a:t>do_nothing</a:t>
            </a:r>
            <a:r>
              <a:rPr sz="1200" dirty="0"/>
              <a:t>);</a:t>
            </a:r>
          </a:p>
          <a:p>
            <a:pPr>
              <a:defRPr sz="1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200" dirty="0"/>
              <a:t>}</a:t>
            </a:r>
          </a:p>
          <a:p>
            <a:pPr>
              <a:defRPr sz="1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200" dirty="0"/>
          </a:p>
        </p:txBody>
      </p:sp>
      <p:sp>
        <p:nvSpPr>
          <p:cNvPr id="191" name="矩形 4"/>
          <p:cNvSpPr/>
          <p:nvPr/>
        </p:nvSpPr>
        <p:spPr>
          <a:xfrm>
            <a:off x="521364" y="330684"/>
            <a:ext cx="77548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2" name="文本框 2"/>
          <p:cNvSpPr txBox="1"/>
          <p:nvPr/>
        </p:nvSpPr>
        <p:spPr>
          <a:xfrm>
            <a:off x="706858" y="221560"/>
            <a:ext cx="3283757" cy="381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waPC in rust in HTTP(MITM)</a:t>
            </a:r>
          </a:p>
        </p:txBody>
      </p:sp>
      <p:sp>
        <p:nvSpPr>
          <p:cNvPr id="193" name="文本框 10"/>
          <p:cNvSpPr txBox="1"/>
          <p:nvPr/>
        </p:nvSpPr>
        <p:spPr>
          <a:xfrm>
            <a:off x="172916" y="1494532"/>
            <a:ext cx="3808261" cy="1945637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>
                <a:solidFill>
                  <a:srgbClr val="D4D4D4"/>
                </a:solidFill>
                <a:latin typeface="+mn-lt"/>
                <a:ea typeface="+mn-ea"/>
                <a:cs typeface="+mn-cs"/>
                <a:sym typeface="等线"/>
              </a:defRPr>
            </a:pPr>
            <a:r>
              <a:t>curl </a:t>
            </a:r>
            <a:r>
              <a:rPr>
                <a:solidFill>
                  <a:srgbClr val="FFFFFF"/>
                </a:solidFill>
              </a:rPr>
              <a:t>-X</a:t>
            </a:r>
            <a:r>
              <a:t> </a:t>
            </a:r>
            <a:r>
              <a:rPr>
                <a:solidFill>
                  <a:srgbClr val="FFFFFF"/>
                </a:solidFill>
              </a:rPr>
              <a:t>POST</a:t>
            </a:r>
            <a:r>
              <a:t> </a:t>
            </a:r>
            <a:r>
              <a:rPr>
                <a:solidFill>
                  <a:srgbClr val="FFFFFF"/>
                </a:solidFill>
              </a:rPr>
              <a:t>“http://$MockServer:$Port/call/$Operation?targets=\/v2\/matches\/.*\/info"</a:t>
            </a:r>
            <a:r>
              <a:t> \</a:t>
            </a:r>
          </a:p>
          <a:p>
            <a:pPr>
              <a:defRPr sz="1500">
                <a:solidFill>
                  <a:srgbClr val="D4D4D4"/>
                </a:solidFill>
                <a:latin typeface="+mn-lt"/>
                <a:ea typeface="+mn-ea"/>
                <a:cs typeface="+mn-cs"/>
                <a:sym typeface="等线"/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--header</a:t>
            </a:r>
            <a:r>
              <a:t> </a:t>
            </a:r>
            <a:r>
              <a:rPr>
                <a:solidFill>
                  <a:srgbClr val="FFFFFF"/>
                </a:solidFill>
              </a:rPr>
              <a:t>"Content-Type:application/octet-stream"</a:t>
            </a:r>
            <a:r>
              <a:t> \</a:t>
            </a:r>
          </a:p>
          <a:p>
            <a:pPr>
              <a:defRPr sz="1500">
                <a:solidFill>
                  <a:srgbClr val="D4D4D4"/>
                </a:solidFill>
                <a:latin typeface="+mn-lt"/>
                <a:ea typeface="+mn-ea"/>
                <a:cs typeface="+mn-cs"/>
                <a:sym typeface="等线"/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--data-binary</a:t>
            </a:r>
            <a:r>
              <a:t> </a:t>
            </a:r>
            <a:r>
              <a:rPr>
                <a:solidFill>
                  <a:srgbClr val="FFFFFF"/>
                </a:solidFill>
              </a:rPr>
              <a:t>"@target/wasm32-unknown-unknown/release/examples/$3.wasm"</a:t>
            </a:r>
          </a:p>
        </p:txBody>
      </p:sp>
      <p:sp>
        <p:nvSpPr>
          <p:cNvPr id="194" name="文本框 14"/>
          <p:cNvSpPr txBox="1"/>
          <p:nvPr/>
        </p:nvSpPr>
        <p:spPr>
          <a:xfrm>
            <a:off x="137626" y="4051108"/>
            <a:ext cx="3070319" cy="55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Mock rule based on path matching regex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332</cp:revision>
  <dcterms:modified xsi:type="dcterms:W3CDTF">2023-06-15T13:11:46Z</dcterms:modified>
</cp:coreProperties>
</file>