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361" r:id="rId6"/>
    <p:sldId id="268" r:id="rId7"/>
    <p:sldId id="337" r:id="rId8"/>
    <p:sldId id="273" r:id="rId9"/>
    <p:sldId id="314" r:id="rId10"/>
    <p:sldId id="269" r:id="rId11"/>
    <p:sldId id="270" r:id="rId12"/>
    <p:sldId id="277" r:id="rId13"/>
    <p:sldId id="272" r:id="rId14"/>
    <p:sldId id="282" r:id="rId15"/>
    <p:sldId id="287" r:id="rId16"/>
    <p:sldId id="291" r:id="rId17"/>
    <p:sldId id="346" r:id="rId18"/>
    <p:sldId id="338" r:id="rId19"/>
    <p:sldId id="340" r:id="rId20"/>
    <p:sldId id="308" r:id="rId21"/>
    <p:sldId id="343" r:id="rId22"/>
    <p:sldId id="344" r:id="rId23"/>
    <p:sldId id="264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等线"/>
      </a:defRPr>
    </a:lvl1pPr>
    <a:lvl2pPr indent="228600" defTabSz="685800" latinLnBrk="0">
      <a:defRPr sz="900">
        <a:latin typeface="+mn-lt"/>
        <a:ea typeface="+mn-ea"/>
        <a:cs typeface="+mn-cs"/>
        <a:sym typeface="等线"/>
      </a:defRPr>
    </a:lvl2pPr>
    <a:lvl3pPr indent="457200" defTabSz="685800" latinLnBrk="0">
      <a:defRPr sz="900">
        <a:latin typeface="+mn-lt"/>
        <a:ea typeface="+mn-ea"/>
        <a:cs typeface="+mn-cs"/>
        <a:sym typeface="等线"/>
      </a:defRPr>
    </a:lvl3pPr>
    <a:lvl4pPr indent="685800" defTabSz="685800" latinLnBrk="0">
      <a:defRPr sz="900">
        <a:latin typeface="+mn-lt"/>
        <a:ea typeface="+mn-ea"/>
        <a:cs typeface="+mn-cs"/>
        <a:sym typeface="等线"/>
      </a:defRPr>
    </a:lvl4pPr>
    <a:lvl5pPr indent="914400" defTabSz="685800" latinLnBrk="0">
      <a:defRPr sz="900">
        <a:latin typeface="+mn-lt"/>
        <a:ea typeface="+mn-ea"/>
        <a:cs typeface="+mn-cs"/>
        <a:sym typeface="等线"/>
      </a:defRPr>
    </a:lvl5pPr>
    <a:lvl6pPr indent="1143000" defTabSz="685800" latinLnBrk="0">
      <a:defRPr sz="900">
        <a:latin typeface="+mn-lt"/>
        <a:ea typeface="+mn-ea"/>
        <a:cs typeface="+mn-cs"/>
        <a:sym typeface="等线"/>
      </a:defRPr>
    </a:lvl6pPr>
    <a:lvl7pPr indent="1371600" defTabSz="685800" latinLnBrk="0">
      <a:defRPr sz="900">
        <a:latin typeface="+mn-lt"/>
        <a:ea typeface="+mn-ea"/>
        <a:cs typeface="+mn-cs"/>
        <a:sym typeface="等线"/>
      </a:defRPr>
    </a:lvl7pPr>
    <a:lvl8pPr indent="1600200" defTabSz="685800" latinLnBrk="0">
      <a:defRPr sz="900">
        <a:latin typeface="+mn-lt"/>
        <a:ea typeface="+mn-ea"/>
        <a:cs typeface="+mn-cs"/>
        <a:sym typeface="等线"/>
      </a:defRPr>
    </a:lvl8pPr>
    <a:lvl9pPr indent="1828800" defTabSz="685800" latinLnBrk="0">
      <a:defRPr sz="9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背景：科研項目的歷程，主要研究人員</a:t>
            </a:r>
            <a:endParaRPr lang="zh-CN" altLang="en-US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r>
              <a:rPr lang="zh-CN" altLang="en-US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前置邏輯基礎</a:t>
            </a:r>
            <a:endParaRPr lang="zh-CN" altLang="en-US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r>
              <a:rPr lang="en-US" altLang="zh-CN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Rust</a:t>
            </a:r>
            <a:r>
              <a:rPr lang="zh-CN" altLang="en-US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基本語義</a:t>
            </a:r>
            <a:endParaRPr lang="zh-CN" altLang="en-US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r>
              <a:rPr lang="zh-CN" altLang="en-US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所有權與借用語義</a:t>
            </a:r>
            <a:endParaRPr lang="zh-CN" altLang="en-US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r>
              <a:rPr lang="en-US" altLang="zh-CN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Rc</a:t>
            </a:r>
            <a:endParaRPr lang="en-US" altLang="zh-CN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endParaRPr lang="en-US" altLang="zh-CN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  <a:p>
            <a:r>
              <a:rPr lang="zh-CN" altLang="en-US">
                <a:latin typeface="GenRyuMin TW TTF Medium" panose="02020500000000000000" charset="-120"/>
                <a:ea typeface="GenRyuMin TW TTF Medium" panose="02020500000000000000" charset="-120"/>
                <a:cs typeface="GenRyuMin TW TTF Medium" panose="02020500000000000000" charset="-120"/>
              </a:rPr>
              <a:t>註：所講的語義模型經高度簡化，且不涉及線程安全。</a:t>
            </a:r>
            <a:endParaRPr lang="zh-CN" altLang="en-US">
              <a:latin typeface="GenRyuMin TW TTF Medium" panose="02020500000000000000" charset="-120"/>
              <a:ea typeface="GenRyuMin TW TTF Medium" panose="02020500000000000000" charset="-120"/>
              <a:cs typeface="GenRyuMin TW TTF Medium" panose="02020500000000000000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此處的</a:t>
            </a:r>
            <a:r>
              <a:rPr lang="en-US" altLang="zh-CN">
                <a:ea typeface="SimSun" charset="0"/>
              </a:rPr>
              <a:t>BigInt</a:t>
            </a:r>
            <a:r>
              <a:rPr lang="zh-CN" altLang="en-US">
                <a:ea typeface="SimSun" charset="0"/>
              </a:rPr>
              <a:t>爲不考慮取值範圍的任意整型，但不應當視其爲高精度整型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積類型（</a:t>
            </a:r>
            <a:r>
              <a:rPr lang="en-US" altLang="zh-CN">
                <a:ea typeface="SimSun" charset="0"/>
              </a:rPr>
              <a:t>Product Type</a:t>
            </a:r>
            <a:r>
              <a:rPr lang="zh-CN" altLang="en-US">
                <a:ea typeface="SimSun" charset="0"/>
              </a:rPr>
              <a:t>）相當於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裏面的元組和結構體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和類型（</a:t>
            </a:r>
            <a:r>
              <a:rPr lang="en-US" altLang="zh-CN">
                <a:ea typeface="SimSun" charset="0"/>
              </a:rPr>
              <a:t>Sum Type</a:t>
            </a:r>
            <a:r>
              <a:rPr lang="zh-CN" altLang="en-US">
                <a:ea typeface="SimSun" charset="0"/>
              </a:rPr>
              <a:t>）相當於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裏面的枚舉類型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own</a:t>
            </a:r>
            <a:r>
              <a:rPr lang="zh-CN" altLang="en-US">
                <a:ea typeface="SimSun" charset="0"/>
              </a:rPr>
              <a:t>表示類型與值之間的約束關係。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由於本講不涉及線程安全，這裏省略了原論文中的線程</a:t>
            </a:r>
            <a:r>
              <a:rPr lang="en-US" altLang="zh-CN">
                <a:ea typeface="SimSun" charset="0"/>
              </a:rPr>
              <a:t>ID</a:t>
            </a:r>
            <a:r>
              <a:rPr lang="zh-CN" altLang="en-US">
                <a:ea typeface="SimSun" charset="0"/>
              </a:rPr>
              <a:t>信息。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和類型又稱</a:t>
            </a:r>
            <a:r>
              <a:rPr lang="en-US" altLang="zh-CN">
                <a:ea typeface="SimSun" charset="0"/>
              </a:rPr>
              <a:t>tagged union</a:t>
            </a:r>
            <a:r>
              <a:rPr lang="zh-CN" altLang="en-US">
                <a:ea typeface="SimSun" charset="0"/>
              </a:rPr>
              <a:t>，即有一位</a:t>
            </a:r>
            <a:r>
              <a:rPr lang="en-US" altLang="zh-CN">
                <a:ea typeface="SimSun" charset="0"/>
              </a:rPr>
              <a:t>tag</a:t>
            </a:r>
            <a:r>
              <a:rPr lang="zh-CN" altLang="en-US">
                <a:ea typeface="SimSun" charset="0"/>
              </a:rPr>
              <a:t>表示它是哪種變體。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允許</a:t>
            </a:r>
            <a:r>
              <a:rPr lang="en-US" altLang="zh-CN">
                <a:ea typeface="SimSun" charset="0"/>
              </a:rPr>
              <a:t>Copy</a:t>
            </a:r>
            <a:r>
              <a:rPr lang="zh-CN" altLang="en-US">
                <a:ea typeface="SimSun" charset="0"/>
              </a:rPr>
              <a:t>的類型，實質上是不㩦帶任何資源的類型。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Box</a:t>
            </a:r>
            <a:r>
              <a:rPr lang="zh-CN" altLang="en-US">
                <a:ea typeface="SimSun" charset="0"/>
              </a:rPr>
              <a:t>類型與可變引用類型在很多地方是相似的，比如它們都是指針、且都具有完整的所有權。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不同之處在於</a:t>
            </a:r>
            <a:r>
              <a:rPr lang="en-US" altLang="zh-CN">
                <a:ea typeface="SimSun" charset="0"/>
              </a:rPr>
              <a:t>Box</a:t>
            </a:r>
            <a:r>
              <a:rPr lang="zh-CN" altLang="en-US">
                <a:ea typeface="SimSun" charset="0"/>
              </a:rPr>
              <a:t>類型允許內存釋放操作，且可變引用類型有一個生存期的約束，必須在生存期範圍內才有效。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任意一個資源</a:t>
            </a:r>
            <a:r>
              <a:rPr lang="en-US" altLang="zh-CN">
                <a:ea typeface="SimSun" charset="0"/>
              </a:rPr>
              <a:t>P</a:t>
            </a:r>
            <a:r>
              <a:rPr lang="zh-CN" altLang="en-US">
                <a:ea typeface="SimSun" charset="0"/>
              </a:rPr>
              <a:t>，我們可以借用它，然後在借用的生存期結束之後，可以重新獲得該資源的所有權。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Rc</a:t>
            </a:r>
            <a:r>
              <a:rPr lang="zh-CN" altLang="en-US">
                <a:ea typeface="SimSun" charset="0"/>
              </a:rPr>
              <a:t>類型與</a:t>
            </a:r>
            <a:r>
              <a:rPr lang="en-US" altLang="zh-CN">
                <a:ea typeface="SimSun" charset="0"/>
              </a:rPr>
              <a:t>Box</a:t>
            </a:r>
            <a:r>
              <a:rPr lang="zh-CN" altLang="en-US">
                <a:ea typeface="SimSun" charset="0"/>
              </a:rPr>
              <a:t>很相似，除了堆內存區多了一個引用計數</a:t>
            </a:r>
            <a:r>
              <a:rPr lang="en-US" altLang="zh-CN">
                <a:ea typeface="SimSun" charset="0"/>
              </a:rPr>
              <a:t>count</a:t>
            </a:r>
            <a:r>
              <a:rPr lang="zh-CN" altLang="en-US">
                <a:ea typeface="SimSun" charset="0"/>
              </a:rPr>
              <a:t>，以及完整的所有權變成了部分的份額</a:t>
            </a:r>
            <a:r>
              <a:rPr lang="en-US" altLang="zh-CN">
                <a:ea typeface="SimSun" charset="0"/>
              </a:rPr>
              <a:t>q</a:t>
            </a:r>
            <a:r>
              <a:rPr lang="zh-CN" altLang="en-US">
                <a:ea typeface="SimSun" charset="0"/>
              </a:rPr>
              <a:t>以外。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引用計數必須爲正整數，所有權份額必須爲不大於</a:t>
            </a:r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的正有理數。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shared_own</a:t>
            </a:r>
            <a:r>
              <a:rPr lang="zh-CN" altLang="en-US">
                <a:ea typeface="SimSun" charset="0"/>
              </a:rPr>
              <a:t>判定是共享所有權的抽象，略去了不相關的細節，將引用計數</a:t>
            </a:r>
            <a:r>
              <a:rPr lang="en-US" altLang="zh-CN">
                <a:ea typeface="SimSun" charset="0"/>
              </a:rPr>
              <a:t>c</a:t>
            </a:r>
            <a:r>
              <a:rPr lang="zh-CN" altLang="en-US">
                <a:ea typeface="SimSun" charset="0"/>
              </a:rPr>
              <a:t>與共享的所有權份額</a:t>
            </a:r>
            <a:r>
              <a:rPr lang="en-US" altLang="zh-CN">
                <a:ea typeface="SimSun" charset="0"/>
              </a:rPr>
              <a:t>q</a:t>
            </a:r>
            <a:r>
              <a:rPr lang="zh-CN" altLang="en-US">
                <a:ea typeface="SimSun" charset="0"/>
              </a:rPr>
              <a:t>約束在一起。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當引用計數爲</a:t>
            </a:r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時，</a:t>
            </a:r>
            <a:r>
              <a:rPr lang="en-US" altLang="zh-CN">
                <a:ea typeface="SimSun" charset="0"/>
              </a:rPr>
              <a:t>Rc</a:t>
            </a:r>
            <a:r>
              <a:rPr lang="zh-CN" altLang="en-US">
                <a:ea typeface="SimSun" charset="0"/>
              </a:rPr>
              <a:t>的行爲與</a:t>
            </a:r>
            <a:r>
              <a:rPr lang="en-US" altLang="zh-CN">
                <a:ea typeface="SimSun" charset="0"/>
              </a:rPr>
              <a:t>Box</a:t>
            </a:r>
            <a:r>
              <a:rPr lang="zh-CN" altLang="en-US">
                <a:ea typeface="SimSun" charset="0"/>
              </a:rPr>
              <a:t>基本一致，此時共享的所有權碎片也是</a:t>
            </a:r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，因此我們允許</a:t>
            </a:r>
            <a:r>
              <a:rPr lang="en-US" altLang="zh-CN">
                <a:ea typeface="SimSun" charset="0"/>
              </a:rPr>
              <a:t>shared_own</a:t>
            </a:r>
            <a:r>
              <a:rPr lang="zh-CN" altLang="en-US">
                <a:ea typeface="SimSun" charset="0"/>
              </a:rPr>
              <a:t>與眞正的</a:t>
            </a:r>
            <a:r>
              <a:rPr lang="en-US" altLang="zh-CN">
                <a:ea typeface="SimSun" charset="0"/>
              </a:rPr>
              <a:t>own</a:t>
            </a:r>
            <a:r>
              <a:rPr lang="zh-CN" altLang="en-US">
                <a:ea typeface="SimSun" charset="0"/>
              </a:rPr>
              <a:t>與</a:t>
            </a:r>
            <a:r>
              <a:rPr lang="en-US" altLang="zh-CN">
                <a:ea typeface="SimSun" charset="0"/>
              </a:rPr>
              <a:t>Dealloc</a:t>
            </a:r>
            <a:r>
              <a:rPr lang="zh-CN" altLang="en-US">
                <a:ea typeface="SimSun" charset="0"/>
              </a:rPr>
              <a:t>轉換之間可相互轉換。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Rc</a:t>
            </a:r>
            <a:r>
              <a:rPr lang="zh-CN" altLang="en-US">
                <a:ea typeface="SimSun" charset="0"/>
              </a:rPr>
              <a:t>是可以</a:t>
            </a:r>
            <a:r>
              <a:rPr lang="en-US" altLang="zh-CN">
                <a:ea typeface="SimSun" charset="0"/>
              </a:rPr>
              <a:t>clone</a:t>
            </a:r>
            <a:r>
              <a:rPr lang="zh-CN" altLang="en-US">
                <a:ea typeface="SimSun" charset="0"/>
              </a:rPr>
              <a:t>的，這時它的引用計數會加一。因此</a:t>
            </a:r>
            <a:r>
              <a:rPr lang="en-US" altLang="zh-CN">
                <a:ea typeface="SimSun" charset="0"/>
              </a:rPr>
              <a:t>shared_own</a:t>
            </a:r>
            <a:r>
              <a:rPr lang="zh-CN" altLang="en-US">
                <a:ea typeface="SimSun" charset="0"/>
              </a:rPr>
              <a:t>要支持當引用計數加一時，允許將原來的所有權份額</a:t>
            </a:r>
            <a:r>
              <a:rPr lang="en-US" altLang="zh-CN">
                <a:ea typeface="SimSun" charset="0"/>
              </a:rPr>
              <a:t>q</a:t>
            </a:r>
            <a:r>
              <a:rPr lang="zh-CN" altLang="en-US">
                <a:ea typeface="SimSun" charset="0"/>
              </a:rPr>
              <a:t>拆分爲兩個更小的份額。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Rc::clone</a:t>
            </a:r>
            <a:r>
              <a:rPr lang="zh-CN" altLang="en-US">
                <a:ea typeface="SimSun" charset="0"/>
              </a:rPr>
              <a:t>證明的關鍵在於，需要把</a:t>
            </a:r>
            <a:r>
              <a:rPr lang="en-US" altLang="zh-CN">
                <a:ea typeface="SimSun" charset="0"/>
              </a:rPr>
              <a:t>rc.own</a:t>
            </a:r>
            <a:r>
              <a:rPr lang="zh-CN" altLang="en-US">
                <a:ea typeface="SimSun" charset="0"/>
              </a:rPr>
              <a:t>中所包含的資源都複製一份。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首先第一步是引用計數加一。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在引用計數加一之後，我們可以根據</a:t>
            </a:r>
            <a:r>
              <a:rPr lang="en-US" altLang="zh-CN">
                <a:ea typeface="SimSun" charset="0"/>
              </a:rPr>
              <a:t>shared_own</a:t>
            </a:r>
            <a:r>
              <a:rPr lang="zh-CN" altLang="en-US">
                <a:ea typeface="SimSun" charset="0"/>
              </a:rPr>
              <a:t>的第二個性能，將它拆成兩個原來一半的份額，這樣也就可以相應地把</a:t>
            </a:r>
            <a:r>
              <a:rPr lang="en-US" altLang="zh-CN">
                <a:ea typeface="SimSun" charset="0"/>
              </a:rPr>
              <a:t>q</a:t>
            </a:r>
            <a:r>
              <a:rPr lang="zh-CN" altLang="en-US">
                <a:ea typeface="SimSun" charset="0"/>
              </a:rPr>
              <a:t>份額的所有權拆成兩半。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拆成兩半之後，令新的份額</a:t>
            </a:r>
            <a:r>
              <a:rPr lang="en-US" altLang="zh-CN">
                <a:ea typeface="SimSun" charset="0"/>
              </a:rPr>
              <a:t>q’</a:t>
            </a:r>
            <a:r>
              <a:rPr lang="zh-CN" altLang="en-US">
                <a:ea typeface="SimSun" charset="0"/>
              </a:rPr>
              <a:t>爲舊份額</a:t>
            </a:r>
            <a:r>
              <a:rPr lang="en-US" altLang="zh-CN">
                <a:ea typeface="SimSun" charset="0"/>
              </a:rPr>
              <a:t>q</a:t>
            </a:r>
            <a:r>
              <a:rPr lang="zh-CN" altLang="en-US">
                <a:ea typeface="SimSun" charset="0"/>
              </a:rPr>
              <a:t>的一半，顯然是不大於</a:t>
            </a:r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的正有理數；令新的引用計數</a:t>
            </a:r>
            <a:r>
              <a:rPr lang="en-US" altLang="zh-CN">
                <a:ea typeface="SimSun" charset="0"/>
              </a:rPr>
              <a:t>c’</a:t>
            </a:r>
            <a:r>
              <a:rPr lang="zh-CN" altLang="en-US">
                <a:ea typeface="SimSun" charset="0"/>
              </a:rPr>
              <a:t>爲舊運用計數</a:t>
            </a:r>
            <a:r>
              <a:rPr lang="en-US" altLang="zh-CN">
                <a:ea typeface="SimSun" charset="0"/>
              </a:rPr>
              <a:t>c</a:t>
            </a:r>
            <a:r>
              <a:rPr lang="zh-CN" altLang="en-US">
                <a:ea typeface="SimSun" charset="0"/>
              </a:rPr>
              <a:t>加一，顯然也是正整數。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於是就可以重新得到兩個</a:t>
            </a:r>
            <a:r>
              <a:rPr lang="en-US" altLang="zh-CN">
                <a:ea typeface="SimSun" charset="0"/>
              </a:rPr>
              <a:t>rc.own</a:t>
            </a:r>
            <a:r>
              <a:rPr lang="zh-CN" altLang="en-US">
                <a:ea typeface="SimSun" charset="0"/>
              </a:rPr>
              <a:t>資源，最後給</a:t>
            </a:r>
            <a:r>
              <a:rPr lang="en-US" altLang="zh-CN">
                <a:ea typeface="SimSun" charset="0"/>
              </a:rPr>
              <a:t>y</a:t>
            </a:r>
            <a:r>
              <a:rPr lang="zh-CN" altLang="en-US">
                <a:ea typeface="SimSun" charset="0"/>
              </a:rPr>
              <a:t>賦上相同的地址值之後，最終完成了</a:t>
            </a:r>
            <a:r>
              <a:rPr lang="en-US" altLang="zh-CN">
                <a:ea typeface="SimSun" charset="0"/>
              </a:rPr>
              <a:t>Rc</a:t>
            </a:r>
            <a:r>
              <a:rPr lang="zh-CN" altLang="en-US">
                <a:ea typeface="SimSun" charset="0"/>
              </a:rPr>
              <a:t>類型的複製。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RustBelt</a:t>
            </a:r>
            <a:r>
              <a:rPr lang="zh-CN" altLang="en-US">
                <a:ea typeface="SimSun" charset="0"/>
              </a:rPr>
              <a:t>項目的動機：由於此前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內存安全與線程安全只是宣稱如此，並且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標準庫中衆多的</a:t>
            </a:r>
            <a:r>
              <a:rPr lang="en-US" altLang="zh-CN">
                <a:ea typeface="SimSun" charset="0"/>
              </a:rPr>
              <a:t>unsafe</a:t>
            </a:r>
            <a:r>
              <a:rPr lang="zh-CN" altLang="en-US">
                <a:ea typeface="SimSun" charset="0"/>
              </a:rPr>
              <a:t>代碼使得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的安全性並非顯而易見，因此</a:t>
            </a:r>
            <a:r>
              <a:rPr lang="en-US" altLang="zh-CN">
                <a:ea typeface="SimSun" charset="0"/>
              </a:rPr>
              <a:t>RustBelt</a:t>
            </a:r>
            <a:r>
              <a:rPr lang="zh-CN" altLang="en-US">
                <a:ea typeface="SimSun" charset="0"/>
              </a:rPr>
              <a:t>項目旨在引入形式化方式以證明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語言的安全性，該方法既可以應用於</a:t>
            </a:r>
            <a:r>
              <a:rPr lang="en-US" altLang="zh-CN">
                <a:ea typeface="SimSun" charset="0"/>
              </a:rPr>
              <a:t>Safe</a:t>
            </a:r>
            <a:r>
              <a:rPr lang="zh-CN" altLang="en-US">
                <a:ea typeface="SimSun" charset="0"/>
              </a:rPr>
              <a:t>也可以應用於</a:t>
            </a:r>
            <a:r>
              <a:rPr lang="en-US" altLang="zh-CN">
                <a:ea typeface="SimSun" charset="0"/>
              </a:rPr>
              <a:t>Unsafe</a:t>
            </a:r>
            <a:r>
              <a:rPr lang="zh-CN" altLang="en-US">
                <a:ea typeface="SimSun" charset="0"/>
              </a:rPr>
              <a:t>代碼。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Lambda-Rust</a:t>
            </a:r>
            <a:r>
              <a:rPr lang="zh-CN" altLang="en-US">
                <a:ea typeface="SimSun" charset="0"/>
              </a:rPr>
              <a:t>全文均經過機器證明</a:t>
            </a:r>
            <a:endParaRPr lang="en-US"/>
          </a:p>
          <a:p>
            <a:r>
              <a:rPr lang="en-US"/>
              <a:t>Iris</a:t>
            </a:r>
            <a:r>
              <a:rPr lang="zh-CN" altLang="en-US">
                <a:ea typeface="SimSun" charset="0"/>
              </a:rPr>
              <a:t>：提供各種定製所有權、生存期語義等能力。也是</a:t>
            </a:r>
            <a:r>
              <a:rPr lang="en-US" altLang="zh-CN">
                <a:ea typeface="SimSun" charset="0"/>
              </a:rPr>
              <a:t>Ralf Jung</a:t>
            </a:r>
            <a:r>
              <a:rPr lang="zh-CN" altLang="en-US">
                <a:ea typeface="SimSun" charset="0"/>
              </a:rPr>
              <a:t>老師博士論文的一部分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Coq</a:t>
            </a:r>
            <a:r>
              <a:rPr lang="zh-CN" altLang="en-US">
                <a:ea typeface="SimSun" charset="0"/>
              </a:rPr>
              <a:t>：可供機器檢查的形式化證明語言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所有權類型：可以</a:t>
            </a:r>
            <a:r>
              <a:rPr lang="en-US" altLang="zh-CN">
                <a:ea typeface="SimSun" charset="0"/>
              </a:rPr>
              <a:t>new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drop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move</a:t>
            </a:r>
            <a:endParaRPr lang="en-US" altLang="zh-CN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可變借用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不可變借用</a:t>
            </a:r>
            <a:endParaRPr lang="zh-CN" altLang="en-US">
              <a:ea typeface="SimSun" charset="0"/>
            </a:endParaRPr>
          </a:p>
          <a:p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互斥</a:t>
            </a:r>
            <a:r>
              <a:rPr lang="en-US" altLang="zh-CN">
                <a:ea typeface="SimSun" charset="0"/>
              </a:rPr>
              <a:t> v.s. </a:t>
            </a:r>
            <a:r>
              <a:rPr lang="zh-CN" altLang="en-US">
                <a:ea typeface="SimSun" charset="0"/>
              </a:rPr>
              <a:t>共享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所有</a:t>
            </a:r>
            <a:r>
              <a:rPr lang="en-US" altLang="zh-CN">
                <a:ea typeface="SimSun" charset="0"/>
              </a:rPr>
              <a:t> v.s. </a:t>
            </a:r>
            <a:r>
              <a:rPr lang="zh-CN" altLang="en-US">
                <a:ea typeface="SimSun" charset="0"/>
              </a:rPr>
              <a:t>借用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在滿足前置條件時，如果程序運行結束，須滿足後置條件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擁有：</a:t>
            </a:r>
            <a:r>
              <a:rPr lang="zh-CN">
                <a:ea typeface="SimSun" charset="0"/>
              </a:rPr>
              <a:t>沒有其他指向同一位置的指針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不交：由星號連接的兩個資源必不重合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SimSun" charset="0"/>
              </a:rPr>
              <a:t>唯一性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不可複製性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對於非資源，星號與邏輯與等價。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66039"/>
            <a:ext cx="9144000" cy="5077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" name="文本框 7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t>第三届中国Rust开发者大会</a:t>
            </a:r>
          </a:p>
        </p:txBody>
      </p:sp>
      <p:pic>
        <p:nvPicPr>
          <p:cNvPr id="97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0"/>
            <a:ext cx="4400550" cy="13284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655" y="4199254"/>
            <a:ext cx="3754121" cy="10871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7"/>
          <p:cNvSpPr txBox="1"/>
          <p:nvPr/>
        </p:nvSpPr>
        <p:spPr>
          <a:xfrm>
            <a:off x="292735" y="1779905"/>
            <a:ext cx="2183130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rPr lang="zh-CN" sz="1800" b="0">
                <a:ea typeface="SimSun" charset="0"/>
              </a:rPr>
              <a:t>王俊吉</a:t>
            </a:r>
            <a:endParaRPr lang="zh-CN" sz="1800" b="0">
              <a:ea typeface="SimSun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Logics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2267585" y="3291840"/>
            <a:ext cx="633730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(x ↦ v) ∗ (x ↦ w)  ⟹  False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68220" y="2644140"/>
            <a:ext cx="633603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(x ↦ v) ∧ (x ↦ w)  ⟹  v = w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Separation Logic (Iris)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72665" y="4011930"/>
            <a:ext cx="63322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(x = 1) ∗ (y = 2)  ⟺  (x = 1) ∧ (y = 2)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1460" y="2720975"/>
            <a:ext cx="186245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Resources, unique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" y="3368675"/>
            <a:ext cx="264223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Resources, not duplicable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1460" y="4088765"/>
            <a:ext cx="145034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Non-resources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0" grpId="0" animBg="1"/>
      <p:bldP spid="2" grpId="0" animBg="1"/>
      <p:bldP spid="11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Logics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899795" y="2428240"/>
            <a:ext cx="743077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{True}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let x = Box::new(1)  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{x ↦ 1}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3725" y="3326765"/>
            <a:ext cx="796163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{(x ↦ 1) ∗ (y ↦ 1)}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*x += *y 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{(x ↦ 2) ∗ (y ↦ 1)}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77745" y="4228465"/>
            <a:ext cx="459359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{x ↦ −}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drop(x) </a:t>
            </a:r>
            <a:r>
              <a:rPr kumimoji="0" lang="en-US" sz="280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{True}</a:t>
            </a:r>
            <a:endParaRPr kumimoji="0" lang="en-US" sz="280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Separation Logic (Iris)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48034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Type System of λ</a:t>
            </a:r>
            <a:r>
              <a:rPr lang="en-US" baseline="-25000"/>
              <a:t>Rust</a:t>
            </a:r>
            <a:r>
              <a:rPr lang="en-US"/>
              <a:t> (selective)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Rust Semantics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/>
              <p:nvPr/>
            </p:nvGraphicFramePr>
            <p:xfrm>
              <a:off x="3794760" y="2145665"/>
              <a:ext cx="5048885" cy="28886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1970"/>
                    <a:gridCol w="3256915"/>
                  </a:tblGrid>
                  <a:tr h="41973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λ</a:t>
                          </a:r>
                          <a:r>
                            <a:rPr lang="en-US" sz="2000" b="1" baseline="-25000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Rust </a:t>
                          </a: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Type</a:t>
                          </a:r>
                          <a:endParaRPr lang="en-US" sz="2000" b="1">
                            <a:solidFill>
                              <a:schemeClr val="tx1"/>
                            </a:solidFill>
                            <a:latin typeface="+mj-cs"/>
                            <a:cs typeface="+mj-cs"/>
                          </a:endParaRPr>
                        </a:p>
                      </a:txBody>
                      <a:tcPr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Rust Type</a:t>
                          </a:r>
                          <a:endParaRPr lang="en-US" sz="2000" b="1">
                            <a:solidFill>
                              <a:schemeClr val="tx1"/>
                            </a:solidFill>
                            <a:latin typeface="+mj-cs"/>
                            <a:cs typeface="+mj-cs"/>
                          </a:endParaRPr>
                        </a:p>
                      </a:txBody>
                      <a:tcPr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bool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|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int</a:t>
                          </a:r>
                          <a:endParaRPr lang="en-US" sz="1800" b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bool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| BigInt</a:t>
                          </a:r>
                          <a:endParaRPr lang="en-US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own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oMath>
                          </a14:m>
                          <a:endParaRPr lang="en-US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Box&lt;T&gt;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23114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  <m:t>&amp;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  <m:t>𝐦𝐮𝐭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  <m:t>α</m:t>
                                  </m:r>
                                </m:sup>
                              </m:sSubSup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|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  <m:t>&amp;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1800" b="1">
                                      <a:latin typeface="TeX Gyre Pagella Math" panose="02000503000000000000" charset="0"/>
                                      <a:cs typeface="TeX Gyre Pagella Math" panose="02000503000000000000" charset="0"/>
                                      <a:sym typeface="+mn-ea"/>
                                    </a:rPr>
                                    <m:t>𝐬𝐡𝐫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TeX Gyre Pagella Math" panose="02000503000000000000" charset="0"/>
                                      <a:ea typeface="Poppins"/>
                                      <a:cs typeface="TeX Gyre Pagella Math" panose="02000503000000000000" charset="0"/>
                                    </a:rPr>
                                    <m:t>α</m:t>
                                  </m:r>
                                </m:sup>
                              </m:sSubSup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</a:rPr>
                                <m:t>𝑇</m:t>
                              </m:r>
                            </m:oMath>
                          </a14:m>
                          <a:endParaRPr lang="en-US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&amp;’a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mut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T |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a:t>&amp;’a T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SimSun" charset="0"/>
                              <a:cs typeface="TeX Gyre Pagella Math" panose="02000503000000000000" charset="0"/>
                            </a:rPr>
                            <a:t> |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  <m:t>[]</m:t>
                                  </m:r>
                                </m:e>
                              </m:nary>
                            </m:oMath>
                          </a14:m>
                          <a:endParaRPr lang="en-US" altLang="zh-CN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SimSun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1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, 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 | ()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SimSun" charset="0"/>
                              <a:cs typeface="TeX Gyre Pagella Math" panose="02000503000000000000" charset="0"/>
                            </a:rPr>
                            <a:t> </a:t>
                          </a:r>
                          <a:endParaRPr lang="en-US" altLang="zh-CN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SimSun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SimSun" charset="0"/>
                              <a:cs typeface="TeX Gyre Pagella Math" panose="02000503000000000000" charset="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  <m:t>[]</m:t>
                                  </m:r>
                                </m:e>
                              </m:nary>
                            </m:oMath>
                          </a14:m>
                          <a:endParaRPr lang="en-US" altLang="zh-CN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SimSun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SimSun" charset="0"/>
                              <a:cs typeface="TeX Gyre Pagella Math" panose="02000503000000000000" charset="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1800" b="0" i="1">
                                      <a:solidFill>
                                        <a:schemeClr val="tx1"/>
                                      </a:solidFill>
                                      <a:latin typeface="DejaVu Math TeX Gyre" panose="02000503000000000000" charset="0"/>
                                      <a:ea typeface="SimSun" charset="0"/>
                                      <a:cs typeface="DejaVu Math TeX Gyre" panose="02000503000000000000" charset="0"/>
                                    </a:rPr>
                                    <m:t>[]</m:t>
                                  </m:r>
                                </m:e>
                              </m:nary>
                              <m: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SimSun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ea typeface="SimSun" charset="0"/>
                                  <a:cs typeface="DejaVu Math TeX Gyre" panose="02000503000000000000" charset="0"/>
                                </a:rPr>
                                <m:t>𝜏</m:t>
                              </m:r>
                            </m:oMath>
                          </a14:m>
                          <a:endParaRPr lang="en-US" altLang="zh-CN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SimSun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enum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Type { A(T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1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), B(T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 }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|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enum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Type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{} 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+mn-cs"/>
                            </a:rPr>
                            <a:t>or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!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| Option&lt;T&gt;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/>
              <p:nvPr/>
            </p:nvGraphicFramePr>
            <p:xfrm>
              <a:off x="3794760" y="2145665"/>
              <a:ext cx="5048885" cy="28886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1970"/>
                    <a:gridCol w="3256915"/>
                  </a:tblGrid>
                  <a:tr h="41973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λ</a:t>
                          </a:r>
                          <a:r>
                            <a:rPr lang="en-US" sz="2000" b="1" baseline="-25000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Rust </a:t>
                          </a: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Type</a:t>
                          </a:r>
                          <a:endParaRPr lang="en-US" sz="2000" b="1">
                            <a:solidFill>
                              <a:schemeClr val="tx1"/>
                            </a:solidFill>
                            <a:latin typeface="+mj-cs"/>
                            <a:cs typeface="+mj-cs"/>
                          </a:endParaRPr>
                        </a:p>
                      </a:txBody>
                      <a:tcPr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2000" b="1">
                              <a:solidFill>
                                <a:schemeClr val="tx1"/>
                              </a:solidFill>
                              <a:latin typeface="+mj-cs"/>
                              <a:cs typeface="+mj-cs"/>
                            </a:rPr>
                            <a:t>Rust Type</a:t>
                          </a:r>
                          <a:endParaRPr lang="en-US" sz="2000" b="1">
                            <a:solidFill>
                              <a:schemeClr val="tx1"/>
                            </a:solidFill>
                            <a:latin typeface="+mj-cs"/>
                            <a:cs typeface="+mj-cs"/>
                          </a:endParaRPr>
                        </a:p>
                      </a:txBody>
                      <a:tcPr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bool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|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int</a:t>
                          </a:r>
                          <a:endParaRPr lang="en-US" sz="1800" b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bool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| BigInt</a:t>
                          </a:r>
                          <a:endParaRPr lang="en-US" sz="1800" b="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Box&lt;T&gt;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367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&amp;’a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mut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T |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a:t>&amp;’a T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1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, 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 | ()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  <a:tr h="940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enum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Type { A(T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1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), B(T</a:t>
                          </a:r>
                          <a:r>
                            <a:rPr lang="en-US" sz="1800" baseline="-250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) }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| </a:t>
                          </a:r>
                          <a:r>
                            <a:rPr lang="en-US" sz="1800" b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enum</a:t>
                          </a:r>
                          <a:r>
                            <a:rPr lang="en-US" sz="1800" b="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Type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{} 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+mn-cs"/>
                            </a:rPr>
                            <a:t>or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 !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</a:rPr>
                            <a:t>| Option&lt;T&gt;</a:t>
                          </a:r>
                          <a:endParaRPr lang="en-US" sz="18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7164705" y="2605405"/>
            <a:ext cx="1729740" cy="659130"/>
            <a:chOff x="11283" y="4103"/>
            <a:chExt cx="2724" cy="1038"/>
          </a:xfrm>
        </p:grpSpPr>
        <p:sp>
          <p:nvSpPr>
            <p:cNvPr id="17" name="Rectangles 16"/>
            <p:cNvSpPr/>
            <p:nvPr/>
          </p:nvSpPr>
          <p:spPr>
            <a:xfrm>
              <a:off x="11283" y="4103"/>
              <a:ext cx="1134" cy="43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12757" y="4390"/>
              <a:ext cx="1250" cy="751"/>
            </a:xfrm>
            <a:prstGeom prst="wedgeRoundRectCallout">
              <a:avLst>
                <a:gd name="adj1" fmla="val -68450"/>
                <a:gd name="adj2" fmla="val -45208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Abstract machine!</a:t>
              </a: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15"/>
              <p:cNvSpPr txBox="1"/>
              <p:nvPr/>
            </p:nvSpPr>
            <p:spPr>
              <a:xfrm>
                <a:off x="251460" y="2499995"/>
                <a:ext cx="3324225" cy="18554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Lft		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</a:rPr>
                      <m:t>𝜅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::=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|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static</a:t>
                </a:r>
                <a:endParaRPr lang="en-US" sz="2000" b="1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Mod	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</a:rPr>
                      <m:t>𝜇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::=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mut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|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shr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Type	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::=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|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bool 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|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int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		| </a:t>
                </a:r>
                <a:r>
                  <a:rPr lang="en-US" sz="2000" b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own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	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  <m:t>&amp;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  <m:t>𝜇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  <m:t>𝜅</m:t>
                        </m:r>
                      </m:sup>
                    </m:sSubSup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</a:rPr>
                      <m:t>𝑇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		|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𝜏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	|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𝜏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̄	| ⋯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</p:txBody>
          </p:sp>
        </mc:Choice>
        <mc:Fallback>
          <p:sp>
            <p:nvSpPr>
              <p:cNvPr id="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499995"/>
                <a:ext cx="3324225" cy="18554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48034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The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</a:rPr>
              <a:t>own </a:t>
            </a:r>
            <a:r>
              <a:rPr lang="en-US"/>
              <a:t>Predict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Rust Semantics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文本框 15"/>
          <p:cNvSpPr txBox="1"/>
          <p:nvPr/>
        </p:nvSpPr>
        <p:spPr>
          <a:xfrm>
            <a:off x="327025" y="2211705"/>
            <a:ext cx="222885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⟦</a:t>
            </a:r>
            <a:r>
              <a:rPr lang="en-US" sz="2000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bool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⟧.own(v̄)</a:t>
            </a:r>
            <a:endParaRPr lang="en-US" sz="2000">
              <a:solidFill>
                <a:schemeClr val="tx1"/>
              </a:solidFill>
              <a:latin typeface="TeX Gyre Pagella Math" panose="02000503000000000000" charset="0"/>
              <a:cs typeface="TeX Gyre Pagella Math" panose="02000503000000000000" charset="0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2555875" y="2211705"/>
            <a:ext cx="638873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:= v̄ = [</a:t>
            </a:r>
            <a:r>
              <a:rPr lang="en-US" sz="2000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true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] ∨ v̄ = [</a:t>
            </a:r>
            <a:r>
              <a:rPr lang="en-US" sz="2000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false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]</a:t>
            </a:r>
            <a:endParaRPr lang="en-US" sz="2000" i="1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7025" y="3976370"/>
            <a:ext cx="7373620" cy="368935"/>
            <a:chOff x="510" y="5703"/>
            <a:chExt cx="11612" cy="581"/>
          </a:xfrm>
        </p:grpSpPr>
        <p:sp>
          <p:nvSpPr>
            <p:cNvPr id="7" name="Text Box 6"/>
            <p:cNvSpPr txBox="1"/>
            <p:nvPr/>
          </p:nvSpPr>
          <p:spPr>
            <a:xfrm>
              <a:off x="510" y="5703"/>
              <a:ext cx="2608" cy="58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2400">
                  <a:solidFill>
                    <a:schemeClr val="accent5"/>
                  </a:solidFill>
                  <a:latin typeface="TeX Gyre Pagella Math" panose="02000503000000000000" charset="0"/>
                  <a:cs typeface="TeX Gyre Pagella Math" panose="02000503000000000000" charset="0"/>
                  <a:sym typeface="+mn-ea"/>
                </a:rPr>
                <a:t>⟦τ⟧</a:t>
              </a:r>
              <a:r>
                <a:rPr lang="en-US" sz="2400">
                  <a:latin typeface="TeX Gyre Pagella Math" panose="02000503000000000000" charset="0"/>
                  <a:cs typeface="TeX Gyre Pagella Math" panose="02000503000000000000" charset="0"/>
                  <a:sym typeface="+mn-ea"/>
                </a:rPr>
                <a:t>.own(</a:t>
              </a:r>
              <a:r>
                <a:rPr lang="en-US" sz="2400">
                  <a:solidFill>
                    <a:srgbClr val="C00000"/>
                  </a:solidFill>
                  <a:latin typeface="TeX Gyre Pagella Math" panose="02000503000000000000" charset="0"/>
                  <a:cs typeface="TeX Gyre Pagella Math" panose="02000503000000000000" charset="0"/>
                  <a:sym typeface="+mn-ea"/>
                </a:rPr>
                <a:t>v̄</a:t>
              </a:r>
              <a:r>
                <a:rPr lang="en-US" sz="2400">
                  <a:latin typeface="TeX Gyre Pagella Math" panose="02000503000000000000" charset="0"/>
                  <a:cs typeface="TeX Gyre Pagella Math" panose="02000503000000000000" charset="0"/>
                  <a:sym typeface="+mn-ea"/>
                </a:rPr>
                <a:t>)</a:t>
              </a: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118" y="5751"/>
              <a:ext cx="9004" cy="4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- A relation between </a:t>
              </a: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 type</a:t>
              </a: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 list of values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619885" y="4516120"/>
            <a:ext cx="490982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:= ⟦τ⟧.own(v̄) −∗ 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⟦τ⟧.own(v̄) ∗ ⟦τ⟧.own(v̄)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Calibri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95605" y="4516120"/>
            <a:ext cx="888365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τ: Copy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+mn-ea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5444490" y="2644140"/>
            <a:ext cx="2375535" cy="276859"/>
          </a:xfrm>
          <a:prstGeom prst="borderCallout2">
            <a:avLst>
              <a:gd name="adj1" fmla="val 56422"/>
              <a:gd name="adj2" fmla="val -71"/>
              <a:gd name="adj3" fmla="val 56047"/>
              <a:gd name="adj4" fmla="val -14656"/>
              <a:gd name="adj5" fmla="val 154817"/>
              <a:gd name="adj6" fmla="val -26564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 concatentation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327025" y="2615565"/>
            <a:ext cx="222885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⟦</a:t>
            </a:r>
            <a:r>
              <a:rPr lang="en-US" sz="2000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int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⟧.own(v̄)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 </a:t>
            </a:r>
            <a:endParaRPr lang="en-US" sz="2000">
              <a:solidFill>
                <a:schemeClr val="tx1"/>
              </a:solidFill>
              <a:latin typeface="TeX Gyre Pagella Math" panose="02000503000000000000" charset="0"/>
              <a:cs typeface="TeX Gyre Pagella Math" panose="02000503000000000000" charset="0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327025" y="3003550"/>
            <a:ext cx="222885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⟦τ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×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 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⟧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.own(v̄)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 </a:t>
            </a:r>
            <a:endParaRPr lang="en-US" sz="2000">
              <a:solidFill>
                <a:schemeClr val="tx1"/>
              </a:solidFill>
              <a:latin typeface="TeX Gyre Pagella Math" panose="02000503000000000000" charset="0"/>
              <a:cs typeface="TeX Gyre Pagella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15"/>
              <p:cNvSpPr txBox="1"/>
              <p:nvPr/>
            </p:nvSpPr>
            <p:spPr>
              <a:xfrm>
                <a:off x="327025" y="3363595"/>
                <a:ext cx="2228850" cy="551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SimSun" charset="0"/>
                            <a:cs typeface="DejaVu Math TeX Gyre" panose="02000503000000000000" charset="0"/>
                            <a:sym typeface="Calibri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SimSun" charset="0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SimSun" charset="0"/>
                                <a:cs typeface="DejaVu Math TeX Gyre" panose="02000503000000000000" charset="0"/>
                                <a:sym typeface="Calibri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SimSun" charset="0"/>
                                <a:cs typeface="DejaVu Math TeX Gyre" panose="02000503000000000000" charset="0"/>
                                <a:sym typeface="Calibri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SimSun" charset="0"/>
                                <a:cs typeface="DejaVu Math TeX Gyre" panose="02000503000000000000" charset="0"/>
                                <a:sym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SimSun" charset="0"/>
                                <a:cs typeface="DejaVu Math TeX Gyre" panose="02000503000000000000" charset="0"/>
                                <a:sym typeface="Calibri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SimSun" charset="0"/>
                        <a:cs typeface="DejaVu Math TeX Gyre" panose="02000503000000000000" charset="0"/>
                        <a:sym typeface="Calibri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SimSun" charset="0"/>
                        <a:cs typeface="DejaVu Math TeX Gyre" panose="02000503000000000000" charset="0"/>
                        <a:sym typeface="Calibri"/>
                      </a:rPr>
                      <m:t>own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SimSun" charset="0"/>
                            <a:cs typeface="DejaVu Math TeX Gyre" panose="02000503000000000000" charset="0"/>
                            <a:sym typeface="Calibri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𝑣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</a:endParaRPr>
              </a:p>
            </p:txBody>
          </p:sp>
        </mc:Choice>
        <mc:Fallback>
          <p:sp>
            <p:nvSpPr>
              <p:cNvPr id="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" y="3363595"/>
                <a:ext cx="2228850" cy="5518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15"/>
          <p:cNvSpPr txBox="1"/>
          <p:nvPr/>
        </p:nvSpPr>
        <p:spPr>
          <a:xfrm>
            <a:off x="2555875" y="2615565"/>
            <a:ext cx="22313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:= ∃z ∈ ℤ. 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v̄ = [z]</a:t>
            </a:r>
            <a:endParaRPr lang="en-US" sz="2000" i="1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2555875" y="3003550"/>
            <a:ext cx="638873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:= 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∃v̄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,v̄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. (v̄ = 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++v̄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) ∗ ⟦τ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⟧.own(v̄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) ∗ ⟦τ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⟧.own(v̄</a:t>
            </a:r>
            <a:r>
              <a:rPr lang="en-US" altLang="zh-CN" sz="2000" baseline="-25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)</a:t>
            </a:r>
            <a:endParaRPr lang="en-US" sz="2000" i="1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5"/>
              <p:cNvSpPr txBox="1"/>
              <p:nvPr/>
            </p:nvSpPr>
            <p:spPr>
              <a:xfrm>
                <a:off x="2555875" y="3363595"/>
                <a:ext cx="6388735" cy="55753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</a:rPr>
                      <m:t>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ℕ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𝑤</m:t>
                        </m:r>
                      </m:e>
                    </m:ba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.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𝑣</m:t>
                        </m:r>
                      </m:e>
                    </m:ba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=[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𝑖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]++</m:t>
                    </m:r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𝑤</m:t>
                        </m:r>
                      </m:e>
                    </m:ba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  <m:d>
                      <m:dPr>
                        <m:begChr m:val="⟦"/>
                        <m:endChr m:val="⟧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SimSun" charset="0"/>
                            <a:cs typeface="DejaVu Math TeX Gyre" panose="02000503000000000000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own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</m:e>
                    </m:d>
                  </m:oMath>
                </a14:m>
                <a:endParaRPr lang="en-US" sz="20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3363595"/>
                <a:ext cx="6388735" cy="5575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2" grpId="0" uiExpand="1" build="p"/>
      <p:bldP spid="4" grpId="0" uiExpand="1" build="p"/>
      <p:bldP spid="5" grpId="0" uiExpand="1" build="p"/>
      <p:bldP spid="6" grpId="0" uiExpand="1" build="p"/>
      <p:bldP spid="9" grpId="0" uiExpand="1" build="p"/>
      <p:bldP spid="15" grpId="0" uiExpand="1" build="p"/>
      <p:bldP spid="12" grpId="0" animBg="1"/>
      <p:bldP spid="11" grpId="0" bldLvl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9580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650684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Exclusive Ownership &amp; Mutable Borrows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>
                <a:sym typeface="+mn-ea"/>
              </a:rPr>
              <a:t>Rust Semantics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17" name="文本框 33"/>
          <p:cNvSpPr txBox="1"/>
          <p:nvPr/>
        </p:nvSpPr>
        <p:spPr>
          <a:xfrm>
            <a:off x="5661025" y="2045970"/>
            <a:ext cx="333883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>
                <a:ea typeface="SimSun" charset="0"/>
              </a:rPr>
              <a:t>It owns a location value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ℓ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”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659880" y="2153285"/>
            <a:ext cx="1854835" cy="307340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33"/>
          <p:cNvSpPr txBox="1"/>
          <p:nvPr/>
        </p:nvSpPr>
        <p:spPr>
          <a:xfrm>
            <a:off x="5652135" y="3989705"/>
            <a:ext cx="3420745" cy="3860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>
                <a:ea typeface="SimSun" charset="0"/>
                <a:sym typeface="+mn-ea"/>
              </a:rPr>
              <a:t>(</a:t>
            </a:r>
            <a:r>
              <a:rPr lang="en-US" sz="1600">
                <a:ea typeface="SimSun" charset="0"/>
                <a:sym typeface="+mn-ea"/>
              </a:rPr>
              <a:t>under full borrow of lifetime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κ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sz="1600">
                <a:ea typeface="SimSun" charset="0"/>
                <a:sym typeface="+mn-ea"/>
              </a:rPr>
              <a:t>)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07315" y="4132580"/>
            <a:ext cx="51600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Calibri"/>
              </a:rPr>
              <a:t>In Rust,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 T</a:t>
            </a:r>
            <a:r>
              <a:rPr lang="en-US">
                <a:sym typeface="Calibri"/>
              </a:rPr>
              <a:t>,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 Box&lt;T&gt;</a:t>
            </a:r>
            <a:r>
              <a:rPr lang="en-US">
                <a:sym typeface="Calibri"/>
              </a:rPr>
              <a:t> can be borrowed as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&amp;’a </a:t>
            </a:r>
            <a:r>
              <a:rPr lang="en-US" b="1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mut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 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251460" y="4622165"/>
                <a:ext cx="2912745" cy="299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5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𝑃</m:t>
                      </m:r>
                      <m:r>
                        <a:rPr kumimoji="0" lang="en-US" sz="2000" i="1" u="none" strike="noStrike" cap="none" spc="0" normalizeH="0" baseline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uFillTx/>
                          <a:latin typeface="DejaVu Math TeX Gyre" panose="02000503000000000000" charset="0"/>
                          <a:ea typeface="Poppins"/>
                          <a:cs typeface="DejaVu Math TeX Gyre" panose="02000503000000000000" charset="0"/>
                          <a:sym typeface="+mn-ea"/>
                        </a:rPr>
                        <m:t>−</m:t>
                      </m:r>
                      <m:r>
                        <a:rPr kumimoji="0" 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uFillTx/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</m:t>
                      </m:r>
                      <m:sSubSup>
                        <m:sSubSupPr>
                          <m:ctrlPr>
                            <a:rPr lang="en-US" sz="2000">
                              <a:solidFill>
                                <a:srgbClr val="76717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sz="2000">
                              <a:solidFill>
                                <a:srgbClr val="76717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&amp;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6717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</a:rPr>
                            <m:t>full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6717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</a:rPr>
                            <m:t>κ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accent5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𝑃</m:t>
                      </m:r>
                      <m:r>
                        <a:rPr kumimoji="0" 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uFillTx/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</m:t>
                      </m:r>
                      <m:d>
                        <m:dPr>
                          <m:ctrlPr>
                            <a:rPr kumimoji="0" lang="en-US" sz="2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767171"/>
                              </a:solidFill>
                              <a:effectLst/>
                              <a:uFillTx/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767171"/>
                                  </a:solidFill>
                                  <a:effectLst/>
                                  <a:uFillTx/>
                                  <a:latin typeface="DejaVu Math TeX Gyre" panose="02000503000000000000" charset="0"/>
                                  <a:ea typeface="Poppins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767171"/>
                                  </a:solidFill>
                                  <a:effectLst/>
                                  <a:uFillTx/>
                                  <a:latin typeface="DejaVu Math TeX Gyre" panose="02000503000000000000" charset="0"/>
                                  <a:ea typeface="Poppins"/>
                                  <a:cs typeface="DejaVu Math TeX Gyre" panose="02000503000000000000" charset="0"/>
                                  <a:sym typeface="+mn-ea"/>
                                </a:rPr>
                                <m:t>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6717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</a:rPr>
                                <m:t>κ</m:t>
                              </m:r>
                            </m:e>
                          </m:d>
                          <m:r>
                            <a:rPr kumimoji="0" lang="en-US" sz="200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767171"/>
                              </a:solidFill>
                              <a:effectLst/>
                              <a:uFillTx/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−</m:t>
                          </m:r>
                          <m:r>
                            <a:rPr kumimoji="0" lang="en-US" sz="20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767171"/>
                              </a:solidFill>
                              <a:effectLst/>
                              <a:uFillTx/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0" lang="en-US" sz="2000" b="0" i="1" u="none" strike="noStrike" cap="none" spc="0" normalizeH="0" baseline="0">
                  <a:ln>
                    <a:noFill/>
                  </a:ln>
                  <a:solidFill>
                    <a:srgbClr val="767171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4622165"/>
                <a:ext cx="2912745" cy="299720"/>
              </a:xfrm>
              <a:prstGeom prst="rect">
                <a:avLst/>
              </a:prstGeom>
              <a:blipFill rotWithShape="1">
                <a:blip r:embed="rId1"/>
                <a:stretch>
                  <a:fillRect r="-2790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s 27"/>
          <p:cNvSpPr/>
          <p:nvPr/>
        </p:nvSpPr>
        <p:spPr>
          <a:xfrm>
            <a:off x="1816735" y="4587875"/>
            <a:ext cx="607695" cy="368935"/>
          </a:xfrm>
          <a:prstGeom prst="rect">
            <a:avLst/>
          </a:prstGeom>
          <a:noFill/>
          <a:ln w="12700" cap="flat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0"/>
              <p:cNvSpPr txBox="1"/>
              <p:nvPr/>
            </p:nvSpPr>
            <p:spPr>
              <a:xfrm>
                <a:off x="3923665" y="4633595"/>
                <a:ext cx="2359660" cy="276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b="0" i="1" u="none" strike="noStrike" cap="none" spc="0" normalizeH="0" baseline="0">
                            <a:ln>
                              <a:noFill/>
                            </a:ln>
                            <a:solidFill>
                              <a:srgbClr val="767171"/>
                            </a:solidFill>
                            <a:effectLst/>
                            <a:uFillTx/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</m:ctrlPr>
                      </m:dPr>
                      <m:e>
                        <m:r>
                          <a:rPr kumimoji="0" lang="en-US" b="0" i="1" u="none" strike="noStrike" cap="none" spc="0" normalizeH="0" baseline="0">
                            <a:ln>
                              <a:noFill/>
                            </a:ln>
                            <a:solidFill>
                              <a:srgbClr val="767171"/>
                            </a:solidFill>
                            <a:effectLst/>
                            <a:uFillTx/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6717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  <m:t>κ</m:t>
                        </m:r>
                      </m:e>
                    </m:d>
                  </m:oMath>
                </a14:m>
                <a:r>
                  <a:rPr lang="en-US" sz="16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+mn-ea"/>
                  </a:rPr>
                  <a:t>: lifetime</a:t>
                </a:r>
                <a:r>
                  <a:rPr lang="zh-CN" altLang="en-US" sz="1600">
                    <a:solidFill>
                      <a:srgbClr val="767171"/>
                    </a:solidFill>
                    <a:latin typeface="Poppins"/>
                    <a:ea typeface="SimSun" charset="0"/>
                    <a:cs typeface="Poppins"/>
                    <a:sym typeface="+mn-ea"/>
                  </a:rPr>
                  <a:t> </a:t>
                </a:r>
                <a:r>
                  <a:rPr lang="zh-CN" altLang="en-US" sz="1600">
                    <a:solidFill>
                      <a:srgbClr val="767171"/>
                    </a:solidFill>
                    <a:latin typeface="Poppins"/>
                    <a:ea typeface="SimSun" charset="0"/>
                    <a:cs typeface="Poppins"/>
                    <a:sym typeface="+mn-ea"/>
                  </a:rPr>
                  <a:t>“</a:t>
                </a:r>
                <a:r>
                  <a:rPr lang="zh-CN" altLang="en-US" sz="1600">
                    <a:solidFill>
                      <a:srgbClr val="767171"/>
                    </a:solidFill>
                    <a:latin typeface="TeX Gyre Pagella Math" panose="02000503000000000000" charset="0"/>
                    <a:ea typeface="SimSun" charset="0"/>
                    <a:cs typeface="TeX Gyre Pagella Math" panose="02000503000000000000" charset="0"/>
                    <a:sym typeface="+mn-ea"/>
                  </a:rPr>
                  <a:t>κ</a:t>
                </a:r>
                <a:r>
                  <a:rPr lang="zh-CN" altLang="en-US" sz="1600">
                    <a:solidFill>
                      <a:srgbClr val="767171"/>
                    </a:solidFill>
                    <a:latin typeface="Poppins"/>
                    <a:ea typeface="SimSun" charset="0"/>
                    <a:cs typeface="Poppins"/>
                    <a:sym typeface="+mn-ea"/>
                  </a:rPr>
                  <a:t>” </a:t>
                </a:r>
                <a:r>
                  <a:rPr lang="en-US" sz="1600">
                    <a:solidFill>
                      <a:srgbClr val="767171"/>
                    </a:solidFill>
                    <a:latin typeface="Poppins"/>
                    <a:ea typeface="SimSun" charset="0"/>
                    <a:cs typeface="Poppins"/>
                    <a:sym typeface="+mn-ea"/>
                  </a:rPr>
                  <a:t>e</a:t>
                </a:r>
                <a:r>
                  <a:rPr lang="en-US" sz="16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+mn-ea"/>
                  </a:rPr>
                  <a:t>nds</a:t>
                </a:r>
                <a:endParaRPr kumimoji="0" lang="en-US" sz="1600" b="0" i="0" u="none" strike="noStrike" cap="none" spc="0" normalizeH="0" baseline="0">
                  <a:ln>
                    <a:noFill/>
                  </a:ln>
                  <a:solidFill>
                    <a:srgbClr val="767171"/>
                  </a:solidFill>
                  <a:effectLst/>
                  <a:uFillTx/>
                  <a:latin typeface="Poppins"/>
                  <a:ea typeface="Poppins"/>
                  <a:cs typeface="Poppins"/>
                  <a:sym typeface="Calibri"/>
                </a:endParaRPr>
              </a:p>
            </p:txBody>
          </p:sp>
        </mc:Choice>
        <mc:Fallback>
          <p:sp>
            <p:nvSpPr>
              <p:cNvPr id="2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65" y="4633595"/>
                <a:ext cx="2359660" cy="276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2067560" y="3198495"/>
                <a:ext cx="3820795" cy="363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rPr>
                  <a:t>:=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∃ℓ.</m:t>
                    </m:r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𝑣</m:t>
                        </m:r>
                      </m:e>
                    </m:ba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=[ℓ]</m:t>
                    </m:r>
                  </m:oMath>
                </a14:m>
                <a:endParaRPr kumimoji="0" lang="en-US" sz="2000" b="0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60" y="3198495"/>
                <a:ext cx="3820795" cy="363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107315" y="3196590"/>
                <a:ext cx="1960245" cy="415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</a:rPr>
                              <m:t>&amp;</m:t>
                            </m:r>
                          </m:e>
                          <m:sub>
                            <m:argPr>
                              <m:argSz m:val="-1"/>
                            </m:argPr>
                            <m:r>
                              <a:rPr lang="en-US" sz="2000" b="1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</a:rPr>
                              <m:t>𝐦𝐮𝐭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</a:rPr>
                              <m:t>𝛋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rPr>
                  <a:t>.own(v̄)</a:t>
                </a:r>
                <a:endParaRPr kumimoji="0" lang="en-US" sz="2000" b="0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" y="3196590"/>
                <a:ext cx="1960245" cy="415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s 3"/>
          <p:cNvSpPr/>
          <p:nvPr/>
        </p:nvSpPr>
        <p:spPr>
          <a:xfrm>
            <a:off x="2424430" y="3242310"/>
            <a:ext cx="1153795" cy="307340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15"/>
          <p:cNvSpPr txBox="1"/>
          <p:nvPr/>
        </p:nvSpPr>
        <p:spPr>
          <a:xfrm>
            <a:off x="107315" y="2067560"/>
            <a:ext cx="20154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⟦</a:t>
            </a:r>
            <a:r>
              <a:rPr lang="en-US" sz="2000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own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</a:rPr>
              <a:t> τ⟧.own(v̄)</a:t>
            </a:r>
            <a:endParaRPr lang="en-US" sz="2000">
              <a:solidFill>
                <a:schemeClr val="tx1"/>
              </a:solidFill>
              <a:latin typeface="TeX Gyre Pagella Math" panose="02000503000000000000" charset="0"/>
              <a:cs typeface="TeX Gyre Pagella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15"/>
              <p:cNvSpPr txBox="1"/>
              <p:nvPr/>
            </p:nvSpPr>
            <p:spPr>
              <a:xfrm>
                <a:off x="2123440" y="2045970"/>
                <a:ext cx="3270885" cy="455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  <a:sym typeface="+mn-ea"/>
                      </a:rPr>
                      <m:t>∃ℓ.</m:t>
                    </m:r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𝑣</m:t>
                        </m:r>
                      </m:e>
                    </m:bar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=[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ℓ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TeX Gyre Pagella Math" panose="02000503000000000000" charset="0"/>
                    <a:ea typeface="SimSun" charset="0"/>
                    <a:cs typeface="TeX Gyre Pagella Math" panose="02000503000000000000" charset="0"/>
                    <a:sym typeface="+mn-ea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0" y="2045970"/>
                <a:ext cx="3270885" cy="4552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s 1"/>
          <p:cNvSpPr/>
          <p:nvPr/>
        </p:nvSpPr>
        <p:spPr>
          <a:xfrm>
            <a:off x="2483485" y="2118360"/>
            <a:ext cx="1440180" cy="359410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15"/>
              <p:cNvSpPr txBox="1"/>
              <p:nvPr/>
            </p:nvSpPr>
            <p:spPr>
              <a:xfrm>
                <a:off x="2123440" y="2402205"/>
                <a:ext cx="3078480" cy="455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eX Gyre Pagella Math" panose="02000503000000000000" charset="0"/>
                    <a:ea typeface="SimSun" charset="0"/>
                    <a:cs typeface="TeX Gyre Pagella Math" panose="02000503000000000000" charset="0"/>
                    <a:sym typeface="+mn-ea"/>
                  </a:rPr>
                  <a:t>∗ 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∃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.ℓ ↦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 ∗ ⟦</a:t>
                </a:r>
                <a:r>
                  <a:rPr lang="en-US" sz="2000" i="1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τ </a:t>
                </a:r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⟧.own(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)</a:t>
                </a:r>
                <a:r>
                  <a:rPr lang="en-US" altLang="zh-CN" sz="2000">
                    <a:solidFill>
                      <a:schemeClr val="tx1"/>
                    </a:solidFill>
                    <a:latin typeface="TeX Gyre Pagella Math" panose="02000503000000000000" charset="0"/>
                    <a:ea typeface="SimSun" charset="0"/>
                    <a:cs typeface="TeX Gyre Pagella Math" panose="02000503000000000000" charset="0"/>
                    <a:sym typeface="+mn-ea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2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0" y="2402205"/>
                <a:ext cx="3078480" cy="4552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15"/>
              <p:cNvSpPr txBox="1"/>
              <p:nvPr/>
            </p:nvSpPr>
            <p:spPr>
              <a:xfrm>
                <a:off x="2122805" y="2778760"/>
                <a:ext cx="3084195" cy="4635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 sz="1100">
                    <a:solidFill>
                      <a:srgbClr val="76717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eX Gyre Pagella Math" panose="02000503000000000000" charset="0"/>
                    <a:ea typeface="SimSun" charset="0"/>
                    <a:cs typeface="TeX Gyre Pagella Math" panose="02000503000000000000" charset="0"/>
                    <a:sym typeface="+mn-ea"/>
                  </a:rPr>
                  <a:t>∗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TeX Gyre Pagella Math" panose="02000503000000000000" charset="0"/>
                        <a:cs typeface="TeX Gyre Pagella Math" panose="02000503000000000000" charset="0"/>
                        <a:sym typeface="+mn-ea"/>
                      </a:rPr>
                      <m:t>Dealloc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ℓ,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𝜏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size</m:t>
                        </m:r>
                      </m:e>
                    </m:d>
                  </m:oMath>
                </a14:m>
                <a:endParaRPr lang="en-US" sz="2000">
                  <a:solidFill>
                    <a:schemeClr val="tx1"/>
                  </a:solidFill>
                  <a:latin typeface="TeX Gyre Pagella Math" panose="02000503000000000000" charset="0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05" y="2778760"/>
                <a:ext cx="3084195" cy="4635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3"/>
          <p:cNvSpPr txBox="1"/>
          <p:nvPr/>
        </p:nvSpPr>
        <p:spPr>
          <a:xfrm>
            <a:off x="5661025" y="2460625"/>
            <a:ext cx="333819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ℓ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sz="1600">
                <a:ea typeface="SimSun" charset="0"/>
                <a:sym typeface="+mn-ea"/>
              </a:rPr>
              <a:t> points to a value of type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τ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altLang="zh-CN" sz="1600">
                <a:ea typeface="SimSun" charset="0"/>
                <a:sym typeface="+mn-ea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39" name="文本框 33"/>
          <p:cNvSpPr txBox="1"/>
          <p:nvPr/>
        </p:nvSpPr>
        <p:spPr>
          <a:xfrm>
            <a:off x="5685790" y="2838450"/>
            <a:ext cx="333883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>
                <a:ea typeface="SimSun" charset="0"/>
                <a:sym typeface="+mn-ea"/>
              </a:rPr>
              <a:t>We can deallocate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ℓ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altLang="zh-CN" sz="1600">
                <a:ea typeface="SimSun" charset="0"/>
                <a:sym typeface="+mn-ea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40" name="文本框 33"/>
          <p:cNvSpPr txBox="1"/>
          <p:nvPr/>
        </p:nvSpPr>
        <p:spPr>
          <a:xfrm>
            <a:off x="5725160" y="3225800"/>
            <a:ext cx="32404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>
                <a:ea typeface="SimSun" charset="0"/>
              </a:rPr>
              <a:t>It owns a location value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ℓ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”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6724015" y="3333115"/>
            <a:ext cx="1819910" cy="307340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723890" y="2550160"/>
            <a:ext cx="3231515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33"/>
          <p:cNvSpPr txBox="1"/>
          <p:nvPr/>
        </p:nvSpPr>
        <p:spPr>
          <a:xfrm>
            <a:off x="5733415" y="3608070"/>
            <a:ext cx="331724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ℓ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sz="1600">
                <a:ea typeface="SimSun" charset="0"/>
                <a:sym typeface="+mn-ea"/>
              </a:rPr>
              <a:t> points to a value of type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τ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altLang="zh-CN" sz="1600">
                <a:ea typeface="SimSun" charset="0"/>
                <a:sym typeface="+mn-ea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5796280" y="3697605"/>
            <a:ext cx="3231515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95195" y="2838450"/>
            <a:ext cx="2592705" cy="360045"/>
          </a:xfrm>
          <a:prstGeom prst="ellipse">
            <a:avLst/>
          </a:prstGeom>
          <a:noFill/>
          <a:ln w="12700" cap="flat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Box 43"/>
              <p:cNvSpPr txBox="1"/>
              <p:nvPr/>
            </p:nvSpPr>
            <p:spPr>
              <a:xfrm>
                <a:off x="2067560" y="3596005"/>
                <a:ext cx="4071620" cy="393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</m:t>
                      </m:r>
                      <m:sSubSup>
                        <m:sSubSupPr>
                          <m:ctrlP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&amp;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</a:rPr>
                            <m:t>full</m:t>
                          </m:r>
                        </m:sub>
                        <m:sup>
                          <m:d>
                            <m:dPr>
                              <m:begChr m:val="⟦"/>
                              <m:endChr m:val="⟧"/>
                              <m:ctrlP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𝜅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∃</m:t>
                          </m:r>
                          <m:bar>
                            <m:barPr>
                              <m:pos m:val="top"/>
                              <m:ctrlP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.ℓ ↦ </m:t>
                          </m:r>
                          <m:bar>
                            <m:barPr>
                              <m:pos m:val="top"/>
                              <m:ctrlP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 ∗ 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 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⟧.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𝑜𝑤𝑛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44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60" y="3596005"/>
                <a:ext cx="4071620" cy="39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6"/>
          <p:cNvSpPr txBox="1"/>
          <p:nvPr/>
        </p:nvSpPr>
        <p:spPr>
          <a:xfrm>
            <a:off x="2324100" y="2506345"/>
            <a:ext cx="2877185" cy="3073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ℓ ↦∗ ⟦</a:t>
            </a:r>
            <a:r>
              <a:rPr lang="en-US" sz="2000" i="1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τ 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⟧.own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804160" y="3698240"/>
            <a:ext cx="2769235" cy="3073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ℓ ↦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∗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 ⟦</a:t>
            </a:r>
            <a:r>
              <a:rPr lang="en-US" sz="2000" i="1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τ </a:t>
            </a:r>
            <a:r>
              <a:rPr lang="en-US" sz="20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+mn-ea"/>
              </a:rPr>
              <a:t>⟧.own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772410" y="3698240"/>
            <a:ext cx="2879725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5830" y="3656965"/>
            <a:ext cx="694690" cy="390525"/>
          </a:xfrm>
          <a:prstGeom prst="ellipse">
            <a:avLst/>
          </a:prstGeom>
          <a:noFill/>
          <a:ln w="12700" cap="flat">
            <a:solidFill>
              <a:schemeClr val="accent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339975" y="2499360"/>
            <a:ext cx="2879090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32" grpId="0"/>
      <p:bldP spid="24" grpId="0" bldLvl="0" animBg="1"/>
      <p:bldP spid="35" grpId="0"/>
      <p:bldP spid="2" grpId="0" animBg="1"/>
      <p:bldP spid="117" grpId="0"/>
      <p:bldP spid="6" grpId="0" animBg="1"/>
      <p:bldP spid="10" grpId="0" animBg="1"/>
      <p:bldP spid="11" grpId="0" animBg="1"/>
      <p:bldP spid="36" grpId="0"/>
      <p:bldP spid="14" grpId="0" animBg="1"/>
      <p:bldP spid="39" grpId="0"/>
      <p:bldP spid="16" grpId="0" animBg="1"/>
      <p:bldP spid="9" grpId="0" animBg="1"/>
      <p:bldP spid="4" grpId="0" animBg="1"/>
      <p:bldP spid="40" grpId="0"/>
      <p:bldP spid="41" grpId="0" animBg="1"/>
      <p:bldP spid="44" grpId="0" bldLvl="0" animBg="1"/>
      <p:bldP spid="12" grpId="0" bldLvl="0" animBg="1"/>
      <p:bldP spid="43" grpId="0" animBg="1"/>
      <p:bldP spid="42" grpId="0"/>
      <p:bldP spid="15" grpId="0" bldLvl="0" animBg="1"/>
      <p:bldP spid="5" grpId="0"/>
      <p:bldP spid="18" grpId="0" animBg="1"/>
      <p:bldP spid="19" grpId="0" animBg="1"/>
      <p:bldP spid="28" grpId="0" animBg="1"/>
      <p:bldP spid="21" grpId="0" animBg="1"/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Rc&lt;T&gt; </a:t>
            </a:r>
            <a:r>
              <a:rPr lang="en-US" sz="2000"/>
              <a:t>(simplified model, without weak references)</a:t>
            </a:r>
            <a:endParaRPr lang="en-US" sz="200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7" name="文本框 33"/>
          <p:cNvSpPr txBox="1"/>
          <p:nvPr/>
        </p:nvSpPr>
        <p:spPr>
          <a:xfrm>
            <a:off x="323215" y="3169920"/>
            <a:ext cx="3232785" cy="435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1600">
                <a:ea typeface="SimSun" charset="0"/>
              </a:rPr>
              <a:t>It owns a location value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ℓ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”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;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47945" y="4083685"/>
            <a:ext cx="3744595" cy="389890"/>
            <a:chOff x="510" y="7339"/>
            <a:chExt cx="5897" cy="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510" y="7565"/>
                  <a:ext cx="5897" cy="3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non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accent6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ℓ↦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Poppins"/>
                          <a:sym typeface="+mn-ea"/>
                        </a:rPr>
                        <m:t>𝑃</m:t>
                      </m:r>
                    </m:oMath>
                  </a14:m>
                  <a:r>
                    <a:rPr lang="en-US" sz="1600">
                      <a:solidFill>
                        <a:schemeClr val="accent6"/>
                      </a:solidFill>
                      <a:latin typeface="Poppins"/>
                      <a:ea typeface="Poppins"/>
                      <a:cs typeface="Poppins"/>
                      <a:sym typeface="+mn-ea"/>
                    </a:rPr>
                    <a:t>: partially owned (.i.e. can alias)</a:t>
                  </a:r>
                  <a:endParaRPr kumimoji="0" lang="en-US" sz="1600" b="0" i="0" u="none" strike="noStrike" cap="none" spc="0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uFillTx/>
                    <a:latin typeface="Poppins"/>
                    <a:ea typeface="Poppins"/>
                    <a:cs typeface="Poppins"/>
                    <a:sym typeface="+mn-ea"/>
                  </a:endParaRPr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" y="7565"/>
                  <a:ext cx="5897" cy="388"/>
                </a:xfrm>
                <a:prstGeom prst="rect">
                  <a:avLst/>
                </a:prstGeom>
                <a:blipFill rotWithShape="1">
                  <a:blip r:embed="rId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712" y="7339"/>
                  <a:ext cx="364" cy="3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accent6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" y="7339"/>
                  <a:ext cx="364" cy="387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 Box 3"/>
          <p:cNvSpPr txBox="1"/>
          <p:nvPr/>
        </p:nvSpPr>
        <p:spPr>
          <a:xfrm>
            <a:off x="251460" y="2167255"/>
            <a:ext cx="141033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algn="l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⟦</a:t>
            </a:r>
            <a:r>
              <a:rPr lang="en-US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rc</a:t>
            </a:r>
            <a:r>
              <a:rPr lang="en-US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 τ⟧.own(v̄)</a:t>
            </a:r>
            <a:endParaRPr kumimoji="0" lang="en-US" sz="1800" b="0" i="1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DejaVu Math TeX Gyre" panose="02000503000000000000" charset="0"/>
              <a:ea typeface="Poppins"/>
              <a:cs typeface="DejaVu Math TeX Gyre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801370" y="2499360"/>
                <a:ext cx="3601085" cy="314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Poppins"/>
                          <a:cs typeface="DejaVu Math TeX Gyre" panose="02000503000000000000" charset="0"/>
                          <a:sym typeface="+mn-ea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bar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𝑤</m:t>
                          </m:r>
                        </m:e>
                      </m:ba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.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ℓ↦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Poppins"/>
                          <a:cs typeface="DejaVu Math TeX Gyre" panose="02000503000000000000" charset="0"/>
                          <a:sym typeface="+mn-ea"/>
                        </a:rPr>
                        <m:t>++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bar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kumimoji="0" lang="en-US" sz="18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" y="2499360"/>
                <a:ext cx="3601085" cy="31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1763395" y="2139315"/>
                <a:ext cx="1306195" cy="32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:=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∃ℓ.</m:t>
                    </m:r>
                    <m:bar>
                      <m:barPr>
                        <m:pos m:val="top"/>
                        <m:ctrlP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𝑣</m:t>
                        </m:r>
                      </m:e>
                    </m:ba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=[ℓ]</m:t>
                    </m:r>
                  </m:oMath>
                </a14:m>
                <a:endParaRPr kumimoji="0" lang="en-US" sz="18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95" y="2139315"/>
                <a:ext cx="1306195" cy="328295"/>
              </a:xfrm>
              <a:prstGeom prst="rect">
                <a:avLst/>
              </a:prstGeom>
              <a:blipFill rotWithShape="1">
                <a:blip r:embed="rId4"/>
                <a:stretch>
                  <a:fillRect r="-5591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s 7"/>
          <p:cNvSpPr/>
          <p:nvPr/>
        </p:nvSpPr>
        <p:spPr>
          <a:xfrm>
            <a:off x="2021205" y="2183130"/>
            <a:ext cx="1106805" cy="368935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315085" y="3234055"/>
            <a:ext cx="1943100" cy="307340"/>
          </a:xfrm>
          <a:prstGeom prst="rect">
            <a:avLst/>
          </a:prstGeom>
          <a:noFill/>
          <a:ln w="1270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33"/>
          <p:cNvSpPr txBox="1"/>
          <p:nvPr/>
        </p:nvSpPr>
        <p:spPr>
          <a:xfrm>
            <a:off x="323215" y="3648075"/>
            <a:ext cx="5534660" cy="435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ℓ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”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 </a:t>
            </a:r>
            <a:r>
              <a:rPr lang="en-US" sz="1600">
                <a:ea typeface="SimSun" charset="0"/>
                <a:sym typeface="+mn-ea"/>
              </a:rPr>
              <a:t>points to a </a:t>
            </a:r>
            <a:r>
              <a:rPr lang="en-US" sz="1600">
                <a:ea typeface="SimSun" charset="0"/>
                <a:sym typeface="+mn-ea"/>
              </a:rPr>
              <a:t>tuple of a counter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c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”</a:t>
            </a:r>
            <a:r>
              <a:rPr lang="en-US" sz="1600">
                <a:ea typeface="SimSun" charset="0"/>
                <a:sym typeface="+mn-ea"/>
              </a:rPr>
              <a:t> and data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w̄</a:t>
            </a:r>
            <a:r>
              <a:rPr lang="zh-CN" altLang="en-US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”</a:t>
            </a:r>
            <a:endParaRPr lang="en-US" altLang="zh-CN" sz="16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2627630" y="2552065"/>
            <a:ext cx="1444625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547495" y="3701415"/>
            <a:ext cx="3937000" cy="307340"/>
          </a:xfrm>
          <a:prstGeom prst="rect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Table 20"/>
          <p:cNvGraphicFramePr/>
          <p:nvPr/>
        </p:nvGraphicFramePr>
        <p:xfrm>
          <a:off x="7202170" y="2571750"/>
          <a:ext cx="13449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cnt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  <a:sym typeface="+mn-ea"/>
                        </a:rPr>
                        <a:t>data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6193790" y="2571750"/>
          <a:ext cx="4667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ℓ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Curved Connector 27"/>
          <p:cNvCxnSpPr/>
          <p:nvPr/>
        </p:nvCxnSpPr>
        <p:spPr>
          <a:xfrm flipV="1">
            <a:off x="6660515" y="2571750"/>
            <a:ext cx="1214120" cy="190500"/>
          </a:xfrm>
          <a:prstGeom prst="curvedConnector4">
            <a:avLst>
              <a:gd name="adj1" fmla="val 22333"/>
              <a:gd name="adj2" fmla="val 225000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9" name="Text Box 28"/>
          <p:cNvSpPr txBox="1"/>
          <p:nvPr/>
        </p:nvSpPr>
        <p:spPr>
          <a:xfrm>
            <a:off x="5473700" y="2623820"/>
            <a:ext cx="61912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Rc&lt;T&gt;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5"/>
              <p:cNvSpPr txBox="1"/>
              <p:nvPr/>
            </p:nvSpPr>
            <p:spPr>
              <a:xfrm>
                <a:off x="1230630" y="2814320"/>
                <a:ext cx="391160" cy="332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</m:oMath>
                </a14:m>
                <a:r>
                  <a:rPr kumimoji="0" lang="en-US" sz="1800" b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rPr>
                  <a:t> </a:t>
                </a:r>
                <a:r>
                  <a:rPr kumimoji="0" lang="en-US" sz="1800" b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rPr>
                  <a:t>?</a:t>
                </a:r>
                <a:r>
                  <a:rPr kumimoji="0" lang="en-US" sz="18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rPr>
                  <a:t> </a:t>
                </a:r>
                <a:endParaRPr kumimoji="0" lang="en-US" sz="18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30" y="2814320"/>
                <a:ext cx="391160" cy="332105"/>
              </a:xfrm>
              <a:prstGeom prst="rect">
                <a:avLst/>
              </a:prstGeom>
              <a:blipFill rotWithShape="1">
                <a:blip r:embed="rId5"/>
                <a:stretch>
                  <a:fillRect r="-37175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36"/>
          <p:cNvSpPr txBox="1"/>
          <p:nvPr/>
        </p:nvSpPr>
        <p:spPr>
          <a:xfrm>
            <a:off x="4572000" y="3146425"/>
            <a:ext cx="149923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Another Rc&lt;T&gt;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" name="Table 37"/>
          <p:cNvGraphicFramePr/>
          <p:nvPr/>
        </p:nvGraphicFramePr>
        <p:xfrm>
          <a:off x="6193790" y="3094355"/>
          <a:ext cx="4667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ℓ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" name="Curved Connector 38"/>
          <p:cNvCxnSpPr>
            <a:stCxn id="38" idx="3"/>
            <a:endCxn id="21" idx="2"/>
          </p:cNvCxnSpPr>
          <p:nvPr/>
        </p:nvCxnSpPr>
        <p:spPr>
          <a:xfrm flipV="1">
            <a:off x="6660515" y="2952750"/>
            <a:ext cx="1214120" cy="332105"/>
          </a:xfrm>
          <a:prstGeom prst="curved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1" name="Text Box 40"/>
          <p:cNvSpPr txBox="1"/>
          <p:nvPr/>
        </p:nvSpPr>
        <p:spPr>
          <a:xfrm>
            <a:off x="152400" y="4227830"/>
            <a:ext cx="47796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Calibri"/>
              </a:rPr>
              <a:t>However, multiple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Rc</a:t>
            </a:r>
            <a:r>
              <a:rPr lang="en-US">
                <a:sym typeface="Calibri"/>
              </a:rPr>
              <a:t>s can point to the same value, which breaks the uniqueness of </a:t>
            </a:r>
            <a:r>
              <a:rPr lang="zh-CN" altLang="en-US">
                <a:ea typeface="SimSun" charset="0"/>
                <a:sym typeface="Calibri"/>
              </a:rPr>
              <a:t>“</a:t>
            </a:r>
            <a:r>
              <a:rPr lang="en-US" altLang="zh-CN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Calibri"/>
              </a:rPr>
              <a:t>↦</a:t>
            </a:r>
            <a:r>
              <a:rPr lang="zh-CN" altLang="en-US">
                <a:ea typeface="SimSun" charset="0"/>
                <a:sym typeface="Calibri"/>
              </a:rPr>
              <a:t>”</a:t>
            </a:r>
            <a:r>
              <a:rPr lang="en-US" altLang="zh-CN">
                <a:ea typeface="SimSun" charset="0"/>
                <a:sym typeface="Calibri"/>
              </a:rPr>
              <a:t>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SimSun" charset="0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7379970" y="1995805"/>
                <a:ext cx="637540" cy="299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400" b="0" i="1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70" y="1995805"/>
                <a:ext cx="637540" cy="299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7106285" y="3291840"/>
                <a:ext cx="768350" cy="299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400" b="0" i="1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85" y="3291840"/>
                <a:ext cx="768350" cy="299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38" idx="3"/>
            <a:endCxn id="21" idx="2"/>
          </p:cNvCxnSpPr>
          <p:nvPr/>
        </p:nvCxnSpPr>
        <p:spPr>
          <a:xfrm flipV="1">
            <a:off x="6660515" y="2952750"/>
            <a:ext cx="1214120" cy="332105"/>
          </a:xfrm>
          <a:prstGeom prst="curved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51" name="Group 50"/>
          <p:cNvGrpSpPr/>
          <p:nvPr/>
        </p:nvGrpSpPr>
        <p:grpSpPr>
          <a:xfrm>
            <a:off x="4882515" y="4516120"/>
            <a:ext cx="4064635" cy="580390"/>
            <a:chOff x="-526" y="7227"/>
            <a:chExt cx="6897" cy="9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 Box 51"/>
                <p:cNvSpPr txBox="1"/>
                <p:nvPr/>
              </p:nvSpPr>
              <p:spPr>
                <a:xfrm>
                  <a:off x="-526" y="7227"/>
                  <a:ext cx="6897" cy="9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∀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’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.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’≤1⟹</m:t>
                        </m:r>
                      </m:oMath>
                    </m:oMathPara>
                  </a14:m>
                  <a:endParaRPr lang="en-US" sz="16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  <a:p>
                  <a:pPr marL="0" marR="0" indent="0" algn="l" defTabSz="457200" rtl="0" fontAlgn="auto" latinLnBrk="0" hangingPunct="0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sym typeface="+mn-ea"/>
                          </a:rPr>
                          <m:t>𝑃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sym typeface="+mn-ea"/>
                          </a:rPr>
                          <m:t>  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−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𝑃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 ℓ→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𝑃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2" name="Text 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26" y="7227"/>
                  <a:ext cx="6897" cy="914"/>
                </a:xfrm>
                <a:prstGeom prst="rect">
                  <a:avLst/>
                </a:prstGeom>
                <a:blipFill rotWithShape="1">
                  <a:blip r:embed="rId8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 Box 52"/>
                <p:cNvSpPr txBox="1"/>
                <p:nvPr/>
              </p:nvSpPr>
              <p:spPr>
                <a:xfrm>
                  <a:off x="780" y="7567"/>
                  <a:ext cx="784" cy="2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0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3" name="Text 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" y="7567"/>
                  <a:ext cx="784" cy="242"/>
                </a:xfrm>
                <a:prstGeom prst="rect">
                  <a:avLst/>
                </a:prstGeom>
                <a:blipFill rotWithShape="1">
                  <a:blip r:embed="rId9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53"/>
                <p:cNvSpPr txBox="1"/>
                <p:nvPr/>
              </p:nvSpPr>
              <p:spPr>
                <a:xfrm>
                  <a:off x="2990" y="7567"/>
                  <a:ext cx="354" cy="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sz="14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4" name="Text 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" y="7567"/>
                  <a:ext cx="354" cy="339"/>
                </a:xfrm>
                <a:prstGeom prst="rect">
                  <a:avLst/>
                </a:prstGeom>
                <a:blipFill rotWithShape="1">
                  <a:blip r:embed="rId10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 Box 54"/>
                <p:cNvSpPr txBox="1"/>
                <p:nvPr/>
              </p:nvSpPr>
              <p:spPr>
                <a:xfrm>
                  <a:off x="4439" y="7567"/>
                  <a:ext cx="354" cy="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4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5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" y="7567"/>
                  <a:ext cx="354" cy="339"/>
                </a:xfrm>
                <a:prstGeom prst="rect">
                  <a:avLst/>
                </a:prstGeom>
                <a:blipFill rotWithShape="1">
                  <a:blip r:embed="rId1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bldLvl="0" animBg="1"/>
      <p:bldP spid="25" grpId="0" bldLvl="0" animBg="1"/>
      <p:bldP spid="9" grpId="1"/>
      <p:bldP spid="4" grpId="0" bldLvl="0" animBg="1"/>
      <p:bldP spid="6" grpId="0" bldLvl="0" animBg="1"/>
      <p:bldP spid="26" grpId="0" bldLvl="0" animBg="1"/>
      <p:bldP spid="11" grpId="0" bldLvl="0" animBg="1"/>
      <p:bldP spid="29" grpId="0" bldLvl="0" animBg="1"/>
      <p:bldP spid="36" grpId="0" bldLvl="0" animBg="1"/>
      <p:bldP spid="37" grpId="0" bldLvl="0" animBg="1"/>
      <p:bldP spid="41" grpId="0" bldLvl="0" animBg="1"/>
      <p:bldP spid="2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Rc&lt;T&gt;: The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</a:rPr>
              <a:t>shared_own</a:t>
            </a:r>
            <a:r>
              <a:rPr lang="en-US"/>
              <a:t> Predict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5" name="文本框 33"/>
          <p:cNvSpPr txBox="1"/>
          <p:nvPr/>
        </p:nvSpPr>
        <p:spPr>
          <a:xfrm>
            <a:off x="4633595" y="4299585"/>
            <a:ext cx="4162425" cy="6940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1400">
                <a:ea typeface="SimSun" charset="0"/>
                <a:sym typeface="+mn-ea"/>
              </a:rPr>
              <a:t>“</a:t>
            </a:r>
            <a:r>
              <a:rPr lang="en-US" sz="14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shared_own</a:t>
            </a:r>
            <a:r>
              <a:rPr lang="zh-CN" altLang="en-US" sz="1400">
                <a:ea typeface="SimSun" charset="0"/>
                <a:sym typeface="+mn-ea"/>
              </a:rPr>
              <a:t>”</a:t>
            </a:r>
            <a:r>
              <a:rPr lang="en-US" sz="1400">
                <a:ea typeface="SimSun" charset="0"/>
                <a:sym typeface="+mn-ea"/>
              </a:rPr>
              <a:t> ties up the counter </a:t>
            </a:r>
            <a:r>
              <a:rPr lang="zh-CN" altLang="en-US" sz="1400">
                <a:ea typeface="SimSun" charset="0"/>
                <a:sym typeface="+mn-ea"/>
              </a:rPr>
              <a:t>“</a:t>
            </a:r>
            <a:r>
              <a:rPr lang="en-US" sz="14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c</a:t>
            </a:r>
            <a:r>
              <a:rPr lang="zh-CN" altLang="en-US" sz="14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”</a:t>
            </a:r>
            <a:r>
              <a:rPr lang="en-US" sz="1400">
                <a:ea typeface="SimSun" charset="0"/>
                <a:sym typeface="+mn-ea"/>
              </a:rPr>
              <a:t> and the proportion </a:t>
            </a:r>
            <a:r>
              <a:rPr lang="zh-CN" altLang="en-US" sz="1400">
                <a:ea typeface="SimSun" charset="0"/>
                <a:sym typeface="+mn-ea"/>
              </a:rPr>
              <a:t>“</a:t>
            </a:r>
            <a:r>
              <a:rPr lang="en-US" sz="14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q</a:t>
            </a:r>
            <a:r>
              <a:rPr lang="zh-CN" altLang="en-US" sz="14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”</a:t>
            </a:r>
            <a:r>
              <a:rPr lang="en-US" sz="1400">
                <a:ea typeface="SimSun" charset="0"/>
                <a:sym typeface="+mn-ea"/>
              </a:rPr>
              <a:t> of the partial ownership.</a:t>
            </a:r>
            <a:endParaRPr lang="en-US" sz="1400">
              <a:latin typeface="TeX Gyre Pagella Math" panose="02000503000000000000" charset="0"/>
              <a:ea typeface="SimSun" charset="0"/>
              <a:cs typeface="TeX Gyre Pagella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5"/>
              <p:cNvSpPr txBox="1"/>
              <p:nvPr/>
            </p:nvSpPr>
            <p:spPr>
              <a:xfrm>
                <a:off x="179705" y="3795395"/>
                <a:ext cx="4061460" cy="1171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Poppins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</a:rPr>
                            <m:t>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’∈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Poppins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⟹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shared</m:t>
                    </m: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own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ℓ,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c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’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−</m:t>
                    </m: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</m:oMath>
                </a14:m>
                <a:endParaRPr lang="en-US">
                  <a:solidFill>
                    <a:schemeClr val="tx1"/>
                  </a:solidFill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shared</m:t>
                    </m: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own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ℓ,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c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</m:e>
                    </m:d>
                  </m:oMath>
                </a14:m>
                <a:endParaRPr lang="en-US" i="1">
                  <a:solidFill>
                    <a:schemeClr val="tx1"/>
                  </a:solidFill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shared</m:t>
                    </m: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own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cs typeface="TeX Gyre Pagella Math" panose="02000503000000000000" charset="0"/>
                            <a:sym typeface="+mn-ea"/>
                          </a:rPr>
                          <m:t>ℓ,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’</m:t>
                        </m:r>
                      </m:e>
                    </m:d>
                  </m:oMath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5" y="3795395"/>
                <a:ext cx="4061460" cy="11715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/>
          <p:nvPr/>
        </p:nvGraphicFramePr>
        <p:xfrm>
          <a:off x="7489825" y="3414395"/>
          <a:ext cx="13449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cnt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  <a:sym typeface="+mn-ea"/>
                        </a:rPr>
                        <a:t>data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6481445" y="3415665"/>
          <a:ext cx="4667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ℓ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6948170" y="3415665"/>
            <a:ext cx="1214120" cy="190500"/>
          </a:xfrm>
          <a:prstGeom prst="curvedConnector4">
            <a:avLst>
              <a:gd name="adj1" fmla="val 22333"/>
              <a:gd name="adj2" fmla="val 225000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8" name="Text Box 17"/>
          <p:cNvSpPr txBox="1"/>
          <p:nvPr/>
        </p:nvSpPr>
        <p:spPr>
          <a:xfrm>
            <a:off x="5761355" y="3467735"/>
            <a:ext cx="61912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Rc&lt;T&gt;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44475" y="3415665"/>
            <a:ext cx="436626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Rc</a:t>
            </a:r>
            <a:r>
              <a:rPr lang="en-US">
                <a:sym typeface="Calibri"/>
              </a:rPr>
              <a:t> can be cloned, with its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cnt</a:t>
            </a:r>
            <a:r>
              <a:rPr lang="en-US">
                <a:sym typeface="Calibri"/>
              </a:rPr>
              <a:t> increased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1</a:t>
            </a:r>
            <a:r>
              <a:rPr lang="en-US">
                <a:sym typeface="Calibri"/>
              </a:rPr>
              <a:t>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" name="Table 30"/>
          <p:cNvGraphicFramePr/>
          <p:nvPr/>
        </p:nvGraphicFramePr>
        <p:xfrm>
          <a:off x="6481445" y="3919855"/>
          <a:ext cx="4667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ℓ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urved Connector 36"/>
          <p:cNvCxnSpPr>
            <a:stCxn id="31" idx="3"/>
          </p:cNvCxnSpPr>
          <p:nvPr/>
        </p:nvCxnSpPr>
        <p:spPr>
          <a:xfrm flipV="1">
            <a:off x="6948170" y="3847465"/>
            <a:ext cx="1224280" cy="262890"/>
          </a:xfrm>
          <a:prstGeom prst="curvedConnector3">
            <a:avLst>
              <a:gd name="adj1" fmla="val 99948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8" name="Text Box 37"/>
          <p:cNvSpPr txBox="1"/>
          <p:nvPr/>
        </p:nvSpPr>
        <p:spPr>
          <a:xfrm>
            <a:off x="5003800" y="3930650"/>
            <a:ext cx="139128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Cloned Rc&lt;T&gt;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" name="Table 38"/>
          <p:cNvGraphicFramePr/>
          <p:nvPr/>
        </p:nvGraphicFramePr>
        <p:xfrm>
          <a:off x="7489825" y="3415665"/>
          <a:ext cx="13449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</a:rPr>
                        <a:t>cnt+1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latin typeface="Poppins"/>
                          <a:ea typeface="SimSun" charset="0"/>
                          <a:cs typeface="Poppins"/>
                          <a:sym typeface="+mn-ea"/>
                        </a:rPr>
                        <a:t>data</a:t>
                      </a:r>
                      <a:endParaRPr lang="en-US" sz="1400" b="0">
                        <a:ln>
                          <a:noFill/>
                        </a:ln>
                        <a:solidFill>
                          <a:srgbClr val="767171"/>
                        </a:solidFill>
                        <a:effectLst/>
                        <a:latin typeface="Poppins"/>
                        <a:ea typeface="SimSun" charset="0"/>
                        <a:cs typeface="Poppins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16915" y="2814320"/>
                <a:ext cx="2741930" cy="338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shared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ℓ,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0" lang="en-US" sz="18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5" y="2814320"/>
                <a:ext cx="2741930" cy="338455"/>
              </a:xfrm>
              <a:prstGeom prst="rect">
                <a:avLst/>
              </a:prstGeom>
              <a:blipFill rotWithShape="1">
                <a:blip r:embed="rId2"/>
                <a:stretch>
                  <a:fillRect r="-579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251460" y="2167255"/>
            <a:ext cx="141033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algn="l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⟦</a:t>
            </a:r>
            <a:r>
              <a:rPr lang="en-US" b="1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rc</a:t>
            </a:r>
            <a:r>
              <a:rPr lang="en-US">
                <a:solidFill>
                  <a:schemeClr val="tx1"/>
                </a:solidFill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 τ⟧.own(v̄)</a:t>
            </a:r>
            <a:endParaRPr kumimoji="0" lang="en-US" sz="1800" b="0" i="1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DejaVu Math TeX Gyre" panose="02000503000000000000" charset="0"/>
              <a:ea typeface="Poppins"/>
              <a:cs typeface="DejaVu Math TeX Gyre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763395" y="2139315"/>
                <a:ext cx="1306195" cy="32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>
                    <a:solidFill>
                      <a:schemeClr val="tx1"/>
                    </a:solidFill>
                    <a:latin typeface="TeX Gyre Pagella Math" panose="02000503000000000000" charset="0"/>
                    <a:cs typeface="TeX Gyre Pagella Math" panose="02000503000000000000" charset="0"/>
                    <a:sym typeface="+mn-ea"/>
                  </a:rPr>
                  <a:t>:=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∃ℓ.</m:t>
                    </m:r>
                    <m:bar>
                      <m:barPr>
                        <m:pos m:val="top"/>
                        <m:ctrlP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𝑣</m:t>
                        </m:r>
                      </m:e>
                    </m:bar>
                    <m:r>
                      <a:rPr lang="en-US">
                        <a:solidFill>
                          <a:schemeClr val="tx1"/>
                        </a:solidFill>
                        <a:latin typeface="TeX Gyre Pagella Math" panose="02000503000000000000" charset="0"/>
                        <a:ea typeface="Poppins"/>
                        <a:cs typeface="TeX Gyre Pagella Math" panose="02000503000000000000" charset="0"/>
                        <a:sym typeface="+mn-ea"/>
                      </a:rPr>
                      <m:t>=[ℓ]</m:t>
                    </m:r>
                  </m:oMath>
                </a14:m>
                <a:endParaRPr kumimoji="0" lang="en-US" sz="18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95" y="2139315"/>
                <a:ext cx="1306195" cy="328295"/>
              </a:xfrm>
              <a:prstGeom prst="rect">
                <a:avLst/>
              </a:prstGeom>
              <a:blipFill rotWithShape="1">
                <a:blip r:embed="rId3"/>
                <a:stretch>
                  <a:fillRect r="-5591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55650" y="2355215"/>
            <a:ext cx="4382770" cy="459105"/>
            <a:chOff x="1984" y="3709"/>
            <a:chExt cx="6902" cy="7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6"/>
                <p:cNvSpPr txBox="1"/>
                <p:nvPr/>
              </p:nvSpPr>
              <p:spPr>
                <a:xfrm>
                  <a:off x="1984" y="3936"/>
                  <a:ext cx="6902" cy="4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none" lIns="0" tIns="0" rIns="0" bIns="0" numCol="1" spcCol="38100" rtlCol="0" anchor="t" forceAA="0" upright="0">
                  <a:spAutoFit/>
                </a:bodyPr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∩(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].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.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++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</m:oMath>
                    </m:oMathPara>
                  </a14:m>
                  <a:endParaRPr kumimoji="0" lang="en-US" sz="18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" y="3936"/>
                  <a:ext cx="6902" cy="496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9"/>
                <p:cNvSpPr txBox="1"/>
                <p:nvPr/>
              </p:nvSpPr>
              <p:spPr>
                <a:xfrm>
                  <a:off x="6839" y="3709"/>
                  <a:ext cx="721" cy="4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6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10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" y="3709"/>
                  <a:ext cx="721" cy="436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0"/>
              <p:cNvSpPr txBox="1"/>
              <p:nvPr/>
            </p:nvSpPr>
            <p:spPr>
              <a:xfrm>
                <a:off x="5451475" y="2499360"/>
                <a:ext cx="3692525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shared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ℓ,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1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∗−∗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𝑤</m:t>
                          </m:r>
                        </m:e>
                      </m:bar>
                      <m: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)∗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TeX Gyre Pagella Math" panose="02000503000000000000" charset="0"/>
                          <a:cs typeface="TeX Gyre Pagella Math" panose="02000503000000000000" charset="0"/>
                          <a:sym typeface="+mn-ea"/>
                        </a:rPr>
                        <m:t>Dealloc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ℓ,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1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TeX Gyre Pagella Math" panose="02000503000000000000" charset="0"/>
                              <a:cs typeface="TeX Gyre Pagella Math" panose="02000503000000000000" charset="0"/>
                              <a:sym typeface="+mn-ea"/>
                            </a:rPr>
                            <m:t>size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DejaVu Math TeX Gyre" panose="02000503000000000000" charset="0"/>
                  <a:ea typeface="Calibri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75" y="2499360"/>
                <a:ext cx="3692525" cy="5461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1"/>
          <p:cNvSpPr txBox="1"/>
          <p:nvPr/>
        </p:nvSpPr>
        <p:spPr>
          <a:xfrm>
            <a:off x="5363845" y="2067560"/>
            <a:ext cx="355473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Calibri"/>
              </a:rPr>
              <a:t>When </a:t>
            </a:r>
            <a:r>
              <a:rPr lang="en-US">
                <a:latin typeface="TeX Gyre Pagella Math" panose="02000503000000000000" charset="0"/>
                <a:cs typeface="TeX Gyre Pagella Math" panose="02000503000000000000" charset="0"/>
                <a:sym typeface="Calibri"/>
              </a:rPr>
              <a:t>Rc::cnt</a:t>
            </a:r>
            <a:r>
              <a:rPr lang="en-US">
                <a:sym typeface="Calibri"/>
              </a:rPr>
              <a:t> is 1, it owns the data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19" grpId="0" bldLvl="0" animBg="1"/>
      <p:bldP spid="18" grpId="0" bldLvl="0" animBg="1"/>
      <p:bldP spid="38" grpId="0" bldLvl="0" animBg="1"/>
      <p:bldP spid="36" grpId="0" bldLvl="0" animBg="1"/>
      <p:bldP spid="3" grpId="0" bldLvl="0" animBg="1"/>
      <p:bldP spid="6" grpId="0" bldLvl="0" animBg="1"/>
      <p:bldP spid="8" grpId="0" bldLvl="0" animBg="1"/>
      <p:bldP spid="21" grpId="0" bldLvl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>
                <a:sym typeface="+mn-ea"/>
              </a:rPr>
              <a:t>Rc::&lt;T&gt;::clone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2104390" y="2016760"/>
            <a:ext cx="5116830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{⟦</a:t>
            </a:r>
            <a:r>
              <a:rPr lang="en-US" sz="2400" b="1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rc</a:t>
            </a:r>
            <a:r>
              <a:rPr lang="en-US" sz="2400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 sz="2400" i="1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τ </a:t>
            </a:r>
            <a:r>
              <a:rPr lang="en-US" sz="2400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⟧.own([x])}</a:t>
            </a:r>
            <a:endParaRPr lang="en-US" sz="2400">
              <a:solidFill>
                <a:schemeClr val="accent5"/>
              </a:solidFill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 sz="24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let y = x.clone()</a:t>
            </a:r>
            <a:endParaRPr lang="en-US" sz="2400">
              <a:solidFill>
                <a:schemeClr val="tx1"/>
              </a:solidFill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</a:t>
            </a:r>
            <a:r>
              <a:rPr lang="en-US" sz="2400">
                <a:solidFill>
                  <a:srgbClr val="C00000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</a:t>
            </a:r>
            <a:r>
              <a:rPr lang="en-US" sz="24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⟦</a:t>
            </a:r>
            <a:r>
              <a:rPr lang="en-US" sz="2400" b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rc</a:t>
            </a:r>
            <a:r>
              <a:rPr lang="en-US" sz="24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 sz="2400" i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τ </a:t>
            </a:r>
            <a:r>
              <a:rPr lang="en-US" sz="24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⟧.own([x]) ∗ ⟦</a:t>
            </a:r>
            <a:r>
              <a:rPr lang="en-US" sz="2400" b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rc </a:t>
            </a:r>
            <a:r>
              <a:rPr lang="en-US" sz="2400" i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τ </a:t>
            </a:r>
            <a:r>
              <a:rPr lang="en-US" sz="24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⟧.own([y])</a:t>
            </a:r>
            <a:r>
              <a:rPr lang="en-US" sz="2400">
                <a:solidFill>
                  <a:srgbClr val="C00000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}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750" y="3363595"/>
            <a:ext cx="8126095" cy="1025525"/>
            <a:chOff x="850" y="5297"/>
            <a:chExt cx="12797" cy="16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850" y="5297"/>
                  <a:ext cx="12797" cy="16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ℓ∗∃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 sz="2000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>
                    <a:solidFill>
                      <a:schemeClr val="accent5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400">
                      <a:solidFill>
                        <a:schemeClr val="accent5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400">
                      <a:solidFill>
                        <a:schemeClr val="tx1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x.cnt += 1;</a:t>
                  </a:r>
                  <a:endParaRPr kumimoji="0" lang="en-US" sz="24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" y="5297"/>
                  <a:ext cx="12797" cy="1615"/>
                </a:xfrm>
                <a:prstGeom prst="rect">
                  <a:avLst/>
                </a:prstGeom>
                <a:blipFill rotWithShape="1">
                  <a:blip r:embed="rId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3822" y="5654"/>
                  <a:ext cx="364" cy="4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" y="5654"/>
                  <a:ext cx="364" cy="436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 Box 14"/>
          <p:cNvSpPr txBox="1"/>
          <p:nvPr/>
        </p:nvSpPr>
        <p:spPr>
          <a:xfrm>
            <a:off x="2355215" y="2387600"/>
            <a:ext cx="4615815" cy="36893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x.cnt += 1;	let y = ptr::read(x)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7360" y="2357120"/>
            <a:ext cx="7232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Goal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07315" y="3147695"/>
            <a:ext cx="8929370" cy="3048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467360" y="3590290"/>
            <a:ext cx="1028065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Proof</a:t>
            </a:r>
            <a:endParaRPr lang="en-US" sz="2800"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sketch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20240" y="4398010"/>
            <a:ext cx="5401310" cy="656590"/>
            <a:chOff x="3024" y="6926"/>
            <a:chExt cx="8506" cy="10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3024" y="6926"/>
                  <a:ext cx="8507" cy="10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ℓ∗∃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,ℓ,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accent2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 sz="2000">
                                        <a:solidFill>
                                          <a:schemeClr val="accent2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20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" y="6926"/>
                  <a:ext cx="8507" cy="1034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8"/>
                <p:cNvSpPr txBox="1"/>
                <p:nvPr/>
              </p:nvSpPr>
              <p:spPr>
                <a:xfrm>
                  <a:off x="3458" y="7225"/>
                  <a:ext cx="364" cy="4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" y="7225"/>
                  <a:ext cx="364" cy="436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5" grpId="0" animBg="1"/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>
                <a:sym typeface="+mn-ea"/>
              </a:rPr>
              <a:t>Rc::&lt;T&gt;::clone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grpSp>
        <p:nvGrpSpPr>
          <p:cNvPr id="6" name="Group 5"/>
          <p:cNvGrpSpPr/>
          <p:nvPr/>
        </p:nvGrpSpPr>
        <p:grpSpPr>
          <a:xfrm>
            <a:off x="179705" y="4424680"/>
            <a:ext cx="2534920" cy="530860"/>
            <a:chOff x="623" y="4957"/>
            <a:chExt cx="3992" cy="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963" y="4957"/>
                  <a:ext cx="364" cy="4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sz="20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" y="4957"/>
                  <a:ext cx="364" cy="484"/>
                </a:xfrm>
                <a:prstGeom prst="rect">
                  <a:avLst/>
                </a:prstGeom>
                <a:blipFill rotWithShape="1">
                  <a:blip r:embed="rId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623" y="5221"/>
                  <a:ext cx="3993" cy="5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non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ℓ↦[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sz="2400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 sz="2400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]++[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endParaRPr kumimoji="0" lang="en-US" sz="24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" y="5221"/>
                  <a:ext cx="3993" cy="573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79705" y="3867785"/>
                <a:ext cx="3270250" cy="3765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5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shared</m:t>
                      </m:r>
                      <m:r>
                        <a:rPr lang="en-US" sz="2400">
                          <a:solidFill>
                            <a:schemeClr val="accent5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5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400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ℓ</m:t>
                          </m:r>
                          <m:r>
                            <a:rPr lang="en-US" sz="2400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sz="2400">
                                  <a:solidFill>
                                    <a:schemeClr val="accent5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 sz="2400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0" lang="en-US" sz="2400" b="0" i="1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5" y="3867785"/>
                <a:ext cx="3270250" cy="376555"/>
              </a:xfrm>
              <a:prstGeom prst="rect">
                <a:avLst/>
              </a:prstGeom>
              <a:blipFill rotWithShape="1">
                <a:blip r:embed="rId3"/>
                <a:stretch>
                  <a:fillRect r="-2971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283710" y="4481195"/>
            <a:ext cx="4824119" cy="474980"/>
            <a:chOff x="623" y="4951"/>
            <a:chExt cx="7596" cy="7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 Box 7"/>
                <p:cNvSpPr txBox="1"/>
                <p:nvPr/>
              </p:nvSpPr>
              <p:spPr>
                <a:xfrm>
                  <a:off x="786" y="4963"/>
                  <a:ext cx="680" cy="4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4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" y="4963"/>
                  <a:ext cx="680" cy="472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9"/>
                <p:cNvSpPr txBox="1"/>
                <p:nvPr/>
              </p:nvSpPr>
              <p:spPr>
                <a:xfrm>
                  <a:off x="623" y="5221"/>
                  <a:ext cx="7596" cy="4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ℓ↦[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]++[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+mn-ea"/>
                          </a:rPr>
                          <m:t>] 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 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ℓ↦[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]++[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endParaRPr kumimoji="0" lang="en-US" sz="20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" y="5221"/>
                  <a:ext cx="7596" cy="478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16"/>
                <p:cNvSpPr txBox="1"/>
                <p:nvPr/>
              </p:nvSpPr>
              <p:spPr>
                <a:xfrm>
                  <a:off x="4705" y="4951"/>
                  <a:ext cx="680" cy="4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4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" y="4951"/>
                  <a:ext cx="680" cy="472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4283710" y="3618230"/>
                <a:ext cx="4613910" cy="8616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shared</m:t>
                      </m:r>
                      <m: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ℓ</m:t>
                          </m: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sz="2000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DejaVu Math TeX Gyre" panose="02000503000000000000" charset="0"/>
                                  <a:ea typeface="Poppins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i="1">
                  <a:solidFill>
                    <a:schemeClr val="accent2"/>
                  </a:solidFill>
                  <a:latin typeface="TeX Gyre Pagella Math" panose="02000503000000000000" charset="0"/>
                  <a:ea typeface="Poppins"/>
                  <a:cs typeface="TeX Gyre Pagella Math" panose="02000503000000000000" charset="0"/>
                  <a:sym typeface="+mn-ea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shared</m:t>
                      </m:r>
                      <m: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own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ℓ</m:t>
                          </m: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barPr>
                            <m:e>
                              <m:r>
                                <a:rPr lang="en-US" sz="2000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𝑤</m:t>
                              </m:r>
                            </m:e>
                          </m:bar>
                          <m:r>
                            <a:rPr lang="en-US" sz="2000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DejaVu Math TeX Gyre" panose="02000503000000000000" charset="0"/>
                                  <a:ea typeface="Poppins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TeX Gyre Pagella Math" panose="02000503000000000000" charset="0"/>
                                  <a:ea typeface="Poppins"/>
                                  <a:cs typeface="TeX Gyre Pagella Math" panose="02000503000000000000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000" b="0" i="1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DejaVu Math TeX Gyre" panose="02000503000000000000" charset="0"/>
                  <a:ea typeface="Poppins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0" y="3618230"/>
                <a:ext cx="4613910" cy="8616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426845" y="2061845"/>
            <a:ext cx="6352540" cy="1395095"/>
            <a:chOff x="833" y="4958"/>
            <a:chExt cx="12797" cy="2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833" y="4958"/>
                  <a:ext cx="12797" cy="21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ℓ∗∃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sz="2000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 sz="2000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>
                    <a:solidFill>
                      <a:schemeClr val="accent5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400">
                      <a:solidFill>
                        <a:schemeClr val="accent5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400">
                      <a:solidFill>
                        <a:schemeClr val="tx1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let y = ptr::read(x)</a:t>
                  </a:r>
                  <a:endParaRPr lang="en-US" sz="24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4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{</a:t>
                  </a:r>
                  <a:r>
                    <a:rPr lang="en-US" sz="24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⟦</a:t>
                  </a:r>
                  <a:r>
                    <a:rPr lang="en-US" sz="24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</a:t>
                  </a:r>
                  <a:r>
                    <a:rPr lang="en-US" sz="24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4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4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⟧.own([x]) ∗ ⟦</a:t>
                  </a:r>
                  <a:r>
                    <a:rPr lang="en-US" sz="24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 </a:t>
                  </a:r>
                  <a:r>
                    <a:rPr lang="en-US" sz="24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4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⟧.own([y])</a:t>
                  </a:r>
                  <a:r>
                    <a:rPr lang="en-US" sz="24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}</a:t>
                  </a:r>
                  <a:endParaRPr kumimoji="0" lang="en-US" sz="24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" y="4958"/>
                  <a:ext cx="12797" cy="2197"/>
                </a:xfrm>
                <a:prstGeom prst="rect">
                  <a:avLst/>
                </a:prstGeom>
                <a:blipFill rotWithShape="1">
                  <a:blip r:embed="rId7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2381" y="5238"/>
                  <a:ext cx="366" cy="4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endParaRPr kumimoji="0" lang="en-US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" y="5238"/>
                  <a:ext cx="366" cy="436"/>
                </a:xfrm>
                <a:prstGeom prst="rect">
                  <a:avLst/>
                </a:prstGeom>
                <a:blipFill rotWithShape="1">
                  <a:blip r:embed="rId8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ight Arrow 14"/>
          <p:cNvSpPr/>
          <p:nvPr/>
        </p:nvSpPr>
        <p:spPr>
          <a:xfrm>
            <a:off x="3491865" y="4691380"/>
            <a:ext cx="648335" cy="215900"/>
          </a:xfrm>
          <a:prstGeom prst="rightArrow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91865" y="3941445"/>
            <a:ext cx="648335" cy="215900"/>
          </a:xfrm>
          <a:prstGeom prst="rightArrow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67360" y="2357120"/>
            <a:ext cx="7232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Goal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07315" y="3557270"/>
            <a:ext cx="8929370" cy="3048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4" grpId="0" bldLvl="0" animBg="1"/>
      <p:bldP spid="16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>
                <a:sym typeface="+mn-ea"/>
              </a:rPr>
              <a:t>Rc::&lt;T&gt;::clone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grpSp>
        <p:nvGrpSpPr>
          <p:cNvPr id="14" name="Group 13"/>
          <p:cNvGrpSpPr/>
          <p:nvPr/>
        </p:nvGrpSpPr>
        <p:grpSpPr>
          <a:xfrm>
            <a:off x="539750" y="2061845"/>
            <a:ext cx="8126095" cy="1747520"/>
            <a:chOff x="833" y="4958"/>
            <a:chExt cx="12797" cy="27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833" y="4958"/>
                  <a:ext cx="12797" cy="27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ℓ∗∃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ea typeface="Poppins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ea typeface="Poppins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ea typeface="Poppins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ea typeface="Poppins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>
                    <a:solidFill>
                      <a:schemeClr val="accent5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000">
                      <a:solidFill>
                        <a:schemeClr val="accent5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000">
                      <a:solidFill>
                        <a:schemeClr val="tx1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let y = ptr::read(x)</a:t>
                  </a:r>
                  <a:endParaRPr lang="en-US" sz="20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0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{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⟦</a:t>
                  </a:r>
                  <a:r>
                    <a:rPr lang="en-US" sz="20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0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⟧.own([x]) ∗ ⟦</a:t>
                  </a:r>
                  <a:r>
                    <a:rPr lang="en-US" sz="20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 </a:t>
                  </a:r>
                  <a:r>
                    <a:rPr lang="en-US" sz="20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⟧.own([y])</a:t>
                  </a:r>
                  <a:r>
                    <a:rPr lang="en-US" sz="20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}</a:t>
                  </a:r>
                  <a:endParaRPr kumimoji="0" lang="en-US" sz="2000" b="0" i="1" u="none" strike="noStrike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" y="4958"/>
                  <a:ext cx="12797" cy="2752"/>
                </a:xfrm>
                <a:prstGeom prst="rect">
                  <a:avLst/>
                </a:prstGeom>
                <a:blipFill rotWithShape="1">
                  <a:blip r:embed="rId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3101" y="5307"/>
                  <a:ext cx="645" cy="4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2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" y="5307"/>
                  <a:ext cx="645" cy="404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3101" y="5987"/>
                  <a:ext cx="645" cy="4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2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" y="5987"/>
                  <a:ext cx="645" cy="404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 Box 17"/>
          <p:cNvSpPr txBox="1"/>
          <p:nvPr/>
        </p:nvSpPr>
        <p:spPr>
          <a:xfrm>
            <a:off x="467360" y="2357120"/>
            <a:ext cx="7232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Goal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8430" y="3809365"/>
            <a:ext cx="8929370" cy="3048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21" name="Group 20"/>
          <p:cNvGrpSpPr/>
          <p:nvPr/>
        </p:nvGrpSpPr>
        <p:grpSpPr>
          <a:xfrm>
            <a:off x="1835785" y="3867785"/>
            <a:ext cx="5270500" cy="461010"/>
            <a:chOff x="218" y="6091"/>
            <a:chExt cx="8300" cy="7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8"/>
                <p:cNvSpPr txBox="1"/>
                <p:nvPr/>
              </p:nvSpPr>
              <p:spPr>
                <a:xfrm>
                  <a:off x="218" y="6204"/>
                  <a:ext cx="8300" cy="6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non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ℓ↦[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1</m:t>
                        </m:r>
                        <m: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]++[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]</m:t>
                        </m:r>
                        <m: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shared</m:t>
                        </m:r>
                        <m: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own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ℓ</m:t>
                            </m:r>
                            <m:r>
                              <a:rPr lang="en-US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</m:ctrlPr>
                              </m:barPr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𝑤</m:t>
                                </m:r>
                              </m:e>
                            </m:bar>
                            <m:r>
                              <a:rPr lang="en-US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" y="6204"/>
                  <a:ext cx="8300" cy="613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283" y="6091"/>
                  <a:ext cx="645" cy="4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2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" y="6091"/>
                  <a:ext cx="645" cy="404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763395" y="4732020"/>
            <a:ext cx="5609590" cy="353695"/>
            <a:chOff x="218" y="6771"/>
            <a:chExt cx="7009" cy="5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 Box 23"/>
                <p:cNvSpPr txBox="1"/>
                <p:nvPr/>
              </p:nvSpPr>
              <p:spPr>
                <a:xfrm>
                  <a:off x="218" y="6884"/>
                  <a:ext cx="7009" cy="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ℓ↦[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’</m:t>
                        </m:r>
                        <m: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]++[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𝑤</m:t>
                            </m:r>
                          </m:e>
                        </m:bar>
                        <m:r>
                          <a:rPr lang="en-US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]</m:t>
                        </m:r>
                        <m: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shared</m:t>
                        </m:r>
                        <m: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/>
                            </a:solidFill>
                            <a:latin typeface="TeX Gyre Pagella Math" panose="02000503000000000000" charset="0"/>
                            <a:ea typeface="Poppins"/>
                            <a:cs typeface="TeX Gyre Pagella Math" panose="02000503000000000000" charset="0"/>
                            <a:sym typeface="+mn-ea"/>
                          </a:rPr>
                          <m:t>own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+mn-ea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ℓ</m:t>
                            </m:r>
                            <m:r>
                              <a:rPr lang="en-US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</m:ctrlPr>
                              </m:barPr>
                              <m:e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𝑤</m:t>
                                </m:r>
                              </m:e>
                            </m:bar>
                            <m:r>
                              <a:rPr lang="en-US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’,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𝑞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TeX Gyre Pagella Math" panose="02000503000000000000" charset="0"/>
                                <a:ea typeface="Poppins"/>
                                <a:cs typeface="TeX Gyre Pagella Math" panose="02000503000000000000" charset="0"/>
                                <a:sym typeface="+mn-ea"/>
                              </a:rPr>
                              <m:t>’</m:t>
                            </m:r>
                          </m:e>
                        </m:d>
                      </m:oMath>
                    </m:oMathPara>
                  </a14:m>
                  <a:endParaRPr kumimoji="0" lang="en-US" sz="18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Calibri"/>
                  </a:endParaRPr>
                </a:p>
              </p:txBody>
            </p:sp>
          </mc:Choice>
          <mc:Fallback>
            <p:sp>
              <p:nvSpPr>
                <p:cNvPr id="2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" y="6884"/>
                  <a:ext cx="7009" cy="444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24"/>
                <p:cNvSpPr txBox="1"/>
                <p:nvPr/>
              </p:nvSpPr>
              <p:spPr>
                <a:xfrm>
                  <a:off x="1119" y="6771"/>
                  <a:ext cx="379" cy="2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200" i="1">
                            <a:solidFill>
                              <a:schemeClr val="accent2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200" b="0" i="1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" y="6771"/>
                  <a:ext cx="379" cy="290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ight Arrow 29"/>
          <p:cNvSpPr/>
          <p:nvPr/>
        </p:nvSpPr>
        <p:spPr>
          <a:xfrm>
            <a:off x="899795" y="4599940"/>
            <a:ext cx="648335" cy="215900"/>
          </a:xfrm>
          <a:prstGeom prst="rightArrow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534920" y="4342765"/>
                <a:ext cx="4066540" cy="389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0" tIns="0" rIns="0" bIns="0" numCol="1" spcCol="38100" rtlCol="0" anchor="t" forceAA="0" upright="0">
                <a:spAutoFit/>
              </a:bodyPr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∃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𝑞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’=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TeX Gyre Pagella Math" panose="02000503000000000000" charset="0"/>
                              <a:ea typeface="Poppins"/>
                              <a:cs typeface="TeX Gyre Pagella Math" panose="02000503000000000000" charset="0"/>
                              <a:sym typeface="+mn-ea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∈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ℚ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∩(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0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,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1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DejaVu Math TeX Gyre" panose="02000503000000000000" charset="0"/>
                          <a:ea typeface="Poppins"/>
                        </a:rPr>
                        <m:t>]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c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’=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c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+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1</m:t>
                      </m:r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DejaVu Math TeX Gyre" panose="02000503000000000000" charset="0"/>
                              <a:ea typeface="Poppins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solidFill>
                            <a:schemeClr val="accent2"/>
                          </a:solidFill>
                          <a:latin typeface="TeX Gyre Pagella Math" panose="02000503000000000000" charset="0"/>
                          <a:ea typeface="Poppins"/>
                          <a:cs typeface="TeX Gyre Pagella Math" panose="02000503000000000000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20" y="4342765"/>
                <a:ext cx="4066540" cy="389255"/>
              </a:xfrm>
              <a:prstGeom prst="rect">
                <a:avLst/>
              </a:prstGeom>
              <a:blipFill rotWithShape="1">
                <a:blip r:embed="rId6"/>
                <a:stretch>
                  <a:fillRect r="-1608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文本框 21"/>
          <p:cNvSpPr txBox="1"/>
          <p:nvPr/>
        </p:nvSpPr>
        <p:spPr>
          <a:xfrm>
            <a:off x="762634" y="1507070"/>
            <a:ext cx="7467602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RustBelt - Rust</a:t>
            </a:r>
            <a:r>
              <a:rPr lang="zh-CN" altLang="en-US">
                <a:ea typeface="SimSun" charset="0"/>
              </a:rPr>
              <a:t>的形式化语义模型</a:t>
            </a:r>
            <a:endParaRPr lang="en-US" altLang="zh-CN">
              <a:ea typeface="SimSun" charset="0"/>
            </a:endParaRPr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</a:defRPr>
            </a:pPr>
            <a:endParaRPr sz="1800"/>
          </a:p>
        </p:txBody>
      </p:sp>
      <p:sp>
        <p:nvSpPr>
          <p:cNvPr id="104" name="文本框 10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Outline</a:t>
            </a:r>
            <a:endParaRPr lang="en-US"/>
          </a:p>
        </p:txBody>
      </p:sp>
      <p:sp>
        <p:nvSpPr>
          <p:cNvPr id="105" name="矩形 13"/>
          <p:cNvSpPr/>
          <p:nvPr/>
        </p:nvSpPr>
        <p:spPr>
          <a:xfrm>
            <a:off x="0" y="4358005"/>
            <a:ext cx="9144000" cy="796925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图片 14" descr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7754" y="3174364"/>
            <a:ext cx="2465071" cy="1980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矩形 15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文本框 9"/>
          <p:cNvSpPr txBox="1"/>
          <p:nvPr/>
        </p:nvSpPr>
        <p:spPr>
          <a:xfrm>
            <a:off x="323215" y="2067560"/>
            <a:ext cx="2308225" cy="1060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 b="1"/>
              <a:t>Background</a:t>
            </a:r>
            <a:endParaRPr lang="en-US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RustBelt Project</a:t>
            </a:r>
            <a:endParaRPr lang="en-US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Rust Types Overview</a:t>
            </a:r>
            <a:endParaRPr lang="en-US" sz="1400"/>
          </a:p>
        </p:txBody>
      </p:sp>
      <p:sp>
        <p:nvSpPr>
          <p:cNvPr id="8" name="文本框 9"/>
          <p:cNvSpPr txBox="1"/>
          <p:nvPr/>
        </p:nvSpPr>
        <p:spPr>
          <a:xfrm>
            <a:off x="4069715" y="2068195"/>
            <a:ext cx="4160520" cy="1706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 b="1"/>
              <a:t>Rust Semantics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Type System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>
                <a:sym typeface="+mn-ea"/>
              </a:rPr>
              <a:t>The </a:t>
            </a:r>
            <a:r>
              <a:rPr lang="en-US" sz="1400">
                <a:latin typeface="TeX Gyre Pagella Math" panose="02000503000000000000" charset="0"/>
                <a:cs typeface="TeX Gyre Pagella Math" panose="02000503000000000000" charset="0"/>
                <a:sym typeface="+mn-ea"/>
              </a:rPr>
              <a:t>own </a:t>
            </a:r>
            <a:r>
              <a:rPr lang="en-US" sz="1400">
                <a:sym typeface="+mn-ea"/>
              </a:rPr>
              <a:t>Predict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>
                <a:sym typeface="+mn-ea"/>
              </a:rPr>
              <a:t>Exclusive Ownership &amp; Mutable Borrow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en-US" sz="1400"/>
          </a:p>
        </p:txBody>
      </p:sp>
      <p:sp>
        <p:nvSpPr>
          <p:cNvPr id="6" name="文本框 9"/>
          <p:cNvSpPr txBox="1"/>
          <p:nvPr/>
        </p:nvSpPr>
        <p:spPr>
          <a:xfrm>
            <a:off x="4069715" y="3508375"/>
            <a:ext cx="128460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 b="1"/>
              <a:t>Examples</a:t>
            </a:r>
            <a:endParaRPr 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Rc</a:t>
            </a:r>
            <a:endParaRPr lang="en-US" sz="1400"/>
          </a:p>
        </p:txBody>
      </p:sp>
      <p:sp>
        <p:nvSpPr>
          <p:cNvPr id="7" name="文本框 9"/>
          <p:cNvSpPr txBox="1"/>
          <p:nvPr/>
        </p:nvSpPr>
        <p:spPr>
          <a:xfrm>
            <a:off x="323215" y="3128010"/>
            <a:ext cx="1955165" cy="1060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 b="1"/>
              <a:t>Logics</a:t>
            </a:r>
            <a:endParaRPr lang="en-US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Hoare Logic</a:t>
            </a:r>
            <a:endParaRPr lang="en-US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sz="1400"/>
              <a:t>Separation Logic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60" y="1348105"/>
            <a:ext cx="79140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>
                <a:sym typeface="+mn-ea"/>
              </a:rPr>
              <a:t>Rc::&lt;T&gt;::clone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Examples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grpSp>
        <p:nvGrpSpPr>
          <p:cNvPr id="14" name="Group 13"/>
          <p:cNvGrpSpPr/>
          <p:nvPr/>
        </p:nvGrpSpPr>
        <p:grpSpPr>
          <a:xfrm>
            <a:off x="1828165" y="2061845"/>
            <a:ext cx="5549900" cy="1532255"/>
            <a:chOff x="833" y="4958"/>
            <a:chExt cx="12797" cy="24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833" y="4958"/>
                  <a:ext cx="12797" cy="24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ℓ∗∃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5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5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’,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>
                    <a:solidFill>
                      <a:schemeClr val="accent5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000">
                      <a:solidFill>
                        <a:schemeClr val="accent5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000">
                      <a:solidFill>
                        <a:schemeClr val="tx1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let y = ptr::read(x)</a:t>
                  </a:r>
                  <a:endParaRPr lang="en-US" sz="2000">
                    <a:solidFill>
                      <a:schemeClr val="tx1"/>
                    </a:solidFill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sz="20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{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⟦</a:t>
                  </a:r>
                  <a:r>
                    <a:rPr lang="en-US" sz="20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 </a:t>
                  </a:r>
                  <a:r>
                    <a:rPr lang="en-US" sz="20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⟧.own([x]) ∗ ⟦</a:t>
                  </a:r>
                  <a:r>
                    <a:rPr lang="en-US" sz="2000" b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rc </a:t>
                  </a:r>
                  <a:r>
                    <a:rPr lang="en-US" sz="2000" i="1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τ </a:t>
                  </a:r>
                  <a:r>
                    <a:rPr lang="en-US" sz="2000">
                      <a:solidFill>
                        <a:schemeClr val="accent2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⟧.own([y])</a:t>
                  </a:r>
                  <a:r>
                    <a:rPr lang="en-US" sz="2000">
                      <a:solidFill>
                        <a:srgbClr val="C00000"/>
                      </a:solidFill>
                      <a:latin typeface="TeX Gyre Pagella Math" panose="02000503000000000000" charset="0"/>
                      <a:ea typeface="Poppins"/>
                      <a:cs typeface="TeX Gyre Pagella Math" panose="02000503000000000000" charset="0"/>
                      <a:sym typeface="Calibri"/>
                    </a:rPr>
                    <a:t>}</a:t>
                  </a:r>
                  <a:endParaRPr kumimoji="0" lang="en-US" sz="2000" b="0" i="1" u="none" strike="noStrike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" y="4958"/>
                  <a:ext cx="12797" cy="2413"/>
                </a:xfrm>
                <a:prstGeom prst="rect">
                  <a:avLst/>
                </a:prstGeom>
                <a:blipFill rotWithShape="1">
                  <a:blip r:embed="rId1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2344" y="5307"/>
                  <a:ext cx="645" cy="3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" y="5307"/>
                  <a:ext cx="645" cy="387"/>
                </a:xfrm>
                <a:prstGeom prst="rect">
                  <a:avLst/>
                </a:prstGeom>
                <a:blipFill rotWithShape="1">
                  <a:blip r:embed="rId2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2511" y="5761"/>
                  <a:ext cx="494" cy="3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accent5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" y="5761"/>
                  <a:ext cx="494" cy="387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 Box 17"/>
          <p:cNvSpPr txBox="1"/>
          <p:nvPr/>
        </p:nvSpPr>
        <p:spPr>
          <a:xfrm>
            <a:off x="467360" y="2357120"/>
            <a:ext cx="7232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Goal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8430" y="3594100"/>
            <a:ext cx="8929370" cy="3048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33" name="Group 32"/>
          <p:cNvGrpSpPr/>
          <p:nvPr/>
        </p:nvGrpSpPr>
        <p:grpSpPr>
          <a:xfrm>
            <a:off x="1583635" y="4196715"/>
            <a:ext cx="5907259" cy="916940"/>
            <a:chOff x="10" y="5906"/>
            <a:chExt cx="13621" cy="14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 Box 33"/>
                <p:cNvSpPr txBox="1"/>
                <p:nvPr/>
              </p:nvSpPr>
              <p:spPr>
                <a:xfrm>
                  <a:off x="10" y="5906"/>
                  <a:ext cx="13621" cy="1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ctr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Poppins"/>
                                <a:cs typeface="DejaVu Math TeX Gyre" panose="02000503000000000000" charset="0"/>
                                <a:sym typeface="Calibri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∃ℓ.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</m:t>
                                </m:r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∗∃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ℚ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∩(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</a:rPr>
                                  <m:t>]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ℓ↦[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’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]++[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𝑤</m:t>
                                    </m:r>
                                  </m:e>
                                </m:ba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Poppins"/>
                                    <a:cs typeface="DejaVu Math TeX Gyre" panose="02000503000000000000" charset="0"/>
                                    <a:sym typeface="+mn-ea"/>
                                  </a:rPr>
                                  <m:t>]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shared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TeX Gyre Pagella Math" panose="02000503000000000000" charset="0"/>
                                    <a:ea typeface="Poppins"/>
                                    <a:cs typeface="TeX Gyre Pagella Math" panose="02000503000000000000" charset="0"/>
                                    <a:sym typeface="+mn-ea"/>
                                  </a:rPr>
                                  <m:t>own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Poppins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  <a:sym typeface="+mn-ea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TeX Gyre Pagella Math" panose="02000503000000000000" charset="0"/>
                                            <a:ea typeface="Poppins"/>
                                            <a:cs typeface="TeX Gyre Pagella Math" panose="02000503000000000000" charset="0"/>
                                            <a:sym typeface="+mn-ea"/>
                                          </a:rPr>
                                          <m:t>𝑤</m:t>
                                        </m:r>
                                      </m:e>
                                    </m:ba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𝑐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TeX Gyre Pagella Math" panose="02000503000000000000" charset="0"/>
                                        <a:ea typeface="Poppins"/>
                                        <a:cs typeface="TeX Gyre Pagella Math" panose="02000503000000000000" charset="0"/>
                                        <a:sym typeface="+mn-ea"/>
                                      </a:rPr>
                                      <m:t>’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TeX Gyre Pagella Math" panose="02000503000000000000" charset="0"/>
                    <a:ea typeface="Poppins"/>
                    <a:cs typeface="TeX Gyre Pagella Math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4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" y="5906"/>
                  <a:ext cx="13621" cy="1444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 Box 35"/>
                <p:cNvSpPr txBox="1"/>
                <p:nvPr/>
              </p:nvSpPr>
              <p:spPr>
                <a:xfrm>
                  <a:off x="1962" y="6248"/>
                  <a:ext cx="494" cy="3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6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" y="6248"/>
                  <a:ext cx="494" cy="387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 Box 36"/>
                <p:cNvSpPr txBox="1"/>
                <p:nvPr/>
              </p:nvSpPr>
              <p:spPr>
                <a:xfrm>
                  <a:off x="2112" y="6702"/>
                  <a:ext cx="494" cy="3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0" tIns="0" rIns="0" bIns="0" numCol="1" spcCol="38100" rtlCol="0" anchor="t" forceAA="0" upright="0">
                  <a:spAutoFit/>
                </a:bodyPr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Poppins"/>
                            <a:cs typeface="DejaVu Math TeX Gyre" panose="02000503000000000000" charset="0"/>
                            <a:sym typeface="+mn-ea"/>
                          </a:rPr>
                          <m:t>’</m:t>
                        </m:r>
                      </m:oMath>
                    </m:oMathPara>
                  </a14:m>
                  <a:endParaRPr kumimoji="0" lang="en-US" sz="1600" b="0" i="1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DejaVu Math TeX Gyre" panose="02000503000000000000" charset="0"/>
                    <a:ea typeface="Poppins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7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" y="6702"/>
                  <a:ext cx="494" cy="387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 Box 37"/>
          <p:cNvSpPr txBox="1"/>
          <p:nvPr/>
        </p:nvSpPr>
        <p:spPr>
          <a:xfrm>
            <a:off x="467360" y="3867785"/>
            <a:ext cx="1028065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Proof</a:t>
            </a:r>
            <a:endParaRPr lang="en-US" sz="2800"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sketch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2267585" y="4227830"/>
            <a:ext cx="4518025" cy="43053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⟦</a:t>
            </a:r>
            <a:r>
              <a:rPr lang="en-US" sz="2800" b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rc</a:t>
            </a: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τ </a:t>
            </a: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⟧.own([x])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266950" y="4659630"/>
            <a:ext cx="4518660" cy="43053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⟦</a:t>
            </a:r>
            <a:r>
              <a:rPr lang="en-US" sz="2800" b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rc</a:t>
            </a: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τ </a:t>
            </a:r>
            <a:r>
              <a:rPr lang="en-US" sz="2800">
                <a:solidFill>
                  <a:schemeClr val="accent2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⟧.own([y])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452360" y="4159885"/>
            <a:ext cx="10407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ym typeface="Calibri"/>
              </a:rPr>
              <a:t>Q.E.D.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75965" y="3651885"/>
            <a:ext cx="254000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{⋯}</a:t>
            </a:r>
            <a:endParaRPr lang="en-US">
              <a:solidFill>
                <a:schemeClr val="accent5"/>
              </a:solidFill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accent5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r>
              <a:rPr lang="en-US">
                <a:solidFill>
                  <a:schemeClr val="tx1"/>
                </a:solidFill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let y = ptr::read(x)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" grpId="0" animBg="1"/>
      <p:bldP spid="40" grpId="0" bldLvl="0" animBg="1"/>
      <p:bldP spid="39" grpId="0" bldLvl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文本框 7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6000" b="1"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t>Thank you</a:t>
            </a:r>
            <a:r>
              <a:t>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1347470"/>
            <a:ext cx="2887345" cy="3368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矩形 4"/>
          <p:cNvSpPr/>
          <p:nvPr/>
        </p:nvSpPr>
        <p:spPr>
          <a:xfrm>
            <a:off x="0" y="4337685"/>
            <a:ext cx="4427220" cy="8058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22" name="矩形 3"/>
          <p:cNvSpPr/>
          <p:nvPr/>
        </p:nvSpPr>
        <p:spPr>
          <a:xfrm>
            <a:off x="4107815" y="0"/>
            <a:ext cx="503618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Background</a:t>
            </a:r>
            <a:endParaRPr lang="en-US"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988060"/>
            <a:ext cx="24384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4530725"/>
            <a:ext cx="1943100" cy="316865"/>
          </a:xfrm>
          <a:prstGeom prst="rect">
            <a:avLst/>
          </a:prstGeom>
        </p:spPr>
      </p:pic>
      <p:sp>
        <p:nvSpPr>
          <p:cNvPr id="123" name="文本框 6"/>
          <p:cNvSpPr txBox="1"/>
          <p:nvPr/>
        </p:nvSpPr>
        <p:spPr>
          <a:xfrm>
            <a:off x="683260" y="3508375"/>
            <a:ext cx="2959100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pPr algn="ctr"/>
            <a:r>
              <a:rPr lang="en-US" sz="1800"/>
              <a:t>ERC Project "RustBelt"</a:t>
            </a:r>
            <a:endParaRPr lang="en-US" sz="1800"/>
          </a:p>
          <a:p>
            <a:pPr algn="ctr"/>
            <a:r>
              <a:rPr lang="en-US" sz="1800"/>
              <a:t>2015-2021</a:t>
            </a: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6120"/>
            <a:ext cx="1994535" cy="3454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65" y="267335"/>
            <a:ext cx="2531745" cy="13258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711065" y="1732280"/>
            <a:ext cx="38277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algn="l"/>
            <a:r>
              <a:rPr lang="en-US">
                <a:sym typeface="+mn-ea"/>
              </a:rPr>
              <a:t>Unlike C/C++, Rust is a safe language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665" y="2571750"/>
            <a:ext cx="2023745" cy="162941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177665" y="4253865"/>
            <a:ext cx="489902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algn="l"/>
            <a:r>
              <a:rPr lang="en-US">
                <a:sym typeface="+mn-ea"/>
              </a:rPr>
              <a:t>But, like C/C++, Rust is also an unsafe language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406900" y="2084070"/>
            <a:ext cx="443611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There are guaranteed memory safety, thread safety, ...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632325" y="4530725"/>
            <a:ext cx="399034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There are plenty of unsafe codes in Rust’s standard library.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10400" y="3180715"/>
            <a:ext cx="167703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use after free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10400" y="3426460"/>
            <a:ext cx="167703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data race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00240" y="2922270"/>
            <a:ext cx="197548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array-index overflow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169785" y="814070"/>
            <a:ext cx="167703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use after free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169785" y="1059815"/>
            <a:ext cx="167703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data race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169785" y="530860"/>
            <a:ext cx="197548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array-index overflow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6883400" y="812800"/>
            <a:ext cx="246380" cy="248285"/>
          </a:xfrm>
          <a:prstGeom prst="noSmoking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6871970" y="1061720"/>
            <a:ext cx="246380" cy="248285"/>
          </a:xfrm>
          <a:prstGeom prst="noSmoking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&quot;No&quot; Symbol 43"/>
          <p:cNvSpPr/>
          <p:nvPr/>
        </p:nvSpPr>
        <p:spPr>
          <a:xfrm>
            <a:off x="6871970" y="530225"/>
            <a:ext cx="246380" cy="248285"/>
          </a:xfrm>
          <a:prstGeom prst="noSmoking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6650355" y="3075940"/>
            <a:ext cx="3498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kumimoji="0" lang="en-US" sz="2400" b="1" i="0" u="none" strike="noStrike" cap="none" spc="0" normalizeH="0" baseline="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?</a:t>
            </a:r>
            <a:endParaRPr kumimoji="0" lang="en-US" sz="2400" b="1" i="0" u="none" strike="noStrike" cap="none" spc="0" normalizeH="0" baseline="0">
              <a:ln w="22225">
                <a:noFill/>
                <a:prstDash val="solid"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6650355" y="3316605"/>
            <a:ext cx="3498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kumimoji="0" lang="en-US" sz="2400" b="1" i="0" u="none" strike="noStrike" cap="none" spc="0" normalizeH="0" baseline="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?</a:t>
            </a:r>
            <a:endParaRPr kumimoji="0" lang="en-US" sz="2400" b="1" i="0" u="none" strike="noStrike" cap="none" spc="0" normalizeH="0" baseline="0">
              <a:ln w="22225">
                <a:noFill/>
                <a:prstDash val="solid"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52" name="Rectangles 51"/>
          <p:cNvSpPr/>
          <p:nvPr/>
        </p:nvSpPr>
        <p:spPr>
          <a:xfrm>
            <a:off x="6640195" y="2816225"/>
            <a:ext cx="3498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kumimoji="0" lang="en-US" sz="2400" b="1" i="0" u="none" strike="noStrike" cap="none" spc="0" normalizeH="0" baseline="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+mn-ea"/>
              </a:rPr>
              <a:t>?</a:t>
            </a:r>
            <a:endParaRPr kumimoji="0" lang="en-US" sz="2400" b="1" i="0" u="none" strike="noStrike" cap="none" spc="0" normalizeH="0" baseline="0">
              <a:ln w="22225">
                <a:noFill/>
                <a:prstDash val="solid"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7010400" y="3580130"/>
            <a:ext cx="197548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/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SimSun" charset="0"/>
                <a:cs typeface="Calibri"/>
                <a:sym typeface="+mn-ea"/>
              </a:rPr>
              <a:t>...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SimSun" charset="0"/>
              <a:cs typeface="Calibri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3" grpId="0" bldLvl="0" animBg="1"/>
      <p:bldP spid="24" grpId="0" bldLvl="0" animBg="1"/>
      <p:bldP spid="123" grpId="0"/>
      <p:bldP spid="3" grpId="0" bldLvl="0" animBg="1"/>
      <p:bldP spid="4" grpId="0" bldLvl="0" animBg="1"/>
      <p:bldP spid="5" grpId="0" bldLvl="0" animBg="1"/>
      <p:bldP spid="39" grpId="0" bldLvl="0" animBg="1"/>
      <p:bldP spid="40" grpId="0" bldLvl="0" animBg="1"/>
      <p:bldP spid="41" grpId="0" bldLvl="0" animBg="1"/>
      <p:bldP spid="53" grpId="0" bldLvl="0" animBg="1"/>
      <p:bldP spid="44" grpId="0" animBg="1"/>
      <p:bldP spid="42" grpId="0" animBg="1"/>
      <p:bldP spid="43" grpId="0" animBg="1"/>
      <p:bldP spid="52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RustBelt Project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Background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4" name="文本框 12"/>
          <p:cNvSpPr txBox="1"/>
          <p:nvPr/>
        </p:nvSpPr>
        <p:spPr>
          <a:xfrm>
            <a:off x="1935480" y="2218690"/>
            <a:ext cx="7083425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l"/>
            <a:r>
              <a:rPr sz="1400">
                <a:sym typeface="+mn-ea"/>
              </a:rPr>
              <a:t>Ralf Jung</a:t>
            </a:r>
            <a:r>
              <a:rPr lang="en-US" sz="1400">
                <a:sym typeface="+mn-ea"/>
              </a:rPr>
              <a:t>, et. al. </a:t>
            </a:r>
            <a:r>
              <a:rPr sz="1400" b="1">
                <a:solidFill>
                  <a:schemeClr val="tx1"/>
                </a:solidFill>
              </a:rPr>
              <a:t>RustBelt</a:t>
            </a:r>
            <a:r>
              <a:rPr sz="1400" b="1"/>
              <a:t>: Securing the Foundations of the Rust Programming Language</a:t>
            </a:r>
            <a:r>
              <a:rPr lang="en-US" sz="1400" b="1"/>
              <a:t>.</a:t>
            </a:r>
            <a:endParaRPr sz="1400" b="1"/>
          </a:p>
          <a:p>
            <a:pPr algn="l"/>
            <a:r>
              <a:rPr sz="1200"/>
              <a:t>In </a:t>
            </a:r>
            <a:r>
              <a:rPr sz="1200" b="1"/>
              <a:t>POPL 2018</a:t>
            </a:r>
            <a:r>
              <a:rPr sz="1200"/>
              <a:t>: ACM SIGPLAN Symposium on Principles of Programming Languages</a:t>
            </a:r>
            <a:endParaRPr sz="1200"/>
          </a:p>
        </p:txBody>
      </p:sp>
      <p:sp>
        <p:nvSpPr>
          <p:cNvPr id="9" name="文本框 12"/>
          <p:cNvSpPr txBox="1"/>
          <p:nvPr/>
        </p:nvSpPr>
        <p:spPr>
          <a:xfrm>
            <a:off x="1935480" y="3075305"/>
            <a:ext cx="7083425" cy="12604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l"/>
            <a:r>
              <a:rPr sz="1400">
                <a:sym typeface="+mn-ea"/>
              </a:rPr>
              <a:t>Ralf Jung</a:t>
            </a:r>
            <a:r>
              <a:rPr lang="en-US" sz="1400">
                <a:sym typeface="+mn-ea"/>
              </a:rPr>
              <a:t>. </a:t>
            </a:r>
            <a:r>
              <a:rPr sz="1400" b="1"/>
              <a:t>Understanding and Evolving the Rust Programming Language.</a:t>
            </a:r>
            <a:endParaRPr sz="1400" b="1"/>
          </a:p>
          <a:p>
            <a:pPr algn="l"/>
            <a:r>
              <a:rPr sz="1400" b="1"/>
              <a:t>PhD dissertation</a:t>
            </a:r>
            <a:r>
              <a:rPr sz="1400"/>
              <a:t>, Saarland University, August 2020</a:t>
            </a:r>
            <a:endParaRPr sz="1400"/>
          </a:p>
          <a:p>
            <a:pPr algn="l"/>
            <a:r>
              <a:rPr sz="1200">
                <a:solidFill>
                  <a:srgbClr val="FF0000"/>
                </a:solidFill>
              </a:rPr>
              <a:t>Recipient of the </a:t>
            </a:r>
            <a:r>
              <a:rPr sz="1200" b="1">
                <a:solidFill>
                  <a:srgbClr val="FF0000"/>
                </a:solidFill>
              </a:rPr>
              <a:t>2020 ACM Doctoral Dissertation Award Honorable Mention</a:t>
            </a:r>
            <a:endParaRPr sz="1200" b="1">
              <a:solidFill>
                <a:srgbClr val="FF0000"/>
              </a:solidFill>
            </a:endParaRPr>
          </a:p>
          <a:p>
            <a:pPr algn="l"/>
            <a:r>
              <a:rPr sz="1200">
                <a:solidFill>
                  <a:srgbClr val="FF0000"/>
                </a:solidFill>
              </a:rPr>
              <a:t>Recipient of the </a:t>
            </a:r>
            <a:r>
              <a:rPr sz="1200" b="1">
                <a:solidFill>
                  <a:srgbClr val="FF0000"/>
                </a:solidFill>
              </a:rPr>
              <a:t>2021 ACM SIGPLAN John C. Reynolds Doctoral Dissertation Award</a:t>
            </a:r>
            <a:endParaRPr sz="1200" b="1">
              <a:solidFill>
                <a:srgbClr val="FF0000"/>
              </a:solidFill>
            </a:endParaRPr>
          </a:p>
          <a:p>
            <a:pPr algn="l"/>
            <a:r>
              <a:rPr sz="1200">
                <a:solidFill>
                  <a:srgbClr val="FF0000"/>
                </a:solidFill>
              </a:rPr>
              <a:t>Recipient of the </a:t>
            </a:r>
            <a:r>
              <a:rPr sz="1200" b="1">
                <a:solidFill>
                  <a:srgbClr val="FF0000"/>
                </a:solidFill>
              </a:rPr>
              <a:t>2021 ETAPS Doctoral Dissertation Award</a:t>
            </a:r>
            <a:endParaRPr sz="1200" b="1">
              <a:solidFill>
                <a:srgbClr val="FF0000"/>
              </a:solidFill>
            </a:endParaRPr>
          </a:p>
          <a:p>
            <a:pPr algn="l"/>
            <a:r>
              <a:rPr sz="1200">
                <a:solidFill>
                  <a:srgbClr val="FF0000"/>
                </a:solidFill>
              </a:rPr>
              <a:t>Recipient of the </a:t>
            </a:r>
            <a:r>
              <a:rPr sz="1200" b="1">
                <a:solidFill>
                  <a:srgbClr val="FF0000"/>
                </a:solidFill>
              </a:rPr>
              <a:t>2021 Otto Hahn Medal</a:t>
            </a:r>
            <a:endParaRPr sz="1200" b="1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211705"/>
            <a:ext cx="1508125" cy="180530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7315" y="4156075"/>
            <a:ext cx="2124075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algn="ctr"/>
            <a:r>
              <a:rPr lang="en-US" b="1">
                <a:sym typeface="+mn-ea"/>
              </a:rPr>
              <a:t>Ralf Jung</a:t>
            </a:r>
            <a:endParaRPr lang="en-US" b="1">
              <a:sym typeface="+mn-ea"/>
            </a:endParaRPr>
          </a:p>
          <a:p>
            <a:pPr algn="l"/>
            <a:r>
              <a:rPr lang="en-US" sz="1200">
                <a:sym typeface="+mn-ea"/>
              </a:rPr>
              <a:t>A</a:t>
            </a:r>
            <a:r>
              <a:rPr sz="1200">
                <a:sym typeface="+mn-ea"/>
              </a:rPr>
              <a:t>ssistant professor</a:t>
            </a:r>
            <a:r>
              <a:rPr lang="en-US" sz="1200">
                <a:sym typeface="+mn-ea"/>
              </a:rPr>
              <a:t>, </a:t>
            </a:r>
            <a:r>
              <a:rPr sz="1200">
                <a:sym typeface="+mn-ea"/>
              </a:rPr>
              <a:t>Institute for Programming Languages and Systems</a:t>
            </a:r>
            <a:r>
              <a:rPr lang="en-US" sz="1200">
                <a:sym typeface="+mn-ea"/>
              </a:rPr>
              <a:t>,</a:t>
            </a:r>
            <a:r>
              <a:rPr sz="1200">
                <a:sym typeface="+mn-ea"/>
              </a:rPr>
              <a:t> ETH Zürich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RustBelt Project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Background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grpSp>
        <p:nvGrpSpPr>
          <p:cNvPr id="36" name="Group 35"/>
          <p:cNvGrpSpPr/>
          <p:nvPr/>
        </p:nvGrpSpPr>
        <p:grpSpPr>
          <a:xfrm>
            <a:off x="2771775" y="2787650"/>
            <a:ext cx="2319020" cy="2237740"/>
            <a:chOff x="4365" y="4390"/>
            <a:chExt cx="3652" cy="3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5" y="4390"/>
              <a:ext cx="3185" cy="1988"/>
            </a:xfrm>
            <a:prstGeom prst="rect">
              <a:avLst/>
            </a:prstGeom>
          </p:spPr>
        </p:pic>
        <p:sp>
          <p:nvSpPr>
            <p:cNvPr id="10" name="文本框 12"/>
            <p:cNvSpPr txBox="1"/>
            <p:nvPr/>
          </p:nvSpPr>
          <p:spPr>
            <a:xfrm>
              <a:off x="4365" y="6754"/>
              <a:ext cx="3653" cy="11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100">
                  <a:solidFill>
                    <a:srgbClr val="76717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 algn="l"/>
              <a:r>
                <a:rPr lang="en-US" sz="1400" b="1">
                  <a:sym typeface="+mn-ea"/>
                </a:rPr>
                <a:t>Iris</a:t>
              </a:r>
              <a:r>
                <a:rPr lang="en-US" sz="1400">
                  <a:sym typeface="+mn-ea"/>
                </a:rPr>
                <a:t>: </a:t>
              </a:r>
              <a:r>
                <a:rPr sz="1400">
                  <a:sym typeface="+mn-ea"/>
                </a:rPr>
                <a:t>A Higher-Order Concurrent Separation Logic Framework</a:t>
              </a:r>
              <a:endParaRPr sz="1400">
                <a:sym typeface="+mn-e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9230" y="2891790"/>
            <a:ext cx="2508250" cy="2061845"/>
            <a:chOff x="298" y="4554"/>
            <a:chExt cx="3950" cy="3247"/>
          </a:xfrm>
        </p:grpSpPr>
        <p:sp>
          <p:nvSpPr>
            <p:cNvPr id="16" name="文本框 12"/>
            <p:cNvSpPr txBox="1"/>
            <p:nvPr/>
          </p:nvSpPr>
          <p:spPr>
            <a:xfrm>
              <a:off x="298" y="6641"/>
              <a:ext cx="3950" cy="11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100">
                  <a:solidFill>
                    <a:srgbClr val="76717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 algn="l"/>
              <a:r>
                <a:rPr lang="en-US" sz="1400" b="1">
                  <a:sym typeface="+mn-ea"/>
                </a:rPr>
                <a:t>RustBelt</a:t>
              </a:r>
              <a:r>
                <a:rPr lang="en-US" sz="1400">
                  <a:sym typeface="+mn-ea"/>
                </a:rPr>
                <a:t>: </a:t>
              </a:r>
              <a:r>
                <a:rPr sz="1400">
                  <a:sym typeface="+mn-ea"/>
                </a:rPr>
                <a:t>Securing the Foundations of the Rust Programming Language</a:t>
              </a:r>
              <a:endParaRPr sz="1400">
                <a:sym typeface="+mn-ea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290" y="4554"/>
              <a:ext cx="1856" cy="1710"/>
              <a:chOff x="0" y="4678"/>
              <a:chExt cx="2879" cy="264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3" y="5751"/>
                <a:ext cx="1577" cy="157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78"/>
                <a:ext cx="2383" cy="2383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5544820" y="2272665"/>
            <a:ext cx="3451225" cy="2316480"/>
            <a:chOff x="8732" y="3579"/>
            <a:chExt cx="5435" cy="3648"/>
          </a:xfrm>
        </p:grpSpPr>
        <p:sp>
          <p:nvSpPr>
            <p:cNvPr id="23" name="文本框 12"/>
            <p:cNvSpPr txBox="1"/>
            <p:nvPr/>
          </p:nvSpPr>
          <p:spPr>
            <a:xfrm>
              <a:off x="10943" y="4895"/>
              <a:ext cx="3224" cy="11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100">
                  <a:solidFill>
                    <a:srgbClr val="76717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 algn="l"/>
              <a:r>
                <a:rPr lang="en-US" sz="1400" b="1">
                  <a:sym typeface="+mn-ea"/>
                </a:rPr>
                <a:t>Coq Proof Assistant</a:t>
              </a:r>
              <a:r>
                <a:rPr lang="en-US" sz="1400">
                  <a:sym typeface="+mn-ea"/>
                </a:rPr>
                <a:t>:</a:t>
              </a:r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A</a:t>
              </a:r>
              <a:r>
                <a:rPr sz="1400">
                  <a:sym typeface="+mn-ea"/>
                </a:rPr>
                <a:t> </a:t>
              </a:r>
              <a:r>
                <a:rPr lang="en-US" sz="1400">
                  <a:sym typeface="+mn-ea"/>
                </a:rPr>
                <a:t>F</a:t>
              </a:r>
              <a:r>
                <a:rPr sz="1400">
                  <a:sym typeface="+mn-ea"/>
                </a:rPr>
                <a:t>ormal </a:t>
              </a:r>
              <a:r>
                <a:rPr lang="en-US" sz="1400">
                  <a:sym typeface="+mn-ea"/>
                </a:rPr>
                <a:t>P</a:t>
              </a:r>
              <a:r>
                <a:rPr sz="1400">
                  <a:sym typeface="+mn-ea"/>
                </a:rPr>
                <a:t>roof </a:t>
              </a:r>
              <a:r>
                <a:rPr lang="en-US" sz="1400">
                  <a:sym typeface="+mn-ea"/>
                </a:rPr>
                <a:t>M</a:t>
              </a:r>
              <a:r>
                <a:rPr sz="1400">
                  <a:sym typeface="+mn-ea"/>
                </a:rPr>
                <a:t>anagement </a:t>
              </a:r>
              <a:r>
                <a:rPr lang="en-US" sz="1400">
                  <a:sym typeface="+mn-ea"/>
                </a:rPr>
                <a:t>S</a:t>
              </a:r>
              <a:r>
                <a:rPr sz="1400">
                  <a:sym typeface="+mn-ea"/>
                </a:rPr>
                <a:t>ystem</a:t>
              </a:r>
              <a:endParaRPr sz="1400">
                <a:sym typeface="+mn-ea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" y="3579"/>
              <a:ext cx="2267" cy="3648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438910" y="2056765"/>
            <a:ext cx="1525905" cy="737870"/>
            <a:chOff x="2322" y="3029"/>
            <a:chExt cx="2403" cy="1162"/>
          </a:xfrm>
        </p:grpSpPr>
        <p:sp>
          <p:nvSpPr>
            <p:cNvPr id="29" name="Curved Down Arrow 28"/>
            <p:cNvSpPr/>
            <p:nvPr/>
          </p:nvSpPr>
          <p:spPr>
            <a:xfrm rot="21240000">
              <a:off x="2322" y="3485"/>
              <a:ext cx="2372" cy="706"/>
            </a:xfrm>
            <a:prstGeom prst="curvedDownArrow">
              <a:avLst/>
            </a:prstGeom>
            <a:solidFill>
              <a:schemeClr val="bg2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no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398" y="3029"/>
              <a:ext cx="2327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algn="ctr"/>
              <a:r>
                <a:rPr lang="en-US">
                  <a:sym typeface="+mn-ea"/>
                </a:rPr>
                <a:t>built on top of</a:t>
              </a:r>
              <a:endParaRPr kumimoji="0" 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47833" y="2056765"/>
            <a:ext cx="1477645" cy="566420"/>
            <a:chOff x="6746" y="3029"/>
            <a:chExt cx="2327" cy="892"/>
          </a:xfrm>
        </p:grpSpPr>
        <p:sp>
          <p:nvSpPr>
            <p:cNvPr id="31" name="Curved Down Arrow 30"/>
            <p:cNvSpPr/>
            <p:nvPr/>
          </p:nvSpPr>
          <p:spPr>
            <a:xfrm rot="21240000">
              <a:off x="6848" y="3401"/>
              <a:ext cx="2185" cy="520"/>
            </a:xfrm>
            <a:prstGeom prst="curvedDownArrow">
              <a:avLst>
                <a:gd name="adj1" fmla="val 36002"/>
                <a:gd name="adj2" fmla="val 66427"/>
                <a:gd name="adj3" fmla="val 25000"/>
              </a:avLst>
            </a:prstGeom>
            <a:solidFill>
              <a:schemeClr val="bg2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no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746" y="3029"/>
              <a:ext cx="2327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algn="ctr"/>
              <a:r>
                <a:rPr lang="en-US">
                  <a:sym typeface="+mn-ea"/>
                </a:rPr>
                <a:t>built on top of</a:t>
              </a:r>
              <a:endParaRPr kumimoji="0" 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48034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Rust Types Overview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Background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Text Box 2"/>
          <p:cNvSpPr txBox="1"/>
          <p:nvPr/>
        </p:nvSpPr>
        <p:spPr>
          <a:xfrm>
            <a:off x="4500245" y="2585085"/>
            <a:ext cx="50419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24330" y="4300220"/>
            <a:ext cx="108839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&amp;</a:t>
            </a: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mut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Calibri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19925" y="4300220"/>
            <a:ext cx="4953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&amp;T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72665" y="2788285"/>
            <a:ext cx="2298700" cy="1440180"/>
            <a:chOff x="3579" y="4391"/>
            <a:chExt cx="3620" cy="226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579" y="4391"/>
              <a:ext cx="3621" cy="226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9" name="Text Box 8"/>
            <p:cNvSpPr txBox="1"/>
            <p:nvPr/>
          </p:nvSpPr>
          <p:spPr>
            <a:xfrm rot="19740000">
              <a:off x="3848" y="5121"/>
              <a:ext cx="2574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mutable borrow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045" y="2788285"/>
            <a:ext cx="2160270" cy="1511300"/>
            <a:chOff x="7767" y="4391"/>
            <a:chExt cx="3402" cy="238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767" y="4391"/>
              <a:ext cx="3402" cy="238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1" name="Text Box 10"/>
            <p:cNvSpPr txBox="1"/>
            <p:nvPr/>
          </p:nvSpPr>
          <p:spPr>
            <a:xfrm rot="1980000">
              <a:off x="8138" y="5121"/>
              <a:ext cx="2976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immutable borrow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2720" y="4438650"/>
            <a:ext cx="4307205" cy="276860"/>
            <a:chOff x="4272" y="6990"/>
            <a:chExt cx="6783" cy="436"/>
          </a:xfrm>
        </p:grpSpPr>
        <p:cxnSp>
          <p:nvCxnSpPr>
            <p:cNvPr id="12" name="Straight Arrow Connector 11"/>
            <p:cNvCxnSpPr>
              <a:stCxn id="4" idx="3"/>
              <a:endCxn id="5" idx="1"/>
            </p:cNvCxnSpPr>
            <p:nvPr/>
          </p:nvCxnSpPr>
          <p:spPr>
            <a:xfrm>
              <a:off x="4272" y="6990"/>
              <a:ext cx="678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3" name="Text Box 12"/>
            <p:cNvSpPr txBox="1"/>
            <p:nvPr/>
          </p:nvSpPr>
          <p:spPr>
            <a:xfrm>
              <a:off x="6746" y="6990"/>
              <a:ext cx="1378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coercion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55795" y="1995805"/>
            <a:ext cx="548640" cy="730250"/>
            <a:chOff x="7017" y="3143"/>
            <a:chExt cx="864" cy="1150"/>
          </a:xfrm>
        </p:grpSpPr>
        <p:cxnSp>
          <p:nvCxnSpPr>
            <p:cNvPr id="14" name="Curved Connector 13"/>
            <p:cNvCxnSpPr>
              <a:stCxn id="3" idx="1"/>
              <a:endCxn id="3" idx="3"/>
            </p:cNvCxnSpPr>
            <p:nvPr/>
          </p:nvCxnSpPr>
          <p:spPr>
            <a:xfrm rot="10800000" flipH="1">
              <a:off x="7087" y="4289"/>
              <a:ext cx="794" cy="5"/>
            </a:xfrm>
            <a:prstGeom prst="curvedConnector5">
              <a:avLst>
                <a:gd name="adj1" fmla="val -47229"/>
                <a:gd name="adj2" fmla="val 11960000"/>
                <a:gd name="adj3" fmla="val 147229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5" name="Text Box 14"/>
            <p:cNvSpPr txBox="1"/>
            <p:nvPr/>
          </p:nvSpPr>
          <p:spPr>
            <a:xfrm>
              <a:off x="7017" y="3143"/>
              <a:ext cx="864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move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215" y="4228465"/>
            <a:ext cx="1846580" cy="553720"/>
            <a:chOff x="509" y="6659"/>
            <a:chExt cx="2908" cy="872"/>
          </a:xfrm>
        </p:grpSpPr>
        <p:cxnSp>
          <p:nvCxnSpPr>
            <p:cNvPr id="19" name="Curved Connector 18"/>
            <p:cNvCxnSpPr/>
            <p:nvPr/>
          </p:nvCxnSpPr>
          <p:spPr>
            <a:xfrm rot="5400000" flipH="1">
              <a:off x="3197" y="6990"/>
              <a:ext cx="436" cy="5"/>
            </a:xfrm>
            <a:prstGeom prst="curvedConnector5">
              <a:avLst>
                <a:gd name="adj1" fmla="val -85436"/>
                <a:gd name="adj2" fmla="val 24690000"/>
                <a:gd name="adj3" fmla="val 186583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0" name="Text Box 19"/>
            <p:cNvSpPr txBox="1"/>
            <p:nvPr/>
          </p:nvSpPr>
          <p:spPr>
            <a:xfrm>
              <a:off x="509" y="6659"/>
              <a:ext cx="1471" cy="87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mutable</a:t>
              </a:r>
              <a:b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</a:b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reborrow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66305" y="4301490"/>
            <a:ext cx="1551305" cy="277495"/>
            <a:chOff x="11443" y="6774"/>
            <a:chExt cx="2443" cy="437"/>
          </a:xfrm>
        </p:grpSpPr>
        <p:sp>
          <p:nvSpPr>
            <p:cNvPr id="21" name="Text Box 20"/>
            <p:cNvSpPr txBox="1"/>
            <p:nvPr/>
          </p:nvSpPr>
          <p:spPr>
            <a:xfrm>
              <a:off x="12416" y="6775"/>
              <a:ext cx="1471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reborrow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" name="Curved Connector 21"/>
            <p:cNvCxnSpPr>
              <a:stCxn id="5" idx="2"/>
              <a:endCxn id="5" idx="0"/>
            </p:cNvCxnSpPr>
            <p:nvPr/>
          </p:nvCxnSpPr>
          <p:spPr>
            <a:xfrm rot="5400000" flipH="1">
              <a:off x="11227" y="6990"/>
              <a:ext cx="436" cy="5"/>
            </a:xfrm>
            <a:prstGeom prst="curvedConnector5">
              <a:avLst>
                <a:gd name="adj1" fmla="val -85436"/>
                <a:gd name="adj2" fmla="val -17690000"/>
                <a:gd name="adj3" fmla="val 186583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</p:grpSp>
      <p:sp>
        <p:nvSpPr>
          <p:cNvPr id="24" name="Text Box 23"/>
          <p:cNvSpPr txBox="1"/>
          <p:nvPr/>
        </p:nvSpPr>
        <p:spPr>
          <a:xfrm>
            <a:off x="4500245" y="3653155"/>
            <a:ext cx="50419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rPr>
              <a:t>()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eX Gyre Pagella Math" panose="02000503000000000000" charset="0"/>
              <a:ea typeface="Calibri"/>
              <a:cs typeface="TeX Gyre Pagella Math" panose="02000503000000000000" charset="0"/>
              <a:sym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140200" y="2852420"/>
            <a:ext cx="539750" cy="775970"/>
            <a:chOff x="6520" y="4492"/>
            <a:chExt cx="850" cy="122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7370" y="4492"/>
              <a:ext cx="0" cy="122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7" name="Text Box 26"/>
            <p:cNvSpPr txBox="1"/>
            <p:nvPr/>
          </p:nvSpPr>
          <p:spPr>
            <a:xfrm>
              <a:off x="6520" y="5121"/>
              <a:ext cx="735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drop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7900" y="2850515"/>
            <a:ext cx="491490" cy="758190"/>
            <a:chOff x="7540" y="4489"/>
            <a:chExt cx="774" cy="119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540" y="4489"/>
              <a:ext cx="0" cy="119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8" name="Text Box 27"/>
            <p:cNvSpPr txBox="1"/>
            <p:nvPr/>
          </p:nvSpPr>
          <p:spPr>
            <a:xfrm>
              <a:off x="7654" y="5121"/>
              <a:ext cx="661" cy="43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new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H="1">
            <a:off x="3060065" y="2416810"/>
            <a:ext cx="4536440" cy="259207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8" name="Text Box 37"/>
          <p:cNvSpPr txBox="1"/>
          <p:nvPr/>
        </p:nvSpPr>
        <p:spPr>
          <a:xfrm>
            <a:off x="5868035" y="2284095"/>
            <a:ext cx="9956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exclusive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269480" y="2788285"/>
            <a:ext cx="71755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shared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75920" y="3964305"/>
            <a:ext cx="8669020" cy="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dash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1" name="Text Box 40"/>
          <p:cNvSpPr txBox="1"/>
          <p:nvPr/>
        </p:nvSpPr>
        <p:spPr>
          <a:xfrm>
            <a:off x="8316595" y="3609340"/>
            <a:ext cx="54229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owns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172450" y="4011930"/>
            <a:ext cx="86487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borrows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38" grpId="0" animBg="1"/>
      <p:bldP spid="39" grpId="0" animBg="1"/>
      <p:bldP spid="38" grpId="1" animBg="1"/>
      <p:bldP spid="39" grpId="1" animBg="1"/>
      <p:bldP spid="41" grpId="0" animBg="1"/>
      <p:bldP spid="42" grpId="0" animBg="1"/>
      <p:bldP spid="24" grpId="0" animBg="1"/>
      <p:bldP spid="38" grpId="2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1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Hoare Logic</a:t>
            </a:r>
            <a:endParaRPr lang="en-US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Logics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4095750" y="2499995"/>
            <a:ext cx="95250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C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123440" y="3292475"/>
            <a:ext cx="1448435" cy="306814"/>
          </a:xfrm>
          <a:prstGeom prst="wedgeRoundRectCallout">
            <a:avLst>
              <a:gd name="adj1" fmla="val 59338"/>
              <a:gd name="adj2" fmla="val -119948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Precondition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444490" y="3292475"/>
            <a:ext cx="1448435" cy="306812"/>
          </a:xfrm>
          <a:prstGeom prst="wedgeRoundRectCallout">
            <a:avLst>
              <a:gd name="adj1" fmla="val -55962"/>
              <a:gd name="adj2" fmla="val -124715"/>
              <a:gd name="adj3" fmla="val 16667"/>
            </a:avLst>
          </a:prstGeom>
          <a:solidFill>
            <a:srgbClr val="FFFFFF"/>
          </a:solidFill>
          <a:ln w="12700" cap="flat">
            <a:solidFill>
              <a:srgbClr val="C00000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Postcondition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952240" y="3292475"/>
            <a:ext cx="1076960" cy="306810"/>
          </a:xfrm>
          <a:prstGeom prst="wedgeRoundRectCallout">
            <a:avLst>
              <a:gd name="adj1" fmla="val 5414"/>
              <a:gd name="adj2" fmla="val -144583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Program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11505" y="3868420"/>
            <a:ext cx="7630795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sz="2000"/>
              <a:t>Given the </a:t>
            </a:r>
            <a:r>
              <a:rPr lang="en-US" sz="2000" b="1"/>
              <a:t>precondition </a:t>
            </a:r>
            <a:r>
              <a:rPr lang="zh-CN" altLang="en-US" sz="2000">
                <a:ea typeface="SimSun" charset="0"/>
              </a:rPr>
              <a:t>“</a:t>
            </a:r>
            <a:r>
              <a:rPr lang="en-US" sz="2000">
                <a:latin typeface="TeX Gyre Pagella Math" panose="02000503000000000000" charset="0"/>
                <a:cs typeface="TeX Gyre Pagella Math" panose="02000503000000000000" charset="0"/>
              </a:rPr>
              <a:t>P</a:t>
            </a:r>
            <a:r>
              <a:rPr lang="zh-CN" altLang="en-US" sz="2000">
                <a:ea typeface="SimSun" charset="0"/>
              </a:rPr>
              <a:t>”</a:t>
            </a:r>
            <a:r>
              <a:rPr lang="en-US" sz="2000"/>
              <a:t>, if we execute the program </a:t>
            </a:r>
            <a:r>
              <a:rPr lang="zh-CN" altLang="en-US" sz="2000">
                <a:ea typeface="SimSun" charset="0"/>
              </a:rPr>
              <a:t>“</a:t>
            </a:r>
            <a:r>
              <a:rPr lang="en-US" sz="2000">
                <a:latin typeface="TeX Gyre Pagella Math" panose="02000503000000000000" charset="0"/>
                <a:cs typeface="TeX Gyre Pagella Math" panose="02000503000000000000" charset="0"/>
              </a:rPr>
              <a:t>C</a:t>
            </a:r>
            <a:r>
              <a:rPr lang="zh-CN" altLang="en-US" sz="2000">
                <a:ea typeface="SimSun" charset="0"/>
              </a:rPr>
              <a:t>”</a:t>
            </a:r>
            <a:r>
              <a:rPr lang="en-US" sz="2000"/>
              <a:t> and it </a:t>
            </a:r>
            <a:r>
              <a:rPr lang="en-US" sz="2000"/>
              <a:t>terminates, it will hold the </a:t>
            </a:r>
            <a:r>
              <a:rPr lang="en-US" sz="2000" b="1"/>
              <a:t>postcondition </a:t>
            </a:r>
            <a:r>
              <a:rPr lang="zh-CN" altLang="en-US" sz="2000">
                <a:ea typeface="SimSun" charset="0"/>
              </a:rPr>
              <a:t>“</a:t>
            </a:r>
            <a:r>
              <a:rPr lang="en-US" sz="2000">
                <a:latin typeface="TeX Gyre Pagella Math" panose="02000503000000000000" charset="0"/>
                <a:cs typeface="TeX Gyre Pagella Math" panose="02000503000000000000" charset="0"/>
              </a:rPr>
              <a:t>Q</a:t>
            </a:r>
            <a:r>
              <a:rPr lang="zh-CN" altLang="en-US" sz="2000">
                <a:ea typeface="SimSun" charset="0"/>
              </a:rPr>
              <a:t>”</a:t>
            </a:r>
            <a:r>
              <a:rPr lang="en-US" altLang="zh-CN" sz="2000">
                <a:ea typeface="SimSun" charset="0"/>
              </a:rPr>
              <a:t>.</a:t>
            </a:r>
            <a:endParaRPr lang="en-US" altLang="zh-CN" sz="2000">
              <a:ea typeface="SimSun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31820" y="2499995"/>
            <a:ext cx="96456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{P}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48250" y="2499995"/>
            <a:ext cx="131699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{Q}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Logics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776095" y="2428240"/>
            <a:ext cx="559689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{True}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let x = 10 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{x = 10}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73555" y="3197860"/>
            <a:ext cx="559689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{x = 3}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x += 1 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{x = 4}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25625" y="3967480"/>
            <a:ext cx="559689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{True}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loop {} 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{False}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Hoare Logic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5080" y="-1905"/>
            <a:ext cx="913892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矩形 4"/>
          <p:cNvSpPr/>
          <p:nvPr/>
        </p:nvSpPr>
        <p:spPr>
          <a:xfrm>
            <a:off x="0" y="1964055"/>
            <a:ext cx="9144000" cy="31794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 sz="1000"/>
            </a:pPr>
            <a:endParaRPr sz="180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/>
              <a:t>Logics</a:t>
            </a:r>
            <a:endParaRPr lang="en-US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611505" y="2263140"/>
            <a:ext cx="201041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P:</a:t>
            </a:r>
            <a:r>
              <a:rPr kumimoji="0" lang="en-US" sz="36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 x ↦ v</a:t>
            </a:r>
            <a:endParaRPr kumimoji="0" lang="en-US" sz="360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112" name="文本框 15"/>
          <p:cNvSpPr txBox="1"/>
          <p:nvPr/>
        </p:nvSpPr>
        <p:spPr>
          <a:xfrm>
            <a:off x="387985" y="3940175"/>
            <a:ext cx="2233930" cy="8915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ctr"/>
            <a:r>
              <a:rPr lang="en-US" sz="2000" b="1"/>
              <a:t>Ownership</a:t>
            </a:r>
            <a:endParaRPr lang="en-US" sz="2000"/>
          </a:p>
          <a:p>
            <a:r>
              <a:rPr lang="en-US" sz="1600"/>
              <a:t>We </a:t>
            </a:r>
            <a:r>
              <a:rPr lang="en-US" sz="1600" b="1"/>
              <a:t>own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x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altLang="zh-CN" sz="1600">
                <a:ea typeface="SimSun" charset="0"/>
              </a:rPr>
              <a:t>, and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x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altLang="zh-CN" sz="1600">
                <a:ea typeface="SimSun" charset="0"/>
              </a:rPr>
              <a:t> points to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v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altLang="zh-CN" sz="1600">
                <a:ea typeface="SimSun" charset="0"/>
              </a:rPr>
              <a:t>.</a:t>
            </a:r>
            <a:endParaRPr lang="en-US" altLang="zh-CN" sz="1600">
              <a:ea typeface="SimSun" charset="0"/>
            </a:endParaRPr>
          </a:p>
        </p:txBody>
      </p:sp>
      <p:sp>
        <p:nvSpPr>
          <p:cNvPr id="117" name="文本框 33"/>
          <p:cNvSpPr txBox="1"/>
          <p:nvPr/>
        </p:nvSpPr>
        <p:spPr>
          <a:xfrm>
            <a:off x="2830195" y="3940175"/>
            <a:ext cx="2973705" cy="11372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ctr"/>
            <a:r>
              <a:rPr lang="en-US" sz="2000" b="1"/>
              <a:t>D</a:t>
            </a:r>
            <a:r>
              <a:rPr lang="en-US" sz="2000" b="1"/>
              <a:t>isjointness</a:t>
            </a:r>
            <a:endParaRPr lang="en-US" sz="2000"/>
          </a:p>
          <a:p>
            <a:r>
              <a:rPr lang="en-US" sz="1600"/>
              <a:t>Given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(</a:t>
            </a:r>
            <a:r>
              <a:rPr lang="en-US" sz="1600">
                <a:latin typeface="TeX Gyre Pagella Math" panose="02000503000000000000" charset="0"/>
                <a:cs typeface="TeX Gyre Pagella Math" panose="02000503000000000000" charset="0"/>
              </a:rPr>
              <a:t>x ↦ v)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 ∗ (</a:t>
            </a:r>
            <a:r>
              <a:rPr lang="en-US" sz="1600">
                <a:latin typeface="TeX Gyre Pagella Math" panose="02000503000000000000" charset="0"/>
                <a:cs typeface="TeX Gyre Pagella Math" panose="02000503000000000000" charset="0"/>
              </a:rPr>
              <a:t>y ↦ w)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sz="1600"/>
              <a:t>, we know that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sz="1600">
                <a:latin typeface="TeX Gyre Pagella Math" panose="02000503000000000000" charset="0"/>
                <a:cs typeface="TeX Gyre Pagella Math" panose="02000503000000000000" charset="0"/>
              </a:rPr>
              <a:t>x ≠ y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sz="1600"/>
              <a:t>, i.e., they </a:t>
            </a:r>
            <a:r>
              <a:rPr lang="en-US" sz="1600" b="1"/>
              <a:t>do not alias</a:t>
            </a:r>
            <a:r>
              <a:rPr lang="en-US" sz="1600"/>
              <a:t>.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3492500" y="2234565"/>
            <a:ext cx="217868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P ∗ Q </a:t>
            </a:r>
            <a:endParaRPr kumimoji="0" lang="en-US" sz="360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3250" y="1366449"/>
            <a:ext cx="5513677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/>
              <a:t>Separation Logic (Iris)</a:t>
            </a:r>
            <a:endParaRPr lang="en-US"/>
          </a:p>
        </p:txBody>
      </p:sp>
      <p:graphicFrame>
        <p:nvGraphicFramePr>
          <p:cNvPr id="33" name="Table 32"/>
          <p:cNvGraphicFramePr/>
          <p:nvPr/>
        </p:nvGraphicFramePr>
        <p:xfrm>
          <a:off x="3750310" y="3058795"/>
          <a:ext cx="462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 Gyre Pagella Math" panose="02000503000000000000" charset="0"/>
                          <a:ea typeface="SimSun" charset="0"/>
                          <a:cs typeface="TeX Gyre Pagella Math" panose="02000503000000000000" charset="0"/>
                        </a:rPr>
                        <a:t>P</a:t>
                      </a:r>
                      <a:endParaRPr lang="en-US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 Gyre Pagella Math" panose="02000503000000000000" charset="0"/>
                        <a:ea typeface="SimSun" charset="0"/>
                        <a:cs typeface="TeX Gyre Pagella Math" panose="02000503000000000000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932680" y="3058795"/>
          <a:ext cx="4667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 Gyre Pagella Math" panose="02000503000000000000" charset="0"/>
                          <a:ea typeface="SimSun" charset="0"/>
                          <a:cs typeface="TeX Gyre Pagella Math" panose="02000503000000000000" charset="0"/>
                        </a:rPr>
                        <a:t>Q</a:t>
                      </a:r>
                      <a:endParaRPr lang="en-US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 Gyre Pagella Math" panose="02000503000000000000" charset="0"/>
                        <a:ea typeface="SimSun" charset="0"/>
                        <a:cs typeface="TeX Gyre Pagella Math" panose="02000503000000000000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445260" y="3087370"/>
          <a:ext cx="462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 Gyre Pagella Math" panose="02000503000000000000" charset="0"/>
                          <a:ea typeface="SimSun" charset="0"/>
                          <a:cs typeface="TeX Gyre Pagella Math" panose="02000503000000000000" charset="0"/>
                        </a:rPr>
                        <a:t>v</a:t>
                      </a:r>
                      <a:endParaRPr lang="en-US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 Gyre Pagella Math" panose="02000503000000000000" charset="0"/>
                        <a:ea typeface="SimSun" charset="0"/>
                        <a:cs typeface="TeX Gyre Pagella Math" panose="02000503000000000000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37515" y="3147060"/>
            <a:ext cx="1012190" cy="307340"/>
            <a:chOff x="2317" y="4914"/>
            <a:chExt cx="1594" cy="484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2893" y="5155"/>
              <a:ext cx="1018" cy="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1" name="Text Box 10"/>
            <p:cNvSpPr txBox="1"/>
            <p:nvPr/>
          </p:nvSpPr>
          <p:spPr>
            <a:xfrm>
              <a:off x="2317" y="4914"/>
              <a:ext cx="576" cy="4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eX Gyre Pagella Math" panose="02000503000000000000" charset="0"/>
                  <a:ea typeface="Calibri"/>
                  <a:cs typeface="TeX Gyre Pagella Math" panose="02000503000000000000" charset="0"/>
                  <a:sym typeface="Calibri"/>
                </a:rPr>
                <a:t>x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7540" y="3154680"/>
            <a:ext cx="977900" cy="307340"/>
            <a:chOff x="4648" y="4949"/>
            <a:chExt cx="1540" cy="484"/>
          </a:xfrm>
        </p:grpSpPr>
        <p:cxnSp>
          <p:nvCxnSpPr>
            <p:cNvPr id="12" name="Straight Arrow Connector 11"/>
            <p:cNvCxnSpPr>
              <a:stCxn id="13" idx="1"/>
              <a:endCxn id="9" idx="3"/>
            </p:cNvCxnSpPr>
            <p:nvPr/>
          </p:nvCxnSpPr>
          <p:spPr>
            <a:xfrm flipH="1">
              <a:off x="4648" y="5191"/>
              <a:ext cx="964" cy="12"/>
            </a:xfrm>
            <a:prstGeom prst="straightConnector1">
              <a:avLst/>
            </a:prstGeom>
            <a:noFill/>
            <a:ln w="12700" cap="flat">
              <a:solidFill>
                <a:schemeClr val="accent5"/>
              </a:solidFill>
              <a:prstDash val="solid"/>
              <a:miter lim="8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3" name="Text Box 12"/>
            <p:cNvSpPr txBox="1"/>
            <p:nvPr/>
          </p:nvSpPr>
          <p:spPr>
            <a:xfrm>
              <a:off x="5612" y="4949"/>
              <a:ext cx="576" cy="4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t" forceAA="0" upright="0">
              <a:sp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TeX Gyre Pagella Math" panose="02000503000000000000" charset="0"/>
                  <a:ea typeface="Calibri"/>
                  <a:cs typeface="TeX Gyre Pagella Math" panose="02000503000000000000" charset="0"/>
                  <a:sym typeface="Calibri"/>
                </a:rPr>
                <a:t>y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endParaRPr>
            </a:p>
          </p:txBody>
        </p:sp>
      </p:grpSp>
      <p:sp>
        <p:nvSpPr>
          <p:cNvPr id="6" name="Multiply 5"/>
          <p:cNvSpPr/>
          <p:nvPr/>
        </p:nvSpPr>
        <p:spPr>
          <a:xfrm>
            <a:off x="2093595" y="3111500"/>
            <a:ext cx="281940" cy="404539"/>
          </a:xfrm>
          <a:prstGeom prst="mathMultiply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486525" y="2284095"/>
            <a:ext cx="199644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P</a:t>
            </a:r>
            <a:r>
              <a:rPr kumimoji="0" lang="en-US" sz="32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−∗ </a:t>
            </a:r>
            <a:r>
              <a:rPr kumimoji="0" lang="en-US" sz="320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Q</a:t>
            </a:r>
            <a:r>
              <a:rPr kumimoji="0" lang="en-US" sz="320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eX Gyre Pagella Math" panose="02000503000000000000" charset="0"/>
                <a:ea typeface="Poppins"/>
                <a:cs typeface="TeX Gyre Pagella Math" panose="02000503000000000000" charset="0"/>
                <a:sym typeface="Calibri"/>
              </a:rPr>
              <a:t> </a:t>
            </a:r>
            <a:endParaRPr kumimoji="0" lang="en-US" sz="320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eX Gyre Pagella Math" panose="02000503000000000000" charset="0"/>
              <a:ea typeface="Poppins"/>
              <a:cs typeface="TeX Gyre Pagella Math" panose="02000503000000000000" charset="0"/>
              <a:sym typeface="Calibri"/>
            </a:endParaRPr>
          </a:p>
        </p:txBody>
      </p:sp>
      <p:sp>
        <p:nvSpPr>
          <p:cNvPr id="16" name="文本框 33"/>
          <p:cNvSpPr txBox="1"/>
          <p:nvPr/>
        </p:nvSpPr>
        <p:spPr>
          <a:xfrm>
            <a:off x="6012180" y="3946525"/>
            <a:ext cx="2945130" cy="8915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ctr"/>
            <a:r>
              <a:rPr lang="en-US" sz="2000"/>
              <a:t>Magic </a:t>
            </a:r>
            <a:r>
              <a:rPr lang="en-US" sz="2000" b="1"/>
              <a:t>wand</a:t>
            </a:r>
            <a:endParaRPr lang="en-US" sz="2000"/>
          </a:p>
          <a:p>
            <a:r>
              <a:rPr lang="en-US" sz="1600"/>
              <a:t>Consuming resource </a:t>
            </a:r>
            <a:r>
              <a:rPr lang="zh-CN" altLang="en-US" sz="1600">
                <a:ea typeface="SimSun" charset="0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</a:rPr>
              <a:t>P</a:t>
            </a:r>
            <a:r>
              <a:rPr lang="zh-CN" altLang="en-US" sz="1600">
                <a:ea typeface="SimSun" charset="0"/>
              </a:rPr>
              <a:t>”</a:t>
            </a:r>
            <a:r>
              <a:rPr lang="en-US" sz="1600"/>
              <a:t>, we can reach resource </a:t>
            </a:r>
            <a:r>
              <a:rPr lang="zh-CN" altLang="en-US" sz="1600">
                <a:ea typeface="SimSun" charset="0"/>
                <a:sym typeface="+mn-ea"/>
              </a:rPr>
              <a:t>“</a:t>
            </a:r>
            <a:r>
              <a:rPr lang="en-US" altLang="zh-CN" sz="1600">
                <a:latin typeface="TeX Gyre Pagella Math" panose="02000503000000000000" charset="0"/>
                <a:ea typeface="SimSun" charset="0"/>
                <a:cs typeface="TeX Gyre Pagella Math" panose="02000503000000000000" charset="0"/>
                <a:sym typeface="+mn-ea"/>
              </a:rPr>
              <a:t>Q</a:t>
            </a:r>
            <a:r>
              <a:rPr lang="zh-CN" altLang="en-US" sz="1600">
                <a:ea typeface="SimSun" charset="0"/>
                <a:sym typeface="+mn-ea"/>
              </a:rPr>
              <a:t>”</a:t>
            </a:r>
            <a:r>
              <a:rPr lang="en-US" sz="1600"/>
              <a:t>.</a:t>
            </a:r>
            <a:endParaRPr lang="en-US" sz="1600"/>
          </a:p>
        </p:txBody>
      </p:sp>
      <p:grpSp>
        <p:nvGrpSpPr>
          <p:cNvPr id="17" name="Group 16"/>
          <p:cNvGrpSpPr/>
          <p:nvPr/>
        </p:nvGrpSpPr>
        <p:grpSpPr>
          <a:xfrm>
            <a:off x="6477000" y="2931795"/>
            <a:ext cx="1433195" cy="659130"/>
            <a:chOff x="1076" y="4564"/>
            <a:chExt cx="2257" cy="1038"/>
          </a:xfrm>
        </p:grpSpPr>
        <p:sp>
          <p:nvSpPr>
            <p:cNvPr id="18" name="Text Box 17"/>
            <p:cNvSpPr txBox="1"/>
            <p:nvPr/>
          </p:nvSpPr>
          <p:spPr>
            <a:xfrm>
              <a:off x="1365" y="4564"/>
              <a:ext cx="1968" cy="10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solidFill>
                <a:schemeClr val="tx1"/>
              </a:solidFill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anchorCtr="1" forceAA="0" upright="0">
              <a:no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eX Gyre Pagella Math" panose="02000503000000000000" charset="0"/>
                  <a:ea typeface="Calibri"/>
                  <a:cs typeface="TeX Gyre Pagella Math" panose="02000503000000000000" charset="0"/>
                  <a:sym typeface="Calibri"/>
                </a:rPr>
                <a:t>	</a:t>
              </a: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TeX Gyre Pagella Math" panose="02000503000000000000" charset="0"/>
                  <a:ea typeface="Calibri"/>
                  <a:cs typeface="TeX Gyre Pagella Math" panose="02000503000000000000" charset="0"/>
                  <a:sym typeface="Calibri"/>
                </a:rPr>
                <a:t>Q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76" y="4787"/>
              <a:ext cx="1209" cy="59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anchorCtr="1" forceAA="0" upright="0">
              <a:noAutofit/>
            </a:bodyPr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TeX Gyre Pagella Math" panose="02000503000000000000" charset="0"/>
                  <a:ea typeface="Calibri"/>
                  <a:cs typeface="TeX Gyre Pagella Math" panose="02000503000000000000" charset="0"/>
                  <a:sym typeface="Calibri"/>
                </a:rPr>
                <a:t>P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eX Gyre Pagella Math" panose="02000503000000000000" charset="0"/>
                <a:ea typeface="Calibri"/>
                <a:cs typeface="TeX Gyre Pagella Math" panose="02000503000000000000" charset="0"/>
                <a:sym typeface="Calibri"/>
              </a:endParaRPr>
            </a:p>
          </p:txBody>
        </p:sp>
      </p:grpSp>
      <p:sp>
        <p:nvSpPr>
          <p:cNvPr id="22" name="Line Callout 2 21"/>
          <p:cNvSpPr/>
          <p:nvPr/>
        </p:nvSpPr>
        <p:spPr>
          <a:xfrm>
            <a:off x="8028305" y="3454400"/>
            <a:ext cx="1111885" cy="492124"/>
          </a:xfrm>
          <a:prstGeom prst="borderCallout2">
            <a:avLst>
              <a:gd name="adj1" fmla="val 56422"/>
              <a:gd name="adj2" fmla="val -71"/>
              <a:gd name="adj3" fmla="val 56047"/>
              <a:gd name="adj4" fmla="val -14656"/>
              <a:gd name="adj5" fmla="val 9548"/>
              <a:gd name="adj6" fmla="val -40205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what we acually own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112" grpId="0"/>
      <p:bldP spid="3" grpId="0" bldLvl="0" animBg="1"/>
      <p:bldP spid="117" grpId="0"/>
      <p:bldP spid="14" grpId="0" bldLvl="0" animBg="1"/>
      <p:bldP spid="16" grpId="0"/>
      <p:bldP spid="2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6134</Words>
  <Application>WPS Presentation</Application>
  <PresentationFormat/>
  <Paragraphs>525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Trebuchet MS</vt:lpstr>
      <vt:lpstr>Calibri Light</vt:lpstr>
      <vt:lpstr>Arial</vt:lpstr>
      <vt:lpstr>等线</vt:lpstr>
      <vt:lpstr>Comfortaa Light</vt:lpstr>
      <vt:lpstr>Alibaba PuHuiTi 2.0 85 Bold</vt:lpstr>
      <vt:lpstr>SimSun</vt:lpstr>
      <vt:lpstr>Droid Sans Fallback</vt:lpstr>
      <vt:lpstr>Poppins</vt:lpstr>
      <vt:lpstr>Poppins Medium</vt:lpstr>
      <vt:lpstr>TeX Gyre Pagella Math</vt:lpstr>
      <vt:lpstr>GenRyuMin TW TTF Medium</vt:lpstr>
      <vt:lpstr>Alibaba PuHuiTi 2.0 55 Regular</vt:lpstr>
      <vt:lpstr>DejaVu Math TeX Gyre</vt:lpstr>
      <vt:lpstr>MS Mincho</vt:lpstr>
      <vt:lpstr>Alibaba PuHuiTi 2.0 105 Heavy</vt:lpstr>
      <vt:lpstr>SimSun</vt:lpstr>
      <vt:lpstr>Microsoft YaHei</vt:lpstr>
      <vt:lpstr>Arial Unicode MS</vt:lpstr>
      <vt:lpstr>Helvetica</vt:lpstr>
      <vt:lpstr>文鼎ＰＬ简中楷</vt:lpstr>
      <vt:lpstr>OpenSymbol</vt:lpstr>
      <vt:lpstr>Asana Math</vt:lpstr>
      <vt:lpstr>Courier New</vt:lpstr>
      <vt:lpstr>Cousine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whjpji</cp:lastModifiedBy>
  <cp:revision>2443</cp:revision>
  <dcterms:created xsi:type="dcterms:W3CDTF">2023-06-15T14:15:07Z</dcterms:created>
  <dcterms:modified xsi:type="dcterms:W3CDTF">2023-06-15T14:15:07Z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