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321" r:id="rId4"/>
    <p:sldId id="320" r:id="rId5"/>
    <p:sldId id="265" r:id="rId6"/>
    <p:sldId id="266" r:id="rId7"/>
    <p:sldId id="275" r:id="rId8"/>
    <p:sldId id="331" r:id="rId9"/>
    <p:sldId id="325" r:id="rId10"/>
    <p:sldId id="327" r:id="rId11"/>
    <p:sldId id="330" r:id="rId12"/>
    <p:sldId id="328" r:id="rId13"/>
    <p:sldId id="329" r:id="rId14"/>
    <p:sldId id="290" r:id="rId15"/>
    <p:sldId id="268" r:id="rId16"/>
    <p:sldId id="322" r:id="rId17"/>
    <p:sldId id="339" r:id="rId18"/>
    <p:sldId id="316" r:id="rId19"/>
    <p:sldId id="298" r:id="rId20"/>
    <p:sldId id="336" r:id="rId21"/>
    <p:sldId id="323" r:id="rId22"/>
    <p:sldId id="324" r:id="rId23"/>
    <p:sldId id="337" r:id="rId24"/>
    <p:sldId id="338" r:id="rId25"/>
    <p:sldId id="333" r:id="rId26"/>
    <p:sldId id="334" r:id="rId27"/>
    <p:sldId id="335" r:id="rId28"/>
    <p:sldId id="264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D2B"/>
    <a:srgbClr val="64F38C"/>
    <a:srgbClr val="544A7D"/>
    <a:srgbClr val="FF0080"/>
    <a:srgbClr val="FF8C00"/>
    <a:srgbClr val="40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等线"/>
      </a:defRPr>
    </a:lvl1pPr>
    <a:lvl2pPr indent="228600" defTabSz="685800" latinLnBrk="0">
      <a:defRPr sz="900">
        <a:latin typeface="+mn-lt"/>
        <a:ea typeface="+mn-ea"/>
        <a:cs typeface="+mn-cs"/>
        <a:sym typeface="等线"/>
      </a:defRPr>
    </a:lvl2pPr>
    <a:lvl3pPr indent="457200" defTabSz="685800" latinLnBrk="0">
      <a:defRPr sz="900">
        <a:latin typeface="+mn-lt"/>
        <a:ea typeface="+mn-ea"/>
        <a:cs typeface="+mn-cs"/>
        <a:sym typeface="等线"/>
      </a:defRPr>
    </a:lvl3pPr>
    <a:lvl4pPr indent="685800" defTabSz="685800" latinLnBrk="0">
      <a:defRPr sz="900">
        <a:latin typeface="+mn-lt"/>
        <a:ea typeface="+mn-ea"/>
        <a:cs typeface="+mn-cs"/>
        <a:sym typeface="等线"/>
      </a:defRPr>
    </a:lvl4pPr>
    <a:lvl5pPr indent="914400" defTabSz="685800" latinLnBrk="0">
      <a:defRPr sz="900">
        <a:latin typeface="+mn-lt"/>
        <a:ea typeface="+mn-ea"/>
        <a:cs typeface="+mn-cs"/>
        <a:sym typeface="等线"/>
      </a:defRPr>
    </a:lvl5pPr>
    <a:lvl6pPr indent="1143000" defTabSz="685800" latinLnBrk="0">
      <a:defRPr sz="900">
        <a:latin typeface="+mn-lt"/>
        <a:ea typeface="+mn-ea"/>
        <a:cs typeface="+mn-cs"/>
        <a:sym typeface="等线"/>
      </a:defRPr>
    </a:lvl6pPr>
    <a:lvl7pPr indent="1371600" defTabSz="685800" latinLnBrk="0">
      <a:defRPr sz="900">
        <a:latin typeface="+mn-lt"/>
        <a:ea typeface="+mn-ea"/>
        <a:cs typeface="+mn-cs"/>
        <a:sym typeface="等线"/>
      </a:defRPr>
    </a:lvl7pPr>
    <a:lvl8pPr indent="1600200" defTabSz="685800" latinLnBrk="0">
      <a:defRPr sz="900">
        <a:latin typeface="+mn-lt"/>
        <a:ea typeface="+mn-ea"/>
        <a:cs typeface="+mn-cs"/>
        <a:sym typeface="等线"/>
      </a:defRPr>
    </a:lvl8pPr>
    <a:lvl9pPr indent="1828800" defTabSz="685800" latinLnBrk="0">
      <a:defRPr sz="9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87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56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6039"/>
            <a:ext cx="9144000" cy="5077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" name="文本框 7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rPr dirty="0" err="1"/>
              <a:t>第三届中国Rust开发者大会</a:t>
            </a:r>
            <a:endParaRPr dirty="0"/>
          </a:p>
        </p:txBody>
      </p:sp>
      <p:pic>
        <p:nvPicPr>
          <p:cNvPr id="97" name="图片 9" descr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0"/>
            <a:ext cx="4400550" cy="13284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0655" y="4199254"/>
            <a:ext cx="3754121" cy="108712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抽象数据类型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927328" y="890764"/>
            <a:ext cx="1631214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什么是抽象数据类型？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248FED10-519F-A4B2-4403-F2E024CE54D0}"/>
              </a:ext>
            </a:extLst>
          </p:cNvPr>
          <p:cNvSpPr txBox="1"/>
          <p:nvPr/>
        </p:nvSpPr>
        <p:spPr>
          <a:xfrm>
            <a:off x="5963265" y="890764"/>
            <a:ext cx="1938990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为什么需要抽象数据类型？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2C8B0E-B3D8-B7DB-E23B-C1DC42DA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1182206"/>
            <a:ext cx="4366349" cy="16612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6FA384-7FB3-BDB8-1F57-04D3C13E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65" y="1182206"/>
            <a:ext cx="2185485" cy="27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35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时空复杂度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5505043" y="2627658"/>
            <a:ext cx="2726134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</a:rPr>
              <a:t>时间复杂度更被看重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</a:rPr>
              <a:t>时间和空间复杂度不是对立的，可以协同</a:t>
            </a:r>
          </a:p>
        </p:txBody>
      </p:sp>
      <p:sp>
        <p:nvSpPr>
          <p:cNvPr id="8" name="文本框 11"/>
          <p:cNvSpPr txBox="1"/>
          <p:nvPr/>
        </p:nvSpPr>
        <p:spPr>
          <a:xfrm>
            <a:off x="5505043" y="2350659"/>
            <a:ext cx="132343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时间和空间复杂度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64FE7A-F94A-159A-A4B0-037DA7331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r="6006"/>
          <a:stretch/>
        </p:blipFill>
        <p:spPr>
          <a:xfrm>
            <a:off x="927328" y="890764"/>
            <a:ext cx="4383220" cy="36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22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复杂度计算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文本框 10"/>
          <p:cNvSpPr txBox="1"/>
          <p:nvPr/>
        </p:nvSpPr>
        <p:spPr>
          <a:xfrm>
            <a:off x="927328" y="3978261"/>
            <a:ext cx="2140337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</a:rPr>
              <a:t>大Ｏ标记法（数量级近似）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/>
                </a:solidFill>
              </a:rPr>
              <a:t>用</a:t>
            </a:r>
            <a:r>
              <a:rPr lang="en-US" altLang="zh-CN" sz="1000" dirty="0">
                <a:solidFill>
                  <a:schemeClr val="tx1"/>
                </a:solidFill>
              </a:rPr>
              <a:t>AI</a:t>
            </a:r>
            <a:r>
              <a:rPr lang="zh-CN" altLang="en-US" sz="1000" dirty="0">
                <a:solidFill>
                  <a:schemeClr val="tx1"/>
                </a:solidFill>
              </a:rPr>
              <a:t>来估计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927328" y="3701262"/>
            <a:ext cx="1169549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算步骤、算存储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51C9D-3C5E-2DB0-CF68-DC03ABD9B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96" y="967708"/>
            <a:ext cx="3091576" cy="3410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96233B-F588-02F1-F25A-68A765D6B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890764"/>
            <a:ext cx="4017329" cy="26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32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8"/>
          <p:cNvSpPr txBox="1"/>
          <p:nvPr/>
        </p:nvSpPr>
        <p:spPr>
          <a:xfrm>
            <a:off x="927328" y="185915"/>
            <a:ext cx="4577715" cy="6463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+mj-ea"/>
                <a:ea typeface="+mj-ea"/>
              </a:rPr>
              <a:t>Rust </a:t>
            </a:r>
            <a:r>
              <a:rPr lang="zh-CN" altLang="en-US" b="1" dirty="0">
                <a:latin typeface="+mj-ea"/>
                <a:ea typeface="+mj-ea"/>
              </a:rPr>
              <a:t>基本数据结构复杂度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b="1" dirty="0">
              <a:latin typeface="+mj-ea"/>
              <a:ea typeface="+mj-ea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927328" y="890764"/>
            <a:ext cx="1015661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线性数据结构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3194A5-60E1-C182-B342-7CC0EBA9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1195613"/>
            <a:ext cx="4701785" cy="7451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3BE418-A65F-482B-0DB9-C482A417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2383177"/>
            <a:ext cx="4701784" cy="16390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A8A6BBF-6019-8D30-3B3A-3D4E3D909F8B}"/>
              </a:ext>
            </a:extLst>
          </p:cNvPr>
          <p:cNvSpPr txBox="1"/>
          <p:nvPr/>
        </p:nvSpPr>
        <p:spPr>
          <a:xfrm>
            <a:off x="927328" y="2108516"/>
            <a:ext cx="1169549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非线性数据结构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674A3D-7F02-8550-B947-96BC0D6A6BD3}"/>
              </a:ext>
            </a:extLst>
          </p:cNvPr>
          <p:cNvSpPr txBox="1"/>
          <p:nvPr/>
        </p:nvSpPr>
        <p:spPr>
          <a:xfrm>
            <a:off x="1823816" y="4296882"/>
            <a:ext cx="2908808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总体来看，时间复杂度没有超过 </a:t>
            </a:r>
            <a:r>
              <a:rPr lang="en-US" altLang="zh-CN" sz="1200" dirty="0">
                <a:solidFill>
                  <a:schemeClr val="tx1"/>
                </a:solidFill>
              </a:rPr>
              <a:t>O(n) </a:t>
            </a:r>
            <a:r>
              <a:rPr lang="zh-CN" altLang="en-US" sz="1200" dirty="0">
                <a:solidFill>
                  <a:schemeClr val="tx1"/>
                </a:solidFill>
              </a:rPr>
              <a:t>的！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364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4572001" y="1"/>
            <a:ext cx="4572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2355397" cy="3708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+mj-ea"/>
                <a:ea typeface="+mj-ea"/>
              </a:rPr>
              <a:t>Rust </a:t>
            </a:r>
            <a:r>
              <a:rPr lang="zh-CN" altLang="en-US" b="1" dirty="0">
                <a:latin typeface="+mj-ea"/>
                <a:ea typeface="+mj-ea"/>
              </a:rPr>
              <a:t>实现数据结构</a:t>
            </a:r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文本框 10"/>
          <p:cNvSpPr txBox="1"/>
          <p:nvPr/>
        </p:nvSpPr>
        <p:spPr>
          <a:xfrm>
            <a:off x="6336035" y="1729496"/>
            <a:ext cx="1704740" cy="13849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栈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链表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tx1"/>
                </a:solidFill>
              </a:rPr>
              <a:t>Vec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80B38AB8-5690-8948-244F-4FDDCA8563D9}"/>
              </a:ext>
            </a:extLst>
          </p:cNvPr>
          <p:cNvSpPr txBox="1"/>
          <p:nvPr/>
        </p:nvSpPr>
        <p:spPr>
          <a:xfrm>
            <a:off x="5455422" y="1114509"/>
            <a:ext cx="2923223" cy="5078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/>
              <a:t>Rust </a:t>
            </a:r>
            <a:r>
              <a:rPr lang="zh-CN" altLang="en-US" dirty="0"/>
              <a:t>实现数据结构</a:t>
            </a:r>
            <a:endParaRPr dirty="0"/>
          </a:p>
        </p:txBody>
      </p:sp>
      <p:pic>
        <p:nvPicPr>
          <p:cNvPr id="3" name="图片 5" descr="图片 5">
            <a:extLst>
              <a:ext uri="{FF2B5EF4-FFF2-40B4-BE49-F238E27FC236}">
                <a16:creationId xmlns:a16="http://schemas.microsoft.com/office/drawing/2014/main" id="{B15A27C3-AEF3-B9A2-C379-8B4E5802C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18742" r="20156" b="10272"/>
          <a:stretch/>
        </p:blipFill>
        <p:spPr>
          <a:xfrm>
            <a:off x="504574" y="1426289"/>
            <a:ext cx="3350655" cy="24275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栈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B0BDDD-A9E4-2C8A-9734-E55109388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2711" r="8082" b="2860"/>
          <a:stretch/>
        </p:blipFill>
        <p:spPr>
          <a:xfrm>
            <a:off x="927328" y="890764"/>
            <a:ext cx="2914281" cy="27609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2479D3-30CE-97A8-2810-DD79DDFBA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42" y="849469"/>
            <a:ext cx="2914281" cy="4203786"/>
          </a:xfrm>
          <a:prstGeom prst="rect">
            <a:avLst/>
          </a:prstGeom>
        </p:spPr>
      </p:pic>
      <p:sp>
        <p:nvSpPr>
          <p:cNvPr id="4" name="文本框 11">
            <a:extLst>
              <a:ext uri="{FF2B5EF4-FFF2-40B4-BE49-F238E27FC236}">
                <a16:creationId xmlns:a16="http://schemas.microsoft.com/office/drawing/2014/main" id="{571B0452-2719-4333-3A21-5CBF31EFF34F}"/>
              </a:ext>
            </a:extLst>
          </p:cNvPr>
          <p:cNvSpPr txBox="1"/>
          <p:nvPr/>
        </p:nvSpPr>
        <p:spPr>
          <a:xfrm>
            <a:off x="6105483" y="1465095"/>
            <a:ext cx="79765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借助</a:t>
            </a:r>
            <a:r>
              <a:rPr lang="en-US" altLang="zh-CN" sz="1000" dirty="0" err="1">
                <a:solidFill>
                  <a:schemeClr val="tx1"/>
                </a:solidFill>
              </a:rPr>
              <a:t>Vec</a:t>
            </a:r>
            <a:r>
              <a:rPr lang="zh-CN" altLang="en-US" sz="1000" dirty="0">
                <a:solidFill>
                  <a:schemeClr val="tx1"/>
                </a:solidFill>
              </a:rPr>
              <a:t>容器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BD050300-DC49-F16A-4CEB-6E456F89EA1D}"/>
              </a:ext>
            </a:extLst>
          </p:cNvPr>
          <p:cNvSpPr txBox="1"/>
          <p:nvPr/>
        </p:nvSpPr>
        <p:spPr>
          <a:xfrm>
            <a:off x="5686382" y="1777580"/>
            <a:ext cx="60529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泛型支持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A4AAF22C-82C6-B365-9B2E-58239776184B}"/>
              </a:ext>
            </a:extLst>
          </p:cNvPr>
          <p:cNvSpPr txBox="1"/>
          <p:nvPr/>
        </p:nvSpPr>
        <p:spPr>
          <a:xfrm>
            <a:off x="6418149" y="4354874"/>
            <a:ext cx="590865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sz="1000" dirty="0">
                <a:solidFill>
                  <a:schemeClr val="tx1"/>
                </a:solidFill>
              </a:rPr>
              <a:t>Option</a:t>
            </a:r>
            <a:r>
              <a:rPr lang="zh-CN" altLang="en-US" sz="1000" dirty="0">
                <a:solidFill>
                  <a:schemeClr val="tx1"/>
                </a:solidFill>
              </a:rPr>
              <a:t>？</a:t>
            </a:r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链表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61CE4-3A86-DA2E-9086-C35D370A3D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3" y="890764"/>
            <a:ext cx="2608008" cy="38534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11AF59-4316-B761-172B-D1280785E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21" y="903833"/>
            <a:ext cx="2547577" cy="38403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C9FC2E-96F6-965A-0292-583DFA6091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2" b="2384"/>
          <a:stretch/>
        </p:blipFill>
        <p:spPr>
          <a:xfrm rot="5400000">
            <a:off x="-758523" y="2589683"/>
            <a:ext cx="3961627" cy="589926"/>
          </a:xfrm>
          <a:prstGeom prst="rect">
            <a:avLst/>
          </a:prstGeom>
        </p:spPr>
      </p:pic>
      <p:sp>
        <p:nvSpPr>
          <p:cNvPr id="6" name="文本框 11">
            <a:extLst>
              <a:ext uri="{FF2B5EF4-FFF2-40B4-BE49-F238E27FC236}">
                <a16:creationId xmlns:a16="http://schemas.microsoft.com/office/drawing/2014/main" id="{2BCED57B-EEEA-2976-784F-1C0FC668820B}"/>
              </a:ext>
            </a:extLst>
          </p:cNvPr>
          <p:cNvSpPr txBox="1"/>
          <p:nvPr/>
        </p:nvSpPr>
        <p:spPr>
          <a:xfrm>
            <a:off x="4125262" y="934841"/>
            <a:ext cx="86177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链接可能为空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B3D9A4F8-D8AD-05AD-8689-7B76D9E16CE9}"/>
              </a:ext>
            </a:extLst>
          </p:cNvPr>
          <p:cNvSpPr txBox="1"/>
          <p:nvPr/>
        </p:nvSpPr>
        <p:spPr>
          <a:xfrm>
            <a:off x="6967159" y="934841"/>
            <a:ext cx="60529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多种迭代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649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 err="1">
                <a:latin typeface="+mj-ea"/>
                <a:ea typeface="+mj-ea"/>
              </a:rPr>
              <a:t>Vec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DF84C-7795-FB57-79D9-0E4B3A410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61" y="890764"/>
            <a:ext cx="2714450" cy="40128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A5C0E0-8A7E-1607-9BD9-58F722FB8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11" y="890764"/>
            <a:ext cx="2642216" cy="4012840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9B2DEF0B-38F9-9EDF-CC8E-72A110FF290B}"/>
              </a:ext>
            </a:extLst>
          </p:cNvPr>
          <p:cNvSpPr txBox="1"/>
          <p:nvPr/>
        </p:nvSpPr>
        <p:spPr>
          <a:xfrm>
            <a:off x="3854240" y="2774073"/>
            <a:ext cx="60529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借助链表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31E81A6A-6F41-0D44-47CD-A4B24ED17FED}"/>
              </a:ext>
            </a:extLst>
          </p:cNvPr>
          <p:cNvSpPr txBox="1"/>
          <p:nvPr/>
        </p:nvSpPr>
        <p:spPr>
          <a:xfrm>
            <a:off x="6835219" y="1542883"/>
            <a:ext cx="60529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随机插入</a:t>
            </a:r>
            <a:endParaRPr sz="10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A9515E-9BC8-2490-CCA0-2E0DFC7F6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7" y="2505758"/>
            <a:ext cx="2395238" cy="314286"/>
          </a:xfrm>
          <a:prstGeom prst="rect">
            <a:avLst/>
          </a:prstGeom>
        </p:spPr>
      </p:pic>
      <p:sp>
        <p:nvSpPr>
          <p:cNvPr id="16" name="文本框 11">
            <a:extLst>
              <a:ext uri="{FF2B5EF4-FFF2-40B4-BE49-F238E27FC236}">
                <a16:creationId xmlns:a16="http://schemas.microsoft.com/office/drawing/2014/main" id="{68F1F7DC-2C75-49A5-3172-A34628C21779}"/>
              </a:ext>
            </a:extLst>
          </p:cNvPr>
          <p:cNvSpPr txBox="1"/>
          <p:nvPr/>
        </p:nvSpPr>
        <p:spPr>
          <a:xfrm>
            <a:off x="6835219" y="3801353"/>
            <a:ext cx="79765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插入新的</a:t>
            </a:r>
            <a:r>
              <a:rPr lang="en-US" altLang="zh-CN" sz="1000" dirty="0" err="1">
                <a:solidFill>
                  <a:schemeClr val="tx1"/>
                </a:solidFill>
              </a:rPr>
              <a:t>Vec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709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4572001" y="1"/>
            <a:ext cx="4572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2355397" cy="3708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+mj-ea"/>
                <a:ea typeface="+mj-ea"/>
              </a:rPr>
              <a:t>Rust </a:t>
            </a:r>
            <a:r>
              <a:rPr lang="zh-CN" altLang="en-US" b="1" dirty="0">
                <a:latin typeface="+mj-ea"/>
                <a:ea typeface="+mj-ea"/>
              </a:rPr>
              <a:t>实现算法</a:t>
            </a:r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文本框 10"/>
          <p:cNvSpPr txBox="1"/>
          <p:nvPr/>
        </p:nvSpPr>
        <p:spPr>
          <a:xfrm>
            <a:off x="6290315" y="2070630"/>
            <a:ext cx="1704740" cy="133882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蒂姆排序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字典树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图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DF7368C7-391D-2E35-A845-24387D800966}"/>
              </a:ext>
            </a:extLst>
          </p:cNvPr>
          <p:cNvSpPr txBox="1"/>
          <p:nvPr/>
        </p:nvSpPr>
        <p:spPr>
          <a:xfrm>
            <a:off x="5821854" y="1225783"/>
            <a:ext cx="2297892" cy="5078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/>
              <a:t>Rust </a:t>
            </a:r>
            <a:r>
              <a:rPr lang="zh-CN" altLang="en-US" dirty="0"/>
              <a:t>实现算法</a:t>
            </a:r>
            <a:endParaRPr dirty="0"/>
          </a:p>
        </p:txBody>
      </p:sp>
      <p:pic>
        <p:nvPicPr>
          <p:cNvPr id="3" name="图片 5" descr="图片 5">
            <a:extLst>
              <a:ext uri="{FF2B5EF4-FFF2-40B4-BE49-F238E27FC236}">
                <a16:creationId xmlns:a16="http://schemas.microsoft.com/office/drawing/2014/main" id="{D561C32F-4C31-78D5-7B3F-52395901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18742" r="20156" b="10272"/>
          <a:stretch/>
        </p:blipFill>
        <p:spPr>
          <a:xfrm>
            <a:off x="504574" y="1426289"/>
            <a:ext cx="3350655" cy="24275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899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蒂姆排序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C5484-4A89-1DA8-E8C3-5DD87B71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2267594"/>
            <a:ext cx="3332637" cy="7048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8F6AEB-5FDF-8C81-5AA9-AB582299D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1214848"/>
            <a:ext cx="3586437" cy="892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4D5D87-47AD-A033-0118-E0A8F8B15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59" y="890764"/>
            <a:ext cx="3673965" cy="1979753"/>
          </a:xfrm>
          <a:prstGeom prst="rect">
            <a:avLst/>
          </a:prstGeom>
        </p:spPr>
      </p:pic>
      <p:sp>
        <p:nvSpPr>
          <p:cNvPr id="4" name="文本框 11">
            <a:extLst>
              <a:ext uri="{FF2B5EF4-FFF2-40B4-BE49-F238E27FC236}">
                <a16:creationId xmlns:a16="http://schemas.microsoft.com/office/drawing/2014/main" id="{30686918-B338-6A17-DB66-C598C1F2432D}"/>
              </a:ext>
            </a:extLst>
          </p:cNvPr>
          <p:cNvSpPr txBox="1"/>
          <p:nvPr/>
        </p:nvSpPr>
        <p:spPr>
          <a:xfrm>
            <a:off x="927328" y="890764"/>
            <a:ext cx="132343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什么是蒂姆排序？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447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-2159" y="-845512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文本框 21"/>
          <p:cNvSpPr txBox="1"/>
          <p:nvPr/>
        </p:nvSpPr>
        <p:spPr>
          <a:xfrm>
            <a:off x="838199" y="1444987"/>
            <a:ext cx="7467602" cy="7067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algn="ctr"/>
            <a:r>
              <a:rPr lang="en-US" sz="4000" dirty="0">
                <a:latin typeface="+mj-lt"/>
                <a:ea typeface="Microsoft YaHei UI" panose="020B0703020204020201" pitchFamily="34" charset="-122"/>
              </a:rPr>
              <a:t>Rust </a:t>
            </a:r>
            <a:r>
              <a:rPr lang="zh-CN" altLang="en-US" sz="4000" dirty="0">
                <a:latin typeface="+mj-lt"/>
                <a:ea typeface="Microsoft YaHei UI" panose="020B0703020204020201" pitchFamily="34" charset="-122"/>
              </a:rPr>
              <a:t>与</a:t>
            </a:r>
            <a:r>
              <a:rPr lang="en-US" altLang="zh-CN" sz="4000" dirty="0">
                <a:latin typeface="+mj-lt"/>
                <a:ea typeface="Microsoft YaHei UI" panose="020B0703020204020201" pitchFamily="34" charset="-122"/>
              </a:rPr>
              <a:t> </a:t>
            </a:r>
            <a:r>
              <a:rPr lang="zh-CN" altLang="en-US" sz="4000" dirty="0">
                <a:latin typeface="+mj-lt"/>
                <a:ea typeface="Microsoft YaHei UI" panose="020B0703020204020201" pitchFamily="34" charset="-122"/>
              </a:rPr>
              <a:t>算法</a:t>
            </a:r>
          </a:p>
        </p:txBody>
      </p:sp>
      <p:sp>
        <p:nvSpPr>
          <p:cNvPr id="102" name="文本框 9"/>
          <p:cNvSpPr txBox="1"/>
          <p:nvPr/>
        </p:nvSpPr>
        <p:spPr>
          <a:xfrm>
            <a:off x="817879" y="2542353"/>
            <a:ext cx="7769195" cy="34624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en-US"/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</a:defRPr>
            </a:pPr>
            <a:endParaRPr/>
          </a:p>
        </p:txBody>
      </p:sp>
      <p:sp>
        <p:nvSpPr>
          <p:cNvPr id="105" name="矩形 13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6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06" y="3144396"/>
            <a:ext cx="2465071" cy="1980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Google Shape;141;p19"/>
          <p:cNvSpPr txBox="1"/>
          <p:nvPr/>
        </p:nvSpPr>
        <p:spPr>
          <a:xfrm>
            <a:off x="8287389" y="3701179"/>
            <a:ext cx="599370" cy="433500"/>
          </a:xfrm>
          <a:prstGeom prst="rect">
            <a:avLst/>
          </a:prstGeom>
          <a:ln w="12700">
            <a:miter lim="400000"/>
          </a:ln>
        </p:spPr>
        <p:txBody>
          <a:bodyPr spcFirstLastPara="1" wrap="square" lIns="20800" tIns="20800" rIns="20800" bIns="20800" anchor="t" anchorCtr="0">
            <a:noAutofit/>
          </a:bodyPr>
          <a:lstStyle>
            <a:lvl1pPr marL="0" marR="0" indent="0" algn="ctr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342900" algn="ctr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685800" algn="ctr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028700" algn="ctr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371600" algn="ctr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1991360" marR="0" indent="-276860" algn="l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2334260" marR="0" indent="-276860" algn="l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2677160" marR="0" indent="-276860" algn="l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3020060" marR="0" indent="-276860" algn="l" defTabSz="685800" rtl="0" eaLnBrk="1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1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zh-CN" altLang="en-US" b="1" dirty="0">
                <a:solidFill>
                  <a:srgbClr val="FFFFFF"/>
                </a:solidFill>
                <a:latin typeface="+mj-lt"/>
                <a:ea typeface="Microsoft YaHei UI" panose="020B0703020204020201" pitchFamily="34" charset="-122"/>
                <a:cs typeface="Poppins" pitchFamily="2" charset="77"/>
                <a:sym typeface="Poppins"/>
              </a:rPr>
              <a:t>谢波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矩形 5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蒂姆排序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3F7737-1334-8002-7A49-1B1FC4BF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890765"/>
            <a:ext cx="2855964" cy="42094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B79341-3EF7-7AD6-D00C-017A9F9D8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92" y="890764"/>
            <a:ext cx="2785550" cy="4209461"/>
          </a:xfrm>
          <a:prstGeom prst="rect">
            <a:avLst/>
          </a:prstGeom>
        </p:spPr>
      </p:pic>
      <p:sp>
        <p:nvSpPr>
          <p:cNvPr id="5" name="文本框 11">
            <a:extLst>
              <a:ext uri="{FF2B5EF4-FFF2-40B4-BE49-F238E27FC236}">
                <a16:creationId xmlns:a16="http://schemas.microsoft.com/office/drawing/2014/main" id="{EE3AB962-8B75-1C39-95B5-612096BE39B0}"/>
              </a:ext>
            </a:extLst>
          </p:cNvPr>
          <p:cNvSpPr txBox="1"/>
          <p:nvPr/>
        </p:nvSpPr>
        <p:spPr>
          <a:xfrm>
            <a:off x="5111174" y="1327736"/>
            <a:ext cx="477052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位运算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8C50B6B4-F329-551C-46FC-F28EF48525AE}"/>
              </a:ext>
            </a:extLst>
          </p:cNvPr>
          <p:cNvSpPr txBox="1"/>
          <p:nvPr/>
        </p:nvSpPr>
        <p:spPr>
          <a:xfrm>
            <a:off x="2355310" y="2571750"/>
            <a:ext cx="1246493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高低位排序区别处理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79B4A21E-216D-ABA9-B2FF-E770B9EAFDEE}"/>
              </a:ext>
            </a:extLst>
          </p:cNvPr>
          <p:cNvSpPr txBox="1"/>
          <p:nvPr/>
        </p:nvSpPr>
        <p:spPr>
          <a:xfrm>
            <a:off x="1301990" y="688671"/>
            <a:ext cx="4781115" cy="21544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sz="800" dirty="0">
                <a:solidFill>
                  <a:schemeClr val="tx1"/>
                </a:solidFill>
              </a:rPr>
              <a:t>https://github.com/QMHTMY/RustBook/blob/main/publication/code/chapter07/tim_sort_without_gallop.rs</a:t>
            </a:r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893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693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字典树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066145-BE5D-8988-F72F-3DE0B36E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8" y="890764"/>
            <a:ext cx="2459723" cy="22234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7820CE-9C2F-3371-7DA4-F0EAAC739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62" y="890764"/>
            <a:ext cx="2628727" cy="38751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EDA073-2832-DF0F-16FE-0F140B99D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461" y="890764"/>
            <a:ext cx="2991017" cy="2468143"/>
          </a:xfrm>
          <a:prstGeom prst="rect">
            <a:avLst/>
          </a:prstGeom>
        </p:spPr>
      </p:pic>
      <p:sp>
        <p:nvSpPr>
          <p:cNvPr id="6" name="文本框 11">
            <a:extLst>
              <a:ext uri="{FF2B5EF4-FFF2-40B4-BE49-F238E27FC236}">
                <a16:creationId xmlns:a16="http://schemas.microsoft.com/office/drawing/2014/main" id="{C6816D3D-AA9A-50C4-0E33-BDB879C006D2}"/>
              </a:ext>
            </a:extLst>
          </p:cNvPr>
          <p:cNvSpPr txBox="1"/>
          <p:nvPr/>
        </p:nvSpPr>
        <p:spPr>
          <a:xfrm>
            <a:off x="4674425" y="3945603"/>
            <a:ext cx="1246493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怎么确定单词结束？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A25C488E-D56B-04C0-984E-9EA2564E1A50}"/>
              </a:ext>
            </a:extLst>
          </p:cNvPr>
          <p:cNvSpPr txBox="1"/>
          <p:nvPr/>
        </p:nvSpPr>
        <p:spPr>
          <a:xfrm>
            <a:off x="7682139" y="1591024"/>
            <a:ext cx="1284965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需要区分大小写吗？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57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图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7D4A56-9329-8B2D-161F-29E46F4D3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8" t="6499" r="29793" b="3241"/>
          <a:stretch/>
        </p:blipFill>
        <p:spPr>
          <a:xfrm>
            <a:off x="927328" y="887937"/>
            <a:ext cx="2126296" cy="2409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9C4A9F-062D-88C1-5FE7-58C02DCF8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13" y="887937"/>
            <a:ext cx="2590669" cy="3839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180645-428E-E938-48FA-C8D6F36ED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89" y="887937"/>
            <a:ext cx="2538737" cy="3851746"/>
          </a:xfrm>
          <a:prstGeom prst="rect">
            <a:avLst/>
          </a:prstGeom>
        </p:spPr>
      </p:pic>
      <p:sp>
        <p:nvSpPr>
          <p:cNvPr id="4" name="文本框 11">
            <a:extLst>
              <a:ext uri="{FF2B5EF4-FFF2-40B4-BE49-F238E27FC236}">
                <a16:creationId xmlns:a16="http://schemas.microsoft.com/office/drawing/2014/main" id="{20F2F55B-1F84-4C4E-912F-FAA1FBC15F47}"/>
              </a:ext>
            </a:extLst>
          </p:cNvPr>
          <p:cNvSpPr txBox="1"/>
          <p:nvPr/>
        </p:nvSpPr>
        <p:spPr>
          <a:xfrm>
            <a:off x="6890703" y="1722039"/>
            <a:ext cx="1374733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如何定义点、边、图？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598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图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7B801BA-D93B-7960-EA62-2F4ED280D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956344"/>
            <a:ext cx="3015885" cy="39568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B79D9E-3885-B6FD-FB69-FDAF19C80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13" y="890764"/>
            <a:ext cx="3203636" cy="4022399"/>
          </a:xfrm>
          <a:prstGeom prst="rect">
            <a:avLst/>
          </a:prstGeom>
        </p:spPr>
      </p:pic>
      <p:sp>
        <p:nvSpPr>
          <p:cNvPr id="4" name="文本框 11">
            <a:extLst>
              <a:ext uri="{FF2B5EF4-FFF2-40B4-BE49-F238E27FC236}">
                <a16:creationId xmlns:a16="http://schemas.microsoft.com/office/drawing/2014/main" id="{B201190F-64E3-DFC7-BAC7-529CBDB67075}"/>
              </a:ext>
            </a:extLst>
          </p:cNvPr>
          <p:cNvSpPr txBox="1"/>
          <p:nvPr/>
        </p:nvSpPr>
        <p:spPr>
          <a:xfrm>
            <a:off x="2566506" y="3281101"/>
            <a:ext cx="1246493" cy="2462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00" dirty="0">
                <a:solidFill>
                  <a:schemeClr val="tx1"/>
                </a:solidFill>
              </a:rPr>
              <a:t>点和边操作注意事项</a:t>
            </a:r>
            <a:endParaRPr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581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图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715C7E60-EE1A-B7B1-1004-EA1C8BC0DD6C}"/>
              </a:ext>
            </a:extLst>
          </p:cNvPr>
          <p:cNvSpPr txBox="1"/>
          <p:nvPr/>
        </p:nvSpPr>
        <p:spPr>
          <a:xfrm>
            <a:off x="927328" y="890764"/>
            <a:ext cx="7302272" cy="27699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200" dirty="0">
                <a:solidFill>
                  <a:schemeClr val="tx1"/>
                </a:solidFill>
              </a:rPr>
              <a:t>联想：图数据结构的的点、边、面似乎满足欧拉公式</a:t>
            </a:r>
            <a:r>
              <a:rPr lang="en-US" altLang="zh-CN" sz="12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V – E + F = 2</a:t>
            </a:r>
            <a:r>
              <a:rPr lang="zh-CN" altLang="en-US" sz="1200" dirty="0">
                <a:solidFill>
                  <a:schemeClr val="tx1"/>
                </a:solidFill>
              </a:rPr>
              <a:t>、则时间复杂度为：</a:t>
            </a:r>
            <a:r>
              <a:rPr lang="en-US" altLang="zh-CN" sz="1200" dirty="0">
                <a:solidFill>
                  <a:schemeClr val="tx1"/>
                </a:solidFill>
              </a:rPr>
              <a:t>O(V+E) = O(2E – F + 2)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189CEB-50EA-B173-339A-786D8C19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1356504"/>
            <a:ext cx="5147713" cy="3176742"/>
          </a:xfrm>
          <a:prstGeom prst="rect">
            <a:avLst/>
          </a:prstGeom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55EE3528-4DF6-C92E-67C9-73FC2EA2C988}"/>
              </a:ext>
            </a:extLst>
          </p:cNvPr>
          <p:cNvSpPr txBox="1"/>
          <p:nvPr/>
        </p:nvSpPr>
        <p:spPr>
          <a:xfrm>
            <a:off x="6482229" y="2437043"/>
            <a:ext cx="2112628" cy="101566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V = 14;  E = 18;  F = 5 + 1;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V+E = 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2E – F + 2 = 32</a:t>
            </a:r>
          </a:p>
        </p:txBody>
      </p:sp>
    </p:spTree>
    <p:extLst>
      <p:ext uri="{BB962C8B-B14F-4D97-AF65-F5344CB8AC3E}">
        <p14:creationId xmlns:p14="http://schemas.microsoft.com/office/powerpoint/2010/main" val="39970440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4572001" y="1"/>
            <a:ext cx="4572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文本框 10"/>
          <p:cNvSpPr txBox="1"/>
          <p:nvPr/>
        </p:nvSpPr>
        <p:spPr>
          <a:xfrm>
            <a:off x="5594017" y="1138684"/>
            <a:ext cx="2527968" cy="5078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/>
              <a:t>总结及学习资源</a:t>
            </a:r>
            <a:endParaRPr dirty="0"/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6805F7EC-98CB-3C60-B80C-60C201DBFABC}"/>
              </a:ext>
            </a:extLst>
          </p:cNvPr>
          <p:cNvSpPr txBox="1"/>
          <p:nvPr/>
        </p:nvSpPr>
        <p:spPr>
          <a:xfrm>
            <a:off x="6313201" y="1983189"/>
            <a:ext cx="1704740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算法总结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学习资源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5" descr="图片 5">
            <a:extLst>
              <a:ext uri="{FF2B5EF4-FFF2-40B4-BE49-F238E27FC236}">
                <a16:creationId xmlns:a16="http://schemas.microsoft.com/office/drawing/2014/main" id="{AED8823E-C828-D53A-0139-54DAC4BA9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18742" r="20156" b="10272"/>
          <a:stretch/>
        </p:blipFill>
        <p:spPr>
          <a:xfrm>
            <a:off x="504574" y="1426289"/>
            <a:ext cx="3350655" cy="24275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4">
            <a:extLst>
              <a:ext uri="{FF2B5EF4-FFF2-40B4-BE49-F238E27FC236}">
                <a16:creationId xmlns:a16="http://schemas.microsoft.com/office/drawing/2014/main" id="{9C753841-03E3-FEB0-F797-4143B73FC9ED}"/>
              </a:ext>
            </a:extLst>
          </p:cNvPr>
          <p:cNvSpPr txBox="1"/>
          <p:nvPr/>
        </p:nvSpPr>
        <p:spPr>
          <a:xfrm>
            <a:off x="783060" y="369468"/>
            <a:ext cx="2355397" cy="36933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总结及学习资源</a:t>
            </a:r>
          </a:p>
        </p:txBody>
      </p:sp>
    </p:spTree>
    <p:extLst>
      <p:ext uri="{BB962C8B-B14F-4D97-AF65-F5344CB8AC3E}">
        <p14:creationId xmlns:p14="http://schemas.microsoft.com/office/powerpoint/2010/main" val="5157885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+mj-ea"/>
                <a:ea typeface="+mj-ea"/>
              </a:rPr>
              <a:t>Rust </a:t>
            </a:r>
            <a:r>
              <a:rPr lang="zh-CN" altLang="en-US" b="1" dirty="0">
                <a:latin typeface="+mj-ea"/>
                <a:ea typeface="+mj-ea"/>
              </a:rPr>
              <a:t>算法总结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364E39A0-7D72-197B-283F-3D8D13AC92A3}"/>
              </a:ext>
            </a:extLst>
          </p:cNvPr>
          <p:cNvSpPr txBox="1"/>
          <p:nvPr/>
        </p:nvSpPr>
        <p:spPr>
          <a:xfrm>
            <a:off x="927328" y="890764"/>
            <a:ext cx="2861530" cy="181588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复杂度分析及算法优化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别自己实现，用标准库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利用 </a:t>
            </a:r>
            <a:r>
              <a:rPr lang="en-US" altLang="zh-CN" sz="1400" dirty="0">
                <a:solidFill>
                  <a:schemeClr val="tx1"/>
                </a:solidFill>
              </a:rPr>
              <a:t>Rust </a:t>
            </a:r>
            <a:r>
              <a:rPr lang="zh-CN" altLang="en-US" sz="1400" dirty="0">
                <a:solidFill>
                  <a:schemeClr val="tx1"/>
                </a:solidFill>
              </a:rPr>
              <a:t>特性实现高效算法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技术在进步，用新工具辅助学习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353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b="1" dirty="0">
                <a:latin typeface="+mj-ea"/>
                <a:ea typeface="+mj-ea"/>
              </a:rPr>
              <a:t>Rust </a:t>
            </a:r>
            <a:r>
              <a:rPr lang="zh-CN" altLang="en-US" b="1" dirty="0">
                <a:latin typeface="+mj-ea"/>
                <a:ea typeface="+mj-ea"/>
              </a:rPr>
              <a:t>学习资源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A04832-C136-73F4-753A-AD7AAC8E59F5}"/>
              </a:ext>
            </a:extLst>
          </p:cNvPr>
          <p:cNvSpPr txBox="1"/>
          <p:nvPr/>
        </p:nvSpPr>
        <p:spPr>
          <a:xfrm>
            <a:off x="927328" y="890764"/>
            <a:ext cx="1472517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# </a:t>
            </a:r>
            <a:r>
              <a:rPr lang="zh-CN" altLang="en-US" sz="1600" dirty="0">
                <a:solidFill>
                  <a:schemeClr val="tx1"/>
                </a:solidFill>
              </a:rPr>
              <a:t>社区／公众号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518FED-C797-04C1-0978-0F9C327597FD}"/>
              </a:ext>
            </a:extLst>
          </p:cNvPr>
          <p:cNvSpPr txBox="1"/>
          <p:nvPr/>
        </p:nvSpPr>
        <p:spPr>
          <a:xfrm>
            <a:off x="927328" y="1254683"/>
            <a:ext cx="3007542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000" dirty="0">
                <a:solidFill>
                  <a:schemeClr val="tx1"/>
                </a:solidFill>
              </a:rPr>
              <a:t>社区：</a:t>
            </a:r>
            <a:r>
              <a:rPr lang="en-US" altLang="zh-CN" sz="1000" dirty="0">
                <a:solidFill>
                  <a:schemeClr val="tx1"/>
                </a:solidFill>
              </a:rPr>
              <a:t>Rust </a:t>
            </a:r>
            <a:r>
              <a:rPr lang="zh-CN" altLang="en-US" sz="1000" dirty="0">
                <a:solidFill>
                  <a:schemeClr val="tx1"/>
                </a:solidFill>
              </a:rPr>
              <a:t>语言中文社区、乐酷 </a:t>
            </a:r>
            <a:r>
              <a:rPr lang="en-US" altLang="zh-CN" sz="1000" dirty="0">
                <a:solidFill>
                  <a:schemeClr val="tx1"/>
                </a:solidFill>
              </a:rPr>
              <a:t>Rust </a:t>
            </a:r>
            <a:r>
              <a:rPr lang="zh-CN" altLang="en-US" sz="1000" dirty="0">
                <a:solidFill>
                  <a:schemeClr val="tx1"/>
                </a:solidFill>
              </a:rPr>
              <a:t>技术论坛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zh-CN" altLang="en-US" sz="1000" dirty="0">
                <a:solidFill>
                  <a:schemeClr val="tx1"/>
                </a:solidFill>
              </a:rPr>
              <a:t>公号：觉学社、</a:t>
            </a:r>
            <a:r>
              <a:rPr lang="en-US" altLang="zh-CN" sz="1000" dirty="0">
                <a:solidFill>
                  <a:schemeClr val="tx1"/>
                </a:solidFill>
              </a:rPr>
              <a:t> Rust </a:t>
            </a:r>
            <a:r>
              <a:rPr lang="zh-CN" altLang="en-US" sz="1000" dirty="0">
                <a:solidFill>
                  <a:schemeClr val="tx1"/>
                </a:solidFill>
              </a:rPr>
              <a:t>编程指北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5D7ED-B14F-CBFE-4DED-5112DD6D7E2B}"/>
              </a:ext>
            </a:extLst>
          </p:cNvPr>
          <p:cNvSpPr txBox="1"/>
          <p:nvPr/>
        </p:nvSpPr>
        <p:spPr>
          <a:xfrm>
            <a:off x="927328" y="1876610"/>
            <a:ext cx="651779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# </a:t>
            </a:r>
            <a:r>
              <a:rPr lang="zh-CN" altLang="en-US" sz="1600" dirty="0">
                <a:solidFill>
                  <a:schemeClr val="tx1"/>
                </a:solidFill>
              </a:rPr>
              <a:t>书籍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77CF14-F275-4F1B-7065-9DE11037F52A}"/>
              </a:ext>
            </a:extLst>
          </p:cNvPr>
          <p:cNvSpPr txBox="1"/>
          <p:nvPr/>
        </p:nvSpPr>
        <p:spPr>
          <a:xfrm>
            <a:off x="927328" y="2240529"/>
            <a:ext cx="5072316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000" dirty="0">
                <a:solidFill>
                  <a:schemeClr val="tx1"/>
                </a:solidFill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</a:rPr>
              <a:t>编程之道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《 Rust </a:t>
            </a:r>
            <a:r>
              <a:rPr lang="zh-CN" altLang="en-US" sz="1000" dirty="0">
                <a:solidFill>
                  <a:schemeClr val="tx1"/>
                </a:solidFill>
              </a:rPr>
              <a:t>权威指南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《Rust </a:t>
            </a:r>
            <a:r>
              <a:rPr lang="zh-CN" altLang="en-US" sz="1000" dirty="0">
                <a:solidFill>
                  <a:schemeClr val="tx1"/>
                </a:solidFill>
              </a:rPr>
              <a:t>实战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《</a:t>
            </a:r>
            <a:r>
              <a:rPr lang="zh-CN" altLang="en-US" sz="1000" dirty="0">
                <a:solidFill>
                  <a:schemeClr val="tx1"/>
                </a:solidFill>
              </a:rPr>
              <a:t>深入浅出</a:t>
            </a:r>
            <a:r>
              <a:rPr lang="en-US" altLang="zh-CN" sz="1000" dirty="0">
                <a:solidFill>
                  <a:schemeClr val="tx1"/>
                </a:solidFill>
              </a:rPr>
              <a:t>Rust 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《Rust </a:t>
            </a:r>
            <a:r>
              <a:rPr lang="zh-CN" altLang="en-US" sz="1000" dirty="0">
                <a:solidFill>
                  <a:schemeClr val="tx1"/>
                </a:solidFill>
              </a:rPr>
              <a:t>死灵书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《Rust </a:t>
            </a:r>
            <a:r>
              <a:rPr lang="zh-CN" altLang="en-US" sz="1000" dirty="0">
                <a:solidFill>
                  <a:schemeClr val="tx1"/>
                </a:solidFill>
              </a:rPr>
              <a:t>异步编程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 《</a:t>
            </a:r>
            <a:r>
              <a:rPr lang="zh-CN" altLang="en-US" sz="1000" dirty="0">
                <a:solidFill>
                  <a:schemeClr val="tx1"/>
                </a:solidFill>
              </a:rPr>
              <a:t>数据结构与算法（</a:t>
            </a:r>
            <a:r>
              <a:rPr lang="en-US" altLang="zh-CN" sz="1000" dirty="0">
                <a:solidFill>
                  <a:schemeClr val="tx1"/>
                </a:solidFill>
              </a:rPr>
              <a:t> Rust </a:t>
            </a:r>
            <a:r>
              <a:rPr lang="zh-CN" altLang="en-US" sz="1000" dirty="0">
                <a:solidFill>
                  <a:schemeClr val="tx1"/>
                </a:solidFill>
              </a:rPr>
              <a:t>语言描述）</a:t>
            </a:r>
            <a:r>
              <a:rPr lang="en-US" altLang="zh-CN" sz="1000" dirty="0">
                <a:solidFill>
                  <a:schemeClr val="tx1"/>
                </a:solidFill>
              </a:rPr>
              <a:t>》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6F61C578-59B1-A8C1-C43F-8113FA9111E4}"/>
              </a:ext>
            </a:extLst>
          </p:cNvPr>
          <p:cNvSpPr txBox="1"/>
          <p:nvPr/>
        </p:nvSpPr>
        <p:spPr>
          <a:xfrm>
            <a:off x="927328" y="2862456"/>
            <a:ext cx="1062148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# </a:t>
            </a:r>
            <a:r>
              <a:rPr lang="zh-CN" altLang="en-US" sz="1600" dirty="0">
                <a:solidFill>
                  <a:schemeClr val="tx1"/>
                </a:solidFill>
              </a:rPr>
              <a:t>在线教程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506AFB61-CF77-EAF9-80A3-A3F3E3388D9C}"/>
              </a:ext>
            </a:extLst>
          </p:cNvPr>
          <p:cNvSpPr txBox="1"/>
          <p:nvPr/>
        </p:nvSpPr>
        <p:spPr>
          <a:xfrm>
            <a:off x="927328" y="3226375"/>
            <a:ext cx="4123426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000" dirty="0">
                <a:solidFill>
                  <a:schemeClr val="tx1"/>
                </a:solidFill>
              </a:rPr>
              <a:t>Rust Course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PingCap</a:t>
            </a:r>
            <a:r>
              <a:rPr lang="en-US" altLang="zh-CN" sz="1000" dirty="0">
                <a:solidFill>
                  <a:schemeClr val="tx1"/>
                </a:solidFill>
              </a:rPr>
              <a:t> Talent Plan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>
                <a:solidFill>
                  <a:schemeClr val="tx1"/>
                </a:solidFill>
              </a:rPr>
              <a:t>Rust </a:t>
            </a:r>
            <a:r>
              <a:rPr lang="en-US" altLang="zh-CN" sz="1000" dirty="0" err="1">
                <a:solidFill>
                  <a:schemeClr val="tx1"/>
                </a:solidFill>
              </a:rPr>
              <a:t>LeetCode</a:t>
            </a:r>
            <a:r>
              <a:rPr lang="zh-CN" altLang="en-US" sz="1000" dirty="0">
                <a:solidFill>
                  <a:schemeClr val="tx1"/>
                </a:solidFill>
              </a:rPr>
              <a:t>、令狐壹冲</a:t>
            </a:r>
            <a:r>
              <a:rPr lang="en-US" altLang="zh-CN" sz="1000" dirty="0">
                <a:solidFill>
                  <a:schemeClr val="tx1"/>
                </a:solidFill>
              </a:rPr>
              <a:t>(B</a:t>
            </a:r>
            <a:r>
              <a:rPr lang="zh-CN" altLang="en-US" sz="1000" dirty="0">
                <a:solidFill>
                  <a:schemeClr val="tx1"/>
                </a:solidFill>
              </a:rPr>
              <a:t>站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2D943D51-938B-1DC5-9252-C06741888541}"/>
              </a:ext>
            </a:extLst>
          </p:cNvPr>
          <p:cNvSpPr txBox="1"/>
          <p:nvPr/>
        </p:nvSpPr>
        <p:spPr>
          <a:xfrm>
            <a:off x="927328" y="3678426"/>
            <a:ext cx="1062148" cy="33855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# </a:t>
            </a:r>
            <a:r>
              <a:rPr lang="zh-CN" altLang="en-US" sz="1600" dirty="0">
                <a:solidFill>
                  <a:schemeClr val="tx1"/>
                </a:solidFill>
              </a:rPr>
              <a:t>开源项目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7F046C4D-3F4E-5010-AA69-31044DDBE176}"/>
              </a:ext>
            </a:extLst>
          </p:cNvPr>
          <p:cNvSpPr txBox="1"/>
          <p:nvPr/>
        </p:nvSpPr>
        <p:spPr>
          <a:xfrm>
            <a:off x="927328" y="4042345"/>
            <a:ext cx="2752963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000" dirty="0">
                <a:solidFill>
                  <a:schemeClr val="tx1"/>
                </a:solidFill>
              </a:rPr>
              <a:t>Rust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 err="1">
                <a:solidFill>
                  <a:schemeClr val="tx1"/>
                </a:solidFill>
              </a:rPr>
              <a:t>TheAlgorithms</a:t>
            </a:r>
            <a:r>
              <a:rPr lang="en-US" altLang="zh-CN" sz="1000" dirty="0">
                <a:solidFill>
                  <a:schemeClr val="tx1"/>
                </a:solidFill>
              </a:rPr>
              <a:t>/Rust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 err="1">
                <a:solidFill>
                  <a:schemeClr val="tx1"/>
                </a:solidFill>
              </a:rPr>
              <a:t>RustDesk</a:t>
            </a:r>
            <a:r>
              <a:rPr lang="zh-CN" altLang="en-US" sz="1000" dirty="0">
                <a:solidFill>
                  <a:schemeClr val="tx1"/>
                </a:solidFill>
              </a:rPr>
              <a:t>、</a:t>
            </a:r>
            <a:r>
              <a:rPr lang="en-US" altLang="zh-CN" sz="1000" dirty="0" err="1">
                <a:solidFill>
                  <a:schemeClr val="tx1"/>
                </a:solidFill>
              </a:rPr>
              <a:t>TiDB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414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0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文本框 7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6000" b="1"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dirty="0"/>
              <a:t>Thank you！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23C5E-B3FB-67EA-0E75-8236A0E72BE4}"/>
              </a:ext>
            </a:extLst>
          </p:cNvPr>
          <p:cNvSpPr txBox="1"/>
          <p:nvPr/>
        </p:nvSpPr>
        <p:spPr>
          <a:xfrm>
            <a:off x="2660608" y="1430589"/>
            <a:ext cx="4638485" cy="232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………………………………………………………………………….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……………………………………………………………………………......</a:t>
            </a: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Poppins"/>
              <a:ea typeface="更纱黑体 Mono SC Nerd" panose="02000509000000000000" pitchFamily="49" charset="-122"/>
            </a:endParaRP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……………………………………………………………………………………………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…………………………………………………………………………………………………….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………………………………………………………………………………………………………….. 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0476A7-3224-C41E-0FF9-CC4C5E7F5155}"/>
              </a:ext>
            </a:extLst>
          </p:cNvPr>
          <p:cNvSpPr txBox="1"/>
          <p:nvPr/>
        </p:nvSpPr>
        <p:spPr>
          <a:xfrm>
            <a:off x="7340390" y="1430589"/>
            <a:ext cx="341760" cy="2325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1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6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11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15</a:t>
            </a:r>
          </a:p>
          <a:p>
            <a:pPr>
              <a:lnSpc>
                <a:spcPct val="250000"/>
              </a:lnSpc>
            </a:pPr>
            <a:r>
              <a:rPr kumimoji="1"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ea typeface="更纱黑体 Mono SC Nerd" panose="02000509000000000000" pitchFamily="49" charset="-122"/>
              </a:rPr>
              <a:t>21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1F359D93-0140-1D01-1E7C-42B116E9C15D}"/>
              </a:ext>
            </a:extLst>
          </p:cNvPr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886E6F13-ACDA-9828-AC6E-C485038951DF}"/>
              </a:ext>
            </a:extLst>
          </p:cNvPr>
          <p:cNvSpPr txBox="1"/>
          <p:nvPr/>
        </p:nvSpPr>
        <p:spPr>
          <a:xfrm>
            <a:off x="717798" y="1717325"/>
            <a:ext cx="2077303" cy="20313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背景介绍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算法相关知识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Rust </a:t>
            </a:r>
            <a:r>
              <a:rPr lang="zh-CN" altLang="en-US" sz="1400" dirty="0">
                <a:solidFill>
                  <a:schemeClr val="tx1"/>
                </a:solidFill>
              </a:rPr>
              <a:t>实现数据结构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Rust </a:t>
            </a:r>
            <a:r>
              <a:rPr lang="zh-CN" altLang="en-US" sz="1400" dirty="0">
                <a:solidFill>
                  <a:schemeClr val="tx1"/>
                </a:solidFill>
              </a:rPr>
              <a:t>实现算法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总结及学习资源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" name="矩形 13">
            <a:extLst>
              <a:ext uri="{FF2B5EF4-FFF2-40B4-BE49-F238E27FC236}">
                <a16:creationId xmlns:a16="http://schemas.microsoft.com/office/drawing/2014/main" id="{2FB702C3-CBE9-78A3-F22D-0F4B67B8D80B}"/>
              </a:ext>
            </a:extLst>
          </p:cNvPr>
          <p:cNvSpPr/>
          <p:nvPr/>
        </p:nvSpPr>
        <p:spPr>
          <a:xfrm>
            <a:off x="0" y="0"/>
            <a:ext cx="9144000" cy="95377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7457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4572001" y="1"/>
            <a:ext cx="4572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2355397" cy="3708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背景介绍</a:t>
            </a:r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文本框 10"/>
          <p:cNvSpPr txBox="1"/>
          <p:nvPr/>
        </p:nvSpPr>
        <p:spPr>
          <a:xfrm>
            <a:off x="6177516" y="1901383"/>
            <a:ext cx="1704740" cy="17697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个人信息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写作动机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可参考点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为什么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80B38AB8-5690-8948-244F-4FDDCA8563D9}"/>
              </a:ext>
            </a:extLst>
          </p:cNvPr>
          <p:cNvSpPr txBox="1"/>
          <p:nvPr/>
        </p:nvSpPr>
        <p:spPr>
          <a:xfrm>
            <a:off x="6005631" y="1072009"/>
            <a:ext cx="1704740" cy="5078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/>
              <a:t>背景</a:t>
            </a:r>
            <a:r>
              <a:rPr lang="zh-CN" altLang="en-US" b="1" dirty="0">
                <a:latin typeface="+mj-ea"/>
                <a:ea typeface="+mj-ea"/>
              </a:rPr>
              <a:t>介绍</a:t>
            </a:r>
            <a:endParaRPr dirty="0"/>
          </a:p>
        </p:txBody>
      </p:sp>
      <p:pic>
        <p:nvPicPr>
          <p:cNvPr id="3" name="图片 5" descr="图片 5">
            <a:extLst>
              <a:ext uri="{FF2B5EF4-FFF2-40B4-BE49-F238E27FC236}">
                <a16:creationId xmlns:a16="http://schemas.microsoft.com/office/drawing/2014/main" id="{B3979F17-46C3-AEA8-4E49-9C49793A3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18742" r="20156" b="10272"/>
          <a:stretch/>
        </p:blipFill>
        <p:spPr>
          <a:xfrm>
            <a:off x="504574" y="1426289"/>
            <a:ext cx="3350655" cy="24275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3491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58" name="文本框 6"/>
          <p:cNvSpPr txBox="1"/>
          <p:nvPr/>
        </p:nvSpPr>
        <p:spPr>
          <a:xfrm>
            <a:off x="934134" y="2691219"/>
            <a:ext cx="1243287" cy="3847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个人职业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0" name="文本框 12"/>
          <p:cNvSpPr txBox="1"/>
          <p:nvPr/>
        </p:nvSpPr>
        <p:spPr>
          <a:xfrm>
            <a:off x="3639362" y="2688858"/>
            <a:ext cx="1451677" cy="3847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dirty="0">
                <a:solidFill>
                  <a:schemeClr val="tx1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Rust</a:t>
            </a:r>
            <a:r>
              <a:rPr lang="zh-CN" altLang="en-US" dirty="0">
                <a:solidFill>
                  <a:schemeClr val="tx1"/>
                </a:solidFill>
              </a:rPr>
              <a:t>结缘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1" name="文本框 16"/>
          <p:cNvSpPr txBox="1"/>
          <p:nvPr/>
        </p:nvSpPr>
        <p:spPr>
          <a:xfrm>
            <a:off x="6418093" y="2681237"/>
            <a:ext cx="1892504" cy="38472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前</a:t>
            </a:r>
            <a:r>
              <a:rPr lang="en-US" altLang="zh-CN" dirty="0">
                <a:solidFill>
                  <a:schemeClr val="tx1"/>
                </a:solidFill>
              </a:rPr>
              <a:t>GPT</a:t>
            </a:r>
            <a:r>
              <a:rPr lang="zh-CN" altLang="en-US" dirty="0">
                <a:solidFill>
                  <a:schemeClr val="tx1"/>
                </a:solidFill>
              </a:rPr>
              <a:t>时代作品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2" name="椭圆 23"/>
          <p:cNvSpPr/>
          <p:nvPr/>
        </p:nvSpPr>
        <p:spPr>
          <a:xfrm>
            <a:off x="927328" y="2007890"/>
            <a:ext cx="544287" cy="5442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/>
          </a:p>
        </p:txBody>
      </p:sp>
      <p:sp>
        <p:nvSpPr>
          <p:cNvPr id="163" name="文本框 24"/>
          <p:cNvSpPr txBox="1"/>
          <p:nvPr/>
        </p:nvSpPr>
        <p:spPr>
          <a:xfrm>
            <a:off x="1023394" y="2171923"/>
            <a:ext cx="352153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 dirty="0"/>
          </a:p>
        </p:txBody>
      </p:sp>
      <p:sp>
        <p:nvSpPr>
          <p:cNvPr id="164" name="椭圆 25"/>
          <p:cNvSpPr/>
          <p:nvPr/>
        </p:nvSpPr>
        <p:spPr>
          <a:xfrm>
            <a:off x="3690407" y="2007890"/>
            <a:ext cx="544287" cy="5442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/>
          </a:p>
        </p:txBody>
      </p:sp>
      <p:sp>
        <p:nvSpPr>
          <p:cNvPr id="166" name="椭圆 27"/>
          <p:cNvSpPr/>
          <p:nvPr/>
        </p:nvSpPr>
        <p:spPr>
          <a:xfrm>
            <a:off x="6433607" y="2007890"/>
            <a:ext cx="544287" cy="54428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/>
            </a:pPr>
            <a:endParaRPr/>
          </a:p>
        </p:txBody>
      </p:sp>
      <p:sp>
        <p:nvSpPr>
          <p:cNvPr id="181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个人信息</a:t>
            </a:r>
            <a:endParaRPr b="1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06" y="2042864"/>
            <a:ext cx="474340" cy="474340"/>
          </a:xfrm>
          <a:prstGeom prst="rect">
            <a:avLst/>
          </a:prstGeom>
        </p:spPr>
      </p:pic>
      <p:pic>
        <p:nvPicPr>
          <p:cNvPr id="4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4123" y="1996092"/>
            <a:ext cx="569905" cy="5684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3606" y="2007890"/>
            <a:ext cx="549941" cy="549941"/>
          </a:xfrm>
          <a:prstGeom prst="rect">
            <a:avLst/>
          </a:prstGeom>
        </p:spPr>
      </p:pic>
      <p:sp>
        <p:nvSpPr>
          <p:cNvPr id="2" name="文本框 7"/>
          <p:cNvSpPr txBox="1"/>
          <p:nvPr/>
        </p:nvSpPr>
        <p:spPr>
          <a:xfrm>
            <a:off x="927328" y="3055138"/>
            <a:ext cx="1961677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000" dirty="0">
                <a:solidFill>
                  <a:schemeClr val="tx1"/>
                </a:solidFill>
              </a:rPr>
              <a:t>结算及大数据系统研发工程师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3655449" y="3049980"/>
            <a:ext cx="2140159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000" dirty="0">
                <a:solidFill>
                  <a:schemeClr val="tx1"/>
                </a:solidFill>
              </a:rPr>
              <a:t>疫情下的明智选择</a:t>
            </a:r>
            <a:r>
              <a:rPr lang="en-US" altLang="zh-CN" sz="1000" dirty="0">
                <a:solidFill>
                  <a:schemeClr val="tx1"/>
                </a:solidFill>
              </a:rPr>
              <a:t>/</a:t>
            </a:r>
            <a:r>
              <a:rPr lang="zh-CN" altLang="en-US" sz="1000" dirty="0">
                <a:solidFill>
                  <a:schemeClr val="tx1"/>
                </a:solidFill>
              </a:rPr>
              <a:t>个人项目实践</a:t>
            </a: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6435431" y="3049980"/>
            <a:ext cx="2140159" cy="24622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000" dirty="0">
                <a:solidFill>
                  <a:schemeClr val="tx1"/>
                </a:solidFill>
              </a:rPr>
              <a:t>学习中总结探索</a:t>
            </a:r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 7"/>
          <p:cNvSpPr txBox="1"/>
          <p:nvPr/>
        </p:nvSpPr>
        <p:spPr>
          <a:xfrm>
            <a:off x="4723686" y="1282103"/>
            <a:ext cx="364094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2015</a:t>
            </a:r>
            <a:r>
              <a:rPr lang="zh-CN" altLang="en-US" dirty="0">
                <a:solidFill>
                  <a:schemeClr val="tx1"/>
                </a:solidFill>
              </a:rPr>
              <a:t>年发布，很多人近几年才知道</a:t>
            </a:r>
            <a:r>
              <a:rPr lang="en-US" altLang="zh-CN" dirty="0">
                <a:solidFill>
                  <a:schemeClr val="tx1"/>
                </a:solidFill>
              </a:rPr>
              <a:t>Rust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中国大会也才第三届，期待 </a:t>
            </a:r>
            <a:r>
              <a:rPr lang="en-US" altLang="zh-CN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中国大会第十届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9" name="文本框 9"/>
          <p:cNvSpPr txBox="1"/>
          <p:nvPr/>
        </p:nvSpPr>
        <p:spPr>
          <a:xfrm>
            <a:off x="4723686" y="970480"/>
            <a:ext cx="1645641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处于起步阶段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0" name="文本框 10"/>
          <p:cNvSpPr txBox="1"/>
          <p:nvPr/>
        </p:nvSpPr>
        <p:spPr>
          <a:xfrm>
            <a:off x="4723686" y="3173665"/>
            <a:ext cx="3570997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中文圈学习资料或书籍少，有部分是翻译国外产品，能不能中国人向国外输出作品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1" name="文本框 11"/>
          <p:cNvSpPr txBox="1"/>
          <p:nvPr/>
        </p:nvSpPr>
        <p:spPr>
          <a:xfrm>
            <a:off x="4723686" y="2871832"/>
            <a:ext cx="1645641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缺少学习资源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4723686" y="2008307"/>
            <a:ext cx="1645641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未来大有可为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4723686" y="2310140"/>
            <a:ext cx="3654883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Rust </a:t>
            </a:r>
            <a:r>
              <a:rPr lang="zh-CN" altLang="en-US" dirty="0">
                <a:solidFill>
                  <a:schemeClr val="tx1"/>
                </a:solidFill>
              </a:rPr>
              <a:t>在操作系统，数据库，各种框架和工具上应用范围广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4615" r="2843" b="4054"/>
          <a:stretch>
            <a:fillRect/>
          </a:stretch>
        </p:blipFill>
        <p:spPr>
          <a:xfrm>
            <a:off x="691532" y="816224"/>
            <a:ext cx="3322587" cy="42705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en-US" dirty="0"/>
          </a:p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写作动机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4723686" y="4206467"/>
            <a:ext cx="3570997" cy="6001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当情况不明时，抱着一个纯粹的目标干事就行了，其他的留给时间检验。不懂就学，技术写作更像一种共创，要反复总结和修改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费曼学习法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4723686" y="3906385"/>
            <a:ext cx="1823574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>
                <a:solidFill>
                  <a:schemeClr val="tx1"/>
                </a:solidFill>
              </a:rPr>
              <a:t>写作本书给我的启示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0"/>
            <a:ext cx="9144000" cy="51454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1" name="文本框 14"/>
          <p:cNvSpPr txBox="1"/>
          <p:nvPr/>
        </p:nvSpPr>
        <p:spPr>
          <a:xfrm>
            <a:off x="667375" y="1413439"/>
            <a:ext cx="5513677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sym typeface="Poppins"/>
            </a:endParaRPr>
          </a:p>
        </p:txBody>
      </p:sp>
      <p:sp>
        <p:nvSpPr>
          <p:cNvPr id="112" name="文本框 15"/>
          <p:cNvSpPr txBox="1"/>
          <p:nvPr/>
        </p:nvSpPr>
        <p:spPr>
          <a:xfrm>
            <a:off x="1495869" y="1103090"/>
            <a:ext cx="2279093" cy="27699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sym typeface="Poppins"/>
              </a:rPr>
              <a:t>基础、排序、查找、树、图 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/>
              <a:sym typeface="Poppins"/>
            </a:endParaRPr>
          </a:p>
        </p:txBody>
      </p:sp>
      <p:sp>
        <p:nvSpPr>
          <p:cNvPr id="117" name="文本框 33"/>
          <p:cNvSpPr txBox="1"/>
          <p:nvPr/>
        </p:nvSpPr>
        <p:spPr>
          <a:xfrm>
            <a:off x="4731690" y="1111461"/>
            <a:ext cx="3557063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sym typeface="Poppins"/>
              </a:rPr>
              <a:t>代码框、颜色、图片绘制均由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sym typeface="Poppins"/>
              </a:rPr>
              <a:t>Latex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sym typeface="Poppins"/>
              </a:rPr>
              <a:t>完成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04" y="948185"/>
            <a:ext cx="661919" cy="588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5" y="948185"/>
            <a:ext cx="887526" cy="5571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8" y="1505348"/>
            <a:ext cx="2724039" cy="3260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55" y="1413439"/>
            <a:ext cx="3273395" cy="1789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07" y="3232999"/>
            <a:ext cx="3273395" cy="1789911"/>
          </a:xfrm>
          <a:prstGeom prst="rect">
            <a:avLst/>
          </a:prstGeom>
        </p:spPr>
      </p:pic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Helvetica"/>
                <a:ea typeface="+mj-ea"/>
              </a:rPr>
              <a:t>可参考点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j-ea"/>
              <a:sym typeface="Poppins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0"/>
            <a:ext cx="9144000" cy="51454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1" name="文本框 14"/>
          <p:cNvSpPr txBox="1"/>
          <p:nvPr/>
        </p:nvSpPr>
        <p:spPr>
          <a:xfrm>
            <a:off x="667375" y="1413439"/>
            <a:ext cx="5513677" cy="4616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"/>
              <a:sym typeface="Poppins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0" y="-2826"/>
            <a:ext cx="9144000" cy="704849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741832" y="251907"/>
            <a:ext cx="77546" cy="237350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927328" y="185915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latin typeface="Helvetica"/>
                <a:ea typeface="+mj-ea"/>
              </a:rPr>
              <a:t>为什么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+mj-ea"/>
              <a:sym typeface="Poppins Medium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C183616F-D687-2C62-52AA-03EB6E6BB870}"/>
              </a:ext>
            </a:extLst>
          </p:cNvPr>
          <p:cNvSpPr txBox="1"/>
          <p:nvPr/>
        </p:nvSpPr>
        <p:spPr>
          <a:xfrm>
            <a:off x="927328" y="2571750"/>
            <a:ext cx="1823574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>
                <a:solidFill>
                  <a:schemeClr val="tx1"/>
                </a:solidFill>
              </a:rPr>
              <a:t>为什么讲这个话题？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8F5A4A36-F226-5C7F-87EC-3B13DA3962A6}"/>
              </a:ext>
            </a:extLst>
          </p:cNvPr>
          <p:cNvSpPr txBox="1"/>
          <p:nvPr/>
        </p:nvSpPr>
        <p:spPr>
          <a:xfrm>
            <a:off x="5046575" y="2571750"/>
            <a:ext cx="3170097" cy="32316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5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>
                <a:solidFill>
                  <a:schemeClr val="tx1"/>
                </a:solidFill>
              </a:rPr>
              <a:t>为什么要讲数据结构和算法两部分？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730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矩形 3"/>
          <p:cNvSpPr/>
          <p:nvPr/>
        </p:nvSpPr>
        <p:spPr>
          <a:xfrm>
            <a:off x="4577900" y="1"/>
            <a:ext cx="4572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文本框 4"/>
          <p:cNvSpPr txBox="1"/>
          <p:nvPr/>
        </p:nvSpPr>
        <p:spPr>
          <a:xfrm>
            <a:off x="783060" y="369468"/>
            <a:ext cx="2355397" cy="3708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b="1" dirty="0">
                <a:latin typeface="+mj-ea"/>
                <a:ea typeface="+mj-ea"/>
              </a:rPr>
              <a:t>算法相关知识</a:t>
            </a:r>
          </a:p>
        </p:txBody>
      </p:sp>
      <p:sp>
        <p:nvSpPr>
          <p:cNvPr id="128" name="矩形 5"/>
          <p:cNvSpPr/>
          <p:nvPr/>
        </p:nvSpPr>
        <p:spPr>
          <a:xfrm>
            <a:off x="521364" y="43482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文本框 10">
            <a:extLst>
              <a:ext uri="{FF2B5EF4-FFF2-40B4-BE49-F238E27FC236}">
                <a16:creationId xmlns:a16="http://schemas.microsoft.com/office/drawing/2014/main" id="{80B38AB8-5690-8948-244F-4FDDCA8563D9}"/>
              </a:ext>
            </a:extLst>
          </p:cNvPr>
          <p:cNvSpPr txBox="1"/>
          <p:nvPr/>
        </p:nvSpPr>
        <p:spPr>
          <a:xfrm>
            <a:off x="5716925" y="1037817"/>
            <a:ext cx="2293950" cy="5078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/>
              <a:t>算法相关知识</a:t>
            </a:r>
            <a:endParaRPr dirty="0"/>
          </a:p>
        </p:txBody>
      </p:sp>
      <p:sp>
        <p:nvSpPr>
          <p:cNvPr id="4" name="文本框 10">
            <a:extLst>
              <a:ext uri="{FF2B5EF4-FFF2-40B4-BE49-F238E27FC236}">
                <a16:creationId xmlns:a16="http://schemas.microsoft.com/office/drawing/2014/main" id="{053D5BC2-1C3E-2AF2-C18D-2063454ECF63}"/>
              </a:ext>
            </a:extLst>
          </p:cNvPr>
          <p:cNvSpPr txBox="1"/>
          <p:nvPr/>
        </p:nvSpPr>
        <p:spPr>
          <a:xfrm>
            <a:off x="5977562" y="1897405"/>
            <a:ext cx="1951171" cy="160043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抽象数据类型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时空复杂度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复杂度计算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基本数据结构复杂度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 descr="图片 5">
            <a:extLst>
              <a:ext uri="{FF2B5EF4-FFF2-40B4-BE49-F238E27FC236}">
                <a16:creationId xmlns:a16="http://schemas.microsoft.com/office/drawing/2014/main" id="{ADB482C0-5A17-1B0C-402E-B7A43D94F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18742" r="20156" b="10272"/>
          <a:stretch/>
        </p:blipFill>
        <p:spPr>
          <a:xfrm>
            <a:off x="504574" y="1426289"/>
            <a:ext cx="3350655" cy="24275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423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684</Words>
  <Application>Microsoft Office PowerPoint</Application>
  <PresentationFormat>全屏显示(16:9)</PresentationFormat>
  <Paragraphs>148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Alibaba PuHuiTi 2.0 105 Heavy</vt:lpstr>
      <vt:lpstr>Alibaba PuHuiTi 2.0 85 Bold</vt:lpstr>
      <vt:lpstr>Poppins</vt:lpstr>
      <vt:lpstr>Poppins Medium</vt:lpstr>
      <vt:lpstr>等线</vt:lpstr>
      <vt:lpstr>Arial</vt:lpstr>
      <vt:lpstr>Calibri</vt:lpstr>
      <vt:lpstr>Calibri Light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Shieber</dc:creator>
  <cp:lastModifiedBy>Shieber</cp:lastModifiedBy>
  <cp:revision>311</cp:revision>
  <dcterms:created xsi:type="dcterms:W3CDTF">2023-06-13T03:18:56Z</dcterms:created>
  <dcterms:modified xsi:type="dcterms:W3CDTF">2023-06-15T01:23:04Z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EA6EE7499EC123D420E08764694165FC</vt:lpwstr>
  </property>
  <property fmtid="{D5CDD505-2E9C-101B-9397-08002B2CF9AE}" pid="3" name="KSOProductBuildVer">
    <vt:lpwstr>2052-5.1.1.7676</vt:lpwstr>
  </property>
</Properties>
</file>