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Poppins"/>
      <p:regular r:id="rId28"/>
      <p:bold r:id="rId29"/>
      <p:italic r:id="rId30"/>
      <p:boldItalic r:id="rId31"/>
    </p:embeddedFont>
    <p:embeddedFont>
      <p:font typeface="Helvetica Neue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6" roundtripDataSignature="AMtx7mgye71adX2gPGYekijNN4cVd/hv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Poppins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oppi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oppins-boldItalic.fntdata"/><Relationship Id="rId30" Type="http://schemas.openxmlformats.org/officeDocument/2006/relationships/font" Target="fonts/Poppins-italic.fntdata"/><Relationship Id="rId11" Type="http://schemas.openxmlformats.org/officeDocument/2006/relationships/slide" Target="slides/slide7.xml"/><Relationship Id="rId33" Type="http://schemas.openxmlformats.org/officeDocument/2006/relationships/font" Target="fonts/HelveticaNeue-bold.fntdata"/><Relationship Id="rId10" Type="http://schemas.openxmlformats.org/officeDocument/2006/relationships/slide" Target="slides/slide6.xml"/><Relationship Id="rId32" Type="http://schemas.openxmlformats.org/officeDocument/2006/relationships/font" Target="fonts/HelveticaNeue-regular.fntdata"/><Relationship Id="rId13" Type="http://schemas.openxmlformats.org/officeDocument/2006/relationships/slide" Target="slides/slide9.xml"/><Relationship Id="rId35" Type="http://schemas.openxmlformats.org/officeDocument/2006/relationships/font" Target="fonts/HelveticaNeue-boldItalic.fntdata"/><Relationship Id="rId12" Type="http://schemas.openxmlformats.org/officeDocument/2006/relationships/slide" Target="slides/slide8.xml"/><Relationship Id="rId34" Type="http://schemas.openxmlformats.org/officeDocument/2006/relationships/font" Target="fonts/HelveticaNeue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customschemas.google.com/relationships/presentationmetadata" Target="meta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title"/>
          </p:nvPr>
        </p:nvSpPr>
        <p:spPr>
          <a:xfrm>
            <a:off x="1143000" y="841771"/>
            <a:ext cx="6858000" cy="17907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25"/>
          <p:cNvSpPr txBox="1"/>
          <p:nvPr>
            <p:ph idx="1" type="body"/>
          </p:nvPr>
        </p:nvSpPr>
        <p:spPr>
          <a:xfrm>
            <a:off x="1143000" y="2701525"/>
            <a:ext cx="6858000" cy="1241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/>
            </a:lvl1pPr>
            <a:lvl2pPr indent="-228600" lvl="1" marL="9144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/>
            </a:lvl2pPr>
            <a:lvl3pPr indent="-228600" lvl="2" marL="13716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/>
            </a:lvl3pPr>
            <a:lvl4pPr indent="-228600" lvl="3" marL="18288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/>
            </a:lvl4pPr>
            <a:lvl5pPr indent="-228600" lvl="4" marL="22860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8295352" y="4801229"/>
            <a:ext cx="219999" cy="2059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>
  <p:cSld name="仅标题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6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E96D2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6"/>
          <p:cNvSpPr/>
          <p:nvPr/>
        </p:nvSpPr>
        <p:spPr>
          <a:xfrm>
            <a:off x="422588" y="332493"/>
            <a:ext cx="117162" cy="365711"/>
          </a:xfrm>
          <a:prstGeom prst="rect">
            <a:avLst/>
          </a:prstGeom>
          <a:solidFill>
            <a:srgbClr val="F5C1E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6"/>
          <p:cNvSpPr txBox="1"/>
          <p:nvPr>
            <p:ph type="title"/>
          </p:nvPr>
        </p:nvSpPr>
        <p:spPr>
          <a:xfrm>
            <a:off x="638416" y="319893"/>
            <a:ext cx="7886701" cy="452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  <a:defRPr b="1"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pic>
        <p:nvPicPr>
          <p:cNvPr descr="图片 2" id="17" name="Google Shape;17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85416" y="383060"/>
            <a:ext cx="1176546" cy="31715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6"/>
          <p:cNvSpPr txBox="1"/>
          <p:nvPr>
            <p:ph idx="12" type="sldNum"/>
          </p:nvPr>
        </p:nvSpPr>
        <p:spPr>
          <a:xfrm>
            <a:off x="8295352" y="4801229"/>
            <a:ext cx="219999" cy="2059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>
  <p:cSld name="标题和内容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7"/>
          <p:cNvSpPr txBox="1"/>
          <p:nvPr>
            <p:ph type="title"/>
          </p:nvPr>
        </p:nvSpPr>
        <p:spPr>
          <a:xfrm>
            <a:off x="628650" y="273842"/>
            <a:ext cx="7886700" cy="99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1" name="Google Shape;21;p2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27"/>
          <p:cNvSpPr txBox="1"/>
          <p:nvPr>
            <p:ph idx="12" type="sldNum"/>
          </p:nvPr>
        </p:nvSpPr>
        <p:spPr>
          <a:xfrm>
            <a:off x="8295352" y="4801229"/>
            <a:ext cx="219999" cy="2059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>
  <p:cSld name="节标题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8"/>
          <p:cNvSpPr txBox="1"/>
          <p:nvPr>
            <p:ph type="title"/>
          </p:nvPr>
        </p:nvSpPr>
        <p:spPr>
          <a:xfrm>
            <a:off x="623887" y="1282303"/>
            <a:ext cx="7886701" cy="21395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5" name="Google Shape;25;p28"/>
          <p:cNvSpPr txBox="1"/>
          <p:nvPr>
            <p:ph idx="1" type="body"/>
          </p:nvPr>
        </p:nvSpPr>
        <p:spPr>
          <a:xfrm>
            <a:off x="623887" y="3442098"/>
            <a:ext cx="7886701" cy="1125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28"/>
          <p:cNvSpPr txBox="1"/>
          <p:nvPr>
            <p:ph idx="12" type="sldNum"/>
          </p:nvPr>
        </p:nvSpPr>
        <p:spPr>
          <a:xfrm>
            <a:off x="8295352" y="4801229"/>
            <a:ext cx="219999" cy="2059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栏内容">
  <p:cSld name="两栏内容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/>
          <p:nvPr>
            <p:ph type="title"/>
          </p:nvPr>
        </p:nvSpPr>
        <p:spPr>
          <a:xfrm>
            <a:off x="628650" y="273842"/>
            <a:ext cx="7886700" cy="99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9" name="Google Shape;29;p29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29"/>
          <p:cNvSpPr txBox="1"/>
          <p:nvPr>
            <p:ph idx="12" type="sldNum"/>
          </p:nvPr>
        </p:nvSpPr>
        <p:spPr>
          <a:xfrm>
            <a:off x="8295352" y="4801229"/>
            <a:ext cx="219999" cy="2059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较">
  <p:cSld name="比较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0"/>
          <p:cNvSpPr txBox="1"/>
          <p:nvPr>
            <p:ph type="title"/>
          </p:nvPr>
        </p:nvSpPr>
        <p:spPr>
          <a:xfrm>
            <a:off x="629841" y="273842"/>
            <a:ext cx="7886701" cy="99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3" name="Google Shape;33;p30"/>
          <p:cNvSpPr txBox="1"/>
          <p:nvPr>
            <p:ph idx="1" type="body"/>
          </p:nvPr>
        </p:nvSpPr>
        <p:spPr>
          <a:xfrm>
            <a:off x="629841" y="1260871"/>
            <a:ext cx="3868343" cy="617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1" sz="1800"/>
            </a:lvl2pPr>
            <a:lvl3pPr indent="-22860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1" sz="1800"/>
            </a:lvl4pPr>
            <a:lvl5pPr indent="-2286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1" sz="1800"/>
            </a:lvl5pPr>
            <a:lvl6pPr indent="-342900" lvl="5" marL="2743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30"/>
          <p:cNvSpPr txBox="1"/>
          <p:nvPr>
            <p:ph idx="2" type="body"/>
          </p:nvPr>
        </p:nvSpPr>
        <p:spPr>
          <a:xfrm>
            <a:off x="4629148" y="1260871"/>
            <a:ext cx="3887396" cy="617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30"/>
          <p:cNvSpPr txBox="1"/>
          <p:nvPr>
            <p:ph idx="12" type="sldNum"/>
          </p:nvPr>
        </p:nvSpPr>
        <p:spPr>
          <a:xfrm>
            <a:off x="8295352" y="4801229"/>
            <a:ext cx="219999" cy="2059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>
  <p:cSld name="空白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1"/>
          <p:cNvSpPr txBox="1"/>
          <p:nvPr>
            <p:ph idx="12" type="sldNum"/>
          </p:nvPr>
        </p:nvSpPr>
        <p:spPr>
          <a:xfrm>
            <a:off x="8295352" y="4801229"/>
            <a:ext cx="219999" cy="2059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与标题">
  <p:cSld name="内容与标题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0" name="Google Shape;40;p32"/>
          <p:cNvSpPr txBox="1"/>
          <p:nvPr>
            <p:ph idx="1" type="body"/>
          </p:nvPr>
        </p:nvSpPr>
        <p:spPr>
          <a:xfrm>
            <a:off x="3887391" y="740568"/>
            <a:ext cx="4629152" cy="36552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sz="2400"/>
            </a:lvl1pPr>
            <a:lvl2pPr indent="-38100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sz="2400"/>
            </a:lvl2pPr>
            <a:lvl3pPr indent="-38100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sz="2400"/>
            </a:lvl3pPr>
            <a:lvl4pPr indent="-3810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sz="2400"/>
            </a:lvl4pPr>
            <a:lvl5pPr indent="-3810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32"/>
          <p:cNvSpPr txBox="1"/>
          <p:nvPr>
            <p:ph idx="2" type="body"/>
          </p:nvPr>
        </p:nvSpPr>
        <p:spPr>
          <a:xfrm>
            <a:off x="629838" y="1543047"/>
            <a:ext cx="2949183" cy="28586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32"/>
          <p:cNvSpPr txBox="1"/>
          <p:nvPr>
            <p:ph idx="12" type="sldNum"/>
          </p:nvPr>
        </p:nvSpPr>
        <p:spPr>
          <a:xfrm>
            <a:off x="8295352" y="4801229"/>
            <a:ext cx="219999" cy="2059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图片与标题">
  <p:cSld name="图片与标题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5" name="Google Shape;45;p33"/>
          <p:cNvSpPr/>
          <p:nvPr>
            <p:ph idx="2" type="pic"/>
          </p:nvPr>
        </p:nvSpPr>
        <p:spPr>
          <a:xfrm>
            <a:off x="3887391" y="740568"/>
            <a:ext cx="4629152" cy="3655222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33"/>
          <p:cNvSpPr txBox="1"/>
          <p:nvPr>
            <p:ph idx="1" type="body"/>
          </p:nvPr>
        </p:nvSpPr>
        <p:spPr>
          <a:xfrm>
            <a:off x="629841" y="1543050"/>
            <a:ext cx="2949178" cy="28586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2" type="sldNum"/>
          </p:nvPr>
        </p:nvSpPr>
        <p:spPr>
          <a:xfrm>
            <a:off x="8295352" y="4801229"/>
            <a:ext cx="219999" cy="2059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628650" y="273842"/>
            <a:ext cx="7886700" cy="99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1950" lvl="2" marL="1371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1950" lvl="3" marL="182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1950" lvl="4" marL="22860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61950" lvl="5" marL="27432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1950" lvl="6" marL="32004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1950" lvl="7" marL="3657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1950" lvl="8" marL="4114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295352" y="4801229"/>
            <a:ext cx="219999" cy="2059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Relationship Id="rId5" Type="http://schemas.openxmlformats.org/officeDocument/2006/relationships/image" Target="../media/image16.png"/><Relationship Id="rId6" Type="http://schemas.openxmlformats.org/officeDocument/2006/relationships/image" Target="../media/image15.png"/><Relationship Id="rId7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rust-lang/rust/pull/103185" TargetMode="External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rust-lang/rust/pull/104012" TargetMode="External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图片 3" id="52" name="Google Shape;5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5"/>
            <a:ext cx="9144000" cy="51428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图片 5" id="53" name="Google Shape;5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3175" y="66036"/>
            <a:ext cx="9144000" cy="5077466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"/>
          <p:cNvSpPr txBox="1"/>
          <p:nvPr/>
        </p:nvSpPr>
        <p:spPr>
          <a:xfrm>
            <a:off x="292732" y="1328419"/>
            <a:ext cx="4520571" cy="447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第三届中国 Rust 开发者大会</a:t>
            </a:r>
            <a:endParaRPr/>
          </a:p>
        </p:txBody>
      </p:sp>
      <p:pic>
        <p:nvPicPr>
          <p:cNvPr descr="图片 9" id="55" name="Google Shape;55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3175" y="0"/>
            <a:ext cx="4400550" cy="13284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图片 10" id="56" name="Google Shape;56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160655" y="4199254"/>
            <a:ext cx="3754121" cy="10871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图片 1" id="57" name="Google Shape;57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585416" y="383060"/>
            <a:ext cx="1176546" cy="317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19" name="Google Shape;11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7454" y="1152154"/>
            <a:ext cx="6309092" cy="3610252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0"/>
          <p:cNvSpPr txBox="1"/>
          <p:nvPr>
            <p:ph type="title"/>
          </p:nvPr>
        </p:nvSpPr>
        <p:spPr>
          <a:xfrm>
            <a:off x="638416" y="292195"/>
            <a:ext cx="7886701" cy="507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b="1" lang="en-US"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Compiler is a teacher/friend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"/>
          <p:cNvSpPr txBox="1"/>
          <p:nvPr/>
        </p:nvSpPr>
        <p:spPr>
          <a:xfrm>
            <a:off x="835002" y="1002351"/>
            <a:ext cx="7729019" cy="3133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[# 100502 Avoid infinite loop in function arguments checking]</a:t>
            </a:r>
            <a:endParaRPr/>
          </a:p>
        </p:txBody>
      </p:sp>
      <p:pic>
        <p:nvPicPr>
          <p:cNvPr descr="Image" id="126" name="Google Shape;12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5803" y="1502663"/>
            <a:ext cx="7372393" cy="337483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1"/>
          <p:cNvSpPr txBox="1"/>
          <p:nvPr>
            <p:ph type="title"/>
          </p:nvPr>
        </p:nvSpPr>
        <p:spPr>
          <a:xfrm>
            <a:off x="638416" y="319477"/>
            <a:ext cx="7886701" cy="4532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80"/>
              <a:buFont typeface="Arial"/>
              <a:buNone/>
            </a:pPr>
            <a:r>
              <a:rPr lang="en-US" sz="2080"/>
              <a:t>A trivial fix may require a lot of time </a:t>
            </a:r>
            <a:r>
              <a:rPr b="0" lang="en-US">
                <a:latin typeface="Calibri"/>
                <a:ea typeface="Calibri"/>
                <a:cs typeface="Calibri"/>
                <a:sym typeface="Calibri"/>
              </a:rPr>
              <a:t>🐌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2"/>
          <p:cNvSpPr txBox="1"/>
          <p:nvPr/>
        </p:nvSpPr>
        <p:spPr>
          <a:xfrm>
            <a:off x="638416" y="2248585"/>
            <a:ext cx="2980790" cy="617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Fix the bug of next_point in source_map</a:t>
            </a:r>
            <a:endParaRPr/>
          </a:p>
        </p:txBody>
      </p:sp>
      <p:pic>
        <p:nvPicPr>
          <p:cNvPr descr="Image" id="133" name="Google Shape;133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7527" y="951595"/>
            <a:ext cx="4346213" cy="384033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2"/>
          <p:cNvSpPr txBox="1"/>
          <p:nvPr>
            <p:ph type="title"/>
          </p:nvPr>
        </p:nvSpPr>
        <p:spPr>
          <a:xfrm>
            <a:off x="638416" y="291713"/>
            <a:ext cx="7886701" cy="5087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48"/>
              <a:buFont typeface="Arial"/>
              <a:buNone/>
            </a:pPr>
            <a:r>
              <a:rPr lang="en-US" sz="2548"/>
              <a:t>It's a closet bug! </a:t>
            </a:r>
            <a:r>
              <a:rPr b="0" lang="en-US">
                <a:latin typeface="Calibri"/>
                <a:ea typeface="Calibri"/>
                <a:cs typeface="Calibri"/>
                <a:sym typeface="Calibri"/>
              </a:rPr>
              <a:t>🐛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39" name="Google Shape;13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233" y="1060870"/>
            <a:ext cx="4013538" cy="37962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0" name="Google Shape;14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31632" y="2455052"/>
            <a:ext cx="3356414" cy="106479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3"/>
          <p:cNvSpPr txBox="1"/>
          <p:nvPr>
            <p:ph type="title"/>
          </p:nvPr>
        </p:nvSpPr>
        <p:spPr>
          <a:xfrm>
            <a:off x="638416" y="319893"/>
            <a:ext cx="7886701" cy="452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74"/>
              <a:buFont typeface="Arial"/>
              <a:buNone/>
            </a:pPr>
            <a:r>
              <a:rPr lang="en-US" sz="2574"/>
              <a:t>Twitter-Driven Development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6" name="Google Shape;14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4884" y="1021349"/>
            <a:ext cx="7134232" cy="379288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4"/>
          <p:cNvSpPr txBox="1"/>
          <p:nvPr>
            <p:ph type="title"/>
          </p:nvPr>
        </p:nvSpPr>
        <p:spPr>
          <a:xfrm>
            <a:off x="638416" y="292195"/>
            <a:ext cx="7886701" cy="507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b="1" lang="en-US"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Refactoring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 txBox="1"/>
          <p:nvPr/>
        </p:nvSpPr>
        <p:spPr>
          <a:xfrm>
            <a:off x="1643077" y="857896"/>
            <a:ext cx="5857845" cy="3133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</a:pPr>
            <a:r>
              <a:rPr b="1" i="0" lang="en-US" sz="1600" u="sng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Find the correct mismatch delimiter pairs</a:t>
            </a:r>
            <a:endParaRPr/>
          </a:p>
        </p:txBody>
      </p:sp>
      <p:pic>
        <p:nvPicPr>
          <p:cNvPr descr="Image" id="153" name="Google Shape;15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03242" y="1289046"/>
            <a:ext cx="5737516" cy="3694278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5"/>
          <p:cNvSpPr txBox="1"/>
          <p:nvPr>
            <p:ph type="title"/>
          </p:nvPr>
        </p:nvSpPr>
        <p:spPr>
          <a:xfrm>
            <a:off x="638416" y="319893"/>
            <a:ext cx="7886701" cy="452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74"/>
              <a:buFont typeface="Arial"/>
              <a:buNone/>
            </a:pPr>
            <a:r>
              <a:rPr lang="en-US" sz="2574"/>
              <a:t>Aha Moment!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59" name="Google Shape;15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8672" y="1385020"/>
            <a:ext cx="7866658" cy="318553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6"/>
          <p:cNvSpPr txBox="1"/>
          <p:nvPr>
            <p:ph type="title"/>
          </p:nvPr>
        </p:nvSpPr>
        <p:spPr>
          <a:xfrm>
            <a:off x="638416" y="292195"/>
            <a:ext cx="7886701" cy="507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b="1" lang="en-US"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It's sad, but we need to remove feature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65" name="Google Shape;16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738" y="1113710"/>
            <a:ext cx="7490523" cy="3685434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7"/>
          <p:cNvSpPr txBox="1"/>
          <p:nvPr>
            <p:ph type="title"/>
          </p:nvPr>
        </p:nvSpPr>
        <p:spPr>
          <a:xfrm>
            <a:off x="638417" y="333743"/>
            <a:ext cx="8295517" cy="424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Arial"/>
              <a:buNone/>
            </a:pPr>
            <a:r>
              <a:rPr lang="en-US" sz="2300"/>
              <a:t>We care about performance and dev experience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/>
        </p:nvSpPr>
        <p:spPr>
          <a:xfrm>
            <a:off x="638416" y="1679199"/>
            <a:ext cx="7886701" cy="1543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240631" lvl="0" marL="24063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lot of fun! A lot of open-source experience</a:t>
            </a:r>
            <a:endParaRPr/>
          </a:p>
          <a:p>
            <a:pPr indent="-113631" lvl="0" marL="24063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0631" lvl="0" marL="24063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2023 Rust Foundation Project Grants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0631" lvl="0" marL="24063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member of rustc compiler team contributors</a:t>
            </a:r>
            <a:endParaRPr/>
          </a:p>
        </p:txBody>
      </p:sp>
      <p:sp>
        <p:nvSpPr>
          <p:cNvPr id="172" name="Google Shape;172;p18"/>
          <p:cNvSpPr txBox="1"/>
          <p:nvPr>
            <p:ph type="title"/>
          </p:nvPr>
        </p:nvSpPr>
        <p:spPr>
          <a:xfrm>
            <a:off x="638416" y="292195"/>
            <a:ext cx="7886701" cy="507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b="1" lang="en-US"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</a:t>
            </a:r>
            <a:r>
              <a:rPr lang="en-US"/>
              <a:t>’ve</a:t>
            </a:r>
            <a:r>
              <a:rPr b="1" lang="en-US"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earned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/>
        </p:nvSpPr>
        <p:spPr>
          <a:xfrm>
            <a:off x="638416" y="1597814"/>
            <a:ext cx="8064304" cy="2419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240631" lvl="0" marL="24063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Rust has almost solved the memory issue in development phase</a:t>
            </a:r>
            <a:endParaRPr b="0" i="0" sz="2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88231" lvl="0" marL="24063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631" lvl="0" marL="24063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Rust is good for software with a long lifetime </a:t>
            </a:r>
            <a:endParaRPr b="0" i="0" sz="2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88231" lvl="0" marL="24063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631" lvl="0" marL="24063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Rust is open, but it may lead to a lot of chaos at the same time</a:t>
            </a:r>
            <a:endParaRPr b="0" i="0" sz="2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88231" lvl="0" marL="24063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631" lvl="0" marL="24063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Be the worst player in the best team</a:t>
            </a:r>
            <a:endParaRPr/>
          </a:p>
        </p:txBody>
      </p:sp>
      <p:sp>
        <p:nvSpPr>
          <p:cNvPr id="178" name="Google Shape;178;p19"/>
          <p:cNvSpPr txBox="1"/>
          <p:nvPr>
            <p:ph type="title"/>
          </p:nvPr>
        </p:nvSpPr>
        <p:spPr>
          <a:xfrm>
            <a:off x="638416" y="292195"/>
            <a:ext cx="7886701" cy="507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b="1" lang="en-US"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</a:t>
            </a:r>
            <a:r>
              <a:rPr lang="en-US"/>
              <a:t>’ve</a:t>
            </a:r>
            <a:r>
              <a:rPr b="1" lang="en-US"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learned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/>
          <p:nvPr/>
        </p:nvSpPr>
        <p:spPr>
          <a:xfrm>
            <a:off x="638417" y="1413289"/>
            <a:ext cx="7467604" cy="10179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Learning by Contributing to Rust Compiler</a:t>
            </a:r>
            <a:endParaRPr/>
          </a:p>
        </p:txBody>
      </p:sp>
      <p:sp>
        <p:nvSpPr>
          <p:cNvPr id="63" name="Google Shape;63;p2"/>
          <p:cNvSpPr txBox="1"/>
          <p:nvPr/>
        </p:nvSpPr>
        <p:spPr>
          <a:xfrm>
            <a:off x="638417" y="2883855"/>
            <a:ext cx="7769195" cy="5284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1" i="1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Yukang   </a:t>
            </a:r>
            <a:r>
              <a:rPr b="1" i="1" lang="en-US" sz="1200" u="sng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github.com/chenyukang</a:t>
            </a:r>
            <a:endParaRPr b="0" i="0" sz="1800" u="none" cap="none" strike="noStrike">
              <a:solidFill>
                <a:srgbClr val="0000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1" i="1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Engineer @ Cryptape</a:t>
            </a:r>
            <a:endParaRPr/>
          </a:p>
        </p:txBody>
      </p:sp>
      <p:sp>
        <p:nvSpPr>
          <p:cNvPr id="64" name="Google Shape;64;p2"/>
          <p:cNvSpPr/>
          <p:nvPr/>
        </p:nvSpPr>
        <p:spPr>
          <a:xfrm>
            <a:off x="772189" y="991719"/>
            <a:ext cx="77549" cy="237351"/>
          </a:xfrm>
          <a:prstGeom prst="rect">
            <a:avLst/>
          </a:prstGeom>
          <a:solidFill>
            <a:srgbClr val="E96D2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</a:pPr>
            <a:r>
              <a:t/>
            </a:r>
            <a:endParaRPr b="0" i="0" sz="10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2"/>
          <p:cNvSpPr/>
          <p:nvPr/>
        </p:nvSpPr>
        <p:spPr>
          <a:xfrm>
            <a:off x="1" y="4201157"/>
            <a:ext cx="9144001" cy="953774"/>
          </a:xfrm>
          <a:prstGeom prst="rect">
            <a:avLst/>
          </a:prstGeom>
          <a:solidFill>
            <a:srgbClr val="F5C1E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图片 14" id="66" name="Google Shape;6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7754" y="3174363"/>
            <a:ext cx="2465074" cy="1980569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2"/>
          <p:cNvSpPr txBox="1"/>
          <p:nvPr>
            <p:ph type="title"/>
          </p:nvPr>
        </p:nvSpPr>
        <p:spPr>
          <a:xfrm>
            <a:off x="638416" y="319893"/>
            <a:ext cx="7886701" cy="452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74"/>
              <a:buFont typeface="Arial"/>
              <a:buNone/>
            </a:pPr>
            <a:r>
              <a:rPr lang="en-US" sz="2574"/>
              <a:t>Leveling Up in Rust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/>
        </p:nvSpPr>
        <p:spPr>
          <a:xfrm>
            <a:off x="638416" y="1533622"/>
            <a:ext cx="78867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240631" lvl="0" marL="24063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Stay curious</a:t>
            </a:r>
            <a:r>
              <a:rPr b="1" lang="en-US" sz="2000">
                <a:solidFill>
                  <a:srgbClr val="FFFFFF"/>
                </a:solidFill>
              </a:rPr>
              <a:t>,</a:t>
            </a: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learn by doing</a:t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00931" lvl="0" marL="24063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631" lvl="0" marL="24063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You don't need to master Rust; learning Rust by hacking Rust compiler is a great way</a:t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00931" lvl="0" marL="24063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631" lvl="0" marL="24063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Treat it as a game, have fun, remain patient</a:t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00931" lvl="0" marL="24063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631" lvl="0" marL="24063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Ask for help on Zulip if needed</a:t>
            </a:r>
            <a:endParaRPr/>
          </a:p>
        </p:txBody>
      </p:sp>
      <p:sp>
        <p:nvSpPr>
          <p:cNvPr id="184" name="Google Shape;184;p20"/>
          <p:cNvSpPr txBox="1"/>
          <p:nvPr>
            <p:ph type="title"/>
          </p:nvPr>
        </p:nvSpPr>
        <p:spPr>
          <a:xfrm>
            <a:off x="638416" y="292195"/>
            <a:ext cx="7886701" cy="507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b="1" lang="en-US"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Want to have a try?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89" name="Google Shape;18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4680" y="1293170"/>
            <a:ext cx="7814639" cy="3494806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1"/>
          <p:cNvSpPr txBox="1"/>
          <p:nvPr>
            <p:ph type="title"/>
          </p:nvPr>
        </p:nvSpPr>
        <p:spPr>
          <a:xfrm>
            <a:off x="638416" y="292195"/>
            <a:ext cx="7886701" cy="507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b="1" lang="en-US"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Rust compiling phase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/>
        </p:nvSpPr>
        <p:spPr>
          <a:xfrm>
            <a:off x="638417" y="1764265"/>
            <a:ext cx="7621276" cy="2290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240631" lvl="0" marL="24063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/>
              <a:buChar char="•"/>
            </a:pPr>
            <a:r>
              <a:rPr b="1" i="0" lang="en-US" sz="2400" u="sng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花 10 年写一本编程语言实现的书   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Crafting Interpreters</a:t>
            </a:r>
            <a:endParaRPr b="0" i="0" sz="20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13631" lvl="0" marL="24063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631" lvl="0" marL="24063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/>
              <a:buChar char="•"/>
            </a:pPr>
            <a:r>
              <a:rPr b="1" i="0" lang="en-US" sz="2400" u="sng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Essentials of Programming Languages</a:t>
            </a:r>
            <a:endParaRPr/>
          </a:p>
          <a:p>
            <a:pPr indent="-88231" lvl="0" marL="24063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/>
              <a:buNone/>
            </a:pPr>
            <a:r>
              <a:t/>
            </a:r>
            <a:endParaRPr b="1" i="0" sz="2400" u="sng" cap="none" strike="noStrike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0631" lvl="0" marL="24063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/>
              <a:buChar char="•"/>
            </a:pPr>
            <a:r>
              <a:rPr b="1" i="0" lang="en-US" sz="2400" u="sng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rui314/9cc: A Small C Compiler</a:t>
            </a:r>
            <a:endParaRPr/>
          </a:p>
        </p:txBody>
      </p:sp>
      <p:sp>
        <p:nvSpPr>
          <p:cNvPr id="196" name="Google Shape;196;p22"/>
          <p:cNvSpPr txBox="1"/>
          <p:nvPr>
            <p:ph type="title"/>
          </p:nvPr>
        </p:nvSpPr>
        <p:spPr>
          <a:xfrm>
            <a:off x="638416" y="333743"/>
            <a:ext cx="8332590" cy="424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52"/>
              <a:buFont typeface="Arial"/>
              <a:buNone/>
            </a:pPr>
            <a:r>
              <a:rPr lang="en-US" sz="2352"/>
              <a:t>Great resources for programming languages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图片 3" id="201" name="Google Shape;20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5"/>
            <a:ext cx="9144000" cy="51428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图片 5" id="202" name="Google Shape;20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3175" y="0"/>
            <a:ext cx="9144000" cy="514286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3"/>
          <p:cNvSpPr txBox="1"/>
          <p:nvPr/>
        </p:nvSpPr>
        <p:spPr>
          <a:xfrm>
            <a:off x="348615" y="370838"/>
            <a:ext cx="6710044" cy="1158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Thank you！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/>
          <p:nvPr/>
        </p:nvSpPr>
        <p:spPr>
          <a:xfrm>
            <a:off x="638417" y="1600842"/>
            <a:ext cx="6644700" cy="2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240631" lvl="0" marL="24063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2011 ~ 2014  </a:t>
            </a: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EDA startup             C/C++</a:t>
            </a:r>
            <a:endParaRPr b="0" i="0" sz="24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88231" lvl="0" marL="24063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40631" lvl="0" marL="24063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2014 ~ 2020  </a:t>
            </a: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DJI                            Ruby, Lua</a:t>
            </a:r>
            <a:endParaRPr b="0" i="0" sz="24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88231" lvl="0" marL="24063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40631" lvl="0" marL="24063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2020 ~ 2023  </a:t>
            </a: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Microsoft                 C#, PowerShell</a:t>
            </a:r>
            <a:endParaRPr b="0" i="0" sz="24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40631" lvl="0" marL="24063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2023 ~ now   </a:t>
            </a: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Cryptape                  Rust           </a:t>
            </a:r>
            <a:endParaRPr/>
          </a:p>
        </p:txBody>
      </p:sp>
      <p:sp>
        <p:nvSpPr>
          <p:cNvPr id="73" name="Google Shape;73;p3"/>
          <p:cNvSpPr txBox="1"/>
          <p:nvPr>
            <p:ph type="title"/>
          </p:nvPr>
        </p:nvSpPr>
        <p:spPr>
          <a:xfrm>
            <a:off x="638416" y="319893"/>
            <a:ext cx="7886701" cy="452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74"/>
              <a:buFont typeface="Arial"/>
              <a:buNone/>
            </a:pPr>
            <a:r>
              <a:rPr lang="en-US" sz="2574"/>
              <a:t>My work experience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/>
          <p:nvPr/>
        </p:nvSpPr>
        <p:spPr>
          <a:xfrm>
            <a:off x="729773" y="1155811"/>
            <a:ext cx="6275642" cy="2440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0631" lvl="0" marL="24063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•"/>
            </a:pPr>
            <a:r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Strongly interested in programming languages implementation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0931" lvl="0" marL="24063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0631" lvl="0" marL="24063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200"/>
              <a:buFont typeface="Arial"/>
              <a:buChar char="•"/>
            </a:pPr>
            <a:r>
              <a:rPr b="1" i="0" lang="en-US" sz="2200" u="sng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My solutions to EOPL</a:t>
            </a:r>
            <a:endParaRPr b="0" i="0" sz="24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9" name="Google Shape;79;p4"/>
          <p:cNvSpPr txBox="1"/>
          <p:nvPr>
            <p:ph type="title"/>
          </p:nvPr>
        </p:nvSpPr>
        <p:spPr>
          <a:xfrm>
            <a:off x="638416" y="319893"/>
            <a:ext cx="7886701" cy="452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74"/>
              <a:buFont typeface="Arial"/>
              <a:buNone/>
            </a:pPr>
            <a:r>
              <a:rPr lang="en-US" sz="2574"/>
              <a:t>My experience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 txBox="1"/>
          <p:nvPr/>
        </p:nvSpPr>
        <p:spPr>
          <a:xfrm>
            <a:off x="638416" y="1359451"/>
            <a:ext cx="8158344" cy="28000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240631" lvl="0" marL="24063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2014 ~ 2018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Some small projects</a:t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88231" lvl="0" marL="24063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40631" lvl="0" marL="24063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2020 ~ 2021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More open-source projects, gomoku, youki, dapr-wasm</a:t>
            </a:r>
            <a:endParaRPr b="0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13631" lvl="0" marL="24063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631" lvl="0" marL="24063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2022 ~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Regular </a:t>
            </a: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contributions to Rust</a:t>
            </a:r>
            <a:endParaRPr/>
          </a:p>
        </p:txBody>
      </p:sp>
      <p:sp>
        <p:nvSpPr>
          <p:cNvPr id="85" name="Google Shape;85;p5"/>
          <p:cNvSpPr txBox="1"/>
          <p:nvPr>
            <p:ph type="title"/>
          </p:nvPr>
        </p:nvSpPr>
        <p:spPr>
          <a:xfrm>
            <a:off x="638416" y="319893"/>
            <a:ext cx="7886701" cy="452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74"/>
              <a:buFont typeface="Arial"/>
              <a:buNone/>
            </a:pPr>
            <a:r>
              <a:rPr lang="en-US" sz="2574"/>
              <a:t>My Rust experience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 txBox="1"/>
          <p:nvPr/>
        </p:nvSpPr>
        <p:spPr>
          <a:xfrm>
            <a:off x="638417" y="1731524"/>
            <a:ext cx="6866378" cy="14030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240631" lvl="0" marL="24063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•"/>
            </a:pPr>
            <a:r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real case  </a:t>
            </a:r>
            <a:r>
              <a:rPr b="1" i="0" lang="en-US" sz="2200" u="sng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Remove duplicated diagnostics</a:t>
            </a:r>
            <a:endParaRPr/>
          </a:p>
          <a:p>
            <a:pPr indent="-100931" lvl="0" marL="24063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</a:pPr>
            <a:r>
              <a:t/>
            </a:r>
            <a:endParaRPr b="1" i="0" sz="2200" u="sng" cap="none" strike="noStrike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0931" lvl="0" marL="24063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</a:pPr>
            <a:r>
              <a:t/>
            </a:r>
            <a:endParaRPr b="1" i="0" sz="2200" u="sng" cap="none" strike="noStrike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0631" lvl="0" marL="24063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•"/>
            </a:pPr>
            <a:r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Issue #100000, Rust is beautiful</a:t>
            </a:r>
            <a:endParaRPr/>
          </a:p>
        </p:txBody>
      </p:sp>
      <p:sp>
        <p:nvSpPr>
          <p:cNvPr id="91" name="Google Shape;91;p6"/>
          <p:cNvSpPr txBox="1"/>
          <p:nvPr>
            <p:ph type="title"/>
          </p:nvPr>
        </p:nvSpPr>
        <p:spPr>
          <a:xfrm>
            <a:off x="638416" y="319893"/>
            <a:ext cx="7886701" cy="452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74"/>
              <a:buFont typeface="Arial"/>
              <a:buNone/>
            </a:pPr>
            <a:r>
              <a:rPr lang="en-US" sz="2574"/>
              <a:t>How I started hacking Rustc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/>
          <p:nvPr/>
        </p:nvSpPr>
        <p:spPr>
          <a:xfrm>
            <a:off x="4418091" y="-2"/>
            <a:ext cx="4725915" cy="51435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7"/>
          <p:cNvSpPr txBox="1"/>
          <p:nvPr/>
        </p:nvSpPr>
        <p:spPr>
          <a:xfrm>
            <a:off x="852352" y="2256613"/>
            <a:ext cx="3002018" cy="4739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-US" sz="27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[100+ Prs]</a:t>
            </a:r>
            <a:endParaRPr/>
          </a:p>
        </p:txBody>
      </p:sp>
      <p:sp>
        <p:nvSpPr>
          <p:cNvPr id="98" name="Google Shape;98;p7"/>
          <p:cNvSpPr txBox="1"/>
          <p:nvPr/>
        </p:nvSpPr>
        <p:spPr>
          <a:xfrm>
            <a:off x="4979919" y="1002625"/>
            <a:ext cx="3519830" cy="2375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parser, diagnostics, </a:t>
            </a:r>
            <a:endParaRPr b="0" i="0" sz="27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ICE, Infra tools, </a:t>
            </a:r>
            <a:endParaRPr b="0" i="0" sz="27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 refactor, </a:t>
            </a:r>
            <a:endParaRPr b="0" i="0" sz="27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algorithms improvements</a:t>
            </a:r>
            <a:endParaRPr/>
          </a:p>
        </p:txBody>
      </p:sp>
      <p:sp>
        <p:nvSpPr>
          <p:cNvPr id="99" name="Google Shape;99;p7"/>
          <p:cNvSpPr txBox="1"/>
          <p:nvPr>
            <p:ph type="title"/>
          </p:nvPr>
        </p:nvSpPr>
        <p:spPr>
          <a:xfrm>
            <a:off x="638416" y="319893"/>
            <a:ext cx="7886701" cy="452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74"/>
              <a:buFont typeface="Arial"/>
              <a:buNone/>
            </a:pPr>
            <a:r>
              <a:rPr lang="en-US" sz="2574"/>
              <a:t>Some PR stories</a:t>
            </a:r>
            <a:endParaRPr/>
          </a:p>
        </p:txBody>
      </p:sp>
      <p:pic>
        <p:nvPicPr>
          <p:cNvPr descr="图片 1" id="100" name="Google Shape;10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5736" y="383060"/>
            <a:ext cx="1176546" cy="3171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图片 6" id="101" name="Google Shape;10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85416" y="383060"/>
            <a:ext cx="1175227" cy="316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06" name="Google Shape;10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5378" y="1318230"/>
            <a:ext cx="4699740" cy="3253667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8"/>
          <p:cNvSpPr txBox="1"/>
          <p:nvPr/>
        </p:nvSpPr>
        <p:spPr>
          <a:xfrm>
            <a:off x="638417" y="1667792"/>
            <a:ext cx="3031852" cy="2419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240631" lvl="0" marL="24063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Rust cares about error messages</a:t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40631" lvl="0" marL="24063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 are building a sufficiently empathetic compiler</a:t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40631" lvl="0" marL="24063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It’s a trade-off</a:t>
            </a:r>
            <a:endParaRPr/>
          </a:p>
        </p:txBody>
      </p:sp>
      <p:sp>
        <p:nvSpPr>
          <p:cNvPr id="108" name="Google Shape;108;p8"/>
          <p:cNvSpPr txBox="1"/>
          <p:nvPr>
            <p:ph type="title"/>
          </p:nvPr>
        </p:nvSpPr>
        <p:spPr>
          <a:xfrm>
            <a:off x="638416" y="292195"/>
            <a:ext cx="7886701" cy="507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b="1" lang="en-US"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Diagnostic is an art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13" name="Google Shape;11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6423" y="1155700"/>
            <a:ext cx="6371154" cy="3521332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9"/>
          <p:cNvSpPr txBox="1"/>
          <p:nvPr>
            <p:ph type="title"/>
          </p:nvPr>
        </p:nvSpPr>
        <p:spPr>
          <a:xfrm>
            <a:off x="638416" y="292195"/>
            <a:ext cx="7886701" cy="507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b="1" lang="en-US"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Simple diagnostic is a good start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