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99" r:id="rId5"/>
    <p:sldId id="296" r:id="rId6"/>
    <p:sldId id="275" r:id="rId7"/>
    <p:sldId id="302" r:id="rId8"/>
    <p:sldId id="322" r:id="rId9"/>
    <p:sldId id="276" r:id="rId10"/>
    <p:sldId id="283" r:id="rId11"/>
    <p:sldId id="284" r:id="rId13"/>
    <p:sldId id="298" r:id="rId14"/>
    <p:sldId id="285" r:id="rId15"/>
    <p:sldId id="290" r:id="rId16"/>
    <p:sldId id="300" r:id="rId17"/>
    <p:sldId id="287" r:id="rId18"/>
    <p:sldId id="288" r:id="rId19"/>
    <p:sldId id="292" r:id="rId20"/>
    <p:sldId id="301" r:id="rId21"/>
    <p:sldId id="291" r:id="rId22"/>
    <p:sldId id="297" r:id="rId23"/>
    <p:sldId id="289" r:id="rId24"/>
    <p:sldId id="293" r:id="rId25"/>
    <p:sldId id="294" r:id="rId26"/>
    <p:sldId id="295" r:id="rId27"/>
    <p:sldId id="264" r:id="rId28"/>
  </p:sldIdLst>
  <p:sldSz cx="9144000" cy="5143500" type="screen16x9"/>
  <p:notesSz cx="6858000" cy="9144000"/>
  <p:custDataLst>
    <p:tags r:id="rId32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 panose="020F0502020204030204"/>
        <a:ea typeface="Calibri" panose="020F0502020204030204"/>
        <a:cs typeface="Calibri" panose="020F0502020204030204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EDEDED"/>
    <a:srgbClr val="FBE5D6"/>
    <a:srgbClr val="F5C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5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16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85800" latinLnBrk="0">
      <a:defRPr sz="900">
        <a:latin typeface="+mn-lt"/>
        <a:ea typeface="+mn-ea"/>
        <a:cs typeface="+mn-cs"/>
        <a:sym typeface="等线" panose="02010600030101010101" charset="-122"/>
      </a:defRPr>
    </a:lvl1pPr>
    <a:lvl2pPr indent="228600" defTabSz="685800" latinLnBrk="0">
      <a:defRPr sz="900">
        <a:latin typeface="+mn-lt"/>
        <a:ea typeface="+mn-ea"/>
        <a:cs typeface="+mn-cs"/>
        <a:sym typeface="等线" panose="02010600030101010101" charset="-122"/>
      </a:defRPr>
    </a:lvl2pPr>
    <a:lvl3pPr indent="457200" defTabSz="685800" latinLnBrk="0">
      <a:defRPr sz="900">
        <a:latin typeface="+mn-lt"/>
        <a:ea typeface="+mn-ea"/>
        <a:cs typeface="+mn-cs"/>
        <a:sym typeface="等线" panose="02010600030101010101" charset="-122"/>
      </a:defRPr>
    </a:lvl3pPr>
    <a:lvl4pPr indent="685800" defTabSz="685800" latinLnBrk="0">
      <a:defRPr sz="900">
        <a:latin typeface="+mn-lt"/>
        <a:ea typeface="+mn-ea"/>
        <a:cs typeface="+mn-cs"/>
        <a:sym typeface="等线" panose="02010600030101010101" charset="-122"/>
      </a:defRPr>
    </a:lvl4pPr>
    <a:lvl5pPr indent="914400" defTabSz="685800" latinLnBrk="0">
      <a:defRPr sz="900">
        <a:latin typeface="+mn-lt"/>
        <a:ea typeface="+mn-ea"/>
        <a:cs typeface="+mn-cs"/>
        <a:sym typeface="等线" panose="02010600030101010101" charset="-122"/>
      </a:defRPr>
    </a:lvl5pPr>
    <a:lvl6pPr indent="1143000" defTabSz="685800" latinLnBrk="0">
      <a:defRPr sz="900">
        <a:latin typeface="+mn-lt"/>
        <a:ea typeface="+mn-ea"/>
        <a:cs typeface="+mn-cs"/>
        <a:sym typeface="等线" panose="02010600030101010101" charset="-122"/>
      </a:defRPr>
    </a:lvl6pPr>
    <a:lvl7pPr indent="1371600" defTabSz="685800" latinLnBrk="0">
      <a:defRPr sz="900">
        <a:latin typeface="+mn-lt"/>
        <a:ea typeface="+mn-ea"/>
        <a:cs typeface="+mn-cs"/>
        <a:sym typeface="等线" panose="02010600030101010101" charset="-122"/>
      </a:defRPr>
    </a:lvl7pPr>
    <a:lvl8pPr indent="1600200" defTabSz="685800" latinLnBrk="0">
      <a:defRPr sz="900">
        <a:latin typeface="+mn-lt"/>
        <a:ea typeface="+mn-ea"/>
        <a:cs typeface="+mn-cs"/>
        <a:sym typeface="等线" panose="02010600030101010101" charset="-122"/>
      </a:defRPr>
    </a:lvl8pPr>
    <a:lvl9pPr indent="1828800" defTabSz="685800" latinLnBrk="0">
      <a:defRPr sz="900">
        <a:latin typeface="+mn-lt"/>
        <a:ea typeface="+mn-ea"/>
        <a:cs typeface="+mn-cs"/>
        <a:sym typeface="等线" panose="02010600030101010101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143000" y="841771"/>
            <a:ext cx="6858000" cy="17907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43000" y="2701527"/>
            <a:ext cx="6858000" cy="124182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29841" y="273843"/>
            <a:ext cx="7886701" cy="99417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29841" y="1260871"/>
            <a:ext cx="3868341" cy="61793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/>
            </a:lvl1pPr>
            <a:lvl2pPr marL="0" indent="342900">
              <a:buSzTx/>
              <a:buFontTx/>
              <a:buNone/>
              <a:defRPr sz="1800" b="1"/>
            </a:lvl2pPr>
            <a:lvl3pPr marL="0" indent="685800">
              <a:buSzTx/>
              <a:buFontTx/>
              <a:buNone/>
              <a:defRPr sz="1800" b="1"/>
            </a:lvl3pPr>
            <a:lvl4pPr marL="0" indent="1028700">
              <a:buSzTx/>
              <a:buFontTx/>
              <a:buNone/>
              <a:defRPr sz="1800" b="1"/>
            </a:lvl4pPr>
            <a:lvl5pPr marL="0" indent="1371600">
              <a:buSzTx/>
              <a:buFontTx/>
              <a:buNone/>
              <a:defRPr sz="18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29149" y="1260871"/>
            <a:ext cx="3887393" cy="617935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 b="1"/>
            </a:pPr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9115" indent="-196215">
              <a:defRPr sz="2400"/>
            </a:lvl2pPr>
            <a:lvl3pPr marL="914400" indent="-228600">
              <a:defRPr sz="2400"/>
            </a:lvl3pPr>
            <a:lvl4pPr marL="1303020" indent="-274320">
              <a:defRPr sz="2400"/>
            </a:lvl4pPr>
            <a:lvl5pPr marL="1645920" indent="-274320"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29840" y="1543049"/>
            <a:ext cx="2949180" cy="285869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200"/>
            </a:pPr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标题文本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3887391" y="740568"/>
            <a:ext cx="4629151" cy="3655221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295347" y="4801228"/>
            <a:ext cx="220003" cy="20591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13055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16484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19913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23342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26771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3020060" marR="0" indent="-27686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21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hyperlink" Target="mailto:chenmingyu4@huawei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图片 3" descr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9144000" cy="51428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5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" y="66039"/>
            <a:ext cx="9144000" cy="5077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6" name="文本框 7"/>
          <p:cNvSpPr txBox="1"/>
          <p:nvPr/>
        </p:nvSpPr>
        <p:spPr>
          <a:xfrm>
            <a:off x="292735" y="1328419"/>
            <a:ext cx="4520565" cy="4470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 b="1">
                <a:latin typeface="Alibaba PuHuiTi 2.0 85 Bold"/>
                <a:ea typeface="Alibaba PuHuiTi 2.0 85 Bold"/>
                <a:cs typeface="Alibaba PuHuiTi 2.0 85 Bold"/>
                <a:sym typeface="Alibaba PuHuiTi 2.0 85 Bold"/>
              </a:defRPr>
            </a:lvl1pPr>
          </a:lstStyle>
          <a:p>
            <a:r>
              <a:rPr dirty="0" err="1"/>
              <a:t>第三届中国Rust开发者大会</a:t>
            </a:r>
            <a:endParaRPr dirty="0"/>
          </a:p>
        </p:txBody>
      </p:sp>
      <p:pic>
        <p:nvPicPr>
          <p:cNvPr id="97" name="图片 9" descr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" y="0"/>
            <a:ext cx="4400550" cy="13284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98" name="图片 10" descr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0655" y="4199254"/>
            <a:ext cx="3754121" cy="108712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"/>
          <p:cNvSpPr/>
          <p:nvPr/>
        </p:nvSpPr>
        <p:spPr>
          <a:xfrm>
            <a:off x="0" y="59206"/>
            <a:ext cx="9144000" cy="1213367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文本框 3"/>
          <p:cNvSpPr txBox="1"/>
          <p:nvPr/>
        </p:nvSpPr>
        <p:spPr>
          <a:xfrm>
            <a:off x="866470" y="510775"/>
            <a:ext cx="4577716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现有框架无法完美适配移动端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" name="矩形 8"/>
          <p:cNvSpPr/>
          <p:nvPr/>
        </p:nvSpPr>
        <p:spPr>
          <a:xfrm>
            <a:off x="740228" y="604948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37" name="文本框 4"/>
          <p:cNvSpPr txBox="1"/>
          <p:nvPr/>
        </p:nvSpPr>
        <p:spPr>
          <a:xfrm>
            <a:off x="4691436" y="1742404"/>
            <a:ext cx="3103988" cy="307777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>
              <a:spcAft>
                <a:spcPts val="1200"/>
              </a:spcAft>
            </a:pP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文本框 12"/>
          <p:cNvSpPr txBox="1"/>
          <p:nvPr/>
        </p:nvSpPr>
        <p:spPr>
          <a:xfrm>
            <a:off x="785121" y="1712887"/>
            <a:ext cx="4072499" cy="52322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移动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端诉求：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易用性</a:t>
            </a:r>
            <a:endParaRPr lang="en-US" altLang="zh-CN" sz="1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密集性任务与</a:t>
            </a:r>
            <a:r>
              <a:rPr lang="en-US" altLang="zh-CN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密集型任务融合</a:t>
            </a:r>
            <a:endParaRPr lang="en-US" altLang="zh-CN" sz="1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498697"/>
            <a:ext cx="3861916" cy="3360466"/>
          </a:xfrm>
          <a:prstGeom prst="rect">
            <a:avLst/>
          </a:prstGeom>
        </p:spPr>
      </p:pic>
      <p:sp>
        <p:nvSpPr>
          <p:cNvPr id="42" name="文本框 12"/>
          <p:cNvSpPr txBox="1"/>
          <p:nvPr/>
        </p:nvSpPr>
        <p:spPr>
          <a:xfrm>
            <a:off x="785121" y="2678420"/>
            <a:ext cx="4072499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endParaRPr lang="en-US" altLang="zh-CN" sz="1200" dirty="0"/>
          </a:p>
          <a:p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43" name="文本框 12"/>
          <p:cNvSpPr txBox="1"/>
          <p:nvPr/>
        </p:nvSpPr>
        <p:spPr>
          <a:xfrm>
            <a:off x="779001" y="2476610"/>
            <a:ext cx="3305499" cy="175432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异步并发框架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</a:t>
            </a:r>
            <a:r>
              <a:rPr lang="en-US" altLang="zh-CN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tokio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大多用于处理大量异步</a:t>
            </a:r>
            <a:r>
              <a:rPr lang="en-US" altLang="zh-CN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场景，而</a:t>
            </a:r>
            <a:r>
              <a:rPr lang="en-US" altLang="zh-CN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密集型任务一般使用</a:t>
            </a:r>
            <a:r>
              <a:rPr lang="en-US" altLang="zh-CN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rayon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当前单框架提供的接口无法使用户在一个任务中同时处理</a:t>
            </a:r>
            <a:r>
              <a:rPr lang="en-US" altLang="zh-CN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任务以及</a:t>
            </a:r>
            <a:r>
              <a:rPr lang="en-US" altLang="zh-CN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任务。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6"/>
          <p:cNvSpPr/>
          <p:nvPr/>
        </p:nvSpPr>
        <p:spPr>
          <a:xfrm>
            <a:off x="866469" y="820217"/>
            <a:ext cx="4192333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r>
              <a:rPr lang="en-US" altLang="zh-CN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Incompatibility of the third party Runtime </a:t>
            </a:r>
            <a:r>
              <a:rPr lang="en-US" altLang="zh-CN" sz="1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with Mobile</a:t>
            </a:r>
            <a:endParaRPr lang="en-US" altLang="zh-CN" sz="1100" dirty="0">
              <a:solidFill>
                <a:schemeClr val="accent5">
                  <a:lumMod val="20000"/>
                  <a:lumOff val="8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圆角矩形"/>
          <p:cNvSpPr/>
          <p:nvPr/>
        </p:nvSpPr>
        <p:spPr>
          <a:xfrm>
            <a:off x="1328974" y="3753389"/>
            <a:ext cx="2093817" cy="498733"/>
          </a:xfrm>
          <a:custGeom>
            <a:avLst/>
            <a:gdLst>
              <a:gd name="connsiteX0" fmla="*/ 501600 w 1003200"/>
              <a:gd name="connsiteY0" fmla="*/ 1295710 h 1295710"/>
              <a:gd name="connsiteX1" fmla="*/ 501600 w 1003200"/>
              <a:gd name="connsiteY1" fmla="*/ 0 h 1295710"/>
              <a:gd name="connsiteX2" fmla="*/ 1003200 w 1003200"/>
              <a:gd name="connsiteY2" fmla="*/ 647855 h 1295710"/>
              <a:gd name="connsiteX3" fmla="*/ 0 w 1003200"/>
              <a:gd name="connsiteY3" fmla="*/ 647855 h 1295710"/>
              <a:gd name="connsiteX4" fmla="*/ 501600 w 1003200"/>
              <a:gd name="connsiteY4" fmla="*/ 647855 h 129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200" h="1295710">
                <a:moveTo>
                  <a:pt x="912000" y="1295710"/>
                </a:moveTo>
                <a:cubicBezTo>
                  <a:pt x="962370" y="1295710"/>
                  <a:pt x="1003200" y="1254880"/>
                  <a:pt x="1003200" y="1204510"/>
                </a:cubicBezTo>
                <a:lnTo>
                  <a:pt x="1003200" y="91200"/>
                </a:lnTo>
                <a:cubicBezTo>
                  <a:pt x="1003200" y="40830"/>
                  <a:pt x="962370" y="0"/>
                  <a:pt x="91200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1204510"/>
                </a:lnTo>
                <a:cubicBezTo>
                  <a:pt x="0" y="1254880"/>
                  <a:pt x="40830" y="1295710"/>
                  <a:pt x="91200" y="1295710"/>
                </a:cubicBezTo>
                <a:lnTo>
                  <a:pt x="912000" y="12957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00" cap="flat">
            <a:solidFill>
              <a:srgbClr val="323232"/>
            </a:solidFill>
            <a:miter/>
          </a:ln>
        </p:spPr>
      </p:sp>
      <p:sp>
        <p:nvSpPr>
          <p:cNvPr id="109" name="矩形 1"/>
          <p:cNvSpPr/>
          <p:nvPr/>
        </p:nvSpPr>
        <p:spPr>
          <a:xfrm>
            <a:off x="0" y="59206"/>
            <a:ext cx="9144000" cy="1213367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文本框 3"/>
          <p:cNvSpPr txBox="1"/>
          <p:nvPr/>
        </p:nvSpPr>
        <p:spPr>
          <a:xfrm>
            <a:off x="866470" y="510775"/>
            <a:ext cx="4577716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现有框架无法完美适配移动端（二）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" name="矩形 8"/>
          <p:cNvSpPr/>
          <p:nvPr/>
        </p:nvSpPr>
        <p:spPr>
          <a:xfrm>
            <a:off x="740228" y="604948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37" name="文本框 4"/>
          <p:cNvSpPr txBox="1"/>
          <p:nvPr/>
        </p:nvSpPr>
        <p:spPr>
          <a:xfrm>
            <a:off x="4650831" y="1795344"/>
            <a:ext cx="3103988" cy="307777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>
              <a:spcAft>
                <a:spcPts val="1200"/>
              </a:spcAft>
            </a:pP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文本框 12"/>
          <p:cNvSpPr txBox="1"/>
          <p:nvPr/>
        </p:nvSpPr>
        <p:spPr>
          <a:xfrm>
            <a:off x="785121" y="2678420"/>
            <a:ext cx="4072499" cy="6463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endParaRPr lang="en-US" altLang="zh-CN" sz="1200" dirty="0"/>
          </a:p>
          <a:p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10" name="矩形 6"/>
          <p:cNvSpPr/>
          <p:nvPr/>
        </p:nvSpPr>
        <p:spPr>
          <a:xfrm>
            <a:off x="866470" y="820217"/>
            <a:ext cx="4494940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r>
              <a:rPr lang="en-US" altLang="zh-CN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Incompatibility of the third party Runtime with Mobile</a:t>
            </a:r>
            <a:endParaRPr lang="en-US" altLang="zh-CN" sz="1100" dirty="0">
              <a:solidFill>
                <a:schemeClr val="accent5">
                  <a:lumMod val="20000"/>
                  <a:lumOff val="8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2"/>
          <p:cNvSpPr txBox="1"/>
          <p:nvPr/>
        </p:nvSpPr>
        <p:spPr>
          <a:xfrm>
            <a:off x="785121" y="1712887"/>
            <a:ext cx="4072499" cy="307777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en-US" altLang="zh-CN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spawn_blocking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调度模式</a:t>
            </a:r>
            <a:endParaRPr lang="en-US" altLang="zh-CN" sz="1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2"/>
          <p:cNvSpPr txBox="1"/>
          <p:nvPr/>
        </p:nvSpPr>
        <p:spPr>
          <a:xfrm>
            <a:off x="5718569" y="1726893"/>
            <a:ext cx="4072499" cy="307777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pawn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调度模式</a:t>
            </a:r>
            <a:endParaRPr lang="en-US" altLang="zh-CN" sz="1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圆角矩形"/>
          <p:cNvSpPr/>
          <p:nvPr/>
        </p:nvSpPr>
        <p:spPr>
          <a:xfrm>
            <a:off x="5718570" y="4204591"/>
            <a:ext cx="866220" cy="498733"/>
          </a:xfrm>
          <a:custGeom>
            <a:avLst/>
            <a:gdLst>
              <a:gd name="connsiteX0" fmla="*/ 501600 w 1003200"/>
              <a:gd name="connsiteY0" fmla="*/ 577600 h 577600"/>
              <a:gd name="connsiteX1" fmla="*/ 501600 w 1003200"/>
              <a:gd name="connsiteY1" fmla="*/ 0 h 577600"/>
              <a:gd name="connsiteX2" fmla="*/ 1003200 w 1003200"/>
              <a:gd name="connsiteY2" fmla="*/ 288800 h 577600"/>
              <a:gd name="connsiteX3" fmla="*/ 0 w 1003200"/>
              <a:gd name="connsiteY3" fmla="*/ 288800 h 577600"/>
              <a:gd name="connsiteX4" fmla="*/ 501600 w 1003200"/>
              <a:gd name="connsiteY4" fmla="*/ 288800 h 57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200" h="577600">
                <a:moveTo>
                  <a:pt x="912000" y="577600"/>
                </a:moveTo>
                <a:cubicBezTo>
                  <a:pt x="962373" y="577600"/>
                  <a:pt x="1003200" y="536770"/>
                  <a:pt x="1003200" y="486400"/>
                </a:cubicBezTo>
                <a:lnTo>
                  <a:pt x="1003200" y="91200"/>
                </a:lnTo>
                <a:cubicBezTo>
                  <a:pt x="1003200" y="40830"/>
                  <a:pt x="962373" y="0"/>
                  <a:pt x="91200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486400"/>
                </a:lnTo>
                <a:cubicBezTo>
                  <a:pt x="0" y="536770"/>
                  <a:pt x="40830" y="577600"/>
                  <a:pt x="91200" y="577600"/>
                </a:cubicBezTo>
                <a:lnTo>
                  <a:pt x="912000" y="5776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7600" cap="flat">
            <a:solidFill>
              <a:srgbClr val="323232"/>
            </a:solidFill>
            <a:miter/>
          </a:ln>
        </p:spPr>
        <p:txBody>
          <a:bodyPr wrap="square" lIns="36000" tIns="0" rIns="36000" bIns="0" rtlCol="0" anchor="ctr"/>
          <a:lstStyle/>
          <a:p>
            <a:pPr algn="ctr"/>
            <a:r>
              <a:rPr sz="760" dirty="0">
                <a:solidFill>
                  <a:srgbClr val="191919"/>
                </a:solidFill>
                <a:latin typeface="微软雅黑" panose="020B0503020204020204" charset="-122"/>
              </a:rPr>
              <a:t>Thread</a:t>
            </a:r>
            <a:endParaRPr sz="760" dirty="0">
              <a:solidFill>
                <a:srgbClr val="191919"/>
              </a:solidFill>
              <a:latin typeface="微软雅黑" panose="020B0503020204020204" charset="-122"/>
            </a:endParaRPr>
          </a:p>
        </p:txBody>
      </p:sp>
      <p:sp>
        <p:nvSpPr>
          <p:cNvPr id="18" name="圆角矩形"/>
          <p:cNvSpPr/>
          <p:nvPr/>
        </p:nvSpPr>
        <p:spPr>
          <a:xfrm>
            <a:off x="5718570" y="3460523"/>
            <a:ext cx="866220" cy="498733"/>
          </a:xfrm>
          <a:custGeom>
            <a:avLst/>
            <a:gdLst>
              <a:gd name="connsiteX0" fmla="*/ 501600 w 1003200"/>
              <a:gd name="connsiteY0" fmla="*/ 577600 h 577600"/>
              <a:gd name="connsiteX1" fmla="*/ 501600 w 1003200"/>
              <a:gd name="connsiteY1" fmla="*/ 0 h 577600"/>
              <a:gd name="connsiteX2" fmla="*/ 1003200 w 1003200"/>
              <a:gd name="connsiteY2" fmla="*/ 288800 h 577600"/>
              <a:gd name="connsiteX3" fmla="*/ 0 w 1003200"/>
              <a:gd name="connsiteY3" fmla="*/ 288800 h 577600"/>
              <a:gd name="connsiteX4" fmla="*/ 501600 w 1003200"/>
              <a:gd name="connsiteY4" fmla="*/ 288800 h 57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200" h="577600">
                <a:moveTo>
                  <a:pt x="912000" y="577600"/>
                </a:moveTo>
                <a:cubicBezTo>
                  <a:pt x="962373" y="577600"/>
                  <a:pt x="1003200" y="536770"/>
                  <a:pt x="1003200" y="486400"/>
                </a:cubicBezTo>
                <a:lnTo>
                  <a:pt x="1003200" y="91200"/>
                </a:lnTo>
                <a:cubicBezTo>
                  <a:pt x="1003200" y="40830"/>
                  <a:pt x="962373" y="0"/>
                  <a:pt x="91200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486400"/>
                </a:lnTo>
                <a:cubicBezTo>
                  <a:pt x="0" y="536770"/>
                  <a:pt x="40830" y="577600"/>
                  <a:pt x="91200" y="577600"/>
                </a:cubicBezTo>
                <a:lnTo>
                  <a:pt x="912000" y="5776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7600" cap="flat">
            <a:solidFill>
              <a:srgbClr val="323232"/>
            </a:solidFill>
            <a:miter/>
          </a:ln>
        </p:spPr>
        <p:txBody>
          <a:bodyPr wrap="square" lIns="36000" tIns="0" rIns="36000" bIns="0" rtlCol="0" anchor="ctr"/>
          <a:lstStyle/>
          <a:p>
            <a:pPr algn="ctr"/>
            <a:r>
              <a:rPr sz="760" dirty="0">
                <a:solidFill>
                  <a:srgbClr val="191919"/>
                </a:solidFill>
                <a:latin typeface="微软雅黑" panose="020B0503020204020204" charset="-122"/>
              </a:rPr>
              <a:t>Worker</a:t>
            </a:r>
            <a:endParaRPr sz="760" dirty="0">
              <a:solidFill>
                <a:srgbClr val="191919"/>
              </a:solidFill>
              <a:latin typeface="微软雅黑" panose="020B0503020204020204" charset="-122"/>
            </a:endParaRPr>
          </a:p>
        </p:txBody>
      </p:sp>
      <p:sp>
        <p:nvSpPr>
          <p:cNvPr id="21" name="圆角矩形"/>
          <p:cNvSpPr/>
          <p:nvPr/>
        </p:nvSpPr>
        <p:spPr>
          <a:xfrm>
            <a:off x="5718570" y="2223982"/>
            <a:ext cx="866220" cy="929198"/>
          </a:xfrm>
          <a:custGeom>
            <a:avLst/>
            <a:gdLst>
              <a:gd name="connsiteX0" fmla="*/ 501600 w 1003200"/>
              <a:gd name="connsiteY0" fmla="*/ 1295709 h 1295709"/>
              <a:gd name="connsiteX1" fmla="*/ 501600 w 1003200"/>
              <a:gd name="connsiteY1" fmla="*/ 0 h 1295709"/>
              <a:gd name="connsiteX2" fmla="*/ 1003200 w 1003200"/>
              <a:gd name="connsiteY2" fmla="*/ 647854 h 1295709"/>
              <a:gd name="connsiteX3" fmla="*/ 0 w 1003200"/>
              <a:gd name="connsiteY3" fmla="*/ 647854 h 1295709"/>
              <a:gd name="connsiteX4" fmla="*/ 501600 w 1003200"/>
              <a:gd name="connsiteY4" fmla="*/ 647854 h 1295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200" h="1295709">
                <a:moveTo>
                  <a:pt x="912000" y="1295709"/>
                </a:moveTo>
                <a:cubicBezTo>
                  <a:pt x="962373" y="1295709"/>
                  <a:pt x="1003200" y="1254882"/>
                  <a:pt x="1003200" y="1204509"/>
                </a:cubicBezTo>
                <a:lnTo>
                  <a:pt x="1003200" y="91200"/>
                </a:lnTo>
                <a:cubicBezTo>
                  <a:pt x="1003200" y="40830"/>
                  <a:pt x="962373" y="0"/>
                  <a:pt x="91200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1204509"/>
                </a:lnTo>
                <a:cubicBezTo>
                  <a:pt x="0" y="1254882"/>
                  <a:pt x="40830" y="1295709"/>
                  <a:pt x="91200" y="1295709"/>
                </a:cubicBezTo>
                <a:lnTo>
                  <a:pt x="912000" y="12957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00" cap="flat">
            <a:solidFill>
              <a:srgbClr val="323232"/>
            </a:solidFill>
            <a:miter/>
          </a:ln>
        </p:spPr>
      </p:sp>
      <p:sp>
        <p:nvSpPr>
          <p:cNvPr id="22" name="圆角矩形"/>
          <p:cNvSpPr/>
          <p:nvPr/>
        </p:nvSpPr>
        <p:spPr>
          <a:xfrm>
            <a:off x="5718570" y="2654448"/>
            <a:ext cx="866220" cy="498733"/>
          </a:xfrm>
          <a:custGeom>
            <a:avLst/>
            <a:gdLst>
              <a:gd name="connsiteX0" fmla="*/ 501600 w 1003200"/>
              <a:gd name="connsiteY0" fmla="*/ 577600 h 577600"/>
              <a:gd name="connsiteX1" fmla="*/ 501600 w 1003200"/>
              <a:gd name="connsiteY1" fmla="*/ 0 h 577600"/>
              <a:gd name="connsiteX2" fmla="*/ 1003200 w 1003200"/>
              <a:gd name="connsiteY2" fmla="*/ 288800 h 577600"/>
              <a:gd name="connsiteX3" fmla="*/ 0 w 1003200"/>
              <a:gd name="connsiteY3" fmla="*/ 288800 h 577600"/>
              <a:gd name="connsiteX4" fmla="*/ 501600 w 1003200"/>
              <a:gd name="connsiteY4" fmla="*/ 288800 h 57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200" h="577600">
                <a:moveTo>
                  <a:pt x="912000" y="577600"/>
                </a:moveTo>
                <a:cubicBezTo>
                  <a:pt x="962373" y="577600"/>
                  <a:pt x="1003200" y="536770"/>
                  <a:pt x="1003200" y="486400"/>
                </a:cubicBezTo>
                <a:lnTo>
                  <a:pt x="1003200" y="91200"/>
                </a:lnTo>
                <a:cubicBezTo>
                  <a:pt x="1003200" y="40830"/>
                  <a:pt x="962373" y="0"/>
                  <a:pt x="91200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486400"/>
                </a:lnTo>
                <a:cubicBezTo>
                  <a:pt x="0" y="536770"/>
                  <a:pt x="40830" y="577600"/>
                  <a:pt x="91200" y="577600"/>
                </a:cubicBezTo>
                <a:lnTo>
                  <a:pt x="912000" y="5776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7600" cap="flat">
            <a:solidFill>
              <a:srgbClr val="323232"/>
            </a:solidFill>
            <a:miter/>
          </a:ln>
        </p:spPr>
        <p:txBody>
          <a:bodyPr wrap="square" lIns="36000" tIns="0" rIns="36000" bIns="0" rtlCol="0" anchor="ctr"/>
          <a:lstStyle/>
          <a:p>
            <a:pPr algn="ctr"/>
            <a:r>
              <a:rPr sz="760" dirty="0">
                <a:solidFill>
                  <a:srgbClr val="191919"/>
                </a:solidFill>
                <a:latin typeface="微软雅黑" panose="020B0503020204020204" charset="-122"/>
              </a:rPr>
              <a:t>task</a:t>
            </a:r>
            <a:endParaRPr sz="760" dirty="0">
              <a:solidFill>
                <a:srgbClr val="191919"/>
              </a:solidFill>
              <a:latin typeface="微软雅黑" panose="020B0503020204020204" charset="-122"/>
            </a:endParaRPr>
          </a:p>
        </p:txBody>
      </p:sp>
      <p:sp>
        <p:nvSpPr>
          <p:cNvPr id="26" name="ConnectLine"/>
          <p:cNvSpPr/>
          <p:nvPr/>
        </p:nvSpPr>
        <p:spPr>
          <a:xfrm>
            <a:off x="6146410" y="3953003"/>
            <a:ext cx="6562" cy="249366"/>
          </a:xfrm>
          <a:custGeom>
            <a:avLst/>
            <a:gdLst/>
            <a:ahLst/>
            <a:cxnLst/>
            <a:rect l="l" t="t" r="r" b="b"/>
            <a:pathLst>
              <a:path w="7600" h="288800" fill="none">
                <a:moveTo>
                  <a:pt x="0" y="288800"/>
                </a:moveTo>
                <a:lnTo>
                  <a:pt x="0" y="0"/>
                </a:lnTo>
              </a:path>
            </a:pathLst>
          </a:custGeom>
          <a:noFill/>
          <a:ln w="7600" cap="flat">
            <a:solidFill>
              <a:srgbClr val="191919"/>
            </a:solidFill>
            <a:miter/>
            <a:tailEnd type="triangle" w="med" len="med"/>
          </a:ln>
        </p:spPr>
      </p:sp>
      <p:sp>
        <p:nvSpPr>
          <p:cNvPr id="28" name="ConnectLine"/>
          <p:cNvSpPr/>
          <p:nvPr/>
        </p:nvSpPr>
        <p:spPr>
          <a:xfrm>
            <a:off x="6146410" y="3152406"/>
            <a:ext cx="6562" cy="301864"/>
          </a:xfrm>
          <a:custGeom>
            <a:avLst/>
            <a:gdLst/>
            <a:ahLst/>
            <a:cxnLst/>
            <a:rect l="l" t="t" r="r" b="b"/>
            <a:pathLst>
              <a:path w="7600" h="349600" fill="none">
                <a:moveTo>
                  <a:pt x="0" y="349600"/>
                </a:moveTo>
                <a:lnTo>
                  <a:pt x="0" y="0"/>
                </a:lnTo>
              </a:path>
            </a:pathLst>
          </a:custGeom>
          <a:noFill/>
          <a:ln w="7600" cap="flat">
            <a:solidFill>
              <a:srgbClr val="FF0000"/>
            </a:solidFill>
            <a:miter/>
            <a:tailEnd type="triangle" w="med" len="med"/>
          </a:ln>
        </p:spPr>
      </p:sp>
      <p:sp>
        <p:nvSpPr>
          <p:cNvPr id="30" name="Text 137"/>
          <p:cNvSpPr txBox="1"/>
          <p:nvPr/>
        </p:nvSpPr>
        <p:spPr>
          <a:xfrm>
            <a:off x="5690410" y="2242174"/>
            <a:ext cx="912000" cy="205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sz="760" dirty="0">
                <a:solidFill>
                  <a:schemeClr val="tx1"/>
                </a:solidFill>
                <a:latin typeface="微软雅黑" panose="020B0503020204020204" charset="-122"/>
              </a:rPr>
              <a:t>Local queue</a:t>
            </a:r>
            <a:endParaRPr sz="760" dirty="0">
              <a:solidFill>
                <a:schemeClr val="tx1"/>
              </a:solidFill>
              <a:latin typeface="微软雅黑" panose="020B0503020204020204" charset="-122"/>
            </a:endParaRPr>
          </a:p>
        </p:txBody>
      </p:sp>
      <p:sp>
        <p:nvSpPr>
          <p:cNvPr id="31" name="圆角矩形"/>
          <p:cNvSpPr/>
          <p:nvPr/>
        </p:nvSpPr>
        <p:spPr>
          <a:xfrm>
            <a:off x="1328974" y="3753389"/>
            <a:ext cx="866220" cy="498733"/>
          </a:xfrm>
          <a:custGeom>
            <a:avLst/>
            <a:gdLst>
              <a:gd name="connsiteX0" fmla="*/ 501600 w 1003200"/>
              <a:gd name="connsiteY0" fmla="*/ 577600 h 577600"/>
              <a:gd name="connsiteX1" fmla="*/ 501600 w 1003200"/>
              <a:gd name="connsiteY1" fmla="*/ 0 h 577600"/>
              <a:gd name="connsiteX2" fmla="*/ 1003200 w 1003200"/>
              <a:gd name="connsiteY2" fmla="*/ 288800 h 577600"/>
              <a:gd name="connsiteX3" fmla="*/ 0 w 1003200"/>
              <a:gd name="connsiteY3" fmla="*/ 288800 h 577600"/>
              <a:gd name="connsiteX4" fmla="*/ 501600 w 1003200"/>
              <a:gd name="connsiteY4" fmla="*/ 288800 h 57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200" h="577600">
                <a:moveTo>
                  <a:pt x="912000" y="577600"/>
                </a:moveTo>
                <a:cubicBezTo>
                  <a:pt x="962373" y="577600"/>
                  <a:pt x="1003200" y="536770"/>
                  <a:pt x="1003200" y="486400"/>
                </a:cubicBezTo>
                <a:lnTo>
                  <a:pt x="1003200" y="91200"/>
                </a:lnTo>
                <a:cubicBezTo>
                  <a:pt x="1003200" y="40830"/>
                  <a:pt x="962373" y="0"/>
                  <a:pt x="91200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486400"/>
                </a:lnTo>
                <a:cubicBezTo>
                  <a:pt x="0" y="536770"/>
                  <a:pt x="40830" y="577600"/>
                  <a:pt x="91200" y="577600"/>
                </a:cubicBezTo>
                <a:lnTo>
                  <a:pt x="912000" y="5776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7600" cap="flat">
            <a:solidFill>
              <a:srgbClr val="323232"/>
            </a:solidFill>
            <a:miter/>
          </a:ln>
        </p:spPr>
        <p:txBody>
          <a:bodyPr wrap="square" lIns="36000" tIns="0" rIns="36000" bIns="0" rtlCol="0" anchor="ctr"/>
          <a:lstStyle/>
          <a:p>
            <a:pPr algn="ctr"/>
            <a:r>
              <a:rPr sz="760" dirty="0">
                <a:solidFill>
                  <a:srgbClr val="191919"/>
                </a:solidFill>
                <a:latin typeface="微软雅黑" panose="020B0503020204020204" charset="-122"/>
              </a:rPr>
              <a:t>Thread</a:t>
            </a:r>
            <a:endParaRPr sz="760" dirty="0">
              <a:solidFill>
                <a:srgbClr val="191919"/>
              </a:solidFill>
              <a:latin typeface="微软雅黑" panose="020B0503020204020204" charset="-122"/>
            </a:endParaRPr>
          </a:p>
        </p:txBody>
      </p:sp>
      <p:sp>
        <p:nvSpPr>
          <p:cNvPr id="32" name="圆角矩形"/>
          <p:cNvSpPr/>
          <p:nvPr/>
        </p:nvSpPr>
        <p:spPr>
          <a:xfrm>
            <a:off x="2189924" y="3753389"/>
            <a:ext cx="866220" cy="498733"/>
          </a:xfrm>
          <a:custGeom>
            <a:avLst/>
            <a:gdLst>
              <a:gd name="connsiteX0" fmla="*/ 501600 w 1003200"/>
              <a:gd name="connsiteY0" fmla="*/ 577600 h 577600"/>
              <a:gd name="connsiteX1" fmla="*/ 501600 w 1003200"/>
              <a:gd name="connsiteY1" fmla="*/ 0 h 577600"/>
              <a:gd name="connsiteX2" fmla="*/ 1003200 w 1003200"/>
              <a:gd name="connsiteY2" fmla="*/ 288800 h 577600"/>
              <a:gd name="connsiteX3" fmla="*/ 0 w 1003200"/>
              <a:gd name="connsiteY3" fmla="*/ 288800 h 577600"/>
              <a:gd name="connsiteX4" fmla="*/ 501600 w 1003200"/>
              <a:gd name="connsiteY4" fmla="*/ 288800 h 57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200" h="577600">
                <a:moveTo>
                  <a:pt x="912000" y="577600"/>
                </a:moveTo>
                <a:cubicBezTo>
                  <a:pt x="962373" y="577600"/>
                  <a:pt x="1003200" y="536770"/>
                  <a:pt x="1003200" y="486400"/>
                </a:cubicBezTo>
                <a:lnTo>
                  <a:pt x="1003200" y="91200"/>
                </a:lnTo>
                <a:cubicBezTo>
                  <a:pt x="1003200" y="40830"/>
                  <a:pt x="962373" y="0"/>
                  <a:pt x="91200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486400"/>
                </a:lnTo>
                <a:cubicBezTo>
                  <a:pt x="0" y="536770"/>
                  <a:pt x="40830" y="577600"/>
                  <a:pt x="91200" y="577600"/>
                </a:cubicBezTo>
                <a:lnTo>
                  <a:pt x="912000" y="5776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7600" cap="flat">
            <a:solidFill>
              <a:srgbClr val="323232"/>
            </a:solidFill>
            <a:miter/>
          </a:ln>
        </p:spPr>
        <p:txBody>
          <a:bodyPr wrap="square" lIns="36000" tIns="0" rIns="36000" bIns="0" rtlCol="0" anchor="ctr"/>
          <a:lstStyle/>
          <a:p>
            <a:pPr algn="ctr"/>
            <a:r>
              <a:rPr sz="760" dirty="0">
                <a:solidFill>
                  <a:srgbClr val="191919"/>
                </a:solidFill>
                <a:latin typeface="微软雅黑" panose="020B0503020204020204" charset="-122"/>
              </a:rPr>
              <a:t>Thread</a:t>
            </a:r>
            <a:endParaRPr sz="760" dirty="0">
              <a:solidFill>
                <a:srgbClr val="191919"/>
              </a:solidFill>
              <a:latin typeface="微软雅黑" panose="020B0503020204020204" charset="-122"/>
            </a:endParaRPr>
          </a:p>
        </p:txBody>
      </p:sp>
      <p:sp>
        <p:nvSpPr>
          <p:cNvPr id="33" name="圆角矩形"/>
          <p:cNvSpPr/>
          <p:nvPr/>
        </p:nvSpPr>
        <p:spPr>
          <a:xfrm>
            <a:off x="1325638" y="2439215"/>
            <a:ext cx="2102797" cy="498733"/>
          </a:xfrm>
          <a:custGeom>
            <a:avLst/>
            <a:gdLst>
              <a:gd name="connsiteX0" fmla="*/ 501600 w 1003200"/>
              <a:gd name="connsiteY0" fmla="*/ 1295710 h 1295710"/>
              <a:gd name="connsiteX1" fmla="*/ 501600 w 1003200"/>
              <a:gd name="connsiteY1" fmla="*/ 0 h 1295710"/>
              <a:gd name="connsiteX2" fmla="*/ 1003200 w 1003200"/>
              <a:gd name="connsiteY2" fmla="*/ 647855 h 1295710"/>
              <a:gd name="connsiteX3" fmla="*/ 0 w 1003200"/>
              <a:gd name="connsiteY3" fmla="*/ 647855 h 1295710"/>
              <a:gd name="connsiteX4" fmla="*/ 501600 w 1003200"/>
              <a:gd name="connsiteY4" fmla="*/ 647855 h 129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200" h="1295710">
                <a:moveTo>
                  <a:pt x="912000" y="1295710"/>
                </a:moveTo>
                <a:cubicBezTo>
                  <a:pt x="962370" y="1295710"/>
                  <a:pt x="1003200" y="1254880"/>
                  <a:pt x="1003200" y="1204510"/>
                </a:cubicBezTo>
                <a:lnTo>
                  <a:pt x="1003200" y="91200"/>
                </a:lnTo>
                <a:cubicBezTo>
                  <a:pt x="1003200" y="40830"/>
                  <a:pt x="962370" y="0"/>
                  <a:pt x="91200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1204510"/>
                </a:lnTo>
                <a:cubicBezTo>
                  <a:pt x="0" y="1254880"/>
                  <a:pt x="40830" y="1295710"/>
                  <a:pt x="91200" y="1295710"/>
                </a:cubicBezTo>
                <a:lnTo>
                  <a:pt x="912000" y="12957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00" cap="flat">
            <a:solidFill>
              <a:srgbClr val="323232"/>
            </a:solidFill>
            <a:miter/>
          </a:ln>
        </p:spPr>
      </p:sp>
      <p:sp>
        <p:nvSpPr>
          <p:cNvPr id="34" name="圆角矩形"/>
          <p:cNvSpPr/>
          <p:nvPr/>
        </p:nvSpPr>
        <p:spPr>
          <a:xfrm>
            <a:off x="1321491" y="2439216"/>
            <a:ext cx="866220" cy="498733"/>
          </a:xfrm>
          <a:custGeom>
            <a:avLst/>
            <a:gdLst>
              <a:gd name="connsiteX0" fmla="*/ 501600 w 1003200"/>
              <a:gd name="connsiteY0" fmla="*/ 577600 h 577600"/>
              <a:gd name="connsiteX1" fmla="*/ 501600 w 1003200"/>
              <a:gd name="connsiteY1" fmla="*/ 0 h 577600"/>
              <a:gd name="connsiteX2" fmla="*/ 1003200 w 1003200"/>
              <a:gd name="connsiteY2" fmla="*/ 288800 h 577600"/>
              <a:gd name="connsiteX3" fmla="*/ 0 w 1003200"/>
              <a:gd name="connsiteY3" fmla="*/ 288800 h 577600"/>
              <a:gd name="connsiteX4" fmla="*/ 501600 w 1003200"/>
              <a:gd name="connsiteY4" fmla="*/ 288800 h 57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200" h="577600">
                <a:moveTo>
                  <a:pt x="912000" y="577600"/>
                </a:moveTo>
                <a:cubicBezTo>
                  <a:pt x="962373" y="577600"/>
                  <a:pt x="1003200" y="536770"/>
                  <a:pt x="1003200" y="486400"/>
                </a:cubicBezTo>
                <a:lnTo>
                  <a:pt x="1003200" y="91200"/>
                </a:lnTo>
                <a:cubicBezTo>
                  <a:pt x="1003200" y="40830"/>
                  <a:pt x="962373" y="0"/>
                  <a:pt x="91200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486400"/>
                </a:lnTo>
                <a:cubicBezTo>
                  <a:pt x="0" y="536770"/>
                  <a:pt x="40830" y="577600"/>
                  <a:pt x="91200" y="577600"/>
                </a:cubicBezTo>
                <a:lnTo>
                  <a:pt x="912000" y="5776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7600" cap="flat">
            <a:solidFill>
              <a:srgbClr val="323232"/>
            </a:solidFill>
            <a:miter/>
          </a:ln>
        </p:spPr>
        <p:txBody>
          <a:bodyPr wrap="square" lIns="36000" tIns="0" rIns="36000" bIns="0" rtlCol="0" anchor="ctr"/>
          <a:lstStyle/>
          <a:p>
            <a:pPr algn="ctr"/>
            <a:r>
              <a:rPr sz="760" dirty="0">
                <a:solidFill>
                  <a:srgbClr val="191919"/>
                </a:solidFill>
                <a:latin typeface="微软雅黑" panose="020B0503020204020204" charset="-122"/>
              </a:rPr>
              <a:t>task</a:t>
            </a:r>
            <a:endParaRPr sz="760" dirty="0">
              <a:solidFill>
                <a:srgbClr val="191919"/>
              </a:solidFill>
              <a:latin typeface="微软雅黑" panose="020B0503020204020204" charset="-122"/>
            </a:endParaRPr>
          </a:p>
        </p:txBody>
      </p:sp>
      <p:sp>
        <p:nvSpPr>
          <p:cNvPr id="38" name="Text 137"/>
          <p:cNvSpPr txBox="1"/>
          <p:nvPr/>
        </p:nvSpPr>
        <p:spPr>
          <a:xfrm>
            <a:off x="1896073" y="2237811"/>
            <a:ext cx="912000" cy="205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altLang="zh-CN" sz="760" dirty="0" smtClean="0">
                <a:solidFill>
                  <a:schemeClr val="tx1"/>
                </a:solidFill>
                <a:latin typeface="微软雅黑" panose="020B0503020204020204" charset="-122"/>
              </a:rPr>
              <a:t>Global queue</a:t>
            </a:r>
            <a:endParaRPr sz="760" dirty="0">
              <a:solidFill>
                <a:schemeClr val="tx1"/>
              </a:solidFill>
              <a:latin typeface="微软雅黑" panose="020B0503020204020204" charset="-122"/>
            </a:endParaRPr>
          </a:p>
        </p:txBody>
      </p:sp>
      <p:sp>
        <p:nvSpPr>
          <p:cNvPr id="39" name="圆角矩形"/>
          <p:cNvSpPr/>
          <p:nvPr/>
        </p:nvSpPr>
        <p:spPr>
          <a:xfrm>
            <a:off x="7251916" y="3477395"/>
            <a:ext cx="1531916" cy="498733"/>
          </a:xfrm>
          <a:custGeom>
            <a:avLst/>
            <a:gdLst>
              <a:gd name="connsiteX0" fmla="*/ 501600 w 1003200"/>
              <a:gd name="connsiteY0" fmla="*/ 1295710 h 1295710"/>
              <a:gd name="connsiteX1" fmla="*/ 501600 w 1003200"/>
              <a:gd name="connsiteY1" fmla="*/ 0 h 1295710"/>
              <a:gd name="connsiteX2" fmla="*/ 1003200 w 1003200"/>
              <a:gd name="connsiteY2" fmla="*/ 647855 h 1295710"/>
              <a:gd name="connsiteX3" fmla="*/ 0 w 1003200"/>
              <a:gd name="connsiteY3" fmla="*/ 647855 h 1295710"/>
              <a:gd name="connsiteX4" fmla="*/ 501600 w 1003200"/>
              <a:gd name="connsiteY4" fmla="*/ 647855 h 129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200" h="1295710">
                <a:moveTo>
                  <a:pt x="912000" y="1295710"/>
                </a:moveTo>
                <a:cubicBezTo>
                  <a:pt x="962370" y="1295710"/>
                  <a:pt x="1003200" y="1254880"/>
                  <a:pt x="1003200" y="1204510"/>
                </a:cubicBezTo>
                <a:lnTo>
                  <a:pt x="1003200" y="91200"/>
                </a:lnTo>
                <a:cubicBezTo>
                  <a:pt x="1003200" y="40830"/>
                  <a:pt x="962370" y="0"/>
                  <a:pt x="91200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1204510"/>
                </a:lnTo>
                <a:cubicBezTo>
                  <a:pt x="0" y="1254880"/>
                  <a:pt x="40830" y="1295710"/>
                  <a:pt x="91200" y="1295710"/>
                </a:cubicBezTo>
                <a:lnTo>
                  <a:pt x="912000" y="12957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00" cap="flat">
            <a:solidFill>
              <a:srgbClr val="323232"/>
            </a:solidFill>
            <a:miter/>
          </a:ln>
        </p:spPr>
      </p:sp>
      <p:sp>
        <p:nvSpPr>
          <p:cNvPr id="41" name="圆角矩形"/>
          <p:cNvSpPr/>
          <p:nvPr/>
        </p:nvSpPr>
        <p:spPr>
          <a:xfrm>
            <a:off x="7247768" y="3477396"/>
            <a:ext cx="866220" cy="498733"/>
          </a:xfrm>
          <a:custGeom>
            <a:avLst/>
            <a:gdLst>
              <a:gd name="connsiteX0" fmla="*/ 501600 w 1003200"/>
              <a:gd name="connsiteY0" fmla="*/ 577600 h 577600"/>
              <a:gd name="connsiteX1" fmla="*/ 501600 w 1003200"/>
              <a:gd name="connsiteY1" fmla="*/ 0 h 577600"/>
              <a:gd name="connsiteX2" fmla="*/ 1003200 w 1003200"/>
              <a:gd name="connsiteY2" fmla="*/ 288800 h 577600"/>
              <a:gd name="connsiteX3" fmla="*/ 0 w 1003200"/>
              <a:gd name="connsiteY3" fmla="*/ 288800 h 577600"/>
              <a:gd name="connsiteX4" fmla="*/ 501600 w 1003200"/>
              <a:gd name="connsiteY4" fmla="*/ 288800 h 57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200" h="577600">
                <a:moveTo>
                  <a:pt x="912000" y="577600"/>
                </a:moveTo>
                <a:cubicBezTo>
                  <a:pt x="962373" y="577600"/>
                  <a:pt x="1003200" y="536770"/>
                  <a:pt x="1003200" y="486400"/>
                </a:cubicBezTo>
                <a:lnTo>
                  <a:pt x="1003200" y="91200"/>
                </a:lnTo>
                <a:cubicBezTo>
                  <a:pt x="1003200" y="40830"/>
                  <a:pt x="962373" y="0"/>
                  <a:pt x="91200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486400"/>
                </a:lnTo>
                <a:cubicBezTo>
                  <a:pt x="0" y="536770"/>
                  <a:pt x="40830" y="577600"/>
                  <a:pt x="91200" y="577600"/>
                </a:cubicBezTo>
                <a:lnTo>
                  <a:pt x="912000" y="5776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7600" cap="flat">
            <a:solidFill>
              <a:srgbClr val="323232"/>
            </a:solidFill>
            <a:miter/>
          </a:ln>
        </p:spPr>
        <p:txBody>
          <a:bodyPr wrap="square" lIns="36000" tIns="0" rIns="36000" bIns="0" rtlCol="0" anchor="ctr"/>
          <a:lstStyle/>
          <a:p>
            <a:pPr algn="ctr"/>
            <a:r>
              <a:rPr sz="760" dirty="0">
                <a:solidFill>
                  <a:srgbClr val="191919"/>
                </a:solidFill>
                <a:latin typeface="微软雅黑" panose="020B0503020204020204" charset="-122"/>
              </a:rPr>
              <a:t>task</a:t>
            </a:r>
            <a:endParaRPr sz="760" dirty="0">
              <a:solidFill>
                <a:srgbClr val="191919"/>
              </a:solidFill>
              <a:latin typeface="微软雅黑" panose="020B0503020204020204" charset="-122"/>
            </a:endParaRPr>
          </a:p>
        </p:txBody>
      </p:sp>
      <p:sp>
        <p:nvSpPr>
          <p:cNvPr id="44" name="圆角矩形"/>
          <p:cNvSpPr/>
          <p:nvPr/>
        </p:nvSpPr>
        <p:spPr>
          <a:xfrm>
            <a:off x="7247768" y="2649828"/>
            <a:ext cx="866220" cy="498733"/>
          </a:xfrm>
          <a:custGeom>
            <a:avLst/>
            <a:gdLst>
              <a:gd name="connsiteX0" fmla="*/ 501600 w 1003200"/>
              <a:gd name="connsiteY0" fmla="*/ 577600 h 577600"/>
              <a:gd name="connsiteX1" fmla="*/ 501600 w 1003200"/>
              <a:gd name="connsiteY1" fmla="*/ 0 h 577600"/>
              <a:gd name="connsiteX2" fmla="*/ 1003200 w 1003200"/>
              <a:gd name="connsiteY2" fmla="*/ 288800 h 577600"/>
              <a:gd name="connsiteX3" fmla="*/ 0 w 1003200"/>
              <a:gd name="connsiteY3" fmla="*/ 288800 h 577600"/>
              <a:gd name="connsiteX4" fmla="*/ 501600 w 1003200"/>
              <a:gd name="connsiteY4" fmla="*/ 288800 h 57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200" h="577600">
                <a:moveTo>
                  <a:pt x="912000" y="577600"/>
                </a:moveTo>
                <a:cubicBezTo>
                  <a:pt x="962373" y="577600"/>
                  <a:pt x="1003200" y="536770"/>
                  <a:pt x="1003200" y="486400"/>
                </a:cubicBezTo>
                <a:lnTo>
                  <a:pt x="1003200" y="91200"/>
                </a:lnTo>
                <a:cubicBezTo>
                  <a:pt x="1003200" y="40830"/>
                  <a:pt x="962373" y="0"/>
                  <a:pt x="91200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486400"/>
                </a:lnTo>
                <a:cubicBezTo>
                  <a:pt x="0" y="536770"/>
                  <a:pt x="40830" y="577600"/>
                  <a:pt x="91200" y="577600"/>
                </a:cubicBezTo>
                <a:lnTo>
                  <a:pt x="912000" y="5776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7600" cap="flat">
            <a:solidFill>
              <a:srgbClr val="323232"/>
            </a:solidFill>
            <a:miter/>
          </a:ln>
        </p:spPr>
        <p:txBody>
          <a:bodyPr wrap="square" lIns="36000" tIns="0" rIns="36000" bIns="0" rtlCol="0" anchor="ctr"/>
          <a:lstStyle/>
          <a:p>
            <a:pPr algn="ctr"/>
            <a:r>
              <a:rPr lang="en-US" sz="760" dirty="0" smtClean="0">
                <a:solidFill>
                  <a:srgbClr val="191919"/>
                </a:solidFill>
                <a:latin typeface="微软雅黑" panose="020B0503020204020204" charset="-122"/>
              </a:rPr>
              <a:t>New </a:t>
            </a:r>
            <a:r>
              <a:rPr sz="760" dirty="0" smtClean="0">
                <a:solidFill>
                  <a:srgbClr val="191919"/>
                </a:solidFill>
                <a:latin typeface="微软雅黑" panose="020B0503020204020204" charset="-122"/>
              </a:rPr>
              <a:t>task</a:t>
            </a:r>
            <a:endParaRPr sz="760" dirty="0">
              <a:solidFill>
                <a:srgbClr val="191919"/>
              </a:solidFill>
              <a:latin typeface="微软雅黑" panose="020B0503020204020204" charset="-122"/>
            </a:endParaRPr>
          </a:p>
        </p:txBody>
      </p:sp>
      <p:sp>
        <p:nvSpPr>
          <p:cNvPr id="45" name="Text 137"/>
          <p:cNvSpPr txBox="1"/>
          <p:nvPr/>
        </p:nvSpPr>
        <p:spPr>
          <a:xfrm>
            <a:off x="8003597" y="3295534"/>
            <a:ext cx="912000" cy="205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760" dirty="0" smtClean="0">
                <a:solidFill>
                  <a:schemeClr val="tx1"/>
                </a:solidFill>
                <a:latin typeface="微软雅黑" panose="020B0503020204020204" charset="-122"/>
              </a:rPr>
              <a:t>Global </a:t>
            </a:r>
            <a:r>
              <a:rPr sz="760" dirty="0" smtClean="0">
                <a:solidFill>
                  <a:schemeClr val="tx1"/>
                </a:solidFill>
                <a:latin typeface="微软雅黑" panose="020B0503020204020204" charset="-122"/>
              </a:rPr>
              <a:t>queue</a:t>
            </a:r>
            <a:endParaRPr sz="760" dirty="0">
              <a:solidFill>
                <a:schemeClr val="tx1"/>
              </a:solidFill>
              <a:latin typeface="微软雅黑" panose="020B0503020204020204" charset="-122"/>
            </a:endParaRPr>
          </a:p>
        </p:txBody>
      </p:sp>
      <p:sp>
        <p:nvSpPr>
          <p:cNvPr id="49" name="圆角矩形"/>
          <p:cNvSpPr/>
          <p:nvPr/>
        </p:nvSpPr>
        <p:spPr>
          <a:xfrm>
            <a:off x="412613" y="3148768"/>
            <a:ext cx="866220" cy="498733"/>
          </a:xfrm>
          <a:custGeom>
            <a:avLst/>
            <a:gdLst>
              <a:gd name="connsiteX0" fmla="*/ 501600 w 1003200"/>
              <a:gd name="connsiteY0" fmla="*/ 577600 h 577600"/>
              <a:gd name="connsiteX1" fmla="*/ 501600 w 1003200"/>
              <a:gd name="connsiteY1" fmla="*/ 0 h 577600"/>
              <a:gd name="connsiteX2" fmla="*/ 1003200 w 1003200"/>
              <a:gd name="connsiteY2" fmla="*/ 288800 h 577600"/>
              <a:gd name="connsiteX3" fmla="*/ 0 w 1003200"/>
              <a:gd name="connsiteY3" fmla="*/ 288800 h 577600"/>
              <a:gd name="connsiteX4" fmla="*/ 501600 w 1003200"/>
              <a:gd name="connsiteY4" fmla="*/ 288800 h 57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200" h="577600">
                <a:moveTo>
                  <a:pt x="912000" y="577600"/>
                </a:moveTo>
                <a:cubicBezTo>
                  <a:pt x="962373" y="577600"/>
                  <a:pt x="1003200" y="536770"/>
                  <a:pt x="1003200" y="486400"/>
                </a:cubicBezTo>
                <a:lnTo>
                  <a:pt x="1003200" y="91200"/>
                </a:lnTo>
                <a:cubicBezTo>
                  <a:pt x="1003200" y="40830"/>
                  <a:pt x="962373" y="0"/>
                  <a:pt x="91200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486400"/>
                </a:lnTo>
                <a:cubicBezTo>
                  <a:pt x="0" y="536770"/>
                  <a:pt x="40830" y="577600"/>
                  <a:pt x="91200" y="577600"/>
                </a:cubicBezTo>
                <a:lnTo>
                  <a:pt x="912000" y="5776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7600" cap="flat">
            <a:solidFill>
              <a:srgbClr val="323232"/>
            </a:solidFill>
            <a:miter/>
          </a:ln>
        </p:spPr>
        <p:txBody>
          <a:bodyPr wrap="square" lIns="36000" tIns="0" rIns="36000" bIns="0" rtlCol="0" anchor="ctr"/>
          <a:lstStyle/>
          <a:p>
            <a:pPr algn="ctr"/>
            <a:r>
              <a:rPr lang="en-US" sz="760" dirty="0" smtClean="0">
                <a:solidFill>
                  <a:srgbClr val="191919"/>
                </a:solidFill>
                <a:latin typeface="微软雅黑" panose="020B0503020204020204" charset="-122"/>
              </a:rPr>
              <a:t>New </a:t>
            </a:r>
            <a:r>
              <a:rPr sz="760" dirty="0" smtClean="0">
                <a:solidFill>
                  <a:srgbClr val="191919"/>
                </a:solidFill>
                <a:latin typeface="微软雅黑" panose="020B0503020204020204" charset="-122"/>
              </a:rPr>
              <a:t>task</a:t>
            </a:r>
            <a:endParaRPr sz="760" dirty="0">
              <a:solidFill>
                <a:srgbClr val="191919"/>
              </a:solidFill>
              <a:latin typeface="微软雅黑" panose="020B0503020204020204" charset="-122"/>
            </a:endParaRPr>
          </a:p>
        </p:txBody>
      </p:sp>
      <p:cxnSp>
        <p:nvCxnSpPr>
          <p:cNvPr id="50" name="直接箭头连接符 49"/>
          <p:cNvCxnSpPr>
            <a:stCxn id="49" idx="1"/>
            <a:endCxn id="34" idx="3"/>
          </p:cNvCxnSpPr>
          <p:nvPr/>
        </p:nvCxnSpPr>
        <p:spPr>
          <a:xfrm flipV="1">
            <a:off x="845723" y="2688583"/>
            <a:ext cx="475768" cy="460185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1" idx="1"/>
            <a:endCxn id="34" idx="0"/>
          </p:cNvCxnSpPr>
          <p:nvPr/>
        </p:nvCxnSpPr>
        <p:spPr>
          <a:xfrm flipH="1" flipV="1">
            <a:off x="1754601" y="2937949"/>
            <a:ext cx="7483" cy="815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 137"/>
          <p:cNvSpPr txBox="1"/>
          <p:nvPr/>
        </p:nvSpPr>
        <p:spPr>
          <a:xfrm>
            <a:off x="1632433" y="3266317"/>
            <a:ext cx="912000" cy="205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760" dirty="0" smtClean="0">
                <a:solidFill>
                  <a:schemeClr val="tx1"/>
                </a:solidFill>
                <a:latin typeface="微软雅黑" panose="020B0503020204020204" charset="-122"/>
              </a:rPr>
              <a:t>take &amp; run</a:t>
            </a:r>
            <a:endParaRPr sz="760" dirty="0">
              <a:solidFill>
                <a:schemeClr val="tx1"/>
              </a:solidFill>
              <a:latin typeface="微软雅黑" panose="020B0503020204020204" charset="-122"/>
            </a:endParaRPr>
          </a:p>
        </p:txBody>
      </p:sp>
      <p:sp>
        <p:nvSpPr>
          <p:cNvPr id="62" name="Text 137"/>
          <p:cNvSpPr txBox="1"/>
          <p:nvPr/>
        </p:nvSpPr>
        <p:spPr>
          <a:xfrm>
            <a:off x="5407828" y="3230725"/>
            <a:ext cx="912000" cy="205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760" dirty="0" smtClean="0">
                <a:solidFill>
                  <a:schemeClr val="tx1"/>
                </a:solidFill>
                <a:latin typeface="微软雅黑" panose="020B0503020204020204" charset="-122"/>
              </a:rPr>
              <a:t>take &amp; run</a:t>
            </a:r>
            <a:endParaRPr sz="760" dirty="0">
              <a:solidFill>
                <a:schemeClr val="tx1"/>
              </a:solidFill>
              <a:latin typeface="微软雅黑" panose="020B0503020204020204" charset="-122"/>
            </a:endParaRPr>
          </a:p>
        </p:txBody>
      </p:sp>
      <p:cxnSp>
        <p:nvCxnSpPr>
          <p:cNvPr id="67" name="直接箭头连接符 66"/>
          <p:cNvCxnSpPr>
            <a:stCxn id="44" idx="0"/>
            <a:endCxn id="41" idx="1"/>
          </p:cNvCxnSpPr>
          <p:nvPr/>
        </p:nvCxnSpPr>
        <p:spPr>
          <a:xfrm>
            <a:off x="7680878" y="3148561"/>
            <a:ext cx="0" cy="328835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44" idx="3"/>
            <a:endCxn id="22" idx="2"/>
          </p:cNvCxnSpPr>
          <p:nvPr/>
        </p:nvCxnSpPr>
        <p:spPr>
          <a:xfrm flipH="1">
            <a:off x="6584790" y="2899195"/>
            <a:ext cx="662978" cy="462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18" idx="2"/>
            <a:endCxn id="39" idx="3"/>
          </p:cNvCxnSpPr>
          <p:nvPr/>
        </p:nvCxnSpPr>
        <p:spPr>
          <a:xfrm>
            <a:off x="6584790" y="3709890"/>
            <a:ext cx="667126" cy="1687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圆角矩形"/>
          <p:cNvSpPr/>
          <p:nvPr/>
        </p:nvSpPr>
        <p:spPr>
          <a:xfrm>
            <a:off x="4337034" y="3460523"/>
            <a:ext cx="866220" cy="498733"/>
          </a:xfrm>
          <a:custGeom>
            <a:avLst/>
            <a:gdLst>
              <a:gd name="connsiteX0" fmla="*/ 501600 w 1003200"/>
              <a:gd name="connsiteY0" fmla="*/ 577600 h 577600"/>
              <a:gd name="connsiteX1" fmla="*/ 501600 w 1003200"/>
              <a:gd name="connsiteY1" fmla="*/ 0 h 577600"/>
              <a:gd name="connsiteX2" fmla="*/ 1003200 w 1003200"/>
              <a:gd name="connsiteY2" fmla="*/ 288800 h 577600"/>
              <a:gd name="connsiteX3" fmla="*/ 0 w 1003200"/>
              <a:gd name="connsiteY3" fmla="*/ 288800 h 577600"/>
              <a:gd name="connsiteX4" fmla="*/ 501600 w 1003200"/>
              <a:gd name="connsiteY4" fmla="*/ 288800 h 57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200" h="577600">
                <a:moveTo>
                  <a:pt x="912000" y="577600"/>
                </a:moveTo>
                <a:cubicBezTo>
                  <a:pt x="962373" y="577600"/>
                  <a:pt x="1003200" y="536770"/>
                  <a:pt x="1003200" y="486400"/>
                </a:cubicBezTo>
                <a:lnTo>
                  <a:pt x="1003200" y="91200"/>
                </a:lnTo>
                <a:cubicBezTo>
                  <a:pt x="1003200" y="40830"/>
                  <a:pt x="962373" y="0"/>
                  <a:pt x="91200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486400"/>
                </a:lnTo>
                <a:cubicBezTo>
                  <a:pt x="0" y="536770"/>
                  <a:pt x="40830" y="577600"/>
                  <a:pt x="91200" y="577600"/>
                </a:cubicBezTo>
                <a:lnTo>
                  <a:pt x="912000" y="5776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7600" cap="flat">
            <a:solidFill>
              <a:srgbClr val="323232"/>
            </a:solidFill>
            <a:miter/>
          </a:ln>
        </p:spPr>
        <p:txBody>
          <a:bodyPr wrap="square" lIns="36000" tIns="0" rIns="36000" bIns="0" rtlCol="0" anchor="ctr"/>
          <a:lstStyle/>
          <a:p>
            <a:pPr algn="ctr"/>
            <a:r>
              <a:rPr sz="760" dirty="0">
                <a:solidFill>
                  <a:srgbClr val="191919"/>
                </a:solidFill>
                <a:latin typeface="微软雅黑" panose="020B0503020204020204" charset="-122"/>
              </a:rPr>
              <a:t>Worker</a:t>
            </a:r>
            <a:endParaRPr sz="760" dirty="0">
              <a:solidFill>
                <a:srgbClr val="191919"/>
              </a:solidFill>
              <a:latin typeface="微软雅黑" panose="020B0503020204020204" charset="-122"/>
            </a:endParaRPr>
          </a:p>
        </p:txBody>
      </p:sp>
      <p:sp>
        <p:nvSpPr>
          <p:cNvPr id="89" name="Text 137"/>
          <p:cNvSpPr txBox="1"/>
          <p:nvPr/>
        </p:nvSpPr>
        <p:spPr>
          <a:xfrm>
            <a:off x="6412222" y="3747803"/>
            <a:ext cx="912000" cy="205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760" dirty="0" smtClean="0">
                <a:solidFill>
                  <a:schemeClr val="tx1"/>
                </a:solidFill>
                <a:latin typeface="微软雅黑" panose="020B0503020204020204" charset="-122"/>
              </a:rPr>
              <a:t>take &amp; run</a:t>
            </a:r>
            <a:endParaRPr sz="760" dirty="0">
              <a:solidFill>
                <a:schemeClr val="tx1"/>
              </a:solidFill>
              <a:latin typeface="微软雅黑" panose="020B0503020204020204" charset="-122"/>
            </a:endParaRPr>
          </a:p>
        </p:txBody>
      </p:sp>
      <p:cxnSp>
        <p:nvCxnSpPr>
          <p:cNvPr id="86" name="直接箭头连接符 85"/>
          <p:cNvCxnSpPr>
            <a:stCxn id="18" idx="3"/>
            <a:endCxn id="87" idx="2"/>
          </p:cNvCxnSpPr>
          <p:nvPr/>
        </p:nvCxnSpPr>
        <p:spPr>
          <a:xfrm flipH="1">
            <a:off x="5203254" y="3709890"/>
            <a:ext cx="515316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2" name="Text 137"/>
          <p:cNvSpPr txBox="1"/>
          <p:nvPr/>
        </p:nvSpPr>
        <p:spPr>
          <a:xfrm>
            <a:off x="5033064" y="3773012"/>
            <a:ext cx="912000" cy="205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760" dirty="0" smtClean="0">
                <a:solidFill>
                  <a:schemeClr val="tx1"/>
                </a:solidFill>
                <a:latin typeface="微软雅黑" panose="020B0503020204020204" charset="-122"/>
              </a:rPr>
              <a:t>Steal &amp;</a:t>
            </a:r>
            <a:endParaRPr lang="en-US" sz="760" dirty="0" smtClean="0">
              <a:solidFill>
                <a:schemeClr val="tx1"/>
              </a:solidFill>
              <a:latin typeface="微软雅黑" panose="020B0503020204020204" charset="-122"/>
            </a:endParaRPr>
          </a:p>
          <a:p>
            <a:pPr algn="ctr"/>
            <a:r>
              <a:rPr lang="en-US" sz="760" dirty="0" smtClean="0">
                <a:solidFill>
                  <a:schemeClr val="tx1"/>
                </a:solidFill>
                <a:latin typeface="微软雅黑" panose="020B0503020204020204" charset="-122"/>
              </a:rPr>
              <a:t>run</a:t>
            </a:r>
            <a:endParaRPr sz="760" dirty="0">
              <a:solidFill>
                <a:schemeClr val="tx1"/>
              </a:solidFill>
              <a:latin typeface="微软雅黑" panose="020B0503020204020204" charset="-122"/>
            </a:endParaRPr>
          </a:p>
        </p:txBody>
      </p:sp>
      <p:sp>
        <p:nvSpPr>
          <p:cNvPr id="102" name="文本框 4"/>
          <p:cNvSpPr txBox="1"/>
          <p:nvPr/>
        </p:nvSpPr>
        <p:spPr>
          <a:xfrm>
            <a:off x="736027" y="4452855"/>
            <a:ext cx="3774013" cy="307777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>
              <a:spcAft>
                <a:spcPts val="1200"/>
              </a:spcAft>
            </a:pP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两种接口拥有两套割裂的调度模式和线程池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 2"/>
          <p:cNvSpPr/>
          <p:nvPr/>
        </p:nvSpPr>
        <p:spPr>
          <a:xfrm>
            <a:off x="0" y="-52627"/>
            <a:ext cx="9144000" cy="5207557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文本框 21"/>
          <p:cNvSpPr txBox="1"/>
          <p:nvPr/>
        </p:nvSpPr>
        <p:spPr>
          <a:xfrm>
            <a:off x="2821680" y="2027931"/>
            <a:ext cx="7467602" cy="52322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8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华为</a:t>
            </a:r>
            <a:r>
              <a:rPr 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Ylong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异步并发框架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" name="矩形 7"/>
          <p:cNvSpPr/>
          <p:nvPr/>
        </p:nvSpPr>
        <p:spPr>
          <a:xfrm>
            <a:off x="772189" y="991719"/>
            <a:ext cx="77546" cy="237351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ln w="9525" cap="flat">
                  <a:solidFill>
                    <a:srgbClr val="0D7260"/>
                  </a:solidFill>
                  <a:prstDash val="solid"/>
                  <a:round/>
                </a:ln>
                <a:noFill/>
              </a:defRPr>
            </a:pPr>
          </a:p>
        </p:txBody>
      </p:sp>
      <p:sp>
        <p:nvSpPr>
          <p:cNvPr id="105" name="矩形 13"/>
          <p:cNvSpPr/>
          <p:nvPr/>
        </p:nvSpPr>
        <p:spPr>
          <a:xfrm>
            <a:off x="0" y="4201159"/>
            <a:ext cx="9144000" cy="95377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1" name="Picture 2" descr="C:\Users\c00603464\AppData\Roaming\eSpace_Desktop\UserData\c00603464\imagefiles\95C66E29-D47B-4276-928A-D663E546EE4A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30" y="2610357"/>
            <a:ext cx="4684102" cy="261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矩形 2"/>
          <p:cNvSpPr/>
          <p:nvPr/>
        </p:nvSpPr>
        <p:spPr>
          <a:xfrm>
            <a:off x="0" y="-1905"/>
            <a:ext cx="4546341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" name="文本框 10"/>
          <p:cNvSpPr txBox="1"/>
          <p:nvPr/>
        </p:nvSpPr>
        <p:spPr>
          <a:xfrm>
            <a:off x="4937572" y="1671503"/>
            <a:ext cx="3755193" cy="50783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2700" b="1">
                <a:latin typeface="Poppins"/>
                <a:ea typeface="Poppins"/>
                <a:cs typeface="Poppins"/>
                <a:sym typeface="Poppins"/>
              </a:defRPr>
            </a:pPr>
            <a:r>
              <a:rPr 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Ylong </a:t>
            </a:r>
            <a:r>
              <a:rPr 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Runtime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并发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框架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5" name="矩形 11"/>
          <p:cNvSpPr/>
          <p:nvPr/>
        </p:nvSpPr>
        <p:spPr>
          <a:xfrm>
            <a:off x="4997195" y="2136865"/>
            <a:ext cx="3586890" cy="45719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8800"/>
                </a:solidFill>
              </a:defRPr>
            </a:pPr>
          </a:p>
        </p:txBody>
      </p:sp>
      <p:sp>
        <p:nvSpPr>
          <p:cNvPr id="126" name="文本框 12"/>
          <p:cNvSpPr txBox="1"/>
          <p:nvPr/>
        </p:nvSpPr>
        <p:spPr>
          <a:xfrm>
            <a:off x="4951606" y="2581704"/>
            <a:ext cx="3632480" cy="1461939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>
              <a:spcAft>
                <a:spcPts val="600"/>
              </a:spcAft>
            </a:pPr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华</a:t>
            </a:r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Rust</a:t>
            </a:r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异步并发框架</a:t>
            </a:r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近期计划在</a:t>
            </a:r>
            <a:r>
              <a:rPr lang="en-US" altLang="zh-CN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OpenHarmony</a:t>
            </a:r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r>
              <a:rPr lang="zh-CN" altLang="en-US" sz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开源</a:t>
            </a:r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。与</a:t>
            </a:r>
            <a:r>
              <a:rPr lang="en-US" altLang="zh-CN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Tokio</a:t>
            </a:r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类似，同样为事件驱动型调度框架，提供异步</a:t>
            </a:r>
            <a:r>
              <a:rPr lang="en-US" altLang="zh-CN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</a:t>
            </a:r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、定时器、同步原语等功能。但额外提供：</a:t>
            </a:r>
            <a:endParaRPr lang="en-US" altLang="zh-CN" sz="1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>
              <a:buSzPct val="70000"/>
              <a:buFont typeface="Wingdings" panose="05000000000000000000" pitchFamily="2" charset="2"/>
              <a:buChar char="n"/>
            </a:pPr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任务优先级调度</a:t>
            </a:r>
            <a:endParaRPr lang="en-US" altLang="zh-CN" sz="1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>
              <a:buSzPct val="70000"/>
              <a:buFont typeface="Wingdings" panose="05000000000000000000" pitchFamily="2" charset="2"/>
              <a:buChar char="n"/>
            </a:pPr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异步并行迭代器</a:t>
            </a:r>
            <a:endParaRPr lang="en-US" altLang="zh-CN" sz="1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>
              <a:buSzPct val="70000"/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结构化并发</a:t>
            </a:r>
            <a:endParaRPr lang="en-US" altLang="zh-CN" sz="1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7" name="文本框 4"/>
          <p:cNvSpPr txBox="1"/>
          <p:nvPr/>
        </p:nvSpPr>
        <p:spPr>
          <a:xfrm>
            <a:off x="999891" y="554828"/>
            <a:ext cx="4577715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Ylong Runtime</a:t>
            </a:r>
            <a:endParaRPr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8" name="矩形 5"/>
          <p:cNvSpPr/>
          <p:nvPr/>
        </p:nvSpPr>
        <p:spPr>
          <a:xfrm>
            <a:off x="738195" y="620185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grpSp>
        <p:nvGrpSpPr>
          <p:cNvPr id="136" name="组合 135"/>
          <p:cNvGrpSpPr/>
          <p:nvPr/>
        </p:nvGrpSpPr>
        <p:grpSpPr>
          <a:xfrm>
            <a:off x="263463" y="1566046"/>
            <a:ext cx="4019414" cy="2578356"/>
            <a:chOff x="1870519" y="2679765"/>
            <a:chExt cx="4319613" cy="2974711"/>
          </a:xfrm>
        </p:grpSpPr>
        <p:sp>
          <p:nvSpPr>
            <p:cNvPr id="137" name="矩形 136"/>
            <p:cNvSpPr/>
            <p:nvPr/>
          </p:nvSpPr>
          <p:spPr>
            <a:xfrm>
              <a:off x="1877743" y="3409949"/>
              <a:ext cx="4312389" cy="67693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对外</a:t>
              </a:r>
              <a:endPara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05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接口</a:t>
              </a: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1870519" y="2679765"/>
              <a:ext cx="4312389" cy="6228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APP/SA</a:t>
              </a:r>
              <a:endPara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1877743" y="4207903"/>
              <a:ext cx="4312389" cy="144657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050" b="1" noProof="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调度器</a:t>
              </a:r>
              <a:endParaRPr kumimoji="0" lang="en-US" altLang="zh-CN" sz="105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0" name="箭头: 下 20"/>
            <p:cNvSpPr/>
            <p:nvPr/>
          </p:nvSpPr>
          <p:spPr>
            <a:xfrm>
              <a:off x="5862415" y="3016063"/>
              <a:ext cx="277873" cy="1259952"/>
            </a:xfrm>
            <a:prstGeom prst="downArrow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提交任务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141" name="组合 140"/>
            <p:cNvGrpSpPr/>
            <p:nvPr/>
          </p:nvGrpSpPr>
          <p:grpSpPr>
            <a:xfrm>
              <a:off x="2697691" y="2738576"/>
              <a:ext cx="3112658" cy="523775"/>
              <a:chOff x="2530132" y="2292353"/>
              <a:chExt cx="4768642" cy="523775"/>
            </a:xfrm>
          </p:grpSpPr>
          <p:sp>
            <p:nvSpPr>
              <p:cNvPr id="180" name="矩形 179"/>
              <p:cNvSpPr/>
              <p:nvPr/>
            </p:nvSpPr>
            <p:spPr>
              <a:xfrm>
                <a:off x="2530132" y="2292353"/>
                <a:ext cx="4768642" cy="52377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defTabSz="914400" hangingPunct="1">
                  <a:defRPr/>
                </a:pPr>
                <a:r>
                  <a:rPr lang="en-US" altLang="zh-CN" sz="800" b="1" kern="1200" dirty="0" smtClean="0">
                    <a:solidFill>
                      <a:srgbClr val="1D1D1A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Async</a:t>
                </a:r>
                <a:endPara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function</a:t>
                </a:r>
                <a:endPara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81" name="矩形: 圆角 61"/>
              <p:cNvSpPr/>
              <p:nvPr/>
            </p:nvSpPr>
            <p:spPr>
              <a:xfrm>
                <a:off x="6905597" y="2433483"/>
                <a:ext cx="284393" cy="240224"/>
              </a:xfrm>
              <a:prstGeom prst="round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82" name="矩形: 圆角 62"/>
              <p:cNvSpPr/>
              <p:nvPr/>
            </p:nvSpPr>
            <p:spPr>
              <a:xfrm>
                <a:off x="5817336" y="2338749"/>
                <a:ext cx="719999" cy="210675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CPU Task</a:t>
                </a:r>
                <a:endParaRPr kumimoji="0" lang="zh-CN" altLang="en-US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83" name="矩形: 圆角 63"/>
              <p:cNvSpPr/>
              <p:nvPr/>
            </p:nvSpPr>
            <p:spPr>
              <a:xfrm>
                <a:off x="5817333" y="2569840"/>
                <a:ext cx="719999" cy="213771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CPU Task</a:t>
                </a:r>
                <a:endParaRPr kumimoji="0" lang="zh-CN" alt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84" name="矩形: 圆角 64"/>
              <p:cNvSpPr/>
              <p:nvPr/>
            </p:nvSpPr>
            <p:spPr>
              <a:xfrm>
                <a:off x="3667238" y="2425060"/>
                <a:ext cx="720000" cy="257070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IO Task</a:t>
                </a: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85" name="矩形: 圆角 65"/>
              <p:cNvSpPr/>
              <p:nvPr/>
            </p:nvSpPr>
            <p:spPr>
              <a:xfrm>
                <a:off x="4632197" y="2425060"/>
                <a:ext cx="720000" cy="257070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IO Task</a:t>
                </a: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cxnSp>
            <p:nvCxnSpPr>
              <p:cNvPr id="186" name="直接箭头连接符 185"/>
              <p:cNvCxnSpPr>
                <a:stCxn id="184" idx="3"/>
                <a:endCxn id="185" idx="1"/>
              </p:cNvCxnSpPr>
              <p:nvPr/>
            </p:nvCxnSpPr>
            <p:spPr>
              <a:xfrm>
                <a:off x="4387238" y="2553595"/>
                <a:ext cx="244959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箭头连接符 186"/>
              <p:cNvCxnSpPr>
                <a:stCxn id="185" idx="3"/>
                <a:endCxn id="182" idx="1"/>
              </p:cNvCxnSpPr>
              <p:nvPr/>
            </p:nvCxnSpPr>
            <p:spPr>
              <a:xfrm flipV="1">
                <a:off x="5352196" y="2444087"/>
                <a:ext cx="465140" cy="10950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箭头连接符 187"/>
              <p:cNvCxnSpPr>
                <a:stCxn id="185" idx="3"/>
                <a:endCxn id="183" idx="1"/>
              </p:cNvCxnSpPr>
              <p:nvPr/>
            </p:nvCxnSpPr>
            <p:spPr>
              <a:xfrm>
                <a:off x="5352196" y="2553595"/>
                <a:ext cx="465137" cy="12313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箭头连接符 188"/>
              <p:cNvCxnSpPr>
                <a:stCxn id="182" idx="3"/>
                <a:endCxn id="181" idx="1"/>
              </p:cNvCxnSpPr>
              <p:nvPr/>
            </p:nvCxnSpPr>
            <p:spPr>
              <a:xfrm>
                <a:off x="6537336" y="2444087"/>
                <a:ext cx="368261" cy="10950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矩形: 圆角 71"/>
              <p:cNvSpPr/>
              <p:nvPr/>
            </p:nvSpPr>
            <p:spPr>
              <a:xfrm>
                <a:off x="3184505" y="2433483"/>
                <a:ext cx="284393" cy="240224"/>
              </a:xfrm>
              <a:prstGeom prst="round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cxnSp>
            <p:nvCxnSpPr>
              <p:cNvPr id="190" name="直接箭头连接符 189"/>
              <p:cNvCxnSpPr>
                <a:stCxn id="183" idx="3"/>
                <a:endCxn id="181" idx="1"/>
              </p:cNvCxnSpPr>
              <p:nvPr/>
            </p:nvCxnSpPr>
            <p:spPr>
              <a:xfrm flipV="1">
                <a:off x="6537333" y="2553595"/>
                <a:ext cx="368264" cy="12313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箭头连接符 191"/>
              <p:cNvCxnSpPr>
                <a:stCxn id="191" idx="3"/>
                <a:endCxn id="184" idx="1"/>
              </p:cNvCxnSpPr>
              <p:nvPr/>
            </p:nvCxnSpPr>
            <p:spPr>
              <a:xfrm>
                <a:off x="3468898" y="2553595"/>
                <a:ext cx="1983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星形: 五角 73"/>
              <p:cNvSpPr/>
              <p:nvPr/>
            </p:nvSpPr>
            <p:spPr>
              <a:xfrm>
                <a:off x="5561552" y="2470025"/>
                <a:ext cx="154421" cy="159281"/>
              </a:xfrm>
              <a:prstGeom prst="star5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94" name="星形: 五角 74"/>
              <p:cNvSpPr/>
              <p:nvPr/>
            </p:nvSpPr>
            <p:spPr>
              <a:xfrm>
                <a:off x="6705632" y="2482032"/>
                <a:ext cx="154421" cy="159281"/>
              </a:xfrm>
              <a:prstGeom prst="star5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42" name="组合 141"/>
            <p:cNvGrpSpPr/>
            <p:nvPr/>
          </p:nvGrpSpPr>
          <p:grpSpPr>
            <a:xfrm>
              <a:off x="4464140" y="4744484"/>
              <a:ext cx="1620299" cy="771875"/>
              <a:chOff x="2522069" y="4295622"/>
              <a:chExt cx="1620299" cy="771875"/>
            </a:xfrm>
          </p:grpSpPr>
          <p:sp>
            <p:nvSpPr>
              <p:cNvPr id="164" name="矩形: 圆角 44"/>
              <p:cNvSpPr/>
              <p:nvPr/>
            </p:nvSpPr>
            <p:spPr>
              <a:xfrm>
                <a:off x="2522069" y="4295622"/>
                <a:ext cx="1620299" cy="771875"/>
              </a:xfrm>
              <a:prstGeom prst="roundRect">
                <a:avLst>
                  <a:gd name="adj" fmla="val 673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Executor</a:t>
                </a:r>
                <a:endParaRPr kumimoji="0" lang="zh-CN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5" name="箭头: 上弧形 45"/>
              <p:cNvSpPr/>
              <p:nvPr/>
            </p:nvSpPr>
            <p:spPr>
              <a:xfrm>
                <a:off x="2608858" y="4485896"/>
                <a:ext cx="551193" cy="276851"/>
              </a:xfrm>
              <a:prstGeom prst="curvedDownArrow">
                <a:avLst/>
              </a:prstGeom>
              <a:solidFill>
                <a:srgbClr val="FEEE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6" name="箭头: 上弧形 46"/>
              <p:cNvSpPr/>
              <p:nvPr/>
            </p:nvSpPr>
            <p:spPr>
              <a:xfrm rot="10800000">
                <a:off x="2563069" y="4755498"/>
                <a:ext cx="551193" cy="276851"/>
              </a:xfrm>
              <a:prstGeom prst="curvedDownArrow">
                <a:avLst/>
              </a:prstGeom>
              <a:solidFill>
                <a:srgbClr val="FEEE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3215861" y="4517288"/>
                <a:ext cx="855929" cy="143660"/>
              </a:xfrm>
              <a:prstGeom prst="rect">
                <a:avLst/>
              </a:prstGeom>
              <a:solidFill>
                <a:srgbClr val="FEEE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高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cxnSp>
            <p:nvCxnSpPr>
              <p:cNvPr id="168" name="直接连接符 167"/>
              <p:cNvCxnSpPr/>
              <p:nvPr/>
            </p:nvCxnSpPr>
            <p:spPr>
              <a:xfrm>
                <a:off x="3673459" y="4517288"/>
                <a:ext cx="0" cy="1436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连接符 168"/>
              <p:cNvCxnSpPr/>
              <p:nvPr/>
            </p:nvCxnSpPr>
            <p:spPr>
              <a:xfrm>
                <a:off x="3868192" y="4517288"/>
                <a:ext cx="0" cy="1436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接连接符 169"/>
              <p:cNvCxnSpPr/>
              <p:nvPr/>
            </p:nvCxnSpPr>
            <p:spPr>
              <a:xfrm>
                <a:off x="3478726" y="4517288"/>
                <a:ext cx="0" cy="1436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矩形 170"/>
              <p:cNvSpPr/>
              <p:nvPr/>
            </p:nvSpPr>
            <p:spPr>
              <a:xfrm>
                <a:off x="3215861" y="4709743"/>
                <a:ext cx="855929" cy="143660"/>
              </a:xfrm>
              <a:prstGeom prst="rect">
                <a:avLst/>
              </a:prstGeom>
              <a:solidFill>
                <a:srgbClr val="FEEE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中</a:t>
                </a:r>
                <a:endPara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cxnSp>
            <p:nvCxnSpPr>
              <p:cNvPr id="172" name="直接连接符 171"/>
              <p:cNvCxnSpPr/>
              <p:nvPr/>
            </p:nvCxnSpPr>
            <p:spPr>
              <a:xfrm>
                <a:off x="3673459" y="4709743"/>
                <a:ext cx="0" cy="1436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/>
              <p:cNvCxnSpPr/>
              <p:nvPr/>
            </p:nvCxnSpPr>
            <p:spPr>
              <a:xfrm>
                <a:off x="3868192" y="4709743"/>
                <a:ext cx="0" cy="1436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/>
              <p:cNvCxnSpPr/>
              <p:nvPr/>
            </p:nvCxnSpPr>
            <p:spPr>
              <a:xfrm>
                <a:off x="3478726" y="4709743"/>
                <a:ext cx="0" cy="1436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/>
              <p:cNvSpPr/>
              <p:nvPr/>
            </p:nvSpPr>
            <p:spPr>
              <a:xfrm>
                <a:off x="3205424" y="4895249"/>
                <a:ext cx="855929" cy="143660"/>
              </a:xfrm>
              <a:prstGeom prst="rect">
                <a:avLst/>
              </a:prstGeom>
              <a:solidFill>
                <a:srgbClr val="FEEE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低</a:t>
                </a:r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cxnSp>
            <p:nvCxnSpPr>
              <p:cNvPr id="176" name="直接连接符 175"/>
              <p:cNvCxnSpPr/>
              <p:nvPr/>
            </p:nvCxnSpPr>
            <p:spPr>
              <a:xfrm>
                <a:off x="3663022" y="4895249"/>
                <a:ext cx="0" cy="1436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/>
              <p:cNvCxnSpPr/>
              <p:nvPr/>
            </p:nvCxnSpPr>
            <p:spPr>
              <a:xfrm>
                <a:off x="3857755" y="4895249"/>
                <a:ext cx="0" cy="1436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/>
              <p:cNvCxnSpPr/>
              <p:nvPr/>
            </p:nvCxnSpPr>
            <p:spPr>
              <a:xfrm>
                <a:off x="3468289" y="4895249"/>
                <a:ext cx="0" cy="1436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文本框 178"/>
              <p:cNvSpPr txBox="1"/>
              <p:nvPr/>
            </p:nvSpPr>
            <p:spPr>
              <a:xfrm>
                <a:off x="2671480" y="4494958"/>
                <a:ext cx="384721" cy="357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344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</a:rPr>
                  <a:t>线程池</a:t>
                </a:r>
                <a:endParaRPr kumimoji="1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3" name="组合 142"/>
            <p:cNvGrpSpPr/>
            <p:nvPr/>
          </p:nvGrpSpPr>
          <p:grpSpPr>
            <a:xfrm>
              <a:off x="2525816" y="4744484"/>
              <a:ext cx="1620299" cy="771875"/>
              <a:chOff x="2519755" y="3146434"/>
              <a:chExt cx="1620299" cy="771875"/>
            </a:xfrm>
          </p:grpSpPr>
          <p:sp>
            <p:nvSpPr>
              <p:cNvPr id="156" name="矩形: 圆角 36"/>
              <p:cNvSpPr/>
              <p:nvPr/>
            </p:nvSpPr>
            <p:spPr>
              <a:xfrm>
                <a:off x="2522069" y="3146434"/>
                <a:ext cx="1617985" cy="77187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R</a:t>
                </a:r>
                <a:r>
                  <a:rPr kumimoji="0" lang="en-US" altLang="zh-CN" sz="9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eactor</a:t>
                </a:r>
                <a:endParaRPr kumimoji="0" lang="zh-CN" altLang="en-US" sz="1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7" name="椭圆 156"/>
              <p:cNvSpPr/>
              <p:nvPr/>
            </p:nvSpPr>
            <p:spPr>
              <a:xfrm>
                <a:off x="2808369" y="3414101"/>
                <a:ext cx="1047244" cy="172685"/>
              </a:xfrm>
              <a:prstGeom prst="ellipse">
                <a:avLst/>
              </a:prstGeom>
              <a:solidFill>
                <a:srgbClr val="FFF4CB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epoll</a:t>
                </a:r>
                <a:endParaRPr kumimoji="0" lang="zh-CN" alt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8" name="椭圆 157"/>
              <p:cNvSpPr/>
              <p:nvPr/>
            </p:nvSpPr>
            <p:spPr>
              <a:xfrm>
                <a:off x="2519755" y="3694992"/>
                <a:ext cx="524519" cy="168468"/>
              </a:xfrm>
              <a:prstGeom prst="ellipse">
                <a:avLst/>
              </a:prstGeom>
              <a:solidFill>
                <a:srgbClr val="FFF4CB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fd1</a:t>
                </a:r>
                <a:endParaRPr kumimoji="0" lang="zh-CN" alt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9" name="椭圆 158"/>
              <p:cNvSpPr/>
              <p:nvPr/>
            </p:nvSpPr>
            <p:spPr>
              <a:xfrm>
                <a:off x="3062103" y="3694992"/>
                <a:ext cx="524519" cy="168468"/>
              </a:xfrm>
              <a:prstGeom prst="ellipse">
                <a:avLst/>
              </a:prstGeom>
              <a:solidFill>
                <a:srgbClr val="FFF4CB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fd2</a:t>
                </a:r>
                <a:endParaRPr kumimoji="0" lang="zh-CN" alt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0" name="椭圆 159"/>
              <p:cNvSpPr/>
              <p:nvPr/>
            </p:nvSpPr>
            <p:spPr>
              <a:xfrm>
                <a:off x="3604452" y="3694992"/>
                <a:ext cx="524519" cy="168468"/>
              </a:xfrm>
              <a:prstGeom prst="ellipse">
                <a:avLst/>
              </a:prstGeom>
              <a:solidFill>
                <a:srgbClr val="FFF4CB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….</a:t>
                </a:r>
                <a:endParaRPr kumimoji="0" lang="zh-CN" alt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cxnSp>
            <p:nvCxnSpPr>
              <p:cNvPr id="161" name="直接箭头连接符 160"/>
              <p:cNvCxnSpPr>
                <a:stCxn id="157" idx="4"/>
                <a:endCxn id="158" idx="0"/>
              </p:cNvCxnSpPr>
              <p:nvPr/>
            </p:nvCxnSpPr>
            <p:spPr>
              <a:xfrm flipH="1">
                <a:off x="2782015" y="3586786"/>
                <a:ext cx="549976" cy="108206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/>
              <p:cNvCxnSpPr>
                <a:stCxn id="157" idx="4"/>
                <a:endCxn id="159" idx="0"/>
              </p:cNvCxnSpPr>
              <p:nvPr/>
            </p:nvCxnSpPr>
            <p:spPr>
              <a:xfrm flipH="1">
                <a:off x="3324363" y="3586786"/>
                <a:ext cx="7628" cy="108206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箭头连接符 162"/>
              <p:cNvCxnSpPr>
                <a:stCxn id="157" idx="4"/>
                <a:endCxn id="160" idx="0"/>
              </p:cNvCxnSpPr>
              <p:nvPr/>
            </p:nvCxnSpPr>
            <p:spPr>
              <a:xfrm>
                <a:off x="3331991" y="3586786"/>
                <a:ext cx="534721" cy="108206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组合 143"/>
            <p:cNvGrpSpPr/>
            <p:nvPr/>
          </p:nvGrpSpPr>
          <p:grpSpPr>
            <a:xfrm>
              <a:off x="2528130" y="4371261"/>
              <a:ext cx="3556309" cy="244860"/>
              <a:chOff x="2716319" y="3919574"/>
              <a:chExt cx="4711759" cy="244860"/>
            </a:xfrm>
          </p:grpSpPr>
          <p:sp>
            <p:nvSpPr>
              <p:cNvPr id="153" name="矩形 152"/>
              <p:cNvSpPr/>
              <p:nvPr/>
            </p:nvSpPr>
            <p:spPr>
              <a:xfrm>
                <a:off x="2716319" y="3919574"/>
                <a:ext cx="1507208" cy="24486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结构化并发</a:t>
                </a: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4318595" y="3919574"/>
                <a:ext cx="1507208" cy="24486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优先级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5" name="矩形 154"/>
              <p:cNvSpPr/>
              <p:nvPr/>
            </p:nvSpPr>
            <p:spPr>
              <a:xfrm>
                <a:off x="5920870" y="3919574"/>
                <a:ext cx="1507208" cy="2448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05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deadline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2665439" y="3565447"/>
              <a:ext cx="3226919" cy="439674"/>
              <a:chOff x="2609745" y="3565447"/>
              <a:chExt cx="3226919" cy="439674"/>
            </a:xfrm>
          </p:grpSpPr>
          <p:sp>
            <p:nvSpPr>
              <p:cNvPr id="149" name="矩形: 圆角 238"/>
              <p:cNvSpPr/>
              <p:nvPr/>
            </p:nvSpPr>
            <p:spPr>
              <a:xfrm>
                <a:off x="2609745" y="3571757"/>
                <a:ext cx="699679" cy="42836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Async</a:t>
                </a:r>
                <a:endPara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Sync</a:t>
                </a:r>
                <a:endParaRPr kumimoji="0" lang="zh-CN" alt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0" name="矩形: 圆角 238"/>
              <p:cNvSpPr/>
              <p:nvPr/>
            </p:nvSpPr>
            <p:spPr>
              <a:xfrm>
                <a:off x="3434257" y="3576758"/>
                <a:ext cx="699679" cy="42836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Async</a:t>
                </a:r>
                <a:endPara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IO</a:t>
                </a:r>
                <a:endParaRPr kumimoji="0" lang="zh-CN" alt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1" name="矩形: 圆角 238"/>
              <p:cNvSpPr/>
              <p:nvPr/>
            </p:nvSpPr>
            <p:spPr>
              <a:xfrm>
                <a:off x="4245624" y="3571758"/>
                <a:ext cx="699679" cy="42836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Async</a:t>
                </a:r>
                <a:endPara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D1D1A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Timer</a:t>
                </a:r>
                <a:endParaRPr kumimoji="0" lang="zh-CN" altLang="en-US" sz="9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2" name="矩形: 圆角 238"/>
              <p:cNvSpPr/>
              <p:nvPr/>
            </p:nvSpPr>
            <p:spPr>
              <a:xfrm>
                <a:off x="4999110" y="3565447"/>
                <a:ext cx="837554" cy="42836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Parallel</a:t>
                </a:r>
                <a:endPara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0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Calc</a:t>
                </a:r>
                <a:endParaRPr kumimoji="0" lang="zh-CN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146" name="箭头: 右 26"/>
            <p:cNvSpPr/>
            <p:nvPr/>
          </p:nvSpPr>
          <p:spPr>
            <a:xfrm>
              <a:off x="4180779" y="5067593"/>
              <a:ext cx="259255" cy="144016"/>
            </a:xfrm>
            <a:prstGeom prst="rightArrow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4057272" y="5168315"/>
              <a:ext cx="512961" cy="37959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事件</a:t>
              </a:r>
              <a:endPara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到达</a:t>
              </a:r>
              <a:endParaRPr kumimoji="1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148" name="箭头: 下 28"/>
            <p:cNvSpPr/>
            <p:nvPr/>
          </p:nvSpPr>
          <p:spPr>
            <a:xfrm>
              <a:off x="2384075" y="3016063"/>
              <a:ext cx="277873" cy="1259952"/>
            </a:xfrm>
            <a:prstGeom prst="downArrow">
              <a:avLst/>
            </a:pr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A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注册事件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"/>
          <p:cNvSpPr/>
          <p:nvPr/>
        </p:nvSpPr>
        <p:spPr>
          <a:xfrm>
            <a:off x="0" y="59206"/>
            <a:ext cx="9144000" cy="1213367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文本框 3"/>
          <p:cNvSpPr txBox="1"/>
          <p:nvPr/>
        </p:nvSpPr>
        <p:spPr>
          <a:xfrm>
            <a:off x="866470" y="510775"/>
            <a:ext cx="4577716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任务优先级调度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" name="矩形 8"/>
          <p:cNvSpPr/>
          <p:nvPr/>
        </p:nvSpPr>
        <p:spPr>
          <a:xfrm>
            <a:off x="740228" y="604948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9" name="矩形 6"/>
          <p:cNvSpPr/>
          <p:nvPr/>
        </p:nvSpPr>
        <p:spPr>
          <a:xfrm>
            <a:off x="866470" y="820217"/>
            <a:ext cx="3056024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r>
              <a:rPr lang="en-US" altLang="zh-CN" sz="1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Task priority and quality of service</a:t>
            </a:r>
            <a:endParaRPr lang="en-US" altLang="zh-CN" sz="1100" dirty="0">
              <a:solidFill>
                <a:schemeClr val="accent5">
                  <a:lumMod val="20000"/>
                  <a:lumOff val="8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041" y="2309604"/>
            <a:ext cx="4814145" cy="18019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539" y="2487222"/>
            <a:ext cx="2760314" cy="144667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"/>
          <p:cNvSpPr/>
          <p:nvPr/>
        </p:nvSpPr>
        <p:spPr>
          <a:xfrm>
            <a:off x="0" y="59206"/>
            <a:ext cx="9144000" cy="1213367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文本框 3"/>
          <p:cNvSpPr txBox="1"/>
          <p:nvPr/>
        </p:nvSpPr>
        <p:spPr>
          <a:xfrm>
            <a:off x="866470" y="510775"/>
            <a:ext cx="4577716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任务优先级调度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" name="矩形 8"/>
          <p:cNvSpPr/>
          <p:nvPr/>
        </p:nvSpPr>
        <p:spPr>
          <a:xfrm>
            <a:off x="740228" y="604948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84" y="2609983"/>
            <a:ext cx="4333059" cy="193386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27" y="2675314"/>
            <a:ext cx="3798426" cy="1803199"/>
          </a:xfrm>
          <a:prstGeom prst="rect">
            <a:avLst/>
          </a:prstGeom>
        </p:spPr>
      </p:pic>
      <p:sp>
        <p:nvSpPr>
          <p:cNvPr id="12" name="文本框 12"/>
          <p:cNvSpPr txBox="1"/>
          <p:nvPr/>
        </p:nvSpPr>
        <p:spPr>
          <a:xfrm>
            <a:off x="625044" y="1818315"/>
            <a:ext cx="4072499" cy="70788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en-US" altLang="zh-CN" sz="13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Linux CFS</a:t>
            </a:r>
            <a:r>
              <a:rPr lang="zh-CN" altLang="en-US" sz="13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调度</a:t>
            </a:r>
            <a:r>
              <a:rPr lang="en-US" altLang="zh-CN" sz="13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13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线程优先级</a:t>
            </a:r>
            <a:endParaRPr lang="en-US" altLang="zh-CN" sz="13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3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设置线程的</a:t>
            </a:r>
            <a:r>
              <a:rPr lang="en-US" altLang="zh-CN" sz="13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Nice</a:t>
            </a:r>
            <a:r>
              <a:rPr lang="zh-CN" altLang="en-US" sz="13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值给予线程不同的权重</a:t>
            </a:r>
            <a:endParaRPr lang="en-US" altLang="zh-CN" sz="13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3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2"/>
          <p:cNvSpPr txBox="1"/>
          <p:nvPr/>
        </p:nvSpPr>
        <p:spPr>
          <a:xfrm>
            <a:off x="5038427" y="1775092"/>
            <a:ext cx="3870789" cy="692497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 lvl="0">
              <a:defRPr/>
            </a:pPr>
            <a:r>
              <a:rPr lang="en-US" altLang="zh-CN" sz="1300" dirty="0">
                <a:solidFill>
                  <a:srgbClr val="3232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300" dirty="0" smtClean="0">
                <a:solidFill>
                  <a:srgbClr val="3232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en-US" sz="1300" dirty="0">
                <a:solidFill>
                  <a:srgbClr val="3232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线程</a:t>
            </a:r>
            <a:r>
              <a:rPr lang="en-US" altLang="zh-CN" sz="1300" dirty="0" smtClean="0">
                <a:solidFill>
                  <a:srgbClr val="3232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1300" dirty="0">
                <a:solidFill>
                  <a:srgbClr val="3232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300" dirty="0">
                <a:solidFill>
                  <a:srgbClr val="3232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1300" dirty="0">
                <a:solidFill>
                  <a:srgbClr val="3232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1300" dirty="0">
                <a:solidFill>
                  <a:srgbClr val="3232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1300" dirty="0">
                <a:solidFill>
                  <a:srgbClr val="3232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的权重是</a:t>
            </a:r>
            <a:r>
              <a:rPr lang="en-US" altLang="zh-CN" sz="1300" dirty="0">
                <a:solidFill>
                  <a:srgbClr val="3232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1024</a:t>
            </a:r>
            <a:r>
              <a:rPr lang="zh-CN" altLang="en-US" sz="1300" dirty="0">
                <a:solidFill>
                  <a:srgbClr val="3232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300" dirty="0">
                <a:solidFill>
                  <a:srgbClr val="3232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1300" dirty="0">
                <a:solidFill>
                  <a:srgbClr val="3232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的权重是</a:t>
            </a:r>
            <a:r>
              <a:rPr lang="en-US" altLang="zh-CN" sz="1300" dirty="0">
                <a:solidFill>
                  <a:srgbClr val="3232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2048</a:t>
            </a:r>
            <a:r>
              <a:rPr lang="zh-CN" altLang="en-US" sz="1300" dirty="0">
                <a:solidFill>
                  <a:srgbClr val="3232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。那么</a:t>
            </a:r>
            <a:r>
              <a:rPr lang="en-US" altLang="zh-CN" sz="1300" dirty="0">
                <a:solidFill>
                  <a:srgbClr val="3232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1300" dirty="0">
                <a:solidFill>
                  <a:srgbClr val="3232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获得</a:t>
            </a:r>
            <a:r>
              <a:rPr lang="en-US" altLang="zh-CN" sz="1300" dirty="0">
                <a:solidFill>
                  <a:srgbClr val="3232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1300" dirty="0">
                <a:solidFill>
                  <a:srgbClr val="3232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的时间比例是</a:t>
            </a:r>
            <a:endParaRPr lang="en-US" altLang="zh-CN" sz="1300" dirty="0">
              <a:solidFill>
                <a:srgbClr val="32323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ctr">
              <a:spcAft>
                <a:spcPts val="600"/>
              </a:spcAft>
              <a:defRPr/>
            </a:pPr>
            <a:r>
              <a:rPr lang="en-US" altLang="zh-CN" sz="1300" dirty="0">
                <a:solidFill>
                  <a:srgbClr val="3232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1024/ (1024 + 2048) = 33.3</a:t>
            </a:r>
            <a:r>
              <a:rPr lang="en-US" altLang="zh-CN" sz="1300" dirty="0" smtClean="0">
                <a:solidFill>
                  <a:srgbClr val="32323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%</a:t>
            </a:r>
            <a:endParaRPr lang="en-US" altLang="zh-CN" sz="1300" dirty="0">
              <a:solidFill>
                <a:srgbClr val="32323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6"/>
          <p:cNvSpPr/>
          <p:nvPr/>
        </p:nvSpPr>
        <p:spPr>
          <a:xfrm>
            <a:off x="866470" y="820217"/>
            <a:ext cx="3056024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r>
              <a:rPr lang="en-US" altLang="zh-CN" sz="1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Task priority and quality of service</a:t>
            </a:r>
            <a:endParaRPr lang="en-US" altLang="zh-CN" sz="1100" dirty="0">
              <a:solidFill>
                <a:schemeClr val="accent5">
                  <a:lumMod val="20000"/>
                  <a:lumOff val="8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"/>
          <p:cNvSpPr/>
          <p:nvPr/>
        </p:nvSpPr>
        <p:spPr>
          <a:xfrm>
            <a:off x="0" y="59206"/>
            <a:ext cx="9144000" cy="1213367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文本框 3"/>
          <p:cNvSpPr txBox="1"/>
          <p:nvPr/>
        </p:nvSpPr>
        <p:spPr>
          <a:xfrm>
            <a:off x="866470" y="510775"/>
            <a:ext cx="4577716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任务优先级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调度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" name="矩形 8"/>
          <p:cNvSpPr/>
          <p:nvPr/>
        </p:nvSpPr>
        <p:spPr>
          <a:xfrm>
            <a:off x="740228" y="604948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11" name="文本框 12"/>
          <p:cNvSpPr txBox="1"/>
          <p:nvPr/>
        </p:nvSpPr>
        <p:spPr>
          <a:xfrm>
            <a:off x="866470" y="2524918"/>
            <a:ext cx="3139786" cy="1600438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对框架内的工作线程设置优先级，使其拥有不同权重。</a:t>
            </a:r>
            <a:endParaRPr lang="en-US" altLang="zh-CN" sz="1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</a:t>
            </a:r>
            <a:r>
              <a:rPr lang="en-US" altLang="zh-CN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Kernel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决定调度时间</a:t>
            </a:r>
            <a:endParaRPr lang="en-US" altLang="zh-CN" sz="1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优先级任务由高权重线程调度，以此获得更多执行时间</a:t>
            </a:r>
            <a:endParaRPr lang="en-US" altLang="zh-CN" sz="1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全局队列区分高低优先级</a:t>
            </a:r>
            <a:endParaRPr lang="zh-CN" altLang="en-US" sz="1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6470" y="820217"/>
            <a:ext cx="3056024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r>
              <a:rPr lang="en-US" altLang="zh-CN" sz="1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Task priority and quality of service</a:t>
            </a:r>
            <a:endParaRPr lang="en-US" altLang="zh-CN" sz="1100" dirty="0">
              <a:solidFill>
                <a:schemeClr val="accent5">
                  <a:lumMod val="20000"/>
                  <a:lumOff val="8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469134" y="1420939"/>
            <a:ext cx="3194722" cy="3565501"/>
            <a:chOff x="1104984" y="294162"/>
            <a:chExt cx="3806200" cy="4592332"/>
          </a:xfrm>
        </p:grpSpPr>
        <p:sp>
          <p:nvSpPr>
            <p:cNvPr id="9" name="圆角矩形"/>
            <p:cNvSpPr/>
            <p:nvPr/>
          </p:nvSpPr>
          <p:spPr>
            <a:xfrm>
              <a:off x="2508093" y="3690074"/>
              <a:ext cx="866220" cy="498733"/>
            </a:xfrm>
            <a:custGeom>
              <a:avLst/>
              <a:gdLst>
                <a:gd name="connsiteX0" fmla="*/ 501600 w 1003200"/>
                <a:gd name="connsiteY0" fmla="*/ 577600 h 577600"/>
                <a:gd name="connsiteX1" fmla="*/ 501600 w 1003200"/>
                <a:gd name="connsiteY1" fmla="*/ 0 h 577600"/>
                <a:gd name="connsiteX2" fmla="*/ 1003200 w 1003200"/>
                <a:gd name="connsiteY2" fmla="*/ 288800 h 577600"/>
                <a:gd name="connsiteX3" fmla="*/ 0 w 1003200"/>
                <a:gd name="connsiteY3" fmla="*/ 288800 h 577600"/>
                <a:gd name="connsiteX4" fmla="*/ 501600 w 1003200"/>
                <a:gd name="connsiteY4" fmla="*/ 288800 h 57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200" h="577600">
                  <a:moveTo>
                    <a:pt x="912000" y="577600"/>
                  </a:moveTo>
                  <a:cubicBezTo>
                    <a:pt x="962373" y="577600"/>
                    <a:pt x="1003200" y="536770"/>
                    <a:pt x="1003200" y="486400"/>
                  </a:cubicBezTo>
                  <a:lnTo>
                    <a:pt x="1003200" y="91200"/>
                  </a:lnTo>
                  <a:cubicBezTo>
                    <a:pt x="1003200" y="40830"/>
                    <a:pt x="962373" y="0"/>
                    <a:pt x="912000" y="0"/>
                  </a:cubicBezTo>
                  <a:lnTo>
                    <a:pt x="91200" y="0"/>
                  </a:lnTo>
                  <a:cubicBezTo>
                    <a:pt x="40830" y="0"/>
                    <a:pt x="0" y="40830"/>
                    <a:pt x="0" y="91200"/>
                  </a:cubicBezTo>
                  <a:lnTo>
                    <a:pt x="0" y="486400"/>
                  </a:lnTo>
                  <a:cubicBezTo>
                    <a:pt x="0" y="536770"/>
                    <a:pt x="40830" y="577600"/>
                    <a:pt x="91200" y="577600"/>
                  </a:cubicBezTo>
                  <a:lnTo>
                    <a:pt x="912000" y="5776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7600" cap="flat">
              <a:solidFill>
                <a:srgbClr val="323232"/>
              </a:solidFill>
              <a:miter/>
            </a:ln>
          </p:spPr>
          <p:txBody>
            <a:bodyPr wrap="square" lIns="36000" tIns="0" rIns="36000" bIns="0" rtlCol="0" anchor="ctr"/>
            <a:lstStyle/>
            <a:p>
              <a:pPr algn="ctr"/>
              <a:r>
                <a:rPr lang="zh-CN" altLang="en-US" sz="700" dirty="0" smtClean="0">
                  <a:solidFill>
                    <a:srgbClr val="191919"/>
                  </a:solidFill>
                  <a:latin typeface="微软雅黑" panose="020B0503020204020204" charset="-122"/>
                </a:rPr>
                <a:t>高权重线程</a:t>
              </a:r>
              <a:endParaRPr lang="en-US" sz="700" dirty="0" smtClean="0">
                <a:solidFill>
                  <a:srgbClr val="191919"/>
                </a:solidFill>
                <a:latin typeface="微软雅黑" panose="020B0503020204020204" charset="-122"/>
              </a:endParaRPr>
            </a:p>
          </p:txBody>
        </p:sp>
        <p:sp>
          <p:nvSpPr>
            <p:cNvPr id="10" name="圆角矩形"/>
            <p:cNvSpPr/>
            <p:nvPr/>
          </p:nvSpPr>
          <p:spPr>
            <a:xfrm>
              <a:off x="4009193" y="3690074"/>
              <a:ext cx="866220" cy="498733"/>
            </a:xfrm>
            <a:custGeom>
              <a:avLst/>
              <a:gdLst>
                <a:gd name="connsiteX0" fmla="*/ 501600 w 1003200"/>
                <a:gd name="connsiteY0" fmla="*/ 577600 h 577600"/>
                <a:gd name="connsiteX1" fmla="*/ 501600 w 1003200"/>
                <a:gd name="connsiteY1" fmla="*/ 0 h 577600"/>
                <a:gd name="connsiteX2" fmla="*/ 1003200 w 1003200"/>
                <a:gd name="connsiteY2" fmla="*/ 288800 h 577600"/>
                <a:gd name="connsiteX3" fmla="*/ 0 w 1003200"/>
                <a:gd name="connsiteY3" fmla="*/ 288800 h 577600"/>
                <a:gd name="connsiteX4" fmla="*/ 501600 w 1003200"/>
                <a:gd name="connsiteY4" fmla="*/ 288800 h 57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200" h="577600">
                  <a:moveTo>
                    <a:pt x="912000" y="577600"/>
                  </a:moveTo>
                  <a:cubicBezTo>
                    <a:pt x="962373" y="577600"/>
                    <a:pt x="1003200" y="536770"/>
                    <a:pt x="1003200" y="486400"/>
                  </a:cubicBezTo>
                  <a:lnTo>
                    <a:pt x="1003200" y="91200"/>
                  </a:lnTo>
                  <a:cubicBezTo>
                    <a:pt x="1003200" y="40830"/>
                    <a:pt x="962373" y="0"/>
                    <a:pt x="912000" y="0"/>
                  </a:cubicBezTo>
                  <a:lnTo>
                    <a:pt x="91200" y="0"/>
                  </a:lnTo>
                  <a:cubicBezTo>
                    <a:pt x="40830" y="0"/>
                    <a:pt x="0" y="40830"/>
                    <a:pt x="0" y="91200"/>
                  </a:cubicBezTo>
                  <a:lnTo>
                    <a:pt x="0" y="486400"/>
                  </a:lnTo>
                  <a:cubicBezTo>
                    <a:pt x="0" y="536770"/>
                    <a:pt x="40830" y="577600"/>
                    <a:pt x="91200" y="577600"/>
                  </a:cubicBezTo>
                  <a:lnTo>
                    <a:pt x="912000" y="577600"/>
                  </a:lnTo>
                  <a:close/>
                </a:path>
              </a:pathLst>
            </a:custGeom>
            <a:solidFill>
              <a:srgbClr val="E2F0D9"/>
            </a:solidFill>
            <a:ln w="7600" cap="flat">
              <a:solidFill>
                <a:srgbClr val="323232"/>
              </a:solidFill>
              <a:miter/>
            </a:ln>
          </p:spPr>
          <p:txBody>
            <a:bodyPr wrap="square" lIns="36000" tIns="0" rIns="36000" bIns="0" rtlCol="0" anchor="ctr"/>
            <a:lstStyle/>
            <a:p>
              <a:pPr algn="ctr"/>
              <a:r>
                <a:rPr lang="zh-CN" altLang="en-US" sz="700" dirty="0" smtClean="0">
                  <a:solidFill>
                    <a:srgbClr val="191919"/>
                  </a:solidFill>
                  <a:latin typeface="微软雅黑" panose="020B0503020204020204" charset="-122"/>
                </a:rPr>
                <a:t>低权重线程</a:t>
              </a:r>
              <a:endParaRPr sz="700" dirty="0">
                <a:solidFill>
                  <a:srgbClr val="191919"/>
                </a:solidFill>
                <a:latin typeface="微软雅黑" panose="020B0503020204020204" charset="-122"/>
              </a:endParaRPr>
            </a:p>
          </p:txBody>
        </p:sp>
        <p:sp>
          <p:nvSpPr>
            <p:cNvPr id="12" name="圆角矩形"/>
            <p:cNvSpPr/>
            <p:nvPr/>
          </p:nvSpPr>
          <p:spPr>
            <a:xfrm>
              <a:off x="2425085" y="1056290"/>
              <a:ext cx="2486099" cy="498733"/>
            </a:xfrm>
            <a:custGeom>
              <a:avLst/>
              <a:gdLst>
                <a:gd name="connsiteX0" fmla="*/ 501600 w 1003200"/>
                <a:gd name="connsiteY0" fmla="*/ 1295710 h 1295710"/>
                <a:gd name="connsiteX1" fmla="*/ 501600 w 1003200"/>
                <a:gd name="connsiteY1" fmla="*/ 0 h 1295710"/>
                <a:gd name="connsiteX2" fmla="*/ 1003200 w 1003200"/>
                <a:gd name="connsiteY2" fmla="*/ 647855 h 1295710"/>
                <a:gd name="connsiteX3" fmla="*/ 0 w 1003200"/>
                <a:gd name="connsiteY3" fmla="*/ 647855 h 1295710"/>
                <a:gd name="connsiteX4" fmla="*/ 501600 w 1003200"/>
                <a:gd name="connsiteY4" fmla="*/ 647855 h 129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200" h="1295710">
                  <a:moveTo>
                    <a:pt x="912000" y="1295710"/>
                  </a:moveTo>
                  <a:cubicBezTo>
                    <a:pt x="962370" y="1295710"/>
                    <a:pt x="1003200" y="1254880"/>
                    <a:pt x="1003200" y="1204510"/>
                  </a:cubicBezTo>
                  <a:lnTo>
                    <a:pt x="1003200" y="91200"/>
                  </a:lnTo>
                  <a:cubicBezTo>
                    <a:pt x="1003200" y="40830"/>
                    <a:pt x="962370" y="0"/>
                    <a:pt x="912000" y="0"/>
                  </a:cubicBezTo>
                  <a:lnTo>
                    <a:pt x="91200" y="0"/>
                  </a:lnTo>
                  <a:cubicBezTo>
                    <a:pt x="40830" y="0"/>
                    <a:pt x="0" y="40830"/>
                    <a:pt x="0" y="91200"/>
                  </a:cubicBezTo>
                  <a:lnTo>
                    <a:pt x="0" y="1204510"/>
                  </a:lnTo>
                  <a:cubicBezTo>
                    <a:pt x="0" y="1254880"/>
                    <a:pt x="40830" y="1295710"/>
                    <a:pt x="91200" y="1295710"/>
                  </a:cubicBezTo>
                  <a:lnTo>
                    <a:pt x="912000" y="1295710"/>
                  </a:lnTo>
                  <a:close/>
                </a:path>
              </a:pathLst>
            </a:custGeom>
            <a:solidFill>
              <a:srgbClr val="E2F0D9"/>
            </a:solidFill>
            <a:ln w="7600" cap="flat">
              <a:solidFill>
                <a:srgbClr val="323232"/>
              </a:solidFill>
              <a:miter/>
            </a:ln>
          </p:spPr>
        </p:sp>
        <p:sp>
          <p:nvSpPr>
            <p:cNvPr id="13" name="圆角矩形"/>
            <p:cNvSpPr/>
            <p:nvPr/>
          </p:nvSpPr>
          <p:spPr>
            <a:xfrm>
              <a:off x="2420938" y="1056291"/>
              <a:ext cx="866220" cy="498733"/>
            </a:xfrm>
            <a:custGeom>
              <a:avLst/>
              <a:gdLst>
                <a:gd name="connsiteX0" fmla="*/ 501600 w 1003200"/>
                <a:gd name="connsiteY0" fmla="*/ 577600 h 577600"/>
                <a:gd name="connsiteX1" fmla="*/ 501600 w 1003200"/>
                <a:gd name="connsiteY1" fmla="*/ 0 h 577600"/>
                <a:gd name="connsiteX2" fmla="*/ 1003200 w 1003200"/>
                <a:gd name="connsiteY2" fmla="*/ 288800 h 577600"/>
                <a:gd name="connsiteX3" fmla="*/ 0 w 1003200"/>
                <a:gd name="connsiteY3" fmla="*/ 288800 h 577600"/>
                <a:gd name="connsiteX4" fmla="*/ 501600 w 1003200"/>
                <a:gd name="connsiteY4" fmla="*/ 288800 h 57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200" h="577600">
                  <a:moveTo>
                    <a:pt x="912000" y="577600"/>
                  </a:moveTo>
                  <a:cubicBezTo>
                    <a:pt x="962373" y="577600"/>
                    <a:pt x="1003200" y="536770"/>
                    <a:pt x="1003200" y="486400"/>
                  </a:cubicBezTo>
                  <a:lnTo>
                    <a:pt x="1003200" y="91200"/>
                  </a:lnTo>
                  <a:cubicBezTo>
                    <a:pt x="1003200" y="40830"/>
                    <a:pt x="962373" y="0"/>
                    <a:pt x="912000" y="0"/>
                  </a:cubicBezTo>
                  <a:lnTo>
                    <a:pt x="91200" y="0"/>
                  </a:lnTo>
                  <a:cubicBezTo>
                    <a:pt x="40830" y="0"/>
                    <a:pt x="0" y="40830"/>
                    <a:pt x="0" y="91200"/>
                  </a:cubicBezTo>
                  <a:lnTo>
                    <a:pt x="0" y="486400"/>
                  </a:lnTo>
                  <a:cubicBezTo>
                    <a:pt x="0" y="536770"/>
                    <a:pt x="40830" y="577600"/>
                    <a:pt x="91200" y="577600"/>
                  </a:cubicBezTo>
                  <a:lnTo>
                    <a:pt x="912000" y="57760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7600" cap="flat">
              <a:solidFill>
                <a:srgbClr val="323232"/>
              </a:solidFill>
              <a:miter/>
            </a:ln>
          </p:spPr>
          <p:txBody>
            <a:bodyPr wrap="square" lIns="36000" tIns="0" rIns="36000" bIns="0" rtlCol="0" anchor="ctr"/>
            <a:lstStyle/>
            <a:p>
              <a:pPr algn="ctr"/>
              <a:r>
                <a:rPr sz="760" dirty="0">
                  <a:solidFill>
                    <a:srgbClr val="191919"/>
                  </a:solidFill>
                  <a:latin typeface="微软雅黑" panose="020B0503020204020204" charset="-122"/>
                </a:rPr>
                <a:t>task</a:t>
              </a:r>
              <a:endParaRPr sz="760" dirty="0">
                <a:solidFill>
                  <a:srgbClr val="191919"/>
                </a:solidFill>
                <a:latin typeface="微软雅黑" panose="020B0503020204020204" charset="-122"/>
              </a:endParaRPr>
            </a:p>
          </p:txBody>
        </p:sp>
        <p:sp>
          <p:nvSpPr>
            <p:cNvPr id="14" name="圆角矩形"/>
            <p:cNvSpPr/>
            <p:nvPr/>
          </p:nvSpPr>
          <p:spPr>
            <a:xfrm>
              <a:off x="3287158" y="1056290"/>
              <a:ext cx="866220" cy="498733"/>
            </a:xfrm>
            <a:custGeom>
              <a:avLst/>
              <a:gdLst>
                <a:gd name="connsiteX0" fmla="*/ 501600 w 1003200"/>
                <a:gd name="connsiteY0" fmla="*/ 577600 h 577600"/>
                <a:gd name="connsiteX1" fmla="*/ 501600 w 1003200"/>
                <a:gd name="connsiteY1" fmla="*/ 0 h 577600"/>
                <a:gd name="connsiteX2" fmla="*/ 1003200 w 1003200"/>
                <a:gd name="connsiteY2" fmla="*/ 288800 h 577600"/>
                <a:gd name="connsiteX3" fmla="*/ 0 w 1003200"/>
                <a:gd name="connsiteY3" fmla="*/ 288800 h 577600"/>
                <a:gd name="connsiteX4" fmla="*/ 501600 w 1003200"/>
                <a:gd name="connsiteY4" fmla="*/ 288800 h 57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200" h="577600">
                  <a:moveTo>
                    <a:pt x="912000" y="577600"/>
                  </a:moveTo>
                  <a:cubicBezTo>
                    <a:pt x="962373" y="577600"/>
                    <a:pt x="1003200" y="536770"/>
                    <a:pt x="1003200" y="486400"/>
                  </a:cubicBezTo>
                  <a:lnTo>
                    <a:pt x="1003200" y="91200"/>
                  </a:lnTo>
                  <a:cubicBezTo>
                    <a:pt x="1003200" y="40830"/>
                    <a:pt x="962373" y="0"/>
                    <a:pt x="912000" y="0"/>
                  </a:cubicBezTo>
                  <a:lnTo>
                    <a:pt x="91200" y="0"/>
                  </a:lnTo>
                  <a:cubicBezTo>
                    <a:pt x="40830" y="0"/>
                    <a:pt x="0" y="40830"/>
                    <a:pt x="0" y="91200"/>
                  </a:cubicBezTo>
                  <a:lnTo>
                    <a:pt x="0" y="486400"/>
                  </a:lnTo>
                  <a:cubicBezTo>
                    <a:pt x="0" y="536770"/>
                    <a:pt x="40830" y="577600"/>
                    <a:pt x="91200" y="577600"/>
                  </a:cubicBezTo>
                  <a:lnTo>
                    <a:pt x="912000" y="57760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7600" cap="flat">
              <a:solidFill>
                <a:srgbClr val="323232"/>
              </a:solidFill>
              <a:miter/>
            </a:ln>
          </p:spPr>
          <p:txBody>
            <a:bodyPr wrap="square" lIns="36000" tIns="0" rIns="36000" bIns="0" rtlCol="0" anchor="ctr"/>
            <a:lstStyle/>
            <a:p>
              <a:pPr algn="ctr"/>
              <a:r>
                <a:rPr lang="en-US" sz="760" dirty="0" smtClean="0">
                  <a:solidFill>
                    <a:srgbClr val="191919"/>
                  </a:solidFill>
                  <a:latin typeface="微软雅黑" panose="020B0503020204020204" charset="-122"/>
                </a:rPr>
                <a:t>….</a:t>
              </a:r>
              <a:endParaRPr sz="760" dirty="0">
                <a:solidFill>
                  <a:srgbClr val="191919"/>
                </a:solidFill>
                <a:latin typeface="微软雅黑" panose="020B0503020204020204" charset="-122"/>
              </a:endParaRPr>
            </a:p>
          </p:txBody>
        </p:sp>
        <p:sp>
          <p:nvSpPr>
            <p:cNvPr id="15" name="圆角矩形"/>
            <p:cNvSpPr/>
            <p:nvPr/>
          </p:nvSpPr>
          <p:spPr>
            <a:xfrm>
              <a:off x="2425085" y="548195"/>
              <a:ext cx="2486099" cy="498733"/>
            </a:xfrm>
            <a:custGeom>
              <a:avLst/>
              <a:gdLst>
                <a:gd name="connsiteX0" fmla="*/ 501600 w 1003200"/>
                <a:gd name="connsiteY0" fmla="*/ 1295710 h 1295710"/>
                <a:gd name="connsiteX1" fmla="*/ 501600 w 1003200"/>
                <a:gd name="connsiteY1" fmla="*/ 0 h 1295710"/>
                <a:gd name="connsiteX2" fmla="*/ 1003200 w 1003200"/>
                <a:gd name="connsiteY2" fmla="*/ 647855 h 1295710"/>
                <a:gd name="connsiteX3" fmla="*/ 0 w 1003200"/>
                <a:gd name="connsiteY3" fmla="*/ 647855 h 1295710"/>
                <a:gd name="connsiteX4" fmla="*/ 501600 w 1003200"/>
                <a:gd name="connsiteY4" fmla="*/ 647855 h 129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200" h="1295710">
                  <a:moveTo>
                    <a:pt x="912000" y="1295710"/>
                  </a:moveTo>
                  <a:cubicBezTo>
                    <a:pt x="962370" y="1295710"/>
                    <a:pt x="1003200" y="1254880"/>
                    <a:pt x="1003200" y="1204510"/>
                  </a:cubicBezTo>
                  <a:lnTo>
                    <a:pt x="1003200" y="91200"/>
                  </a:lnTo>
                  <a:cubicBezTo>
                    <a:pt x="1003200" y="40830"/>
                    <a:pt x="962370" y="0"/>
                    <a:pt x="912000" y="0"/>
                  </a:cubicBezTo>
                  <a:lnTo>
                    <a:pt x="91200" y="0"/>
                  </a:lnTo>
                  <a:cubicBezTo>
                    <a:pt x="40830" y="0"/>
                    <a:pt x="0" y="40830"/>
                    <a:pt x="0" y="91200"/>
                  </a:cubicBezTo>
                  <a:lnTo>
                    <a:pt x="0" y="1204510"/>
                  </a:lnTo>
                  <a:cubicBezTo>
                    <a:pt x="0" y="1254880"/>
                    <a:pt x="40830" y="1295710"/>
                    <a:pt x="91200" y="1295710"/>
                  </a:cubicBezTo>
                  <a:lnTo>
                    <a:pt x="912000" y="1295710"/>
                  </a:lnTo>
                  <a:close/>
                </a:path>
              </a:pathLst>
            </a:custGeom>
            <a:solidFill>
              <a:srgbClr val="FBE5D6"/>
            </a:solidFill>
            <a:ln w="7600" cap="flat">
              <a:solidFill>
                <a:srgbClr val="323232"/>
              </a:solidFill>
              <a:miter/>
            </a:ln>
          </p:spPr>
        </p:sp>
        <p:sp>
          <p:nvSpPr>
            <p:cNvPr id="16" name="圆角矩形"/>
            <p:cNvSpPr/>
            <p:nvPr/>
          </p:nvSpPr>
          <p:spPr>
            <a:xfrm>
              <a:off x="2420938" y="548196"/>
              <a:ext cx="866220" cy="498733"/>
            </a:xfrm>
            <a:custGeom>
              <a:avLst/>
              <a:gdLst>
                <a:gd name="connsiteX0" fmla="*/ 501600 w 1003200"/>
                <a:gd name="connsiteY0" fmla="*/ 577600 h 577600"/>
                <a:gd name="connsiteX1" fmla="*/ 501600 w 1003200"/>
                <a:gd name="connsiteY1" fmla="*/ 0 h 577600"/>
                <a:gd name="connsiteX2" fmla="*/ 1003200 w 1003200"/>
                <a:gd name="connsiteY2" fmla="*/ 288800 h 577600"/>
                <a:gd name="connsiteX3" fmla="*/ 0 w 1003200"/>
                <a:gd name="connsiteY3" fmla="*/ 288800 h 577600"/>
                <a:gd name="connsiteX4" fmla="*/ 501600 w 1003200"/>
                <a:gd name="connsiteY4" fmla="*/ 288800 h 57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200" h="577600">
                  <a:moveTo>
                    <a:pt x="912000" y="577600"/>
                  </a:moveTo>
                  <a:cubicBezTo>
                    <a:pt x="962373" y="577600"/>
                    <a:pt x="1003200" y="536770"/>
                    <a:pt x="1003200" y="486400"/>
                  </a:cubicBezTo>
                  <a:lnTo>
                    <a:pt x="1003200" y="91200"/>
                  </a:lnTo>
                  <a:cubicBezTo>
                    <a:pt x="1003200" y="40830"/>
                    <a:pt x="962373" y="0"/>
                    <a:pt x="912000" y="0"/>
                  </a:cubicBezTo>
                  <a:lnTo>
                    <a:pt x="91200" y="0"/>
                  </a:lnTo>
                  <a:cubicBezTo>
                    <a:pt x="40830" y="0"/>
                    <a:pt x="0" y="40830"/>
                    <a:pt x="0" y="91200"/>
                  </a:cubicBezTo>
                  <a:lnTo>
                    <a:pt x="0" y="486400"/>
                  </a:lnTo>
                  <a:cubicBezTo>
                    <a:pt x="0" y="536770"/>
                    <a:pt x="40830" y="577600"/>
                    <a:pt x="91200" y="577600"/>
                  </a:cubicBezTo>
                  <a:lnTo>
                    <a:pt x="912000" y="577600"/>
                  </a:lnTo>
                  <a:close/>
                </a:path>
              </a:pathLst>
            </a:custGeom>
            <a:solidFill>
              <a:srgbClr val="FBE5D6"/>
            </a:solidFill>
            <a:ln w="7600" cap="flat">
              <a:solidFill>
                <a:srgbClr val="323232"/>
              </a:solidFill>
              <a:miter/>
            </a:ln>
          </p:spPr>
          <p:txBody>
            <a:bodyPr wrap="square" lIns="36000" tIns="0" rIns="36000" bIns="0" rtlCol="0" anchor="ctr"/>
            <a:lstStyle/>
            <a:p>
              <a:pPr algn="ctr"/>
              <a:r>
                <a:rPr sz="760" dirty="0">
                  <a:solidFill>
                    <a:srgbClr val="191919"/>
                  </a:solidFill>
                  <a:latin typeface="微软雅黑" panose="020B0503020204020204" charset="-122"/>
                </a:rPr>
                <a:t>task</a:t>
              </a:r>
              <a:endParaRPr sz="760" dirty="0">
                <a:solidFill>
                  <a:srgbClr val="191919"/>
                </a:solidFill>
                <a:latin typeface="微软雅黑" panose="020B0503020204020204" charset="-122"/>
              </a:endParaRPr>
            </a:p>
          </p:txBody>
        </p:sp>
        <p:sp>
          <p:nvSpPr>
            <p:cNvPr id="17" name="圆角矩形"/>
            <p:cNvSpPr/>
            <p:nvPr/>
          </p:nvSpPr>
          <p:spPr>
            <a:xfrm>
              <a:off x="3287158" y="548195"/>
              <a:ext cx="866220" cy="498733"/>
            </a:xfrm>
            <a:custGeom>
              <a:avLst/>
              <a:gdLst>
                <a:gd name="connsiteX0" fmla="*/ 501600 w 1003200"/>
                <a:gd name="connsiteY0" fmla="*/ 577600 h 577600"/>
                <a:gd name="connsiteX1" fmla="*/ 501600 w 1003200"/>
                <a:gd name="connsiteY1" fmla="*/ 0 h 577600"/>
                <a:gd name="connsiteX2" fmla="*/ 1003200 w 1003200"/>
                <a:gd name="connsiteY2" fmla="*/ 288800 h 577600"/>
                <a:gd name="connsiteX3" fmla="*/ 0 w 1003200"/>
                <a:gd name="connsiteY3" fmla="*/ 288800 h 577600"/>
                <a:gd name="connsiteX4" fmla="*/ 501600 w 1003200"/>
                <a:gd name="connsiteY4" fmla="*/ 288800 h 57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200" h="577600">
                  <a:moveTo>
                    <a:pt x="912000" y="577600"/>
                  </a:moveTo>
                  <a:cubicBezTo>
                    <a:pt x="962373" y="577600"/>
                    <a:pt x="1003200" y="536770"/>
                    <a:pt x="1003200" y="486400"/>
                  </a:cubicBezTo>
                  <a:lnTo>
                    <a:pt x="1003200" y="91200"/>
                  </a:lnTo>
                  <a:cubicBezTo>
                    <a:pt x="1003200" y="40830"/>
                    <a:pt x="962373" y="0"/>
                    <a:pt x="912000" y="0"/>
                  </a:cubicBezTo>
                  <a:lnTo>
                    <a:pt x="91200" y="0"/>
                  </a:lnTo>
                  <a:cubicBezTo>
                    <a:pt x="40830" y="0"/>
                    <a:pt x="0" y="40830"/>
                    <a:pt x="0" y="91200"/>
                  </a:cubicBezTo>
                  <a:lnTo>
                    <a:pt x="0" y="486400"/>
                  </a:lnTo>
                  <a:cubicBezTo>
                    <a:pt x="0" y="536770"/>
                    <a:pt x="40830" y="577600"/>
                    <a:pt x="91200" y="577600"/>
                  </a:cubicBezTo>
                  <a:lnTo>
                    <a:pt x="912000" y="577600"/>
                  </a:lnTo>
                  <a:close/>
                </a:path>
              </a:pathLst>
            </a:custGeom>
            <a:solidFill>
              <a:srgbClr val="FBE5D6"/>
            </a:solidFill>
            <a:ln w="7600" cap="flat">
              <a:solidFill>
                <a:srgbClr val="323232"/>
              </a:solidFill>
              <a:miter/>
            </a:ln>
          </p:spPr>
          <p:txBody>
            <a:bodyPr wrap="square" lIns="36000" tIns="0" rIns="36000" bIns="0" rtlCol="0" anchor="ctr"/>
            <a:lstStyle/>
            <a:p>
              <a:pPr algn="ctr"/>
              <a:r>
                <a:rPr lang="en-US" sz="760" dirty="0" smtClean="0">
                  <a:solidFill>
                    <a:srgbClr val="191919"/>
                  </a:solidFill>
                  <a:latin typeface="微软雅黑" panose="020B0503020204020204" charset="-122"/>
                </a:rPr>
                <a:t>….</a:t>
              </a:r>
              <a:endParaRPr sz="760" dirty="0">
                <a:solidFill>
                  <a:srgbClr val="191919"/>
                </a:solidFill>
                <a:latin typeface="微软雅黑" panose="020B0503020204020204" charset="-122"/>
              </a:endParaRPr>
            </a:p>
          </p:txBody>
        </p:sp>
        <p:sp>
          <p:nvSpPr>
            <p:cNvPr id="18" name="Text 137"/>
            <p:cNvSpPr txBox="1"/>
            <p:nvPr/>
          </p:nvSpPr>
          <p:spPr>
            <a:xfrm>
              <a:off x="3182772" y="294162"/>
              <a:ext cx="912000" cy="205200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zh-CN" sz="760" dirty="0" smtClean="0">
                  <a:solidFill>
                    <a:schemeClr val="tx1"/>
                  </a:solidFill>
                  <a:latin typeface="微软雅黑" panose="020B0503020204020204" charset="-122"/>
                </a:rPr>
                <a:t>Global queue</a:t>
              </a:r>
              <a:endParaRPr sz="760" dirty="0">
                <a:solidFill>
                  <a:schemeClr val="tx1"/>
                </a:solidFill>
                <a:latin typeface="微软雅黑" panose="020B0503020204020204" charset="-122"/>
              </a:endParaRPr>
            </a:p>
          </p:txBody>
        </p:sp>
        <p:sp>
          <p:nvSpPr>
            <p:cNvPr id="19" name="圆角矩形"/>
            <p:cNvSpPr/>
            <p:nvPr/>
          </p:nvSpPr>
          <p:spPr>
            <a:xfrm>
              <a:off x="2508093" y="1706455"/>
              <a:ext cx="866220" cy="1118790"/>
            </a:xfrm>
            <a:custGeom>
              <a:avLst/>
              <a:gdLst>
                <a:gd name="connsiteX0" fmla="*/ 501600 w 1003200"/>
                <a:gd name="connsiteY0" fmla="*/ 1295710 h 1295710"/>
                <a:gd name="connsiteX1" fmla="*/ 501600 w 1003200"/>
                <a:gd name="connsiteY1" fmla="*/ 0 h 1295710"/>
                <a:gd name="connsiteX2" fmla="*/ 1003200 w 1003200"/>
                <a:gd name="connsiteY2" fmla="*/ 647855 h 1295710"/>
                <a:gd name="connsiteX3" fmla="*/ 0 w 1003200"/>
                <a:gd name="connsiteY3" fmla="*/ 647855 h 1295710"/>
                <a:gd name="connsiteX4" fmla="*/ 501600 w 1003200"/>
                <a:gd name="connsiteY4" fmla="*/ 647855 h 129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200" h="1295710">
                  <a:moveTo>
                    <a:pt x="912000" y="1295710"/>
                  </a:moveTo>
                  <a:cubicBezTo>
                    <a:pt x="962370" y="1295710"/>
                    <a:pt x="1003200" y="1254880"/>
                    <a:pt x="1003200" y="1204510"/>
                  </a:cubicBezTo>
                  <a:lnTo>
                    <a:pt x="1003200" y="91200"/>
                  </a:lnTo>
                  <a:cubicBezTo>
                    <a:pt x="1003200" y="40830"/>
                    <a:pt x="962370" y="0"/>
                    <a:pt x="912000" y="0"/>
                  </a:cubicBezTo>
                  <a:lnTo>
                    <a:pt x="91200" y="0"/>
                  </a:lnTo>
                  <a:cubicBezTo>
                    <a:pt x="40830" y="0"/>
                    <a:pt x="0" y="40830"/>
                    <a:pt x="0" y="91200"/>
                  </a:cubicBezTo>
                  <a:lnTo>
                    <a:pt x="0" y="1204510"/>
                  </a:lnTo>
                  <a:cubicBezTo>
                    <a:pt x="0" y="1254880"/>
                    <a:pt x="40830" y="1295710"/>
                    <a:pt x="91200" y="1295710"/>
                  </a:cubicBezTo>
                  <a:lnTo>
                    <a:pt x="912000" y="1295710"/>
                  </a:lnTo>
                  <a:close/>
                </a:path>
              </a:pathLst>
            </a:custGeom>
            <a:solidFill>
              <a:srgbClr val="FBE5D6"/>
            </a:solidFill>
            <a:ln w="7600" cap="flat">
              <a:solidFill>
                <a:srgbClr val="323232"/>
              </a:solidFill>
              <a:miter/>
            </a:ln>
          </p:spPr>
        </p:sp>
        <p:sp>
          <p:nvSpPr>
            <p:cNvPr id="20" name="圆角矩形"/>
            <p:cNvSpPr/>
            <p:nvPr/>
          </p:nvSpPr>
          <p:spPr>
            <a:xfrm>
              <a:off x="2508093" y="2326513"/>
              <a:ext cx="866220" cy="498733"/>
            </a:xfrm>
            <a:custGeom>
              <a:avLst/>
              <a:gdLst>
                <a:gd name="connsiteX0" fmla="*/ 501600 w 1003200"/>
                <a:gd name="connsiteY0" fmla="*/ 577600 h 577600"/>
                <a:gd name="connsiteX1" fmla="*/ 501600 w 1003200"/>
                <a:gd name="connsiteY1" fmla="*/ 0 h 577600"/>
                <a:gd name="connsiteX2" fmla="*/ 1003200 w 1003200"/>
                <a:gd name="connsiteY2" fmla="*/ 288800 h 577600"/>
                <a:gd name="connsiteX3" fmla="*/ 0 w 1003200"/>
                <a:gd name="connsiteY3" fmla="*/ 288800 h 577600"/>
                <a:gd name="connsiteX4" fmla="*/ 501600 w 1003200"/>
                <a:gd name="connsiteY4" fmla="*/ 288800 h 57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200" h="577600">
                  <a:moveTo>
                    <a:pt x="912000" y="577600"/>
                  </a:moveTo>
                  <a:cubicBezTo>
                    <a:pt x="962373" y="577600"/>
                    <a:pt x="1003200" y="536770"/>
                    <a:pt x="1003200" y="486400"/>
                  </a:cubicBezTo>
                  <a:lnTo>
                    <a:pt x="1003200" y="91200"/>
                  </a:lnTo>
                  <a:cubicBezTo>
                    <a:pt x="1003200" y="40830"/>
                    <a:pt x="962373" y="0"/>
                    <a:pt x="912000" y="0"/>
                  </a:cubicBezTo>
                  <a:lnTo>
                    <a:pt x="91200" y="0"/>
                  </a:lnTo>
                  <a:cubicBezTo>
                    <a:pt x="40830" y="0"/>
                    <a:pt x="0" y="40830"/>
                    <a:pt x="0" y="91200"/>
                  </a:cubicBezTo>
                  <a:lnTo>
                    <a:pt x="0" y="486400"/>
                  </a:lnTo>
                  <a:cubicBezTo>
                    <a:pt x="0" y="536770"/>
                    <a:pt x="40830" y="577600"/>
                    <a:pt x="91200" y="577600"/>
                  </a:cubicBezTo>
                  <a:lnTo>
                    <a:pt x="912000" y="577600"/>
                  </a:lnTo>
                  <a:close/>
                </a:path>
              </a:pathLst>
            </a:custGeom>
            <a:solidFill>
              <a:srgbClr val="FBE5D6"/>
            </a:solidFill>
            <a:ln w="7600" cap="flat">
              <a:solidFill>
                <a:srgbClr val="323232"/>
              </a:solidFill>
              <a:miter/>
            </a:ln>
          </p:spPr>
          <p:txBody>
            <a:bodyPr wrap="square" lIns="36000" tIns="0" rIns="36000" bIns="0" rtlCol="0" anchor="ctr"/>
            <a:lstStyle/>
            <a:p>
              <a:pPr algn="ctr"/>
              <a:r>
                <a:rPr sz="760" dirty="0">
                  <a:solidFill>
                    <a:srgbClr val="191919"/>
                  </a:solidFill>
                  <a:latin typeface="微软雅黑" panose="020B0503020204020204" charset="-122"/>
                </a:rPr>
                <a:t>task</a:t>
              </a:r>
              <a:endParaRPr sz="760" dirty="0">
                <a:solidFill>
                  <a:srgbClr val="191919"/>
                </a:solidFill>
                <a:latin typeface="微软雅黑" panose="020B0503020204020204" charset="-122"/>
              </a:endParaRPr>
            </a:p>
          </p:txBody>
        </p:sp>
        <p:sp>
          <p:nvSpPr>
            <p:cNvPr id="21" name="Text 137"/>
            <p:cNvSpPr txBox="1"/>
            <p:nvPr/>
          </p:nvSpPr>
          <p:spPr>
            <a:xfrm>
              <a:off x="2482309" y="1753978"/>
              <a:ext cx="912000" cy="205200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/>
              <a:r>
                <a:rPr sz="700" dirty="0">
                  <a:solidFill>
                    <a:schemeClr val="tx1"/>
                  </a:solidFill>
                  <a:latin typeface="微软雅黑" panose="020B0503020204020204" charset="-122"/>
                </a:rPr>
                <a:t>Local queue</a:t>
              </a:r>
              <a:endParaRPr sz="700" dirty="0">
                <a:solidFill>
                  <a:schemeClr val="tx1"/>
                </a:solidFill>
                <a:latin typeface="微软雅黑" panose="020B0503020204020204" charset="-122"/>
              </a:endParaRPr>
            </a:p>
          </p:txBody>
        </p:sp>
        <p:sp>
          <p:nvSpPr>
            <p:cNvPr id="22" name="圆角矩形"/>
            <p:cNvSpPr/>
            <p:nvPr/>
          </p:nvSpPr>
          <p:spPr>
            <a:xfrm>
              <a:off x="4006299" y="1706455"/>
              <a:ext cx="866220" cy="1118790"/>
            </a:xfrm>
            <a:custGeom>
              <a:avLst/>
              <a:gdLst>
                <a:gd name="connsiteX0" fmla="*/ 501600 w 1003200"/>
                <a:gd name="connsiteY0" fmla="*/ 1295710 h 1295710"/>
                <a:gd name="connsiteX1" fmla="*/ 501600 w 1003200"/>
                <a:gd name="connsiteY1" fmla="*/ 0 h 1295710"/>
                <a:gd name="connsiteX2" fmla="*/ 1003200 w 1003200"/>
                <a:gd name="connsiteY2" fmla="*/ 647855 h 1295710"/>
                <a:gd name="connsiteX3" fmla="*/ 0 w 1003200"/>
                <a:gd name="connsiteY3" fmla="*/ 647855 h 1295710"/>
                <a:gd name="connsiteX4" fmla="*/ 501600 w 1003200"/>
                <a:gd name="connsiteY4" fmla="*/ 647855 h 129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200" h="1295710">
                  <a:moveTo>
                    <a:pt x="912000" y="1295710"/>
                  </a:moveTo>
                  <a:cubicBezTo>
                    <a:pt x="962370" y="1295710"/>
                    <a:pt x="1003200" y="1254880"/>
                    <a:pt x="1003200" y="1204510"/>
                  </a:cubicBezTo>
                  <a:lnTo>
                    <a:pt x="1003200" y="91200"/>
                  </a:lnTo>
                  <a:cubicBezTo>
                    <a:pt x="1003200" y="40830"/>
                    <a:pt x="962370" y="0"/>
                    <a:pt x="912000" y="0"/>
                  </a:cubicBezTo>
                  <a:lnTo>
                    <a:pt x="91200" y="0"/>
                  </a:lnTo>
                  <a:cubicBezTo>
                    <a:pt x="40830" y="0"/>
                    <a:pt x="0" y="40830"/>
                    <a:pt x="0" y="91200"/>
                  </a:cubicBezTo>
                  <a:lnTo>
                    <a:pt x="0" y="1204510"/>
                  </a:lnTo>
                  <a:cubicBezTo>
                    <a:pt x="0" y="1254880"/>
                    <a:pt x="40830" y="1295710"/>
                    <a:pt x="91200" y="1295710"/>
                  </a:cubicBezTo>
                  <a:lnTo>
                    <a:pt x="912000" y="1295710"/>
                  </a:lnTo>
                  <a:close/>
                </a:path>
              </a:pathLst>
            </a:custGeom>
            <a:solidFill>
              <a:srgbClr val="E2F0D9"/>
            </a:solidFill>
            <a:ln w="7600" cap="flat">
              <a:solidFill>
                <a:srgbClr val="323232"/>
              </a:solidFill>
              <a:miter/>
            </a:ln>
          </p:spPr>
        </p:sp>
        <p:sp>
          <p:nvSpPr>
            <p:cNvPr id="23" name="圆角矩形"/>
            <p:cNvSpPr/>
            <p:nvPr/>
          </p:nvSpPr>
          <p:spPr>
            <a:xfrm>
              <a:off x="4006299" y="2326513"/>
              <a:ext cx="866220" cy="498733"/>
            </a:xfrm>
            <a:custGeom>
              <a:avLst/>
              <a:gdLst>
                <a:gd name="connsiteX0" fmla="*/ 501600 w 1003200"/>
                <a:gd name="connsiteY0" fmla="*/ 577600 h 577600"/>
                <a:gd name="connsiteX1" fmla="*/ 501600 w 1003200"/>
                <a:gd name="connsiteY1" fmla="*/ 0 h 577600"/>
                <a:gd name="connsiteX2" fmla="*/ 1003200 w 1003200"/>
                <a:gd name="connsiteY2" fmla="*/ 288800 h 577600"/>
                <a:gd name="connsiteX3" fmla="*/ 0 w 1003200"/>
                <a:gd name="connsiteY3" fmla="*/ 288800 h 577600"/>
                <a:gd name="connsiteX4" fmla="*/ 501600 w 1003200"/>
                <a:gd name="connsiteY4" fmla="*/ 288800 h 57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200" h="577600">
                  <a:moveTo>
                    <a:pt x="912000" y="577600"/>
                  </a:moveTo>
                  <a:cubicBezTo>
                    <a:pt x="962373" y="577600"/>
                    <a:pt x="1003200" y="536770"/>
                    <a:pt x="1003200" y="486400"/>
                  </a:cubicBezTo>
                  <a:lnTo>
                    <a:pt x="1003200" y="91200"/>
                  </a:lnTo>
                  <a:cubicBezTo>
                    <a:pt x="1003200" y="40830"/>
                    <a:pt x="962373" y="0"/>
                    <a:pt x="912000" y="0"/>
                  </a:cubicBezTo>
                  <a:lnTo>
                    <a:pt x="91200" y="0"/>
                  </a:lnTo>
                  <a:cubicBezTo>
                    <a:pt x="40830" y="0"/>
                    <a:pt x="0" y="40830"/>
                    <a:pt x="0" y="91200"/>
                  </a:cubicBezTo>
                  <a:lnTo>
                    <a:pt x="0" y="486400"/>
                  </a:lnTo>
                  <a:cubicBezTo>
                    <a:pt x="0" y="536770"/>
                    <a:pt x="40830" y="577600"/>
                    <a:pt x="91200" y="577600"/>
                  </a:cubicBezTo>
                  <a:lnTo>
                    <a:pt x="912000" y="577600"/>
                  </a:lnTo>
                  <a:close/>
                </a:path>
              </a:pathLst>
            </a:custGeom>
            <a:solidFill>
              <a:srgbClr val="E2F0D9"/>
            </a:solidFill>
            <a:ln w="7600" cap="flat">
              <a:solidFill>
                <a:srgbClr val="323232"/>
              </a:solidFill>
              <a:miter/>
            </a:ln>
          </p:spPr>
          <p:txBody>
            <a:bodyPr wrap="square" lIns="36000" tIns="0" rIns="36000" bIns="0" rtlCol="0" anchor="ctr"/>
            <a:lstStyle/>
            <a:p>
              <a:pPr algn="ctr"/>
              <a:r>
                <a:rPr sz="760" dirty="0">
                  <a:solidFill>
                    <a:srgbClr val="191919"/>
                  </a:solidFill>
                  <a:latin typeface="微软雅黑" panose="020B0503020204020204" charset="-122"/>
                </a:rPr>
                <a:t>task</a:t>
              </a:r>
              <a:endParaRPr sz="760" dirty="0">
                <a:solidFill>
                  <a:srgbClr val="191919"/>
                </a:solidFill>
                <a:latin typeface="微软雅黑" panose="020B0503020204020204" charset="-122"/>
              </a:endParaRPr>
            </a:p>
          </p:txBody>
        </p:sp>
        <p:sp>
          <p:nvSpPr>
            <p:cNvPr id="24" name="Text 137"/>
            <p:cNvSpPr txBox="1"/>
            <p:nvPr/>
          </p:nvSpPr>
          <p:spPr>
            <a:xfrm>
              <a:off x="4094772" y="1753978"/>
              <a:ext cx="717735" cy="205200"/>
            </a:xfrm>
            <a:prstGeom prst="rect">
              <a:avLst/>
            </a:prstGeom>
            <a:solidFill>
              <a:srgbClr val="E2F0D9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sz="700" dirty="0">
                  <a:solidFill>
                    <a:schemeClr val="tx1"/>
                  </a:solidFill>
                  <a:latin typeface="微软雅黑" panose="020B0503020204020204" charset="-122"/>
                </a:rPr>
                <a:t>Local queue</a:t>
              </a:r>
              <a:endParaRPr sz="700" dirty="0">
                <a:solidFill>
                  <a:schemeClr val="tx1"/>
                </a:solidFill>
                <a:latin typeface="微软雅黑" panose="020B0503020204020204" charset="-122"/>
              </a:endParaRPr>
            </a:p>
          </p:txBody>
        </p:sp>
        <p:sp>
          <p:nvSpPr>
            <p:cNvPr id="25" name="圆角矩形"/>
            <p:cNvSpPr/>
            <p:nvPr/>
          </p:nvSpPr>
          <p:spPr>
            <a:xfrm>
              <a:off x="3290052" y="4387761"/>
              <a:ext cx="866220" cy="498733"/>
            </a:xfrm>
            <a:custGeom>
              <a:avLst/>
              <a:gdLst>
                <a:gd name="connsiteX0" fmla="*/ 501600 w 1003200"/>
                <a:gd name="connsiteY0" fmla="*/ 577600 h 577600"/>
                <a:gd name="connsiteX1" fmla="*/ 501600 w 1003200"/>
                <a:gd name="connsiteY1" fmla="*/ 0 h 577600"/>
                <a:gd name="connsiteX2" fmla="*/ 1003200 w 1003200"/>
                <a:gd name="connsiteY2" fmla="*/ 288800 h 577600"/>
                <a:gd name="connsiteX3" fmla="*/ 0 w 1003200"/>
                <a:gd name="connsiteY3" fmla="*/ 288800 h 577600"/>
                <a:gd name="connsiteX4" fmla="*/ 501600 w 1003200"/>
                <a:gd name="connsiteY4" fmla="*/ 288800 h 57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200" h="577600">
                  <a:moveTo>
                    <a:pt x="912000" y="577600"/>
                  </a:moveTo>
                  <a:cubicBezTo>
                    <a:pt x="962373" y="577600"/>
                    <a:pt x="1003200" y="536770"/>
                    <a:pt x="1003200" y="486400"/>
                  </a:cubicBezTo>
                  <a:lnTo>
                    <a:pt x="1003200" y="91200"/>
                  </a:lnTo>
                  <a:cubicBezTo>
                    <a:pt x="1003200" y="40830"/>
                    <a:pt x="962373" y="0"/>
                    <a:pt x="912000" y="0"/>
                  </a:cubicBezTo>
                  <a:lnTo>
                    <a:pt x="91200" y="0"/>
                  </a:lnTo>
                  <a:cubicBezTo>
                    <a:pt x="40830" y="0"/>
                    <a:pt x="0" y="40830"/>
                    <a:pt x="0" y="91200"/>
                  </a:cubicBezTo>
                  <a:lnTo>
                    <a:pt x="0" y="486400"/>
                  </a:lnTo>
                  <a:cubicBezTo>
                    <a:pt x="0" y="536770"/>
                    <a:pt x="40830" y="577600"/>
                    <a:pt x="91200" y="577600"/>
                  </a:cubicBezTo>
                  <a:lnTo>
                    <a:pt x="912000" y="57760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7600" cap="flat">
              <a:solidFill>
                <a:srgbClr val="323232"/>
              </a:solidFill>
              <a:miter/>
            </a:ln>
          </p:spPr>
          <p:txBody>
            <a:bodyPr wrap="square" lIns="36000" tIns="0" rIns="36000" bIns="0" rtlCol="0" anchor="ctr"/>
            <a:lstStyle/>
            <a:p>
              <a:pPr algn="ctr"/>
              <a:r>
                <a:rPr sz="760" dirty="0">
                  <a:solidFill>
                    <a:srgbClr val="191919"/>
                  </a:solidFill>
                  <a:latin typeface="微软雅黑" panose="020B0503020204020204" charset="-122"/>
                </a:rPr>
                <a:t>Core</a:t>
              </a:r>
              <a:endParaRPr sz="760" dirty="0">
                <a:solidFill>
                  <a:srgbClr val="191919"/>
                </a:solidFill>
                <a:latin typeface="微软雅黑" panose="020B0503020204020204" charset="-122"/>
              </a:endParaRPr>
            </a:p>
          </p:txBody>
        </p:sp>
        <p:cxnSp>
          <p:nvCxnSpPr>
            <p:cNvPr id="26" name="直接箭头连接符 25"/>
            <p:cNvCxnSpPr>
              <a:stCxn id="9" idx="1"/>
              <a:endCxn id="33" idx="0"/>
            </p:cNvCxnSpPr>
            <p:nvPr/>
          </p:nvCxnSpPr>
          <p:spPr>
            <a:xfrm flipV="1">
              <a:off x="2941203" y="3501152"/>
              <a:ext cx="0" cy="188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0" idx="1"/>
            </p:cNvCxnSpPr>
            <p:nvPr/>
          </p:nvCxnSpPr>
          <p:spPr>
            <a:xfrm flipH="1" flipV="1">
              <a:off x="4439409" y="3501151"/>
              <a:ext cx="2894" cy="188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5" idx="1"/>
              <a:endCxn id="9" idx="0"/>
            </p:cNvCxnSpPr>
            <p:nvPr/>
          </p:nvCxnSpPr>
          <p:spPr>
            <a:xfrm flipH="1" flipV="1">
              <a:off x="2941203" y="4188807"/>
              <a:ext cx="781959" cy="198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5" idx="1"/>
              <a:endCxn id="10" idx="0"/>
            </p:cNvCxnSpPr>
            <p:nvPr/>
          </p:nvCxnSpPr>
          <p:spPr>
            <a:xfrm flipV="1">
              <a:off x="3723162" y="4188807"/>
              <a:ext cx="719141" cy="198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圆角矩形"/>
            <p:cNvSpPr/>
            <p:nvPr/>
          </p:nvSpPr>
          <p:spPr>
            <a:xfrm>
              <a:off x="1104984" y="2326513"/>
              <a:ext cx="866220" cy="498733"/>
            </a:xfrm>
            <a:custGeom>
              <a:avLst/>
              <a:gdLst>
                <a:gd name="connsiteX0" fmla="*/ 501600 w 1003200"/>
                <a:gd name="connsiteY0" fmla="*/ 577600 h 577600"/>
                <a:gd name="connsiteX1" fmla="*/ 501600 w 1003200"/>
                <a:gd name="connsiteY1" fmla="*/ 0 h 577600"/>
                <a:gd name="connsiteX2" fmla="*/ 1003200 w 1003200"/>
                <a:gd name="connsiteY2" fmla="*/ 288800 h 577600"/>
                <a:gd name="connsiteX3" fmla="*/ 0 w 1003200"/>
                <a:gd name="connsiteY3" fmla="*/ 288800 h 577600"/>
                <a:gd name="connsiteX4" fmla="*/ 501600 w 1003200"/>
                <a:gd name="connsiteY4" fmla="*/ 288800 h 57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200" h="577600">
                  <a:moveTo>
                    <a:pt x="912000" y="577600"/>
                  </a:moveTo>
                  <a:cubicBezTo>
                    <a:pt x="962373" y="577600"/>
                    <a:pt x="1003200" y="536770"/>
                    <a:pt x="1003200" y="486400"/>
                  </a:cubicBezTo>
                  <a:lnTo>
                    <a:pt x="1003200" y="91200"/>
                  </a:lnTo>
                  <a:cubicBezTo>
                    <a:pt x="1003200" y="40830"/>
                    <a:pt x="962373" y="0"/>
                    <a:pt x="912000" y="0"/>
                  </a:cubicBezTo>
                  <a:lnTo>
                    <a:pt x="91200" y="0"/>
                  </a:lnTo>
                  <a:cubicBezTo>
                    <a:pt x="40830" y="0"/>
                    <a:pt x="0" y="40830"/>
                    <a:pt x="0" y="91200"/>
                  </a:cubicBezTo>
                  <a:lnTo>
                    <a:pt x="0" y="486400"/>
                  </a:lnTo>
                  <a:cubicBezTo>
                    <a:pt x="0" y="536770"/>
                    <a:pt x="40830" y="577600"/>
                    <a:pt x="91200" y="577600"/>
                  </a:cubicBezTo>
                  <a:lnTo>
                    <a:pt x="912000" y="5776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7600" cap="flat">
              <a:solidFill>
                <a:srgbClr val="323232"/>
              </a:solidFill>
              <a:miter/>
            </a:ln>
          </p:spPr>
          <p:txBody>
            <a:bodyPr wrap="square" lIns="36000" tIns="0" rIns="36000" bIns="0" rtlCol="0" anchor="ctr"/>
            <a:lstStyle/>
            <a:p>
              <a:pPr algn="ctr"/>
              <a:r>
                <a:rPr lang="zh-CN" altLang="en-US" sz="700" dirty="0" smtClean="0">
                  <a:solidFill>
                    <a:srgbClr val="191919"/>
                  </a:solidFill>
                  <a:latin typeface="微软雅黑" panose="020B0503020204020204" charset="-122"/>
                </a:rPr>
                <a:t>高权重线程</a:t>
              </a:r>
              <a:endParaRPr lang="en-US" sz="700" dirty="0" smtClean="0">
                <a:solidFill>
                  <a:srgbClr val="191919"/>
                </a:solidFill>
                <a:latin typeface="微软雅黑" panose="020B0503020204020204" charset="-122"/>
              </a:endParaRPr>
            </a:p>
          </p:txBody>
        </p:sp>
        <p:cxnSp>
          <p:nvCxnSpPr>
            <p:cNvPr id="31" name="直接箭头连接符 30"/>
            <p:cNvCxnSpPr>
              <a:stCxn id="30" idx="2"/>
              <a:endCxn id="20" idx="3"/>
            </p:cNvCxnSpPr>
            <p:nvPr/>
          </p:nvCxnSpPr>
          <p:spPr>
            <a:xfrm>
              <a:off x="1971204" y="2575880"/>
              <a:ext cx="5368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>
              <a:stCxn id="30" idx="1"/>
              <a:endCxn id="15" idx="3"/>
            </p:cNvCxnSpPr>
            <p:nvPr/>
          </p:nvCxnSpPr>
          <p:spPr>
            <a:xfrm flipV="1">
              <a:off x="1538094" y="797561"/>
              <a:ext cx="886991" cy="1528952"/>
            </a:xfrm>
            <a:prstGeom prst="bentConnector3">
              <a:avLst>
                <a:gd name="adj1" fmla="val -37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圆角矩形"/>
            <p:cNvSpPr/>
            <p:nvPr/>
          </p:nvSpPr>
          <p:spPr>
            <a:xfrm>
              <a:off x="2508093" y="3002419"/>
              <a:ext cx="866220" cy="498733"/>
            </a:xfrm>
            <a:custGeom>
              <a:avLst/>
              <a:gdLst>
                <a:gd name="connsiteX0" fmla="*/ 501600 w 1003200"/>
                <a:gd name="connsiteY0" fmla="*/ 577600 h 577600"/>
                <a:gd name="connsiteX1" fmla="*/ 501600 w 1003200"/>
                <a:gd name="connsiteY1" fmla="*/ 0 h 577600"/>
                <a:gd name="connsiteX2" fmla="*/ 1003200 w 1003200"/>
                <a:gd name="connsiteY2" fmla="*/ 288800 h 577600"/>
                <a:gd name="connsiteX3" fmla="*/ 0 w 1003200"/>
                <a:gd name="connsiteY3" fmla="*/ 288800 h 577600"/>
                <a:gd name="connsiteX4" fmla="*/ 501600 w 1003200"/>
                <a:gd name="connsiteY4" fmla="*/ 288800 h 57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200" h="577600">
                  <a:moveTo>
                    <a:pt x="912000" y="577600"/>
                  </a:moveTo>
                  <a:cubicBezTo>
                    <a:pt x="962373" y="577600"/>
                    <a:pt x="1003200" y="536770"/>
                    <a:pt x="1003200" y="486400"/>
                  </a:cubicBezTo>
                  <a:lnTo>
                    <a:pt x="1003200" y="91200"/>
                  </a:lnTo>
                  <a:cubicBezTo>
                    <a:pt x="1003200" y="40830"/>
                    <a:pt x="962373" y="0"/>
                    <a:pt x="912000" y="0"/>
                  </a:cubicBezTo>
                  <a:lnTo>
                    <a:pt x="91200" y="0"/>
                  </a:lnTo>
                  <a:cubicBezTo>
                    <a:pt x="40830" y="0"/>
                    <a:pt x="0" y="40830"/>
                    <a:pt x="0" y="91200"/>
                  </a:cubicBezTo>
                  <a:lnTo>
                    <a:pt x="0" y="486400"/>
                  </a:lnTo>
                  <a:cubicBezTo>
                    <a:pt x="0" y="536770"/>
                    <a:pt x="40830" y="577600"/>
                    <a:pt x="91200" y="577600"/>
                  </a:cubicBezTo>
                  <a:lnTo>
                    <a:pt x="912000" y="577600"/>
                  </a:lnTo>
                  <a:close/>
                </a:path>
              </a:pathLst>
            </a:custGeom>
            <a:solidFill>
              <a:srgbClr val="EDEDED"/>
            </a:solidFill>
            <a:ln w="7600" cap="flat">
              <a:solidFill>
                <a:srgbClr val="323232"/>
              </a:solidFill>
              <a:miter/>
            </a:ln>
          </p:spPr>
          <p:txBody>
            <a:bodyPr wrap="square" lIns="36000" tIns="0" rIns="36000" bIns="0" rtlCol="0" anchor="ctr"/>
            <a:lstStyle/>
            <a:p>
              <a:pPr algn="ctr"/>
              <a:r>
                <a:rPr lang="en-US" sz="700" dirty="0" smtClean="0">
                  <a:solidFill>
                    <a:srgbClr val="191919"/>
                  </a:solidFill>
                  <a:latin typeface="微软雅黑" panose="020B0503020204020204" charset="-122"/>
                </a:rPr>
                <a:t>Worker</a:t>
              </a:r>
              <a:endParaRPr sz="760" dirty="0">
                <a:solidFill>
                  <a:srgbClr val="191919"/>
                </a:solidFill>
                <a:latin typeface="微软雅黑" panose="020B0503020204020204" charset="-122"/>
              </a:endParaRPr>
            </a:p>
          </p:txBody>
        </p:sp>
        <p:sp>
          <p:nvSpPr>
            <p:cNvPr id="34" name="圆角矩形"/>
            <p:cNvSpPr/>
            <p:nvPr/>
          </p:nvSpPr>
          <p:spPr>
            <a:xfrm>
              <a:off x="4020529" y="3002418"/>
              <a:ext cx="866220" cy="498733"/>
            </a:xfrm>
            <a:custGeom>
              <a:avLst/>
              <a:gdLst>
                <a:gd name="connsiteX0" fmla="*/ 501600 w 1003200"/>
                <a:gd name="connsiteY0" fmla="*/ 577600 h 577600"/>
                <a:gd name="connsiteX1" fmla="*/ 501600 w 1003200"/>
                <a:gd name="connsiteY1" fmla="*/ 0 h 577600"/>
                <a:gd name="connsiteX2" fmla="*/ 1003200 w 1003200"/>
                <a:gd name="connsiteY2" fmla="*/ 288800 h 577600"/>
                <a:gd name="connsiteX3" fmla="*/ 0 w 1003200"/>
                <a:gd name="connsiteY3" fmla="*/ 288800 h 577600"/>
                <a:gd name="connsiteX4" fmla="*/ 501600 w 1003200"/>
                <a:gd name="connsiteY4" fmla="*/ 288800 h 57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200" h="577600">
                  <a:moveTo>
                    <a:pt x="912000" y="577600"/>
                  </a:moveTo>
                  <a:cubicBezTo>
                    <a:pt x="962373" y="577600"/>
                    <a:pt x="1003200" y="536770"/>
                    <a:pt x="1003200" y="486400"/>
                  </a:cubicBezTo>
                  <a:lnTo>
                    <a:pt x="1003200" y="91200"/>
                  </a:lnTo>
                  <a:cubicBezTo>
                    <a:pt x="1003200" y="40830"/>
                    <a:pt x="962373" y="0"/>
                    <a:pt x="912000" y="0"/>
                  </a:cubicBezTo>
                  <a:lnTo>
                    <a:pt x="91200" y="0"/>
                  </a:lnTo>
                  <a:cubicBezTo>
                    <a:pt x="40830" y="0"/>
                    <a:pt x="0" y="40830"/>
                    <a:pt x="0" y="91200"/>
                  </a:cubicBezTo>
                  <a:lnTo>
                    <a:pt x="0" y="486400"/>
                  </a:lnTo>
                  <a:cubicBezTo>
                    <a:pt x="0" y="536770"/>
                    <a:pt x="40830" y="577600"/>
                    <a:pt x="91200" y="577600"/>
                  </a:cubicBezTo>
                  <a:lnTo>
                    <a:pt x="912000" y="577600"/>
                  </a:lnTo>
                  <a:close/>
                </a:path>
              </a:pathLst>
            </a:custGeom>
            <a:solidFill>
              <a:srgbClr val="EDEDED"/>
            </a:solidFill>
            <a:ln w="7600" cap="flat">
              <a:solidFill>
                <a:srgbClr val="323232"/>
              </a:solidFill>
              <a:miter/>
            </a:ln>
          </p:spPr>
          <p:txBody>
            <a:bodyPr wrap="square" lIns="36000" tIns="0" rIns="36000" bIns="0" rtlCol="0" anchor="ctr"/>
            <a:lstStyle/>
            <a:p>
              <a:pPr algn="ctr"/>
              <a:r>
                <a:rPr lang="en-US" sz="700" dirty="0" smtClean="0">
                  <a:solidFill>
                    <a:srgbClr val="191919"/>
                  </a:solidFill>
                  <a:latin typeface="微软雅黑" panose="020B0503020204020204" charset="-122"/>
                </a:rPr>
                <a:t>Worker</a:t>
              </a:r>
              <a:endParaRPr sz="760" dirty="0">
                <a:solidFill>
                  <a:srgbClr val="191919"/>
                </a:solidFill>
                <a:latin typeface="微软雅黑" panose="020B0503020204020204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V="1">
              <a:off x="2938309" y="2813496"/>
              <a:ext cx="0" cy="188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V="1">
              <a:off x="4439409" y="2813496"/>
              <a:ext cx="0" cy="188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"/>
          <p:cNvSpPr/>
          <p:nvPr/>
        </p:nvSpPr>
        <p:spPr>
          <a:xfrm>
            <a:off x="0" y="59206"/>
            <a:ext cx="9144000" cy="1213367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文本框 3"/>
          <p:cNvSpPr txBox="1"/>
          <p:nvPr/>
        </p:nvSpPr>
        <p:spPr>
          <a:xfrm>
            <a:off x="866470" y="510775"/>
            <a:ext cx="4577716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任务优先级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调度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" name="矩形 8"/>
          <p:cNvSpPr/>
          <p:nvPr/>
        </p:nvSpPr>
        <p:spPr>
          <a:xfrm>
            <a:off x="740228" y="604948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7" name="文本框 12"/>
          <p:cNvSpPr txBox="1"/>
          <p:nvPr/>
        </p:nvSpPr>
        <p:spPr>
          <a:xfrm>
            <a:off x="866470" y="2709395"/>
            <a:ext cx="3559382" cy="73866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根据工作线程的优先级进行绑核（大小核）</a:t>
            </a:r>
            <a:endParaRPr lang="en-US" altLang="zh-CN" sz="1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优先级任务在大核执行，</a:t>
            </a:r>
            <a:r>
              <a:rPr lang="zh-CN" altLang="en-US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高性能</a:t>
            </a:r>
            <a:endParaRPr lang="en-US" altLang="zh-CN" sz="1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低优先级任务在小核执行，</a:t>
            </a:r>
            <a:r>
              <a:rPr lang="zh-CN" altLang="en-US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节省能耗</a:t>
            </a:r>
            <a:endParaRPr lang="en-US" altLang="zh-CN" sz="14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6470" y="820217"/>
            <a:ext cx="3056024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r>
              <a:rPr lang="en-US" altLang="zh-CN" sz="1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Task priority and quality of service</a:t>
            </a:r>
            <a:endParaRPr lang="en-US" altLang="zh-CN" sz="1100" dirty="0">
              <a:solidFill>
                <a:schemeClr val="accent5">
                  <a:lumMod val="20000"/>
                  <a:lumOff val="8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02148" y="2103171"/>
            <a:ext cx="3607716" cy="2074124"/>
            <a:chOff x="2114721" y="1991338"/>
            <a:chExt cx="3890282" cy="2172800"/>
          </a:xfrm>
        </p:grpSpPr>
        <p:sp>
          <p:nvSpPr>
            <p:cNvPr id="12" name="圆角矩形"/>
            <p:cNvSpPr/>
            <p:nvPr/>
          </p:nvSpPr>
          <p:spPr>
            <a:xfrm>
              <a:off x="2114721" y="2769514"/>
              <a:ext cx="2081213" cy="1394624"/>
            </a:xfrm>
            <a:custGeom>
              <a:avLst/>
              <a:gdLst>
                <a:gd name="connsiteX0" fmla="*/ 501600 w 1003200"/>
                <a:gd name="connsiteY0" fmla="*/ 577600 h 577600"/>
                <a:gd name="connsiteX1" fmla="*/ 501600 w 1003200"/>
                <a:gd name="connsiteY1" fmla="*/ 0 h 577600"/>
                <a:gd name="connsiteX2" fmla="*/ 1003200 w 1003200"/>
                <a:gd name="connsiteY2" fmla="*/ 288800 h 577600"/>
                <a:gd name="connsiteX3" fmla="*/ 0 w 1003200"/>
                <a:gd name="connsiteY3" fmla="*/ 288800 h 577600"/>
                <a:gd name="connsiteX4" fmla="*/ 501600 w 1003200"/>
                <a:gd name="connsiteY4" fmla="*/ 288800 h 57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200" h="577600">
                  <a:moveTo>
                    <a:pt x="912000" y="577600"/>
                  </a:moveTo>
                  <a:cubicBezTo>
                    <a:pt x="962373" y="577600"/>
                    <a:pt x="1003200" y="536770"/>
                    <a:pt x="1003200" y="486400"/>
                  </a:cubicBezTo>
                  <a:lnTo>
                    <a:pt x="1003200" y="91200"/>
                  </a:lnTo>
                  <a:cubicBezTo>
                    <a:pt x="1003200" y="40830"/>
                    <a:pt x="962373" y="0"/>
                    <a:pt x="912000" y="0"/>
                  </a:cubicBezTo>
                  <a:lnTo>
                    <a:pt x="91200" y="0"/>
                  </a:lnTo>
                  <a:cubicBezTo>
                    <a:pt x="40830" y="0"/>
                    <a:pt x="0" y="40830"/>
                    <a:pt x="0" y="91200"/>
                  </a:cubicBezTo>
                  <a:lnTo>
                    <a:pt x="0" y="486400"/>
                  </a:lnTo>
                  <a:cubicBezTo>
                    <a:pt x="0" y="536770"/>
                    <a:pt x="40830" y="577600"/>
                    <a:pt x="91200" y="577600"/>
                  </a:cubicBezTo>
                  <a:lnTo>
                    <a:pt x="912000" y="5776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7600" cap="flat">
              <a:solidFill>
                <a:srgbClr val="323232"/>
              </a:solidFill>
              <a:miter/>
            </a:ln>
          </p:spPr>
          <p:txBody>
            <a:bodyPr wrap="square" lIns="36000" tIns="0" rIns="36000" bIns="0" rtlCol="0" anchor="ctr"/>
            <a:lstStyle/>
            <a:p>
              <a:pPr algn="ctr"/>
              <a:r>
                <a:rPr lang="en-US" altLang="zh-CN" sz="1100" dirty="0" smtClean="0">
                  <a:solidFill>
                    <a:srgbClr val="191919"/>
                  </a:solidFill>
                  <a:latin typeface="微软雅黑" panose="020B0503020204020204" charset="-122"/>
                </a:rPr>
                <a:t>Big Core</a:t>
              </a:r>
              <a:endParaRPr lang="en-US" sz="1100" dirty="0" smtClean="0">
                <a:solidFill>
                  <a:srgbClr val="191919"/>
                </a:solidFill>
                <a:latin typeface="微软雅黑" panose="020B0503020204020204" charset="-122"/>
              </a:endParaRPr>
            </a:p>
          </p:txBody>
        </p:sp>
        <p:sp>
          <p:nvSpPr>
            <p:cNvPr id="13" name="圆角矩形"/>
            <p:cNvSpPr/>
            <p:nvPr/>
          </p:nvSpPr>
          <p:spPr>
            <a:xfrm>
              <a:off x="4423315" y="3361570"/>
              <a:ext cx="1339379" cy="802567"/>
            </a:xfrm>
            <a:custGeom>
              <a:avLst/>
              <a:gdLst>
                <a:gd name="connsiteX0" fmla="*/ 501600 w 1003200"/>
                <a:gd name="connsiteY0" fmla="*/ 577600 h 577600"/>
                <a:gd name="connsiteX1" fmla="*/ 501600 w 1003200"/>
                <a:gd name="connsiteY1" fmla="*/ 0 h 577600"/>
                <a:gd name="connsiteX2" fmla="*/ 1003200 w 1003200"/>
                <a:gd name="connsiteY2" fmla="*/ 288800 h 577600"/>
                <a:gd name="connsiteX3" fmla="*/ 0 w 1003200"/>
                <a:gd name="connsiteY3" fmla="*/ 288800 h 577600"/>
                <a:gd name="connsiteX4" fmla="*/ 501600 w 1003200"/>
                <a:gd name="connsiteY4" fmla="*/ 288800 h 57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200" h="577600">
                  <a:moveTo>
                    <a:pt x="912000" y="577600"/>
                  </a:moveTo>
                  <a:cubicBezTo>
                    <a:pt x="962373" y="577600"/>
                    <a:pt x="1003200" y="536770"/>
                    <a:pt x="1003200" y="486400"/>
                  </a:cubicBezTo>
                  <a:lnTo>
                    <a:pt x="1003200" y="91200"/>
                  </a:lnTo>
                  <a:cubicBezTo>
                    <a:pt x="1003200" y="40830"/>
                    <a:pt x="962373" y="0"/>
                    <a:pt x="912000" y="0"/>
                  </a:cubicBezTo>
                  <a:lnTo>
                    <a:pt x="91200" y="0"/>
                  </a:lnTo>
                  <a:cubicBezTo>
                    <a:pt x="40830" y="0"/>
                    <a:pt x="0" y="40830"/>
                    <a:pt x="0" y="91200"/>
                  </a:cubicBezTo>
                  <a:lnTo>
                    <a:pt x="0" y="486400"/>
                  </a:lnTo>
                  <a:cubicBezTo>
                    <a:pt x="0" y="536770"/>
                    <a:pt x="40830" y="577600"/>
                    <a:pt x="91200" y="577600"/>
                  </a:cubicBezTo>
                  <a:lnTo>
                    <a:pt x="912000" y="57760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7600" cap="flat">
              <a:solidFill>
                <a:srgbClr val="323232"/>
              </a:solidFill>
              <a:miter/>
            </a:ln>
          </p:spPr>
          <p:txBody>
            <a:bodyPr wrap="square" lIns="36000" tIns="0" rIns="36000" bIns="0" rtlCol="0" anchor="ctr"/>
            <a:lstStyle/>
            <a:p>
              <a:pPr algn="ctr"/>
              <a:r>
                <a:rPr lang="en-US" altLang="zh-CN" sz="1100" dirty="0" smtClean="0">
                  <a:solidFill>
                    <a:srgbClr val="191919"/>
                  </a:solidFill>
                  <a:latin typeface="微软雅黑" panose="020B0503020204020204" charset="-122"/>
                </a:rPr>
                <a:t>Little Core</a:t>
              </a:r>
              <a:endParaRPr lang="en-US" sz="1100" dirty="0" smtClean="0">
                <a:solidFill>
                  <a:srgbClr val="191919"/>
                </a:solidFill>
                <a:latin typeface="微软雅黑" panose="020B0503020204020204" charset="-122"/>
              </a:endParaRPr>
            </a:p>
          </p:txBody>
        </p:sp>
        <p:sp>
          <p:nvSpPr>
            <p:cNvPr id="14" name="圆角矩形"/>
            <p:cNvSpPr/>
            <p:nvPr/>
          </p:nvSpPr>
          <p:spPr>
            <a:xfrm>
              <a:off x="2114721" y="1991338"/>
              <a:ext cx="878459" cy="495303"/>
            </a:xfrm>
            <a:custGeom>
              <a:avLst/>
              <a:gdLst>
                <a:gd name="connsiteX0" fmla="*/ 501600 w 1003200"/>
                <a:gd name="connsiteY0" fmla="*/ 577600 h 577600"/>
                <a:gd name="connsiteX1" fmla="*/ 501600 w 1003200"/>
                <a:gd name="connsiteY1" fmla="*/ 0 h 577600"/>
                <a:gd name="connsiteX2" fmla="*/ 1003200 w 1003200"/>
                <a:gd name="connsiteY2" fmla="*/ 288800 h 577600"/>
                <a:gd name="connsiteX3" fmla="*/ 0 w 1003200"/>
                <a:gd name="connsiteY3" fmla="*/ 288800 h 577600"/>
                <a:gd name="connsiteX4" fmla="*/ 501600 w 1003200"/>
                <a:gd name="connsiteY4" fmla="*/ 288800 h 57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200" h="577600">
                  <a:moveTo>
                    <a:pt x="912000" y="577600"/>
                  </a:moveTo>
                  <a:cubicBezTo>
                    <a:pt x="962373" y="577600"/>
                    <a:pt x="1003200" y="536770"/>
                    <a:pt x="1003200" y="486400"/>
                  </a:cubicBezTo>
                  <a:lnTo>
                    <a:pt x="1003200" y="91200"/>
                  </a:lnTo>
                  <a:cubicBezTo>
                    <a:pt x="1003200" y="40830"/>
                    <a:pt x="962373" y="0"/>
                    <a:pt x="912000" y="0"/>
                  </a:cubicBezTo>
                  <a:lnTo>
                    <a:pt x="91200" y="0"/>
                  </a:lnTo>
                  <a:cubicBezTo>
                    <a:pt x="40830" y="0"/>
                    <a:pt x="0" y="40830"/>
                    <a:pt x="0" y="91200"/>
                  </a:cubicBezTo>
                  <a:lnTo>
                    <a:pt x="0" y="486400"/>
                  </a:lnTo>
                  <a:cubicBezTo>
                    <a:pt x="0" y="536770"/>
                    <a:pt x="40830" y="577600"/>
                    <a:pt x="91200" y="577600"/>
                  </a:cubicBezTo>
                  <a:lnTo>
                    <a:pt x="912000" y="577600"/>
                  </a:lnTo>
                  <a:close/>
                </a:path>
              </a:pathLst>
            </a:custGeom>
            <a:solidFill>
              <a:srgbClr val="FBE5D6"/>
            </a:solidFill>
            <a:ln w="7600" cap="flat">
              <a:solidFill>
                <a:srgbClr val="323232"/>
              </a:solidFill>
              <a:miter/>
            </a:ln>
          </p:spPr>
          <p:txBody>
            <a:bodyPr wrap="square" lIns="36000" tIns="0" rIns="36000" bIns="0" rtlCol="0" anchor="ctr"/>
            <a:lstStyle/>
            <a:p>
              <a:pPr algn="ctr"/>
              <a:r>
                <a:rPr lang="zh-CN" altLang="en-US" sz="760" dirty="0" smtClean="0">
                  <a:solidFill>
                    <a:srgbClr val="191919"/>
                  </a:solidFill>
                  <a:latin typeface="微软雅黑" panose="020B0503020204020204" charset="-122"/>
                </a:rPr>
                <a:t>高优先级线程</a:t>
              </a:r>
              <a:endParaRPr sz="760" dirty="0">
                <a:solidFill>
                  <a:srgbClr val="191919"/>
                </a:solidFill>
                <a:latin typeface="微软雅黑" panose="020B0503020204020204" charset="-122"/>
              </a:endParaRPr>
            </a:p>
          </p:txBody>
        </p:sp>
        <p:sp>
          <p:nvSpPr>
            <p:cNvPr id="15" name="圆角矩形"/>
            <p:cNvSpPr/>
            <p:nvPr/>
          </p:nvSpPr>
          <p:spPr>
            <a:xfrm>
              <a:off x="4653774" y="1991338"/>
              <a:ext cx="878459" cy="495303"/>
            </a:xfrm>
            <a:custGeom>
              <a:avLst/>
              <a:gdLst>
                <a:gd name="connsiteX0" fmla="*/ 501600 w 1003200"/>
                <a:gd name="connsiteY0" fmla="*/ 577600 h 577600"/>
                <a:gd name="connsiteX1" fmla="*/ 501600 w 1003200"/>
                <a:gd name="connsiteY1" fmla="*/ 0 h 577600"/>
                <a:gd name="connsiteX2" fmla="*/ 1003200 w 1003200"/>
                <a:gd name="connsiteY2" fmla="*/ 288800 h 577600"/>
                <a:gd name="connsiteX3" fmla="*/ 0 w 1003200"/>
                <a:gd name="connsiteY3" fmla="*/ 288800 h 577600"/>
                <a:gd name="connsiteX4" fmla="*/ 501600 w 1003200"/>
                <a:gd name="connsiteY4" fmla="*/ 288800 h 57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200" h="577600">
                  <a:moveTo>
                    <a:pt x="912000" y="577600"/>
                  </a:moveTo>
                  <a:cubicBezTo>
                    <a:pt x="962373" y="577600"/>
                    <a:pt x="1003200" y="536770"/>
                    <a:pt x="1003200" y="486400"/>
                  </a:cubicBezTo>
                  <a:lnTo>
                    <a:pt x="1003200" y="91200"/>
                  </a:lnTo>
                  <a:cubicBezTo>
                    <a:pt x="1003200" y="40830"/>
                    <a:pt x="962373" y="0"/>
                    <a:pt x="912000" y="0"/>
                  </a:cubicBezTo>
                  <a:lnTo>
                    <a:pt x="91200" y="0"/>
                  </a:lnTo>
                  <a:cubicBezTo>
                    <a:pt x="40830" y="0"/>
                    <a:pt x="0" y="40830"/>
                    <a:pt x="0" y="91200"/>
                  </a:cubicBezTo>
                  <a:lnTo>
                    <a:pt x="0" y="486400"/>
                  </a:lnTo>
                  <a:cubicBezTo>
                    <a:pt x="0" y="536770"/>
                    <a:pt x="40830" y="577600"/>
                    <a:pt x="91200" y="577600"/>
                  </a:cubicBezTo>
                  <a:lnTo>
                    <a:pt x="912000" y="577600"/>
                  </a:lnTo>
                  <a:close/>
                </a:path>
              </a:pathLst>
            </a:custGeom>
            <a:solidFill>
              <a:srgbClr val="E2F0D9"/>
            </a:solidFill>
            <a:ln w="7600" cap="flat">
              <a:solidFill>
                <a:srgbClr val="323232"/>
              </a:solidFill>
              <a:miter/>
            </a:ln>
          </p:spPr>
          <p:txBody>
            <a:bodyPr wrap="square" lIns="36000" tIns="0" rIns="36000" bIns="0" rtlCol="0" anchor="ctr"/>
            <a:lstStyle/>
            <a:p>
              <a:pPr algn="ctr"/>
              <a:r>
                <a:rPr lang="zh-CN" altLang="en-US" sz="760" dirty="0" smtClean="0">
                  <a:solidFill>
                    <a:srgbClr val="191919"/>
                  </a:solidFill>
                  <a:latin typeface="微软雅黑" panose="020B0503020204020204" charset="-122"/>
                </a:rPr>
                <a:t>低优先级线程</a:t>
              </a:r>
              <a:endParaRPr sz="760" dirty="0">
                <a:solidFill>
                  <a:srgbClr val="191919"/>
                </a:solidFill>
                <a:latin typeface="微软雅黑" panose="020B0503020204020204" charset="-122"/>
              </a:endParaRPr>
            </a:p>
          </p:txBody>
        </p:sp>
        <p:sp>
          <p:nvSpPr>
            <p:cNvPr id="16" name="圆角矩形"/>
            <p:cNvSpPr/>
            <p:nvPr/>
          </p:nvSpPr>
          <p:spPr>
            <a:xfrm>
              <a:off x="3181641" y="1991338"/>
              <a:ext cx="878459" cy="495303"/>
            </a:xfrm>
            <a:custGeom>
              <a:avLst/>
              <a:gdLst>
                <a:gd name="connsiteX0" fmla="*/ 501600 w 1003200"/>
                <a:gd name="connsiteY0" fmla="*/ 577600 h 577600"/>
                <a:gd name="connsiteX1" fmla="*/ 501600 w 1003200"/>
                <a:gd name="connsiteY1" fmla="*/ 0 h 577600"/>
                <a:gd name="connsiteX2" fmla="*/ 1003200 w 1003200"/>
                <a:gd name="connsiteY2" fmla="*/ 288800 h 577600"/>
                <a:gd name="connsiteX3" fmla="*/ 0 w 1003200"/>
                <a:gd name="connsiteY3" fmla="*/ 288800 h 577600"/>
                <a:gd name="connsiteX4" fmla="*/ 501600 w 1003200"/>
                <a:gd name="connsiteY4" fmla="*/ 288800 h 57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200" h="577600">
                  <a:moveTo>
                    <a:pt x="912000" y="577600"/>
                  </a:moveTo>
                  <a:cubicBezTo>
                    <a:pt x="962373" y="577600"/>
                    <a:pt x="1003200" y="536770"/>
                    <a:pt x="1003200" y="486400"/>
                  </a:cubicBezTo>
                  <a:lnTo>
                    <a:pt x="1003200" y="91200"/>
                  </a:lnTo>
                  <a:cubicBezTo>
                    <a:pt x="1003200" y="40830"/>
                    <a:pt x="962373" y="0"/>
                    <a:pt x="912000" y="0"/>
                  </a:cubicBezTo>
                  <a:lnTo>
                    <a:pt x="91200" y="0"/>
                  </a:lnTo>
                  <a:cubicBezTo>
                    <a:pt x="40830" y="0"/>
                    <a:pt x="0" y="40830"/>
                    <a:pt x="0" y="91200"/>
                  </a:cubicBezTo>
                  <a:lnTo>
                    <a:pt x="0" y="486400"/>
                  </a:lnTo>
                  <a:cubicBezTo>
                    <a:pt x="0" y="536770"/>
                    <a:pt x="40830" y="577600"/>
                    <a:pt x="91200" y="577600"/>
                  </a:cubicBezTo>
                  <a:lnTo>
                    <a:pt x="912000" y="5776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7600" cap="flat">
              <a:solidFill>
                <a:srgbClr val="323232"/>
              </a:solidFill>
              <a:miter/>
            </a:ln>
          </p:spPr>
          <p:txBody>
            <a:bodyPr wrap="square" lIns="36000" tIns="0" rIns="36000" bIns="0" rtlCol="0" anchor="ctr"/>
            <a:lstStyle/>
            <a:p>
              <a:pPr algn="ctr"/>
              <a:r>
                <a:rPr lang="zh-CN" altLang="en-US" sz="760" dirty="0">
                  <a:solidFill>
                    <a:srgbClr val="191919"/>
                  </a:solidFill>
                  <a:latin typeface="微软雅黑" panose="020B0503020204020204" charset="-122"/>
                </a:rPr>
                <a:t>普通</a:t>
              </a:r>
              <a:r>
                <a:rPr lang="zh-CN" altLang="en-US" sz="760" dirty="0" smtClean="0">
                  <a:solidFill>
                    <a:srgbClr val="191919"/>
                  </a:solidFill>
                  <a:latin typeface="微软雅黑" panose="020B0503020204020204" charset="-122"/>
                </a:rPr>
                <a:t>优先级线程</a:t>
              </a:r>
              <a:endParaRPr sz="760" dirty="0">
                <a:solidFill>
                  <a:srgbClr val="191919"/>
                </a:solidFill>
                <a:latin typeface="微软雅黑" panose="020B0503020204020204" charset="-122"/>
              </a:endParaRPr>
            </a:p>
          </p:txBody>
        </p:sp>
        <p:cxnSp>
          <p:nvCxnSpPr>
            <p:cNvPr id="17" name="直接箭头连接符 16"/>
            <p:cNvCxnSpPr>
              <a:stCxn id="14" idx="0"/>
            </p:cNvCxnSpPr>
            <p:nvPr/>
          </p:nvCxnSpPr>
          <p:spPr>
            <a:xfrm>
              <a:off x="2553951" y="2486641"/>
              <a:ext cx="5053" cy="282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3620870" y="2486640"/>
              <a:ext cx="5053" cy="282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5" idx="0"/>
            </p:cNvCxnSpPr>
            <p:nvPr/>
          </p:nvCxnSpPr>
          <p:spPr>
            <a:xfrm>
              <a:off x="5093004" y="2486641"/>
              <a:ext cx="5052" cy="8749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 137"/>
            <p:cNvSpPr txBox="1"/>
            <p:nvPr/>
          </p:nvSpPr>
          <p:spPr>
            <a:xfrm>
              <a:off x="5093003" y="2816848"/>
              <a:ext cx="912000" cy="205200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zh-CN" sz="760" dirty="0" smtClean="0">
                  <a:solidFill>
                    <a:schemeClr val="tx1"/>
                  </a:solidFill>
                  <a:latin typeface="微软雅黑" panose="020B0503020204020204" charset="-122"/>
                </a:rPr>
                <a:t>Set core-affinity</a:t>
              </a:r>
              <a:endParaRPr sz="760" dirty="0">
                <a:solidFill>
                  <a:schemeClr val="tx1"/>
                </a:solidFill>
                <a:latin typeface="微软雅黑" panose="020B0503020204020204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"/>
          <p:cNvSpPr/>
          <p:nvPr/>
        </p:nvSpPr>
        <p:spPr>
          <a:xfrm>
            <a:off x="0" y="59206"/>
            <a:ext cx="9144000" cy="1213367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文本框 3"/>
          <p:cNvSpPr txBox="1"/>
          <p:nvPr/>
        </p:nvSpPr>
        <p:spPr>
          <a:xfrm>
            <a:off x="866470" y="510775"/>
            <a:ext cx="4577716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IO &amp; CPU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融合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" name="矩形 8"/>
          <p:cNvSpPr/>
          <p:nvPr/>
        </p:nvSpPr>
        <p:spPr>
          <a:xfrm>
            <a:off x="740228" y="604948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5772" y="1858308"/>
            <a:ext cx="3688557" cy="1465318"/>
          </a:xfrm>
          <a:prstGeom prst="rect">
            <a:avLst/>
          </a:prstGeom>
        </p:spPr>
      </p:pic>
      <p:sp>
        <p:nvSpPr>
          <p:cNvPr id="10" name="文本框 12"/>
          <p:cNvSpPr txBox="1"/>
          <p:nvPr/>
        </p:nvSpPr>
        <p:spPr>
          <a:xfrm>
            <a:off x="2688251" y="3514372"/>
            <a:ext cx="3846324" cy="1277273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>
              <a:spcAft>
                <a:spcPts val="600"/>
              </a:spcAft>
            </a:pPr>
            <a:r>
              <a:rPr lang="zh-CN" altLang="en-US" sz="1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</a:t>
            </a:r>
            <a:r>
              <a:rPr lang="zh-CN" altLang="en-US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向接口融合：</a:t>
            </a:r>
            <a:r>
              <a:rPr lang="zh-CN" altLang="en-US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异步并行迭代</a:t>
            </a:r>
            <a:r>
              <a:rPr lang="zh-CN" altLang="en-US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器</a:t>
            </a:r>
            <a:endParaRPr lang="en-US" altLang="zh-CN" sz="12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Aft>
                <a:spcPts val="600"/>
              </a:spcAft>
              <a:buSzPct val="70000"/>
              <a:buFont typeface="Wingdings" panose="05000000000000000000" pitchFamily="2" charset="2"/>
              <a:buChar char="n"/>
            </a:pPr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Rayon</a:t>
            </a:r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并行迭代器异步化</a:t>
            </a:r>
            <a:endParaRPr lang="en-US" altLang="zh-CN" sz="1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Aft>
                <a:spcPts val="600"/>
              </a:spcAft>
              <a:buSzPct val="70000"/>
              <a:buFont typeface="Wingdings" panose="05000000000000000000" pitchFamily="2" charset="2"/>
              <a:buChar char="n"/>
            </a:pPr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可以对</a:t>
            </a:r>
            <a:r>
              <a:rPr lang="en-US" altLang="zh-CN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Rust</a:t>
            </a:r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常规数据容器生成并行迭代器，对容器内的数据进行</a:t>
            </a:r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异步并行的</a:t>
            </a:r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endParaRPr lang="en-US" altLang="zh-CN" sz="1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6470" y="820217"/>
            <a:ext cx="3056024" cy="26035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r>
              <a:rPr lang="en-US" altLang="zh-CN" sz="1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Fusion of </a:t>
            </a:r>
            <a:r>
              <a:rPr lang="en-US" altLang="zh-CN" sz="1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IO/CPU</a:t>
            </a:r>
            <a:r>
              <a:rPr lang="en-US" altLang="zh-CN" sz="1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intensive</a:t>
            </a:r>
            <a:endParaRPr lang="en-US" altLang="zh-CN" sz="1100" dirty="0">
              <a:solidFill>
                <a:schemeClr val="accent5">
                  <a:lumMod val="20000"/>
                  <a:lumOff val="8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"/>
          <p:cNvSpPr/>
          <p:nvPr/>
        </p:nvSpPr>
        <p:spPr>
          <a:xfrm>
            <a:off x="0" y="59206"/>
            <a:ext cx="9144000" cy="1213367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文本框 3"/>
          <p:cNvSpPr txBox="1"/>
          <p:nvPr/>
        </p:nvSpPr>
        <p:spPr>
          <a:xfrm>
            <a:off x="866470" y="510775"/>
            <a:ext cx="4577716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IO &amp; CPU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融合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" name="矩形 8"/>
          <p:cNvSpPr/>
          <p:nvPr/>
        </p:nvSpPr>
        <p:spPr>
          <a:xfrm>
            <a:off x="740228" y="604948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8" name="矩形 7"/>
          <p:cNvSpPr/>
          <p:nvPr/>
        </p:nvSpPr>
        <p:spPr>
          <a:xfrm>
            <a:off x="866470" y="820217"/>
            <a:ext cx="3056024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r>
              <a:rPr lang="en-US" altLang="zh-CN" sz="1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Fusion of </a:t>
            </a:r>
            <a:r>
              <a:rPr lang="en-US" altLang="zh-CN" sz="1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IO/CPU </a:t>
            </a:r>
            <a:r>
              <a:rPr lang="en-US" altLang="zh-CN" sz="1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intensive</a:t>
            </a:r>
            <a:endParaRPr lang="en-US" altLang="zh-CN" sz="1100" dirty="0">
              <a:solidFill>
                <a:schemeClr val="accent5">
                  <a:lumMod val="20000"/>
                  <a:lumOff val="8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4826" y="1457055"/>
            <a:ext cx="4354348" cy="345044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 2"/>
          <p:cNvSpPr/>
          <p:nvPr/>
        </p:nvSpPr>
        <p:spPr>
          <a:xfrm>
            <a:off x="0" y="-52626"/>
            <a:ext cx="9144000" cy="4253786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文本框 21"/>
          <p:cNvSpPr txBox="1"/>
          <p:nvPr/>
        </p:nvSpPr>
        <p:spPr>
          <a:xfrm>
            <a:off x="1578358" y="1599629"/>
            <a:ext cx="7467602" cy="5219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8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Rust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异步并发框架在移动端的应用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2" name="文本框 9"/>
          <p:cNvSpPr txBox="1"/>
          <p:nvPr/>
        </p:nvSpPr>
        <p:spPr>
          <a:xfrm>
            <a:off x="1657761" y="2171553"/>
            <a:ext cx="5522969" cy="910827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陈明煜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defRPr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chenmingyu4@huawei.com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defRPr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华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 公共开发部 嵌入式软件能力中心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endParaRPr dirty="0"/>
          </a:p>
        </p:txBody>
      </p:sp>
      <p:sp>
        <p:nvSpPr>
          <p:cNvPr id="103" name="矩形 7"/>
          <p:cNvSpPr/>
          <p:nvPr/>
        </p:nvSpPr>
        <p:spPr>
          <a:xfrm>
            <a:off x="772189" y="991719"/>
            <a:ext cx="77546" cy="237351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ln w="9525" cap="flat">
                  <a:solidFill>
                    <a:srgbClr val="0D7260"/>
                  </a:solidFill>
                  <a:prstDash val="solid"/>
                  <a:round/>
                </a:ln>
                <a:noFill/>
              </a:defRPr>
            </a:pPr>
          </a:p>
        </p:txBody>
      </p:sp>
      <p:sp>
        <p:nvSpPr>
          <p:cNvPr id="105" name="矩形 13"/>
          <p:cNvSpPr/>
          <p:nvPr/>
        </p:nvSpPr>
        <p:spPr>
          <a:xfrm>
            <a:off x="0" y="4201159"/>
            <a:ext cx="9144000" cy="95377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06" name="图片 14" descr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7754" y="3174364"/>
            <a:ext cx="2465071" cy="198056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"/>
          <p:cNvSpPr/>
          <p:nvPr/>
        </p:nvSpPr>
        <p:spPr>
          <a:xfrm>
            <a:off x="0" y="59206"/>
            <a:ext cx="9144000" cy="1213367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文本框 3"/>
          <p:cNvSpPr txBox="1"/>
          <p:nvPr/>
        </p:nvSpPr>
        <p:spPr>
          <a:xfrm>
            <a:off x="866470" y="510775"/>
            <a:ext cx="4577716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IO &amp; CPU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融合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" name="矩形 8"/>
          <p:cNvSpPr/>
          <p:nvPr/>
        </p:nvSpPr>
        <p:spPr>
          <a:xfrm>
            <a:off x="740228" y="604948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8" name="矩形 7"/>
          <p:cNvSpPr/>
          <p:nvPr/>
        </p:nvSpPr>
        <p:spPr>
          <a:xfrm>
            <a:off x="866470" y="820217"/>
            <a:ext cx="3056024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r>
              <a:rPr lang="en-US" altLang="zh-CN" sz="1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Fusion of </a:t>
            </a:r>
            <a:r>
              <a:rPr lang="en-US" altLang="zh-CN" sz="1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IO/CPU intensive</a:t>
            </a:r>
            <a:endParaRPr lang="en-US" altLang="zh-CN" sz="1100" dirty="0">
              <a:solidFill>
                <a:schemeClr val="accent5">
                  <a:lumMod val="20000"/>
                  <a:lumOff val="8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2"/>
          <p:cNvSpPr txBox="1"/>
          <p:nvPr/>
        </p:nvSpPr>
        <p:spPr>
          <a:xfrm>
            <a:off x="982186" y="2499693"/>
            <a:ext cx="3293785" cy="1461939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>
              <a:spcAft>
                <a:spcPts val="600"/>
              </a:spcAft>
            </a:pPr>
            <a:r>
              <a:rPr lang="zh-CN" altLang="en-US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南向调度融合：</a:t>
            </a:r>
            <a:r>
              <a:rPr lang="zh-CN" altLang="en-US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异步并行迭代器</a:t>
            </a:r>
            <a:endParaRPr lang="en-US" altLang="zh-CN" sz="12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Aft>
                <a:spcPts val="600"/>
              </a:spcAft>
              <a:buSzPct val="70000"/>
              <a:buFont typeface="Wingdings" panose="05000000000000000000" pitchFamily="2" charset="2"/>
              <a:buChar char="n"/>
            </a:pPr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数据容器内的数据进行递归二分，对左半和右半分别生成一个异步任务。最终对单个数据执行用户业务逻辑</a:t>
            </a:r>
            <a:endParaRPr lang="en-US" altLang="zh-CN" sz="1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Aft>
                <a:spcPts val="600"/>
              </a:spcAft>
              <a:buSzPct val="70000"/>
              <a:buFont typeface="Wingdings" panose="05000000000000000000" pitchFamily="2" charset="2"/>
              <a:buChar char="n"/>
            </a:pPr>
            <a:endParaRPr lang="en-US" altLang="zh-CN" sz="1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0535" y="1940251"/>
            <a:ext cx="3696526" cy="25808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4227" y="1827189"/>
            <a:ext cx="4817715" cy="2764548"/>
          </a:xfrm>
          <a:prstGeom prst="rect">
            <a:avLst/>
          </a:prstGeom>
        </p:spPr>
      </p:pic>
      <p:sp>
        <p:nvSpPr>
          <p:cNvPr id="109" name="矩形 1"/>
          <p:cNvSpPr/>
          <p:nvPr/>
        </p:nvSpPr>
        <p:spPr>
          <a:xfrm>
            <a:off x="0" y="59206"/>
            <a:ext cx="9144000" cy="1213367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文本框 3"/>
          <p:cNvSpPr txBox="1"/>
          <p:nvPr/>
        </p:nvSpPr>
        <p:spPr>
          <a:xfrm>
            <a:off x="866470" y="510775"/>
            <a:ext cx="4577716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IO &amp; CPU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融合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" name="矩形 8"/>
          <p:cNvSpPr/>
          <p:nvPr/>
        </p:nvSpPr>
        <p:spPr>
          <a:xfrm>
            <a:off x="740228" y="604948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5" name="文本框 12"/>
          <p:cNvSpPr txBox="1"/>
          <p:nvPr/>
        </p:nvSpPr>
        <p:spPr>
          <a:xfrm>
            <a:off x="866470" y="2427090"/>
            <a:ext cx="2867757" cy="212280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>
              <a:spcAft>
                <a:spcPts val="600"/>
              </a:spcAft>
            </a:pPr>
            <a:r>
              <a:rPr lang="zh-CN" altLang="en-US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南向调度融合</a:t>
            </a:r>
            <a:endParaRPr lang="en-US" altLang="zh-CN" sz="12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Aft>
                <a:spcPts val="600"/>
              </a:spcAft>
              <a:buSzPct val="70000"/>
              <a:buFont typeface="Wingdings" panose="05000000000000000000" pitchFamily="2" charset="2"/>
              <a:buChar char="n"/>
            </a:pPr>
            <a:r>
              <a:rPr lang="en-US" altLang="zh-CN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 &amp; CPU</a:t>
            </a:r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通过设置不同优先级，进入不同线程池调度</a:t>
            </a:r>
            <a:endParaRPr lang="en-US" altLang="zh-CN" sz="1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Aft>
                <a:spcPts val="600"/>
              </a:spcAft>
              <a:buSzPct val="70000"/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线程</a:t>
            </a:r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池根据负载监控（任务平均等待时间等数据）进行线程池动态扩缩容。</a:t>
            </a:r>
            <a:endParaRPr lang="zh-CN" altLang="en-US" sz="1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spcAft>
                <a:spcPts val="600"/>
              </a:spcAft>
              <a:buSzPct val="70000"/>
              <a:buFont typeface="Wingdings" panose="05000000000000000000" pitchFamily="2" charset="2"/>
              <a:buChar char="n"/>
            </a:pPr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任务窃取</a:t>
            </a:r>
            <a:endParaRPr lang="en-US" altLang="zh-CN" sz="1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6470" y="820217"/>
            <a:ext cx="3056024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r>
              <a:rPr lang="en-US" altLang="zh-CN" sz="1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Fusion of </a:t>
            </a:r>
            <a:r>
              <a:rPr lang="en-US" altLang="zh-CN" sz="1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IO/CPU </a:t>
            </a:r>
            <a:r>
              <a:rPr lang="en-US" altLang="zh-CN" sz="1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intensive</a:t>
            </a:r>
            <a:endParaRPr lang="en-US" altLang="zh-CN" sz="1100" dirty="0">
              <a:solidFill>
                <a:schemeClr val="accent5">
                  <a:lumMod val="20000"/>
                  <a:lumOff val="8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8082" y="1714545"/>
            <a:ext cx="4610680" cy="2331101"/>
          </a:xfrm>
          <a:prstGeom prst="rect">
            <a:avLst/>
          </a:prstGeom>
        </p:spPr>
      </p:pic>
      <p:sp>
        <p:nvSpPr>
          <p:cNvPr id="109" name="矩形 1"/>
          <p:cNvSpPr/>
          <p:nvPr/>
        </p:nvSpPr>
        <p:spPr>
          <a:xfrm>
            <a:off x="0" y="59207"/>
            <a:ext cx="9144000" cy="1138066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文本框 3"/>
          <p:cNvSpPr txBox="1"/>
          <p:nvPr/>
        </p:nvSpPr>
        <p:spPr>
          <a:xfrm>
            <a:off x="866470" y="510775"/>
            <a:ext cx="4577716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结构化并发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" name="矩形 8"/>
          <p:cNvSpPr/>
          <p:nvPr/>
        </p:nvSpPr>
        <p:spPr>
          <a:xfrm>
            <a:off x="740228" y="604948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5" name="文本框 12"/>
          <p:cNvSpPr txBox="1"/>
          <p:nvPr/>
        </p:nvSpPr>
        <p:spPr>
          <a:xfrm>
            <a:off x="1267543" y="1283658"/>
            <a:ext cx="6608911" cy="430887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Structured Concurrency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核心在于通过一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种父子结构化的方法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实现并发程序，用具有明确入口点和出口点的控制流结构来封装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并发任务（可以是线程也可以是协程）的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执行，确保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所有派生任务在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出口之前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完成。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6470" y="820217"/>
            <a:ext cx="3056024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r>
              <a:rPr lang="en-US" altLang="zh-CN" sz="1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Structured concurrency</a:t>
            </a:r>
            <a:endParaRPr lang="en-US" altLang="zh-CN" sz="1100" dirty="0">
              <a:solidFill>
                <a:schemeClr val="accent5">
                  <a:lumMod val="20000"/>
                  <a:lumOff val="8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12"/>
          <p:cNvSpPr txBox="1"/>
          <p:nvPr/>
        </p:nvSpPr>
        <p:spPr>
          <a:xfrm>
            <a:off x="2716681" y="4220053"/>
            <a:ext cx="4023591" cy="96949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结构化并发带来的好处：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SzPct val="70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高的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易用性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，用户不再需要显示调用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await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SzPct val="7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提高程序的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可读性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可维护性</a:t>
            </a:r>
            <a:endParaRPr lang="en-US" altLang="zh-CN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SzPct val="7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保证了变量生命周期合法，使子任务可以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捕获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父任务的变量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3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"/>
          <p:cNvSpPr/>
          <p:nvPr/>
        </p:nvSpPr>
        <p:spPr>
          <a:xfrm>
            <a:off x="0" y="59206"/>
            <a:ext cx="9144000" cy="1213367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文本框 3"/>
          <p:cNvSpPr txBox="1"/>
          <p:nvPr/>
        </p:nvSpPr>
        <p:spPr>
          <a:xfrm>
            <a:off x="866470" y="510775"/>
            <a:ext cx="4577716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结构化并发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" name="矩形 8"/>
          <p:cNvSpPr/>
          <p:nvPr/>
        </p:nvSpPr>
        <p:spPr>
          <a:xfrm>
            <a:off x="740228" y="604948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8" name="矩形 7"/>
          <p:cNvSpPr/>
          <p:nvPr/>
        </p:nvSpPr>
        <p:spPr>
          <a:xfrm>
            <a:off x="866470" y="820217"/>
            <a:ext cx="3056024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r>
              <a:rPr lang="en-US" altLang="zh-CN" sz="1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Structured concurrency</a:t>
            </a:r>
            <a:endParaRPr lang="en-US" altLang="zh-CN" sz="1100" dirty="0">
              <a:solidFill>
                <a:schemeClr val="accent5">
                  <a:lumMod val="20000"/>
                  <a:lumOff val="8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228" y="1473407"/>
            <a:ext cx="3938179" cy="3434092"/>
          </a:xfrm>
          <a:prstGeom prst="rect">
            <a:avLst/>
          </a:prstGeom>
        </p:spPr>
      </p:pic>
      <p:sp>
        <p:nvSpPr>
          <p:cNvPr id="10" name="文本框 12"/>
          <p:cNvSpPr txBox="1"/>
          <p:nvPr/>
        </p:nvSpPr>
        <p:spPr>
          <a:xfrm>
            <a:off x="5042902" y="1881268"/>
            <a:ext cx="3458501" cy="104644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en-US" altLang="zh-CN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Scope</a:t>
            </a:r>
            <a:endParaRPr lang="en-US" altLang="zh-CN" sz="1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SzPct val="70000"/>
              <a:buFont typeface="Wingdings" panose="05000000000000000000" pitchFamily="2" charset="2"/>
              <a:buChar char="n"/>
            </a:pPr>
            <a:r>
              <a:rPr lang="en-US" altLang="zh-CN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Rust</a:t>
            </a:r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线程中的结构化并发</a:t>
            </a:r>
            <a:endParaRPr lang="en-US" altLang="zh-CN" sz="1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SzPct val="70000"/>
              <a:buFont typeface="Wingdings" panose="05000000000000000000" pitchFamily="2" charset="2"/>
              <a:buChar char="n"/>
            </a:pPr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阻塞等待所有</a:t>
            </a:r>
            <a:r>
              <a:rPr lang="en-US" altLang="zh-CN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Scope</a:t>
            </a:r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内的子线程任务完成</a:t>
            </a:r>
            <a:endParaRPr lang="en-US" altLang="zh-CN" sz="1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SzPct val="70000"/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</a:t>
            </a:r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线程执行的闭包中可以捕获</a:t>
            </a:r>
            <a:r>
              <a:rPr lang="en-US" altLang="zh-CN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Scope</a:t>
            </a:r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外的变量</a:t>
            </a:r>
            <a:endParaRPr lang="en-US" altLang="zh-CN" sz="1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SzPct val="70000"/>
              <a:buFont typeface="Wingdings" panose="05000000000000000000" pitchFamily="2" charset="2"/>
              <a:buChar char="n"/>
            </a:pPr>
            <a:endParaRPr lang="en-US" altLang="zh-CN" sz="1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2"/>
          <p:cNvSpPr txBox="1"/>
          <p:nvPr/>
        </p:nvSpPr>
        <p:spPr>
          <a:xfrm>
            <a:off x="5042902" y="3040167"/>
            <a:ext cx="3458501" cy="138499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en-US" altLang="zh-CN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AsyncScope</a:t>
            </a:r>
            <a:endParaRPr lang="en-US" altLang="zh-CN" sz="1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SzPct val="70000"/>
              <a:buFont typeface="Wingdings" panose="05000000000000000000" pitchFamily="2" charset="2"/>
              <a:buChar char="n"/>
            </a:pPr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库中</a:t>
            </a:r>
            <a:r>
              <a:rPr lang="en-US" altLang="zh-CN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thread scope</a:t>
            </a:r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的思想异步化</a:t>
            </a:r>
            <a:endParaRPr lang="en-US" altLang="zh-CN" sz="1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SzPct val="70000"/>
              <a:buFont typeface="Wingdings" panose="05000000000000000000" pitchFamily="2" charset="2"/>
              <a:buChar char="n"/>
            </a:pPr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在同步环境</a:t>
            </a:r>
            <a:r>
              <a:rPr lang="zh-CN" altLang="en-US" sz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阻塞等待</a:t>
            </a:r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子异步任务完成，在异步环境</a:t>
            </a:r>
            <a:r>
              <a:rPr lang="zh-CN" altLang="en-US" sz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异步等待</a:t>
            </a:r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子异步任务完成</a:t>
            </a:r>
            <a:endParaRPr lang="en-US" altLang="zh-CN" sz="1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SzPct val="70000"/>
              <a:buFont typeface="Wingdings" panose="05000000000000000000" pitchFamily="2" charset="2"/>
              <a:buChar char="n"/>
            </a:pPr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优先级继承：子任务默认</a:t>
            </a:r>
            <a:r>
              <a:rPr lang="zh-CN" altLang="en-US" sz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继承</a:t>
            </a:r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父任务优先级，也可使用</a:t>
            </a:r>
            <a:r>
              <a:rPr lang="en-US" altLang="zh-CN" sz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detached</a:t>
            </a:r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模式指定其他优先级</a:t>
            </a:r>
            <a:endParaRPr lang="en-US" altLang="zh-CN" sz="1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SzPct val="70000"/>
              <a:buFont typeface="Wingdings" panose="05000000000000000000" pitchFamily="2" charset="2"/>
              <a:buChar char="n"/>
            </a:pPr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任务取消：取消父任务，也将</a:t>
            </a:r>
            <a:r>
              <a:rPr lang="zh-CN" altLang="en-US" sz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取消所有子任务</a:t>
            </a:r>
            <a:endParaRPr lang="en-US" altLang="zh-CN" sz="12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"/>
          <p:cNvSpPr/>
          <p:nvPr/>
        </p:nvSpPr>
        <p:spPr>
          <a:xfrm>
            <a:off x="0" y="59206"/>
            <a:ext cx="9144000" cy="1213367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文本框 3"/>
          <p:cNvSpPr txBox="1"/>
          <p:nvPr/>
        </p:nvSpPr>
        <p:spPr>
          <a:xfrm>
            <a:off x="866470" y="510775"/>
            <a:ext cx="4577716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性能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" name="矩形 8"/>
          <p:cNvSpPr/>
          <p:nvPr/>
        </p:nvSpPr>
        <p:spPr>
          <a:xfrm>
            <a:off x="740228" y="604948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8" name="矩形 7"/>
          <p:cNvSpPr/>
          <p:nvPr/>
        </p:nvSpPr>
        <p:spPr>
          <a:xfrm>
            <a:off x="866470" y="820217"/>
            <a:ext cx="3056024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r>
              <a:rPr lang="en-US" altLang="zh-CN" sz="1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Performance</a:t>
            </a:r>
            <a:endParaRPr lang="en-US" altLang="zh-CN" sz="1100" dirty="0">
              <a:solidFill>
                <a:schemeClr val="accent5">
                  <a:lumMod val="20000"/>
                  <a:lumOff val="8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31950" y="1582015"/>
          <a:ext cx="5880100" cy="3190875"/>
        </p:xfrm>
        <a:graphic>
          <a:graphicData uri="http://schemas.openxmlformats.org/drawingml/2006/table">
            <a:tbl>
              <a:tblPr/>
              <a:tblGrid>
                <a:gridCol w="1829788"/>
                <a:gridCol w="1496233"/>
                <a:gridCol w="1439052"/>
                <a:gridCol w="1115027"/>
              </a:tblGrid>
              <a:tr h="3429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耗时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单位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us)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　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Tokio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ylong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耗时比 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/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tokio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     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IO 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低并发，低传输 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40,279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49,018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1.217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     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IO 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低并发，高传输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54,914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47,594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0.867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     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IO 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高并发，高传输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541,731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473,061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0.873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     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IO 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高并发，低传输   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414,479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209,714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0.506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CPU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低任务，低负载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45,023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39,714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0.882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CPU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低任务，高负载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9,898,075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9,859,061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0.996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CPU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高任务，低负载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138,809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155,188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1.118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CPU 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高任务，高负载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77,865,244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76,335,507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0.980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图片 3" descr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9144000" cy="51428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6" name="图片 5" descr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" y="0"/>
            <a:ext cx="9144000" cy="51428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7" name="文本框 7"/>
          <p:cNvSpPr txBox="1"/>
          <p:nvPr/>
        </p:nvSpPr>
        <p:spPr>
          <a:xfrm>
            <a:off x="348615" y="370839"/>
            <a:ext cx="6710045" cy="1158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6000" b="1"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pPr>
            <a:r>
              <a:rPr dirty="0"/>
              <a:t>Thank you！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"/>
          <p:cNvSpPr/>
          <p:nvPr/>
        </p:nvSpPr>
        <p:spPr>
          <a:xfrm>
            <a:off x="0" y="-1905"/>
            <a:ext cx="9144000" cy="257365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文本框 15"/>
          <p:cNvSpPr txBox="1"/>
          <p:nvPr/>
        </p:nvSpPr>
        <p:spPr>
          <a:xfrm>
            <a:off x="1457359" y="3006487"/>
            <a:ext cx="4371119" cy="430887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本科就读加州大学圣地亚哥分校，毕业时长两年半，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Rustacean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华为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目前正在使用 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Rust 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开发并行调度框架等模块。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8" name="文本框 3"/>
          <p:cNvSpPr txBox="1"/>
          <p:nvPr/>
        </p:nvSpPr>
        <p:spPr>
          <a:xfrm>
            <a:off x="866878" y="926217"/>
            <a:ext cx="5773401" cy="7988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Rust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异步并发框架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在移动端的应用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9" name="矩形 8"/>
          <p:cNvSpPr/>
          <p:nvPr/>
        </p:nvSpPr>
        <p:spPr>
          <a:xfrm>
            <a:off x="729147" y="1049751"/>
            <a:ext cx="65097" cy="34479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13" name="文本框 21"/>
          <p:cNvSpPr txBox="1"/>
          <p:nvPr/>
        </p:nvSpPr>
        <p:spPr>
          <a:xfrm>
            <a:off x="762389" y="1410635"/>
            <a:ext cx="7467602" cy="52322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8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endParaRPr lang="zh-CN" altLang="en-US" dirty="0">
              <a:latin typeface="Alibaba PuHuiTi 2.0 105 Heavy"/>
              <a:ea typeface="宋体" panose="02010600030101010101" pitchFamily="2" charset="-122"/>
            </a:endParaRPr>
          </a:p>
        </p:txBody>
      </p:sp>
      <p:sp>
        <p:nvSpPr>
          <p:cNvPr id="14" name="文本框 9"/>
          <p:cNvSpPr txBox="1"/>
          <p:nvPr/>
        </p:nvSpPr>
        <p:spPr>
          <a:xfrm>
            <a:off x="794245" y="1949948"/>
            <a:ext cx="7769195" cy="32605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endParaRPr dirty="0"/>
          </a:p>
        </p:txBody>
      </p:sp>
      <p:sp>
        <p:nvSpPr>
          <p:cNvPr id="15" name="文本框 9"/>
          <p:cNvSpPr txBox="1"/>
          <p:nvPr/>
        </p:nvSpPr>
        <p:spPr>
          <a:xfrm>
            <a:off x="794245" y="3619378"/>
            <a:ext cx="7769195" cy="81851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zh-CN" altLang="en-US" sz="1050" dirty="0" smtClean="0">
                <a:solidFill>
                  <a:schemeClr val="tx1"/>
                </a:solidFill>
                <a:latin typeface="Alibaba PuHuiTi 2.0 105 Heavy"/>
                <a:ea typeface="宋体" panose="02010600030101010101" pitchFamily="2" charset="-122"/>
              </a:rPr>
              <a:t>陈明煜</a:t>
            </a:r>
            <a:endParaRPr lang="en-US" altLang="zh-CN" sz="1050" dirty="0" smtClean="0">
              <a:solidFill>
                <a:schemeClr val="tx1"/>
              </a:solidFill>
              <a:latin typeface="Alibaba PuHuiTi 2.0 105 Heavy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en-US" altLang="zh-CN" sz="105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1"/>
              </a:rPr>
              <a:t>chenmingyu4@huawei.com</a:t>
            </a:r>
            <a:endParaRPr lang="en-US" altLang="zh-CN" sz="105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zh-CN" altLang="en-US" sz="1050" dirty="0" smtClean="0">
                <a:solidFill>
                  <a:schemeClr val="tx1"/>
                </a:solidFill>
                <a:latin typeface="Alibaba PuHuiTi 2.0 105 Heavy"/>
                <a:ea typeface="宋体" panose="02010600030101010101" pitchFamily="2" charset="-122"/>
              </a:rPr>
              <a:t>华为 公共开发部 嵌入式软件能力中心</a:t>
            </a:r>
            <a:endParaRPr sz="1050" dirty="0">
              <a:solidFill>
                <a:schemeClr val="tx1"/>
              </a:solidFill>
              <a:latin typeface="Alibaba PuHuiTi 2.0 105 Heavy"/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2" t="26144" r="10052" b="9146"/>
          <a:stretch>
            <a:fillRect/>
          </a:stretch>
        </p:blipFill>
        <p:spPr>
          <a:xfrm>
            <a:off x="6640280" y="3934203"/>
            <a:ext cx="2478319" cy="11867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78" y="2915007"/>
            <a:ext cx="469143" cy="584865"/>
          </a:xfrm>
          <a:prstGeom prst="rect">
            <a:avLst/>
          </a:prstGeom>
        </p:spPr>
      </p:pic>
      <p:sp>
        <p:nvSpPr>
          <p:cNvPr id="16" name="矩形 6"/>
          <p:cNvSpPr/>
          <p:nvPr/>
        </p:nvSpPr>
        <p:spPr>
          <a:xfrm>
            <a:off x="866878" y="1435330"/>
            <a:ext cx="5224736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r>
              <a:rPr lang="en-US" altLang="zh-CN" sz="1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Applications of Rust Runtime in Mobile</a:t>
            </a:r>
            <a:endParaRPr lang="en-US" altLang="zh-CN" sz="1100" dirty="0">
              <a:solidFill>
                <a:schemeClr val="accent5">
                  <a:lumMod val="20000"/>
                  <a:lumOff val="8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 2"/>
          <p:cNvSpPr/>
          <p:nvPr/>
        </p:nvSpPr>
        <p:spPr>
          <a:xfrm>
            <a:off x="1865" y="0"/>
            <a:ext cx="9144000" cy="5145405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" name="组合 1"/>
          <p:cNvGrpSpPr/>
          <p:nvPr/>
        </p:nvGrpSpPr>
        <p:grpSpPr>
          <a:xfrm>
            <a:off x="706860" y="1405834"/>
            <a:ext cx="2408490" cy="535743"/>
            <a:chOff x="714718" y="1279426"/>
            <a:chExt cx="2408490" cy="535743"/>
          </a:xfrm>
        </p:grpSpPr>
        <p:sp>
          <p:nvSpPr>
            <p:cNvPr id="157" name="文本框 5"/>
            <p:cNvSpPr txBox="1"/>
            <p:nvPr/>
          </p:nvSpPr>
          <p:spPr>
            <a:xfrm>
              <a:off x="714718" y="1568948"/>
              <a:ext cx="2408490" cy="246221"/>
            </a:xfrm>
            <a:prstGeom prst="rect">
              <a:avLst/>
            </a:prstGeom>
            <a:ln w="12700">
              <a:miter lim="400000"/>
            </a:ln>
          </p:spPr>
          <p:txBody>
            <a:bodyPr lIns="45719" rIns="45719">
              <a:spAutoFit/>
            </a:bodyPr>
            <a:lstStyle>
              <a:lvl1pPr>
                <a:defRPr sz="1000">
                  <a:solidFill>
                    <a:srgbClr val="FFFFFF"/>
                  </a:solidFill>
                  <a:latin typeface="Alibaba PuHuiTi 2.0 55 Regular"/>
                  <a:ea typeface="Alibaba PuHuiTi 2.0 55 Regular"/>
                  <a:cs typeface="Alibaba PuHuiTi 2.0 55 Regular"/>
                  <a:sym typeface="Alibaba PuHuiTi 2.0 55 Regular"/>
                </a:defRPr>
              </a:lvl1pPr>
            </a:lstStyle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Overview</a:t>
              </a:r>
              <a:r>
                <a:rPr 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 of </a:t>
              </a:r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asynchronous Rust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8" name="文本框 6"/>
            <p:cNvSpPr txBox="1"/>
            <p:nvPr/>
          </p:nvSpPr>
          <p:spPr>
            <a:xfrm>
              <a:off x="714719" y="1279426"/>
              <a:ext cx="1841208" cy="369332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45719" rIns="45719">
              <a:spAutoFit/>
            </a:bodyPr>
            <a:lstStyle>
              <a:lvl1pPr>
                <a:defRPr sz="1900" b="1">
                  <a:solidFill>
                    <a:srgbClr val="FFFFFF"/>
                  </a:solidFill>
                  <a:latin typeface="Alibaba PuHuiTi 2.0 105 Heavy"/>
                  <a:ea typeface="Alibaba PuHuiTi 2.0 105 Heavy"/>
                  <a:cs typeface="Alibaba PuHuiTi 2.0 105 Heavy"/>
                  <a:sym typeface="Alibaba PuHuiTi 2.0 105 Heavy"/>
                </a:defRPr>
              </a:lvl1pPr>
            </a:lstStyle>
            <a:p>
              <a:r>
                <a:rPr sz="18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#</a:t>
              </a:r>
              <a:r>
                <a:rPr lang="en-US" altLang="zh-CN" sz="18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sz="18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en-US" sz="18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Rust</a:t>
              </a:r>
              <a:r>
                <a:rPr lang="zh-CN" altLang="en-US" sz="18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异步简介</a:t>
              </a:r>
              <a:endParaRPr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06526" y="3509038"/>
            <a:ext cx="4401402" cy="491673"/>
            <a:chOff x="714384" y="2931679"/>
            <a:chExt cx="4401402" cy="491673"/>
          </a:xfrm>
        </p:grpSpPr>
        <p:sp>
          <p:nvSpPr>
            <p:cNvPr id="32" name="文本框 5"/>
            <p:cNvSpPr txBox="1"/>
            <p:nvPr/>
          </p:nvSpPr>
          <p:spPr>
            <a:xfrm>
              <a:off x="714384" y="3177131"/>
              <a:ext cx="4401402" cy="246221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9" rIns="45719">
              <a:spAutoFit/>
            </a:bodyPr>
            <a:lstStyle>
              <a:lvl1pPr>
                <a:defRPr sz="1000">
                  <a:solidFill>
                    <a:srgbClr val="FFFFFF"/>
                  </a:solidFill>
                  <a:latin typeface="Alibaba PuHuiTi 2.0 55 Regular"/>
                  <a:ea typeface="Alibaba PuHuiTi 2.0 55 Regular"/>
                  <a:cs typeface="Alibaba PuHuiTi 2.0 55 Regular"/>
                  <a:sym typeface="Alibaba PuHuiTi 2.0 55 Regular"/>
                </a:defRPr>
              </a:lvl1pPr>
            </a:lstStyle>
            <a:p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Ylong async runtime</a:t>
              </a:r>
              <a:endParaRPr 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3" name="文本框 6"/>
            <p:cNvSpPr txBox="1"/>
            <p:nvPr/>
          </p:nvSpPr>
          <p:spPr>
            <a:xfrm>
              <a:off x="714718" y="2931679"/>
              <a:ext cx="2894380" cy="369332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45719" rIns="45719">
              <a:spAutoFit/>
            </a:bodyPr>
            <a:lstStyle>
              <a:lvl1pPr>
                <a:defRPr sz="1900" b="1">
                  <a:solidFill>
                    <a:srgbClr val="FFFFFF"/>
                  </a:solidFill>
                  <a:latin typeface="Alibaba PuHuiTi 2.0 105 Heavy"/>
                  <a:ea typeface="Alibaba PuHuiTi 2.0 105 Heavy"/>
                  <a:cs typeface="Alibaba PuHuiTi 2.0 105 Heavy"/>
                  <a:sym typeface="Alibaba PuHuiTi 2.0 105 Heavy"/>
                </a:defRPr>
              </a:lvl1pPr>
            </a:lstStyle>
            <a:p>
              <a:r>
                <a:rPr sz="1800" dirty="0">
                  <a:latin typeface="宋体" panose="02010600030101010101" pitchFamily="2" charset="-122"/>
                  <a:ea typeface="宋体" panose="02010600030101010101" pitchFamily="2" charset="-122"/>
                </a:rPr>
                <a:t>#</a:t>
              </a:r>
              <a:r>
                <a: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</a:rPr>
                <a:t>3 </a:t>
              </a:r>
              <a:r>
                <a:rPr lang="en-US" altLang="zh-CN" sz="18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Ylong </a:t>
              </a:r>
              <a:r>
                <a:rPr lang="en-US" altLang="zh-CN" sz="18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Runtime</a:t>
              </a:r>
              <a:r>
                <a:rPr lang="zh-CN" altLang="en-US" sz="18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并发框架</a:t>
              </a:r>
              <a:endPara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3"/>
          <p:cNvSpPr txBox="1"/>
          <p:nvPr/>
        </p:nvSpPr>
        <p:spPr>
          <a:xfrm>
            <a:off x="866470" y="487701"/>
            <a:ext cx="4577716" cy="4001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zh-CN" altLang="en-US" sz="2000" dirty="0" smtClean="0"/>
              <a:t>目录</a:t>
            </a:r>
            <a:endParaRPr sz="2000" dirty="0"/>
          </a:p>
        </p:txBody>
      </p:sp>
      <p:sp>
        <p:nvSpPr>
          <p:cNvPr id="19" name="矩形 8"/>
          <p:cNvSpPr/>
          <p:nvPr/>
        </p:nvSpPr>
        <p:spPr>
          <a:xfrm>
            <a:off x="740228" y="604948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20" name="矩形 6"/>
          <p:cNvSpPr/>
          <p:nvPr/>
        </p:nvSpPr>
        <p:spPr>
          <a:xfrm>
            <a:off x="866470" y="820217"/>
            <a:ext cx="3056024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r>
              <a:rPr lang="en-US" altLang="zh-CN" sz="1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Table of Contents</a:t>
            </a:r>
            <a:endParaRPr lang="en-US" altLang="zh-CN" sz="1100" dirty="0">
              <a:solidFill>
                <a:schemeClr val="accent5">
                  <a:lumMod val="20000"/>
                  <a:lumOff val="8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6"/>
          <p:cNvSpPr txBox="1"/>
          <p:nvPr/>
        </p:nvSpPr>
        <p:spPr>
          <a:xfrm>
            <a:off x="706861" y="2449077"/>
            <a:ext cx="4859662" cy="36933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900" b="1">
                <a:solidFill>
                  <a:srgbClr val="FFFFFF"/>
                </a:solidFill>
                <a:latin typeface="Alibaba PuHuiTi 2.0 105 Heavy"/>
                <a:ea typeface="Alibaba PuHuiTi 2.0 105 Heavy"/>
                <a:cs typeface="Alibaba PuHuiTi 2.0 105 Heavy"/>
                <a:sym typeface="Alibaba PuHuiTi 2.0 105 Heavy"/>
              </a:defRPr>
            </a:lvl1pPr>
          </a:lstStyle>
          <a:p>
            <a:r>
              <a:rPr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en-US" altLang="zh-CN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社区并发框架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以及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与移动端的不适配性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文本框 5"/>
          <p:cNvSpPr txBox="1"/>
          <p:nvPr/>
        </p:nvSpPr>
        <p:spPr>
          <a:xfrm>
            <a:off x="706860" y="2751581"/>
            <a:ext cx="4595344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000">
                <a:solidFill>
                  <a:srgbClr val="FFFFFF"/>
                </a:solidFill>
                <a:latin typeface="Alibaba PuHuiTi 2.0 55 Regular"/>
                <a:ea typeface="Alibaba PuHuiTi 2.0 55 Regular"/>
                <a:cs typeface="Alibaba PuHuiTi 2.0 55 Regular"/>
                <a:sym typeface="Alibaba PuHuiTi 2.0 55 Regular"/>
              </a:defRPr>
            </a:lvl1pPr>
          </a:lstStyle>
          <a:p>
            <a:r>
              <a:rPr 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Introduction to third party Runtime crates and their </a:t>
            </a:r>
            <a:r>
              <a:rPr 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incompatibility with mobile environment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"/>
          <p:cNvSpPr/>
          <p:nvPr/>
        </p:nvSpPr>
        <p:spPr>
          <a:xfrm>
            <a:off x="0" y="59206"/>
            <a:ext cx="9144000" cy="1272591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文本框 3"/>
          <p:cNvSpPr txBox="1"/>
          <p:nvPr/>
        </p:nvSpPr>
        <p:spPr>
          <a:xfrm>
            <a:off x="866470" y="510775"/>
            <a:ext cx="4577716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Rust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异步机制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" name="矩形 8"/>
          <p:cNvSpPr/>
          <p:nvPr/>
        </p:nvSpPr>
        <p:spPr>
          <a:xfrm>
            <a:off x="740228" y="604948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12" name="矩形 6"/>
          <p:cNvSpPr/>
          <p:nvPr/>
        </p:nvSpPr>
        <p:spPr>
          <a:xfrm>
            <a:off x="866470" y="820217"/>
            <a:ext cx="3056024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r>
              <a:rPr lang="en-US" altLang="zh-CN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Asynchronous Rust</a:t>
            </a:r>
            <a:endParaRPr lang="en-US" altLang="zh-CN" sz="1100" dirty="0">
              <a:solidFill>
                <a:schemeClr val="accent5">
                  <a:lumMod val="20000"/>
                  <a:lumOff val="8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4"/>
          <p:cNvSpPr txBox="1"/>
          <p:nvPr/>
        </p:nvSpPr>
        <p:spPr>
          <a:xfrm>
            <a:off x="780335" y="1697308"/>
            <a:ext cx="5473015" cy="149161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>
              <a:spcAft>
                <a:spcPts val="600"/>
              </a:spcAft>
            </a:pPr>
            <a:r>
              <a:rPr lang="zh-CN" altLang="en-US" sz="1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异步并发框架是许多大型应用、系统具备的底层能力。</a:t>
            </a:r>
            <a:endParaRPr lang="zh-CN" altLang="en-US" sz="12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区别于多线程编程模型，它带来以下优势：</a:t>
            </a:r>
            <a:endParaRPr lang="zh-CN" altLang="en-US" sz="1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SzPct val="70000"/>
              <a:buFont typeface="Wingdings" panose="05000000000000000000" pitchFamily="2" charset="2"/>
              <a:buChar char="n"/>
            </a:pPr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任务调度</a:t>
            </a:r>
            <a:r>
              <a:rPr lang="zh-CN" altLang="en-US" sz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颗粒度更小，</a:t>
            </a:r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充分利用线程资源</a:t>
            </a:r>
            <a:endParaRPr lang="en-US" altLang="zh-CN" sz="1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SzPct val="70000"/>
              <a:buFont typeface="Wingdings" panose="05000000000000000000" pitchFamily="2" charset="2"/>
              <a:buChar char="n"/>
            </a:pPr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更可控的线程数</a:t>
            </a:r>
            <a:endParaRPr lang="en-US" altLang="zh-CN" sz="1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SzPct val="70000"/>
              <a:buFont typeface="Wingdings" panose="05000000000000000000" pitchFamily="2" charset="2"/>
              <a:buChar char="n"/>
            </a:pPr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单个任务资源占用：</a:t>
            </a:r>
            <a:r>
              <a:rPr lang="zh-CN" altLang="en-US" sz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几十</a:t>
            </a:r>
            <a:r>
              <a:rPr lang="en-US" altLang="zh-CN" sz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KB -&gt; </a:t>
            </a:r>
            <a:r>
              <a:rPr lang="zh-CN" altLang="en-US" sz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几百</a:t>
            </a:r>
            <a:r>
              <a:rPr lang="en-US" altLang="zh-CN" sz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Byte</a:t>
            </a:r>
            <a:endParaRPr lang="en-US" altLang="zh-CN" sz="12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SzPct val="70000"/>
              <a:buFont typeface="Wingdings" panose="05000000000000000000" pitchFamily="2" charset="2"/>
              <a:buChar char="n"/>
            </a:pPr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任务切换时间</a:t>
            </a:r>
            <a:r>
              <a:rPr lang="en-US" altLang="zh-CN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微秒</a:t>
            </a:r>
            <a:r>
              <a:rPr lang="en-US" altLang="zh-CN" sz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-&gt; 100</a:t>
            </a:r>
            <a:r>
              <a:rPr lang="zh-CN" altLang="en-US" sz="12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纳秒</a:t>
            </a:r>
            <a:endParaRPr lang="en-US" altLang="zh-CN" sz="12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4" indent="0">
              <a:buSzPct val="70000"/>
              <a:buFont typeface="Wingdings" panose="05000000000000000000" pitchFamily="2" charset="2"/>
            </a:pP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文本框 4"/>
          <p:cNvSpPr txBox="1"/>
          <p:nvPr/>
        </p:nvSpPr>
        <p:spPr>
          <a:xfrm>
            <a:off x="811130" y="3242806"/>
            <a:ext cx="3039491" cy="119888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altLang="zh-CN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Rust</a:t>
            </a:r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语言并没有提供</a:t>
            </a:r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异步并发框架</a:t>
            </a:r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sz="1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只提供异步所需的基本特性：</a:t>
            </a:r>
            <a:endParaRPr lang="en-US" altLang="zh-CN" sz="1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SzPct val="70000"/>
              <a:buFont typeface="Wingdings" panose="05000000000000000000" pitchFamily="2" charset="2"/>
              <a:buChar char="n"/>
            </a:pPr>
            <a:r>
              <a:rPr lang="en-US" altLang="zh-CN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Future</a:t>
            </a:r>
            <a:endParaRPr lang="en-US" altLang="zh-CN" sz="1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SzPct val="70000"/>
              <a:buFont typeface="Wingdings" panose="05000000000000000000" pitchFamily="2" charset="2"/>
              <a:buChar char="n"/>
            </a:pPr>
            <a:r>
              <a:rPr lang="en-US" altLang="zh-CN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async / await</a:t>
            </a:r>
            <a:endParaRPr lang="en-US" altLang="zh-CN" sz="1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SzPct val="70000"/>
              <a:buFont typeface="Wingdings" panose="05000000000000000000" pitchFamily="2" charset="2"/>
              <a:buChar char="n"/>
            </a:pPr>
            <a:r>
              <a:rPr lang="en-US" altLang="zh-CN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Waker</a:t>
            </a:r>
            <a:endParaRPr lang="en-US" altLang="zh-CN" sz="1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SzPct val="70000"/>
              <a:buFont typeface="Wingdings" panose="05000000000000000000" pitchFamily="2" charset="2"/>
            </a:pPr>
            <a:endParaRPr lang="en-US" altLang="zh-CN" sz="12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68131" y="3007519"/>
            <a:ext cx="4170572" cy="1997501"/>
            <a:chOff x="6837" y="4472"/>
            <a:chExt cx="6760" cy="3259"/>
          </a:xfrm>
        </p:grpSpPr>
        <p:grpSp>
          <p:nvGrpSpPr>
            <p:cNvPr id="33" name="组合 32"/>
            <p:cNvGrpSpPr/>
            <p:nvPr/>
          </p:nvGrpSpPr>
          <p:grpSpPr>
            <a:xfrm>
              <a:off x="6837" y="4472"/>
              <a:ext cx="1096" cy="1102"/>
              <a:chOff x="2063450" y="3066026"/>
              <a:chExt cx="736732" cy="740580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063450" y="3066026"/>
                <a:ext cx="723069" cy="72306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5" name="文本框 4"/>
              <p:cNvSpPr txBox="1"/>
              <p:nvPr/>
            </p:nvSpPr>
            <p:spPr>
              <a:xfrm>
                <a:off x="2186980" y="3267674"/>
                <a:ext cx="613202" cy="53893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45719" rIns="45719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defRPr>
                </a:lvl1pPr>
              </a:lstStyle>
              <a:p>
                <a:r>
                  <a:rPr lang="en-US" altLang="zh-CN" sz="1200" b="1" dirty="0" smtClean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async</a:t>
                </a:r>
                <a:endParaRPr lang="en-US" altLang="zh-CN" sz="1200" b="1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285750" lvl="4" indent="-285750">
                  <a:buSzPct val="70000"/>
                  <a:buFont typeface="Wingdings" panose="05000000000000000000" pitchFamily="2" charset="2"/>
                  <a:buChar char="n"/>
                </a:pPr>
                <a:endParaRPr lang="zh-CN" altLang="en-US" sz="1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9621" y="4485"/>
              <a:ext cx="1236" cy="1099"/>
              <a:chOff x="3712866" y="3074348"/>
              <a:chExt cx="830858" cy="738780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3712866" y="3074348"/>
                <a:ext cx="723069" cy="72306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8" name="文本框 4"/>
              <p:cNvSpPr txBox="1"/>
              <p:nvPr/>
            </p:nvSpPr>
            <p:spPr>
              <a:xfrm>
                <a:off x="3800744" y="3274197"/>
                <a:ext cx="742980" cy="53893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45719" rIns="45719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defRPr>
                </a:lvl1pPr>
              </a:lstStyle>
              <a:p>
                <a:r>
                  <a:rPr lang="en-US" altLang="zh-CN" sz="1200" b="1" dirty="0" smtClean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Future</a:t>
                </a:r>
                <a:endParaRPr lang="en-US" altLang="zh-CN" sz="1200" b="1" dirty="0" smtClean="0">
                  <a:solidFill>
                    <a:schemeClr val="bg1"/>
                  </a:solidFill>
                  <a:latin typeface="Poppins"/>
                </a:endParaRPr>
              </a:p>
              <a:p>
                <a:pPr marL="285750" lvl="4" indent="-285750">
                  <a:buSzPct val="70000"/>
                  <a:buFont typeface="Wingdings" panose="05000000000000000000" pitchFamily="2" charset="2"/>
                  <a:buChar char="n"/>
                </a:pP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12314" y="4480"/>
              <a:ext cx="1283" cy="1108"/>
              <a:chOff x="5073499" y="3066026"/>
              <a:chExt cx="862692" cy="745069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5073499" y="3066026"/>
                <a:ext cx="723069" cy="72306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1" name="文本框 4"/>
              <p:cNvSpPr txBox="1"/>
              <p:nvPr/>
            </p:nvSpPr>
            <p:spPr>
              <a:xfrm>
                <a:off x="5193212" y="3272163"/>
                <a:ext cx="742979" cy="53893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45719" rIns="45719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defRPr>
                </a:lvl1pPr>
              </a:lstStyle>
              <a:p>
                <a:r>
                  <a:rPr lang="en-US" altLang="zh-CN" sz="1200" b="1" dirty="0" smtClean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Waker</a:t>
                </a:r>
                <a:endParaRPr lang="en-US" altLang="zh-CN" sz="1200" b="1" dirty="0" smtClean="0">
                  <a:solidFill>
                    <a:schemeClr val="bg1"/>
                  </a:solidFill>
                  <a:latin typeface="Poppins"/>
                </a:endParaRPr>
              </a:p>
              <a:p>
                <a:pPr marL="285750" lvl="4" indent="-285750">
                  <a:buSzPct val="70000"/>
                  <a:buFont typeface="Wingdings" panose="05000000000000000000" pitchFamily="2" charset="2"/>
                  <a:buChar char="n"/>
                </a:pP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9617" y="6655"/>
              <a:ext cx="1143" cy="1076"/>
              <a:chOff x="3710566" y="4050887"/>
              <a:chExt cx="768403" cy="723069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3710566" y="4050887"/>
                <a:ext cx="723069" cy="72306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4" name="文本框 4"/>
              <p:cNvSpPr txBox="1"/>
              <p:nvPr/>
            </p:nvSpPr>
            <p:spPr>
              <a:xfrm>
                <a:off x="3865767" y="4234511"/>
                <a:ext cx="613202" cy="53893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45719" rIns="45719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defRPr>
                </a:lvl1pPr>
              </a:lstStyle>
              <a:p>
                <a:r>
                  <a:rPr lang="en-US" altLang="zh-CN" sz="1200" b="1" dirty="0" smtClean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poll</a:t>
                </a:r>
                <a:endParaRPr lang="en-US" altLang="zh-CN" sz="1200" b="1" dirty="0" smtClean="0">
                  <a:solidFill>
                    <a:schemeClr val="bg1"/>
                  </a:solidFill>
                  <a:latin typeface="Poppins"/>
                </a:endParaRPr>
              </a:p>
              <a:p>
                <a:pPr marL="285750" lvl="4" indent="-285750">
                  <a:buSzPct val="70000"/>
                  <a:buFont typeface="Wingdings" panose="05000000000000000000" pitchFamily="2" charset="2"/>
                  <a:buChar char="n"/>
                </a:pP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5" name="直接箭头连接符 44"/>
            <p:cNvCxnSpPr>
              <a:stCxn id="34" idx="6"/>
              <a:endCxn id="37" idx="2"/>
            </p:cNvCxnSpPr>
            <p:nvPr/>
          </p:nvCxnSpPr>
          <p:spPr>
            <a:xfrm>
              <a:off x="7913" y="5010"/>
              <a:ext cx="1708" cy="13"/>
            </a:xfrm>
            <a:prstGeom prst="straightConnector1">
              <a:avLst/>
            </a:prstGeom>
            <a:noFill/>
            <a:ln w="12700" cap="flat">
              <a:solidFill>
                <a:srgbClr val="F5C1E3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6" name="文本框 4"/>
            <p:cNvSpPr txBox="1"/>
            <p:nvPr/>
          </p:nvSpPr>
          <p:spPr>
            <a:xfrm>
              <a:off x="8053" y="4616"/>
              <a:ext cx="2075" cy="425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9" rIns="45719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defRPr>
              </a:lvl1pPr>
            </a:lstStyle>
            <a:p>
              <a:r>
                <a:rPr lang="en-US" altLang="zh-CN" sz="11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Syntax sugar</a:t>
              </a:r>
              <a:endParaRPr lang="en-US" altLang="zh-CN" sz="11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47" name="直接箭头连接符 46"/>
            <p:cNvCxnSpPr>
              <a:stCxn id="40" idx="2"/>
              <a:endCxn id="37" idx="6"/>
            </p:cNvCxnSpPr>
            <p:nvPr/>
          </p:nvCxnSpPr>
          <p:spPr>
            <a:xfrm flipH="1">
              <a:off x="10697" y="5018"/>
              <a:ext cx="1617" cy="5"/>
            </a:xfrm>
            <a:prstGeom prst="straightConnector1">
              <a:avLst/>
            </a:prstGeom>
            <a:noFill/>
            <a:ln w="12700" cap="flat">
              <a:solidFill>
                <a:srgbClr val="F5C1E3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8" name="文本框 4"/>
            <p:cNvSpPr txBox="1"/>
            <p:nvPr/>
          </p:nvSpPr>
          <p:spPr>
            <a:xfrm>
              <a:off x="11276" y="4575"/>
              <a:ext cx="2075" cy="425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9" rIns="45719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defRPr>
              </a:lvl1pPr>
            </a:lstStyle>
            <a:p>
              <a:r>
                <a:rPr lang="en-US" altLang="zh-CN" sz="11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wake</a:t>
              </a:r>
              <a:endParaRPr lang="en-US" altLang="zh-CN" sz="11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49" name="直接箭头连接符 48"/>
            <p:cNvCxnSpPr>
              <a:stCxn id="37" idx="4"/>
              <a:endCxn id="43" idx="0"/>
            </p:cNvCxnSpPr>
            <p:nvPr/>
          </p:nvCxnSpPr>
          <p:spPr>
            <a:xfrm flipH="1">
              <a:off x="10155" y="5561"/>
              <a:ext cx="4" cy="1094"/>
            </a:xfrm>
            <a:prstGeom prst="straightConnector1">
              <a:avLst/>
            </a:prstGeom>
            <a:noFill/>
            <a:ln w="12700" cap="flat">
              <a:solidFill>
                <a:srgbClr val="F5C1E3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0" name="文本框 4"/>
            <p:cNvSpPr txBox="1"/>
            <p:nvPr/>
          </p:nvSpPr>
          <p:spPr>
            <a:xfrm>
              <a:off x="10326" y="5865"/>
              <a:ext cx="2075" cy="425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9" rIns="45719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defRPr>
              </a:lvl1pPr>
            </a:lstStyle>
            <a:p>
              <a:r>
                <a:rPr lang="en-US" altLang="zh-CN" sz="11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await</a:t>
              </a:r>
              <a:endParaRPr lang="en-US" altLang="zh-CN" sz="11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"/>
          <p:cNvSpPr/>
          <p:nvPr/>
        </p:nvSpPr>
        <p:spPr>
          <a:xfrm>
            <a:off x="0" y="59206"/>
            <a:ext cx="9144000" cy="1272591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文本框 3"/>
          <p:cNvSpPr txBox="1"/>
          <p:nvPr/>
        </p:nvSpPr>
        <p:spPr>
          <a:xfrm>
            <a:off x="866470" y="510775"/>
            <a:ext cx="4577716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Rust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异步机制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" name="矩形 8"/>
          <p:cNvSpPr/>
          <p:nvPr/>
        </p:nvSpPr>
        <p:spPr>
          <a:xfrm>
            <a:off x="740228" y="604948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12" name="矩形 6"/>
          <p:cNvSpPr/>
          <p:nvPr/>
        </p:nvSpPr>
        <p:spPr>
          <a:xfrm>
            <a:off x="866470" y="820217"/>
            <a:ext cx="3056024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r>
              <a:rPr lang="en-US" altLang="zh-CN" sz="1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Asynchronous Rust</a:t>
            </a:r>
            <a:endParaRPr lang="en-US" altLang="zh-CN" sz="1100" dirty="0">
              <a:solidFill>
                <a:schemeClr val="accent5">
                  <a:lumMod val="20000"/>
                  <a:lumOff val="8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001" y="2690079"/>
            <a:ext cx="2336914" cy="1116138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3210268" y="3248148"/>
            <a:ext cx="960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070" y="1567362"/>
            <a:ext cx="4241982" cy="336157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"/>
          <p:cNvSpPr/>
          <p:nvPr/>
        </p:nvSpPr>
        <p:spPr>
          <a:xfrm>
            <a:off x="0" y="59206"/>
            <a:ext cx="9144000" cy="1272591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文本框 3"/>
          <p:cNvSpPr txBox="1"/>
          <p:nvPr/>
        </p:nvSpPr>
        <p:spPr>
          <a:xfrm>
            <a:off x="866470" y="510775"/>
            <a:ext cx="4577716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Rust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异步机制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" name="矩形 8"/>
          <p:cNvSpPr/>
          <p:nvPr/>
        </p:nvSpPr>
        <p:spPr>
          <a:xfrm>
            <a:off x="740228" y="604948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2" name="矩形 6"/>
          <p:cNvSpPr/>
          <p:nvPr/>
        </p:nvSpPr>
        <p:spPr>
          <a:xfrm>
            <a:off x="866470" y="820217"/>
            <a:ext cx="3056024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r>
              <a:rPr lang="en-US" altLang="zh-CN" sz="1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Asynchronous Rust</a:t>
            </a:r>
            <a:endParaRPr lang="en-US" altLang="zh-CN" sz="1100" dirty="0">
              <a:solidFill>
                <a:schemeClr val="accent5">
                  <a:lumMod val="20000"/>
                  <a:lumOff val="8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圆角矩形"/>
          <p:cNvSpPr/>
          <p:nvPr>
            <p:custDataLst>
              <p:tags r:id="rId1"/>
            </p:custDataLst>
          </p:nvPr>
        </p:nvSpPr>
        <p:spPr>
          <a:xfrm>
            <a:off x="3138805" y="2110740"/>
            <a:ext cx="1887220" cy="1407160"/>
          </a:xfrm>
          <a:custGeom>
            <a:avLst/>
            <a:gdLst>
              <a:gd name="connsiteX0" fmla="*/ 501600 w 1003200"/>
              <a:gd name="connsiteY0" fmla="*/ 577600 h 577600"/>
              <a:gd name="connsiteX1" fmla="*/ 501600 w 1003200"/>
              <a:gd name="connsiteY1" fmla="*/ 0 h 577600"/>
              <a:gd name="connsiteX2" fmla="*/ 1003200 w 1003200"/>
              <a:gd name="connsiteY2" fmla="*/ 288800 h 577600"/>
              <a:gd name="connsiteX3" fmla="*/ 0 w 1003200"/>
              <a:gd name="connsiteY3" fmla="*/ 288800 h 577600"/>
              <a:gd name="connsiteX4" fmla="*/ 501600 w 1003200"/>
              <a:gd name="connsiteY4" fmla="*/ 288800 h 57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200" h="577600">
                <a:moveTo>
                  <a:pt x="912000" y="577600"/>
                </a:moveTo>
                <a:cubicBezTo>
                  <a:pt x="962373" y="577600"/>
                  <a:pt x="1003200" y="536770"/>
                  <a:pt x="1003200" y="486400"/>
                </a:cubicBezTo>
                <a:lnTo>
                  <a:pt x="1003200" y="91200"/>
                </a:lnTo>
                <a:cubicBezTo>
                  <a:pt x="1003200" y="40830"/>
                  <a:pt x="962373" y="0"/>
                  <a:pt x="91200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486400"/>
                </a:lnTo>
                <a:cubicBezTo>
                  <a:pt x="0" y="536770"/>
                  <a:pt x="40830" y="577600"/>
                  <a:pt x="91200" y="577600"/>
                </a:cubicBezTo>
                <a:lnTo>
                  <a:pt x="912000" y="5776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7600" cap="flat">
            <a:solidFill>
              <a:srgbClr val="323232"/>
            </a:solidFill>
            <a:miter/>
          </a:ln>
        </p:spPr>
        <p:txBody>
          <a:bodyPr wrap="square" lIns="36000" tIns="0" rIns="36000" bIns="0" rtlCol="0" anchor="ctr"/>
          <a:p>
            <a:pPr algn="ctr"/>
            <a:r>
              <a:rPr lang="en-US" sz="1100" dirty="0">
                <a:solidFill>
                  <a:srgbClr val="191919"/>
                </a:solidFill>
                <a:latin typeface="微软雅黑" panose="020B0503020204020204" charset="-122"/>
              </a:rPr>
              <a:t>Waker</a:t>
            </a:r>
            <a:endParaRPr lang="en-US" sz="760" dirty="0">
              <a:solidFill>
                <a:srgbClr val="191919"/>
              </a:solidFill>
              <a:latin typeface="微软雅黑" panose="020B0503020204020204" charset="-122"/>
            </a:endParaRPr>
          </a:p>
          <a:p>
            <a:pPr algn="ctr"/>
            <a:endParaRPr lang="en-US" sz="760" dirty="0">
              <a:solidFill>
                <a:srgbClr val="191919"/>
              </a:solidFill>
              <a:latin typeface="微软雅黑" panose="020B0503020204020204" charset="-122"/>
            </a:endParaRPr>
          </a:p>
          <a:p>
            <a:pPr algn="ctr"/>
            <a:endParaRPr lang="en-US" sz="760" dirty="0">
              <a:solidFill>
                <a:srgbClr val="191919"/>
              </a:solidFill>
              <a:latin typeface="微软雅黑" panose="020B0503020204020204" charset="-122"/>
            </a:endParaRPr>
          </a:p>
          <a:p>
            <a:pPr algn="ctr"/>
            <a:endParaRPr lang="en-US" sz="760" dirty="0">
              <a:solidFill>
                <a:srgbClr val="191919"/>
              </a:solidFill>
              <a:latin typeface="微软雅黑" panose="020B0503020204020204" charset="-122"/>
            </a:endParaRPr>
          </a:p>
          <a:p>
            <a:pPr algn="ctr"/>
            <a:endParaRPr lang="en-US" sz="760" dirty="0">
              <a:solidFill>
                <a:srgbClr val="191919"/>
              </a:solidFill>
              <a:latin typeface="微软雅黑" panose="020B0503020204020204" charset="-122"/>
            </a:endParaRPr>
          </a:p>
          <a:p>
            <a:pPr algn="ctr"/>
            <a:endParaRPr lang="en-US" sz="760" dirty="0">
              <a:solidFill>
                <a:srgbClr val="191919"/>
              </a:solidFill>
              <a:latin typeface="微软雅黑" panose="020B0503020204020204" charset="-122"/>
            </a:endParaRPr>
          </a:p>
          <a:p>
            <a:pPr algn="ctr"/>
            <a:endParaRPr lang="en-US" sz="760" dirty="0">
              <a:solidFill>
                <a:srgbClr val="191919"/>
              </a:solidFill>
              <a:latin typeface="微软雅黑" panose="020B0503020204020204" charset="-122"/>
            </a:endParaRPr>
          </a:p>
          <a:p>
            <a:pPr algn="ctr"/>
            <a:endParaRPr lang="en-US" sz="760" dirty="0">
              <a:solidFill>
                <a:srgbClr val="191919"/>
              </a:solidFill>
              <a:latin typeface="微软雅黑" panose="020B0503020204020204" charset="-122"/>
            </a:endParaRPr>
          </a:p>
          <a:p>
            <a:pPr algn="ctr"/>
            <a:endParaRPr lang="en-US" sz="760" dirty="0">
              <a:solidFill>
                <a:srgbClr val="191919"/>
              </a:solidFill>
              <a:latin typeface="微软雅黑" panose="020B0503020204020204" charset="-122"/>
            </a:endParaRPr>
          </a:p>
          <a:p>
            <a:pPr algn="ctr"/>
            <a:endParaRPr lang="en-US" sz="760" dirty="0">
              <a:solidFill>
                <a:srgbClr val="191919"/>
              </a:solidFill>
              <a:latin typeface="微软雅黑" panose="020B0503020204020204" charset="-122"/>
            </a:endParaRPr>
          </a:p>
        </p:txBody>
      </p:sp>
      <p:sp>
        <p:nvSpPr>
          <p:cNvPr id="25" name="圆角矩形"/>
          <p:cNvSpPr/>
          <p:nvPr>
            <p:custDataLst>
              <p:tags r:id="rId2"/>
            </p:custDataLst>
          </p:nvPr>
        </p:nvSpPr>
        <p:spPr>
          <a:xfrm>
            <a:off x="3360420" y="2522220"/>
            <a:ext cx="1443355" cy="880110"/>
          </a:xfrm>
          <a:custGeom>
            <a:avLst/>
            <a:gdLst>
              <a:gd name="connsiteX0" fmla="*/ 501600 w 1003200"/>
              <a:gd name="connsiteY0" fmla="*/ 577600 h 577600"/>
              <a:gd name="connsiteX1" fmla="*/ 501600 w 1003200"/>
              <a:gd name="connsiteY1" fmla="*/ 0 h 577600"/>
              <a:gd name="connsiteX2" fmla="*/ 1003200 w 1003200"/>
              <a:gd name="connsiteY2" fmla="*/ 288800 h 577600"/>
              <a:gd name="connsiteX3" fmla="*/ 0 w 1003200"/>
              <a:gd name="connsiteY3" fmla="*/ 288800 h 577600"/>
              <a:gd name="connsiteX4" fmla="*/ 501600 w 1003200"/>
              <a:gd name="connsiteY4" fmla="*/ 288800 h 57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200" h="577600">
                <a:moveTo>
                  <a:pt x="912000" y="577600"/>
                </a:moveTo>
                <a:cubicBezTo>
                  <a:pt x="962373" y="577600"/>
                  <a:pt x="1003200" y="536770"/>
                  <a:pt x="1003200" y="486400"/>
                </a:cubicBezTo>
                <a:lnTo>
                  <a:pt x="1003200" y="91200"/>
                </a:lnTo>
                <a:cubicBezTo>
                  <a:pt x="1003200" y="40830"/>
                  <a:pt x="962373" y="0"/>
                  <a:pt x="91200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486400"/>
                </a:lnTo>
                <a:cubicBezTo>
                  <a:pt x="0" y="536770"/>
                  <a:pt x="40830" y="577600"/>
                  <a:pt x="91200" y="577600"/>
                </a:cubicBezTo>
                <a:lnTo>
                  <a:pt x="912000" y="5776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7600" cap="flat">
            <a:solidFill>
              <a:srgbClr val="323232"/>
            </a:solidFill>
            <a:miter/>
          </a:ln>
        </p:spPr>
        <p:txBody>
          <a:bodyPr wrap="square" lIns="36000" tIns="0" rIns="36000" bIns="0" rtlCol="0" anchor="ctr"/>
          <a:p>
            <a:pPr algn="ctr"/>
            <a:r>
              <a:rPr lang="en-US" sz="1000" dirty="0">
                <a:solidFill>
                  <a:srgbClr val="191919"/>
                </a:solidFill>
                <a:latin typeface="微软雅黑" panose="020B0503020204020204" charset="-122"/>
              </a:rPr>
              <a:t>T</a:t>
            </a:r>
            <a:r>
              <a:rPr sz="1000" dirty="0">
                <a:solidFill>
                  <a:srgbClr val="191919"/>
                </a:solidFill>
                <a:latin typeface="微软雅黑" panose="020B0503020204020204" charset="-122"/>
              </a:rPr>
              <a:t>ask</a:t>
            </a:r>
            <a:endParaRPr sz="760" dirty="0">
              <a:solidFill>
                <a:srgbClr val="191919"/>
              </a:solidFill>
              <a:latin typeface="微软雅黑" panose="020B0503020204020204" charset="-122"/>
            </a:endParaRPr>
          </a:p>
          <a:p>
            <a:pPr algn="ctr"/>
            <a:endParaRPr sz="760" dirty="0">
              <a:solidFill>
                <a:srgbClr val="191919"/>
              </a:solidFill>
              <a:latin typeface="微软雅黑" panose="020B0503020204020204" charset="-122"/>
            </a:endParaRPr>
          </a:p>
          <a:p>
            <a:pPr algn="ctr"/>
            <a:endParaRPr sz="760" dirty="0">
              <a:solidFill>
                <a:srgbClr val="191919"/>
              </a:solidFill>
              <a:latin typeface="微软雅黑" panose="020B0503020204020204" charset="-122"/>
            </a:endParaRPr>
          </a:p>
          <a:p>
            <a:pPr algn="ctr"/>
            <a:endParaRPr sz="760" dirty="0">
              <a:solidFill>
                <a:srgbClr val="191919"/>
              </a:solidFill>
              <a:latin typeface="微软雅黑" panose="020B0503020204020204" charset="-122"/>
            </a:endParaRPr>
          </a:p>
          <a:p>
            <a:pPr algn="ctr"/>
            <a:endParaRPr sz="760" dirty="0">
              <a:solidFill>
                <a:srgbClr val="191919"/>
              </a:solidFill>
              <a:latin typeface="微软雅黑" panose="020B0503020204020204" charset="-122"/>
            </a:endParaRPr>
          </a:p>
          <a:p>
            <a:pPr algn="ctr"/>
            <a:endParaRPr sz="760" dirty="0">
              <a:solidFill>
                <a:srgbClr val="191919"/>
              </a:solidFill>
              <a:latin typeface="微软雅黑" panose="020B0503020204020204" charset="-122"/>
            </a:endParaRPr>
          </a:p>
        </p:txBody>
      </p:sp>
      <p:sp>
        <p:nvSpPr>
          <p:cNvPr id="2" name="圆角矩形"/>
          <p:cNvSpPr/>
          <p:nvPr>
            <p:custDataLst>
              <p:tags r:id="rId3"/>
            </p:custDataLst>
          </p:nvPr>
        </p:nvSpPr>
        <p:spPr>
          <a:xfrm>
            <a:off x="3736340" y="2826385"/>
            <a:ext cx="691515" cy="444500"/>
          </a:xfrm>
          <a:custGeom>
            <a:avLst/>
            <a:gdLst>
              <a:gd name="connsiteX0" fmla="*/ 501600 w 1003200"/>
              <a:gd name="connsiteY0" fmla="*/ 577600 h 577600"/>
              <a:gd name="connsiteX1" fmla="*/ 501600 w 1003200"/>
              <a:gd name="connsiteY1" fmla="*/ 0 h 577600"/>
              <a:gd name="connsiteX2" fmla="*/ 1003200 w 1003200"/>
              <a:gd name="connsiteY2" fmla="*/ 288800 h 577600"/>
              <a:gd name="connsiteX3" fmla="*/ 0 w 1003200"/>
              <a:gd name="connsiteY3" fmla="*/ 288800 h 577600"/>
              <a:gd name="connsiteX4" fmla="*/ 501600 w 1003200"/>
              <a:gd name="connsiteY4" fmla="*/ 288800 h 57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200" h="577600">
                <a:moveTo>
                  <a:pt x="912000" y="577600"/>
                </a:moveTo>
                <a:cubicBezTo>
                  <a:pt x="962373" y="577600"/>
                  <a:pt x="1003200" y="536770"/>
                  <a:pt x="1003200" y="486400"/>
                </a:cubicBezTo>
                <a:lnTo>
                  <a:pt x="1003200" y="91200"/>
                </a:lnTo>
                <a:cubicBezTo>
                  <a:pt x="1003200" y="40830"/>
                  <a:pt x="962373" y="0"/>
                  <a:pt x="91200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486400"/>
                </a:lnTo>
                <a:cubicBezTo>
                  <a:pt x="0" y="536770"/>
                  <a:pt x="40830" y="577600"/>
                  <a:pt x="91200" y="577600"/>
                </a:cubicBezTo>
                <a:lnTo>
                  <a:pt x="912000" y="5776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7600" cap="flat">
            <a:solidFill>
              <a:srgbClr val="323232"/>
            </a:solidFill>
            <a:miter/>
          </a:ln>
        </p:spPr>
        <p:txBody>
          <a:bodyPr wrap="square" lIns="36000" tIns="0" rIns="36000" bIns="0" rtlCol="0" anchor="ctr"/>
          <a:p>
            <a:pPr algn="ctr"/>
            <a:r>
              <a:rPr lang="en-US" sz="1000" dirty="0">
                <a:solidFill>
                  <a:srgbClr val="191919"/>
                </a:solidFill>
                <a:latin typeface="微软雅黑" panose="020B0503020204020204" charset="-122"/>
              </a:rPr>
              <a:t>Future</a:t>
            </a:r>
            <a:endParaRPr lang="en-US" sz="1000" dirty="0">
              <a:solidFill>
                <a:srgbClr val="191919"/>
              </a:solidFill>
              <a:latin typeface="微软雅黑" panose="020B0503020204020204" charset="-122"/>
            </a:endParaRPr>
          </a:p>
        </p:txBody>
      </p:sp>
      <p:sp>
        <p:nvSpPr>
          <p:cNvPr id="24" name="圆角矩形"/>
          <p:cNvSpPr/>
          <p:nvPr>
            <p:custDataLst>
              <p:tags r:id="rId4"/>
            </p:custDataLst>
          </p:nvPr>
        </p:nvSpPr>
        <p:spPr>
          <a:xfrm>
            <a:off x="5998210" y="1851660"/>
            <a:ext cx="937260" cy="1592580"/>
          </a:xfrm>
          <a:custGeom>
            <a:avLst/>
            <a:gdLst>
              <a:gd name="connsiteX0" fmla="*/ 501600 w 1003200"/>
              <a:gd name="connsiteY0" fmla="*/ 1295710 h 1295710"/>
              <a:gd name="connsiteX1" fmla="*/ 501600 w 1003200"/>
              <a:gd name="connsiteY1" fmla="*/ 0 h 1295710"/>
              <a:gd name="connsiteX2" fmla="*/ 1003200 w 1003200"/>
              <a:gd name="connsiteY2" fmla="*/ 647855 h 1295710"/>
              <a:gd name="connsiteX3" fmla="*/ 0 w 1003200"/>
              <a:gd name="connsiteY3" fmla="*/ 647855 h 1295710"/>
              <a:gd name="connsiteX4" fmla="*/ 501600 w 1003200"/>
              <a:gd name="connsiteY4" fmla="*/ 647855 h 129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200" h="1295710">
                <a:moveTo>
                  <a:pt x="912000" y="1295710"/>
                </a:moveTo>
                <a:cubicBezTo>
                  <a:pt x="962370" y="1295710"/>
                  <a:pt x="1003200" y="1254880"/>
                  <a:pt x="1003200" y="1204510"/>
                </a:cubicBezTo>
                <a:lnTo>
                  <a:pt x="1003200" y="91200"/>
                </a:lnTo>
                <a:cubicBezTo>
                  <a:pt x="1003200" y="40830"/>
                  <a:pt x="962370" y="0"/>
                  <a:pt x="91200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1204510"/>
                </a:lnTo>
                <a:cubicBezTo>
                  <a:pt x="0" y="1254880"/>
                  <a:pt x="40830" y="1295710"/>
                  <a:pt x="91200" y="1295710"/>
                </a:cubicBezTo>
                <a:lnTo>
                  <a:pt x="912000" y="12957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00" cap="flat">
            <a:solidFill>
              <a:srgbClr val="323232"/>
            </a:solidFill>
            <a:miter/>
          </a:ln>
        </p:spPr>
      </p:sp>
      <p:sp>
        <p:nvSpPr>
          <p:cNvPr id="3" name="圆角矩形"/>
          <p:cNvSpPr/>
          <p:nvPr>
            <p:custDataLst>
              <p:tags r:id="rId5"/>
            </p:custDataLst>
          </p:nvPr>
        </p:nvSpPr>
        <p:spPr>
          <a:xfrm>
            <a:off x="5998210" y="2826385"/>
            <a:ext cx="937260" cy="612775"/>
          </a:xfrm>
          <a:custGeom>
            <a:avLst/>
            <a:gdLst>
              <a:gd name="connsiteX0" fmla="*/ 501600 w 1003200"/>
              <a:gd name="connsiteY0" fmla="*/ 577600 h 577600"/>
              <a:gd name="connsiteX1" fmla="*/ 501600 w 1003200"/>
              <a:gd name="connsiteY1" fmla="*/ 0 h 577600"/>
              <a:gd name="connsiteX2" fmla="*/ 1003200 w 1003200"/>
              <a:gd name="connsiteY2" fmla="*/ 288800 h 577600"/>
              <a:gd name="connsiteX3" fmla="*/ 0 w 1003200"/>
              <a:gd name="connsiteY3" fmla="*/ 288800 h 577600"/>
              <a:gd name="connsiteX4" fmla="*/ 501600 w 1003200"/>
              <a:gd name="connsiteY4" fmla="*/ 288800 h 57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200" h="577600">
                <a:moveTo>
                  <a:pt x="912000" y="577600"/>
                </a:moveTo>
                <a:cubicBezTo>
                  <a:pt x="962373" y="577600"/>
                  <a:pt x="1003200" y="536770"/>
                  <a:pt x="1003200" y="486400"/>
                </a:cubicBezTo>
                <a:lnTo>
                  <a:pt x="1003200" y="91200"/>
                </a:lnTo>
                <a:cubicBezTo>
                  <a:pt x="1003200" y="40830"/>
                  <a:pt x="962373" y="0"/>
                  <a:pt x="91200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486400"/>
                </a:lnTo>
                <a:cubicBezTo>
                  <a:pt x="0" y="536770"/>
                  <a:pt x="40830" y="577600"/>
                  <a:pt x="91200" y="577600"/>
                </a:cubicBezTo>
                <a:lnTo>
                  <a:pt x="912000" y="5776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7600" cap="flat">
            <a:solidFill>
              <a:srgbClr val="323232"/>
            </a:solidFill>
            <a:miter/>
          </a:ln>
        </p:spPr>
        <p:txBody>
          <a:bodyPr wrap="square" lIns="36000" tIns="0" rIns="36000" bIns="0" rtlCol="0" anchor="ctr"/>
          <a:p>
            <a:pPr algn="ctr"/>
            <a:r>
              <a:rPr sz="1000" dirty="0">
                <a:solidFill>
                  <a:srgbClr val="191919"/>
                </a:solidFill>
                <a:latin typeface="微软雅黑" panose="020B0503020204020204" charset="-122"/>
              </a:rPr>
              <a:t>task</a:t>
            </a:r>
            <a:endParaRPr sz="1000" dirty="0">
              <a:solidFill>
                <a:srgbClr val="191919"/>
              </a:solidFill>
              <a:latin typeface="微软雅黑" panose="020B0503020204020204" charset="-122"/>
            </a:endParaRPr>
          </a:p>
        </p:txBody>
      </p:sp>
      <p:sp>
        <p:nvSpPr>
          <p:cNvPr id="35" name="Text 137"/>
          <p:cNvSpPr txBox="1"/>
          <p:nvPr>
            <p:custDataLst>
              <p:tags r:id="rId6"/>
            </p:custDataLst>
          </p:nvPr>
        </p:nvSpPr>
        <p:spPr>
          <a:xfrm>
            <a:off x="5972175" y="1898650"/>
            <a:ext cx="987425" cy="291465"/>
          </a:xfrm>
          <a:prstGeom prst="rect">
            <a:avLst/>
          </a:prstGeom>
          <a:noFill/>
        </p:spPr>
        <p:txBody>
          <a:bodyPr wrap="square" lIns="0" tIns="0" rIns="0" bIns="0" rtlCol="0" anchor="ctr"/>
          <a:p>
            <a:pPr algn="ctr"/>
            <a:r>
              <a:rPr lang="en-US" sz="1100" dirty="0">
                <a:solidFill>
                  <a:schemeClr val="tx1"/>
                </a:solidFill>
                <a:latin typeface="微软雅黑" panose="020B0503020204020204" charset="-122"/>
              </a:rPr>
              <a:t>Queue</a:t>
            </a:r>
            <a:endParaRPr lang="en-US" sz="1100" dirty="0">
              <a:solidFill>
                <a:schemeClr val="tx1"/>
              </a:solidFill>
              <a:latin typeface="微软雅黑" panose="020B0503020204020204" charset="-122"/>
            </a:endParaRPr>
          </a:p>
        </p:txBody>
      </p:sp>
      <p:cxnSp>
        <p:nvCxnSpPr>
          <p:cNvPr id="5" name="直接箭头连接符 4"/>
          <p:cNvCxnSpPr>
            <a:endCxn id="3" idx="3"/>
          </p:cNvCxnSpPr>
          <p:nvPr/>
        </p:nvCxnSpPr>
        <p:spPr>
          <a:xfrm>
            <a:off x="5020310" y="3126740"/>
            <a:ext cx="977900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630295" y="2922905"/>
            <a:ext cx="3649980" cy="1371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algn="ctr"/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191919"/>
                </a:solidFill>
                <a:effectLst/>
                <a:uFillTx/>
                <a:latin typeface="微软雅黑" panose="020B0503020204020204" charset="-122"/>
                <a:ea typeface="Calibri" panose="020F0502020204030204"/>
                <a:cs typeface="Calibri" panose="020F0502020204030204"/>
                <a:sym typeface="+mn-ea"/>
              </a:rPr>
              <a:t>wake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191919"/>
              </a:solidFill>
              <a:effectLst/>
              <a:uFillTx/>
              <a:latin typeface="微软雅黑" panose="020B0503020204020204" charset="-122"/>
              <a:ea typeface="Calibri" panose="020F0502020204030204"/>
              <a:cs typeface="Calibri" panose="020F0502020204030204"/>
              <a:sym typeface="+mn-ea"/>
            </a:endParaRPr>
          </a:p>
        </p:txBody>
      </p:sp>
      <p:sp>
        <p:nvSpPr>
          <p:cNvPr id="10" name="圆角矩形"/>
          <p:cNvSpPr/>
          <p:nvPr>
            <p:custDataLst>
              <p:tags r:id="rId7"/>
            </p:custDataLst>
          </p:nvPr>
        </p:nvSpPr>
        <p:spPr>
          <a:xfrm>
            <a:off x="6001385" y="3792855"/>
            <a:ext cx="937260" cy="612775"/>
          </a:xfrm>
          <a:custGeom>
            <a:avLst/>
            <a:gdLst>
              <a:gd name="connsiteX0" fmla="*/ 501600 w 1003200"/>
              <a:gd name="connsiteY0" fmla="*/ 577600 h 577600"/>
              <a:gd name="connsiteX1" fmla="*/ 501600 w 1003200"/>
              <a:gd name="connsiteY1" fmla="*/ 0 h 577600"/>
              <a:gd name="connsiteX2" fmla="*/ 1003200 w 1003200"/>
              <a:gd name="connsiteY2" fmla="*/ 288800 h 577600"/>
              <a:gd name="connsiteX3" fmla="*/ 0 w 1003200"/>
              <a:gd name="connsiteY3" fmla="*/ 288800 h 577600"/>
              <a:gd name="connsiteX4" fmla="*/ 501600 w 1003200"/>
              <a:gd name="connsiteY4" fmla="*/ 288800 h 57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200" h="577600">
                <a:moveTo>
                  <a:pt x="912000" y="577600"/>
                </a:moveTo>
                <a:cubicBezTo>
                  <a:pt x="962373" y="577600"/>
                  <a:pt x="1003200" y="536770"/>
                  <a:pt x="1003200" y="486400"/>
                </a:cubicBezTo>
                <a:lnTo>
                  <a:pt x="1003200" y="91200"/>
                </a:lnTo>
                <a:cubicBezTo>
                  <a:pt x="1003200" y="40830"/>
                  <a:pt x="962373" y="0"/>
                  <a:pt x="91200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486400"/>
                </a:lnTo>
                <a:cubicBezTo>
                  <a:pt x="0" y="536770"/>
                  <a:pt x="40830" y="577600"/>
                  <a:pt x="91200" y="577600"/>
                </a:cubicBezTo>
                <a:lnTo>
                  <a:pt x="912000" y="5776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7600" cap="flat">
            <a:solidFill>
              <a:srgbClr val="323232"/>
            </a:solidFill>
            <a:miter/>
          </a:ln>
        </p:spPr>
        <p:txBody>
          <a:bodyPr wrap="square" lIns="36000" tIns="0" rIns="36000" bIns="0" rtlCol="0" anchor="ctr"/>
          <a:p>
            <a:pPr algn="ctr"/>
            <a:r>
              <a:rPr lang="en-US" sz="1000" dirty="0">
                <a:solidFill>
                  <a:srgbClr val="191919"/>
                </a:solidFill>
                <a:latin typeface="微软雅黑" panose="020B0503020204020204" charset="-122"/>
              </a:rPr>
              <a:t>Worker</a:t>
            </a:r>
            <a:endParaRPr lang="en-US" sz="1000" dirty="0">
              <a:solidFill>
                <a:srgbClr val="191919"/>
              </a:solidFill>
              <a:latin typeface="微软雅黑" panose="020B0503020204020204" charset="-122"/>
            </a:endParaRPr>
          </a:p>
        </p:txBody>
      </p:sp>
      <p:sp>
        <p:nvSpPr>
          <p:cNvPr id="11" name="圆角矩形"/>
          <p:cNvSpPr/>
          <p:nvPr>
            <p:custDataLst>
              <p:tags r:id="rId8"/>
            </p:custDataLst>
          </p:nvPr>
        </p:nvSpPr>
        <p:spPr>
          <a:xfrm>
            <a:off x="7479665" y="3792855"/>
            <a:ext cx="937260" cy="612775"/>
          </a:xfrm>
          <a:custGeom>
            <a:avLst/>
            <a:gdLst>
              <a:gd name="connsiteX0" fmla="*/ 501600 w 1003200"/>
              <a:gd name="connsiteY0" fmla="*/ 577600 h 577600"/>
              <a:gd name="connsiteX1" fmla="*/ 501600 w 1003200"/>
              <a:gd name="connsiteY1" fmla="*/ 0 h 577600"/>
              <a:gd name="connsiteX2" fmla="*/ 1003200 w 1003200"/>
              <a:gd name="connsiteY2" fmla="*/ 288800 h 577600"/>
              <a:gd name="connsiteX3" fmla="*/ 0 w 1003200"/>
              <a:gd name="connsiteY3" fmla="*/ 288800 h 577600"/>
              <a:gd name="connsiteX4" fmla="*/ 501600 w 1003200"/>
              <a:gd name="connsiteY4" fmla="*/ 288800 h 57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200" h="577600">
                <a:moveTo>
                  <a:pt x="912000" y="577600"/>
                </a:moveTo>
                <a:cubicBezTo>
                  <a:pt x="962373" y="577600"/>
                  <a:pt x="1003200" y="536770"/>
                  <a:pt x="1003200" y="486400"/>
                </a:cubicBezTo>
                <a:lnTo>
                  <a:pt x="1003200" y="91200"/>
                </a:lnTo>
                <a:cubicBezTo>
                  <a:pt x="1003200" y="40830"/>
                  <a:pt x="962373" y="0"/>
                  <a:pt x="91200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486400"/>
                </a:lnTo>
                <a:cubicBezTo>
                  <a:pt x="0" y="536770"/>
                  <a:pt x="40830" y="577600"/>
                  <a:pt x="91200" y="577600"/>
                </a:cubicBezTo>
                <a:lnTo>
                  <a:pt x="912000" y="5776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7600" cap="flat">
            <a:solidFill>
              <a:srgbClr val="323232"/>
            </a:solidFill>
            <a:miter/>
          </a:ln>
        </p:spPr>
        <p:txBody>
          <a:bodyPr wrap="square" lIns="36000" tIns="0" rIns="36000" bIns="0" rtlCol="0" anchor="ctr"/>
          <a:p>
            <a:pPr algn="ctr"/>
            <a:r>
              <a:rPr lang="en-US" sz="1000" dirty="0">
                <a:solidFill>
                  <a:srgbClr val="191919"/>
                </a:solidFill>
                <a:latin typeface="微软雅黑" panose="020B0503020204020204" charset="-122"/>
              </a:rPr>
              <a:t>Future.poll()</a:t>
            </a:r>
            <a:endParaRPr lang="en-US" sz="1000" dirty="0">
              <a:solidFill>
                <a:srgbClr val="191919"/>
              </a:solidFill>
              <a:latin typeface="微软雅黑" panose="020B0503020204020204" charset="-122"/>
            </a:endParaRPr>
          </a:p>
        </p:txBody>
      </p:sp>
      <p:cxnSp>
        <p:nvCxnSpPr>
          <p:cNvPr id="13" name="直接箭头连接符 12"/>
          <p:cNvCxnSpPr>
            <a:stCxn id="3" idx="0"/>
            <a:endCxn id="10" idx="1"/>
          </p:cNvCxnSpPr>
          <p:nvPr/>
        </p:nvCxnSpPr>
        <p:spPr>
          <a:xfrm>
            <a:off x="6466840" y="3439160"/>
            <a:ext cx="3175" cy="3536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2"/>
            <a:endCxn id="11" idx="3"/>
          </p:cNvCxnSpPr>
          <p:nvPr/>
        </p:nvCxnSpPr>
        <p:spPr>
          <a:xfrm>
            <a:off x="6938645" y="4099560"/>
            <a:ext cx="5410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圆角矩形"/>
          <p:cNvSpPr/>
          <p:nvPr>
            <p:custDataLst>
              <p:tags r:id="rId9"/>
            </p:custDataLst>
          </p:nvPr>
        </p:nvSpPr>
        <p:spPr>
          <a:xfrm>
            <a:off x="1203960" y="2114550"/>
            <a:ext cx="988695" cy="782320"/>
          </a:xfrm>
          <a:custGeom>
            <a:avLst/>
            <a:gdLst>
              <a:gd name="connsiteX0" fmla="*/ 501600 w 1003200"/>
              <a:gd name="connsiteY0" fmla="*/ 577600 h 577600"/>
              <a:gd name="connsiteX1" fmla="*/ 501600 w 1003200"/>
              <a:gd name="connsiteY1" fmla="*/ 0 h 577600"/>
              <a:gd name="connsiteX2" fmla="*/ 1003200 w 1003200"/>
              <a:gd name="connsiteY2" fmla="*/ 288800 h 577600"/>
              <a:gd name="connsiteX3" fmla="*/ 0 w 1003200"/>
              <a:gd name="connsiteY3" fmla="*/ 288800 h 577600"/>
              <a:gd name="connsiteX4" fmla="*/ 501600 w 1003200"/>
              <a:gd name="connsiteY4" fmla="*/ 288800 h 57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200" h="577600">
                <a:moveTo>
                  <a:pt x="912000" y="577600"/>
                </a:moveTo>
                <a:cubicBezTo>
                  <a:pt x="962373" y="577600"/>
                  <a:pt x="1003200" y="536770"/>
                  <a:pt x="1003200" y="486400"/>
                </a:cubicBezTo>
                <a:lnTo>
                  <a:pt x="1003200" y="91200"/>
                </a:lnTo>
                <a:cubicBezTo>
                  <a:pt x="1003200" y="40830"/>
                  <a:pt x="962373" y="0"/>
                  <a:pt x="91200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486400"/>
                </a:lnTo>
                <a:cubicBezTo>
                  <a:pt x="0" y="536770"/>
                  <a:pt x="40830" y="577600"/>
                  <a:pt x="91200" y="577600"/>
                </a:cubicBezTo>
                <a:lnTo>
                  <a:pt x="912000" y="57760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7600" cap="flat">
            <a:solidFill>
              <a:srgbClr val="323232"/>
            </a:solidFill>
            <a:miter/>
          </a:ln>
        </p:spPr>
        <p:txBody>
          <a:bodyPr wrap="square" lIns="36000" tIns="0" rIns="36000" bIns="0" rtlCol="0" anchor="ctr"/>
          <a:p>
            <a:pPr algn="ctr"/>
            <a:r>
              <a:rPr lang="en-US" sz="1100" dirty="0">
                <a:solidFill>
                  <a:srgbClr val="191919"/>
                </a:solidFill>
                <a:latin typeface="微软雅黑" panose="020B0503020204020204" charset="-122"/>
              </a:rPr>
              <a:t>Reactor</a:t>
            </a:r>
            <a:endParaRPr lang="en-US" sz="760" dirty="0">
              <a:solidFill>
                <a:srgbClr val="191919"/>
              </a:solidFill>
              <a:latin typeface="微软雅黑" panose="020B0503020204020204" charset="-122"/>
            </a:endParaRPr>
          </a:p>
          <a:p>
            <a:pPr algn="ctr"/>
            <a:endParaRPr lang="en-US" sz="760" dirty="0">
              <a:solidFill>
                <a:srgbClr val="191919"/>
              </a:solidFill>
              <a:latin typeface="微软雅黑" panose="020B0503020204020204" charset="-122"/>
            </a:endParaRPr>
          </a:p>
        </p:txBody>
      </p:sp>
      <p:sp>
        <p:nvSpPr>
          <p:cNvPr id="16" name="圆角矩形"/>
          <p:cNvSpPr/>
          <p:nvPr>
            <p:custDataLst>
              <p:tags r:id="rId10"/>
            </p:custDataLst>
          </p:nvPr>
        </p:nvSpPr>
        <p:spPr>
          <a:xfrm>
            <a:off x="1103630" y="3274695"/>
            <a:ext cx="556895" cy="394970"/>
          </a:xfrm>
          <a:custGeom>
            <a:avLst/>
            <a:gdLst>
              <a:gd name="connsiteX0" fmla="*/ 501600 w 1003200"/>
              <a:gd name="connsiteY0" fmla="*/ 577600 h 577600"/>
              <a:gd name="connsiteX1" fmla="*/ 501600 w 1003200"/>
              <a:gd name="connsiteY1" fmla="*/ 0 h 577600"/>
              <a:gd name="connsiteX2" fmla="*/ 1003200 w 1003200"/>
              <a:gd name="connsiteY2" fmla="*/ 288800 h 577600"/>
              <a:gd name="connsiteX3" fmla="*/ 0 w 1003200"/>
              <a:gd name="connsiteY3" fmla="*/ 288800 h 577600"/>
              <a:gd name="connsiteX4" fmla="*/ 501600 w 1003200"/>
              <a:gd name="connsiteY4" fmla="*/ 288800 h 57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200" h="577600">
                <a:moveTo>
                  <a:pt x="912000" y="577600"/>
                </a:moveTo>
                <a:cubicBezTo>
                  <a:pt x="962373" y="577600"/>
                  <a:pt x="1003200" y="536770"/>
                  <a:pt x="1003200" y="486400"/>
                </a:cubicBezTo>
                <a:lnTo>
                  <a:pt x="1003200" y="91200"/>
                </a:lnTo>
                <a:cubicBezTo>
                  <a:pt x="1003200" y="40830"/>
                  <a:pt x="962373" y="0"/>
                  <a:pt x="91200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486400"/>
                </a:lnTo>
                <a:cubicBezTo>
                  <a:pt x="0" y="536770"/>
                  <a:pt x="40830" y="577600"/>
                  <a:pt x="91200" y="577600"/>
                </a:cubicBezTo>
                <a:lnTo>
                  <a:pt x="912000" y="57760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7600" cap="flat">
            <a:solidFill>
              <a:srgbClr val="323232"/>
            </a:solidFill>
            <a:miter/>
          </a:ln>
        </p:spPr>
        <p:txBody>
          <a:bodyPr wrap="square" lIns="36000" tIns="0" rIns="36000" bIns="0" rtlCol="0" anchor="ctr"/>
          <a:p>
            <a:pPr algn="ctr"/>
            <a:endParaRPr lang="en-US" sz="760" dirty="0">
              <a:solidFill>
                <a:srgbClr val="191919"/>
              </a:solidFill>
              <a:latin typeface="微软雅黑" panose="020B0503020204020204" charset="-122"/>
            </a:endParaRPr>
          </a:p>
          <a:p>
            <a:pPr algn="ctr"/>
            <a:endParaRPr lang="en-US" sz="760" dirty="0">
              <a:solidFill>
                <a:srgbClr val="191919"/>
              </a:solidFill>
              <a:latin typeface="微软雅黑" panose="020B0503020204020204" charset="-122"/>
            </a:endParaRPr>
          </a:p>
          <a:p>
            <a:pPr algn="ctr"/>
            <a:r>
              <a:rPr lang="en-US" sz="1000" dirty="0">
                <a:solidFill>
                  <a:srgbClr val="191919"/>
                </a:solidFill>
                <a:latin typeface="微软雅黑" panose="020B0503020204020204" charset="-122"/>
              </a:rPr>
              <a:t>fd</a:t>
            </a:r>
            <a:endParaRPr lang="en-US" sz="760" dirty="0">
              <a:solidFill>
                <a:srgbClr val="191919"/>
              </a:solidFill>
              <a:latin typeface="微软雅黑" panose="020B0503020204020204" charset="-122"/>
            </a:endParaRPr>
          </a:p>
          <a:p>
            <a:pPr algn="ctr"/>
            <a:endParaRPr lang="en-US" sz="760" dirty="0">
              <a:solidFill>
                <a:srgbClr val="191919"/>
              </a:solidFill>
              <a:latin typeface="微软雅黑" panose="020B0503020204020204" charset="-122"/>
            </a:endParaRPr>
          </a:p>
          <a:p>
            <a:pPr algn="ctr"/>
            <a:endParaRPr lang="en-US" sz="760" dirty="0">
              <a:solidFill>
                <a:srgbClr val="191919"/>
              </a:solidFill>
              <a:latin typeface="微软雅黑" panose="020B0503020204020204" charset="-122"/>
            </a:endParaRPr>
          </a:p>
        </p:txBody>
      </p:sp>
      <p:sp>
        <p:nvSpPr>
          <p:cNvPr id="17" name="圆角矩形"/>
          <p:cNvSpPr/>
          <p:nvPr>
            <p:custDataLst>
              <p:tags r:id="rId11"/>
            </p:custDataLst>
          </p:nvPr>
        </p:nvSpPr>
        <p:spPr>
          <a:xfrm>
            <a:off x="1760855" y="3274695"/>
            <a:ext cx="556895" cy="394970"/>
          </a:xfrm>
          <a:custGeom>
            <a:avLst/>
            <a:gdLst>
              <a:gd name="connsiteX0" fmla="*/ 501600 w 1003200"/>
              <a:gd name="connsiteY0" fmla="*/ 577600 h 577600"/>
              <a:gd name="connsiteX1" fmla="*/ 501600 w 1003200"/>
              <a:gd name="connsiteY1" fmla="*/ 0 h 577600"/>
              <a:gd name="connsiteX2" fmla="*/ 1003200 w 1003200"/>
              <a:gd name="connsiteY2" fmla="*/ 288800 h 577600"/>
              <a:gd name="connsiteX3" fmla="*/ 0 w 1003200"/>
              <a:gd name="connsiteY3" fmla="*/ 288800 h 577600"/>
              <a:gd name="connsiteX4" fmla="*/ 501600 w 1003200"/>
              <a:gd name="connsiteY4" fmla="*/ 288800 h 57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200" h="577600">
                <a:moveTo>
                  <a:pt x="912000" y="577600"/>
                </a:moveTo>
                <a:cubicBezTo>
                  <a:pt x="962373" y="577600"/>
                  <a:pt x="1003200" y="536770"/>
                  <a:pt x="1003200" y="486400"/>
                </a:cubicBezTo>
                <a:lnTo>
                  <a:pt x="1003200" y="91200"/>
                </a:lnTo>
                <a:cubicBezTo>
                  <a:pt x="1003200" y="40830"/>
                  <a:pt x="962373" y="0"/>
                  <a:pt x="91200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486400"/>
                </a:lnTo>
                <a:cubicBezTo>
                  <a:pt x="0" y="536770"/>
                  <a:pt x="40830" y="577600"/>
                  <a:pt x="91200" y="577600"/>
                </a:cubicBezTo>
                <a:lnTo>
                  <a:pt x="912000" y="57760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7600" cap="flat">
            <a:solidFill>
              <a:srgbClr val="323232"/>
            </a:solidFill>
            <a:miter/>
          </a:ln>
        </p:spPr>
        <p:txBody>
          <a:bodyPr wrap="square" lIns="36000" tIns="0" rIns="36000" bIns="0" rtlCol="0" anchor="ctr"/>
          <a:p>
            <a:pPr algn="ctr"/>
            <a:endParaRPr lang="en-US" sz="760" dirty="0">
              <a:solidFill>
                <a:srgbClr val="191919"/>
              </a:solidFill>
              <a:latin typeface="微软雅黑" panose="020B0503020204020204" charset="-122"/>
            </a:endParaRPr>
          </a:p>
          <a:p>
            <a:pPr algn="ctr"/>
            <a:endParaRPr lang="en-US" sz="760" dirty="0">
              <a:solidFill>
                <a:srgbClr val="191919"/>
              </a:solidFill>
              <a:latin typeface="微软雅黑" panose="020B0503020204020204" charset="-122"/>
            </a:endParaRPr>
          </a:p>
          <a:p>
            <a:pPr algn="ctr"/>
            <a:r>
              <a:rPr lang="en-US" sz="1000" dirty="0">
                <a:solidFill>
                  <a:srgbClr val="191919"/>
                </a:solidFill>
                <a:latin typeface="微软雅黑" panose="020B0503020204020204" charset="-122"/>
              </a:rPr>
              <a:t>fd</a:t>
            </a:r>
            <a:endParaRPr lang="en-US" sz="760" dirty="0">
              <a:solidFill>
                <a:srgbClr val="191919"/>
              </a:solidFill>
              <a:latin typeface="微软雅黑" panose="020B0503020204020204" charset="-122"/>
            </a:endParaRPr>
          </a:p>
          <a:p>
            <a:pPr algn="ctr"/>
            <a:endParaRPr lang="en-US" sz="760" dirty="0">
              <a:solidFill>
                <a:srgbClr val="191919"/>
              </a:solidFill>
              <a:latin typeface="微软雅黑" panose="020B0503020204020204" charset="-122"/>
            </a:endParaRPr>
          </a:p>
          <a:p>
            <a:pPr algn="ctr"/>
            <a:endParaRPr lang="en-US" sz="760" dirty="0">
              <a:solidFill>
                <a:srgbClr val="191919"/>
              </a:solidFill>
              <a:latin typeface="微软雅黑" panose="020B0503020204020204" charset="-122"/>
            </a:endParaRPr>
          </a:p>
        </p:txBody>
      </p:sp>
      <p:cxnSp>
        <p:nvCxnSpPr>
          <p:cNvPr id="19" name="直接箭头连接符 18"/>
          <p:cNvCxnSpPr>
            <a:stCxn id="15" idx="0"/>
            <a:endCxn id="16" idx="1"/>
          </p:cNvCxnSpPr>
          <p:nvPr/>
        </p:nvCxnSpPr>
        <p:spPr>
          <a:xfrm flipH="1">
            <a:off x="1382395" y="2896870"/>
            <a:ext cx="316230" cy="3778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7" idx="1"/>
          </p:cNvCxnSpPr>
          <p:nvPr/>
        </p:nvCxnSpPr>
        <p:spPr>
          <a:xfrm>
            <a:off x="1693545" y="2900680"/>
            <a:ext cx="346075" cy="374015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接箭头连接符 20"/>
          <p:cNvCxnSpPr>
            <a:stCxn id="15" idx="2"/>
          </p:cNvCxnSpPr>
          <p:nvPr/>
        </p:nvCxnSpPr>
        <p:spPr>
          <a:xfrm flipV="1">
            <a:off x="2192655" y="2491740"/>
            <a:ext cx="962660" cy="1397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文本框 21"/>
          <p:cNvSpPr txBox="1"/>
          <p:nvPr>
            <p:custDataLst>
              <p:tags r:id="rId12"/>
            </p:custDataLst>
          </p:nvPr>
        </p:nvSpPr>
        <p:spPr>
          <a:xfrm>
            <a:off x="982345" y="2982595"/>
            <a:ext cx="624840" cy="1479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algn="ctr"/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191919"/>
                </a:solidFill>
                <a:effectLst/>
                <a:uFillTx/>
                <a:latin typeface="微软雅黑" panose="020B0503020204020204" charset="-122"/>
                <a:ea typeface="Calibri" panose="020F0502020204030204"/>
                <a:cs typeface="Calibri" panose="020F0502020204030204"/>
                <a:sym typeface="+mn-ea"/>
              </a:rPr>
              <a:t>listen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191919"/>
              </a:solidFill>
              <a:effectLst/>
              <a:uFillTx/>
              <a:latin typeface="微软雅黑" panose="020B0503020204020204" charset="-122"/>
              <a:ea typeface="Calibri" panose="020F0502020204030204"/>
              <a:cs typeface="Calibri" panose="020F0502020204030204"/>
              <a:sym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13"/>
            </p:custDataLst>
          </p:nvPr>
        </p:nvSpPr>
        <p:spPr>
          <a:xfrm>
            <a:off x="1660525" y="2998470"/>
            <a:ext cx="967105" cy="1320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algn="ctr"/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191919"/>
                </a:solidFill>
                <a:effectLst/>
                <a:uFillTx/>
                <a:latin typeface="微软雅黑" panose="020B0503020204020204" charset="-122"/>
                <a:ea typeface="Calibri" panose="020F0502020204030204"/>
                <a:cs typeface="Calibri" panose="020F0502020204030204"/>
                <a:sym typeface="+mn-ea"/>
              </a:rPr>
              <a:t>listen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191919"/>
              </a:solidFill>
              <a:effectLst/>
              <a:uFillTx/>
              <a:latin typeface="微软雅黑" panose="020B0503020204020204" charset="-122"/>
              <a:ea typeface="Calibri" panose="020F0502020204030204"/>
              <a:cs typeface="Calibri" panose="020F0502020204030204"/>
              <a:sym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14"/>
            </p:custDataLst>
          </p:nvPr>
        </p:nvSpPr>
        <p:spPr>
          <a:xfrm>
            <a:off x="2446655" y="2329815"/>
            <a:ext cx="437515" cy="1924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algn="ctr"/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191919"/>
                </a:solidFill>
                <a:effectLst/>
                <a:uFillTx/>
                <a:latin typeface="微软雅黑" panose="020B0503020204020204" charset="-122"/>
                <a:ea typeface="Calibri" panose="020F0502020204030204"/>
                <a:cs typeface="Calibri" panose="020F0502020204030204"/>
                <a:sym typeface="+mn-ea"/>
              </a:rPr>
              <a:t>find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191919"/>
              </a:solidFill>
              <a:effectLst/>
              <a:uFillTx/>
              <a:latin typeface="微软雅黑" panose="020B0503020204020204" charset="-122"/>
              <a:ea typeface="Calibri" panose="020F0502020204030204"/>
              <a:cs typeface="Calibri" panose="020F0502020204030204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"/>
          <p:cNvSpPr/>
          <p:nvPr/>
        </p:nvSpPr>
        <p:spPr>
          <a:xfrm>
            <a:off x="0" y="59206"/>
            <a:ext cx="9144000" cy="1397916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文本框 3"/>
          <p:cNvSpPr txBox="1"/>
          <p:nvPr/>
        </p:nvSpPr>
        <p:spPr>
          <a:xfrm>
            <a:off x="866470" y="510775"/>
            <a:ext cx="4577716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现有并发框架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" name="矩形 8"/>
          <p:cNvSpPr/>
          <p:nvPr/>
        </p:nvSpPr>
        <p:spPr>
          <a:xfrm>
            <a:off x="740228" y="604948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12" name="矩形 6"/>
          <p:cNvSpPr/>
          <p:nvPr/>
        </p:nvSpPr>
        <p:spPr>
          <a:xfrm>
            <a:off x="866470" y="820217"/>
            <a:ext cx="3056024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r>
              <a:rPr lang="en-US" altLang="zh-CN" sz="1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Third Party Runtime</a:t>
            </a:r>
            <a:endParaRPr lang="en-US" altLang="zh-CN" sz="1100" dirty="0">
              <a:solidFill>
                <a:schemeClr val="accent5">
                  <a:lumMod val="20000"/>
                  <a:lumOff val="8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椭圆 19"/>
          <p:cNvSpPr/>
          <p:nvPr/>
        </p:nvSpPr>
        <p:spPr>
          <a:xfrm>
            <a:off x="866470" y="1903317"/>
            <a:ext cx="205811" cy="20846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58" name="文本框 4"/>
          <p:cNvSpPr txBox="1"/>
          <p:nvPr/>
        </p:nvSpPr>
        <p:spPr>
          <a:xfrm>
            <a:off x="817774" y="2228663"/>
            <a:ext cx="2861337" cy="110680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>
              <a:spcAft>
                <a:spcPts val="1200"/>
              </a:spcAft>
            </a:pP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目前</a:t>
            </a:r>
            <a:r>
              <a:rPr lang="en-US" altLang="zh-CN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Rust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社区最广泛使用的事件驱动型调度框架，擅长处理</a:t>
            </a:r>
            <a:r>
              <a:rPr lang="zh-CN" altLang="en-US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大量异步</a:t>
            </a:r>
            <a:r>
              <a:rPr lang="en-US" altLang="zh-CN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</a:t>
            </a:r>
            <a:r>
              <a:rPr lang="zh-CN" altLang="en-US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的场景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。具有非常强大的生态。</a:t>
            </a:r>
            <a:endParaRPr lang="zh-CN" altLang="en-US" sz="1400" dirty="0">
              <a:solidFill>
                <a:schemeClr val="tx1"/>
              </a:solidFill>
              <a:latin typeface="Poppins"/>
            </a:endParaRPr>
          </a:p>
          <a:p>
            <a:pPr marL="285750" lvl="4" indent="-285750">
              <a:buSzPct val="70000"/>
              <a:buFont typeface="Wingdings" panose="05000000000000000000" pitchFamily="2" charset="2"/>
              <a:buChar char="n"/>
            </a:pP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文本框 4"/>
          <p:cNvSpPr txBox="1"/>
          <p:nvPr/>
        </p:nvSpPr>
        <p:spPr>
          <a:xfrm>
            <a:off x="1184977" y="1834779"/>
            <a:ext cx="772278" cy="553998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tokio</a:t>
            </a:r>
            <a:endParaRPr lang="en-US" altLang="zh-CN" sz="16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lvl="4" indent="-285750">
              <a:buSzPct val="70000"/>
              <a:buFont typeface="Wingdings" panose="05000000000000000000" pitchFamily="2" charset="2"/>
              <a:buChar char="n"/>
            </a:pP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椭圆 19"/>
          <p:cNvSpPr/>
          <p:nvPr/>
        </p:nvSpPr>
        <p:spPr>
          <a:xfrm>
            <a:off x="5029583" y="1932129"/>
            <a:ext cx="205811" cy="20846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61" name="文本框 4"/>
          <p:cNvSpPr txBox="1"/>
          <p:nvPr/>
        </p:nvSpPr>
        <p:spPr>
          <a:xfrm>
            <a:off x="4980887" y="2257475"/>
            <a:ext cx="3103988" cy="110799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>
              <a:spcAft>
                <a:spcPts val="1200"/>
              </a:spcAft>
            </a:pP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个适配</a:t>
            </a:r>
            <a:r>
              <a:rPr lang="en-US" altLang="zh-CN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Rust async/await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原语的运行时库，与</a:t>
            </a:r>
            <a:r>
              <a:rPr lang="en-US" altLang="zh-CN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tokio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类似支持异步</a:t>
            </a:r>
            <a:r>
              <a:rPr lang="en-US" altLang="zh-CN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，目前已经半废弃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lvl="4" indent="-285750">
              <a:buSzPct val="70000"/>
              <a:buFont typeface="Wingdings" panose="05000000000000000000" pitchFamily="2" charset="2"/>
              <a:buChar char="n"/>
            </a:pP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文本框 4"/>
          <p:cNvSpPr txBox="1"/>
          <p:nvPr/>
        </p:nvSpPr>
        <p:spPr>
          <a:xfrm>
            <a:off x="5348089" y="1863591"/>
            <a:ext cx="1263219" cy="553998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async-std</a:t>
            </a:r>
            <a:endParaRPr lang="en-US" altLang="zh-CN" sz="16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lvl="4" indent="-285750">
              <a:buSzPct val="70000"/>
              <a:buFont typeface="Wingdings" panose="05000000000000000000" pitchFamily="2" charset="2"/>
              <a:buChar char="n"/>
            </a:pP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866469" y="3446594"/>
            <a:ext cx="205811" cy="20846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64" name="文本框 4"/>
          <p:cNvSpPr txBox="1"/>
          <p:nvPr/>
        </p:nvSpPr>
        <p:spPr>
          <a:xfrm>
            <a:off x="817773" y="3771940"/>
            <a:ext cx="2861337" cy="73866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>
              <a:spcAft>
                <a:spcPts val="600"/>
              </a:spcAft>
            </a:pP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更轻量化的调度框架，功能被拆分到其他多个库中</a:t>
            </a: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密集场景性能不如</a:t>
            </a:r>
            <a:r>
              <a:rPr lang="en-US" altLang="zh-CN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Tokio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" name="文本框 4"/>
          <p:cNvSpPr txBox="1"/>
          <p:nvPr/>
        </p:nvSpPr>
        <p:spPr>
          <a:xfrm>
            <a:off x="1184976" y="3378056"/>
            <a:ext cx="772278" cy="553998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smol</a:t>
            </a:r>
            <a:endParaRPr lang="en-US" altLang="zh-CN" sz="16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lvl="4" indent="-285750">
              <a:buSzPct val="70000"/>
              <a:buFont typeface="Wingdings" panose="05000000000000000000" pitchFamily="2" charset="2"/>
              <a:buChar char="n"/>
            </a:pP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椭圆 19"/>
          <p:cNvSpPr/>
          <p:nvPr/>
        </p:nvSpPr>
        <p:spPr>
          <a:xfrm>
            <a:off x="5029582" y="3446594"/>
            <a:ext cx="205811" cy="208461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67" name="文本框 4"/>
          <p:cNvSpPr txBox="1"/>
          <p:nvPr/>
        </p:nvSpPr>
        <p:spPr>
          <a:xfrm>
            <a:off x="4980886" y="3771940"/>
            <a:ext cx="3025048" cy="73866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pPr>
              <a:spcAft>
                <a:spcPts val="1200"/>
              </a:spcAft>
            </a:pPr>
            <a:r>
              <a:rPr lang="en-US" altLang="zh-CN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Rayon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并非异步运行时。它通过同步多线程模型提供了并行迭代器功能，适用于处理</a:t>
            </a:r>
            <a:r>
              <a:rPr lang="en-US" altLang="zh-CN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密集型计算任务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" name="文本框 4"/>
          <p:cNvSpPr txBox="1"/>
          <p:nvPr/>
        </p:nvSpPr>
        <p:spPr>
          <a:xfrm>
            <a:off x="5348089" y="3378056"/>
            <a:ext cx="772278" cy="553998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en-US" altLang="zh-CN" sz="1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rayon</a:t>
            </a:r>
            <a:endParaRPr lang="en-US" altLang="zh-CN" sz="16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lvl="4" indent="-285750">
              <a:buSzPct val="70000"/>
              <a:buFont typeface="Wingdings" panose="05000000000000000000" pitchFamily="2" charset="2"/>
              <a:buChar char="n"/>
            </a:pPr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"/>
          <p:cNvSpPr/>
          <p:nvPr/>
        </p:nvSpPr>
        <p:spPr>
          <a:xfrm>
            <a:off x="0" y="59206"/>
            <a:ext cx="9144000" cy="1213367"/>
          </a:xfrm>
          <a:prstGeom prst="rect">
            <a:avLst/>
          </a:prstGeom>
          <a:solidFill>
            <a:srgbClr val="E96D2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文本框 3"/>
          <p:cNvSpPr txBox="1"/>
          <p:nvPr/>
        </p:nvSpPr>
        <p:spPr>
          <a:xfrm>
            <a:off x="866470" y="510775"/>
            <a:ext cx="4577716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现有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框架无法完美适配移动端（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一）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9" name="矩形 8"/>
          <p:cNvSpPr/>
          <p:nvPr/>
        </p:nvSpPr>
        <p:spPr>
          <a:xfrm>
            <a:off x="740228" y="604948"/>
            <a:ext cx="77546" cy="237351"/>
          </a:xfrm>
          <a:prstGeom prst="rect">
            <a:avLst/>
          </a:prstGeom>
          <a:solidFill>
            <a:srgbClr val="F5C1E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</a:p>
        </p:txBody>
      </p:sp>
      <p:sp>
        <p:nvSpPr>
          <p:cNvPr id="19" name="圆角矩形"/>
          <p:cNvSpPr/>
          <p:nvPr/>
        </p:nvSpPr>
        <p:spPr>
          <a:xfrm>
            <a:off x="6069927" y="4375772"/>
            <a:ext cx="866220" cy="498733"/>
          </a:xfrm>
          <a:custGeom>
            <a:avLst/>
            <a:gdLst>
              <a:gd name="connsiteX0" fmla="*/ 501600 w 1003200"/>
              <a:gd name="connsiteY0" fmla="*/ 577600 h 577600"/>
              <a:gd name="connsiteX1" fmla="*/ 501600 w 1003200"/>
              <a:gd name="connsiteY1" fmla="*/ 0 h 577600"/>
              <a:gd name="connsiteX2" fmla="*/ 1003200 w 1003200"/>
              <a:gd name="connsiteY2" fmla="*/ 288800 h 577600"/>
              <a:gd name="connsiteX3" fmla="*/ 0 w 1003200"/>
              <a:gd name="connsiteY3" fmla="*/ 288800 h 577600"/>
              <a:gd name="connsiteX4" fmla="*/ 501600 w 1003200"/>
              <a:gd name="connsiteY4" fmla="*/ 288800 h 57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200" h="577600">
                <a:moveTo>
                  <a:pt x="912000" y="577600"/>
                </a:moveTo>
                <a:cubicBezTo>
                  <a:pt x="962373" y="577600"/>
                  <a:pt x="1003200" y="536770"/>
                  <a:pt x="1003200" y="486400"/>
                </a:cubicBezTo>
                <a:lnTo>
                  <a:pt x="1003200" y="91200"/>
                </a:lnTo>
                <a:cubicBezTo>
                  <a:pt x="1003200" y="40830"/>
                  <a:pt x="962373" y="0"/>
                  <a:pt x="91200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486400"/>
                </a:lnTo>
                <a:cubicBezTo>
                  <a:pt x="0" y="536770"/>
                  <a:pt x="40830" y="577600"/>
                  <a:pt x="91200" y="577600"/>
                </a:cubicBezTo>
                <a:lnTo>
                  <a:pt x="912000" y="5776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7600" cap="flat">
            <a:solidFill>
              <a:srgbClr val="323232"/>
            </a:solidFill>
            <a:miter/>
          </a:ln>
        </p:spPr>
        <p:txBody>
          <a:bodyPr wrap="square" lIns="36000" tIns="0" rIns="36000" bIns="0" rtlCol="0" anchor="ctr"/>
          <a:lstStyle/>
          <a:p>
            <a:pPr algn="ctr"/>
            <a:r>
              <a:rPr sz="760" dirty="0">
                <a:solidFill>
                  <a:srgbClr val="191919"/>
                </a:solidFill>
                <a:latin typeface="微软雅黑" panose="020B0503020204020204" charset="-122"/>
              </a:rPr>
              <a:t>Core</a:t>
            </a:r>
            <a:endParaRPr sz="760" dirty="0">
              <a:solidFill>
                <a:srgbClr val="191919"/>
              </a:solidFill>
              <a:latin typeface="微软雅黑" panose="020B0503020204020204" charset="-122"/>
            </a:endParaRPr>
          </a:p>
        </p:txBody>
      </p:sp>
      <p:sp>
        <p:nvSpPr>
          <p:cNvPr id="20" name="圆角矩形"/>
          <p:cNvSpPr/>
          <p:nvPr/>
        </p:nvSpPr>
        <p:spPr>
          <a:xfrm>
            <a:off x="5262922" y="3631703"/>
            <a:ext cx="866220" cy="498733"/>
          </a:xfrm>
          <a:custGeom>
            <a:avLst/>
            <a:gdLst>
              <a:gd name="connsiteX0" fmla="*/ 501600 w 1003200"/>
              <a:gd name="connsiteY0" fmla="*/ 577600 h 577600"/>
              <a:gd name="connsiteX1" fmla="*/ 501600 w 1003200"/>
              <a:gd name="connsiteY1" fmla="*/ 0 h 577600"/>
              <a:gd name="connsiteX2" fmla="*/ 1003200 w 1003200"/>
              <a:gd name="connsiteY2" fmla="*/ 288800 h 577600"/>
              <a:gd name="connsiteX3" fmla="*/ 0 w 1003200"/>
              <a:gd name="connsiteY3" fmla="*/ 288800 h 577600"/>
              <a:gd name="connsiteX4" fmla="*/ 501600 w 1003200"/>
              <a:gd name="connsiteY4" fmla="*/ 288800 h 57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200" h="577600">
                <a:moveTo>
                  <a:pt x="912000" y="577600"/>
                </a:moveTo>
                <a:cubicBezTo>
                  <a:pt x="962373" y="577600"/>
                  <a:pt x="1003200" y="536770"/>
                  <a:pt x="1003200" y="486400"/>
                </a:cubicBezTo>
                <a:lnTo>
                  <a:pt x="1003200" y="91200"/>
                </a:lnTo>
                <a:cubicBezTo>
                  <a:pt x="1003200" y="40830"/>
                  <a:pt x="962373" y="0"/>
                  <a:pt x="91200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486400"/>
                </a:lnTo>
                <a:cubicBezTo>
                  <a:pt x="0" y="536770"/>
                  <a:pt x="40830" y="577600"/>
                  <a:pt x="91200" y="577600"/>
                </a:cubicBezTo>
                <a:lnTo>
                  <a:pt x="912000" y="5776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7600" cap="flat">
            <a:solidFill>
              <a:srgbClr val="323232"/>
            </a:solidFill>
            <a:miter/>
          </a:ln>
        </p:spPr>
        <p:txBody>
          <a:bodyPr wrap="square" lIns="36000" tIns="0" rIns="36000" bIns="0" rtlCol="0" anchor="ctr"/>
          <a:lstStyle/>
          <a:p>
            <a:pPr algn="ctr"/>
            <a:r>
              <a:rPr sz="760" dirty="0">
                <a:solidFill>
                  <a:srgbClr val="191919"/>
                </a:solidFill>
                <a:latin typeface="微软雅黑" panose="020B0503020204020204" charset="-122"/>
              </a:rPr>
              <a:t>Thread</a:t>
            </a:r>
            <a:endParaRPr sz="760" dirty="0">
              <a:solidFill>
                <a:srgbClr val="191919"/>
              </a:solidFill>
              <a:latin typeface="微软雅黑" panose="020B0503020204020204" charset="-122"/>
            </a:endParaRPr>
          </a:p>
        </p:txBody>
      </p:sp>
      <p:sp>
        <p:nvSpPr>
          <p:cNvPr id="21" name="圆角矩形"/>
          <p:cNvSpPr/>
          <p:nvPr/>
        </p:nvSpPr>
        <p:spPr>
          <a:xfrm>
            <a:off x="6813995" y="3631703"/>
            <a:ext cx="866220" cy="498733"/>
          </a:xfrm>
          <a:custGeom>
            <a:avLst/>
            <a:gdLst>
              <a:gd name="connsiteX0" fmla="*/ 501600 w 1003200"/>
              <a:gd name="connsiteY0" fmla="*/ 577600 h 577600"/>
              <a:gd name="connsiteX1" fmla="*/ 501600 w 1003200"/>
              <a:gd name="connsiteY1" fmla="*/ 0 h 577600"/>
              <a:gd name="connsiteX2" fmla="*/ 1003200 w 1003200"/>
              <a:gd name="connsiteY2" fmla="*/ 288800 h 577600"/>
              <a:gd name="connsiteX3" fmla="*/ 0 w 1003200"/>
              <a:gd name="connsiteY3" fmla="*/ 288800 h 577600"/>
              <a:gd name="connsiteX4" fmla="*/ 501600 w 1003200"/>
              <a:gd name="connsiteY4" fmla="*/ 288800 h 57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200" h="577600">
                <a:moveTo>
                  <a:pt x="912000" y="577600"/>
                </a:moveTo>
                <a:cubicBezTo>
                  <a:pt x="962373" y="577600"/>
                  <a:pt x="1003200" y="536770"/>
                  <a:pt x="1003200" y="486400"/>
                </a:cubicBezTo>
                <a:lnTo>
                  <a:pt x="1003200" y="91200"/>
                </a:lnTo>
                <a:cubicBezTo>
                  <a:pt x="1003200" y="40830"/>
                  <a:pt x="962373" y="0"/>
                  <a:pt x="91200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486400"/>
                </a:lnTo>
                <a:cubicBezTo>
                  <a:pt x="0" y="536770"/>
                  <a:pt x="40830" y="577600"/>
                  <a:pt x="91200" y="577600"/>
                </a:cubicBezTo>
                <a:lnTo>
                  <a:pt x="912000" y="5776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7600" cap="flat">
            <a:solidFill>
              <a:srgbClr val="323232"/>
            </a:solidFill>
            <a:miter/>
          </a:ln>
        </p:spPr>
        <p:txBody>
          <a:bodyPr wrap="square" lIns="36000" tIns="0" rIns="36000" bIns="0" rtlCol="0" anchor="ctr"/>
          <a:lstStyle/>
          <a:p>
            <a:pPr algn="ctr"/>
            <a:r>
              <a:rPr sz="760" dirty="0">
                <a:solidFill>
                  <a:srgbClr val="191919"/>
                </a:solidFill>
                <a:latin typeface="微软雅黑" panose="020B0503020204020204" charset="-122"/>
              </a:rPr>
              <a:t>Thread</a:t>
            </a:r>
            <a:endParaRPr sz="760" dirty="0">
              <a:solidFill>
                <a:srgbClr val="191919"/>
              </a:solidFill>
              <a:latin typeface="微软雅黑" panose="020B0503020204020204" charset="-122"/>
            </a:endParaRPr>
          </a:p>
        </p:txBody>
      </p:sp>
      <p:sp>
        <p:nvSpPr>
          <p:cNvPr id="22" name="圆角矩形"/>
          <p:cNvSpPr/>
          <p:nvPr/>
        </p:nvSpPr>
        <p:spPr>
          <a:xfrm>
            <a:off x="5262922" y="2887635"/>
            <a:ext cx="866220" cy="498733"/>
          </a:xfrm>
          <a:custGeom>
            <a:avLst/>
            <a:gdLst>
              <a:gd name="connsiteX0" fmla="*/ 501600 w 1003200"/>
              <a:gd name="connsiteY0" fmla="*/ 577600 h 577600"/>
              <a:gd name="connsiteX1" fmla="*/ 501600 w 1003200"/>
              <a:gd name="connsiteY1" fmla="*/ 0 h 577600"/>
              <a:gd name="connsiteX2" fmla="*/ 1003200 w 1003200"/>
              <a:gd name="connsiteY2" fmla="*/ 288800 h 577600"/>
              <a:gd name="connsiteX3" fmla="*/ 0 w 1003200"/>
              <a:gd name="connsiteY3" fmla="*/ 288800 h 577600"/>
              <a:gd name="connsiteX4" fmla="*/ 501600 w 1003200"/>
              <a:gd name="connsiteY4" fmla="*/ 288800 h 57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200" h="577600">
                <a:moveTo>
                  <a:pt x="912000" y="577600"/>
                </a:moveTo>
                <a:cubicBezTo>
                  <a:pt x="962373" y="577600"/>
                  <a:pt x="1003200" y="536770"/>
                  <a:pt x="1003200" y="486400"/>
                </a:cubicBezTo>
                <a:lnTo>
                  <a:pt x="1003200" y="91200"/>
                </a:lnTo>
                <a:cubicBezTo>
                  <a:pt x="1003200" y="40830"/>
                  <a:pt x="962373" y="0"/>
                  <a:pt x="91200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486400"/>
                </a:lnTo>
                <a:cubicBezTo>
                  <a:pt x="0" y="536770"/>
                  <a:pt x="40830" y="577600"/>
                  <a:pt x="91200" y="577600"/>
                </a:cubicBezTo>
                <a:lnTo>
                  <a:pt x="912000" y="5776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7600" cap="flat">
            <a:solidFill>
              <a:srgbClr val="323232"/>
            </a:solidFill>
            <a:miter/>
          </a:ln>
        </p:spPr>
        <p:txBody>
          <a:bodyPr wrap="square" lIns="36000" tIns="0" rIns="36000" bIns="0" rtlCol="0" anchor="ctr"/>
          <a:lstStyle/>
          <a:p>
            <a:pPr algn="ctr"/>
            <a:r>
              <a:rPr sz="760" dirty="0">
                <a:solidFill>
                  <a:srgbClr val="191919"/>
                </a:solidFill>
                <a:latin typeface="微软雅黑" panose="020B0503020204020204" charset="-122"/>
              </a:rPr>
              <a:t>Worker</a:t>
            </a:r>
            <a:endParaRPr sz="760" dirty="0">
              <a:solidFill>
                <a:srgbClr val="191919"/>
              </a:solidFill>
              <a:latin typeface="微软雅黑" panose="020B0503020204020204" charset="-122"/>
            </a:endParaRPr>
          </a:p>
        </p:txBody>
      </p:sp>
      <p:sp>
        <p:nvSpPr>
          <p:cNvPr id="23" name="圆角矩形"/>
          <p:cNvSpPr/>
          <p:nvPr/>
        </p:nvSpPr>
        <p:spPr>
          <a:xfrm>
            <a:off x="6813995" y="2887635"/>
            <a:ext cx="866220" cy="498733"/>
          </a:xfrm>
          <a:custGeom>
            <a:avLst/>
            <a:gdLst>
              <a:gd name="connsiteX0" fmla="*/ 501600 w 1003200"/>
              <a:gd name="connsiteY0" fmla="*/ 577600 h 577600"/>
              <a:gd name="connsiteX1" fmla="*/ 501600 w 1003200"/>
              <a:gd name="connsiteY1" fmla="*/ 0 h 577600"/>
              <a:gd name="connsiteX2" fmla="*/ 1003200 w 1003200"/>
              <a:gd name="connsiteY2" fmla="*/ 288800 h 577600"/>
              <a:gd name="connsiteX3" fmla="*/ 0 w 1003200"/>
              <a:gd name="connsiteY3" fmla="*/ 288800 h 577600"/>
              <a:gd name="connsiteX4" fmla="*/ 501600 w 1003200"/>
              <a:gd name="connsiteY4" fmla="*/ 288800 h 57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200" h="577600">
                <a:moveTo>
                  <a:pt x="912000" y="577600"/>
                </a:moveTo>
                <a:cubicBezTo>
                  <a:pt x="962373" y="577600"/>
                  <a:pt x="1003200" y="536770"/>
                  <a:pt x="1003200" y="486400"/>
                </a:cubicBezTo>
                <a:lnTo>
                  <a:pt x="1003200" y="91200"/>
                </a:lnTo>
                <a:cubicBezTo>
                  <a:pt x="1003200" y="40830"/>
                  <a:pt x="962373" y="0"/>
                  <a:pt x="91200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486400"/>
                </a:lnTo>
                <a:cubicBezTo>
                  <a:pt x="0" y="536770"/>
                  <a:pt x="40830" y="577600"/>
                  <a:pt x="91200" y="577600"/>
                </a:cubicBezTo>
                <a:lnTo>
                  <a:pt x="912000" y="5776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7600" cap="flat">
            <a:solidFill>
              <a:srgbClr val="323232"/>
            </a:solidFill>
            <a:miter/>
          </a:ln>
        </p:spPr>
        <p:txBody>
          <a:bodyPr wrap="square" lIns="36000" tIns="0" rIns="36000" bIns="0" rtlCol="0" anchor="ctr"/>
          <a:lstStyle/>
          <a:p>
            <a:pPr algn="ctr"/>
            <a:r>
              <a:rPr sz="760" dirty="0">
                <a:solidFill>
                  <a:srgbClr val="191919"/>
                </a:solidFill>
                <a:latin typeface="微软雅黑" panose="020B0503020204020204" charset="-122"/>
              </a:rPr>
              <a:t>Worker</a:t>
            </a:r>
            <a:endParaRPr sz="760" dirty="0">
              <a:solidFill>
                <a:srgbClr val="191919"/>
              </a:solidFill>
              <a:latin typeface="微软雅黑" panose="020B0503020204020204" charset="-122"/>
            </a:endParaRPr>
          </a:p>
        </p:txBody>
      </p:sp>
      <p:sp>
        <p:nvSpPr>
          <p:cNvPr id="24" name="圆角矩形"/>
          <p:cNvSpPr/>
          <p:nvPr/>
        </p:nvSpPr>
        <p:spPr>
          <a:xfrm>
            <a:off x="5262922" y="1461503"/>
            <a:ext cx="866220" cy="1118790"/>
          </a:xfrm>
          <a:custGeom>
            <a:avLst/>
            <a:gdLst>
              <a:gd name="connsiteX0" fmla="*/ 501600 w 1003200"/>
              <a:gd name="connsiteY0" fmla="*/ 1295710 h 1295710"/>
              <a:gd name="connsiteX1" fmla="*/ 501600 w 1003200"/>
              <a:gd name="connsiteY1" fmla="*/ 0 h 1295710"/>
              <a:gd name="connsiteX2" fmla="*/ 1003200 w 1003200"/>
              <a:gd name="connsiteY2" fmla="*/ 647855 h 1295710"/>
              <a:gd name="connsiteX3" fmla="*/ 0 w 1003200"/>
              <a:gd name="connsiteY3" fmla="*/ 647855 h 1295710"/>
              <a:gd name="connsiteX4" fmla="*/ 501600 w 1003200"/>
              <a:gd name="connsiteY4" fmla="*/ 647855 h 129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200" h="1295710">
                <a:moveTo>
                  <a:pt x="912000" y="1295710"/>
                </a:moveTo>
                <a:cubicBezTo>
                  <a:pt x="962370" y="1295710"/>
                  <a:pt x="1003200" y="1254880"/>
                  <a:pt x="1003200" y="1204510"/>
                </a:cubicBezTo>
                <a:lnTo>
                  <a:pt x="1003200" y="91200"/>
                </a:lnTo>
                <a:cubicBezTo>
                  <a:pt x="1003200" y="40830"/>
                  <a:pt x="962370" y="0"/>
                  <a:pt x="91200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1204510"/>
                </a:lnTo>
                <a:cubicBezTo>
                  <a:pt x="0" y="1254880"/>
                  <a:pt x="40830" y="1295710"/>
                  <a:pt x="91200" y="1295710"/>
                </a:cubicBezTo>
                <a:lnTo>
                  <a:pt x="912000" y="12957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00" cap="flat">
            <a:solidFill>
              <a:srgbClr val="323232"/>
            </a:solidFill>
            <a:miter/>
          </a:ln>
        </p:spPr>
      </p:sp>
      <p:sp>
        <p:nvSpPr>
          <p:cNvPr id="25" name="圆角矩形"/>
          <p:cNvSpPr/>
          <p:nvPr/>
        </p:nvSpPr>
        <p:spPr>
          <a:xfrm>
            <a:off x="5262922" y="2081561"/>
            <a:ext cx="866220" cy="498733"/>
          </a:xfrm>
          <a:custGeom>
            <a:avLst/>
            <a:gdLst>
              <a:gd name="connsiteX0" fmla="*/ 501600 w 1003200"/>
              <a:gd name="connsiteY0" fmla="*/ 577600 h 577600"/>
              <a:gd name="connsiteX1" fmla="*/ 501600 w 1003200"/>
              <a:gd name="connsiteY1" fmla="*/ 0 h 577600"/>
              <a:gd name="connsiteX2" fmla="*/ 1003200 w 1003200"/>
              <a:gd name="connsiteY2" fmla="*/ 288800 h 577600"/>
              <a:gd name="connsiteX3" fmla="*/ 0 w 1003200"/>
              <a:gd name="connsiteY3" fmla="*/ 288800 h 577600"/>
              <a:gd name="connsiteX4" fmla="*/ 501600 w 1003200"/>
              <a:gd name="connsiteY4" fmla="*/ 288800 h 57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200" h="577600">
                <a:moveTo>
                  <a:pt x="912000" y="577600"/>
                </a:moveTo>
                <a:cubicBezTo>
                  <a:pt x="962373" y="577600"/>
                  <a:pt x="1003200" y="536770"/>
                  <a:pt x="1003200" y="486400"/>
                </a:cubicBezTo>
                <a:lnTo>
                  <a:pt x="1003200" y="91200"/>
                </a:lnTo>
                <a:cubicBezTo>
                  <a:pt x="1003200" y="40830"/>
                  <a:pt x="962373" y="0"/>
                  <a:pt x="91200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486400"/>
                </a:lnTo>
                <a:cubicBezTo>
                  <a:pt x="0" y="536770"/>
                  <a:pt x="40830" y="577600"/>
                  <a:pt x="91200" y="577600"/>
                </a:cubicBezTo>
                <a:lnTo>
                  <a:pt x="912000" y="5776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7600" cap="flat">
            <a:solidFill>
              <a:srgbClr val="323232"/>
            </a:solidFill>
            <a:miter/>
          </a:ln>
        </p:spPr>
        <p:txBody>
          <a:bodyPr wrap="square" lIns="36000" tIns="0" rIns="36000" bIns="0" rtlCol="0" anchor="ctr"/>
          <a:lstStyle/>
          <a:p>
            <a:pPr algn="ctr"/>
            <a:r>
              <a:rPr sz="760" dirty="0">
                <a:solidFill>
                  <a:srgbClr val="191919"/>
                </a:solidFill>
                <a:latin typeface="微软雅黑" panose="020B0503020204020204" charset="-122"/>
              </a:rPr>
              <a:t>task</a:t>
            </a:r>
            <a:endParaRPr sz="760" dirty="0">
              <a:solidFill>
                <a:srgbClr val="191919"/>
              </a:solidFill>
              <a:latin typeface="微软雅黑" panose="020B0503020204020204" charset="-122"/>
            </a:endParaRPr>
          </a:p>
        </p:txBody>
      </p:sp>
      <p:sp>
        <p:nvSpPr>
          <p:cNvPr id="26" name="圆角矩形"/>
          <p:cNvSpPr/>
          <p:nvPr/>
        </p:nvSpPr>
        <p:spPr>
          <a:xfrm>
            <a:off x="6813995" y="1461503"/>
            <a:ext cx="866220" cy="1118789"/>
          </a:xfrm>
          <a:custGeom>
            <a:avLst/>
            <a:gdLst>
              <a:gd name="connsiteX0" fmla="*/ 501600 w 1003200"/>
              <a:gd name="connsiteY0" fmla="*/ 1295709 h 1295709"/>
              <a:gd name="connsiteX1" fmla="*/ 501600 w 1003200"/>
              <a:gd name="connsiteY1" fmla="*/ 0 h 1295709"/>
              <a:gd name="connsiteX2" fmla="*/ 1003200 w 1003200"/>
              <a:gd name="connsiteY2" fmla="*/ 647854 h 1295709"/>
              <a:gd name="connsiteX3" fmla="*/ 0 w 1003200"/>
              <a:gd name="connsiteY3" fmla="*/ 647854 h 1295709"/>
              <a:gd name="connsiteX4" fmla="*/ 501600 w 1003200"/>
              <a:gd name="connsiteY4" fmla="*/ 647854 h 1295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200" h="1295709">
                <a:moveTo>
                  <a:pt x="912000" y="1295709"/>
                </a:moveTo>
                <a:cubicBezTo>
                  <a:pt x="962373" y="1295709"/>
                  <a:pt x="1003200" y="1254882"/>
                  <a:pt x="1003200" y="1204509"/>
                </a:cubicBezTo>
                <a:lnTo>
                  <a:pt x="1003200" y="91200"/>
                </a:lnTo>
                <a:cubicBezTo>
                  <a:pt x="1003200" y="40830"/>
                  <a:pt x="962373" y="0"/>
                  <a:pt x="91200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1204509"/>
                </a:lnTo>
                <a:cubicBezTo>
                  <a:pt x="0" y="1254882"/>
                  <a:pt x="40830" y="1295709"/>
                  <a:pt x="91200" y="1295709"/>
                </a:cubicBezTo>
                <a:lnTo>
                  <a:pt x="912000" y="12957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00" cap="flat">
            <a:solidFill>
              <a:srgbClr val="323232"/>
            </a:solidFill>
            <a:miter/>
          </a:ln>
        </p:spPr>
      </p:sp>
      <p:sp>
        <p:nvSpPr>
          <p:cNvPr id="27" name="圆角矩形"/>
          <p:cNvSpPr/>
          <p:nvPr/>
        </p:nvSpPr>
        <p:spPr>
          <a:xfrm>
            <a:off x="6813995" y="2081560"/>
            <a:ext cx="866220" cy="498733"/>
          </a:xfrm>
          <a:custGeom>
            <a:avLst/>
            <a:gdLst>
              <a:gd name="connsiteX0" fmla="*/ 501600 w 1003200"/>
              <a:gd name="connsiteY0" fmla="*/ 577600 h 577600"/>
              <a:gd name="connsiteX1" fmla="*/ 501600 w 1003200"/>
              <a:gd name="connsiteY1" fmla="*/ 0 h 577600"/>
              <a:gd name="connsiteX2" fmla="*/ 1003200 w 1003200"/>
              <a:gd name="connsiteY2" fmla="*/ 288800 h 577600"/>
              <a:gd name="connsiteX3" fmla="*/ 0 w 1003200"/>
              <a:gd name="connsiteY3" fmla="*/ 288800 h 577600"/>
              <a:gd name="connsiteX4" fmla="*/ 501600 w 1003200"/>
              <a:gd name="connsiteY4" fmla="*/ 288800 h 57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200" h="577600">
                <a:moveTo>
                  <a:pt x="912000" y="577600"/>
                </a:moveTo>
                <a:cubicBezTo>
                  <a:pt x="962373" y="577600"/>
                  <a:pt x="1003200" y="536770"/>
                  <a:pt x="1003200" y="486400"/>
                </a:cubicBezTo>
                <a:lnTo>
                  <a:pt x="1003200" y="91200"/>
                </a:lnTo>
                <a:cubicBezTo>
                  <a:pt x="1003200" y="40830"/>
                  <a:pt x="962373" y="0"/>
                  <a:pt x="912000" y="0"/>
                </a:cubicBezTo>
                <a:lnTo>
                  <a:pt x="91200" y="0"/>
                </a:lnTo>
                <a:cubicBezTo>
                  <a:pt x="40830" y="0"/>
                  <a:pt x="0" y="40830"/>
                  <a:pt x="0" y="91200"/>
                </a:cubicBezTo>
                <a:lnTo>
                  <a:pt x="0" y="486400"/>
                </a:lnTo>
                <a:cubicBezTo>
                  <a:pt x="0" y="536770"/>
                  <a:pt x="40830" y="577600"/>
                  <a:pt x="91200" y="577600"/>
                </a:cubicBezTo>
                <a:lnTo>
                  <a:pt x="912000" y="5776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7600" cap="flat">
            <a:solidFill>
              <a:srgbClr val="323232"/>
            </a:solidFill>
            <a:miter/>
          </a:ln>
        </p:spPr>
        <p:txBody>
          <a:bodyPr wrap="square" lIns="36000" tIns="0" rIns="36000" bIns="0" rtlCol="0" anchor="ctr"/>
          <a:lstStyle/>
          <a:p>
            <a:pPr algn="ctr"/>
            <a:r>
              <a:rPr sz="760" dirty="0">
                <a:solidFill>
                  <a:srgbClr val="191919"/>
                </a:solidFill>
                <a:latin typeface="微软雅黑" panose="020B0503020204020204" charset="-122"/>
              </a:rPr>
              <a:t>task</a:t>
            </a:r>
            <a:endParaRPr sz="760" dirty="0">
              <a:solidFill>
                <a:srgbClr val="191919"/>
              </a:solidFill>
              <a:latin typeface="微软雅黑" panose="020B0503020204020204" charset="-122"/>
            </a:endParaRPr>
          </a:p>
        </p:txBody>
      </p:sp>
      <p:sp>
        <p:nvSpPr>
          <p:cNvPr id="28" name="ConnectLine"/>
          <p:cNvSpPr/>
          <p:nvPr/>
        </p:nvSpPr>
        <p:spPr>
          <a:xfrm>
            <a:off x="5696032" y="4130436"/>
            <a:ext cx="807004" cy="245336"/>
          </a:xfrm>
          <a:custGeom>
            <a:avLst/>
            <a:gdLst/>
            <a:ahLst/>
            <a:cxnLst/>
            <a:rect l="l" t="t" r="r" b="b"/>
            <a:pathLst>
              <a:path w="934620" h="284132" fill="none">
                <a:moveTo>
                  <a:pt x="934620" y="284132"/>
                </a:moveTo>
                <a:lnTo>
                  <a:pt x="0" y="0"/>
                </a:lnTo>
              </a:path>
            </a:pathLst>
          </a:custGeom>
          <a:noFill/>
          <a:ln w="7600" cap="flat">
            <a:solidFill>
              <a:srgbClr val="191919"/>
            </a:solidFill>
            <a:miter/>
            <a:tailEnd type="triangle" w="med" len="med"/>
          </a:ln>
        </p:spPr>
      </p:sp>
      <p:sp>
        <p:nvSpPr>
          <p:cNvPr id="29" name="ConnectLine"/>
          <p:cNvSpPr/>
          <p:nvPr/>
        </p:nvSpPr>
        <p:spPr>
          <a:xfrm>
            <a:off x="6503037" y="4130436"/>
            <a:ext cx="744068" cy="245336"/>
          </a:xfrm>
          <a:custGeom>
            <a:avLst/>
            <a:gdLst/>
            <a:ahLst/>
            <a:cxnLst/>
            <a:rect l="l" t="t" r="r" b="b"/>
            <a:pathLst>
              <a:path w="861732" h="284132" fill="none">
                <a:moveTo>
                  <a:pt x="0" y="284132"/>
                </a:moveTo>
                <a:lnTo>
                  <a:pt x="861732" y="0"/>
                </a:lnTo>
              </a:path>
            </a:pathLst>
          </a:custGeom>
          <a:noFill/>
          <a:ln w="7600" cap="flat">
            <a:solidFill>
              <a:srgbClr val="191919"/>
            </a:solidFill>
            <a:miter/>
            <a:tailEnd type="triangle" w="med" len="med"/>
          </a:ln>
        </p:spPr>
      </p:sp>
      <p:sp>
        <p:nvSpPr>
          <p:cNvPr id="30" name="ConnectLine"/>
          <p:cNvSpPr/>
          <p:nvPr/>
        </p:nvSpPr>
        <p:spPr>
          <a:xfrm>
            <a:off x="5693138" y="3380115"/>
            <a:ext cx="6562" cy="249366"/>
          </a:xfrm>
          <a:custGeom>
            <a:avLst/>
            <a:gdLst/>
            <a:ahLst/>
            <a:cxnLst/>
            <a:rect l="l" t="t" r="r" b="b"/>
            <a:pathLst>
              <a:path w="7600" h="288800" fill="none">
                <a:moveTo>
                  <a:pt x="0" y="288800"/>
                </a:moveTo>
                <a:lnTo>
                  <a:pt x="0" y="0"/>
                </a:lnTo>
              </a:path>
            </a:pathLst>
          </a:custGeom>
          <a:noFill/>
          <a:ln w="7600" cap="flat">
            <a:solidFill>
              <a:srgbClr val="191919"/>
            </a:solidFill>
            <a:miter/>
            <a:tailEnd type="triangle" w="med" len="med"/>
          </a:ln>
        </p:spPr>
      </p:sp>
      <p:sp>
        <p:nvSpPr>
          <p:cNvPr id="31" name="ConnectLine"/>
          <p:cNvSpPr/>
          <p:nvPr/>
        </p:nvSpPr>
        <p:spPr>
          <a:xfrm>
            <a:off x="7241835" y="3380115"/>
            <a:ext cx="6562" cy="249366"/>
          </a:xfrm>
          <a:custGeom>
            <a:avLst/>
            <a:gdLst/>
            <a:ahLst/>
            <a:cxnLst/>
            <a:rect l="l" t="t" r="r" b="b"/>
            <a:pathLst>
              <a:path w="7600" h="288800" fill="none">
                <a:moveTo>
                  <a:pt x="0" y="288800"/>
                </a:moveTo>
                <a:lnTo>
                  <a:pt x="0" y="0"/>
                </a:lnTo>
              </a:path>
            </a:pathLst>
          </a:custGeom>
          <a:noFill/>
          <a:ln w="7600" cap="flat">
            <a:solidFill>
              <a:srgbClr val="191919"/>
            </a:solidFill>
            <a:miter/>
            <a:tailEnd type="triangle" w="med" len="med"/>
          </a:ln>
        </p:spPr>
      </p:sp>
      <p:sp>
        <p:nvSpPr>
          <p:cNvPr id="32" name="ConnectLine"/>
          <p:cNvSpPr/>
          <p:nvPr/>
        </p:nvSpPr>
        <p:spPr>
          <a:xfrm>
            <a:off x="5693138" y="2579518"/>
            <a:ext cx="6562" cy="301864"/>
          </a:xfrm>
          <a:custGeom>
            <a:avLst/>
            <a:gdLst/>
            <a:ahLst/>
            <a:cxnLst/>
            <a:rect l="l" t="t" r="r" b="b"/>
            <a:pathLst>
              <a:path w="7600" h="349600" fill="none">
                <a:moveTo>
                  <a:pt x="0" y="349600"/>
                </a:moveTo>
                <a:lnTo>
                  <a:pt x="0" y="0"/>
                </a:lnTo>
              </a:path>
            </a:pathLst>
          </a:custGeom>
          <a:noFill/>
          <a:ln w="7600" cap="flat">
            <a:solidFill>
              <a:srgbClr val="191919"/>
            </a:solidFill>
            <a:miter/>
            <a:tailEnd type="triangle" w="med" len="med"/>
          </a:ln>
        </p:spPr>
      </p:sp>
      <p:sp>
        <p:nvSpPr>
          <p:cNvPr id="33" name="ConnectLine"/>
          <p:cNvSpPr/>
          <p:nvPr/>
        </p:nvSpPr>
        <p:spPr>
          <a:xfrm>
            <a:off x="7241835" y="2579518"/>
            <a:ext cx="6562" cy="301864"/>
          </a:xfrm>
          <a:custGeom>
            <a:avLst/>
            <a:gdLst/>
            <a:ahLst/>
            <a:cxnLst/>
            <a:rect l="l" t="t" r="r" b="b"/>
            <a:pathLst>
              <a:path w="7600" h="349600" fill="none">
                <a:moveTo>
                  <a:pt x="0" y="349600"/>
                </a:moveTo>
                <a:lnTo>
                  <a:pt x="0" y="0"/>
                </a:lnTo>
              </a:path>
            </a:pathLst>
          </a:custGeom>
          <a:noFill/>
          <a:ln w="7600" cap="flat">
            <a:solidFill>
              <a:srgbClr val="191919"/>
            </a:solidFill>
            <a:miter/>
            <a:tailEnd type="triangle" w="med" len="med"/>
          </a:ln>
        </p:spPr>
      </p:sp>
      <p:sp>
        <p:nvSpPr>
          <p:cNvPr id="35" name="Text 137"/>
          <p:cNvSpPr txBox="1"/>
          <p:nvPr/>
        </p:nvSpPr>
        <p:spPr>
          <a:xfrm>
            <a:off x="5237138" y="1509026"/>
            <a:ext cx="912000" cy="205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sz="760" dirty="0">
                <a:solidFill>
                  <a:schemeClr val="tx1"/>
                </a:solidFill>
                <a:latin typeface="微软雅黑" panose="020B0503020204020204" charset="-122"/>
              </a:rPr>
              <a:t>Local queue</a:t>
            </a:r>
            <a:endParaRPr sz="760" dirty="0">
              <a:solidFill>
                <a:schemeClr val="tx1"/>
              </a:solidFill>
              <a:latin typeface="微软雅黑" panose="020B0503020204020204" charset="-122"/>
            </a:endParaRPr>
          </a:p>
        </p:txBody>
      </p:sp>
      <p:sp>
        <p:nvSpPr>
          <p:cNvPr id="36" name="Text 137"/>
          <p:cNvSpPr txBox="1"/>
          <p:nvPr/>
        </p:nvSpPr>
        <p:spPr>
          <a:xfrm>
            <a:off x="6792397" y="1509026"/>
            <a:ext cx="912000" cy="205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sz="760" dirty="0">
                <a:solidFill>
                  <a:schemeClr val="tx1"/>
                </a:solidFill>
                <a:latin typeface="微软雅黑" panose="020B0503020204020204" charset="-122"/>
              </a:rPr>
              <a:t>Local queue</a:t>
            </a:r>
            <a:endParaRPr sz="760" dirty="0">
              <a:solidFill>
                <a:schemeClr val="tx1"/>
              </a:solidFill>
              <a:latin typeface="微软雅黑" panose="020B0503020204020204" charset="-122"/>
            </a:endParaRPr>
          </a:p>
        </p:txBody>
      </p:sp>
      <p:sp>
        <p:nvSpPr>
          <p:cNvPr id="39" name="文本框 12"/>
          <p:cNvSpPr txBox="1"/>
          <p:nvPr/>
        </p:nvSpPr>
        <p:spPr>
          <a:xfrm>
            <a:off x="785121" y="2913048"/>
            <a:ext cx="4072499" cy="1723549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en-US" altLang="zh-CN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Tokio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采用了如右图这种</a:t>
            </a:r>
            <a:r>
              <a:rPr lang="en-US" altLang="zh-CN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GMP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模式：</a:t>
            </a:r>
            <a:endParaRPr lang="en-US" altLang="zh-CN" sz="1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一核可以绑定多线程，每个线程拥有一个</a:t>
            </a:r>
            <a:r>
              <a:rPr lang="en-US" altLang="zh-CN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Worker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，每个</a:t>
            </a:r>
            <a:r>
              <a:rPr lang="en-US" altLang="zh-CN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Worker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拥有一个任务队列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但线程拥有</a:t>
            </a:r>
            <a:r>
              <a:rPr lang="zh-CN" altLang="en-US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相同优先级</a:t>
            </a:r>
            <a:endParaRPr lang="en-US" altLang="zh-CN" sz="1400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Worker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只持有一个本地</a:t>
            </a:r>
            <a:r>
              <a:rPr lang="en-US" altLang="zh-CN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FIFO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队列</a:t>
            </a:r>
            <a:endParaRPr lang="en-US" altLang="zh-CN" sz="1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dirty="0"/>
          </a:p>
          <a:p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40" name="文本框 12"/>
          <p:cNvSpPr txBox="1"/>
          <p:nvPr/>
        </p:nvSpPr>
        <p:spPr>
          <a:xfrm>
            <a:off x="785121" y="1808509"/>
            <a:ext cx="4072499" cy="110799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>
                <a:solidFill>
                  <a:srgbClr val="76717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移动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端诉求：优先级</a:t>
            </a:r>
            <a:endParaRPr lang="en-US" altLang="zh-CN" sz="1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任务区分优先级：</a:t>
            </a:r>
            <a:r>
              <a:rPr lang="en-US" altLang="zh-CN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显示 </a:t>
            </a:r>
            <a:r>
              <a:rPr lang="en-US" altLang="zh-CN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vs 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后台下载</a:t>
            </a:r>
            <a:endParaRPr lang="en-US" altLang="zh-CN" sz="1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</a:t>
            </a:r>
            <a:r>
              <a:rPr lang="zh-CN" altLang="en-US" sz="1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小核调度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 smtClean="0"/>
          </a:p>
        </p:txBody>
      </p:sp>
      <p:sp>
        <p:nvSpPr>
          <p:cNvPr id="34" name="矩形 6"/>
          <p:cNvSpPr/>
          <p:nvPr/>
        </p:nvSpPr>
        <p:spPr>
          <a:xfrm>
            <a:off x="866470" y="820217"/>
            <a:ext cx="5415918" cy="2616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r>
              <a:rPr lang="en-US" altLang="zh-CN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Incompatibility of the third party Runtime </a:t>
            </a:r>
            <a:r>
              <a:rPr lang="en-US" altLang="zh-CN" sz="11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with Mobile</a:t>
            </a:r>
            <a:endParaRPr lang="en-US" altLang="zh-CN" sz="1100" dirty="0">
              <a:solidFill>
                <a:schemeClr val="accent5">
                  <a:lumMod val="20000"/>
                  <a:lumOff val="8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TABLE_BEAUTIFY" val="smartTable{c03a7f84-e45b-4a3f-8d31-c81c75ec51e9}"/>
</p:tagLst>
</file>

<file path=ppt/tags/tag16.xml><?xml version="1.0" encoding="utf-8"?>
<p:tagLst xmlns:p="http://schemas.openxmlformats.org/presentationml/2006/main">
  <p:tag name="KSO_WPP_MARK_KEY" val="e5fbf8cd-4a98-4422-a2ba-9440bb1f6859"/>
  <p:tag name="COMMONDATA" val="eyJoZGlkIjoiOTVlOWZmMzZmMDJjNzI3YmM4MmQ1ZjY1ZjUwNTcyOTk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 panose="020F0502020204030204"/>
            <a:ea typeface="Calibri" panose="020F0502020204030204"/>
            <a:cs typeface="Calibri" panose="020F0502020204030204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3665</Words>
  <Application>WPS 演示</Application>
  <PresentationFormat>全屏显示(16:9)</PresentationFormat>
  <Paragraphs>553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Arial</vt:lpstr>
      <vt:lpstr>宋体</vt:lpstr>
      <vt:lpstr>Wingdings</vt:lpstr>
      <vt:lpstr>Calibri</vt:lpstr>
      <vt:lpstr>Calibri Light</vt:lpstr>
      <vt:lpstr>Arial</vt:lpstr>
      <vt:lpstr>等线</vt:lpstr>
      <vt:lpstr>Alibaba PuHuiTi 2.0 85 Bold</vt:lpstr>
      <vt:lpstr>Segoe Print</vt:lpstr>
      <vt:lpstr>Poppins</vt:lpstr>
      <vt:lpstr>Alibaba PuHuiTi 2.0 105 Heavy</vt:lpstr>
      <vt:lpstr>Poppins Medium</vt:lpstr>
      <vt:lpstr>Alibaba PuHuiTi 2.0 55 Regular</vt:lpstr>
      <vt:lpstr>微软雅黑</vt:lpstr>
      <vt:lpstr>Arial Unicode MS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chenmingyu (C)</dc:creator>
  <cp:lastModifiedBy>admin</cp:lastModifiedBy>
  <cp:revision>103</cp:revision>
  <dcterms:created xsi:type="dcterms:W3CDTF">2023-06-15T03:00:05Z</dcterms:created>
  <dcterms:modified xsi:type="dcterms:W3CDTF">2023-06-15T11:56:20Z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(2)M2XYJBfHidO/Wwx0/AV5xnIK6Va/WX/4weG996YgIP9teSrvZ7NUaEhuQfJtueERV7Z/dsu8
uronSBZsEH3Ptvq4At0cFuRUDVSWyAhvTJs8ivwZNhjPKcW+tmD7zrm3q/wVZNg7pPv5dB/I
mzdbJlGVjW3IC8VCjid28g6v58sKUxmbRDtsXNi38xvl07N8FZRMOffXbvBlfkIkTtCNIHVO
39aoQ8/ky4qIr9A58k</vt:lpwstr>
  </property>
  <property fmtid="{D5CDD505-2E9C-101B-9397-08002B2CF9AE}" pid="3" name="_2015_ms_pID_7253431">
    <vt:lpwstr>2XizvcNUTs+IwkCh3FhQiIToL6DfhxscPrJqpztYNyTaAq4egQgr74
5BABKRfbBEBboUw+D+5ZakmPBfA1OCX9OzuRgkUJvD2UhYja9F3rg1LIjc+Pz6X2TEOsgdBc
+ZT5HFzf0oDPyGs+Hzr+ku2AWMzIXZEJrXjwQ7XtC2QxAKZk/56Rsp78SdTjxEHfBG0=</vt:lpwstr>
  </property>
  <property fmtid="{D5CDD505-2E9C-101B-9397-08002B2CF9AE}" pid="4" name="ICV">
    <vt:lpwstr>788878322BE248C8B6B595591ABFCBB5_12</vt:lpwstr>
  </property>
  <property fmtid="{D5CDD505-2E9C-101B-9397-08002B2CF9AE}" pid="5" name="KSOProductBuildVer">
    <vt:lpwstr>2052-11.1.0.14309</vt:lpwstr>
  </property>
</Properties>
</file>