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58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  <p:sldId id="272" r:id="rId15"/>
    <p:sldId id="273" r:id="rId16"/>
    <p:sldId id="274" r:id="rId17"/>
    <p:sldId id="275" r:id="rId18"/>
    <p:sldId id="276" r:id="rId19"/>
    <p:sldId id="260" r:id="rId20"/>
    <p:sldId id="277" r:id="rId21"/>
    <p:sldId id="264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等线"/>
      </a:defRPr>
    </a:lvl1pPr>
    <a:lvl2pPr indent="228600" defTabSz="685800" latinLnBrk="0">
      <a:defRPr sz="900">
        <a:latin typeface="+mn-lt"/>
        <a:ea typeface="+mn-ea"/>
        <a:cs typeface="+mn-cs"/>
        <a:sym typeface="等线"/>
      </a:defRPr>
    </a:lvl2pPr>
    <a:lvl3pPr indent="457200" defTabSz="685800" latinLnBrk="0">
      <a:defRPr sz="900">
        <a:latin typeface="+mn-lt"/>
        <a:ea typeface="+mn-ea"/>
        <a:cs typeface="+mn-cs"/>
        <a:sym typeface="等线"/>
      </a:defRPr>
    </a:lvl3pPr>
    <a:lvl4pPr indent="685800" defTabSz="685800" latinLnBrk="0">
      <a:defRPr sz="900">
        <a:latin typeface="+mn-lt"/>
        <a:ea typeface="+mn-ea"/>
        <a:cs typeface="+mn-cs"/>
        <a:sym typeface="等线"/>
      </a:defRPr>
    </a:lvl4pPr>
    <a:lvl5pPr indent="914400" defTabSz="685800" latinLnBrk="0">
      <a:defRPr sz="900">
        <a:latin typeface="+mn-lt"/>
        <a:ea typeface="+mn-ea"/>
        <a:cs typeface="+mn-cs"/>
        <a:sym typeface="等线"/>
      </a:defRPr>
    </a:lvl5pPr>
    <a:lvl6pPr indent="1143000" defTabSz="685800" latinLnBrk="0">
      <a:defRPr sz="900">
        <a:latin typeface="+mn-lt"/>
        <a:ea typeface="+mn-ea"/>
        <a:cs typeface="+mn-cs"/>
        <a:sym typeface="等线"/>
      </a:defRPr>
    </a:lvl6pPr>
    <a:lvl7pPr indent="1371600" defTabSz="685800" latinLnBrk="0">
      <a:defRPr sz="900">
        <a:latin typeface="+mn-lt"/>
        <a:ea typeface="+mn-ea"/>
        <a:cs typeface="+mn-cs"/>
        <a:sym typeface="等线"/>
      </a:defRPr>
    </a:lvl7pPr>
    <a:lvl8pPr indent="1600200" defTabSz="685800" latinLnBrk="0">
      <a:defRPr sz="900">
        <a:latin typeface="+mn-lt"/>
        <a:ea typeface="+mn-ea"/>
        <a:cs typeface="+mn-cs"/>
        <a:sym typeface="等线"/>
      </a:defRPr>
    </a:lvl8pPr>
    <a:lvl9pPr indent="1828800" defTabSz="685800" latinLnBrk="0">
      <a:defRPr sz="9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olkerve/borsh-cpp" TargetMode="External"/><Relationship Id="rId3" Type="http://schemas.openxmlformats.org/officeDocument/2006/relationships/hyperlink" Target="https://github.com/dao-xyz/borsh-ts" TargetMode="External"/><Relationship Id="rId7" Type="http://schemas.openxmlformats.org/officeDocument/2006/relationships/hyperlink" Target="https://github.com/hexarc-software/hexarc-borsh" TargetMode="External"/><Relationship Id="rId2" Type="http://schemas.openxmlformats.org/officeDocument/2006/relationships/hyperlink" Target="https://github.com/near/borsh-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ar/borsh-construct-py" TargetMode="External"/><Relationship Id="rId5" Type="http://schemas.openxmlformats.org/officeDocument/2006/relationships/hyperlink" Target="https://github.com/near/borsh-go" TargetMode="External"/><Relationship Id="rId10" Type="http://schemas.openxmlformats.org/officeDocument/2006/relationships/hyperlink" Target="https://github.com/alexfilatov/borsh" TargetMode="External"/><Relationship Id="rId4" Type="http://schemas.openxmlformats.org/officeDocument/2006/relationships/hyperlink" Target="https://github.com/near/borshj" TargetMode="External"/><Relationship Id="rId9" Type="http://schemas.openxmlformats.org/officeDocument/2006/relationships/hyperlink" Target="https://github.com/gagdiez/serial-as/tree/main/bors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github.com/near/near-cli-rs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github.com/near/near-jsonrpc-client-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ar/borsh-rs" TargetMode="External"/><Relationship Id="rId5" Type="http://schemas.openxmlformats.org/officeDocument/2006/relationships/hyperlink" Target="https://github.com/near/workspaces-rs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github.com/near/near-sdk-rs" TargetMode="Externa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6039"/>
            <a:ext cx="9144000" cy="507746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文本框 7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t>第三届中国Rust开发者大会</a:t>
            </a:r>
          </a:p>
        </p:txBody>
      </p:sp>
      <p:pic>
        <p:nvPicPr>
          <p:cNvPr id="97" name="图片 9" descr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0"/>
            <a:ext cx="4400550" cy="1328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0655" y="4199254"/>
            <a:ext cx="3754121" cy="1087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执行速度 </a:t>
            </a:r>
            <a:r>
              <a:rPr lang="en-US" altLang="zh-CN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benchmark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B61B3-E55A-6142-82C1-43B88231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5" y="793494"/>
            <a:ext cx="6756409" cy="41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1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0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文本框 12"/>
          <p:cNvSpPr txBox="1"/>
          <p:nvPr/>
        </p:nvSpPr>
        <p:spPr>
          <a:xfrm>
            <a:off x="598910" y="1139728"/>
            <a:ext cx="7337183" cy="2934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编译后的体积更小</a:t>
            </a:r>
            <a:endParaRPr lang="en-US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borsh</a:t>
            </a: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序列化后的二进制更精简</a:t>
            </a: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轻量级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7929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序列化结果体积对比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6ECA8-3011-FB4C-AE24-1BA3D862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2" y="747028"/>
            <a:ext cx="5610386" cy="3392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28D84-2E07-2046-983E-638A4A11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2" y="4122102"/>
            <a:ext cx="4399399" cy="9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14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2526225" y="1"/>
            <a:ext cx="6617778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文本框 6"/>
          <p:cNvSpPr txBox="1"/>
          <p:nvPr/>
        </p:nvSpPr>
        <p:spPr>
          <a:xfrm>
            <a:off x="521365" y="801566"/>
            <a:ext cx="156315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r>
              <a:rPr lang="en-US" altLang="zh-CN" dirty="0"/>
              <a:t>Borsh</a:t>
            </a:r>
            <a:r>
              <a:rPr lang="zh-CN" altLang="en-US" dirty="0"/>
              <a:t>基本用法</a:t>
            </a:r>
            <a:endParaRPr dirty="0"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BF3C4-6027-0844-A7F8-F445CC4F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17" y="672176"/>
            <a:ext cx="5815793" cy="3810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2526222" y="0"/>
            <a:ext cx="6617778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文本框 6"/>
          <p:cNvSpPr txBox="1"/>
          <p:nvPr/>
        </p:nvSpPr>
        <p:spPr>
          <a:xfrm>
            <a:off x="521365" y="801566"/>
            <a:ext cx="156315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r>
              <a:rPr lang="en-CN" altLang="zh-CN" dirty="0"/>
              <a:t>NEAR</a:t>
            </a:r>
            <a:r>
              <a:rPr lang="zh-CN" altLang="en-US" dirty="0"/>
              <a:t>智能合约</a:t>
            </a:r>
            <a:endParaRPr dirty="0"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ECB57-CEB1-864B-BA37-190497E9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10" y="740309"/>
            <a:ext cx="6167408" cy="38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44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矩形 3"/>
          <p:cNvSpPr/>
          <p:nvPr/>
        </p:nvSpPr>
        <p:spPr>
          <a:xfrm>
            <a:off x="2526222" y="872"/>
            <a:ext cx="6617778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文本框 6"/>
          <p:cNvSpPr txBox="1"/>
          <p:nvPr/>
        </p:nvSpPr>
        <p:spPr>
          <a:xfrm>
            <a:off x="521365" y="801566"/>
            <a:ext cx="156315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r>
              <a:rPr lang="en-CN" altLang="zh-CN" dirty="0"/>
              <a:t>Solana</a:t>
            </a:r>
            <a:r>
              <a:rPr lang="zh-CN" altLang="en-US" dirty="0"/>
              <a:t>智能合约</a:t>
            </a:r>
            <a:endParaRPr dirty="0"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136D2-C444-974F-BDAE-50F5CFC8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52" y="900549"/>
            <a:ext cx="6199324" cy="37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0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文本框 12"/>
          <p:cNvSpPr txBox="1"/>
          <p:nvPr/>
        </p:nvSpPr>
        <p:spPr>
          <a:xfrm>
            <a:off x="560137" y="756992"/>
            <a:ext cx="8196405" cy="410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non self-describing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保证序列化后的二进制唯一性和确定性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主要序列化规则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Borsh</a:t>
            </a:r>
            <a:r>
              <a:rPr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规范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417C4F87-E26C-E74E-820A-56880E7ECAEE}"/>
              </a:ext>
            </a:extLst>
          </p:cNvPr>
          <p:cNvSpPr txBox="1"/>
          <p:nvPr/>
        </p:nvSpPr>
        <p:spPr>
          <a:xfrm>
            <a:off x="947595" y="2456674"/>
            <a:ext cx="8196405" cy="1767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8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整数采用低字节序（</a:t>
            </a: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little endian) </a:t>
            </a: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存储</a:t>
            </a:r>
          </a:p>
          <a:p>
            <a:pPr marL="342900" lvl="4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对于动态长度的集合，先用一个</a:t>
            </a: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u32</a:t>
            </a: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存储集合</a:t>
            </a: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size</a:t>
            </a:r>
          </a:p>
          <a:p>
            <a:pPr marL="342900" lvl="4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对于原本无序的集合（如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hashmap</a:t>
            </a: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），存储时使用</a:t>
            </a: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key</a:t>
            </a: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的字典序排序</a:t>
            </a:r>
          </a:p>
        </p:txBody>
      </p:sp>
    </p:spTree>
    <p:extLst>
      <p:ext uri="{BB962C8B-B14F-4D97-AF65-F5344CB8AC3E}">
        <p14:creationId xmlns:p14="http://schemas.microsoft.com/office/powerpoint/2010/main" val="29959037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矩形 3"/>
          <p:cNvSpPr/>
          <p:nvPr/>
        </p:nvSpPr>
        <p:spPr>
          <a:xfrm>
            <a:off x="2526222" y="0"/>
            <a:ext cx="6617778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CN" dirty="0"/>
              <a:t>Borsh规范</a:t>
            </a:r>
            <a:endParaRPr dirty="0"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C2832-CC34-1E41-9F16-1B5C901D3A2E}"/>
              </a:ext>
            </a:extLst>
          </p:cNvPr>
          <p:cNvSpPr txBox="1"/>
          <p:nvPr/>
        </p:nvSpPr>
        <p:spPr>
          <a:xfrm>
            <a:off x="3053650" y="232377"/>
            <a:ext cx="5408908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CN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 a: [u32; 5] = [1, 2, 3, 4, 5];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A979A-F72B-FC43-92D5-57F06796BFB4}"/>
              </a:ext>
            </a:extLst>
          </p:cNvPr>
          <p:cNvSpPr txBox="1"/>
          <p:nvPr/>
        </p:nvSpPr>
        <p:spPr>
          <a:xfrm>
            <a:off x="3071917" y="1759484"/>
            <a:ext cx="5408908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let a = </a:t>
            </a:r>
            <a:r>
              <a:rPr lang="en-US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![1, 2, 3, 4, 5];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DFC31-B635-D248-B69C-7B365AB7F59C}"/>
              </a:ext>
            </a:extLst>
          </p:cNvPr>
          <p:cNvSpPr txBox="1"/>
          <p:nvPr/>
        </p:nvSpPr>
        <p:spPr>
          <a:xfrm>
            <a:off x="3071917" y="3210059"/>
            <a:ext cx="5408908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US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solar_distance</a:t>
            </a:r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HashMap::from([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   ("Venus", 0.7),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   ("Earth", 1.0),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2DF-A310-3344-847F-A7557682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36" y="639306"/>
            <a:ext cx="4371490" cy="83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49C46-5744-EF4D-92E8-3CC67A29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24" y="2224047"/>
            <a:ext cx="4968714" cy="695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A81EB-D0CB-554D-BB15-F3ADE99E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24" y="4287277"/>
            <a:ext cx="5094446" cy="6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778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矩形 3"/>
          <p:cNvSpPr/>
          <p:nvPr/>
        </p:nvSpPr>
        <p:spPr>
          <a:xfrm>
            <a:off x="2526222" y="872"/>
            <a:ext cx="6617778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 err="1">
                <a:latin typeface="PingFang HK" panose="020B0400000000000000" pitchFamily="34" charset="-120"/>
                <a:ea typeface="PingFang HK" panose="020B0400000000000000" pitchFamily="34" charset="-120"/>
              </a:rPr>
              <a:t>多语言支持</a:t>
            </a:r>
            <a:endParaRPr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36A7F-2689-C14D-9CD5-052733E0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1554"/>
              </p:ext>
            </p:extLst>
          </p:nvPr>
        </p:nvGraphicFramePr>
        <p:xfrm>
          <a:off x="3031570" y="462212"/>
          <a:ext cx="5709474" cy="4311821"/>
        </p:xfrm>
        <a:graphic>
          <a:graphicData uri="http://schemas.openxmlformats.org/drawingml/2006/table">
            <a:tbl>
              <a:tblPr/>
              <a:tblGrid>
                <a:gridCol w="1649986">
                  <a:extLst>
                    <a:ext uri="{9D8B030D-6E8A-4147-A177-3AD203B41FA5}">
                      <a16:colId xmlns:a16="http://schemas.microsoft.com/office/drawing/2014/main" val="2350009334"/>
                    </a:ext>
                  </a:extLst>
                </a:gridCol>
                <a:gridCol w="4059488">
                  <a:extLst>
                    <a:ext uri="{9D8B030D-6E8A-4147-A177-3AD203B41FA5}">
                      <a16:colId xmlns:a16="http://schemas.microsoft.com/office/drawing/2014/main" val="1386239005"/>
                    </a:ext>
                  </a:extLst>
                </a:gridCol>
              </a:tblGrid>
              <a:tr h="5266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Platform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Repository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04517"/>
                  </a:ext>
                </a:extLst>
              </a:tr>
              <a:tr h="347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Rust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https://github.com/near/borsh-rs</a:t>
                      </a:r>
                      <a:endParaRPr lang="en-US" sz="140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352453"/>
                  </a:ext>
                </a:extLst>
              </a:tr>
              <a:tr h="347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Typescript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3"/>
                        </a:rPr>
                        <a:t>https://github.com/dao-xyz/borsh-ts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506420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Java, Kotlin, Scala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4"/>
                        </a:rPr>
                        <a:t>https://github.com/near/borshj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407279"/>
                  </a:ext>
                </a:extLst>
              </a:tr>
              <a:tr h="347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Go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5"/>
                        </a:rPr>
                        <a:t>https://github.com/near/borsh-go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141333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Python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6"/>
                        </a:rPr>
                        <a:t>https://github.com/near/borsh-construct-py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482504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C#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7"/>
                        </a:rPr>
                        <a:t>https://github.com/hexarc-software/hexarc-borsh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1072615"/>
                  </a:ext>
                </a:extLst>
              </a:tr>
              <a:tr h="347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C++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8"/>
                        </a:rPr>
                        <a:t>https://github.com/Stolkerve/borsh-cpp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661497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Assemblyscript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9"/>
                        </a:rPr>
                        <a:t>https://github.com/gagdiez/serial-as/tree/main/borsh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123306"/>
                  </a:ext>
                </a:extLst>
              </a:tr>
              <a:tr h="3471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Elixir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  <a:hlinkClick r:id="rId10"/>
                        </a:rPr>
                        <a:t>https://github.com/alexfilatov/borsh</a:t>
                      </a:r>
                      <a:endParaRPr lang="en-US" sz="1400" dirty="0">
                        <a:effectLst/>
                      </a:endParaRPr>
                    </a:p>
                  </a:txBody>
                  <a:tcPr marL="28492" marR="28492" marT="28492" marB="284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23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887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8"/>
          <p:cNvSpPr/>
          <p:nvPr/>
        </p:nvSpPr>
        <p:spPr>
          <a:xfrm>
            <a:off x="-84052" y="0"/>
            <a:ext cx="2137577" cy="514413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 dirty="0"/>
          </a:p>
        </p:txBody>
      </p:sp>
      <p:sp>
        <p:nvSpPr>
          <p:cNvPr id="132" name="文本框 10"/>
          <p:cNvSpPr txBox="1"/>
          <p:nvPr/>
        </p:nvSpPr>
        <p:spPr>
          <a:xfrm>
            <a:off x="460796" y="642229"/>
            <a:ext cx="339481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>
              <a:effectLst>
                <a:outerShdw blurRad="38100" dist="19050" dir="270000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4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文本框 2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 err="1">
                <a:latin typeface="PingFang HK" panose="020B0400000000000000" pitchFamily="34" charset="-120"/>
                <a:ea typeface="PingFang HK" panose="020B0400000000000000" pitchFamily="34" charset="-120"/>
              </a:rPr>
              <a:t>欢迎使用</a:t>
            </a:r>
            <a:endParaRPr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8DDB89-1FC1-9A49-8D87-7BE2F3866C8E}"/>
              </a:ext>
            </a:extLst>
          </p:cNvPr>
          <p:cNvGrpSpPr/>
          <p:nvPr/>
        </p:nvGrpSpPr>
        <p:grpSpPr>
          <a:xfrm>
            <a:off x="3499326" y="635534"/>
            <a:ext cx="4581525" cy="3152594"/>
            <a:chOff x="3766939" y="490080"/>
            <a:chExt cx="4581525" cy="3152594"/>
          </a:xfrm>
        </p:grpSpPr>
        <p:sp>
          <p:nvSpPr>
            <p:cNvPr id="133" name="文本框 12"/>
            <p:cNvSpPr txBox="1"/>
            <p:nvPr/>
          </p:nvSpPr>
          <p:spPr>
            <a:xfrm>
              <a:off x="3766939" y="3242564"/>
              <a:ext cx="4581525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1100">
                  <a:solidFill>
                    <a:srgbClr val="76717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rPr>
                <a:t>https://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Helvetica Neue" panose="02000503000000020004" pitchFamily="2" charset="0"/>
                </a:rPr>
                <a:t>github.com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rPr>
                <a:t>/near/borsh-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Helvetica Neue" panose="02000503000000020004" pitchFamily="2" charset="0"/>
                </a:rPr>
                <a:t>rs</a:t>
              </a:r>
              <a:endPara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35" name="文本框 7"/>
            <p:cNvSpPr txBox="1"/>
            <p:nvPr/>
          </p:nvSpPr>
          <p:spPr>
            <a:xfrm>
              <a:off x="5207084" y="2411729"/>
              <a:ext cx="1546255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2700" b="1">
                  <a:latin typeface="Poppins"/>
                  <a:ea typeface="Poppins"/>
                  <a:cs typeface="Poppins"/>
                  <a:sym typeface="Poppins"/>
                </a:defRPr>
              </a:pPr>
              <a:r>
                <a:rPr lang="en-US" altLang="zh-CN" dirty="0" err="1"/>
                <a:t>borsh.io</a:t>
              </a:r>
              <a:endParaRPr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DC0385-50F2-7B48-BACB-4F212CE0F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4455" y="490080"/>
              <a:ext cx="1908307" cy="193298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0" y="952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文本框 21"/>
          <p:cNvSpPr txBox="1"/>
          <p:nvPr/>
        </p:nvSpPr>
        <p:spPr>
          <a:xfrm>
            <a:off x="762634" y="1507070"/>
            <a:ext cx="746760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安全高效的二进制序列化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810962" y="3805532"/>
            <a:ext cx="7769195" cy="38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CN" sz="1400" b="1" dirty="0"/>
              <a:t>Daniel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Wang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@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NEAR</a:t>
            </a:r>
            <a:endParaRPr sz="1400" b="1" dirty="0"/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</a:defRPr>
            </a:pPr>
            <a:endParaRPr/>
          </a:p>
        </p:txBody>
      </p:sp>
      <p:sp>
        <p:nvSpPr>
          <p:cNvPr id="104" name="文本框 10"/>
          <p:cNvSpPr txBox="1"/>
          <p:nvPr/>
        </p:nvSpPr>
        <p:spPr>
          <a:xfrm>
            <a:off x="866879" y="926217"/>
            <a:ext cx="45777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CN" dirty="0"/>
              <a:t>Borsh</a:t>
            </a:r>
            <a:endParaRPr dirty="0"/>
          </a:p>
        </p:txBody>
      </p:sp>
      <p:sp>
        <p:nvSpPr>
          <p:cNvPr id="105" name="矩形 13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6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4" y="3174364"/>
            <a:ext cx="2465071" cy="1980566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矩形 15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D223173-9A3D-E742-AD15-144EF61A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4" y="4243455"/>
            <a:ext cx="1713111" cy="71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8"/>
          <p:cNvSpPr/>
          <p:nvPr/>
        </p:nvSpPr>
        <p:spPr>
          <a:xfrm>
            <a:off x="1732" y="0"/>
            <a:ext cx="3113427" cy="514413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矩形 6"/>
          <p:cNvSpPr/>
          <p:nvPr/>
        </p:nvSpPr>
        <p:spPr>
          <a:xfrm>
            <a:off x="4626244" y="330685"/>
            <a:ext cx="4581525" cy="28749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near/near-jsonrpc-client-rs</a:t>
            </a:r>
            <a:endParaRPr lang="en-US" sz="1800" b="0" i="0" u="none" strike="noStrike" dirty="0">
              <a:solidFill>
                <a:srgbClr val="1B1B18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near/near-cli-rs</a:t>
            </a:r>
            <a:endParaRPr lang="en-US" sz="1800" b="0" i="0" u="none" strike="noStrike" dirty="0">
              <a:solidFill>
                <a:srgbClr val="1B1B18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near/near-sdk-rs</a:t>
            </a:r>
            <a:endParaRPr lang="en-US" sz="1800" b="0" i="0" u="none" strike="noStrike" dirty="0">
              <a:solidFill>
                <a:srgbClr val="1B1B18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near/workspaces-rs</a:t>
            </a:r>
            <a:endParaRPr lang="en-US" sz="1800" b="0" i="0" u="none" strike="noStrike" dirty="0">
              <a:solidFill>
                <a:srgbClr val="1B1B18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6"/>
              </a:rPr>
              <a:t>near/borsh-rs</a:t>
            </a:r>
            <a:endParaRPr lang="en-US" sz="1800" b="0" i="0" u="none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br>
              <a:rPr lang="en-US" b="0" dirty="0">
                <a:effectLst/>
              </a:rPr>
            </a:br>
            <a:endParaRPr dirty="0"/>
          </a:p>
        </p:txBody>
      </p:sp>
      <p:sp>
        <p:nvSpPr>
          <p:cNvPr id="132" name="文本框 10"/>
          <p:cNvSpPr txBox="1"/>
          <p:nvPr/>
        </p:nvSpPr>
        <p:spPr>
          <a:xfrm>
            <a:off x="460796" y="642229"/>
            <a:ext cx="339481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>
              <a:effectLst>
                <a:outerShdw blurRad="38100" dist="19050" dir="270000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4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文本框 2"/>
          <p:cNvSpPr txBox="1"/>
          <p:nvPr/>
        </p:nvSpPr>
        <p:spPr>
          <a:xfrm>
            <a:off x="706860" y="264693"/>
            <a:ext cx="457771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欢迎申请：</a:t>
            </a:r>
            <a:endParaRPr lang="en-US" altLang="zh-CN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  <a:p>
            <a:r>
              <a:rPr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有偿的开源贡献者</a:t>
            </a:r>
            <a:endParaRPr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0519E-80E6-454C-A195-39368F4D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86" y="2874739"/>
            <a:ext cx="2097033" cy="2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片 14">
            <a:extLst>
              <a:ext uri="{FF2B5EF4-FFF2-40B4-BE49-F238E27FC236}">
                <a16:creationId xmlns:a16="http://schemas.microsoft.com/office/drawing/2014/main" id="{85CF9601-3F46-B84A-B3B7-3DFA4395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32" y="3760676"/>
            <a:ext cx="1115930" cy="8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CFBFA5-A821-C34A-B9BC-BA0BB1E2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50" y="3104636"/>
            <a:ext cx="1574494" cy="6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123B0C-CE15-F445-9498-ED5D6FA0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74" y="285412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BDCCCBDA-B86E-B846-8639-C5D2BB73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65" y="702496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892AD32-1E07-7F4E-AD8C-B2DAECB3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73" y="1119580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CA11C454-1E78-B846-931E-B3A72332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12" y="1557383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4C22649-A84F-C247-AF7B-53FD1773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16" y="1953676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98E46612-938F-E940-B9D0-E79DEDF7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64" y="2367011"/>
            <a:ext cx="229247" cy="2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56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0"/>
            <a:ext cx="9144000" cy="514286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文本框 7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0" b="1"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t>Thank you！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文本框 12"/>
          <p:cNvSpPr txBox="1"/>
          <p:nvPr/>
        </p:nvSpPr>
        <p:spPr>
          <a:xfrm>
            <a:off x="598910" y="1139728"/>
            <a:ext cx="7337183" cy="2139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latin typeface="Helvetica Neue" panose="02000503000000020004" pitchFamily="2" charset="0"/>
                <a:ea typeface="PingFang SC" panose="020B0400000000000000" pitchFamily="34" charset="-122"/>
              </a:rPr>
              <a:t>运行、编码</a:t>
            </a:r>
            <a:r>
              <a:rPr lang="zh-CN" altLang="en-CN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效率</a:t>
            </a:r>
            <a:endParaRPr lang="en-US" altLang="zh-CN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确定性</a:t>
            </a:r>
            <a:endParaRPr lang="en-US" altLang="zh-CN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跨平台兼容性</a:t>
            </a:r>
          </a:p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二进制序列化的问题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6783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矩形 4"/>
          <p:cNvSpPr/>
          <p:nvPr/>
        </p:nvSpPr>
        <p:spPr>
          <a:xfrm>
            <a:off x="0" y="2571750"/>
            <a:ext cx="9144001" cy="25717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/>
          </a:p>
        </p:txBody>
      </p:sp>
      <p:sp>
        <p:nvSpPr>
          <p:cNvPr id="111" name="文本框 14"/>
          <p:cNvSpPr txBox="1"/>
          <p:nvPr/>
        </p:nvSpPr>
        <p:spPr>
          <a:xfrm>
            <a:off x="667375" y="1413439"/>
            <a:ext cx="551367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Binary Object Representation Serializer for Hashing</a:t>
            </a:r>
          </a:p>
        </p:txBody>
      </p:sp>
      <p:sp>
        <p:nvSpPr>
          <p:cNvPr id="112" name="文本框 15"/>
          <p:cNvSpPr txBox="1"/>
          <p:nvPr/>
        </p:nvSpPr>
        <p:spPr>
          <a:xfrm>
            <a:off x="513102" y="3541115"/>
            <a:ext cx="29204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字节级别确定性</a:t>
            </a:r>
            <a:endParaRPr sz="2800" dirty="0"/>
          </a:p>
        </p:txBody>
      </p:sp>
      <p:sp>
        <p:nvSpPr>
          <p:cNvPr id="117" name="文本框 33"/>
          <p:cNvSpPr txBox="1"/>
          <p:nvPr/>
        </p:nvSpPr>
        <p:spPr>
          <a:xfrm>
            <a:off x="3946688" y="3541115"/>
            <a:ext cx="23266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800" dirty="0"/>
              <a:t>执行速度快</a:t>
            </a:r>
            <a:endParaRPr sz="2800" dirty="0"/>
          </a:p>
        </p:txBody>
      </p:sp>
      <p:sp>
        <p:nvSpPr>
          <p:cNvPr id="118" name="文本框 3"/>
          <p:cNvSpPr txBox="1"/>
          <p:nvPr/>
        </p:nvSpPr>
        <p:spPr>
          <a:xfrm>
            <a:off x="866879" y="926217"/>
            <a:ext cx="45777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/>
              <a:t>Borsh</a:t>
            </a:r>
            <a:endParaRPr dirty="0"/>
          </a:p>
        </p:txBody>
      </p:sp>
      <p:sp>
        <p:nvSpPr>
          <p:cNvPr id="119" name="矩形 8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0453410E-A5FD-634D-9D15-E3202E400E4A}"/>
              </a:ext>
            </a:extLst>
          </p:cNvPr>
          <p:cNvSpPr txBox="1"/>
          <p:nvPr/>
        </p:nvSpPr>
        <p:spPr>
          <a:xfrm>
            <a:off x="6949701" y="3541115"/>
            <a:ext cx="15178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轻量级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文本框 12"/>
          <p:cNvSpPr txBox="1"/>
          <p:nvPr/>
        </p:nvSpPr>
        <p:spPr>
          <a:xfrm>
            <a:off x="598910" y="1139728"/>
            <a:ext cx="7337183" cy="2431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每一个对象与其二进制表示之间都存在一个双射映射</a:t>
            </a:r>
            <a:endParaRPr lang="en-US" altLang="zh-CN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不同的对象的二进制表示一定不同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便于基于二进制表示进行</a:t>
            </a: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字节级别确定性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文本框 12"/>
          <p:cNvSpPr txBox="1"/>
          <p:nvPr/>
        </p:nvSpPr>
        <p:spPr>
          <a:xfrm>
            <a:off x="598910" y="1139728"/>
            <a:ext cx="7337183" cy="2934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</a:t>
            </a: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Rust</a:t>
            </a:r>
            <a:r>
              <a:rPr lang="zh-CN" altLang="en-US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中，</a:t>
            </a: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borsh</a:t>
            </a:r>
            <a:r>
              <a:rPr lang="zh-CN" altLang="en-US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并没有使用</a:t>
            </a:r>
            <a:r>
              <a:rPr lang="en-US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serde</a:t>
            </a:r>
            <a:endParaRPr lang="en-US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全部逻辑原生实现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zh-CN" alt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序列化、反序列化速度大幅领先其他解决方案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lang="zh-CN" altLang="en-US" dirty="0">
              <a:solidFill>
                <a:srgbClr val="FFFFFF"/>
              </a:solidFill>
              <a:effectLst/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执行速度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4936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执行速度 </a:t>
            </a:r>
            <a:r>
              <a:rPr lang="en-US" altLang="zh-CN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benchmark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F8B200-2890-5B44-AA21-DF1C0528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53" y="868304"/>
            <a:ext cx="7135494" cy="40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577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执行速度 </a:t>
            </a:r>
            <a:r>
              <a:rPr lang="en-US" altLang="zh-CN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benchmark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61FE1-3370-8148-84EE-548D1942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89" y="805912"/>
            <a:ext cx="7237222" cy="40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01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文本框 39"/>
          <p:cNvSpPr txBox="1"/>
          <p:nvPr/>
        </p:nvSpPr>
        <p:spPr>
          <a:xfrm>
            <a:off x="3450437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72" name="文本框 40"/>
          <p:cNvSpPr txBox="1"/>
          <p:nvPr/>
        </p:nvSpPr>
        <p:spPr>
          <a:xfrm>
            <a:off x="6213295" y="3737381"/>
            <a:ext cx="9239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endParaRPr dirty="0"/>
          </a:p>
        </p:txBody>
      </p:sp>
      <p:sp>
        <p:nvSpPr>
          <p:cNvPr id="181" name="矩形 4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706860" y="264693"/>
            <a:ext cx="45777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执行速度 </a:t>
            </a:r>
            <a:r>
              <a:rPr lang="en-US" altLang="zh-CN" b="1" dirty="0">
                <a:solidFill>
                  <a:srgbClr val="FFFFF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benchmark</a:t>
            </a:r>
            <a:endParaRPr lang="zh-CN" altLang="en-US" dirty="0">
              <a:solidFill>
                <a:srgbClr val="FFFFFF"/>
              </a:solidFill>
              <a:effectLst/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48136-27B0-E541-ADBC-175A7788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34" y="768675"/>
            <a:ext cx="6948131" cy="42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43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402</Words>
  <Application>Microsoft Macintosh PowerPoint</Application>
  <PresentationFormat>On-screen Show (16:9)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Alibaba PuHuiTi 2.0 105 Heavy</vt:lpstr>
      <vt:lpstr>Alibaba PuHuiTi 2.0 55 Regular</vt:lpstr>
      <vt:lpstr>Alibaba PuHuiTi 2.0 85 Bold</vt:lpstr>
      <vt:lpstr>等线</vt:lpstr>
      <vt:lpstr>PingFang HK</vt:lpstr>
      <vt:lpstr>PingFang SC</vt:lpstr>
      <vt:lpstr>PingFang SC Semibold</vt:lpstr>
      <vt:lpstr>Arial</vt:lpstr>
      <vt:lpstr>Calibri</vt:lpstr>
      <vt:lpstr>Calibri Light</vt:lpstr>
      <vt:lpstr>Helvetica Neue</vt:lpstr>
      <vt:lpstr>Menlo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2023-06-10T06:47:25Z</dcterms:modified>
</cp:coreProperties>
</file>