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6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just" defTabSz="914400" rtl="0" eaLnBrk="1" latinLnBrk="0" hangingPunct="1">
        <a:lnSpc>
          <a:spcPct val="100000"/>
        </a:lnSpc>
        <a:spcBef>
          <a:spcPts val="6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0000" algn="just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36787"/>
            <a:ext cx="7772400" cy="1470025"/>
          </a:xfrm>
        </p:spPr>
        <p:txBody>
          <a:bodyPr>
            <a:noAutofit/>
          </a:bodyPr>
          <a:lstStyle/>
          <a:p>
            <a:r>
              <a:rPr sz="4400" dirty="0" err="1"/>
              <a:t>Modelagem</a:t>
            </a:r>
            <a:r>
              <a:rPr sz="4400" dirty="0"/>
              <a:t> </a:t>
            </a:r>
            <a:r>
              <a:rPr sz="4400" dirty="0" err="1"/>
              <a:t>Conjunta</a:t>
            </a:r>
            <a:r>
              <a:rPr sz="4400" dirty="0"/>
              <a:t> de Dados </a:t>
            </a:r>
            <a:r>
              <a:rPr sz="4400" dirty="0" err="1"/>
              <a:t>Longitudinais</a:t>
            </a:r>
            <a:r>
              <a:rPr sz="4400" dirty="0"/>
              <a:t> e de </a:t>
            </a:r>
            <a:r>
              <a:rPr sz="4400" dirty="0" err="1"/>
              <a:t>Sobrevivência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br>
              <a:rPr dirty="0"/>
            </a:br>
            <a:br>
              <a:rPr dirty="0"/>
            </a:br>
            <a:r>
              <a:rPr dirty="0"/>
              <a:t>Ítalo Ferreira Fernandes</a:t>
            </a:r>
            <a:br>
              <a:rPr dirty="0"/>
            </a:br>
            <a:r>
              <a:rPr dirty="0" err="1"/>
              <a:t>Ruy</a:t>
            </a:r>
            <a:r>
              <a:rPr dirty="0"/>
              <a:t> Azevedo Cota Vasconcelos</a:t>
            </a:r>
            <a:endParaRPr lang="pt-BR" dirty="0"/>
          </a:p>
          <a:p>
            <a:r>
              <a:rPr lang="pt-BR" dirty="0"/>
              <a:t>Orientadora: Juliana Freitas de Melo e Silva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95553" y="6070905"/>
            <a:ext cx="3000894" cy="365125"/>
          </a:xfrm>
        </p:spPr>
        <p:txBody>
          <a:bodyPr/>
          <a:lstStyle/>
          <a:p>
            <a:pPr algn="ctr"/>
            <a:r>
              <a:rPr lang="pt-BR" dirty="0"/>
              <a:t>Universidade</a:t>
            </a:r>
            <a:r>
              <a:rPr dirty="0"/>
              <a:t> Federal de Minas Gerais (UFMG)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Conjunto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 do </a:t>
                </a:r>
                <a:r>
                  <a:rPr dirty="0" err="1"/>
                  <a:t>modelo</a:t>
                </a:r>
                <a:r>
                  <a:rPr dirty="0"/>
                  <a:t> de </a:t>
                </a:r>
                <a:r>
                  <a:rPr dirty="0" err="1"/>
                  <a:t>sobrevivência</a:t>
                </a:r>
                <a:r>
                  <a:rPr dirty="0"/>
                  <a:t> com o </a:t>
                </a:r>
                <a:r>
                  <a:rPr dirty="0" err="1"/>
                  <a:t>componente</a:t>
                </a:r>
                <a:r>
                  <a:rPr dirty="0"/>
                  <a:t> longitudinal: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é a taxa </a:t>
                </a:r>
                <a:r>
                  <a:rPr dirty="0" err="1"/>
                  <a:t>instantânea</a:t>
                </a:r>
                <a:r>
                  <a:rPr dirty="0"/>
                  <a:t> de </a:t>
                </a:r>
                <a:r>
                  <a:rPr dirty="0" err="1"/>
                  <a:t>ocorrência</a:t>
                </a:r>
                <a:r>
                  <a:rPr dirty="0"/>
                  <a:t> do </a:t>
                </a:r>
                <a:r>
                  <a:rPr dirty="0" err="1"/>
                  <a:t>evento</a:t>
                </a:r>
                <a:r>
                  <a:rPr dirty="0"/>
                  <a:t> (</a:t>
                </a: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);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é a </a:t>
                </a:r>
                <a:r>
                  <a:rPr dirty="0" err="1"/>
                  <a:t>função</a:t>
                </a:r>
                <a:r>
                  <a:rPr dirty="0"/>
                  <a:t> de </a:t>
                </a:r>
                <a:r>
                  <a:rPr dirty="0" err="1"/>
                  <a:t>risco</a:t>
                </a:r>
                <a:r>
                  <a:rPr dirty="0"/>
                  <a:t> de base</a:t>
                </a:r>
                <a:r>
                  <a:rPr lang="pt-BR" dirty="0"/>
                  <a:t>;</a:t>
                </a:r>
                <a:endParaRPr dirty="0"/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tempo </a:t>
                </a:r>
                <a:r>
                  <a:rPr dirty="0" err="1"/>
                  <a:t>até</a:t>
                </a:r>
                <a:r>
                  <a:rPr dirty="0"/>
                  <a:t> o </a:t>
                </a:r>
                <a:r>
                  <a:rPr dirty="0" err="1"/>
                  <a:t>evento</a:t>
                </a:r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Efeitos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 err="1"/>
                  <a:t>Três</a:t>
                </a:r>
                <a:r>
                  <a:rPr dirty="0"/>
                  <a:t> </a:t>
                </a:r>
                <a:r>
                  <a:rPr dirty="0" err="1"/>
                  <a:t>diferentes</a:t>
                </a:r>
                <a:r>
                  <a:rPr dirty="0"/>
                  <a:t> </a:t>
                </a:r>
                <a:r>
                  <a:rPr dirty="0" err="1"/>
                  <a:t>efeitos</a:t>
                </a:r>
                <a:r>
                  <a:rPr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tempo </a:t>
                </a:r>
                <a:r>
                  <a:rPr dirty="0" err="1"/>
                  <a:t>até</a:t>
                </a:r>
                <a:r>
                  <a:rPr dirty="0"/>
                  <a:t> o </a:t>
                </a:r>
                <a:r>
                  <a:rPr dirty="0" err="1"/>
                  <a:t>evento</a:t>
                </a:r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processo</a:t>
                </a:r>
                <a:r>
                  <a:rPr dirty="0"/>
                  <a:t> longitudinal;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é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  <a:p>
                <a:pPr lvl="1"/>
                <a:r>
                  <a:rPr dirty="0" err="1"/>
                  <a:t>Efeito</a:t>
                </a:r>
                <a:r>
                  <a:rPr dirty="0"/>
                  <a:t> </a:t>
                </a:r>
                <a:r>
                  <a:rPr dirty="0" err="1"/>
                  <a:t>geral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𝛽𝛾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 descr="C:/Users/Particular/Desktop/2020-1;2/Seminarios/2/Seminarios2/figuras/figura1.png">
            <a:extLst>
              <a:ext uri="{FF2B5EF4-FFF2-40B4-BE49-F238E27FC236}">
                <a16:creationId xmlns:a16="http://schemas.microsoft.com/office/drawing/2014/main" id="{4A31A23E-3D61-41C6-BAFE-DA7F8ED4CCA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1414" y="4634941"/>
            <a:ext cx="5025585" cy="193888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Interpretações dos efeitos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dirty="0"/>
                  <a:t>: </a:t>
                </a:r>
                <a:endParaRPr lang="pt-BR" dirty="0"/>
              </a:p>
              <a:p>
                <a:pPr lvl="2"/>
                <a:r>
                  <a:rPr lang="pt-BR" dirty="0"/>
                  <a:t>A</a:t>
                </a:r>
                <a:r>
                  <a:rPr dirty="0"/>
                  <a:t>s </a:t>
                </a:r>
                <a:r>
                  <a:rPr dirty="0" err="1"/>
                  <a:t>observações</a:t>
                </a:r>
                <a:r>
                  <a:rPr dirty="0"/>
                  <a:t> </a:t>
                </a:r>
                <a:r>
                  <a:rPr dirty="0" err="1"/>
                  <a:t>longitudinais</a:t>
                </a:r>
                <a:r>
                  <a:rPr dirty="0"/>
                  <a:t> </a:t>
                </a:r>
                <a:r>
                  <a:rPr dirty="0" err="1"/>
                  <a:t>não</a:t>
                </a:r>
                <a:r>
                  <a:rPr dirty="0"/>
                  <a:t> </a:t>
                </a:r>
                <a:r>
                  <a:rPr dirty="0" err="1"/>
                  <a:t>têm</a:t>
                </a:r>
                <a:r>
                  <a:rPr dirty="0"/>
                  <a:t> </a:t>
                </a:r>
                <a:r>
                  <a:rPr dirty="0" err="1"/>
                  <a:t>associação</a:t>
                </a:r>
                <a:r>
                  <a:rPr dirty="0"/>
                  <a:t> com o tempo </a:t>
                </a:r>
                <a:r>
                  <a:rPr dirty="0" err="1"/>
                  <a:t>até</a:t>
                </a:r>
                <a:r>
                  <a:rPr dirty="0"/>
                  <a:t> o </a:t>
                </a:r>
                <a:r>
                  <a:rPr dirty="0" err="1"/>
                  <a:t>evento</a:t>
                </a:r>
                <a:r>
                  <a:rPr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r>
                      <a:rPr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dirty="0"/>
                  <a:t>: </a:t>
                </a:r>
                <a:endParaRPr lang="pt-BR" dirty="0"/>
              </a:p>
              <a:p>
                <a:pPr lvl="2"/>
                <a:r>
                  <a:rPr lang="pt-BR" dirty="0"/>
                  <a:t>R</a:t>
                </a:r>
                <a:r>
                  <a:rPr dirty="0" err="1"/>
                  <a:t>isco</a:t>
                </a:r>
                <a:r>
                  <a:rPr dirty="0"/>
                  <a:t> </a:t>
                </a:r>
                <a:r>
                  <a:rPr dirty="0" err="1"/>
                  <a:t>aumenta</a:t>
                </a:r>
                <a:r>
                  <a:rPr dirty="0"/>
                  <a:t> </a:t>
                </a:r>
                <a:r>
                  <a:rPr dirty="0" err="1"/>
                  <a:t>em</a:t>
                </a:r>
                <a:r>
                  <a:rPr dirty="0"/>
                  <a:t> 0.5 para </a:t>
                </a:r>
                <a:r>
                  <a:rPr dirty="0" err="1"/>
                  <a:t>cada</a:t>
                </a:r>
                <a:r>
                  <a:rPr dirty="0"/>
                  <a:t> </a:t>
                </a:r>
                <a:r>
                  <a:rPr dirty="0" err="1"/>
                  <a:t>unidade</a:t>
                </a:r>
                <a:r>
                  <a:rPr dirty="0"/>
                  <a:t> </a:t>
                </a:r>
                <a:r>
                  <a:rPr dirty="0" err="1"/>
                  <a:t>aumentada</a:t>
                </a:r>
                <a:r>
                  <a:rPr dirty="0"/>
                  <a:t> </a:t>
                </a:r>
                <a:r>
                  <a:rPr dirty="0" err="1"/>
                  <a:t>em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dirty="0"/>
                  <a:t>: </a:t>
                </a:r>
                <a:endParaRPr lang="pt-BR" dirty="0"/>
              </a:p>
              <a:p>
                <a:pPr lvl="2"/>
                <a:r>
                  <a:rPr lang="pt-BR" dirty="0"/>
                  <a:t>R</a:t>
                </a:r>
                <a:r>
                  <a:rPr dirty="0" err="1"/>
                  <a:t>isco</a:t>
                </a:r>
                <a:r>
                  <a:rPr dirty="0"/>
                  <a:t> de </a:t>
                </a:r>
                <a:r>
                  <a:rPr dirty="0" err="1"/>
                  <a:t>quem</a:t>
                </a:r>
                <a:r>
                  <a:rPr dirty="0"/>
                  <a:t> </a:t>
                </a:r>
                <a:r>
                  <a:rPr dirty="0" err="1"/>
                  <a:t>recebe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dirty="0"/>
                  <a:t> é </a:t>
                </a:r>
                <a:r>
                  <a:rPr dirty="0" err="1"/>
                  <a:t>menor</a:t>
                </a:r>
                <a:r>
                  <a:rPr dirty="0"/>
                  <a:t> de </a:t>
                </a:r>
                <a:r>
                  <a:rPr dirty="0" err="1"/>
                  <a:t>quem</a:t>
                </a:r>
                <a:r>
                  <a:rPr dirty="0"/>
                  <a:t> </a:t>
                </a:r>
                <a:r>
                  <a:rPr dirty="0" err="1"/>
                  <a:t>não</a:t>
                </a:r>
                <a:r>
                  <a:rPr dirty="0"/>
                  <a:t> </a:t>
                </a:r>
                <a:r>
                  <a:rPr dirty="0" err="1"/>
                  <a:t>recebe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dirty="0"/>
                  <a:t>: </a:t>
                </a:r>
                <a:endParaRPr lang="pt-BR" dirty="0"/>
              </a:p>
              <a:p>
                <a:pPr lvl="2"/>
                <a:r>
                  <a:rPr lang="pt-BR" dirty="0"/>
                  <a:t>O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</a:t>
                </a:r>
                <a:r>
                  <a:rPr dirty="0" err="1"/>
                  <a:t>não</a:t>
                </a:r>
                <a:r>
                  <a:rPr dirty="0"/>
                  <a:t> </a:t>
                </a:r>
                <a:r>
                  <a:rPr dirty="0" err="1"/>
                  <a:t>influencia</a:t>
                </a:r>
                <a:r>
                  <a:rPr dirty="0"/>
                  <a:t> </a:t>
                </a:r>
                <a:r>
                  <a:rPr dirty="0" err="1"/>
                  <a:t>os</a:t>
                </a:r>
                <a:r>
                  <a:rPr dirty="0"/>
                  <a:t> </a:t>
                </a:r>
                <a:r>
                  <a:rPr dirty="0" err="1"/>
                  <a:t>valores</a:t>
                </a:r>
                <a:r>
                  <a:rPr dirty="0"/>
                  <a:t> dos dados </a:t>
                </a:r>
                <a:r>
                  <a:rPr dirty="0" err="1"/>
                  <a:t>longitudinais</a:t>
                </a:r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311771"/>
            <a:ext cx="7772400" cy="1362075"/>
          </a:xfrm>
        </p:spPr>
        <p:txBody>
          <a:bodyPr/>
          <a:lstStyle/>
          <a:p>
            <a:r>
              <a:t>Exemplos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Qualidade</a:t>
            </a:r>
            <a:r>
              <a:rPr dirty="0"/>
              <a:t>-de-</a:t>
            </a:r>
            <a:r>
              <a:rPr dirty="0" err="1"/>
              <a:t>vida</a:t>
            </a:r>
            <a:r>
              <a:rPr dirty="0"/>
              <a:t> (QDV);</a:t>
            </a:r>
          </a:p>
          <a:p>
            <a:pPr lvl="2"/>
            <a:r>
              <a:rPr dirty="0"/>
              <a:t>E1193;</a:t>
            </a:r>
          </a:p>
          <a:p>
            <a:pPr lvl="1"/>
            <a:r>
              <a:rPr dirty="0" err="1"/>
              <a:t>Simulação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Experimento em grupo E1193 - </a:t>
            </a:r>
            <a:r>
              <a:rPr i="1"/>
              <a:t>Eastern Cooperative Oncology</a:t>
            </a:r>
            <a:r>
              <a:t>;</a:t>
            </a:r>
          </a:p>
          <a:p>
            <a:pPr lvl="1"/>
            <a:r>
              <a:t>Examinar a associação entre QDV e tempo de sobrevivência para pacientes no estudo;</a:t>
            </a:r>
          </a:p>
          <a:p>
            <a:pPr lvl="1"/>
            <a:r>
              <a:t>Estudo clínico de fase III de doxorubicin, paclitaxel e uma combinação dos dois;</a:t>
            </a:r>
          </a:p>
          <a:p>
            <a:pPr lvl="2"/>
            <a:r>
              <a:t>Quimioterapia contra câncer de mama metastático.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t>Pacientes que recebiam um dos dois tratamentos “simples” - doxorubicin ou paclitaxel apenas - trocaram para o outro agente durante o estudo;</a:t>
            </a:r>
          </a:p>
          <a:p>
            <a:pPr lvl="1"/>
            <a:r>
              <a:t>QDV foi acessada por uma escala de avaliação de terapia de câncer de mama (</a:t>
            </a:r>
            <a:r>
              <a:rPr i="1"/>
              <a:t>Brady et al</a:t>
            </a:r>
            <a:r>
              <a:t>, 1997);</a:t>
            </a:r>
          </a:p>
          <a:p>
            <a:pPr lvl="2"/>
            <a:r>
              <a:t>Essa avaliação inclui cinco subescalas gerais:</a:t>
            </a:r>
          </a:p>
          <a:p>
            <a:pPr lvl="3"/>
            <a:r>
              <a:t>Física;</a:t>
            </a:r>
          </a:p>
          <a:p>
            <a:pPr lvl="3"/>
            <a:r>
              <a:t>Social;</a:t>
            </a:r>
          </a:p>
          <a:p>
            <a:pPr lvl="3"/>
            <a:r>
              <a:t>Relacionamento com o médico;</a:t>
            </a:r>
          </a:p>
          <a:p>
            <a:pPr lvl="3"/>
            <a:r>
              <a:t>Emociona;</a:t>
            </a:r>
          </a:p>
          <a:p>
            <a:pPr lvl="3"/>
            <a:r>
              <a:t>Funcional.</a:t>
            </a:r>
          </a:p>
          <a:p>
            <a:pPr lvl="2"/>
            <a:r>
              <a:t>Além de subescalas específicas para câncer de mama.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Pontuação máxima de 148 pontos;</a:t>
            </a:r>
          </a:p>
          <a:p>
            <a:pPr lvl="2"/>
            <a:r>
              <a:t>Quanto maior a pontuação, melhor a qualidade de vida do paciente.</a:t>
            </a:r>
          </a:p>
          <a:p>
            <a:pPr lvl="1"/>
            <a:r>
              <a:t>Análise de:</a:t>
            </a:r>
          </a:p>
          <a:p>
            <a:pPr lvl="2"/>
            <a:r>
              <a:t>Tempo obrevivência após entrar na fase de cross-over (progressão da doença) e associação com o tratamento e com o QDV.</a:t>
            </a:r>
          </a:p>
          <a:p>
            <a:pPr lvl="1"/>
            <a:r>
              <a:t>QDV;</a:t>
            </a:r>
          </a:p>
          <a:p>
            <a:pPr lvl="2"/>
            <a:r>
              <a:t>Medida em 2 pontos durante essa fase.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252 pacientes tiveram pelo menos uma medição de QDV realizada.</a:t>
                </a:r>
              </a:p>
              <a:p>
                <a:pPr lvl="1"/>
                <a:r>
                  <a:t>124 pacientes: paclitaxel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doxorubicin;</a:t>
                </a:r>
              </a:p>
              <a:p>
                <a:pPr lvl="2"/>
                <a:r>
                  <a:t>Tempo de vida mediano: 13 meses;</a:t>
                </a:r>
              </a:p>
              <a:p>
                <a:pPr lvl="2"/>
                <a:r>
                  <a:t>2 censuras.</a:t>
                </a:r>
              </a:p>
              <a:p>
                <a:pPr lvl="1"/>
                <a:r>
                  <a:t>128 pacientes: doxorubicin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t> paclitaxel;</a:t>
                </a:r>
              </a:p>
              <a:p>
                <a:pPr lvl="2"/>
                <a:r>
                  <a:t>Tempo de vida mediano: 14.9 meses;</a:t>
                </a:r>
              </a:p>
              <a:p>
                <a:pPr lvl="2"/>
                <a:r>
                  <a:t>6 censuras.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Contudo, apenas 65% dos pacientes tiveram 2 medições de QDV realizadas;</a:t>
            </a:r>
          </a:p>
          <a:p>
            <a:pPr lvl="2"/>
            <a:r>
              <a:t>Esses dados faltantes podem introduzir viés na estimativa do efeito de QDV e do tratamento.</a:t>
            </a:r>
          </a:p>
          <a:p>
            <a:pPr lvl="1"/>
            <a:r>
              <a:t>Dados discrepantes não foram excluídos;</a:t>
            </a:r>
          </a:p>
          <a:p>
            <a:pPr lvl="1"/>
            <a:r>
              <a:t>Essas escolhas foram feitas devido a confiança na habilidade do modelo conjunto em reduzir o viés proveniente de dados incompletos ou com erro.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capa_arti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2008573"/>
            <a:ext cx="469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Modelo</a:t>
            </a:r>
            <a:r>
              <a:rPr dirty="0"/>
              <a:t> de Cox </a:t>
            </a:r>
            <a:r>
              <a:rPr dirty="0" err="1"/>
              <a:t>apenas</a:t>
            </a:r>
            <a:r>
              <a:rPr dirty="0"/>
              <a:t> com a </a:t>
            </a:r>
            <a:r>
              <a:rPr dirty="0" err="1"/>
              <a:t>covariável</a:t>
            </a:r>
            <a:r>
              <a:rPr dirty="0"/>
              <a:t> do </a:t>
            </a:r>
            <a:r>
              <a:rPr dirty="0" err="1"/>
              <a:t>tratamento</a:t>
            </a:r>
            <a:r>
              <a:rPr dirty="0"/>
              <a:t>;</a:t>
            </a:r>
          </a:p>
          <a:p>
            <a:pPr lvl="1"/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estágios</a:t>
            </a:r>
            <a:r>
              <a:rPr dirty="0"/>
              <a:t> com as </a:t>
            </a:r>
            <a:r>
              <a:rPr dirty="0" err="1"/>
              <a:t>duas</a:t>
            </a:r>
            <a:r>
              <a:rPr dirty="0"/>
              <a:t> </a:t>
            </a:r>
            <a:r>
              <a:rPr dirty="0" err="1"/>
              <a:t>medidas</a:t>
            </a:r>
            <a:r>
              <a:rPr dirty="0"/>
              <a:t> de QDV:</a:t>
            </a:r>
          </a:p>
          <a:p>
            <a:pPr lvl="2"/>
            <a:r>
              <a:rPr i="1" dirty="0" err="1"/>
              <a:t>Tsiatis</a:t>
            </a:r>
            <a:r>
              <a:rPr i="1" dirty="0"/>
              <a:t> et al</a:t>
            </a:r>
            <a:r>
              <a:rPr dirty="0"/>
              <a:t>, 1995;</a:t>
            </a:r>
          </a:p>
          <a:p>
            <a:pPr lvl="2"/>
            <a:r>
              <a:rPr dirty="0" err="1"/>
              <a:t>Ajusta</a:t>
            </a:r>
            <a:r>
              <a:rPr dirty="0"/>
              <a:t> um </a:t>
            </a:r>
            <a:r>
              <a:rPr dirty="0" err="1"/>
              <a:t>modelo</a:t>
            </a:r>
            <a:r>
              <a:rPr dirty="0"/>
              <a:t> linear misto </a:t>
            </a:r>
            <a:r>
              <a:rPr dirty="0" err="1"/>
              <a:t>nos</a:t>
            </a:r>
            <a:r>
              <a:rPr dirty="0"/>
              <a:t> dados </a:t>
            </a:r>
            <a:r>
              <a:rPr dirty="0" err="1"/>
              <a:t>longitudinais</a:t>
            </a:r>
            <a:r>
              <a:rPr dirty="0"/>
              <a:t>;</a:t>
            </a:r>
          </a:p>
          <a:p>
            <a:pPr lvl="2"/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seguida</a:t>
            </a:r>
            <a:r>
              <a:rPr dirty="0"/>
              <a:t> </a:t>
            </a:r>
            <a:r>
              <a:rPr dirty="0" err="1"/>
              <a:t>insere</a:t>
            </a:r>
            <a:r>
              <a:rPr dirty="0"/>
              <a:t> a </a:t>
            </a:r>
            <a:r>
              <a:rPr dirty="0" err="1"/>
              <a:t>função</a:t>
            </a:r>
            <a:r>
              <a:rPr dirty="0"/>
              <a:t> </a:t>
            </a:r>
            <a:r>
              <a:rPr dirty="0" err="1"/>
              <a:t>trajetória</a:t>
            </a:r>
            <a:r>
              <a:rPr dirty="0"/>
              <a:t> </a:t>
            </a:r>
            <a:r>
              <a:rPr dirty="0" err="1"/>
              <a:t>ajustada</a:t>
            </a:r>
            <a:r>
              <a:rPr dirty="0"/>
              <a:t> no </a:t>
            </a:r>
            <a:r>
              <a:rPr dirty="0" err="1"/>
              <a:t>modelo</a:t>
            </a:r>
            <a:r>
              <a:rPr dirty="0"/>
              <a:t> de Cox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variável</a:t>
            </a:r>
            <a:r>
              <a:rPr dirty="0"/>
              <a:t> tempo-</a:t>
            </a:r>
            <a:r>
              <a:rPr dirty="0" err="1"/>
              <a:t>dependente</a:t>
            </a:r>
            <a:r>
              <a:rPr dirty="0"/>
              <a:t>.</a:t>
            </a:r>
          </a:p>
          <a:p>
            <a:pPr lvl="1"/>
            <a:r>
              <a:rPr dirty="0" err="1"/>
              <a:t>Modelo</a:t>
            </a:r>
            <a:r>
              <a:rPr dirty="0"/>
              <a:t> conjunto para </a:t>
            </a:r>
            <a:r>
              <a:rPr dirty="0" err="1"/>
              <a:t>examinar</a:t>
            </a:r>
            <a:r>
              <a:rPr dirty="0"/>
              <a:t> o </a:t>
            </a:r>
            <a:r>
              <a:rPr dirty="0" err="1"/>
              <a:t>efeito</a:t>
            </a:r>
            <a:r>
              <a:rPr dirty="0"/>
              <a:t> do </a:t>
            </a:r>
            <a:r>
              <a:rPr dirty="0" err="1"/>
              <a:t>tratamento</a:t>
            </a:r>
            <a:r>
              <a:rPr dirty="0"/>
              <a:t> e a </a:t>
            </a:r>
            <a:r>
              <a:rPr dirty="0" err="1"/>
              <a:t>associação</a:t>
            </a:r>
            <a:r>
              <a:rPr dirty="0"/>
              <a:t> entre QDV e a </a:t>
            </a:r>
            <a:r>
              <a:rPr dirty="0" err="1"/>
              <a:t>sobrevivência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figur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2070719"/>
            <a:ext cx="614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C56289-7EB6-40C4-9208-A81C2134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i="1" dirty="0"/>
              <a:t>E1193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Função de trajetória;</a:t>
            </a:r>
          </a:p>
          <a:p>
            <a:pPr lvl="2"/>
            <a:r>
              <a:t>Muito ruído;</a:t>
            </a:r>
          </a:p>
          <a:p>
            <a:pPr lvl="2"/>
            <a:r>
              <a:t>Tratar como aleatórias.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/>
              <a:t>E1193</a:t>
            </a:r>
            <a:r>
              <a:t>: Suposições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A trajetória de QDV é uma função linear do tempo;</a:t>
                </a:r>
              </a:p>
              <a:p>
                <a:pPr lvl="2"/>
                <a:r>
                  <a:t>Já que temos apenas 2 medidas de QDV.</a:t>
                </a:r>
              </a:p>
              <a:p>
                <a:pPr lvl="1"/>
                <a:r>
                  <a:t>A transformação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𝑄𝐷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t> é normal.</a:t>
                </a:r>
              </a:p>
              <a:p>
                <a:pPr lvl="1"/>
                <a:r>
                  <a:t>A interação entre tratamento e tempo foi testada separadamente e foi não-significativa;</a:t>
                </a:r>
              </a:p>
              <a:p>
                <a:pPr lvl="2"/>
                <a:r>
                  <a:t>Podemos assumir que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𝑄𝐷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t> segue uma trajetória da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𝑇𝑟𝑎𝑡𝑎𝑚𝑒𝑛𝑡𝑜</m:t>
                    </m:r>
                  </m:oMath>
                </a14:m>
                <a:r>
                  <a:t>;</a:t>
                </a:r>
              </a:p>
              <a:p>
                <a:pPr lvl="3"/>
                <a:r>
                  <a:t>No modelo de dois estágios e no modelo conjunto.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/Users/Particular/Desktop/2020-1;2/Seminarios/2/Seminarios2/figuras/tabela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2079591"/>
            <a:ext cx="6540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CA39BC-2804-49F8-B4FF-FB48EA2E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i="1" dirty="0"/>
              <a:t>E1193</a:t>
            </a:r>
            <a:r>
              <a:rPr dirty="0"/>
              <a:t>: </a:t>
            </a:r>
            <a:r>
              <a:rPr dirty="0" err="1"/>
              <a:t>Resultados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Simulação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pt-BR" dirty="0"/>
                  <a:t>12 conjuntos de </a:t>
                </a:r>
                <a:r>
                  <a:rPr lang="pt-BR" dirty="0" err="1"/>
                  <a:t>estudos</a:t>
                </a:r>
                <a:r>
                  <a:rPr lang="pt-BR" dirty="0"/>
                  <a:t> de </a:t>
                </a:r>
                <a:r>
                  <a:rPr lang="pt-BR" dirty="0" err="1"/>
                  <a:t>simulação</a:t>
                </a:r>
                <a:r>
                  <a:rPr lang="pt-BR" dirty="0"/>
                  <a:t> com </a:t>
                </a:r>
                <a:r>
                  <a:rPr lang="pt-BR" dirty="0" err="1"/>
                  <a:t>diferentes</a:t>
                </a:r>
                <a:r>
                  <a:rPr lang="pt-BR" dirty="0"/>
                  <a:t> </a:t>
                </a:r>
                <a:r>
                  <a:rPr lang="pt-BR" dirty="0" err="1"/>
                  <a:t>valores</a:t>
                </a:r>
                <a:r>
                  <a:rPr lang="pt-BR" dirty="0"/>
                  <a:t> de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𝛼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𝛽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pt-BR" dirty="0"/>
                  <a:t>;</a:t>
                </a:r>
              </a:p>
              <a:p>
                <a:pPr lvl="2"/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𝛾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Para </a:t>
                </a:r>
                <a:r>
                  <a:rPr lang="pt-BR" dirty="0" err="1"/>
                  <a:t>cada</a:t>
                </a:r>
                <a:r>
                  <a:rPr lang="pt-BR" dirty="0"/>
                  <a:t> </a:t>
                </a:r>
                <a:r>
                  <a:rPr lang="pt-BR" dirty="0" err="1"/>
                  <a:t>combinação</a:t>
                </a:r>
                <a:r>
                  <a:rPr lang="pt-BR" dirty="0"/>
                  <a:t> de </a:t>
                </a:r>
                <a:r>
                  <a:rPr lang="pt-BR" dirty="0" err="1"/>
                  <a:t>parâmetros</a:t>
                </a:r>
                <a:r>
                  <a:rPr lang="pt-BR" dirty="0"/>
                  <a:t> </a:t>
                </a:r>
                <a:r>
                  <a:rPr lang="pt-BR" dirty="0" err="1"/>
                  <a:t>foram</a:t>
                </a:r>
                <a:r>
                  <a:rPr lang="pt-BR" dirty="0"/>
                  <a:t> </a:t>
                </a:r>
                <a:r>
                  <a:rPr lang="pt-BR" dirty="0" err="1"/>
                  <a:t>usadas</a:t>
                </a:r>
                <a:r>
                  <a:rPr lang="pt-BR" dirty="0"/>
                  <a:t> 1000 </a:t>
                </a:r>
                <a:r>
                  <a:rPr lang="pt-BR" dirty="0" err="1"/>
                  <a:t>réplicas</a:t>
                </a:r>
                <a:r>
                  <a:rPr lang="pt-BR" dirty="0"/>
                  <a:t>;</a:t>
                </a:r>
              </a:p>
              <a:p>
                <a:pPr lvl="2"/>
                <a:r>
                  <a:rPr lang="pt-BR" dirty="0"/>
                  <a:t>Para </a:t>
                </a:r>
                <a:r>
                  <a:rPr lang="pt-BR" dirty="0" err="1"/>
                  <a:t>cada</a:t>
                </a:r>
                <a:r>
                  <a:rPr lang="pt-BR" dirty="0"/>
                  <a:t> </a:t>
                </a:r>
                <a:r>
                  <a:rPr lang="pt-BR" dirty="0" err="1"/>
                  <a:t>réplica</a:t>
                </a:r>
                <a:r>
                  <a:rPr lang="pt-BR" dirty="0"/>
                  <a:t> </a:t>
                </a:r>
                <a:r>
                  <a:rPr lang="pt-BR" dirty="0" err="1"/>
                  <a:t>forama</a:t>
                </a:r>
                <a:r>
                  <a:rPr lang="pt-BR" dirty="0"/>
                  <a:t> </a:t>
                </a:r>
                <a:r>
                  <a:rPr lang="pt-BR" dirty="0" err="1"/>
                  <a:t>gerados</a:t>
                </a:r>
                <a:r>
                  <a:rPr lang="pt-BR" dirty="0"/>
                  <a:t> 400 </a:t>
                </a:r>
                <a:r>
                  <a:rPr lang="pt-BR" dirty="0" err="1"/>
                  <a:t>indivíduos</a:t>
                </a:r>
                <a:r>
                  <a:rPr lang="pt-BR" dirty="0"/>
                  <a:t> - 200 no </a:t>
                </a:r>
                <a:r>
                  <a:rPr lang="pt-BR" dirty="0" err="1"/>
                  <a:t>grupo</a:t>
                </a:r>
                <a:r>
                  <a:rPr lang="pt-BR" dirty="0"/>
                  <a:t> </a:t>
                </a:r>
                <a:r>
                  <a:rPr lang="pt-BR" dirty="0" err="1"/>
                  <a:t>controle</a:t>
                </a:r>
                <a:r>
                  <a:rPr lang="pt-BR" dirty="0"/>
                  <a:t> e 200 no </a:t>
                </a:r>
                <a:r>
                  <a:rPr lang="pt-BR" dirty="0" err="1"/>
                  <a:t>tratamento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A </a:t>
                </a:r>
                <a:r>
                  <a:rPr lang="pt-BR" dirty="0" err="1"/>
                  <a:t>trajetória</a:t>
                </a:r>
                <a:r>
                  <a:rPr lang="pt-BR" dirty="0"/>
                  <a:t> longitudinal </a:t>
                </a:r>
                <a:r>
                  <a:rPr lang="pt-BR" dirty="0" err="1"/>
                  <a:t>verdadeira</a:t>
                </a:r>
                <a:r>
                  <a:rPr lang="pt-BR" dirty="0"/>
                  <a:t> </a:t>
                </a:r>
                <a:r>
                  <a:rPr lang="pt-BR" dirty="0" err="1"/>
                  <a:t>foi</a:t>
                </a:r>
                <a:r>
                  <a:rPr lang="pt-BR" dirty="0"/>
                  <a:t> </a:t>
                </a:r>
                <a:r>
                  <a:rPr lang="pt-BR" dirty="0" err="1"/>
                  <a:t>simulada</a:t>
                </a:r>
                <a:r>
                  <a:rPr lang="pt-BR" dirty="0"/>
                  <a:t> </a:t>
                </a:r>
                <a:r>
                  <a:rPr lang="pt-BR" dirty="0" err="1"/>
                  <a:t>como</a:t>
                </a:r>
                <a:r>
                  <a:rPr lang="pt-BR" dirty="0"/>
                  <a:t>: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dirty="0"/>
              </a:p>
              <a:p>
                <a:pPr lvl="1"/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𝐶𝑜𝑟</m:t>
                    </m:r>
                    <m:r>
                      <a:rPr lang="pt-BR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)=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pt-BR" dirty="0"/>
                  <a:t>Os dados longitudinais observados foram simulados de um modelo: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;</a:t>
                </a:r>
              </a:p>
              <a:p>
                <a:pPr lvl="1"/>
                <a:r>
                  <a:rPr lang="pt-BR" dirty="0"/>
                  <a:t>O tempo para </a:t>
                </a:r>
                <a:r>
                  <a:rPr lang="pt-BR" dirty="0" err="1"/>
                  <a:t>medidas</a:t>
                </a:r>
                <a:r>
                  <a:rPr lang="pt-BR" dirty="0"/>
                  <a:t> </a:t>
                </a:r>
                <a:r>
                  <a:rPr lang="pt-BR" dirty="0" err="1"/>
                  <a:t>longitudinais</a:t>
                </a:r>
                <a:r>
                  <a:rPr lang="pt-BR" dirty="0"/>
                  <a:t> </a:t>
                </a:r>
                <a:r>
                  <a:rPr lang="pt-BR" dirty="0" err="1"/>
                  <a:t>foi</a:t>
                </a:r>
                <a:r>
                  <a:rPr lang="pt-BR" dirty="0"/>
                  <a:t> </a:t>
                </a:r>
                <a:r>
                  <a:rPr lang="pt-BR" dirty="0" err="1"/>
                  <a:t>fixado</a:t>
                </a:r>
                <a:r>
                  <a:rPr lang="pt-BR" dirty="0"/>
                  <a:t> </a:t>
                </a:r>
                <a:r>
                  <a:rPr lang="pt-BR" dirty="0" err="1"/>
                  <a:t>em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</a:t>
                </a:r>
                <a:r>
                  <a:rPr lang="pt-BR" dirty="0" err="1"/>
                  <a:t>anos</a:t>
                </a:r>
                <a:r>
                  <a:rPr lang="pt-BR" dirty="0"/>
                  <a:t> </a:t>
                </a:r>
                <a:r>
                  <a:rPr lang="pt-BR" dirty="0" err="1"/>
                  <a:t>após</a:t>
                </a:r>
                <a:r>
                  <a:rPr lang="pt-BR" dirty="0"/>
                  <a:t> a entrada do </a:t>
                </a:r>
                <a:r>
                  <a:rPr lang="pt-BR" dirty="0" err="1"/>
                  <a:t>participante</a:t>
                </a:r>
                <a:r>
                  <a:rPr lang="pt-BR" dirty="0"/>
                  <a:t> no </a:t>
                </a:r>
                <a:r>
                  <a:rPr lang="pt-BR" dirty="0" err="1"/>
                  <a:t>estudo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9FD8DE-A472-4D44-B900-8605D923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dirty="0" err="1"/>
              <a:t>Simulação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dirty="0"/>
                  <a:t>O tempo de </a:t>
                </a:r>
                <a:r>
                  <a:rPr dirty="0" err="1"/>
                  <a:t>sobrevivência</a:t>
                </a:r>
                <a:r>
                  <a:rPr dirty="0"/>
                  <a:t> é </a:t>
                </a:r>
                <a:r>
                  <a:rPr dirty="0" err="1"/>
                  <a:t>gerado</a:t>
                </a:r>
                <a:r>
                  <a:rPr dirty="0"/>
                  <a:t> pela </a:t>
                </a:r>
                <a:r>
                  <a:rPr dirty="0" err="1"/>
                  <a:t>equação</a:t>
                </a:r>
                <a:r>
                  <a:rPr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h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dirty="0"/>
                  <a:t>com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)=0.25</m:t>
                    </m:r>
                  </m:oMath>
                </a14:m>
                <a:r>
                  <a:rPr lang="pt-BR" dirty="0"/>
                  <a:t>;</a:t>
                </a:r>
                <a:endParaRPr dirty="0"/>
              </a:p>
              <a:p>
                <a:pPr lvl="2"/>
                <a:r>
                  <a:rPr dirty="0"/>
                  <a:t>Tempo </a:t>
                </a:r>
                <a:r>
                  <a:rPr dirty="0" err="1"/>
                  <a:t>mediano</a:t>
                </a:r>
                <a:r>
                  <a:rPr dirty="0"/>
                  <a:t> de </a:t>
                </a:r>
                <a:r>
                  <a:rPr dirty="0" err="1"/>
                  <a:t>sobrevivência</a:t>
                </a:r>
                <a:r>
                  <a:rPr dirty="0"/>
                  <a:t> = 2.77 </a:t>
                </a:r>
                <a:r>
                  <a:rPr dirty="0" err="1"/>
                  <a:t>anos</a:t>
                </a:r>
                <a:r>
                  <a:rPr dirty="0"/>
                  <a:t>.</a:t>
                </a:r>
              </a:p>
              <a:p>
                <a:pPr lvl="1"/>
                <a:r>
                  <a:rPr dirty="0" err="1"/>
                  <a:t>Suposição</a:t>
                </a:r>
                <a:r>
                  <a:rPr dirty="0"/>
                  <a:t> de </a:t>
                </a:r>
                <a:r>
                  <a:rPr dirty="0" err="1"/>
                  <a:t>censura</a:t>
                </a:r>
                <a:r>
                  <a:rPr dirty="0"/>
                  <a:t> à </a:t>
                </a:r>
                <a:r>
                  <a:rPr dirty="0" err="1"/>
                  <a:t>direita</a:t>
                </a:r>
                <a:r>
                  <a:rPr dirty="0"/>
                  <a:t> </a:t>
                </a:r>
                <a:r>
                  <a:rPr dirty="0" err="1"/>
                  <a:t>uniforme</a:t>
                </a:r>
                <a:r>
                  <a:rPr dirty="0"/>
                  <a:t>;</a:t>
                </a:r>
              </a:p>
              <a:p>
                <a:pPr lvl="2"/>
                <a:r>
                  <a:rPr dirty="0"/>
                  <a:t>Tempo de </a:t>
                </a:r>
                <a:r>
                  <a:rPr i="1" dirty="0"/>
                  <a:t>follow-up</a:t>
                </a:r>
                <a:r>
                  <a:rPr dirty="0"/>
                  <a:t> </a:t>
                </a:r>
                <a:r>
                  <a:rPr dirty="0" err="1"/>
                  <a:t>mínimo</a:t>
                </a:r>
                <a:r>
                  <a:rPr dirty="0"/>
                  <a:t> de 1 </a:t>
                </a:r>
                <a:r>
                  <a:rPr dirty="0" err="1"/>
                  <a:t>ano</a:t>
                </a:r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Ajustaram 3 modelos:</a:t>
            </a:r>
          </a:p>
          <a:p>
            <a:pPr lvl="2"/>
            <a:r>
              <a:rPr b="1"/>
              <a:t>A</a:t>
            </a:r>
            <a:r>
              <a:t>: Modelo de Cox sem trajetória longitudinal;</a:t>
            </a:r>
          </a:p>
          <a:p>
            <a:pPr lvl="2"/>
            <a:r>
              <a:rPr b="1"/>
              <a:t>B</a:t>
            </a:r>
            <a:r>
              <a:t>: Modelo de Cox usando dado longitudinal como variável tempo-dependente;</a:t>
            </a:r>
          </a:p>
          <a:p>
            <a:pPr lvl="2"/>
            <a:r>
              <a:rPr b="1"/>
              <a:t>C</a:t>
            </a:r>
            <a:r>
              <a:t>: Modelo conjunto.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pic>
        <p:nvPicPr>
          <p:cNvPr id="3" name="Picture 1" descr="C:/Users/Particular/Desktop/2020-1;2/Seminarios/2/Seminarios2/figuras/tabel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22225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58505"/>
            <a:ext cx="7772400" cy="1362075"/>
          </a:xfr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</a:t>
            </a:r>
          </a:p>
        </p:txBody>
      </p:sp>
      <p:pic>
        <p:nvPicPr>
          <p:cNvPr id="3" name="Picture 1" descr="C:/Users/Particular/Desktop/2020-1;2/Seminarios/2/Seminarios2/figuras/tabela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999697"/>
            <a:ext cx="530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t>Quando os dados longitudinais não estão associados ao tratamento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, ignorar a informação longitudinal ainda resultará em estimativas atenuadas do efeito do tratamento;</a:t>
                </a:r>
              </a:p>
              <a:p>
                <a:pPr lvl="2"/>
                <a:r>
                  <a:t>O grau de atenuação depende do grau de associação entre os dados longitudinais e os dados de sobrevivência,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t>;</a:t>
                </a:r>
              </a:p>
              <a:p>
                <a:pPr lvl="1"/>
                <a:r>
                  <a:t>A estimativa do efeito do tratamento se mantém sem viés quando não há associação entre os dados longitudinais e de sobrevivência;</a:t>
                </a:r>
              </a:p>
              <a:p>
                <a:pPr lvl="1"/>
                <a:r>
                  <a:t>O uso do modelo conjunto no modelamento implica em correção do viés e aumento do poder para estimar o efeito direto do tratamento,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, e o efeito geral do tratamento: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𝛽𝛾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25" r="-6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propósito</a:t>
            </a:r>
            <a:r>
              <a:rPr dirty="0"/>
              <a:t> do </a:t>
            </a:r>
            <a:r>
              <a:rPr dirty="0" err="1"/>
              <a:t>estudo</a:t>
            </a:r>
            <a:r>
              <a:rPr dirty="0"/>
              <a:t> </a:t>
            </a:r>
            <a:r>
              <a:rPr dirty="0" err="1"/>
              <a:t>clínico</a:t>
            </a:r>
            <a:r>
              <a:rPr dirty="0"/>
              <a:t> é </a:t>
            </a:r>
            <a:r>
              <a:rPr dirty="0" err="1"/>
              <a:t>investigar</a:t>
            </a:r>
            <a:r>
              <a:rPr dirty="0"/>
              <a:t> o </a:t>
            </a:r>
            <a:r>
              <a:rPr dirty="0" err="1"/>
              <a:t>efeito</a:t>
            </a:r>
            <a:r>
              <a:rPr dirty="0"/>
              <a:t> longitudinal no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de interesse, o </a:t>
            </a:r>
            <a:r>
              <a:rPr dirty="0" err="1"/>
              <a:t>modelo</a:t>
            </a:r>
            <a:r>
              <a:rPr dirty="0"/>
              <a:t> conjunto leva a </a:t>
            </a:r>
            <a:r>
              <a:rPr dirty="0" err="1"/>
              <a:t>estimativas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e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viés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é </a:t>
            </a:r>
            <a:r>
              <a:rPr dirty="0" err="1"/>
              <a:t>ajustado</a:t>
            </a:r>
            <a:r>
              <a:rPr dirty="0"/>
              <a:t> o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sobrevivência</a:t>
            </a:r>
            <a:r>
              <a:rPr dirty="0"/>
              <a:t> </a:t>
            </a:r>
            <a:r>
              <a:rPr dirty="0" err="1"/>
              <a:t>correto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Joseph G. Ibrahim, Haitao Chu and Liddy M. Chen, </a:t>
            </a:r>
            <a:r>
              <a:rPr i="1"/>
              <a:t>Basic Concepts and Methods for Joint Models of Longitudinal and Survival Data</a:t>
            </a:r>
            <a:r>
              <a:t>, Journal of Clinical Oncology, 28, 16, (2796), (2010).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 de tempo até o evento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Acompanha</a:t>
            </a:r>
            <a:r>
              <a:rPr dirty="0"/>
              <a:t> </a:t>
            </a:r>
            <a:r>
              <a:rPr dirty="0" err="1"/>
              <a:t>paciente</a:t>
            </a:r>
            <a:r>
              <a:rPr dirty="0"/>
              <a:t>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a </a:t>
            </a:r>
            <a:r>
              <a:rPr dirty="0" err="1"/>
              <a:t>censura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/>
              <a:t>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 é o dado primordial da </a:t>
            </a:r>
            <a:r>
              <a:rPr dirty="0" err="1"/>
              <a:t>análise</a:t>
            </a:r>
            <a:r>
              <a:rPr dirty="0"/>
              <a:t> de </a:t>
            </a:r>
            <a:r>
              <a:rPr dirty="0" err="1"/>
              <a:t>sobrevivência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Importante</a:t>
            </a:r>
            <a:r>
              <a:rPr dirty="0"/>
              <a:t> o tempo que </a:t>
            </a:r>
            <a:r>
              <a:rPr dirty="0" err="1"/>
              <a:t>levou</a:t>
            </a:r>
            <a:r>
              <a:rPr dirty="0"/>
              <a:t> para </a:t>
            </a:r>
            <a:r>
              <a:rPr dirty="0" err="1"/>
              <a:t>ocorrer</a:t>
            </a:r>
            <a:r>
              <a:rPr dirty="0"/>
              <a:t> o </a:t>
            </a:r>
            <a:r>
              <a:rPr dirty="0" err="1"/>
              <a:t>evento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Comparação</a:t>
            </a:r>
            <a:r>
              <a:rPr dirty="0"/>
              <a:t> de </a:t>
            </a:r>
            <a:r>
              <a:rPr dirty="0" err="1"/>
              <a:t>tratamentos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Retorna</a:t>
            </a:r>
            <a:r>
              <a:rPr dirty="0"/>
              <a:t> a </a:t>
            </a:r>
            <a:r>
              <a:rPr dirty="0" err="1"/>
              <a:t>função</a:t>
            </a:r>
            <a:r>
              <a:rPr dirty="0"/>
              <a:t> de </a:t>
            </a:r>
            <a:r>
              <a:rPr dirty="0" err="1"/>
              <a:t>riscos</a:t>
            </a:r>
            <a:r>
              <a:rPr dirty="0"/>
              <a:t>, a taxa de </a:t>
            </a:r>
            <a:r>
              <a:rPr dirty="0" err="1"/>
              <a:t>falha</a:t>
            </a:r>
            <a:r>
              <a:rPr dirty="0"/>
              <a:t> e </a:t>
            </a:r>
            <a:r>
              <a:rPr dirty="0" err="1"/>
              <a:t>risco</a:t>
            </a:r>
            <a:r>
              <a:rPr dirty="0"/>
              <a:t> </a:t>
            </a:r>
            <a:r>
              <a:rPr dirty="0" err="1"/>
              <a:t>relativo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Dado longitudinal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pontos</a:t>
            </a:r>
            <a:r>
              <a:rPr dirty="0"/>
              <a:t> no tempo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Importante</a:t>
            </a:r>
            <a:r>
              <a:rPr dirty="0"/>
              <a:t> o valor </a:t>
            </a:r>
            <a:r>
              <a:rPr dirty="0" err="1"/>
              <a:t>coletado</a:t>
            </a:r>
            <a:r>
              <a:rPr dirty="0"/>
              <a:t> e o tempo que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coletado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ótimos</a:t>
            </a:r>
            <a:r>
              <a:rPr dirty="0"/>
              <a:t> </a:t>
            </a:r>
            <a:r>
              <a:rPr dirty="0" err="1"/>
              <a:t>preditores</a:t>
            </a:r>
            <a:r>
              <a:rPr dirty="0"/>
              <a:t> para o tempo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evento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conjunto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clássicos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levam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conta</a:t>
            </a:r>
            <a:r>
              <a:rPr dirty="0"/>
              <a:t> a </a:t>
            </a:r>
            <a:r>
              <a:rPr dirty="0" err="1"/>
              <a:t>dependência</a:t>
            </a:r>
            <a:r>
              <a:rPr dirty="0"/>
              <a:t> entre </a:t>
            </a:r>
            <a:r>
              <a:rPr dirty="0" err="1"/>
              <a:t>esses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dados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/>
              <a:t>A </a:t>
            </a:r>
            <a:r>
              <a:rPr dirty="0" err="1"/>
              <a:t>modelagem</a:t>
            </a:r>
            <a:r>
              <a:rPr dirty="0"/>
              <a:t> </a:t>
            </a:r>
            <a:r>
              <a:rPr dirty="0" err="1"/>
              <a:t>conjunta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proposta</a:t>
            </a:r>
            <a:r>
              <a:rPr dirty="0"/>
              <a:t> com </a:t>
            </a:r>
            <a:r>
              <a:rPr dirty="0" err="1"/>
              <a:t>objetivo</a:t>
            </a:r>
            <a:r>
              <a:rPr dirty="0"/>
              <a:t> de </a:t>
            </a:r>
            <a:r>
              <a:rPr dirty="0" err="1"/>
              <a:t>levar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consideração</a:t>
            </a:r>
            <a:r>
              <a:rPr dirty="0"/>
              <a:t>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dependência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Estimativas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eficientes</a:t>
            </a:r>
            <a:r>
              <a:rPr dirty="0"/>
              <a:t> e </a:t>
            </a:r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viesadas</a:t>
            </a:r>
            <a:r>
              <a:rPr lang="pt-BR" dirty="0"/>
              <a:t>;</a:t>
            </a:r>
            <a:endParaRPr dirty="0"/>
          </a:p>
          <a:p>
            <a:pPr lvl="1"/>
            <a:r>
              <a:rPr dirty="0" err="1"/>
              <a:t>Aumento</a:t>
            </a:r>
            <a:r>
              <a:rPr dirty="0"/>
              <a:t> no </a:t>
            </a:r>
            <a:r>
              <a:rPr dirty="0" err="1"/>
              <a:t>poder</a:t>
            </a:r>
            <a:r>
              <a:rPr dirty="0"/>
              <a:t> e </a:t>
            </a:r>
            <a:r>
              <a:rPr dirty="0" err="1"/>
              <a:t>redução</a:t>
            </a:r>
            <a:r>
              <a:rPr dirty="0"/>
              <a:t> da </a:t>
            </a:r>
            <a:r>
              <a:rPr dirty="0" err="1"/>
              <a:t>amostragem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302893"/>
            <a:ext cx="7772400" cy="1362075"/>
          </a:xfrm>
        </p:spPr>
        <p:txBody>
          <a:bodyPr/>
          <a:lstStyle/>
          <a:p>
            <a:r>
              <a:rPr dirty="0" err="1"/>
              <a:t>Estrutura</a:t>
            </a:r>
            <a:r>
              <a:rPr dirty="0"/>
              <a:t> do </a:t>
            </a:r>
            <a:r>
              <a:rPr dirty="0" err="1"/>
              <a:t>modelo</a:t>
            </a:r>
            <a:r>
              <a:rPr dirty="0"/>
              <a:t> conjunto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Parte longitudinal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dirty="0"/>
                  <a:t>O </a:t>
                </a:r>
                <a:r>
                  <a:rPr dirty="0" err="1"/>
                  <a:t>componente</a:t>
                </a:r>
                <a:r>
                  <a:rPr dirty="0"/>
                  <a:t> longitudinal </a:t>
                </a:r>
                <a:r>
                  <a:rPr dirty="0" err="1"/>
                  <a:t>consiste</a:t>
                </a:r>
                <a:r>
                  <a:rPr dirty="0"/>
                  <a:t> no </a:t>
                </a:r>
                <a:r>
                  <a:rPr dirty="0" err="1"/>
                  <a:t>modelo</a:t>
                </a:r>
                <a:r>
                  <a:rPr dirty="0"/>
                  <a:t> linear misto, que </a:t>
                </a:r>
                <a:r>
                  <a:rPr dirty="0" err="1"/>
                  <a:t>pode</a:t>
                </a:r>
                <a:r>
                  <a:rPr dirty="0"/>
                  <a:t> ser </a:t>
                </a:r>
                <a:r>
                  <a:rPr dirty="0" err="1"/>
                  <a:t>escrito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a </a:t>
                </a:r>
                <a:r>
                  <a:rPr dirty="0" err="1"/>
                  <a:t>resposta</a:t>
                </a:r>
                <a:r>
                  <a:rPr dirty="0"/>
                  <a:t> </a:t>
                </a:r>
                <a:r>
                  <a:rPr dirty="0" err="1"/>
                  <a:t>observada</a:t>
                </a:r>
                <a:r>
                  <a:rPr dirty="0"/>
                  <a:t> do </a:t>
                </a:r>
                <a:r>
                  <a:rPr dirty="0" err="1"/>
                  <a:t>i-ésimo</a:t>
                </a:r>
                <a:r>
                  <a:rPr dirty="0"/>
                  <a:t> </a:t>
                </a:r>
                <a:r>
                  <a:rPr dirty="0" err="1"/>
                  <a:t>indivíduo</a:t>
                </a:r>
                <a:r>
                  <a:rPr dirty="0"/>
                  <a:t> no tempo j-</a:t>
                </a:r>
                <a:r>
                  <a:rPr dirty="0" err="1"/>
                  <a:t>ésimo</a:t>
                </a:r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o </a:t>
                </a:r>
                <a:r>
                  <a:rPr dirty="0" err="1"/>
                  <a:t>erro</a:t>
                </a:r>
                <a:r>
                  <a:rPr dirty="0"/>
                  <a:t> </a:t>
                </a:r>
                <a:r>
                  <a:rPr dirty="0" err="1"/>
                  <a:t>aleatório</a:t>
                </a:r>
                <a:r>
                  <a:rPr dirty="0"/>
                  <a:t> que </a:t>
                </a:r>
                <a:r>
                  <a:rPr dirty="0" err="1"/>
                  <a:t>assumimos</a:t>
                </a:r>
                <a:r>
                  <a:rPr dirty="0"/>
                  <a:t> que </a:t>
                </a:r>
                <a:r>
                  <a:rPr dirty="0" err="1"/>
                  <a:t>vem</a:t>
                </a:r>
                <a:r>
                  <a:rPr dirty="0"/>
                  <a:t> de </a:t>
                </a:r>
                <a:r>
                  <a:rPr dirty="0" err="1"/>
                  <a:t>uma</a:t>
                </a:r>
                <a:r>
                  <a:rPr dirty="0"/>
                  <a:t> </a:t>
                </a:r>
                <a:r>
                  <a:rPr dirty="0" err="1"/>
                  <a:t>distribuição</a:t>
                </a:r>
                <a:r>
                  <a:rPr dirty="0"/>
                  <a:t> normal;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</a:t>
                </a:r>
                <a:r>
                  <a:rPr dirty="0" err="1"/>
                  <a:t>conhecida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 </a:t>
                </a:r>
                <a:r>
                  <a:rPr dirty="0" err="1"/>
                  <a:t>função</a:t>
                </a:r>
                <a:r>
                  <a:rPr dirty="0"/>
                  <a:t> </a:t>
                </a:r>
                <a:r>
                  <a:rPr dirty="0" err="1"/>
                  <a:t>trajetória</a:t>
                </a:r>
                <a:r>
                  <a:rPr dirty="0"/>
                  <a:t> do </a:t>
                </a:r>
                <a:r>
                  <a:rPr dirty="0" err="1"/>
                  <a:t>modelo</a:t>
                </a:r>
                <a:r>
                  <a:rPr lang="pt-BR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0" t="-1014" r="-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Função Trajetória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dirty="0"/>
                  <a:t> é o valor do tempo;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é o </a:t>
                </a:r>
                <a:r>
                  <a:rPr dirty="0" err="1"/>
                  <a:t>indicador</a:t>
                </a:r>
                <a:r>
                  <a:rPr dirty="0"/>
                  <a:t> de </a:t>
                </a:r>
                <a:r>
                  <a:rPr dirty="0" err="1"/>
                  <a:t>tratamento</a:t>
                </a:r>
                <a:r>
                  <a:rPr dirty="0"/>
                  <a:t> do </a:t>
                </a:r>
                <a:r>
                  <a:rPr dirty="0" err="1"/>
                  <a:t>i-ésimo</a:t>
                </a:r>
                <a:r>
                  <a:rPr dirty="0"/>
                  <a:t> </a:t>
                </a:r>
                <a:r>
                  <a:rPr dirty="0" err="1"/>
                  <a:t>indivíduo</a:t>
                </a:r>
                <a:r>
                  <a:rPr dirty="0"/>
                  <a:t> que assume 1 para </a:t>
                </a:r>
                <a:r>
                  <a:rPr dirty="0" err="1"/>
                  <a:t>tratamento</a:t>
                </a:r>
                <a:r>
                  <a:rPr dirty="0"/>
                  <a:t> e 0 para </a:t>
                </a:r>
                <a:r>
                  <a:rPr dirty="0" err="1"/>
                  <a:t>não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</a:t>
                </a:r>
                <a:r>
                  <a:rPr dirty="0" err="1"/>
                  <a:t>ou</a:t>
                </a:r>
                <a:r>
                  <a:rPr dirty="0"/>
                  <a:t> </a:t>
                </a:r>
                <a:r>
                  <a:rPr dirty="0" err="1"/>
                  <a:t>tratamento</a:t>
                </a:r>
                <a:r>
                  <a:rPr dirty="0"/>
                  <a:t> base;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</a:t>
                </a:r>
                <a:r>
                  <a:rPr dirty="0" err="1"/>
                  <a:t>são</a:t>
                </a:r>
                <a:r>
                  <a:rPr dirty="0"/>
                  <a:t> </a:t>
                </a:r>
                <a:r>
                  <a:rPr dirty="0" err="1"/>
                  <a:t>parâmetros</a:t>
                </a:r>
                <a:r>
                  <a:rPr dirty="0"/>
                  <a:t> que </a:t>
                </a:r>
                <a:r>
                  <a:rPr dirty="0" err="1"/>
                  <a:t>assumimos</a:t>
                </a:r>
                <a:r>
                  <a:rPr dirty="0"/>
                  <a:t> </a:t>
                </a:r>
                <a:r>
                  <a:rPr dirty="0" err="1"/>
                  <a:t>como</a:t>
                </a:r>
                <a:r>
                  <a:rPr dirty="0"/>
                  <a:t> </a:t>
                </a:r>
                <a:r>
                  <a:rPr dirty="0" err="1"/>
                  <a:t>aleatório</a:t>
                </a:r>
                <a:r>
                  <a:rPr dirty="0"/>
                  <a:t> e com </a:t>
                </a:r>
                <a:r>
                  <a:rPr dirty="0" err="1"/>
                  <a:t>distribuição</a:t>
                </a:r>
                <a:r>
                  <a:rPr dirty="0"/>
                  <a:t> normal </a:t>
                </a:r>
                <a:r>
                  <a:rPr dirty="0" err="1"/>
                  <a:t>multivariada</a:t>
                </a:r>
                <a:r>
                  <a:rPr lang="pt-BR" dirty="0"/>
                  <a:t>;</a:t>
                </a:r>
                <a:endParaRPr dirty="0"/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indica o </a:t>
                </a:r>
                <a:r>
                  <a:rPr dirty="0" err="1"/>
                  <a:t>efeito</a:t>
                </a:r>
                <a:r>
                  <a:rPr dirty="0"/>
                  <a:t> do </a:t>
                </a:r>
                <a:r>
                  <a:rPr dirty="0" err="1"/>
                  <a:t>tratamento</a:t>
                </a:r>
                <a:r>
                  <a:rPr dirty="0"/>
                  <a:t> no </a:t>
                </a:r>
                <a:r>
                  <a:rPr dirty="0" err="1"/>
                  <a:t>processo</a:t>
                </a:r>
                <a:r>
                  <a:rPr dirty="0"/>
                  <a:t> longitudinal.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0" r="-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 Tiras</Template>
  <TotalTime>25</TotalTime>
  <Words>1363</Words>
  <Application>Microsoft Office PowerPoint</Application>
  <PresentationFormat>Widescreen</PresentationFormat>
  <Paragraphs>152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Corbel</vt:lpstr>
      <vt:lpstr>Wingdings</vt:lpstr>
      <vt:lpstr>Em Tiras</vt:lpstr>
      <vt:lpstr>Modelagem Conjunta de Dados Longitudinais e de Sobrevivência</vt:lpstr>
      <vt:lpstr>Apresentação do PowerPoint</vt:lpstr>
      <vt:lpstr>Introdução</vt:lpstr>
      <vt:lpstr>Dado de tempo até o evento</vt:lpstr>
      <vt:lpstr>Dado longitudinal</vt:lpstr>
      <vt:lpstr>Modelo conjunto</vt:lpstr>
      <vt:lpstr>Estrutura do modelo conjunto</vt:lpstr>
      <vt:lpstr>Parte longitudinal</vt:lpstr>
      <vt:lpstr>Função Trajetória</vt:lpstr>
      <vt:lpstr>Modelo Conjunto</vt:lpstr>
      <vt:lpstr>Efeitos</vt:lpstr>
      <vt:lpstr>Interpretações dos efeitos</vt:lpstr>
      <vt:lpstr>Exemplos</vt:lpstr>
      <vt:lpstr>Exemplos</vt:lpstr>
      <vt:lpstr>E1193</vt:lpstr>
      <vt:lpstr>E1193</vt:lpstr>
      <vt:lpstr>E1193</vt:lpstr>
      <vt:lpstr>E1193</vt:lpstr>
      <vt:lpstr>E1193</vt:lpstr>
      <vt:lpstr>Modelos</vt:lpstr>
      <vt:lpstr>E1193</vt:lpstr>
      <vt:lpstr>E1193</vt:lpstr>
      <vt:lpstr>E1193: Suposições</vt:lpstr>
      <vt:lpstr>E1193: Resultados</vt:lpstr>
      <vt:lpstr>Simulação</vt:lpstr>
      <vt:lpstr>Simulação</vt:lpstr>
      <vt:lpstr>Simulação</vt:lpstr>
      <vt:lpstr>Simulação</vt:lpstr>
      <vt:lpstr>Simulação</vt:lpstr>
      <vt:lpstr>Simulação</vt:lpstr>
      <vt:lpstr>Discussões</vt:lpstr>
      <vt:lpstr>Discussões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Conjunta de Dados Longitudinais e de Sobrevivência</dc:title>
  <dc:creator>Ítalo Ferreira Fernandes;Ruy Azevedo Cota Vasconcelos</dc:creator>
  <cp:keywords/>
  <cp:lastModifiedBy>Ítalo Ferreira Fernandes</cp:lastModifiedBy>
  <cp:revision>6</cp:revision>
  <dcterms:created xsi:type="dcterms:W3CDTF">2020-10-23T11:23:30Z</dcterms:created>
  <dcterms:modified xsi:type="dcterms:W3CDTF">2020-10-23T13:32:28Z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Universidade Federal de Minas Gerais (UFMG)</vt:lpwstr>
  </property>
  <property fmtid="{D5CDD505-2E9C-101B-9397-08002B2CF9AE}" pid="3" name="output">
    <vt:lpwstr>powerpoint_presentation</vt:lpwstr>
  </property>
</Properties>
</file>