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Modelagem</a:t>
            </a:r>
            <a:r>
              <a:rPr/>
              <a:t> </a:t>
            </a:r>
            <a:r>
              <a:rPr/>
              <a:t>Conjunta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Dados</a:t>
            </a:r>
            <a:r>
              <a:rPr/>
              <a:t> </a:t>
            </a:r>
            <a:r>
              <a:rPr/>
              <a:t>Longitudinais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Sobrevivência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Ítalo</a:t>
            </a:r>
            <a:r>
              <a:rPr/>
              <a:t> </a:t>
            </a:r>
            <a:r>
              <a:rPr/>
              <a:t>Ferreira</a:t>
            </a:r>
            <a:r>
              <a:rPr/>
              <a:t> </a:t>
            </a:r>
            <a:r>
              <a:rPr/>
              <a:t>Fernandes</a:t>
            </a:r>
            <a:br/>
            <a:r>
              <a:rPr/>
              <a:t>Ruy</a:t>
            </a:r>
            <a:r>
              <a:rPr/>
              <a:t> </a:t>
            </a:r>
            <a:r>
              <a:rPr/>
              <a:t>Azevedo</a:t>
            </a:r>
            <a:r>
              <a:rPr/>
              <a:t> </a:t>
            </a:r>
            <a:r>
              <a:rPr/>
              <a:t>Cota</a:t>
            </a:r>
            <a:r>
              <a:rPr/>
              <a:t> </a:t>
            </a:r>
            <a:r>
              <a:rPr/>
              <a:t>Vasconcelos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Universidade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Minas</a:t>
            </a:r>
            <a:r>
              <a:rPr/>
              <a:t> </a:t>
            </a:r>
            <a:r>
              <a:rPr/>
              <a:t>Gerais</a:t>
            </a:r>
            <a:r>
              <a:rPr/>
              <a:t> </a:t>
            </a:r>
            <a:r>
              <a:rPr/>
              <a:t>(UFMG)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Conjunto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Função de risco do modelo de sobrevivência com o componente longitudinal:</a:t>
                </a:r>
              </a:p>
              <a:p>
                <a:pPr lvl="1"/>
                <a14:m>
                  <m:oMath xmlns:m="http://schemas.openxmlformats.org/officeDocument/2006/math">
                    <m:r>
                      <m:t>h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e</m:t>
                    </m:r>
                    <m:r>
                      <m:t>x</m:t>
                    </m:r>
                    <m:r>
                      <m:t>p</m:t>
                    </m:r>
                    <m:r>
                      <m:t>(</m:t>
                    </m:r>
                    <m:r>
                      <m:t>β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t>+</m:t>
                    </m:r>
                    <m:r>
                      <m:t>α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m:t>h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é a taxa instantânea de ocorrência do evento (função de risco);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é a função de risco de base.</a:t>
                </a:r>
              </a:p>
              <a:p>
                <a:pPr lvl="2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é o efeito do tratamento no tempo até o evento;</a:t>
                </a:r>
              </a:p>
              <a:p>
                <a:pPr lvl="2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é o efeito do processo longitudinal.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Efeitos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Três diferentes efeitos:</a:t>
                </a:r>
              </a:p>
              <a:p>
                <a:pPr lvl="2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é o efeito do tratamento no tempo até o evento;</a:t>
                </a:r>
              </a:p>
              <a:p>
                <a:pPr lvl="2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é o efeito do processo longitudinal;</a:t>
                </a:r>
              </a:p>
              <a:p>
                <a:pPr lvl="2"/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 é o efeito do tratamento no processo longitudinal.</a:t>
                </a:r>
              </a:p>
              <a:p>
                <a:pPr lvl="1"/>
                <a:r>
                  <a:rPr/>
                  <a:t>Efeito geral do tratamento:</a:t>
                </a:r>
              </a:p>
              <a:p>
                <a:pPr lvl="2"/>
                <a14:m>
                  <m:oMath xmlns:m="http://schemas.openxmlformats.org/officeDocument/2006/math">
                    <m:r>
                      <m:t>β</m:t>
                    </m:r>
                    <m:r>
                      <m:t>γ</m:t>
                    </m:r>
                    <m:r>
                      <m:t>+</m:t>
                    </m:r>
                    <m:r>
                      <m:t>α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articular/Desktop/2020-1;2/Seminarios/2/Seminarios2/figuras/figura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73300"/>
            <a:ext cx="8229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Interpretações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efeitos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: as observações longitudinais não têm associação com o tempo até o evento;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: risco aumenta em 0.5 para cada unidade aumentada em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  <m:r>
                      <m:t>&lt;</m:t>
                    </m:r>
                    <m:r>
                      <m:t>0</m:t>
                    </m:r>
                  </m:oMath>
                </a14:m>
                <a:r>
                  <a:rPr/>
                  <a:t>: risco de quem recebe tratamento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é menor de quem não recebe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m:t>γ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: o tratamento não influencia os valores dos dados longitudinais.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Exemplos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Qualidade-de-vida (QDV);</a:t>
            </a:r>
          </a:p>
          <a:p>
            <a:pPr lvl="2"/>
            <a:r>
              <a:rPr/>
              <a:t>E1193;</a:t>
            </a:r>
          </a:p>
          <a:p>
            <a:pPr lvl="1"/>
            <a:r>
              <a:rPr/>
              <a:t>Simulação.</a:t>
            </a:r>
          </a:p>
          <a:p>
            <a:pPr lvl="0" marL="0" indent="0"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Experimento em grupo E1193 - </a:t>
            </a:r>
            <a:r>
              <a:rPr i="1"/>
              <a:t>Eastern Cooperative Oncology</a:t>
            </a:r>
            <a:r>
              <a:rPr/>
              <a:t>;</a:t>
            </a:r>
          </a:p>
          <a:p>
            <a:pPr lvl="1"/>
            <a:r>
              <a:rPr/>
              <a:t>Examinar a associação entre QDV e tempo de sobrevivência para pacientes no estudo;</a:t>
            </a:r>
          </a:p>
          <a:p>
            <a:pPr lvl="1"/>
            <a:r>
              <a:rPr/>
              <a:t>Estudo clínico de fase III de doxorubicin, paclitaxel e uma combinação dos dois;</a:t>
            </a:r>
          </a:p>
          <a:p>
            <a:pPr lvl="2"/>
            <a:r>
              <a:rPr/>
              <a:t>Quimioterapia contra câncer de mama metastático.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Pacientes que recebiam um dos dois tratamentos “simples” - doxorubicin ou paclitaxel apenas - trocaram para o outro agente durante o estudo;</a:t>
            </a:r>
          </a:p>
          <a:p>
            <a:pPr lvl="1"/>
            <a:r>
              <a:rPr/>
              <a:t>QDV foi acessada por uma escala de avaliação de terapia de câncer de mama (</a:t>
            </a:r>
            <a:r>
              <a:rPr i="1"/>
              <a:t>Brady et al</a:t>
            </a:r>
            <a:r>
              <a:rPr/>
              <a:t>, 1997);</a:t>
            </a:r>
          </a:p>
          <a:p>
            <a:pPr lvl="2"/>
            <a:r>
              <a:rPr/>
              <a:t>Essa avaliação inclui cinco subescalas gerais:</a:t>
            </a:r>
          </a:p>
          <a:p>
            <a:pPr lvl="3"/>
            <a:r>
              <a:rPr/>
              <a:t>Física;</a:t>
            </a:r>
          </a:p>
          <a:p>
            <a:pPr lvl="3"/>
            <a:r>
              <a:rPr/>
              <a:t>Social;</a:t>
            </a:r>
          </a:p>
          <a:p>
            <a:pPr lvl="3"/>
            <a:r>
              <a:rPr/>
              <a:t>Relacionamento com o médico;</a:t>
            </a:r>
          </a:p>
          <a:p>
            <a:pPr lvl="3"/>
            <a:r>
              <a:rPr/>
              <a:t>Emociona;</a:t>
            </a:r>
          </a:p>
          <a:p>
            <a:pPr lvl="3"/>
            <a:r>
              <a:rPr/>
              <a:t>Funcional.</a:t>
            </a:r>
          </a:p>
          <a:p>
            <a:pPr lvl="2"/>
            <a:r>
              <a:rPr/>
              <a:t>Além de subescalas específicas para câncer de mama.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Pontuação máxima de 148 pontos;</a:t>
            </a:r>
          </a:p>
          <a:p>
            <a:pPr lvl="2"/>
            <a:r>
              <a:rPr/>
              <a:t>Quanto maior a pontuação, melhor a qualidade de vida do paciente.</a:t>
            </a:r>
          </a:p>
          <a:p>
            <a:pPr lvl="1"/>
            <a:r>
              <a:rPr/>
              <a:t>Análise de:</a:t>
            </a:r>
          </a:p>
          <a:p>
            <a:pPr lvl="2"/>
            <a:r>
              <a:rPr/>
              <a:t>Tempo obrevivência após entrar na fase de cross-over (progressão da doença) e associação com o tratamento e com o QDV.</a:t>
            </a:r>
          </a:p>
          <a:p>
            <a:pPr lvl="1"/>
            <a:r>
              <a:rPr/>
              <a:t>QDV;</a:t>
            </a:r>
          </a:p>
          <a:p>
            <a:pPr lvl="2"/>
            <a:r>
              <a:rPr/>
              <a:t>Medida em 2 pontos durante essa fase.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E1193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252 pacientes tiveram pelo menos uma medição de QDV realizada.</a:t>
                </a:r>
              </a:p>
              <a:p>
                <a:pPr lvl="1"/>
                <a:r>
                  <a:rPr/>
                  <a:t>124 pacientes: paclitaxel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doxorubicin;</a:t>
                </a:r>
              </a:p>
              <a:p>
                <a:pPr lvl="2"/>
                <a:r>
                  <a:rPr/>
                  <a:t>Tempo de vida mediano: 13 meses;</a:t>
                </a:r>
              </a:p>
              <a:p>
                <a:pPr lvl="2"/>
                <a:r>
                  <a:rPr/>
                  <a:t>2 censuras.</a:t>
                </a:r>
              </a:p>
              <a:p>
                <a:pPr lvl="1"/>
                <a:r>
                  <a:rPr/>
                  <a:t>128 pacientes: doxorubicin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paclitaxel;</a:t>
                </a:r>
              </a:p>
              <a:p>
                <a:pPr lvl="2"/>
                <a:r>
                  <a:rPr/>
                  <a:t>Tempo de vida mediano: 14.9 meses;</a:t>
                </a:r>
              </a:p>
              <a:p>
                <a:pPr lvl="2"/>
                <a:r>
                  <a:rPr/>
                  <a:t>6 censuras.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articular/Desktop/2020-1;2/Seminarios/2/Seminarios2/figuras/capa_arti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600200"/>
            <a:ext cx="469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Contudo, apenas 65% dos pacientes tiveram 2 medições de QDV realizadas;</a:t>
            </a:r>
          </a:p>
          <a:p>
            <a:pPr lvl="2"/>
            <a:r>
              <a:rPr/>
              <a:t>Esses dados faltantes podem introduzir viés na estimativa do efeito de QDV e do tratamento.</a:t>
            </a:r>
          </a:p>
          <a:p>
            <a:pPr lvl="1"/>
            <a:r>
              <a:rPr/>
              <a:t>Dados discrepantes não foram excluídos;</a:t>
            </a:r>
          </a:p>
          <a:p>
            <a:pPr lvl="1"/>
            <a:r>
              <a:rPr/>
              <a:t>Essas escolhas foram feitas devido a confiança na habilidade do modelo conjunto em reduzir o viés proveniente de dados incompletos ou com erro.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Modelo de Cox apenas com a covariável do tratamento;</a:t>
            </a:r>
          </a:p>
          <a:p>
            <a:pPr lvl="1"/>
            <a:r>
              <a:rPr/>
              <a:t>Modelo de dois estágios com as duas medidas de QDV:</a:t>
            </a:r>
          </a:p>
          <a:p>
            <a:pPr lvl="2"/>
            <a:r>
              <a:rPr i="1"/>
              <a:t>Tsiatis et al</a:t>
            </a:r>
            <a:r>
              <a:rPr/>
              <a:t>, 1995;</a:t>
            </a:r>
          </a:p>
          <a:p>
            <a:pPr lvl="2"/>
            <a:r>
              <a:rPr/>
              <a:t>Ajusta um modelo linear misto nos dados longitudinais;</a:t>
            </a:r>
          </a:p>
          <a:p>
            <a:pPr lvl="2"/>
            <a:r>
              <a:rPr/>
              <a:t>Em seguida insere a função trajetória ajustada no modelo de Cox como variável tempo-dependente.</a:t>
            </a:r>
          </a:p>
          <a:p>
            <a:pPr lvl="1"/>
            <a:r>
              <a:rPr/>
              <a:t>Modelo conjunto para examinar o efeito do tratamento e a associação entre QDV e a sobrevivência.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E1193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articular/Desktop/2020-1;2/Seminarios/2/Seminarios2/figuras/figura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4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Função de trajetória;</a:t>
            </a:r>
          </a:p>
          <a:p>
            <a:pPr lvl="2"/>
            <a:r>
              <a:rPr/>
              <a:t>Muito ruído;</a:t>
            </a:r>
          </a:p>
          <a:p>
            <a:pPr lvl="2"/>
            <a:r>
              <a:rPr/>
              <a:t>Tratar como aleatórias.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E1193</a:t>
            </a:r>
            <a:r>
              <a:rPr/>
              <a:t>:</a:t>
            </a:r>
            <a:r>
              <a:rPr/>
              <a:t> </a:t>
            </a:r>
            <a:r>
              <a:rPr/>
              <a:t>Suposições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 trajetória de QDV é uma função linear do tempo;</a:t>
                </a:r>
              </a:p>
              <a:p>
                <a:pPr lvl="2"/>
                <a:r>
                  <a:rPr/>
                  <a:t>Já que temos apenas 2 medidas de QDV.</a:t>
                </a:r>
              </a:p>
              <a:p>
                <a:pPr lvl="1"/>
                <a:r>
                  <a:rPr/>
                  <a:t>A transformação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D</m:t>
                    </m:r>
                    <m:sSup>
                      <m:e>
                        <m:r>
                          <m:t>V</m:t>
                        </m:r>
                      </m:e>
                      <m:sup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/>
                  <a:t> é normal.</a:t>
                </a:r>
              </a:p>
              <a:p>
                <a:pPr lvl="1"/>
                <a:r>
                  <a:rPr/>
                  <a:t>A interação entre tratamento e tempo foi testada separadamente e foi não-significativa;</a:t>
                </a:r>
              </a:p>
              <a:p>
                <a:pPr lvl="2"/>
                <a:r>
                  <a:rPr/>
                  <a:t>Podemos assumir que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D</m:t>
                    </m:r>
                    <m:sSup>
                      <m:e>
                        <m:r>
                          <m:t>V</m:t>
                        </m:r>
                      </m:e>
                      <m:sup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/>
                  <a:t> segue uma trajetória da forma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  <m:r>
                          <m:t>i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t>t</m:t>
                    </m:r>
                    <m:r>
                      <m:t>+</m:t>
                    </m:r>
                    <m:r>
                      <m:t>γ</m:t>
                    </m:r>
                    <m:r>
                      <m:t>T</m:t>
                    </m:r>
                    <m:r>
                      <m:t>r</m:t>
                    </m:r>
                    <m:r>
                      <m:t>a</m:t>
                    </m:r>
                    <m:r>
                      <m:t>t</m:t>
                    </m:r>
                    <m:r>
                      <m:t>a</m:t>
                    </m:r>
                    <m:r>
                      <m:t>m</m:t>
                    </m:r>
                    <m:r>
                      <m:t>e</m:t>
                    </m:r>
                    <m:r>
                      <m:t>n</m:t>
                    </m:r>
                    <m:r>
                      <m:t>t</m:t>
                    </m:r>
                    <m:r>
                      <m:t>o</m:t>
                    </m:r>
                  </m:oMath>
                </a14:m>
                <a:r>
                  <a:rPr/>
                  <a:t>;</a:t>
                </a:r>
              </a:p>
              <a:p>
                <a:pPr lvl="3"/>
                <a:r>
                  <a:rPr/>
                  <a:t>No modelo de dois estágios e no modelo conjunto.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E1193</a:t>
            </a:r>
            <a:r>
              <a:rPr/>
              <a:t>:</a:t>
            </a:r>
            <a:r>
              <a:rPr/>
              <a:t> </a:t>
            </a:r>
            <a:r>
              <a:rPr/>
              <a:t>Resultados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articular/Desktop/2020-1;2/Seminarios/2/Seminarios2/figuras/tabela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600200"/>
            <a:ext cx="654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12 conjuntos de estudos de simulação com diferentes valores de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0.5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0.25</m:t>
                    </m:r>
                    <m:r>
                      <m:t>,</m:t>
                    </m:r>
                    <m:r>
                      <m:t>0.5</m:t>
                    </m:r>
                    <m:r>
                      <m:t>)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=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0.5</m:t>
                    </m:r>
                    <m:r>
                      <m:t>)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Para cada combinação de parâmetros foram usadas 1000 réplicas;</a:t>
                </a:r>
              </a:p>
              <a:p>
                <a:pPr lvl="2"/>
                <a:r>
                  <a:rPr/>
                  <a:t>Para cada réplica forama gerados 400 indivíduos - 200 no grupo controle e 200 no tratamento.</a:t>
                </a:r>
              </a:p>
              <a:p>
                <a:pPr lvl="1"/>
                <a:r>
                  <a:rPr/>
                  <a:t>A trajetória longitudinal verdadeira foi simulada como: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0</m:t>
                          </m:r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t>×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t>+</m:t>
                      </m:r>
                      <m:r>
                        <m:t>γ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onde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  <m:r>
                          <m:t>i</m:t>
                        </m:r>
                      </m:sub>
                    </m:sSub>
                    <m:r>
                      <m:t>∼</m:t>
                    </m:r>
                    <m: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∼</m:t>
                    </m:r>
                    <m: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sSup>
                      <m:e>
                        <m:r>
                          <m:t>0.5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r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0.3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Os dados longitudinais observados foram simulados de um modelo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N</m:t>
                      </m:r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,</m:t>
                      </m:r>
                      <m:sSubSup>
                        <m:e>
                          <m:r>
                            <m:t>σ</m:t>
                          </m:r>
                        </m:e>
                        <m:sub>
                          <m:r>
                            <m:t>e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)</m:t>
                      </m:r>
                      <m:r>
                        <m:t>,</m:t>
                      </m:r>
                    </m:oMath>
                  </m:oMathPara>
                </a14:m>
              </a:p>
              <a:p>
                <a:pPr lvl="1"/>
                <a:r>
                  <a:rPr/>
                  <a:t>com </a:t>
                </a:r>
                <a14:m>
                  <m:oMath xmlns:m="http://schemas.openxmlformats.org/officeDocument/2006/math"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e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t>=</m:t>
                    </m:r>
                    <m:sSup>
                      <m:e>
                        <m:r>
                          <m:t>0.5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O tempo para medidas longitudinais foi fixado em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=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0.5</m:t>
                    </m:r>
                    <m:r>
                      <m:t>,</m:t>
                    </m:r>
                    <m:r>
                      <m:t>1.0</m:t>
                    </m:r>
                    <m:r>
                      <m:t>,</m:t>
                    </m:r>
                    <m:r>
                      <m:t>1.5</m:t>
                    </m:r>
                    <m:r>
                      <m:t>,</m:t>
                    </m:r>
                    <m:r>
                      <m:t>2.0</m:t>
                    </m:r>
                    <m:r>
                      <m:t>,</m:t>
                    </m:r>
                    <m:r>
                      <m:t>2.5</m:t>
                    </m:r>
                    <m:r>
                      <m:t>)</m:t>
                    </m:r>
                  </m:oMath>
                </a14:m>
                <a:r>
                  <a:rPr/>
                  <a:t> anos após a entrada do participante no estudo.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Introdução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 tempo de sobrevivência é gerado pela equação: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h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β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t>+</m:t>
                      </m:r>
                      <m:r>
                        <m:t>α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,</m:t>
                      </m:r>
                    </m:oMath>
                  </m:oMathPara>
                </a14:m>
              </a:p>
              <a:p>
                <a:pPr lvl="1"/>
                <a:r>
                  <a:rPr/>
                  <a:t>com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r>
                      <m:t>0.25</m:t>
                    </m:r>
                  </m:oMath>
                </a14:m>
              </a:p>
              <a:p>
                <a:pPr lvl="2"/>
                <a:r>
                  <a:rPr/>
                  <a:t>Tempo mediano de sobrevivência = 2.77 anos.</a:t>
                </a:r>
              </a:p>
              <a:p>
                <a:pPr lvl="1"/>
                <a:r>
                  <a:rPr/>
                  <a:t>Suposição de censura à direita uniforme;</a:t>
                </a:r>
              </a:p>
              <a:p>
                <a:pPr lvl="2"/>
                <a:r>
                  <a:rPr/>
                  <a:t>Tempo de </a:t>
                </a:r>
                <a:r>
                  <a:rPr i="1"/>
                  <a:t>follow-up</a:t>
                </a:r>
                <a:r>
                  <a:rPr/>
                  <a:t> mínimo de 1 ano.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Ajustaram 3 modelos:</a:t>
            </a:r>
          </a:p>
          <a:p>
            <a:pPr lvl="2"/>
            <a:r>
              <a:rPr b="1"/>
              <a:t>A</a:t>
            </a:r>
            <a:r>
              <a:rPr/>
              <a:t>: Modelo de Cox sem trajetória longitudinal;</a:t>
            </a:r>
          </a:p>
          <a:p>
            <a:pPr lvl="2"/>
            <a:r>
              <a:rPr b="1"/>
              <a:t>B</a:t>
            </a:r>
            <a:r>
              <a:rPr/>
              <a:t>: Modelo de Cox usando dado longitudinal como variável tempo-dependente;</a:t>
            </a:r>
          </a:p>
          <a:p>
            <a:pPr lvl="2"/>
            <a:r>
              <a:rPr b="1"/>
              <a:t>C</a:t>
            </a:r>
            <a:r>
              <a:rPr/>
              <a:t>: Modelo conjunto.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Simulação</a:t>
            </a:r>
          </a:p>
        </p:txBody>
      </p:sp>
      <p:pic>
        <p:nvPicPr>
          <p:cNvPr descr="C:/Users/Particular/Desktop/2020-1;2/Seminarios/2/Seminarios2/figuras/tabela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Simulação</a:t>
            </a:r>
          </a:p>
        </p:txBody>
      </p:sp>
      <p:pic>
        <p:nvPicPr>
          <p:cNvPr descr="C:/Users/Particular/Desktop/2020-1;2/Seminarios/2/Seminarios2/figuras/tabela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Quando os dados longitudinais não estão associados ao tratamento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ignorar a informação longitudinal ainda resultará em estimativas atenuadas do efeito do tratamento;</a:t>
                </a:r>
              </a:p>
              <a:p>
                <a:pPr lvl="2"/>
                <a:r>
                  <a:rPr/>
                  <a:t>O grau de atenuação depende do grau de associação entre os dados longitudinais e os dados de sobrevivência,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A estimativa do efeito do tratamento se mantém sem viés quando não há associação entre os dados longitudinais e de sobrevivência;</a:t>
                </a:r>
              </a:p>
              <a:p>
                <a:pPr lvl="1"/>
                <a:r>
                  <a:rPr/>
                  <a:t>O uso do modelo conjunto no modelamento implica em correção do viés e aumento do poder para estimar o efeito direto do tratamento,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, e o efeito geral do tratamento: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γ</m:t>
                    </m:r>
                    <m:r>
                      <m:t>+</m:t>
                    </m:r>
                    <m:r>
                      <m:t>α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Quando o propósito do estudo clínico é investigar o efeito longitudinal no tempo até o evento de interesse, o modelo conjunto leva a estimativas mais eficientes e sem viés quando é ajustado o modelo de sobrevivência correto.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Joseph G. Ibrahim, Haitao Chu and Liddy M. Chen, </a:t>
            </a:r>
            <a:r>
              <a:rPr i="1"/>
              <a:t>Basic Concepts and Methods for Joint Models of Longitudinal and Survival Data</a:t>
            </a:r>
            <a:r>
              <a:rPr/>
              <a:t>, Journal of Clinical Oncology, 28, 16, (2796), (2010).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Dado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tempo</a:t>
            </a:r>
            <a:r>
              <a:rPr/>
              <a:t> </a:t>
            </a:r>
            <a:r>
              <a:rPr/>
              <a:t>até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evento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Acompanha paciente até o evento ou a censura.</a:t>
            </a:r>
          </a:p>
          <a:p>
            <a:pPr lvl="1"/>
            <a:r>
              <a:rPr/>
              <a:t>O tempo até o evento é o dado primordial da análise de sobrevivência.</a:t>
            </a:r>
          </a:p>
          <a:p>
            <a:pPr lvl="1"/>
            <a:r>
              <a:rPr/>
              <a:t>Importante o tempo que levou para ocorrer o evento.</a:t>
            </a:r>
          </a:p>
          <a:p>
            <a:pPr lvl="1"/>
            <a:r>
              <a:rPr/>
              <a:t>Comparação de tratamentos.</a:t>
            </a:r>
          </a:p>
          <a:p>
            <a:pPr lvl="1"/>
            <a:r>
              <a:rPr/>
              <a:t>Retorna a função de riscos, a taxa de falha e risco relativo.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Dado</a:t>
            </a:r>
            <a:r>
              <a:rPr/>
              <a:t> </a:t>
            </a:r>
            <a:r>
              <a:rPr/>
              <a:t>longitudinal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Valores em diferentes pontos no tempo.</a:t>
            </a:r>
          </a:p>
          <a:p>
            <a:pPr lvl="1"/>
            <a:r>
              <a:rPr/>
              <a:t>Importante o valor coletado e o tempo que foi coletado.</a:t>
            </a:r>
          </a:p>
          <a:p>
            <a:pPr lvl="1"/>
            <a:r>
              <a:rPr/>
              <a:t>Podem ser ótimos preditores para o tempo até o evento.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conjunto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Modelos clássicos não levam em conta a dependência entre esses dois tipos de dados.</a:t>
            </a:r>
          </a:p>
          <a:p>
            <a:pPr lvl="1"/>
            <a:r>
              <a:rPr/>
              <a:t>A modelagem conjunta foi proposta com objetivo de levar em consideração essa dependência.</a:t>
            </a:r>
          </a:p>
          <a:p>
            <a:pPr lvl="1"/>
            <a:r>
              <a:rPr/>
              <a:t>Estimativas mais eficientes e menos viesadas.</a:t>
            </a:r>
          </a:p>
          <a:p>
            <a:pPr lvl="1"/>
            <a:r>
              <a:rPr/>
              <a:t>Aumento no poder e redução da amostragem.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Estrutura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modelo</a:t>
            </a:r>
            <a:r>
              <a:rPr/>
              <a:t> </a:t>
            </a:r>
            <a:r>
              <a:rPr/>
              <a:t>conjunto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longitudinal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 componente longitudinal consiste no modelo linear misto, que pode ser escrito como: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é a resposta observada do i-ésimo indivíduo no tempo j-ésimo;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é o erro aleatório que assumimos que vem de uma distribuição normal;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é conhecida como função trajetória do modelo;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Função</a:t>
            </a:r>
            <a:r>
              <a:rPr/>
              <a:t> </a:t>
            </a:r>
            <a:r>
              <a:rPr/>
              <a:t>Trajetória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  <m:r>
                          <m:t>i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t>+</m:t>
                    </m:r>
                    <m:r>
                      <m:t>γ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é o valor do tempo;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é o indicador de tratamento do i-ésimo indivíduo que assume 1 para tratamento e 0 para não tratamento ou tratamento base;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0</m:t>
                        </m:r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são parâmetros que assumimos como aleatório e com distribuição normal multivariada.</a:t>
                </a:r>
              </a:p>
              <a:p>
                <a:pPr lvl="2"/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 indica o efeito do tratamento no processo longitudinal.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Conjunta de Dados Longitudinais e de Sobrevivência</dc:title>
  <dc:creator>Ítalo Ferreira Fernandes; Ruy Azevedo Cota Vasconcelos</dc:creator>
  <cp:keywords/>
  <dcterms:created xsi:type="dcterms:W3CDTF">2020-10-23T11:23:30Z</dcterms:created>
  <dcterms:modified xsi:type="dcterms:W3CDTF">2020-10-23T11:23:30Z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Universidade Federal de Minas Gerais (UFMG)</vt:lpwstr>
  </property>
  <property fmtid="{D5CDD505-2E9C-101B-9397-08002B2CF9AE}" pid="3" name="output">
    <vt:lpwstr>powerpoint_presentation</vt:lpwstr>
  </property>
</Properties>
</file>