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711" autoAdjust="0"/>
  </p:normalViewPr>
  <p:slideViewPr>
    <p:cSldViewPr snapToGrid="0" snapToObjects="1">
      <p:cViewPr varScale="1">
        <p:scale>
          <a:sx n="108" d="100"/>
          <a:sy n="108" d="100"/>
        </p:scale>
        <p:origin x="678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69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31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241EB5C9-1307-BA42-ABA2-0BC069CD8E7F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45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0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0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1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66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4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46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31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92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20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36787"/>
            <a:ext cx="7772400" cy="1470025"/>
          </a:xfrm>
        </p:spPr>
        <p:txBody>
          <a:bodyPr>
            <a:noAutofit/>
          </a:bodyPr>
          <a:lstStyle/>
          <a:p>
            <a:r>
              <a:rPr sz="4400" dirty="0" err="1"/>
              <a:t>Modelagem</a:t>
            </a:r>
            <a:r>
              <a:rPr sz="4400" dirty="0"/>
              <a:t> </a:t>
            </a:r>
            <a:r>
              <a:rPr sz="4400" dirty="0" err="1"/>
              <a:t>Conjunta</a:t>
            </a:r>
            <a:r>
              <a:rPr sz="4400" dirty="0"/>
              <a:t> de Dados </a:t>
            </a:r>
            <a:r>
              <a:rPr sz="4400" dirty="0" err="1"/>
              <a:t>Longitudinais</a:t>
            </a:r>
            <a:r>
              <a:rPr sz="4400" dirty="0"/>
              <a:t> e de </a:t>
            </a:r>
            <a:r>
              <a:rPr sz="4400" dirty="0" err="1"/>
              <a:t>Sobrevivência</a:t>
            </a:r>
            <a:endParaRPr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/>
          </a:bodyPr>
          <a:lstStyle/>
          <a:p>
            <a:br>
              <a:rPr dirty="0"/>
            </a:br>
            <a:br>
              <a:rPr dirty="0"/>
            </a:br>
            <a:r>
              <a:rPr dirty="0"/>
              <a:t>Ítalo Ferreira Fernandes</a:t>
            </a:r>
            <a:br>
              <a:rPr dirty="0"/>
            </a:br>
            <a:r>
              <a:rPr dirty="0" err="1"/>
              <a:t>Ruy</a:t>
            </a:r>
            <a:r>
              <a:rPr dirty="0"/>
              <a:t> Azevedo Cota Vasconcelos</a:t>
            </a:r>
            <a:endParaRPr lang="pt-BR" dirty="0"/>
          </a:p>
          <a:p>
            <a:r>
              <a:rPr lang="pt-BR" dirty="0"/>
              <a:t>Orientadora: Juliana </a:t>
            </a:r>
            <a:r>
              <a:rPr lang="pt-BR" dirty="0" err="1"/>
              <a:t>Feritar</a:t>
            </a:r>
            <a:r>
              <a:rPr lang="pt-BR" dirty="0"/>
              <a:t> de Melo e Silva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95553" y="6070905"/>
            <a:ext cx="3000894" cy="365125"/>
          </a:xfrm>
        </p:spPr>
        <p:txBody>
          <a:bodyPr/>
          <a:lstStyle/>
          <a:p>
            <a:pPr algn="ctr"/>
            <a:r>
              <a:rPr dirty="0" err="1"/>
              <a:t>Universidade</a:t>
            </a:r>
            <a:r>
              <a:rPr dirty="0"/>
              <a:t> Federal de Minas Gerais (UFMG)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Modelo Conjunto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Função de risco do modelo de sobrevivência com o componente longitudinal:</a:t>
            </a:r>
          </a:p>
          <a:p>
            <a:pPr lvl="1"/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h</m:t>
                </m:r>
                <m:r>
                  <a:rPr>
                    <a:latin typeface="Cambria Math" panose="02040503050406030204" pitchFamily="18" charset="0"/>
                  </a:rPr>
                  <m:t>(</m:t>
                </m:r>
                <m:r>
                  <a:rPr>
                    <a:latin typeface="Cambria Math" panose="02040503050406030204" pitchFamily="18" charset="0"/>
                  </a:rPr>
                  <m:t>𝑡</m:t>
                </m:r>
                <m:r>
                  <a:rPr>
                    <a:latin typeface="Cambria Math" panose="02040503050406030204" pitchFamily="18" charset="0"/>
                  </a:rPr>
                  <m:t>)=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h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𝑜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(</m:t>
                </m:r>
                <m:r>
                  <a:rPr>
                    <a:latin typeface="Cambria Math" panose="02040503050406030204" pitchFamily="18" charset="0"/>
                  </a:rPr>
                  <m:t>𝑡</m:t>
                </m:r>
                <m:r>
                  <a:rPr>
                    <a:latin typeface="Cambria Math" panose="02040503050406030204" pitchFamily="18" charset="0"/>
                  </a:rPr>
                  <m:t>)</m:t>
                </m:r>
                <m:r>
                  <a:rPr>
                    <a:latin typeface="Cambria Math" panose="02040503050406030204" pitchFamily="18" charset="0"/>
                  </a:rPr>
                  <m:t>𝑒𝑥𝑝</m:t>
                </m:r>
                <m:r>
                  <a:rPr>
                    <a:latin typeface="Cambria Math" panose="02040503050406030204" pitchFamily="18" charset="0"/>
                  </a:rPr>
                  <m:t>(</m:t>
                </m:r>
                <m:r>
                  <a:rPr>
                    <a:latin typeface="Cambria Math" panose="02040503050406030204" pitchFamily="18" charset="0"/>
                  </a:rPr>
                  <m:t>𝛽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𝑖𝑗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+</m:t>
                </m:r>
                <m:r>
                  <a:rPr>
                    <a:latin typeface="Cambria Math" panose="02040503050406030204" pitchFamily="18" charset="0"/>
                  </a:rPr>
                  <m:t>𝛼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𝑍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;</a:t>
            </a:r>
          </a:p>
          <a:p>
            <a:pPr lvl="2"/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h</m:t>
                </m:r>
                <m:r>
                  <a:rPr>
                    <a:latin typeface="Cambria Math" panose="02040503050406030204" pitchFamily="18" charset="0"/>
                  </a:rPr>
                  <m:t>(</m:t>
                </m:r>
                <m:r>
                  <a:rPr>
                    <a:latin typeface="Cambria Math" panose="02040503050406030204" pitchFamily="18" charset="0"/>
                  </a:rPr>
                  <m:t>𝑡</m:t>
                </m:r>
                <m:r>
                  <a:rPr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é a taxa instantânea de ocorrência do evento (função de risco);</a:t>
            </a:r>
          </a:p>
          <a:p>
            <a:pPr lvl="2"/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h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𝑜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(</m:t>
                </m:r>
                <m:r>
                  <a:rPr>
                    <a:latin typeface="Cambria Math" panose="02040503050406030204" pitchFamily="18" charset="0"/>
                  </a:rPr>
                  <m:t>𝑡</m:t>
                </m:r>
                <m:r>
                  <a:rPr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é a função de risco de base.</a:t>
            </a:r>
          </a:p>
          <a:p>
            <a:pPr lvl="2"/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𝛼</m:t>
                </m:r>
              </m:oMath>
            </a14:m>
            <a:r>
              <a:t> é o efeito do tratamento no tempo até o evento;</a:t>
            </a:r>
          </a:p>
          <a:p>
            <a:pPr lvl="2"/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𝛽</m:t>
                </m:r>
              </m:oMath>
            </a14:m>
            <a:r>
              <a:t> é o efeito do processo longitudinal.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Efeitos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Três diferentes efeitos:</a:t>
            </a:r>
          </a:p>
          <a:p>
            <a:pPr lvl="2"/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𝛼</m:t>
                </m:r>
              </m:oMath>
            </a14:m>
            <a:r>
              <a:t> é o efeito do tratamento no tempo até o evento;</a:t>
            </a:r>
          </a:p>
          <a:p>
            <a:pPr lvl="2"/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𝛽</m:t>
                </m:r>
              </m:oMath>
            </a14:m>
            <a:r>
              <a:t> é o efeito do processo longitudinal;</a:t>
            </a:r>
          </a:p>
          <a:p>
            <a:pPr lvl="2"/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𝛾</m:t>
                </m:r>
              </m:oMath>
            </a14:m>
            <a:r>
              <a:t> é o efeito do tratamento no processo longitudinal.</a:t>
            </a:r>
          </a:p>
          <a:p>
            <a:pPr lvl="1"/>
            <a:r>
              <a:t>Efeito geral do tratamento:</a:t>
            </a:r>
          </a:p>
          <a:p>
            <a:pPr lvl="2"/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𝛽𝛾</m:t>
                </m:r>
                <m:r>
                  <a:rPr>
                    <a:latin typeface="Cambria Math" panose="02040503050406030204" pitchFamily="18" charset="0"/>
                  </a:rPr>
                  <m:t>+</m:t>
                </m:r>
                <m:r>
                  <a:rPr>
                    <a:latin typeface="Cambria Math" panose="02040503050406030204" pitchFamily="18" charset="0"/>
                  </a:rPr>
                  <m:t>𝛼</m:t>
                </m:r>
              </m:oMath>
            </a14:m>
            <a:r>
              <a:t>.</a:t>
            </a:r>
          </a:p>
        </p:txBody>
      </p:sp>
      <p:pic>
        <p:nvPicPr>
          <p:cNvPr id="5" name="Picture 1" descr="C:/Users/Particular/Desktop/2020-1;2/Seminarios/2/Seminarios2/figuras/figura1.png">
            <a:extLst>
              <a:ext uri="{FF2B5EF4-FFF2-40B4-BE49-F238E27FC236}">
                <a16:creationId xmlns:a16="http://schemas.microsoft.com/office/drawing/2014/main" id="{4A31A23E-3D61-41C6-BAFE-DA7F8ED4CCA1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14895" y="4185824"/>
            <a:ext cx="5760128" cy="222227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Interpretações dos efeitos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𝛽</m:t>
                </m:r>
                <m:r>
                  <a:rPr>
                    <a:latin typeface="Cambria Math" panose="02040503050406030204" pitchFamily="18" charset="0"/>
                  </a:rPr>
                  <m:t>=</m:t>
                </m:r>
                <m:r>
                  <a:rPr>
                    <a:latin typeface="Cambria Math" panose="02040503050406030204" pitchFamily="18" charset="0"/>
                  </a:rPr>
                  <m:t>0</m:t>
                </m:r>
              </m:oMath>
            </a14:m>
            <a:r>
              <a:rPr dirty="0"/>
              <a:t>: as </a:t>
            </a:r>
            <a:r>
              <a:rPr dirty="0" err="1"/>
              <a:t>observações</a:t>
            </a:r>
            <a:r>
              <a:rPr dirty="0"/>
              <a:t> </a:t>
            </a:r>
            <a:r>
              <a:rPr dirty="0" err="1"/>
              <a:t>longitudinais</a:t>
            </a:r>
            <a:r>
              <a:rPr dirty="0"/>
              <a:t> </a:t>
            </a:r>
            <a:r>
              <a:rPr dirty="0" err="1"/>
              <a:t>não</a:t>
            </a:r>
            <a:r>
              <a:rPr dirty="0"/>
              <a:t> </a:t>
            </a:r>
            <a:r>
              <a:rPr dirty="0" err="1"/>
              <a:t>têm</a:t>
            </a:r>
            <a:r>
              <a:rPr dirty="0"/>
              <a:t> </a:t>
            </a:r>
            <a:r>
              <a:rPr dirty="0" err="1"/>
              <a:t>associação</a:t>
            </a:r>
            <a:r>
              <a:rPr dirty="0"/>
              <a:t> com o tempo </a:t>
            </a:r>
            <a:r>
              <a:rPr dirty="0" err="1"/>
              <a:t>até</a:t>
            </a:r>
            <a:r>
              <a:rPr dirty="0"/>
              <a:t> o </a:t>
            </a:r>
            <a:r>
              <a:rPr dirty="0" err="1"/>
              <a:t>evento</a:t>
            </a:r>
            <a:r>
              <a:rPr dirty="0"/>
              <a:t>;</a:t>
            </a:r>
          </a:p>
          <a:p>
            <a:pPr lvl="1"/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𝛽</m:t>
                </m:r>
                <m:r>
                  <a:rPr>
                    <a:latin typeface="Cambria Math" panose="02040503050406030204" pitchFamily="18" charset="0"/>
                  </a:rPr>
                  <m:t>=</m:t>
                </m:r>
                <m:r>
                  <a:rPr>
                    <a:latin typeface="Cambria Math" panose="02040503050406030204" pitchFamily="18" charset="0"/>
                  </a:rPr>
                  <m:t>0</m:t>
                </m:r>
                <m:r>
                  <a:rPr>
                    <a:latin typeface="Cambria Math" panose="02040503050406030204" pitchFamily="18" charset="0"/>
                  </a:rPr>
                  <m:t>.</m:t>
                </m:r>
                <m:r>
                  <a:rPr>
                    <a:latin typeface="Cambria Math" panose="02040503050406030204" pitchFamily="18" charset="0"/>
                  </a:rPr>
                  <m:t>5</m:t>
                </m:r>
              </m:oMath>
            </a14:m>
            <a:r>
              <a:rPr dirty="0"/>
              <a:t>: </a:t>
            </a:r>
            <a:r>
              <a:rPr dirty="0" err="1"/>
              <a:t>risco</a:t>
            </a:r>
            <a:r>
              <a:rPr dirty="0"/>
              <a:t> </a:t>
            </a:r>
            <a:r>
              <a:rPr dirty="0" err="1"/>
              <a:t>aumenta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0.5 para </a:t>
            </a:r>
            <a:r>
              <a:rPr dirty="0" err="1"/>
              <a:t>cada</a:t>
            </a:r>
            <a:r>
              <a:rPr dirty="0"/>
              <a:t> </a:t>
            </a:r>
            <a:r>
              <a:rPr dirty="0" err="1"/>
              <a:t>unidade</a:t>
            </a:r>
            <a:r>
              <a:rPr dirty="0"/>
              <a:t> </a:t>
            </a:r>
            <a:r>
              <a:rPr dirty="0" err="1"/>
              <a:t>aumentada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𝑖𝑗</m:t>
                    </m:r>
                  </m:sub>
                </m:sSub>
              </m:oMath>
            </a14:m>
            <a:r>
              <a:rPr dirty="0"/>
              <a:t>;</a:t>
            </a:r>
          </a:p>
          <a:p>
            <a:pPr lvl="1"/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𝛼</m:t>
                </m:r>
                <m:r>
                  <a:rPr>
                    <a:latin typeface="Cambria Math" panose="02040503050406030204" pitchFamily="18" charset="0"/>
                  </a:rPr>
                  <m:t>&lt;</m:t>
                </m:r>
                <m:r>
                  <a:rPr>
                    <a:latin typeface="Cambria Math" panose="02040503050406030204" pitchFamily="18" charset="0"/>
                  </a:rPr>
                  <m:t>0</m:t>
                </m:r>
              </m:oMath>
            </a14:m>
            <a:r>
              <a:rPr dirty="0"/>
              <a:t>: </a:t>
            </a:r>
            <a:r>
              <a:rPr dirty="0" err="1"/>
              <a:t>risco</a:t>
            </a:r>
            <a:r>
              <a:rPr dirty="0"/>
              <a:t> de </a:t>
            </a:r>
            <a:r>
              <a:rPr dirty="0" err="1"/>
              <a:t>quem</a:t>
            </a:r>
            <a:r>
              <a:rPr dirty="0"/>
              <a:t> </a:t>
            </a:r>
            <a:r>
              <a:rPr dirty="0" err="1"/>
              <a:t>recebe</a:t>
            </a:r>
            <a:r>
              <a:rPr dirty="0"/>
              <a:t> </a:t>
            </a:r>
            <a:r>
              <a:rPr dirty="0" err="1"/>
              <a:t>tratamento</a:t>
            </a:r>
            <a:r>
              <a:rPr dirty="0"/>
              <a:t>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𝑍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=</m:t>
                </m:r>
                <m:r>
                  <a:rPr>
                    <a:latin typeface="Cambria Math" panose="02040503050406030204" pitchFamily="18" charset="0"/>
                  </a:rPr>
                  <m:t>1</m:t>
                </m:r>
              </m:oMath>
            </a14:m>
            <a:r>
              <a:rPr dirty="0"/>
              <a:t> é </a:t>
            </a:r>
            <a:r>
              <a:rPr dirty="0" err="1"/>
              <a:t>menor</a:t>
            </a:r>
            <a:r>
              <a:rPr dirty="0"/>
              <a:t> de </a:t>
            </a:r>
            <a:r>
              <a:rPr dirty="0" err="1"/>
              <a:t>quem</a:t>
            </a:r>
            <a:r>
              <a:rPr dirty="0"/>
              <a:t> </a:t>
            </a:r>
            <a:r>
              <a:rPr dirty="0" err="1"/>
              <a:t>não</a:t>
            </a:r>
            <a:r>
              <a:rPr dirty="0"/>
              <a:t> </a:t>
            </a:r>
            <a:r>
              <a:rPr dirty="0" err="1"/>
              <a:t>recebe</a:t>
            </a:r>
            <a:r>
              <a:rPr dirty="0"/>
              <a:t>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𝑍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=</m:t>
                </m:r>
                <m:r>
                  <a:rPr>
                    <a:latin typeface="Cambria Math" panose="02040503050406030204" pitchFamily="18" charset="0"/>
                  </a:rPr>
                  <m:t>0</m:t>
                </m:r>
              </m:oMath>
            </a14:m>
            <a:r>
              <a:rPr dirty="0"/>
              <a:t>;</a:t>
            </a:r>
          </a:p>
          <a:p>
            <a:pPr lvl="1"/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𝛾</m:t>
                </m:r>
                <m:r>
                  <a:rPr>
                    <a:latin typeface="Cambria Math" panose="02040503050406030204" pitchFamily="18" charset="0"/>
                  </a:rPr>
                  <m:t>=</m:t>
                </m:r>
                <m:r>
                  <a:rPr>
                    <a:latin typeface="Cambria Math" panose="02040503050406030204" pitchFamily="18" charset="0"/>
                  </a:rPr>
                  <m:t>0</m:t>
                </m:r>
              </m:oMath>
            </a14:m>
            <a:r>
              <a:rPr dirty="0"/>
              <a:t>: o </a:t>
            </a:r>
            <a:r>
              <a:rPr dirty="0" err="1"/>
              <a:t>tratamento</a:t>
            </a:r>
            <a:r>
              <a:rPr dirty="0"/>
              <a:t> </a:t>
            </a:r>
            <a:r>
              <a:rPr dirty="0" err="1"/>
              <a:t>não</a:t>
            </a:r>
            <a:r>
              <a:rPr dirty="0"/>
              <a:t> </a:t>
            </a:r>
            <a:r>
              <a:rPr dirty="0" err="1"/>
              <a:t>influencia</a:t>
            </a:r>
            <a:r>
              <a:rPr dirty="0"/>
              <a:t> </a:t>
            </a: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valores</a:t>
            </a:r>
            <a:r>
              <a:rPr dirty="0"/>
              <a:t> dos dados </a:t>
            </a:r>
            <a:r>
              <a:rPr dirty="0" err="1"/>
              <a:t>longitudinais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311771"/>
            <a:ext cx="7772400" cy="1362075"/>
          </a:xfrm>
        </p:spPr>
        <p:txBody>
          <a:bodyPr/>
          <a:lstStyle/>
          <a:p>
            <a:r>
              <a:t>Exemplos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Exemplos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Qualidade-de-vida (QDV);</a:t>
            </a:r>
          </a:p>
          <a:p>
            <a:pPr lvl="2"/>
            <a:r>
              <a:t>E1193;</a:t>
            </a:r>
          </a:p>
          <a:p>
            <a:pPr lvl="1"/>
            <a:r>
              <a:t>Simulação.</a:t>
            </a:r>
          </a:p>
          <a:p>
            <a:pPr marL="0" indent="0"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i="1"/>
              <a:t>E1193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Experimento em grupo E1193 - </a:t>
            </a:r>
            <a:r>
              <a:rPr i="1"/>
              <a:t>Eastern Cooperative Oncology</a:t>
            </a:r>
            <a:r>
              <a:t>;</a:t>
            </a:r>
          </a:p>
          <a:p>
            <a:pPr lvl="1"/>
            <a:r>
              <a:t>Examinar a associação entre QDV e tempo de sobrevivência para pacientes no estudo;</a:t>
            </a:r>
          </a:p>
          <a:p>
            <a:pPr lvl="1"/>
            <a:r>
              <a:t>Estudo clínico de fase III de doxorubicin, paclitaxel e uma combinação dos dois;</a:t>
            </a:r>
          </a:p>
          <a:p>
            <a:pPr lvl="2"/>
            <a:r>
              <a:t>Quimioterapia contra câncer de mama metastático.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i="1"/>
              <a:t>E1193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t>Pacientes que recebiam um dos dois tratamentos “simples” - doxorubicin ou paclitaxel apenas - trocaram para o outro agente durante o estudo;</a:t>
            </a:r>
          </a:p>
          <a:p>
            <a:pPr lvl="1"/>
            <a:r>
              <a:t>QDV foi acessada por uma escala de avaliação de terapia de câncer de mama (</a:t>
            </a:r>
            <a:r>
              <a:rPr i="1"/>
              <a:t>Brady et al</a:t>
            </a:r>
            <a:r>
              <a:t>, 1997);</a:t>
            </a:r>
          </a:p>
          <a:p>
            <a:pPr lvl="2"/>
            <a:r>
              <a:t>Essa avaliação inclui cinco subescalas gerais:</a:t>
            </a:r>
          </a:p>
          <a:p>
            <a:pPr lvl="3"/>
            <a:r>
              <a:t>Física;</a:t>
            </a:r>
          </a:p>
          <a:p>
            <a:pPr lvl="3"/>
            <a:r>
              <a:t>Social;</a:t>
            </a:r>
          </a:p>
          <a:p>
            <a:pPr lvl="3"/>
            <a:r>
              <a:t>Relacionamento com o médico;</a:t>
            </a:r>
          </a:p>
          <a:p>
            <a:pPr lvl="3"/>
            <a:r>
              <a:t>Emociona;</a:t>
            </a:r>
          </a:p>
          <a:p>
            <a:pPr lvl="3"/>
            <a:r>
              <a:t>Funcional.</a:t>
            </a:r>
          </a:p>
          <a:p>
            <a:pPr lvl="2"/>
            <a:r>
              <a:t>Além de subescalas específicas para câncer de mama.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i="1"/>
              <a:t>E1193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Pontuação máxima de 148 pontos;</a:t>
            </a:r>
          </a:p>
          <a:p>
            <a:pPr lvl="2"/>
            <a:r>
              <a:t>Quanto maior a pontuação, melhor a qualidade de vida do paciente.</a:t>
            </a:r>
          </a:p>
          <a:p>
            <a:pPr lvl="1"/>
            <a:r>
              <a:t>Análise de:</a:t>
            </a:r>
          </a:p>
          <a:p>
            <a:pPr lvl="2"/>
            <a:r>
              <a:t>Tempo obrevivência após entrar na fase de cross-over (progressão da doença) e associação com o tratamento e com o QDV.</a:t>
            </a:r>
          </a:p>
          <a:p>
            <a:pPr lvl="1"/>
            <a:r>
              <a:t>QDV;</a:t>
            </a:r>
          </a:p>
          <a:p>
            <a:pPr lvl="2"/>
            <a:r>
              <a:t>Medida em 2 pontos durante essa fase.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i="1"/>
              <a:t>E1193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252 pacientes tiveram pelo menos uma medição de QDV realizada.</a:t>
            </a:r>
          </a:p>
          <a:p>
            <a:pPr lvl="1"/>
            <a:r>
              <a:t>124 pacientes: paclitaxel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→</m:t>
                </m:r>
              </m:oMath>
            </a14:m>
            <a:r>
              <a:t> doxorubicin;</a:t>
            </a:r>
          </a:p>
          <a:p>
            <a:pPr lvl="2"/>
            <a:r>
              <a:t>Tempo de vida mediano: 13 meses;</a:t>
            </a:r>
          </a:p>
          <a:p>
            <a:pPr lvl="2"/>
            <a:r>
              <a:t>2 censuras.</a:t>
            </a:r>
          </a:p>
          <a:p>
            <a:pPr lvl="1"/>
            <a:r>
              <a:t>128 pacientes: doxorubicin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→</m:t>
                </m:r>
              </m:oMath>
            </a14:m>
            <a:r>
              <a:t> paclitaxel;</a:t>
            </a:r>
          </a:p>
          <a:p>
            <a:pPr lvl="2"/>
            <a:r>
              <a:t>Tempo de vida mediano: 14.9 meses;</a:t>
            </a:r>
          </a:p>
          <a:p>
            <a:pPr lvl="2"/>
            <a:r>
              <a:t>6 censuras.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i="1"/>
              <a:t>E1193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Contudo, apenas 65% dos pacientes tiveram 2 medições de QDV realizadas;</a:t>
            </a:r>
          </a:p>
          <a:p>
            <a:pPr lvl="2"/>
            <a:r>
              <a:t>Esses dados faltantes podem introduzir viés na estimativa do efeito de QDV e do tratamento.</a:t>
            </a:r>
          </a:p>
          <a:p>
            <a:pPr lvl="1"/>
            <a:r>
              <a:t>Dados discrepantes não foram excluídos;</a:t>
            </a:r>
          </a:p>
          <a:p>
            <a:pPr lvl="1"/>
            <a:r>
              <a:t>Essas escolhas foram feitas devido a confiança na habilidade do modelo conjunto em reduzir o viés proveniente de dados incompletos ou com erro.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/Users/Particular/Desktop/2020-1;2/Seminarios/2/Seminarios2/figuras/capa_artigo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746500" y="2008573"/>
            <a:ext cx="4699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Modelo de Cox apenas com a covariável do tratamento;</a:t>
            </a:r>
          </a:p>
          <a:p>
            <a:pPr lvl="1"/>
            <a:r>
              <a:t>Modelo de dois estágios com as duas medidas de QDV:</a:t>
            </a:r>
          </a:p>
          <a:p>
            <a:pPr lvl="2"/>
            <a:r>
              <a:rPr i="1"/>
              <a:t>Tsiatis et al</a:t>
            </a:r>
            <a:r>
              <a:t>, 1995;</a:t>
            </a:r>
          </a:p>
          <a:p>
            <a:pPr lvl="2"/>
            <a:r>
              <a:t>Ajusta um modelo linear misto nos dados longitudinais;</a:t>
            </a:r>
          </a:p>
          <a:p>
            <a:pPr lvl="2"/>
            <a:r>
              <a:t>Em seguida insere a função trajetória ajustada no modelo de Cox como variável tempo-dependente.</a:t>
            </a:r>
          </a:p>
          <a:p>
            <a:pPr lvl="1"/>
            <a:r>
              <a:t>Modelo conjunto para examinar o efeito do tratamento e a associação entre QDV e a sobrevivência.</a:t>
            </a:r>
          </a:p>
          <a:p>
            <a:pPr marL="0" indent="0"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/Users/Particular/Desktop/2020-1;2/Seminarios/2/Seminarios2/figuras/figura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22600" y="2070719"/>
            <a:ext cx="6146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0C56289-7EB6-40C4-9208-A81C2134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/>
          <a:lstStyle/>
          <a:p>
            <a:r>
              <a:rPr i="1" dirty="0"/>
              <a:t>E1193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i="1"/>
              <a:t>E1193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Função de trajetória;</a:t>
            </a:r>
          </a:p>
          <a:p>
            <a:pPr lvl="2"/>
            <a:r>
              <a:t>Muito ruído;</a:t>
            </a:r>
          </a:p>
          <a:p>
            <a:pPr lvl="2"/>
            <a:r>
              <a:t>Tratar como aleatórias.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i="1"/>
              <a:t>E1193</a:t>
            </a:r>
            <a:r>
              <a:t>: Suposições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A trajetória de QDV é uma função linear do tempo;</a:t>
            </a:r>
          </a:p>
          <a:p>
            <a:pPr lvl="2"/>
            <a:r>
              <a:t>Já que temos apenas 2 medidas de QDV.</a:t>
            </a:r>
          </a:p>
          <a:p>
            <a:pPr lvl="1"/>
            <a:r>
              <a:t>A transformação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𝑄𝐷</m:t>
                </m:r>
                <m:sSup>
                  <m:sSupPr>
                    <m:ctrlPr>
                      <a:rPr i="1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𝑉</m:t>
                    </m:r>
                  </m:e>
                  <m:sup>
                    <m:f>
                      <m:f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sup>
                </m:sSup>
              </m:oMath>
            </a14:m>
            <a:r>
              <a:t> é normal.</a:t>
            </a:r>
          </a:p>
          <a:p>
            <a:pPr lvl="1"/>
            <a:r>
              <a:t>A interação entre tratamento e tempo foi testada separadamente e foi não-significativa;</a:t>
            </a:r>
          </a:p>
          <a:p>
            <a:pPr lvl="2"/>
            <a:r>
              <a:t>Podemos assumir que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𝑄𝐷</m:t>
                </m:r>
                <m:sSup>
                  <m:sSupPr>
                    <m:ctrlPr>
                      <a:rPr i="1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𝑉</m:t>
                    </m:r>
                  </m:e>
                  <m:sup>
                    <m:f>
                      <m:f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sup>
                </m:sSup>
              </m:oMath>
            </a14:m>
            <a:r>
              <a:t> segue uma trajetória da forma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+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𝑡</m:t>
                </m:r>
                <m:r>
                  <a:rPr>
                    <a:latin typeface="Cambria Math" panose="02040503050406030204" pitchFamily="18" charset="0"/>
                  </a:rPr>
                  <m:t>+</m:t>
                </m:r>
                <m:r>
                  <a:rPr>
                    <a:latin typeface="Cambria Math" panose="02040503050406030204" pitchFamily="18" charset="0"/>
                  </a:rPr>
                  <m:t>𝛾</m:t>
                </m:r>
                <m:r>
                  <a:rPr>
                    <a:latin typeface="Cambria Math" panose="02040503050406030204" pitchFamily="18" charset="0"/>
                  </a:rPr>
                  <m:t>𝑇𝑟𝑎𝑡𝑎𝑚𝑒𝑛𝑡𝑜</m:t>
                </m:r>
              </m:oMath>
            </a14:m>
            <a:r>
              <a:t>;</a:t>
            </a:r>
          </a:p>
          <a:p>
            <a:pPr lvl="3"/>
            <a:r>
              <a:t>No modelo de dois estágios e no modelo conjunto.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C9451CB-A8A1-4A49-BFC4-C504DB58A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/Users/Particular/Desktop/2020-1;2/Seminarios/2/Seminarios2/figuras/tabela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32100" y="2115103"/>
            <a:ext cx="6540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DCA39BC-2804-49F8-B4FF-FB48EA2ED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/>
          <a:lstStyle/>
          <a:p>
            <a:r>
              <a:rPr i="1" dirty="0"/>
              <a:t>E1193</a:t>
            </a:r>
            <a:r>
              <a:rPr dirty="0"/>
              <a:t>: </a:t>
            </a:r>
            <a:r>
              <a:rPr dirty="0" err="1"/>
              <a:t>Resultados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Simulação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12 conjuntos de estudos de simulação com diferentes valores de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𝛼</m:t>
                </m:r>
                <m:r>
                  <a:rPr>
                    <a:latin typeface="Cambria Math" panose="02040503050406030204" pitchFamily="18" charset="0"/>
                  </a:rPr>
                  <m:t>=(</m:t>
                </m:r>
                <m:r>
                  <a:rPr>
                    <a:latin typeface="Cambria Math" panose="02040503050406030204" pitchFamily="18" charset="0"/>
                  </a:rPr>
                  <m:t>0</m:t>
                </m:r>
                <m:r>
                  <a:rPr>
                    <a:latin typeface="Cambria Math" panose="02040503050406030204" pitchFamily="18" charset="0"/>
                  </a:rPr>
                  <m:t>,</m:t>
                </m:r>
                <m:r>
                  <a:rPr>
                    <a:latin typeface="Cambria Math" panose="02040503050406030204" pitchFamily="18" charset="0"/>
                  </a:rPr>
                  <m:t>0</m:t>
                </m:r>
                <m:r>
                  <a:rPr>
                    <a:latin typeface="Cambria Math" panose="02040503050406030204" pitchFamily="18" charset="0"/>
                  </a:rPr>
                  <m:t>.</m:t>
                </m:r>
                <m:r>
                  <a:rPr>
                    <a:latin typeface="Cambria Math" panose="02040503050406030204" pitchFamily="18" charset="0"/>
                  </a:rPr>
                  <m:t>5</m:t>
                </m:r>
                <m:r>
                  <a:rPr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,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𝛽</m:t>
                </m:r>
                <m:r>
                  <a:rPr>
                    <a:latin typeface="Cambria Math" panose="02040503050406030204" pitchFamily="18" charset="0"/>
                  </a:rPr>
                  <m:t>=(</m:t>
                </m:r>
                <m:r>
                  <a:rPr>
                    <a:latin typeface="Cambria Math" panose="02040503050406030204" pitchFamily="18" charset="0"/>
                  </a:rPr>
                  <m:t>0</m:t>
                </m:r>
                <m:r>
                  <a:rPr>
                    <a:latin typeface="Cambria Math" panose="02040503050406030204" pitchFamily="18" charset="0"/>
                  </a:rPr>
                  <m:t>,</m:t>
                </m:r>
                <m:r>
                  <a:rPr>
                    <a:latin typeface="Cambria Math" panose="02040503050406030204" pitchFamily="18" charset="0"/>
                  </a:rPr>
                  <m:t>0</m:t>
                </m:r>
                <m:r>
                  <a:rPr>
                    <a:latin typeface="Cambria Math" panose="02040503050406030204" pitchFamily="18" charset="0"/>
                  </a:rPr>
                  <m:t>.</m:t>
                </m:r>
                <m:r>
                  <a:rPr>
                    <a:latin typeface="Cambria Math" panose="02040503050406030204" pitchFamily="18" charset="0"/>
                  </a:rPr>
                  <m:t>25</m:t>
                </m:r>
                <m:r>
                  <a:rPr>
                    <a:latin typeface="Cambria Math" panose="02040503050406030204" pitchFamily="18" charset="0"/>
                  </a:rPr>
                  <m:t>,</m:t>
                </m:r>
                <m:r>
                  <a:rPr>
                    <a:latin typeface="Cambria Math" panose="02040503050406030204" pitchFamily="18" charset="0"/>
                  </a:rPr>
                  <m:t>0</m:t>
                </m:r>
                <m:r>
                  <a:rPr>
                    <a:latin typeface="Cambria Math" panose="02040503050406030204" pitchFamily="18" charset="0"/>
                  </a:rPr>
                  <m:t>.</m:t>
                </m:r>
                <m:r>
                  <a:rPr>
                    <a:latin typeface="Cambria Math" panose="02040503050406030204" pitchFamily="18" charset="0"/>
                  </a:rPr>
                  <m:t>5</m:t>
                </m:r>
                <m:r>
                  <a:rPr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e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𝛾</m:t>
                </m:r>
                <m:r>
                  <a:rPr>
                    <a:latin typeface="Cambria Math" panose="02040503050406030204" pitchFamily="18" charset="0"/>
                  </a:rPr>
                  <m:t>=(</m:t>
                </m:r>
                <m:r>
                  <a:rPr>
                    <a:latin typeface="Cambria Math" panose="02040503050406030204" pitchFamily="18" charset="0"/>
                  </a:rPr>
                  <m:t>0</m:t>
                </m:r>
                <m:r>
                  <a:rPr>
                    <a:latin typeface="Cambria Math" panose="02040503050406030204" pitchFamily="18" charset="0"/>
                  </a:rPr>
                  <m:t>,</m:t>
                </m:r>
                <m:r>
                  <a:rPr>
                    <a:latin typeface="Cambria Math" panose="02040503050406030204" pitchFamily="18" charset="0"/>
                  </a:rPr>
                  <m:t>0</m:t>
                </m:r>
                <m:r>
                  <a:rPr>
                    <a:latin typeface="Cambria Math" panose="02040503050406030204" pitchFamily="18" charset="0"/>
                  </a:rPr>
                  <m:t>.</m:t>
                </m:r>
                <m:r>
                  <a:rPr>
                    <a:latin typeface="Cambria Math" panose="02040503050406030204" pitchFamily="18" charset="0"/>
                  </a:rPr>
                  <m:t>5</m:t>
                </m:r>
                <m:r>
                  <a:rPr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;</a:t>
            </a:r>
          </a:p>
          <a:p>
            <a:pPr lvl="1"/>
            <a:r>
              <a:t>Para cada combinação de parâmetros foram usadas 1000 réplicas;</a:t>
            </a:r>
          </a:p>
          <a:p>
            <a:pPr lvl="2"/>
            <a:r>
              <a:t>Para cada réplica forama gerados 400 indivíduos - 200 no grupo controle e 200 no tratamento.</a:t>
            </a:r>
          </a:p>
          <a:p>
            <a:pPr lvl="1"/>
            <a:r>
              <a:t>A trajetória longitudinal verdadeira foi simulada como:</a:t>
            </a:r>
          </a:p>
          <a:p>
            <a:pPr lvl="1"/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𝑖𝑗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=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+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×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𝑖𝑗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+</m:t>
                </m:r>
                <m:r>
                  <a:rPr>
                    <a:latin typeface="Cambria Math" panose="02040503050406030204" pitchFamily="18" charset="0"/>
                  </a:rPr>
                  <m:t>𝛾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𝑍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,</m:t>
                </m:r>
              </m:oMath>
            </a14:m>
            <a:endParaRPr/>
          </a:p>
          <a:p>
            <a:pPr marL="0" indent="0">
              <a:buNone/>
            </a:pPr>
            <a:r>
              <a:t>onde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∼</m:t>
                </m:r>
                <m:r>
                  <a:rPr>
                    <a:latin typeface="Cambria Math" panose="02040503050406030204" pitchFamily="18" charset="0"/>
                  </a:rPr>
                  <m:t>𝑁</m:t>
                </m:r>
                <m:r>
                  <a:rPr>
                    <a:latin typeface="Cambria Math" panose="02040503050406030204" pitchFamily="18" charset="0"/>
                  </a:rPr>
                  <m:t>(</m:t>
                </m:r>
                <m:r>
                  <a:rPr>
                    <a:latin typeface="Cambria Math" panose="02040503050406030204" pitchFamily="18" charset="0"/>
                  </a:rPr>
                  <m:t>0</m:t>
                </m:r>
                <m:r>
                  <a:rPr>
                    <a:latin typeface="Cambria Math" panose="02040503050406030204" pitchFamily="18" charset="0"/>
                  </a:rPr>
                  <m:t>,</m:t>
                </m:r>
                <m:r>
                  <a:rPr>
                    <a:latin typeface="Cambria Math" panose="02040503050406030204" pitchFamily="18" charset="0"/>
                  </a:rPr>
                  <m:t>1</m:t>
                </m:r>
                <m:r>
                  <a:rPr>
                    <a:latin typeface="Cambria Math" panose="02040503050406030204" pitchFamily="18" charset="0"/>
                  </a:rPr>
                  <m:t>),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∼</m:t>
                </m:r>
                <m:r>
                  <a:rPr>
                    <a:latin typeface="Cambria Math" panose="02040503050406030204" pitchFamily="18" charset="0"/>
                  </a:rPr>
                  <m:t>𝑁</m:t>
                </m:r>
                <m:r>
                  <a:rPr>
                    <a:latin typeface="Cambria Math" panose="02040503050406030204" pitchFamily="18" charset="0"/>
                  </a:rPr>
                  <m:t>(</m:t>
                </m:r>
                <m:r>
                  <a:rPr>
                    <a:latin typeface="Cambria Math" panose="02040503050406030204" pitchFamily="18" charset="0"/>
                  </a:rPr>
                  <m:t>0</m:t>
                </m:r>
                <m:r>
                  <a:rPr>
                    <a:latin typeface="Cambria Math" panose="02040503050406030204" pitchFamily="18" charset="0"/>
                  </a:rPr>
                  <m:t>,</m:t>
                </m:r>
                <m:sSup>
                  <m:sSupPr>
                    <m:ctrlPr>
                      <a:rPr i="1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  <m:r>
                      <a:rPr>
                        <a:latin typeface="Cambria Math" panose="02040503050406030204" pitchFamily="18" charset="0"/>
                      </a:rPr>
                      <m:t>5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e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𝐶𝑜𝑟</m:t>
                </m:r>
                <m:r>
                  <a:rPr>
                    <a:latin typeface="Cambria Math" panose="02040503050406030204" pitchFamily="18" charset="0"/>
                  </a:rPr>
                  <m:t>(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,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)=</m:t>
                </m:r>
                <m:r>
                  <a:rPr>
                    <a:latin typeface="Cambria Math" panose="02040503050406030204" pitchFamily="18" charset="0"/>
                  </a:rPr>
                  <m:t>0</m:t>
                </m:r>
                <m:r>
                  <a:rPr>
                    <a:latin typeface="Cambria Math" panose="02040503050406030204" pitchFamily="18" charset="0"/>
                  </a:rPr>
                  <m:t>.</m:t>
                </m:r>
                <m:r>
                  <a:rPr>
                    <a:latin typeface="Cambria Math" panose="02040503050406030204" pitchFamily="18" charset="0"/>
                  </a:rPr>
                  <m:t>3</m:t>
                </m:r>
              </m:oMath>
            </a14:m>
            <a:r>
              <a:t>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pt-BR" dirty="0"/>
                  <a:t>Os dados </a:t>
                </a:r>
                <a:r>
                  <a:rPr lang="pt-BR" dirty="0" err="1"/>
                  <a:t>longitudinais</a:t>
                </a:r>
                <a:r>
                  <a:rPr lang="pt-BR" dirty="0"/>
                  <a:t> </a:t>
                </a:r>
                <a:r>
                  <a:rPr lang="pt-BR" dirty="0" err="1"/>
                  <a:t>observados</a:t>
                </a:r>
                <a:r>
                  <a:rPr lang="pt-BR" dirty="0"/>
                  <a:t> </a:t>
                </a:r>
                <a:r>
                  <a:rPr lang="pt-BR" dirty="0" err="1"/>
                  <a:t>foram</a:t>
                </a:r>
                <a:r>
                  <a:rPr lang="pt-BR" dirty="0"/>
                  <a:t> </a:t>
                </a:r>
                <a:r>
                  <a:rPr lang="pt-BR" dirty="0" err="1"/>
                  <a:t>simulados</a:t>
                </a:r>
                <a:r>
                  <a:rPr lang="pt-BR" dirty="0"/>
                  <a:t> de um </a:t>
                </a:r>
                <a:r>
                  <a:rPr lang="pt-BR" dirty="0" err="1"/>
                  <a:t>modelo</a:t>
                </a:r>
                <a:endParaRPr lang="pt-B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ar-A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com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ar-AE" dirty="0"/>
                  <a:t>;</a:t>
                </a:r>
              </a:p>
              <a:p>
                <a:pPr lvl="1"/>
                <a:r>
                  <a:rPr lang="pt-BR" dirty="0"/>
                  <a:t>O tempo para </a:t>
                </a:r>
                <a:r>
                  <a:rPr lang="pt-BR" dirty="0" err="1"/>
                  <a:t>medidas</a:t>
                </a:r>
                <a:r>
                  <a:rPr lang="pt-BR" dirty="0"/>
                  <a:t> </a:t>
                </a:r>
                <a:r>
                  <a:rPr lang="pt-BR" dirty="0" err="1"/>
                  <a:t>longitudinais</a:t>
                </a:r>
                <a:r>
                  <a:rPr lang="pt-BR" dirty="0"/>
                  <a:t> </a:t>
                </a:r>
                <a:r>
                  <a:rPr lang="pt-BR" dirty="0" err="1"/>
                  <a:t>foi</a:t>
                </a:r>
                <a:r>
                  <a:rPr lang="pt-BR" dirty="0"/>
                  <a:t> </a:t>
                </a:r>
                <a:r>
                  <a:rPr lang="pt-BR" dirty="0" err="1"/>
                  <a:t>fixado</a:t>
                </a:r>
                <a:r>
                  <a:rPr lang="pt-BR" dirty="0"/>
                  <a:t> </a:t>
                </a:r>
                <a:r>
                  <a:rPr lang="pt-BR" dirty="0" err="1"/>
                  <a:t>em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=(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>
                        <a:latin typeface="Cambria Math" panose="02040503050406030204" pitchFamily="18" charset="0"/>
                      </a:rPr>
                      <m:t>,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>
                        <a:latin typeface="Cambria Math" panose="02040503050406030204" pitchFamily="18" charset="0"/>
                      </a:rPr>
                      <m:t>.</m:t>
                    </m:r>
                    <m:r>
                      <a:rPr lang="ar-AE">
                        <a:latin typeface="Cambria Math" panose="02040503050406030204" pitchFamily="18" charset="0"/>
                      </a:rPr>
                      <m:t>5</m:t>
                    </m:r>
                    <m:r>
                      <a:rPr lang="ar-AE">
                        <a:latin typeface="Cambria Math" panose="02040503050406030204" pitchFamily="18" charset="0"/>
                      </a:rPr>
                      <m:t>,</m:t>
                    </m:r>
                    <m:r>
                      <a:rPr lang="ar-AE">
                        <a:latin typeface="Cambria Math" panose="02040503050406030204" pitchFamily="18" charset="0"/>
                      </a:rPr>
                      <m:t>1</m:t>
                    </m:r>
                    <m:r>
                      <a:rPr lang="ar-AE">
                        <a:latin typeface="Cambria Math" panose="02040503050406030204" pitchFamily="18" charset="0"/>
                      </a:rPr>
                      <m:t>.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>
                        <a:latin typeface="Cambria Math" panose="02040503050406030204" pitchFamily="18" charset="0"/>
                      </a:rPr>
                      <m:t>,</m:t>
                    </m:r>
                    <m:r>
                      <a:rPr lang="ar-AE">
                        <a:latin typeface="Cambria Math" panose="02040503050406030204" pitchFamily="18" charset="0"/>
                      </a:rPr>
                      <m:t>1</m:t>
                    </m:r>
                    <m:r>
                      <a:rPr lang="ar-AE">
                        <a:latin typeface="Cambria Math" panose="02040503050406030204" pitchFamily="18" charset="0"/>
                      </a:rPr>
                      <m:t>.</m:t>
                    </m:r>
                    <m:r>
                      <a:rPr lang="ar-AE">
                        <a:latin typeface="Cambria Math" panose="02040503050406030204" pitchFamily="18" charset="0"/>
                      </a:rPr>
                      <m:t>5</m:t>
                    </m:r>
                    <m:r>
                      <a:rPr lang="ar-AE">
                        <a:latin typeface="Cambria Math" panose="02040503050406030204" pitchFamily="18" charset="0"/>
                      </a:rPr>
                      <m:t>,</m:t>
                    </m:r>
                    <m:r>
                      <a:rPr lang="ar-AE">
                        <a:latin typeface="Cambria Math" panose="02040503050406030204" pitchFamily="18" charset="0"/>
                      </a:rPr>
                      <m:t>2</m:t>
                    </m:r>
                    <m:r>
                      <a:rPr lang="ar-AE">
                        <a:latin typeface="Cambria Math" panose="02040503050406030204" pitchFamily="18" charset="0"/>
                      </a:rPr>
                      <m:t>.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>
                        <a:latin typeface="Cambria Math" panose="02040503050406030204" pitchFamily="18" charset="0"/>
                      </a:rPr>
                      <m:t>,</m:t>
                    </m:r>
                    <m:r>
                      <a:rPr lang="ar-AE">
                        <a:latin typeface="Cambria Math" panose="02040503050406030204" pitchFamily="18" charset="0"/>
                      </a:rPr>
                      <m:t>2</m:t>
                    </m:r>
                    <m:r>
                      <a:rPr lang="ar-AE">
                        <a:latin typeface="Cambria Math" panose="02040503050406030204" pitchFamily="18" charset="0"/>
                      </a:rPr>
                      <m:t>.</m:t>
                    </m:r>
                    <m:r>
                      <a:rPr lang="ar-AE">
                        <a:latin typeface="Cambria Math" panose="02040503050406030204" pitchFamily="18" charset="0"/>
                      </a:rPr>
                      <m:t>5</m:t>
                    </m:r>
                    <m:r>
                      <a:rPr lang="ar-AE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ar-AE" dirty="0"/>
                  <a:t> </a:t>
                </a:r>
                <a:r>
                  <a:rPr lang="pt-BR" dirty="0" err="1"/>
                  <a:t>anos</a:t>
                </a:r>
                <a:r>
                  <a:rPr lang="pt-BR" dirty="0"/>
                  <a:t> </a:t>
                </a:r>
                <a:r>
                  <a:rPr lang="pt-BR" dirty="0" err="1"/>
                  <a:t>após</a:t>
                </a:r>
                <a:r>
                  <a:rPr lang="pt-BR" dirty="0"/>
                  <a:t> a entrada do </a:t>
                </a:r>
                <a:r>
                  <a:rPr lang="pt-BR" dirty="0" err="1"/>
                  <a:t>participante</a:t>
                </a:r>
                <a:r>
                  <a:rPr lang="pt-BR" dirty="0"/>
                  <a:t> no </a:t>
                </a:r>
                <a:r>
                  <a:rPr lang="pt-BR" dirty="0" err="1"/>
                  <a:t>estudo</a:t>
                </a:r>
                <a:r>
                  <a:rPr lang="pt-BR" dirty="0"/>
                  <a:t>.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DC9FD8DE-A472-4D44-B900-8605D923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/>
          <a:lstStyle/>
          <a:p>
            <a:r>
              <a:rPr dirty="0" err="1"/>
              <a:t>Simulação</a:t>
            </a: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Simulação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dirty="0"/>
                  <a:t>O tempo de </a:t>
                </a:r>
                <a:r>
                  <a:rPr dirty="0" err="1"/>
                  <a:t>sobrevivência</a:t>
                </a:r>
                <a:r>
                  <a:rPr dirty="0"/>
                  <a:t> é </a:t>
                </a:r>
                <a:r>
                  <a:rPr dirty="0" err="1"/>
                  <a:t>gerado</a:t>
                </a:r>
                <a:r>
                  <a:rPr dirty="0"/>
                  <a:t> pela </a:t>
                </a:r>
                <a:r>
                  <a:rPr dirty="0" err="1"/>
                  <a:t>equação</a:t>
                </a:r>
                <a:r>
                  <a:rPr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h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  <m:r>
                      <a:rPr>
                        <a:latin typeface="Cambria Math" panose="02040503050406030204" pitchFamily="18" charset="0"/>
                      </a:rPr>
                      <m:t>𝑒𝑥𝑝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),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dirty="0"/>
                  <a:t>com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𝜆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)=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  <m:r>
                      <a:rPr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pt-BR" dirty="0"/>
                  <a:t>;</a:t>
                </a:r>
                <a:endParaRPr dirty="0"/>
              </a:p>
              <a:p>
                <a:pPr lvl="2"/>
                <a:r>
                  <a:rPr dirty="0"/>
                  <a:t>Tempo </a:t>
                </a:r>
                <a:r>
                  <a:rPr dirty="0" err="1"/>
                  <a:t>mediano</a:t>
                </a:r>
                <a:r>
                  <a:rPr dirty="0"/>
                  <a:t> de </a:t>
                </a:r>
                <a:r>
                  <a:rPr dirty="0" err="1"/>
                  <a:t>sobrevivência</a:t>
                </a:r>
                <a:r>
                  <a:rPr dirty="0"/>
                  <a:t> = 2.77 </a:t>
                </a:r>
                <a:r>
                  <a:rPr dirty="0" err="1"/>
                  <a:t>anos</a:t>
                </a:r>
                <a:r>
                  <a:rPr dirty="0"/>
                  <a:t>.</a:t>
                </a:r>
              </a:p>
              <a:p>
                <a:pPr lvl="1"/>
                <a:r>
                  <a:rPr dirty="0" err="1"/>
                  <a:t>Suposição</a:t>
                </a:r>
                <a:r>
                  <a:rPr dirty="0"/>
                  <a:t> de </a:t>
                </a:r>
                <a:r>
                  <a:rPr dirty="0" err="1"/>
                  <a:t>censura</a:t>
                </a:r>
                <a:r>
                  <a:rPr dirty="0"/>
                  <a:t> à </a:t>
                </a:r>
                <a:r>
                  <a:rPr dirty="0" err="1"/>
                  <a:t>direita</a:t>
                </a:r>
                <a:r>
                  <a:rPr dirty="0"/>
                  <a:t> </a:t>
                </a:r>
                <a:r>
                  <a:rPr dirty="0" err="1"/>
                  <a:t>uniforme</a:t>
                </a:r>
                <a:r>
                  <a:rPr dirty="0"/>
                  <a:t>;</a:t>
                </a:r>
              </a:p>
              <a:p>
                <a:pPr lvl="2"/>
                <a:r>
                  <a:rPr dirty="0"/>
                  <a:t>Tempo de </a:t>
                </a:r>
                <a:r>
                  <a:rPr i="1" dirty="0"/>
                  <a:t>follow-up</a:t>
                </a:r>
                <a:r>
                  <a:rPr dirty="0"/>
                  <a:t> </a:t>
                </a:r>
                <a:r>
                  <a:rPr dirty="0" err="1"/>
                  <a:t>mínimo</a:t>
                </a:r>
                <a:r>
                  <a:rPr dirty="0"/>
                  <a:t> de 1 </a:t>
                </a:r>
                <a:r>
                  <a:rPr dirty="0" err="1"/>
                  <a:t>ano</a:t>
                </a:r>
                <a:r>
                  <a:rPr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Simulação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Ajustaram 3 modelos:</a:t>
            </a:r>
          </a:p>
          <a:p>
            <a:pPr lvl="2"/>
            <a:r>
              <a:rPr b="1"/>
              <a:t>A</a:t>
            </a:r>
            <a:r>
              <a:t>: Modelo de Cox sem trajetória longitudinal;</a:t>
            </a:r>
          </a:p>
          <a:p>
            <a:pPr lvl="2"/>
            <a:r>
              <a:rPr b="1"/>
              <a:t>B</a:t>
            </a:r>
            <a:r>
              <a:t>: Modelo de Cox usando dado longitudinal como variável tempo-dependente;</a:t>
            </a:r>
          </a:p>
          <a:p>
            <a:pPr lvl="2"/>
            <a:r>
              <a:rPr b="1"/>
              <a:t>C</a:t>
            </a:r>
            <a:r>
              <a:t>: Modelo conjunto.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258505"/>
            <a:ext cx="7772400" cy="1362075"/>
          </a:xfrm>
        </p:spPr>
        <p:txBody>
          <a:bodyPr/>
          <a:lstStyle/>
          <a:p>
            <a:r>
              <a:rPr dirty="0" err="1"/>
              <a:t>Introdução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Simulação</a:t>
            </a:r>
          </a:p>
        </p:txBody>
      </p:sp>
      <p:pic>
        <p:nvPicPr>
          <p:cNvPr id="3" name="Picture 1" descr="C:/Users/Particular/Desktop/2020-1;2/Seminarios/2/Seminarios2/figuras/tabela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1200" y="2222500"/>
            <a:ext cx="8229600" cy="3263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Simulação</a:t>
            </a:r>
          </a:p>
        </p:txBody>
      </p:sp>
      <p:pic>
        <p:nvPicPr>
          <p:cNvPr id="3" name="Picture 1" descr="C:/Users/Particular/Desktop/2020-1;2/Seminarios/2/Seminarios2/figuras/tabela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41700" y="1999697"/>
            <a:ext cx="5308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Discussões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Quando os dados longitudinais não estão associados ao tratamento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𝛾</m:t>
                </m:r>
                <m:r>
                  <a:rPr>
                    <a:latin typeface="Cambria Math" panose="02040503050406030204" pitchFamily="18" charset="0"/>
                  </a:rPr>
                  <m:t>=</m:t>
                </m:r>
                <m:r>
                  <a:rPr>
                    <a:latin typeface="Cambria Math" panose="02040503050406030204" pitchFamily="18" charset="0"/>
                  </a:rPr>
                  <m:t>0</m:t>
                </m:r>
              </m:oMath>
            </a14:m>
            <a:r>
              <a:t>, ignorar a informação longitudinal ainda resultará em estimativas atenuadas do efeito do tratamento;</a:t>
            </a:r>
          </a:p>
          <a:p>
            <a:pPr lvl="2"/>
            <a:r>
              <a:t>O grau de atenuação depende do grau de associação entre os dados longitudinais e os dados de sobrevivência,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𝛽</m:t>
                </m:r>
              </m:oMath>
            </a14:m>
            <a:r>
              <a:t>;</a:t>
            </a:r>
          </a:p>
          <a:p>
            <a:pPr lvl="1"/>
            <a:r>
              <a:t>A estimativa do efeito do tratamento se mantém sem viés quando não há associação entre os dados longitudinais e de sobrevivência;</a:t>
            </a:r>
          </a:p>
          <a:p>
            <a:pPr lvl="1"/>
            <a:r>
              <a:t>O uso do modelo conjunto no modelamento implica em correção do viés e aumento do poder para estimar o efeito direto do tratamento,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𝛼</m:t>
                </m:r>
              </m:oMath>
            </a14:m>
            <a:r>
              <a:t>, e o efeito geral do tratamento: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𝛽𝛾</m:t>
                </m:r>
                <m:r>
                  <a:rPr>
                    <a:latin typeface="Cambria Math" panose="02040503050406030204" pitchFamily="18" charset="0"/>
                  </a:rPr>
                  <m:t>+</m:t>
                </m:r>
                <m:r>
                  <a:rPr>
                    <a:latin typeface="Cambria Math" panose="02040503050406030204" pitchFamily="18" charset="0"/>
                  </a:rPr>
                  <m:t>𝛼</m:t>
                </m:r>
              </m:oMath>
            </a14:m>
            <a:r>
              <a:t>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Discussões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Quando o propósito do estudo clínico é investigar o efeito longitudinal no tempo até o evento de interesse, o modelo conjunto leva a estimativas mais eficientes e sem viés quando é ajustado o modelo de sobrevivência correto.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Referência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Joseph G. Ibrahim, Haitao Chu and Liddy M. Chen, </a:t>
            </a:r>
            <a:r>
              <a:rPr i="1"/>
              <a:t>Basic Concepts and Methods for Joint Models of Longitudinal and Survival Data</a:t>
            </a:r>
            <a:r>
              <a:t>, Journal of Clinical Oncology, 28, 16, (2796), (2010).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Dado de tempo até o evento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Acompanha paciente até o evento ou a censura.</a:t>
            </a:r>
          </a:p>
          <a:p>
            <a:pPr lvl="1"/>
            <a:r>
              <a:t>O tempo até o evento é o dado primordial da análise de sobrevivência.</a:t>
            </a:r>
          </a:p>
          <a:p>
            <a:pPr lvl="1"/>
            <a:r>
              <a:t>Importante o tempo que levou para ocorrer o evento.</a:t>
            </a:r>
          </a:p>
          <a:p>
            <a:pPr lvl="1"/>
            <a:r>
              <a:t>Comparação de tratamentos.</a:t>
            </a:r>
          </a:p>
          <a:p>
            <a:pPr lvl="1"/>
            <a:r>
              <a:t>Retorna a função de riscos, a taxa de falha e risco relativo.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Dado longitudinal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Valores em diferentes pontos no tempo.</a:t>
            </a:r>
          </a:p>
          <a:p>
            <a:pPr lvl="1"/>
            <a:r>
              <a:t>Importante o valor coletado e o tempo que foi coletado.</a:t>
            </a:r>
          </a:p>
          <a:p>
            <a:pPr lvl="1"/>
            <a:r>
              <a:t>Podem ser ótimos preditores para o tempo até o evento.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Modelo conjunto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 err="1"/>
              <a:t>Modelos</a:t>
            </a:r>
            <a:r>
              <a:rPr dirty="0"/>
              <a:t> </a:t>
            </a:r>
            <a:r>
              <a:rPr dirty="0" err="1"/>
              <a:t>clássicos</a:t>
            </a:r>
            <a:r>
              <a:rPr dirty="0"/>
              <a:t> </a:t>
            </a:r>
            <a:r>
              <a:rPr dirty="0" err="1"/>
              <a:t>não</a:t>
            </a:r>
            <a:r>
              <a:rPr dirty="0"/>
              <a:t> </a:t>
            </a:r>
            <a:r>
              <a:rPr dirty="0" err="1"/>
              <a:t>levam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conta</a:t>
            </a:r>
            <a:r>
              <a:rPr dirty="0"/>
              <a:t> a </a:t>
            </a:r>
            <a:r>
              <a:rPr dirty="0" err="1"/>
              <a:t>dependência</a:t>
            </a:r>
            <a:r>
              <a:rPr dirty="0"/>
              <a:t> entre </a:t>
            </a:r>
            <a:r>
              <a:rPr dirty="0" err="1"/>
              <a:t>esses</a:t>
            </a:r>
            <a:r>
              <a:rPr dirty="0"/>
              <a:t> </a:t>
            </a:r>
            <a:r>
              <a:rPr dirty="0" err="1"/>
              <a:t>dois</a:t>
            </a:r>
            <a:r>
              <a:rPr dirty="0"/>
              <a:t> </a:t>
            </a:r>
            <a:r>
              <a:rPr dirty="0" err="1"/>
              <a:t>tipos</a:t>
            </a:r>
            <a:r>
              <a:rPr dirty="0"/>
              <a:t> de dados.</a:t>
            </a:r>
          </a:p>
          <a:p>
            <a:pPr lvl="1"/>
            <a:r>
              <a:rPr dirty="0"/>
              <a:t>A </a:t>
            </a:r>
            <a:r>
              <a:rPr dirty="0" err="1"/>
              <a:t>modelagem</a:t>
            </a:r>
            <a:r>
              <a:rPr dirty="0"/>
              <a:t> </a:t>
            </a:r>
            <a:r>
              <a:rPr dirty="0" err="1"/>
              <a:t>conjunta</a:t>
            </a:r>
            <a:r>
              <a:rPr dirty="0"/>
              <a:t> </a:t>
            </a:r>
            <a:r>
              <a:rPr dirty="0" err="1"/>
              <a:t>foi</a:t>
            </a:r>
            <a:r>
              <a:rPr dirty="0"/>
              <a:t> </a:t>
            </a:r>
            <a:r>
              <a:rPr dirty="0" err="1"/>
              <a:t>proposta</a:t>
            </a:r>
            <a:r>
              <a:rPr dirty="0"/>
              <a:t> com </a:t>
            </a:r>
            <a:r>
              <a:rPr dirty="0" err="1"/>
              <a:t>objetivo</a:t>
            </a:r>
            <a:r>
              <a:rPr dirty="0"/>
              <a:t> de </a:t>
            </a:r>
            <a:r>
              <a:rPr dirty="0" err="1"/>
              <a:t>levar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consideração</a:t>
            </a:r>
            <a:r>
              <a:rPr dirty="0"/>
              <a:t> </a:t>
            </a:r>
            <a:r>
              <a:rPr dirty="0" err="1"/>
              <a:t>essa</a:t>
            </a:r>
            <a:r>
              <a:rPr dirty="0"/>
              <a:t> </a:t>
            </a:r>
            <a:r>
              <a:rPr dirty="0" err="1"/>
              <a:t>dependência</a:t>
            </a:r>
            <a:r>
              <a:rPr dirty="0"/>
              <a:t>.</a:t>
            </a:r>
          </a:p>
          <a:p>
            <a:pPr lvl="1"/>
            <a:r>
              <a:rPr dirty="0" err="1"/>
              <a:t>Estimativas</a:t>
            </a:r>
            <a:r>
              <a:rPr dirty="0"/>
              <a:t> </a:t>
            </a:r>
            <a:r>
              <a:rPr dirty="0" err="1"/>
              <a:t>mais</a:t>
            </a:r>
            <a:r>
              <a:rPr dirty="0"/>
              <a:t> </a:t>
            </a:r>
            <a:r>
              <a:rPr dirty="0" err="1"/>
              <a:t>eficientes</a:t>
            </a:r>
            <a:r>
              <a:rPr dirty="0"/>
              <a:t> e </a:t>
            </a:r>
            <a:r>
              <a:rPr dirty="0" err="1"/>
              <a:t>menos</a:t>
            </a:r>
            <a:r>
              <a:rPr dirty="0"/>
              <a:t> </a:t>
            </a:r>
            <a:r>
              <a:rPr dirty="0" err="1"/>
              <a:t>viesadas</a:t>
            </a:r>
            <a:r>
              <a:rPr dirty="0"/>
              <a:t>.</a:t>
            </a:r>
          </a:p>
          <a:p>
            <a:pPr lvl="1"/>
            <a:r>
              <a:rPr dirty="0" err="1"/>
              <a:t>Aumento</a:t>
            </a:r>
            <a:r>
              <a:rPr dirty="0"/>
              <a:t> no </a:t>
            </a:r>
            <a:r>
              <a:rPr dirty="0" err="1"/>
              <a:t>poder</a:t>
            </a:r>
            <a:r>
              <a:rPr dirty="0"/>
              <a:t> e </a:t>
            </a:r>
            <a:r>
              <a:rPr dirty="0" err="1"/>
              <a:t>redução</a:t>
            </a:r>
            <a:r>
              <a:rPr dirty="0"/>
              <a:t> da </a:t>
            </a:r>
            <a:r>
              <a:rPr dirty="0" err="1"/>
              <a:t>amostragem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302893"/>
            <a:ext cx="7772400" cy="1362075"/>
          </a:xfrm>
        </p:spPr>
        <p:txBody>
          <a:bodyPr/>
          <a:lstStyle/>
          <a:p>
            <a:r>
              <a:rPr dirty="0" err="1"/>
              <a:t>Estrutura</a:t>
            </a:r>
            <a:r>
              <a:rPr dirty="0"/>
              <a:t> do </a:t>
            </a:r>
            <a:r>
              <a:rPr dirty="0" err="1"/>
              <a:t>modelo</a:t>
            </a:r>
            <a:r>
              <a:rPr dirty="0"/>
              <a:t> conjunto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Parte longitudinal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O </a:t>
            </a:r>
            <a:r>
              <a:rPr dirty="0" err="1"/>
              <a:t>componente</a:t>
            </a:r>
            <a:r>
              <a:rPr dirty="0"/>
              <a:t> longitudinal </a:t>
            </a:r>
            <a:r>
              <a:rPr dirty="0" err="1"/>
              <a:t>consiste</a:t>
            </a:r>
            <a:r>
              <a:rPr dirty="0"/>
              <a:t> no </a:t>
            </a:r>
            <a:r>
              <a:rPr dirty="0" err="1"/>
              <a:t>modelo</a:t>
            </a:r>
            <a:r>
              <a:rPr dirty="0"/>
              <a:t> linear misto, que </a:t>
            </a:r>
            <a:r>
              <a:rPr dirty="0" err="1"/>
              <a:t>pode</a:t>
            </a:r>
            <a:r>
              <a:rPr dirty="0"/>
              <a:t> ser </a:t>
            </a:r>
            <a:r>
              <a:rPr dirty="0" err="1"/>
              <a:t>escrito</a:t>
            </a:r>
            <a:r>
              <a:rPr dirty="0"/>
              <a:t> </a:t>
            </a:r>
            <a:r>
              <a:rPr dirty="0" err="1"/>
              <a:t>como</a:t>
            </a:r>
            <a:r>
              <a:rPr dirty="0"/>
              <a:t>:</a:t>
            </a:r>
          </a:p>
          <a:p>
            <a:pPr lvl="1"/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𝑌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𝑖𝑗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=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𝑖𝑗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+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𝜖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𝑖𝑗</m:t>
                    </m:r>
                  </m:sub>
                </m:sSub>
              </m:oMath>
            </a14:m>
            <a:r>
              <a:rPr dirty="0"/>
              <a:t>;</a:t>
            </a:r>
          </a:p>
          <a:p>
            <a:pPr lvl="2"/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𝑌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𝑖𝑗</m:t>
                    </m:r>
                  </m:sub>
                </m:sSub>
              </m:oMath>
            </a14:m>
            <a:r>
              <a:rPr dirty="0"/>
              <a:t> é a </a:t>
            </a:r>
            <a:r>
              <a:rPr dirty="0" err="1"/>
              <a:t>resposta</a:t>
            </a:r>
            <a:r>
              <a:rPr dirty="0"/>
              <a:t> </a:t>
            </a:r>
            <a:r>
              <a:rPr dirty="0" err="1"/>
              <a:t>observada</a:t>
            </a:r>
            <a:r>
              <a:rPr dirty="0"/>
              <a:t> do </a:t>
            </a:r>
            <a:r>
              <a:rPr dirty="0" err="1"/>
              <a:t>i-ésimo</a:t>
            </a:r>
            <a:r>
              <a:rPr dirty="0"/>
              <a:t> </a:t>
            </a:r>
            <a:r>
              <a:rPr dirty="0" err="1"/>
              <a:t>indivíduo</a:t>
            </a:r>
            <a:r>
              <a:rPr dirty="0"/>
              <a:t> no tempo j-</a:t>
            </a:r>
            <a:r>
              <a:rPr dirty="0" err="1"/>
              <a:t>ésimo</a:t>
            </a:r>
            <a:r>
              <a:rPr dirty="0"/>
              <a:t>;</a:t>
            </a:r>
          </a:p>
          <a:p>
            <a:pPr lvl="2"/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𝜖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𝑖𝑗</m:t>
                    </m:r>
                  </m:sub>
                </m:sSub>
              </m:oMath>
            </a14:m>
            <a:r>
              <a:rPr dirty="0"/>
              <a:t> é o </a:t>
            </a:r>
            <a:r>
              <a:rPr dirty="0" err="1"/>
              <a:t>erro</a:t>
            </a:r>
            <a:r>
              <a:rPr dirty="0"/>
              <a:t> </a:t>
            </a:r>
            <a:r>
              <a:rPr dirty="0" err="1"/>
              <a:t>aleatório</a:t>
            </a:r>
            <a:r>
              <a:rPr dirty="0"/>
              <a:t> que </a:t>
            </a:r>
            <a:r>
              <a:rPr dirty="0" err="1"/>
              <a:t>assumimos</a:t>
            </a:r>
            <a:r>
              <a:rPr dirty="0"/>
              <a:t> que </a:t>
            </a:r>
            <a:r>
              <a:rPr dirty="0" err="1"/>
              <a:t>vem</a:t>
            </a:r>
            <a:r>
              <a:rPr dirty="0"/>
              <a:t> de </a:t>
            </a:r>
            <a:r>
              <a:rPr dirty="0" err="1"/>
              <a:t>uma</a:t>
            </a:r>
            <a:r>
              <a:rPr dirty="0"/>
              <a:t> </a:t>
            </a:r>
            <a:r>
              <a:rPr dirty="0" err="1"/>
              <a:t>distribuição</a:t>
            </a:r>
            <a:r>
              <a:rPr dirty="0"/>
              <a:t> normal;</a:t>
            </a:r>
          </a:p>
          <a:p>
            <a:pPr lvl="2"/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𝑖𝑗</m:t>
                    </m:r>
                  </m:sub>
                </m:sSub>
              </m:oMath>
            </a14:m>
            <a:r>
              <a:rPr dirty="0"/>
              <a:t> é </a:t>
            </a:r>
            <a:r>
              <a:rPr dirty="0" err="1"/>
              <a:t>conhecida</a:t>
            </a:r>
            <a:r>
              <a:rPr dirty="0"/>
              <a:t> </a:t>
            </a:r>
            <a:r>
              <a:rPr dirty="0" err="1"/>
              <a:t>como</a:t>
            </a:r>
            <a:r>
              <a:rPr dirty="0"/>
              <a:t> </a:t>
            </a:r>
            <a:r>
              <a:rPr dirty="0" err="1"/>
              <a:t>função</a:t>
            </a:r>
            <a:r>
              <a:rPr dirty="0"/>
              <a:t> </a:t>
            </a:r>
            <a:r>
              <a:rPr dirty="0" err="1"/>
              <a:t>trajetória</a:t>
            </a:r>
            <a:r>
              <a:rPr dirty="0"/>
              <a:t> do </a:t>
            </a:r>
            <a:r>
              <a:rPr dirty="0" err="1"/>
              <a:t>modelo</a:t>
            </a:r>
            <a:r>
              <a:rPr dirty="0"/>
              <a:t>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Função Trajetória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𝑖𝑗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=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+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</m:sub>
                </m:sSub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𝑖𝑗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+</m:t>
                </m:r>
                <m:r>
                  <a:rPr>
                    <a:latin typeface="Cambria Math" panose="02040503050406030204" pitchFamily="18" charset="0"/>
                  </a:rPr>
                  <m:t>𝛾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𝑍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</m:sub>
                </m:sSub>
              </m:oMath>
            </a14:m>
            <a:r>
              <a:t>;</a:t>
            </a:r>
          </a:p>
          <a:p>
            <a:pPr lvl="2"/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𝑖𝑗</m:t>
                    </m:r>
                  </m:sub>
                </m:sSub>
              </m:oMath>
            </a14:m>
            <a:r>
              <a:t> é o valor do tempo;</a:t>
            </a:r>
          </a:p>
          <a:p>
            <a:pPr lvl="2"/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𝑍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</m:sub>
                </m:sSub>
              </m:oMath>
            </a14:m>
            <a:r>
              <a:t> é o indicador de tratamento do i-ésimo indivíduo que assume 1 para tratamento e 0 para não tratamento ou tratamento base;</a:t>
            </a:r>
          </a:p>
          <a:p>
            <a:pPr lvl="2"/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</m:sub>
                </m:sSub>
              </m:oMath>
            </a14:m>
            <a:r>
              <a:t> e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</m:sub>
                </m:sSub>
              </m:oMath>
            </a14:m>
            <a:r>
              <a:t> são parâmetros que assumimos como aleatório e com distribuição normal multivariada.</a:t>
            </a:r>
          </a:p>
          <a:p>
            <a:pPr lvl="2"/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𝛾</m:t>
                </m:r>
              </m:oMath>
            </a14:m>
            <a:r>
              <a:t> indica o efeito do tratamento no processo longitudinal.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m Tiras">
  <a:themeElements>
    <a:clrScheme name="Azul Quent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m Tira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m Tira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Em Tiras</Template>
  <TotalTime>4</TotalTime>
  <Words>1359</Words>
  <Application>Microsoft Office PowerPoint</Application>
  <PresentationFormat>Widescreen</PresentationFormat>
  <Paragraphs>145</Paragraphs>
  <Slides>34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8" baseType="lpstr">
      <vt:lpstr>Cambria Math</vt:lpstr>
      <vt:lpstr>Corbel</vt:lpstr>
      <vt:lpstr>Wingdings</vt:lpstr>
      <vt:lpstr>Em Tiras</vt:lpstr>
      <vt:lpstr>Modelagem Conjunta de Dados Longitudinais e de Sobrevivência</vt:lpstr>
      <vt:lpstr>Apresentação do PowerPoint</vt:lpstr>
      <vt:lpstr>Introdução</vt:lpstr>
      <vt:lpstr>Dado de tempo até o evento</vt:lpstr>
      <vt:lpstr>Dado longitudinal</vt:lpstr>
      <vt:lpstr>Modelo conjunto</vt:lpstr>
      <vt:lpstr>Estrutura do modelo conjunto</vt:lpstr>
      <vt:lpstr>Parte longitudinal</vt:lpstr>
      <vt:lpstr>Função Trajetória</vt:lpstr>
      <vt:lpstr>Modelo Conjunto</vt:lpstr>
      <vt:lpstr>Efeitos</vt:lpstr>
      <vt:lpstr>Interpretações dos efeitos</vt:lpstr>
      <vt:lpstr>Exemplos</vt:lpstr>
      <vt:lpstr>Exemplos</vt:lpstr>
      <vt:lpstr>E1193</vt:lpstr>
      <vt:lpstr>E1193</vt:lpstr>
      <vt:lpstr>E1193</vt:lpstr>
      <vt:lpstr>E1193</vt:lpstr>
      <vt:lpstr>E1193</vt:lpstr>
      <vt:lpstr>Modelos</vt:lpstr>
      <vt:lpstr>E1193</vt:lpstr>
      <vt:lpstr>E1193</vt:lpstr>
      <vt:lpstr>E1193: Suposições</vt:lpstr>
      <vt:lpstr>Apresentação do PowerPoint</vt:lpstr>
      <vt:lpstr>E1193: Resultados</vt:lpstr>
      <vt:lpstr>Simulação</vt:lpstr>
      <vt:lpstr>Simulação</vt:lpstr>
      <vt:lpstr>Simulação</vt:lpstr>
      <vt:lpstr>Simulação</vt:lpstr>
      <vt:lpstr>Simulação</vt:lpstr>
      <vt:lpstr>Simulação</vt:lpstr>
      <vt:lpstr>Discussões</vt:lpstr>
      <vt:lpstr>Discussões</vt:lpstr>
      <vt:lpstr>Referência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Modelagem Conjunta de Dados Longitudinais e de Sobrevivência</dc:title>
  <dc:creator>Ítalo Ferreira Fernandes;Ruy Azevedo Cota Vasconcelos</dc:creator>
  <cp:keywords/>
  <cp:lastModifiedBy>Ítalo Ferreira Fernandes</cp:lastModifiedBy>
  <cp:revision>3</cp:revision>
  <dcterms:created xsi:type="dcterms:W3CDTF">2020-10-23T11:23:30Z</dcterms:created>
  <dcterms:modified xsi:type="dcterms:W3CDTF">2020-10-23T11:35:19Z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Universidade Federal de Minas Gerais (UFMG)</vt:lpwstr>
  </property>
  <property fmtid="{D5CDD505-2E9C-101B-9397-08002B2CF9AE}" pid="3" name="output">
    <vt:lpwstr>powerpoint_presentation</vt:lpwstr>
  </property>
</Properties>
</file>