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4"/>
    <p:restoredTop sz="94599"/>
  </p:normalViewPr>
  <p:slideViewPr>
    <p:cSldViewPr snapToGrid="0" snapToObjects="1">
      <p:cViewPr varScale="1">
        <p:scale>
          <a:sx n="81" d="100"/>
          <a:sy n="81" d="100"/>
        </p:scale>
        <p:origin x="208"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EFC66-2019-5141-BD42-FCE02DAE0CE8}" type="datetimeFigureOut">
              <a:rPr lang="en-US" smtClean="0"/>
              <a:t>9/4/17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95D12-8F9E-0141-B46F-FE5F023D93E8}" type="slidenum">
              <a:rPr lang="en-US" smtClean="0"/>
              <a:t>‹#›</a:t>
            </a:fld>
            <a:endParaRPr lang="en-US"/>
          </a:p>
        </p:txBody>
      </p:sp>
    </p:spTree>
    <p:extLst>
      <p:ext uri="{BB962C8B-B14F-4D97-AF65-F5344CB8AC3E}">
        <p14:creationId xmlns:p14="http://schemas.microsoft.com/office/powerpoint/2010/main" val="429457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0B02EC-9A4C-496C-B610-62DC6EFF3434}"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96370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6CD48E-9467-4C4A-A7B3-8766255CC43E}"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29010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612A91-1247-4E38-B21C-2C00E4278A73}"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18681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BEA574-2A6B-4C68-820A-9E9B36E482F1}"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75373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CFA61B-E392-C743-8B2D-3E97E87931C9}"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169079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FA61B-E392-C743-8B2D-3E97E87931C9}"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92814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FA61B-E392-C743-8B2D-3E97E87931C9}"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214447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FA61B-E392-C743-8B2D-3E97E87931C9}"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171934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CFA61B-E392-C743-8B2D-3E97E87931C9}"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46409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CFA61B-E392-C743-8B2D-3E97E87931C9}"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45417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CFA61B-E392-C743-8B2D-3E97E87931C9}"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121108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CFA61B-E392-C743-8B2D-3E97E87931C9}" type="datetimeFigureOut">
              <a:rPr lang="en-US" smtClean="0"/>
              <a:t>9/4/17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8364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FA61B-E392-C743-8B2D-3E97E87931C9}" type="datetimeFigureOut">
              <a:rPr lang="en-US" smtClean="0"/>
              <a:t>9/4/17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99506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FA61B-E392-C743-8B2D-3E97E87931C9}"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161429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FA61B-E392-C743-8B2D-3E97E87931C9}"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230E1-5D92-6948-ACAC-B2D80C2269CA}" type="slidenum">
              <a:rPr lang="en-US" smtClean="0"/>
              <a:t>‹#›</a:t>
            </a:fld>
            <a:endParaRPr lang="en-US"/>
          </a:p>
        </p:txBody>
      </p:sp>
    </p:spTree>
    <p:extLst>
      <p:ext uri="{BB962C8B-B14F-4D97-AF65-F5344CB8AC3E}">
        <p14:creationId xmlns:p14="http://schemas.microsoft.com/office/powerpoint/2010/main" val="1646270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FA61B-E392-C743-8B2D-3E97E87931C9}" type="datetimeFigureOut">
              <a:rPr lang="en-US" smtClean="0"/>
              <a:t>9/4/17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230E1-5D92-6948-ACAC-B2D80C2269CA}" type="slidenum">
              <a:rPr lang="en-US" smtClean="0"/>
              <a:t>‹#›</a:t>
            </a:fld>
            <a:endParaRPr lang="en-US"/>
          </a:p>
        </p:txBody>
      </p:sp>
    </p:spTree>
    <p:extLst>
      <p:ext uri="{BB962C8B-B14F-4D97-AF65-F5344CB8AC3E}">
        <p14:creationId xmlns:p14="http://schemas.microsoft.com/office/powerpoint/2010/main" val="189561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cid:image006.jpg@01CFF854.65A7C9B0"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wmf"/><Relationship Id="rId5" Type="http://schemas.openxmlformats.org/officeDocument/2006/relationships/image" Target="../media/image7.emf"/><Relationship Id="rId6"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62637" y="4737012"/>
            <a:ext cx="9144000" cy="1815882"/>
          </a:xfrm>
          <a:prstGeom prst="rect">
            <a:avLst/>
          </a:prstGeom>
        </p:spPr>
        <p:txBody>
          <a:bodyPr>
            <a:spAutoFit/>
          </a:bodyPr>
          <a:lstStyle/>
          <a:p>
            <a:pPr algn="ctr">
              <a:defRPr/>
            </a:pPr>
            <a:r>
              <a:rPr lang="en-GB" sz="2400" b="1" dirty="0" smtClean="0">
                <a:solidFill>
                  <a:schemeClr val="accent2">
                    <a:lumMod val="50000"/>
                  </a:schemeClr>
                </a:solidFill>
              </a:rPr>
              <a:t>Making an impact during client visits to build, deepen and sustain trusted client relationships.</a:t>
            </a:r>
          </a:p>
          <a:p>
            <a:pPr algn="ctr">
              <a:defRPr/>
            </a:pPr>
            <a:endParaRPr lang="en-GB" sz="2400" b="1" dirty="0">
              <a:solidFill>
                <a:schemeClr val="accent6">
                  <a:lumMod val="50000"/>
                </a:schemeClr>
              </a:solidFill>
              <a:latin typeface="+mj-lt"/>
            </a:endParaRPr>
          </a:p>
          <a:p>
            <a:pPr algn="ctr">
              <a:defRPr/>
            </a:pPr>
            <a:r>
              <a:rPr lang="en-GB" sz="1600" b="1" dirty="0" smtClean="0">
                <a:solidFill>
                  <a:schemeClr val="accent2">
                    <a:lumMod val="50000"/>
                  </a:schemeClr>
                </a:solidFill>
                <a:latin typeface="+mj-lt"/>
              </a:rPr>
              <a:t>September, 2017 </a:t>
            </a:r>
            <a:r>
              <a:rPr lang="en-GB" sz="1600" b="1" dirty="0">
                <a:solidFill>
                  <a:schemeClr val="accent2">
                    <a:lumMod val="50000"/>
                  </a:schemeClr>
                </a:solidFill>
                <a:latin typeface="+mj-lt"/>
              </a:rPr>
              <a:t>(</a:t>
            </a:r>
            <a:r>
              <a:rPr lang="en-GB" sz="1600" b="1" dirty="0" smtClean="0">
                <a:solidFill>
                  <a:schemeClr val="accent2">
                    <a:lumMod val="50000"/>
                  </a:schemeClr>
                </a:solidFill>
                <a:latin typeface="+mj-lt"/>
              </a:rPr>
              <a:t>V.0.2)</a:t>
            </a:r>
            <a:endParaRPr lang="en-GB" sz="1600" b="1" dirty="0">
              <a:solidFill>
                <a:schemeClr val="accent2">
                  <a:lumMod val="50000"/>
                </a:schemeClr>
              </a:solidFill>
              <a:latin typeface="+mj-lt"/>
            </a:endParaRPr>
          </a:p>
          <a:p>
            <a:pPr algn="ctr">
              <a:defRPr/>
            </a:pPr>
            <a:endParaRPr lang="en-GB" sz="2400" dirty="0">
              <a:solidFill>
                <a:schemeClr val="bg1">
                  <a:lumMod val="50000"/>
                </a:schemeClr>
              </a:solidFill>
              <a:latin typeface="+mj-lt"/>
            </a:endParaRPr>
          </a:p>
        </p:txBody>
      </p:sp>
      <p:grpSp>
        <p:nvGrpSpPr>
          <p:cNvPr id="2" name="Group 8"/>
          <p:cNvGrpSpPr>
            <a:grpSpLocks/>
          </p:cNvGrpSpPr>
          <p:nvPr/>
        </p:nvGrpSpPr>
        <p:grpSpPr bwMode="auto">
          <a:xfrm>
            <a:off x="2381251" y="2500314"/>
            <a:ext cx="7286625" cy="1785937"/>
            <a:chOff x="928662" y="2857496"/>
            <a:chExt cx="7286625" cy="1785938"/>
          </a:xfrm>
        </p:grpSpPr>
        <p:pic>
          <p:nvPicPr>
            <p:cNvPr id="2054" name="Picture 5" descr="Lead"/>
            <p:cNvPicPr>
              <a:picLocks noChangeAspect="1" noChangeArrowheads="1"/>
            </p:cNvPicPr>
            <p:nvPr/>
          </p:nvPicPr>
          <p:blipFill>
            <a:blip r:embed="rId3" cstate="print"/>
            <a:srcRect/>
            <a:stretch>
              <a:fillRect/>
            </a:stretch>
          </p:blipFill>
          <p:spPr bwMode="auto">
            <a:xfrm>
              <a:off x="928662" y="2857496"/>
              <a:ext cx="7286625" cy="1785938"/>
            </a:xfrm>
            <a:prstGeom prst="rect">
              <a:avLst/>
            </a:prstGeom>
            <a:noFill/>
            <a:ln w="9525">
              <a:noFill/>
              <a:miter lim="800000"/>
              <a:headEnd/>
              <a:tailEnd/>
            </a:ln>
          </p:spPr>
        </p:pic>
        <p:sp>
          <p:nvSpPr>
            <p:cNvPr id="7" name="Rectangle 6"/>
            <p:cNvSpPr/>
            <p:nvPr/>
          </p:nvSpPr>
          <p:spPr>
            <a:xfrm>
              <a:off x="1071537" y="3000371"/>
              <a:ext cx="4286250" cy="1500188"/>
            </a:xfrm>
            <a:prstGeom prst="rect">
              <a:avLst/>
            </a:prstGeom>
            <a:solidFill>
              <a:srgbClr val="753805"/>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4000" b="1" dirty="0" smtClean="0">
                  <a:solidFill>
                    <a:srgbClr val="DDDDDD"/>
                  </a:solidFill>
                </a:rPr>
                <a:t>Connecting with Clients – The VISIT</a:t>
              </a:r>
              <a:endParaRPr lang="en-US" sz="4000" b="1" dirty="0">
                <a:solidFill>
                  <a:srgbClr val="DDDDDD"/>
                </a:solidFill>
              </a:endParaRPr>
            </a:p>
          </p:txBody>
        </p:sp>
      </p:grpSp>
      <p:sp>
        <p:nvSpPr>
          <p:cNvPr id="3" name="AutoShape 2" descr="data:image/jpeg;base64,/9j/4AAQSkZJRgABAQAAAQABAAD/2wCEAAkGBhESERQREhMTFBUVGBYWFxcVGR0aGRseGBcXGRodFxcYICYjIBokJSEaIDIiKSgrLCwsHR49NTAqNSorLCoBCQoKDgwOGQ8OGTMjHyQ1LC00NjQ1LC0yLDUuMDI1MTAqMDU1NTAvNTQ1LCovNSwsKTYqLy8vLSk0MC0tLDUpNf/AABEIAEYAiAMBIgACEQEDEQH/xAAbAAEAAgMBAQAAAAAAAAAAAAAABQYCAwQHAf/EADYQAAIBAgQEBAUCBAcAAAAAAAECAwARBAUSIQYTMUFRYXGBBxQiMpFCoRVSYnIjM0NTorHR/8QAGQEBAAMBAQAAAAAAAAAAAAAAAAECBAMF/8QAKhEAAgEDAQgBBAMAAAAAAAAAAAECAxEhEgQTIjFBUZGhcbHB0fAyQmH/2gAMAwEAAhEDEQA/APcaUpQClKUB8auDK83SfUAbOhKuvcEEj3HnW3M8wWGJpG6KNvM9hVB4WeQ4xGF7ksX9Dcm/vWHaNq3VWEFm/M37Psu9ozm8W5HpIpXwV9rcYBSlKAUpSgFKUoBSlKAUpSgFKUoBSlKApXxAxR1RR/psznzN7D8b/mpjJ8rTBwmRhdrAyN3A8B5CsuJuHhiUFjZ1vpPY36g1DZ1xWeU0BjdJCNL6rWG25HjftXj1LUK061Xtw+D2ad69CnRpd+LyXGKQMAykEHcEdD6VQ+PuPMZl7/4cMEqWViSXUrqZlW9rg3ItfbqKlOAeZy5L35dxov476reXT96x4iyVcXNicM3+phEAPg3NkKn2Nq9XY6yqwjUkuZ5e1UdzUlTTvYmMl4gjxGEjxdwqNHrb+mw+oH03qmcO/EnF4rMGwRghitra5LMwC6SARt9ViL+Bqu/CbMpZElyqRSAJA7A/pUE85G7bsFFu+tvCsuF3A4lxTMQAPmCSegA0Emt26UXJMya20mX7iPjuPCY3CYRgLYjVrYn7LkLHf+5iR7VG8f8AGePy4JIsEE0Lkrqu66D+kPa/Ud+lx5iqf8R8qbFYUY8RTiTWzsShAELABN+xUBW9Werpk/EmHx+Ua8SOZqHIlRd3aToAg/nbYj1BquhRUZWv0ZOpttHRh+M3nw2HkwpgkmnJHLIbbTbXexuoS4uT4qO4q1YXmaRzCpfvoBC+wJJrwzh3FS5BmPLxQHKmRQ7jf6Rezqe+kkhgP/BXu8bggMCCCLgjcEHoQfCqVYaXjkWhK/MypSlcS4pSlAKUpQCvmodK+1VuNeCvnVDwzSYfEJ9skbMuofyyBSNS/uPc3mKTeWQyzyOACSQANyTsPzXlHHHxagDcvBxw4hh1mcaox/Za2v1vb1qt5j8Pc/kPLkEkyePzAMfursD/AManuG/gadnx0u3+1Cf2aQi9vS3rWlUqUczdznrnfgwQuVfG7HROOekEsfdEXlsB/QdRF/IjfxFeocPumLk/iEGLMiOojMehbKFJbST9wYE73qXy7hrCQJoigiRfAKP3J6mt+HyqGNzJHGiMwsxUWvbpqt1t28Lmuc5wf8VYtFS/s7kdl/CUUGIxWJiJWXFadRIBC6QftHmTc+JquP8ACVTPNifnJhJOrq9kjtaS2qwtt0q/0qiqSXUtZEdjcraXDtAzj6l0M2gbg7H6Og2qr8K/C5MBKJI8VM4BvokVCt7WuLAWa22rrYmrzSoU2k0hZcys8acER5kqJJI0YQ3BVVLAnrZmvYHuK6+FuHXwUSwfMSTRoLIJFUMN/wCZbXA6WqbpTU7aegsr3FKUqpIpSlAQme55JAyhUUqVLFm1adu11Bt6mvmb5+0XJ0iO0oY3YnSLBT1Ub9a7MwyWKY6nDXtp+litwexsdxWx8siJjbT/AJVwm+wuADt36CscoV25WljFvubI1KCUbxyr3/3GCNn4hdcNHPywGdlUq17C5tfYX/at38bK4Z8Q6g6b2C6gD2H3AGu3H5ckyhHBsCCLEg3HTcVjFlUYjaKzMjXuHYte/mTep0VtT4sW99yNdBxXDm/rsa8uxU5YrMka7Ago1wb9QQd9vHpXPDnx+T+ZZQDYkKDsTewF/OurL8nihJKBrtYEsxY2HQXPasf4HDylh0nQhDBbnt4+I8jU6ayjh5s/PToHKjqysXXjN+vXBohz0thXn0rrQNqW+wZeov4V2y4wiAy2Fwmu3b7b2rUmSwhZEVbLL9ygkDpbYdvamGyaNEdF16XFiGdm2sRtc7e1TFVlz7e+/L4IlKi8q/P125/JzY/OJUw64hUQjQGcEkWuB9th61txmYTRQiVkQkEGQKTst9yviR1rply2NoeQQdGkLa5vYedbZ8MroY2+1hpPodutNFTPF09/tiN5Txw9X4/bmjKcY8sfMZQoYkqO+nsT5nrXFneevDIkahPrVmu2rbSR2UE96loIQihR0UAD0FapMCjSLKR9aBlBv2a19varSjUdNJPOM/UiE6aqOUo4zj6HLNmjLLBHpX/FDljvtpCnb81twGYGSSZCAOU4UW73VW3/ADW2bAo0iSEHVHq07n9Vr7e1c4ySLmmYawxOo2dgCbW3W9qi1VS7q/q35yNVJxs1Z293/GCOx/FDRyyx6FOkfQbn6msDpP5rfLnsnysc6xgs+m4FyFB6mw3IFdcuSQs2tlJbUH6nqF0/9UfJYjEkNiFS2izEMLdCGve9ctFe8uLvbz8HbebPaPD2v4z1MsnzAzRhzpvcg6TcbHz3HoaVtwOASFdCCwuTuSSSepJPelaqakorXzMlRxc24cjppSlXKClKUApSlAKUpQClKUApSlAKUpQClKUApSlAf//Z"/>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data:image/jpeg;base64,/9j/4AAQSkZJRgABAQAAAQABAAD/2wCEAAkGBhESERQREhMTFBUVGBYWFxcVGR0aGRseGBcXGRodFxcYICYjIBokJSEaIDIiKSgrLCwsHR49NTAqNSorLCoBCQoKDgwOGQ8OGTMjHyQ1LC00NjQ1LC0yLDUuMDI1MTAqMDU1NTAvNTQ1LCovNSwsKTYqLy8vLSk0MC0tLDUpNf/AABEIAEYAiAMBIgACEQEDEQH/xAAbAAEAAgMBAQAAAAAAAAAAAAAABQYCAwQHAf/EADYQAAIBAgQEBAUCBAcAAAAAAAECAwARBAUSIQYTMUFRYXGBBxQiMpFCoRVSYnIjM0NTorHR/8QAGQEBAAMBAQAAAAAAAAAAAAAAAAECBAMF/8QAKhEAAgEDAQgBBAMAAAAAAAAAAAECAxEhEgQTIjFBUZGhcbHB0fAyQmH/2gAMAwEAAhEDEQA/APcaUpQClKUB8auDK83SfUAbOhKuvcEEj3HnW3M8wWGJpG6KNvM9hVB4WeQ4xGF7ksX9Dcm/vWHaNq3VWEFm/M37Psu9ozm8W5HpIpXwV9rcYBSlKAUpSgFKUoBSlKAUpSgFKUoBSlKApXxAxR1RR/psznzN7D8b/mpjJ8rTBwmRhdrAyN3A8B5CsuJuHhiUFjZ1vpPY36g1DZ1xWeU0BjdJCNL6rWG25HjftXj1LUK061Xtw+D2ad69CnRpd+LyXGKQMAykEHcEdD6VQ+PuPMZl7/4cMEqWViSXUrqZlW9rg3ItfbqKlOAeZy5L35dxov476reXT96x4iyVcXNicM3+phEAPg3NkKn2Nq9XY6yqwjUkuZ5e1UdzUlTTvYmMl4gjxGEjxdwqNHrb+mw+oH03qmcO/EnF4rMGwRghitra5LMwC6SARt9ViL+Bqu/CbMpZElyqRSAJA7A/pUE85G7bsFFu+tvCsuF3A4lxTMQAPmCSegA0Emt26UXJMya20mX7iPjuPCY3CYRgLYjVrYn7LkLHf+5iR7VG8f8AGePy4JIsEE0Lkrqu66D+kPa/Ud+lx5iqf8R8qbFYUY8RTiTWzsShAELABN+xUBW9Werpk/EmHx+Ua8SOZqHIlRd3aToAg/nbYj1BquhRUZWv0ZOpttHRh+M3nw2HkwpgkmnJHLIbbTbXexuoS4uT4qO4q1YXmaRzCpfvoBC+wJJrwzh3FS5BmPLxQHKmRQ7jf6Rezqe+kkhgP/BXu8bggMCCCLgjcEHoQfCqVYaXjkWhK/MypSlcS4pSlAKUpQCvmodK+1VuNeCvnVDwzSYfEJ9skbMuofyyBSNS/uPc3mKTeWQyzyOACSQANyTsPzXlHHHxagDcvBxw4hh1mcaox/Za2v1vb1qt5j8Pc/kPLkEkyePzAMfursD/AManuG/gadnx0u3+1Cf2aQi9vS3rWlUqUczdznrnfgwQuVfG7HROOekEsfdEXlsB/QdRF/IjfxFeocPumLk/iEGLMiOojMehbKFJbST9wYE73qXy7hrCQJoigiRfAKP3J6mt+HyqGNzJHGiMwsxUWvbpqt1t28Lmuc5wf8VYtFS/s7kdl/CUUGIxWJiJWXFadRIBC6QftHmTc+JquP8ACVTPNifnJhJOrq9kjtaS2qwtt0q/0qiqSXUtZEdjcraXDtAzj6l0M2gbg7H6Og2qr8K/C5MBKJI8VM4BvokVCt7WuLAWa22rrYmrzSoU2k0hZcys8acER5kqJJI0YQ3BVVLAnrZmvYHuK6+FuHXwUSwfMSTRoLIJFUMN/wCZbXA6WqbpTU7aegsr3FKUqpIpSlAQme55JAyhUUqVLFm1adu11Bt6mvmb5+0XJ0iO0oY3YnSLBT1Ub9a7MwyWKY6nDXtp+litwexsdxWx8siJjbT/AJVwm+wuADt36CscoV25WljFvubI1KCUbxyr3/3GCNn4hdcNHPywGdlUq17C5tfYX/at38bK4Z8Q6g6b2C6gD2H3AGu3H5ckyhHBsCCLEg3HTcVjFlUYjaKzMjXuHYte/mTep0VtT4sW99yNdBxXDm/rsa8uxU5YrMka7Ago1wb9QQd9vHpXPDnx+T+ZZQDYkKDsTewF/OurL8nihJKBrtYEsxY2HQXPasf4HDylh0nQhDBbnt4+I8jU6ayjh5s/PToHKjqysXXjN+vXBohz0thXn0rrQNqW+wZeov4V2y4wiAy2Fwmu3b7b2rUmSwhZEVbLL9ygkDpbYdvamGyaNEdF16XFiGdm2sRtc7e1TFVlz7e+/L4IlKi8q/P125/JzY/OJUw64hUQjQGcEkWuB9th61txmYTRQiVkQkEGQKTst9yviR1rply2NoeQQdGkLa5vYedbZ8MroY2+1hpPodutNFTPF09/tiN5Txw9X4/bmjKcY8sfMZQoYkqO+nsT5nrXFneevDIkahPrVmu2rbSR2UE96loIQihR0UAD0FapMCjSLKR9aBlBv2a19varSjUdNJPOM/UiE6aqOUo4zj6HLNmjLLBHpX/FDljvtpCnb81twGYGSSZCAOU4UW73VW3/ADW2bAo0iSEHVHq07n9Vr7e1c4ySLmmYawxOo2dgCbW3W9qi1VS7q/q35yNVJxs1Z293/GCOx/FDRyyx6FOkfQbn6msDpP5rfLnsnysc6xgs+m4FyFB6mw3IFdcuSQs2tlJbUH6nqF0/9UfJYjEkNiFS2izEMLdCGve9ctFe8uLvbz8HbebPaPD2v4z1MsnzAzRhzpvcg6TcbHz3HoaVtwOASFdCCwuTuSSSepJPelaqakorXzMlRxc24cjppSlXKClKUApSlAKUpQClKUApSlAKUpQClKUApSlAf//Z"/>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2" name="AutoShape 6" descr="data:image/jpeg;base64,/9j/4AAQSkZJRgABAQAAAQABAAD/2wCEAAkGBhESERQREhMTFBUVGBYWFxcVGR0aGRseGBcXGRodFxcYICYjIBokJSEaIDIiKSgrLCwsHR49NTAqNSorLCoBCQoKDgwOGQ8OGTMjHyQ1LC00NjQ1LC0yLDUuMDI1MTAqMDU1NTAvNTQ1LCovNSwsKTYqLy8vLSk0MC0tLDUpNf/AABEIAEYAiAMBIgACEQEDEQH/xAAbAAEAAgMBAQAAAAAAAAAAAAAABQYCAwQHAf/EADYQAAIBAgQEBAUCBAcAAAAAAAECAwARBAUSIQYTMUFRYXGBBxQiMpFCoRVSYnIjM0NTorHR/8QAGQEBAAMBAQAAAAAAAAAAAAAAAAECBAMF/8QAKhEAAgEDAQgBBAMAAAAAAAAAAAECAxEhEgQTIjFBUZGhcbHB0fAyQmH/2gAMAwEAAhEDEQA/APcaUpQClKUB8auDK83SfUAbOhKuvcEEj3HnW3M8wWGJpG6KNvM9hVB4WeQ4xGF7ksX9Dcm/vWHaNq3VWEFm/M37Psu9ozm8W5HpIpXwV9rcYBSlKAUpSgFKUoBSlKAUpSgFKUoBSlKApXxAxR1RR/psznzN7D8b/mpjJ8rTBwmRhdrAyN3A8B5CsuJuHhiUFjZ1vpPY36g1DZ1xWeU0BjdJCNL6rWG25HjftXj1LUK061Xtw+D2ad69CnRpd+LyXGKQMAykEHcEdD6VQ+PuPMZl7/4cMEqWViSXUrqZlW9rg3ItfbqKlOAeZy5L35dxov476reXT96x4iyVcXNicM3+phEAPg3NkKn2Nq9XY6yqwjUkuZ5e1UdzUlTTvYmMl4gjxGEjxdwqNHrb+mw+oH03qmcO/EnF4rMGwRghitra5LMwC6SARt9ViL+Bqu/CbMpZElyqRSAJA7A/pUE85G7bsFFu+tvCsuF3A4lxTMQAPmCSegA0Emt26UXJMya20mX7iPjuPCY3CYRgLYjVrYn7LkLHf+5iR7VG8f8AGePy4JIsEE0Lkrqu66D+kPa/Ud+lx5iqf8R8qbFYUY8RTiTWzsShAELABN+xUBW9Werpk/EmHx+Ua8SOZqHIlRd3aToAg/nbYj1BquhRUZWv0ZOpttHRh+M3nw2HkwpgkmnJHLIbbTbXexuoS4uT4qO4q1YXmaRzCpfvoBC+wJJrwzh3FS5BmPLxQHKmRQ7jf6Rezqe+kkhgP/BXu8bggMCCCLgjcEHoQfCqVYaXjkWhK/MypSlcS4pSlAKUpQCvmodK+1VuNeCvnVDwzSYfEJ9skbMuofyyBSNS/uPc3mKTeWQyzyOACSQANyTsPzXlHHHxagDcvBxw4hh1mcaox/Za2v1vb1qt5j8Pc/kPLkEkyePzAMfursD/AManuG/gadnx0u3+1Cf2aQi9vS3rWlUqUczdznrnfgwQuVfG7HROOekEsfdEXlsB/QdRF/IjfxFeocPumLk/iEGLMiOojMehbKFJbST9wYE73qXy7hrCQJoigiRfAKP3J6mt+HyqGNzJHGiMwsxUWvbpqt1t28Lmuc5wf8VYtFS/s7kdl/CUUGIxWJiJWXFadRIBC6QftHmTc+JquP8ACVTPNifnJhJOrq9kjtaS2qwtt0q/0qiqSXUtZEdjcraXDtAzj6l0M2gbg7H6Og2qr8K/C5MBKJI8VM4BvokVCt7WuLAWa22rrYmrzSoU2k0hZcys8acER5kqJJI0YQ3BVVLAnrZmvYHuK6+FuHXwUSwfMSTRoLIJFUMN/wCZbXA6WqbpTU7aegsr3FKUqpIpSlAQme55JAyhUUqVLFm1adu11Bt6mvmb5+0XJ0iO0oY3YnSLBT1Ub9a7MwyWKY6nDXtp+litwexsdxWx8siJjbT/AJVwm+wuADt36CscoV25WljFvubI1KCUbxyr3/3GCNn4hdcNHPywGdlUq17C5tfYX/at38bK4Z8Q6g6b2C6gD2H3AGu3H5ckyhHBsCCLEg3HTcVjFlUYjaKzMjXuHYte/mTep0VtT4sW99yNdBxXDm/rsa8uxU5YrMka7Ago1wb9QQd9vHpXPDnx+T+ZZQDYkKDsTewF/OurL8nihJKBrtYEsxY2HQXPasf4HDylh0nQhDBbnt4+I8jU6ayjh5s/PToHKjqysXXjN+vXBohz0thXn0rrQNqW+wZeov4V2y4wiAy2Fwmu3b7b2rUmSwhZEVbLL9ygkDpbYdvamGyaNEdF16XFiGdm2sRtc7e1TFVlz7e+/L4IlKi8q/P125/JzY/OJUw64hUQjQGcEkWuB9th61txmYTRQiVkQkEGQKTst9yviR1rply2NoeQQdGkLa5vYedbZ8MroY2+1hpPodutNFTPF09/tiN5Txw9X4/bmjKcY8sfMZQoYkqO+nsT5nrXFneevDIkahPrVmu2rbSR2UE96loIQihR0UAD0FapMCjSLKR9aBlBv2a19varSjUdNJPOM/UiE6aqOUo4zj6HLNmjLLBHpX/FDljvtpCnb81twGYGSSZCAOU4UW73VW3/ADW2bAo0iSEHVHq07n9Vr7e1c4ySLmmYawxOo2dgCbW3W9qi1VS7q/q35yNVJxs1Z293/GCOx/FDRyyx6FOkfQbn6msDpP5rfLnsnysc6xgs+m4FyFB6mw3IFdcuSQs2tlJbUH6nqF0/9UfJYjEkNiFS2izEMLdCGve9ctFe8uLvbz8HbebPaPD2v4z1MsnzAzRhzpvcg6TcbHz3HoaVtwOASFdCCwuTuSSSepJPelaqakorXzMlRxc24cjppSlXKClKUApSlAKUpQClKUApSlAKUpQClKUApSlAf//Z"/>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0" name="Picture 2" descr="http://under30ceo.com/wp-content/uploads/2009/12/people.jpg"/>
          <p:cNvPicPr>
            <a:picLocks noChangeAspect="1" noChangeArrowheads="1"/>
          </p:cNvPicPr>
          <p:nvPr/>
        </p:nvPicPr>
        <p:blipFill>
          <a:blip r:embed="rId4" cstate="print"/>
          <a:srcRect/>
          <a:stretch>
            <a:fillRect/>
          </a:stretch>
        </p:blipFill>
        <p:spPr bwMode="auto">
          <a:xfrm>
            <a:off x="6888088" y="2567958"/>
            <a:ext cx="2664296" cy="1725139"/>
          </a:xfrm>
          <a:prstGeom prst="rect">
            <a:avLst/>
          </a:prstGeom>
          <a:noFill/>
        </p:spPr>
      </p:pic>
      <p:pic>
        <p:nvPicPr>
          <p:cNvPr id="11" name="25A1F1B6-5F60-4EAC-94FD-8B7E7D36B5A6" descr="cid:image006.jpg@01CFF854.65A7C9B0"/>
          <p:cNvPicPr>
            <a:picLocks noChangeAspect="1" noChangeArrowheads="1"/>
          </p:cNvPicPr>
          <p:nvPr/>
        </p:nvPicPr>
        <p:blipFill>
          <a:blip r:embed="rId5" r:link="rId6" cstate="email">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9056421" y="160338"/>
            <a:ext cx="21256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5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364" y="122830"/>
            <a:ext cx="5385515" cy="584775"/>
          </a:xfrm>
          <a:prstGeom prst="rect">
            <a:avLst/>
          </a:prstGeom>
        </p:spPr>
        <p:txBody>
          <a:bodyPr wrap="square">
            <a:spAutoFit/>
          </a:bodyPr>
          <a:lstStyle/>
          <a:p>
            <a:pPr>
              <a:defRPr/>
            </a:pPr>
            <a:r>
              <a:rPr lang="en-GB" sz="3200" b="1" dirty="0">
                <a:solidFill>
                  <a:schemeClr val="tx2"/>
                </a:solidFill>
                <a:cs typeface="Arial" pitchFamily="34" charset="0"/>
              </a:rPr>
              <a:t>Your need as we understand</a:t>
            </a:r>
            <a:endParaRPr lang="en-US" sz="3200" dirty="0">
              <a:solidFill>
                <a:schemeClr val="tx2"/>
              </a:solidFill>
            </a:endParaRPr>
          </a:p>
        </p:txBody>
      </p:sp>
      <p:sp>
        <p:nvSpPr>
          <p:cNvPr id="15" name="Rounded Rectangle 14"/>
          <p:cNvSpPr/>
          <p:nvPr/>
        </p:nvSpPr>
        <p:spPr>
          <a:xfrm>
            <a:off x="136477" y="1593403"/>
            <a:ext cx="1692735" cy="481055"/>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rgbClr val="0070C0"/>
                </a:solidFill>
              </a:rPr>
              <a:t>Situation</a:t>
            </a:r>
          </a:p>
        </p:txBody>
      </p:sp>
      <p:sp>
        <p:nvSpPr>
          <p:cNvPr id="4" name="Rounded Rectangle 3"/>
          <p:cNvSpPr>
            <a:spLocks noChangeArrowheads="1"/>
          </p:cNvSpPr>
          <p:nvPr/>
        </p:nvSpPr>
        <p:spPr bwMode="auto">
          <a:xfrm>
            <a:off x="1667833" y="861937"/>
            <a:ext cx="9579098" cy="1770698"/>
          </a:xfrm>
          <a:prstGeom prst="round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smtClean="0">
                <a:latin typeface="+mn-lt"/>
                <a:ea typeface="Times New Roman" pitchFamily="18" charset="0"/>
              </a:rPr>
              <a:t>The </a:t>
            </a:r>
            <a:r>
              <a:rPr lang="en-US" sz="1400" b="1" dirty="0" smtClean="0">
                <a:latin typeface="+mn-lt"/>
                <a:ea typeface="Times New Roman" pitchFamily="18" charset="0"/>
              </a:rPr>
              <a:t>Energy &amp; Utilities group is one of the fastest growing groups within Cognizant. One of the beliefs is that the Groups ability to manage Customer visits really well is a differentiator. This is bolstered by the feedback received from Customers /Potential Customers who regularly mention their visit as a high point regardless if the business was won or not. </a:t>
            </a:r>
          </a:p>
          <a:p>
            <a:pPr lvl="0"/>
            <a:endParaRPr lang="en-US" sz="1400" b="1" dirty="0">
              <a:latin typeface="+mn-lt"/>
              <a:ea typeface="Times New Roman" pitchFamily="18" charset="0"/>
            </a:endParaRPr>
          </a:p>
          <a:p>
            <a:pPr lvl="0"/>
            <a:r>
              <a:rPr lang="en-US" sz="1400" b="1" dirty="0" smtClean="0">
                <a:latin typeface="+mn-lt"/>
                <a:ea typeface="Times New Roman" pitchFamily="18" charset="0"/>
              </a:rPr>
              <a:t>Currently the champion of these customer visits is the BU head Ganesh. From the moment the customers land to the time they leave, Ganesh’s attention to detail and attention on the customer and their needs helps create a trusted environment for the visitors. </a:t>
            </a:r>
          </a:p>
        </p:txBody>
      </p:sp>
      <p:sp>
        <p:nvSpPr>
          <p:cNvPr id="50" name="Rounded Rectangle 49"/>
          <p:cNvSpPr/>
          <p:nvPr/>
        </p:nvSpPr>
        <p:spPr>
          <a:xfrm>
            <a:off x="92236" y="3035598"/>
            <a:ext cx="1856096" cy="481055"/>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rgbClr val="0070C0"/>
                </a:solidFill>
              </a:rPr>
              <a:t>Opportunity</a:t>
            </a:r>
          </a:p>
        </p:txBody>
      </p:sp>
      <p:sp>
        <p:nvSpPr>
          <p:cNvPr id="51" name="Rounded Rectangle 50"/>
          <p:cNvSpPr>
            <a:spLocks noChangeArrowheads="1"/>
          </p:cNvSpPr>
          <p:nvPr/>
        </p:nvSpPr>
        <p:spPr bwMode="auto">
          <a:xfrm>
            <a:off x="1948332" y="2719478"/>
            <a:ext cx="9544730" cy="1293971"/>
          </a:xfrm>
          <a:prstGeom prst="round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smtClean="0">
                <a:latin typeface="+mn-lt"/>
                <a:ea typeface="Times New Roman" pitchFamily="18" charset="0"/>
              </a:rPr>
              <a:t>As the BU grows and hopefully more customer visits take place, Ganesh would love to see his top 30 also lead customer visits in a way that is impactful, engaging, appreciated and add to the probability of winning business. There is an opportunity for these SM / AD / Directors to develop their impact and ability to connect with clients on a deeper level. This will open up possibilities for the BU to win more business while Ganesh not having to be involved in every Customer visit from beginning to end. </a:t>
            </a:r>
            <a:endParaRPr lang="en-US" sz="1400" b="1" dirty="0">
              <a:latin typeface="+mn-lt"/>
              <a:ea typeface="Times New Roman" pitchFamily="18" charset="0"/>
            </a:endParaRPr>
          </a:p>
        </p:txBody>
      </p:sp>
      <p:sp>
        <p:nvSpPr>
          <p:cNvPr id="52" name="Rounded Rectangle 51"/>
          <p:cNvSpPr>
            <a:spLocks noChangeArrowheads="1"/>
          </p:cNvSpPr>
          <p:nvPr/>
        </p:nvSpPr>
        <p:spPr bwMode="auto">
          <a:xfrm>
            <a:off x="2394695" y="5151966"/>
            <a:ext cx="9579098" cy="1293971"/>
          </a:xfrm>
          <a:prstGeom prst="round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a:latin typeface="+mn-lt"/>
                <a:ea typeface="Times New Roman" pitchFamily="18" charset="0"/>
              </a:rPr>
              <a:t>You require a </a:t>
            </a:r>
            <a:r>
              <a:rPr lang="en-US" sz="1400" b="1" dirty="0" smtClean="0">
                <a:latin typeface="+mn-lt"/>
                <a:ea typeface="Times New Roman" pitchFamily="18" charset="0"/>
              </a:rPr>
              <a:t>two workshops, of two days each, one in Chennai and one in Pune for 15 participants per workshop. In our conversations what came </a:t>
            </a:r>
            <a:r>
              <a:rPr lang="en-US" sz="1400" b="1" dirty="0" smtClean="0">
                <a:latin typeface="+mn-lt"/>
                <a:ea typeface="Times New Roman" pitchFamily="18" charset="0"/>
              </a:rPr>
              <a:t>out clearly was that you would like to see that activities and practice in the workshop should mostly be anchored around customer visits. The ability to build rapport, work the room, attention on people, attention to detail, ownership to create the same high level experience with each customer, high sense of demeanor, looking at ourselves as an extension of the brand – are all areas that you would like to see worked upon. </a:t>
            </a:r>
            <a:endParaRPr lang="en-US" sz="1400" b="1" dirty="0">
              <a:latin typeface="+mn-lt"/>
              <a:ea typeface="Times New Roman" pitchFamily="18" charset="0"/>
            </a:endParaRPr>
          </a:p>
        </p:txBody>
      </p:sp>
      <p:sp>
        <p:nvSpPr>
          <p:cNvPr id="53" name="Rounded Rectangle 52"/>
          <p:cNvSpPr/>
          <p:nvPr/>
        </p:nvSpPr>
        <p:spPr>
          <a:xfrm>
            <a:off x="272140" y="5228960"/>
            <a:ext cx="1556260" cy="481055"/>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rgbClr val="0070C0"/>
                </a:solidFill>
              </a:rPr>
              <a:t>Need</a:t>
            </a:r>
          </a:p>
        </p:txBody>
      </p:sp>
      <p:sp>
        <p:nvSpPr>
          <p:cNvPr id="10" name="Rounded Rectangle 9"/>
          <p:cNvSpPr/>
          <p:nvPr/>
        </p:nvSpPr>
        <p:spPr>
          <a:xfrm>
            <a:off x="95213" y="4206317"/>
            <a:ext cx="1856096" cy="481055"/>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a:solidFill>
                  <a:srgbClr val="0070C0"/>
                </a:solidFill>
              </a:rPr>
              <a:t>Implication</a:t>
            </a:r>
          </a:p>
        </p:txBody>
      </p:sp>
      <p:sp>
        <p:nvSpPr>
          <p:cNvPr id="12" name="Rounded Rectangle 11"/>
          <p:cNvSpPr>
            <a:spLocks noChangeArrowheads="1"/>
          </p:cNvSpPr>
          <p:nvPr/>
        </p:nvSpPr>
        <p:spPr bwMode="auto">
          <a:xfrm>
            <a:off x="2214132" y="4111450"/>
            <a:ext cx="9452351" cy="817245"/>
          </a:xfrm>
          <a:prstGeom prst="round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smtClean="0">
                <a:latin typeface="+mn-lt"/>
                <a:ea typeface="Times New Roman" pitchFamily="18" charset="0"/>
              </a:rPr>
              <a:t>If the current state is not bettered, then there will remain high dependency on Ganesh to connect on visits and win business. This keeps the bandwidth low in terms of this key differentiator. It also works to be a block to creating a key pipeline of leadership in this BU. </a:t>
            </a:r>
            <a:endParaRPr lang="en-US" sz="1400" b="1" dirty="0">
              <a:latin typeface="+mn-lt"/>
              <a:ea typeface="Times New Roman" pitchFamily="18" charset="0"/>
            </a:endParaRPr>
          </a:p>
        </p:txBody>
      </p:sp>
    </p:spTree>
    <p:extLst>
      <p:ext uri="{BB962C8B-B14F-4D97-AF65-F5344CB8AC3E}">
        <p14:creationId xmlns:p14="http://schemas.microsoft.com/office/powerpoint/2010/main" val="119814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759655" y="495850"/>
            <a:ext cx="9616500" cy="6180415"/>
          </a:xfrm>
          <a:prstGeom prst="roundRect">
            <a:avLst/>
          </a:prstGeom>
          <a:noFill/>
          <a:ln w="9525">
            <a:solidFill>
              <a:schemeClr val="bg1">
                <a:lumMod val="75000"/>
              </a:schemeClr>
            </a:solidFill>
            <a:miter lim="800000"/>
            <a:headEnd/>
            <a:tailEnd/>
          </a:ln>
          <a:effectLst/>
        </p:spPr>
        <p:txBody>
          <a:bodyPr wrap="square" bIns="0" anchor="ctr">
            <a:spAutoFit/>
          </a:bodyPr>
          <a:lstStyle/>
          <a:p>
            <a:pPr>
              <a:lnSpc>
                <a:spcPct val="150000"/>
              </a:lnSpc>
              <a:defRPr/>
            </a:pPr>
            <a:r>
              <a:rPr lang="en-US" sz="1600" b="1" dirty="0">
                <a:solidFill>
                  <a:srgbClr val="00B0F0"/>
                </a:solidFill>
                <a:latin typeface="Arial" pitchFamily="34" charset="0"/>
                <a:ea typeface="Times New Roman" pitchFamily="18" charset="0"/>
                <a:cs typeface="Arial" pitchFamily="34" charset="0"/>
              </a:rPr>
              <a:t>Initiative Idea</a:t>
            </a:r>
            <a:endParaRPr lang="en-US" sz="1600" dirty="0">
              <a:solidFill>
                <a:srgbClr val="00B0F0"/>
              </a:solidFill>
              <a:latin typeface="Arial" pitchFamily="34" charset="0"/>
            </a:endParaRPr>
          </a:p>
          <a:p>
            <a:pPr algn="just">
              <a:buFont typeface="Arial" pitchFamily="34" charset="0"/>
              <a:buNone/>
              <a:defRPr/>
            </a:pPr>
            <a:endParaRPr lang="en-GB" sz="1600" b="1" dirty="0">
              <a:solidFill>
                <a:schemeClr val="accent6">
                  <a:lumMod val="50000"/>
                </a:schemeClr>
              </a:solidFill>
            </a:endParaRPr>
          </a:p>
          <a:p>
            <a:pPr algn="just">
              <a:buFont typeface="Arial" pitchFamily="34" charset="0"/>
              <a:buNone/>
              <a:defRPr/>
            </a:pPr>
            <a:r>
              <a:rPr lang="en-GB" sz="1600" b="1" dirty="0">
                <a:solidFill>
                  <a:schemeClr val="accent6">
                    <a:lumMod val="50000"/>
                  </a:schemeClr>
                </a:solidFill>
              </a:rPr>
              <a:t>How to build, deepen, extend and sustain strong client </a:t>
            </a:r>
            <a:r>
              <a:rPr lang="en-GB" sz="1600" b="1" dirty="0" smtClean="0">
                <a:solidFill>
                  <a:schemeClr val="accent6">
                    <a:lumMod val="50000"/>
                  </a:schemeClr>
                </a:solidFill>
              </a:rPr>
              <a:t>relationships during client visits</a:t>
            </a:r>
            <a:endParaRPr lang="en-IN" sz="1600" dirty="0">
              <a:solidFill>
                <a:schemeClr val="accent6">
                  <a:lumMod val="50000"/>
                </a:schemeClr>
              </a:solidFill>
            </a:endParaRPr>
          </a:p>
          <a:p>
            <a:pPr algn="just">
              <a:buFont typeface="Arial" pitchFamily="34" charset="0"/>
              <a:buNone/>
              <a:defRPr/>
            </a:pPr>
            <a:r>
              <a:rPr lang="en-GB" sz="1600" dirty="0">
                <a:solidFill>
                  <a:schemeClr val="accent6">
                    <a:lumMod val="50000"/>
                  </a:schemeClr>
                </a:solidFill>
              </a:rPr>
              <a:t>This highly experiential programme that focuses on how an individual </a:t>
            </a:r>
            <a:r>
              <a:rPr lang="en-GB" sz="1600" dirty="0" smtClean="0">
                <a:solidFill>
                  <a:schemeClr val="accent6">
                    <a:lumMod val="50000"/>
                  </a:schemeClr>
                </a:solidFill>
              </a:rPr>
              <a:t>is seen by the customer on a visits, how they see the customer and how they represent themselves with impact.. </a:t>
            </a:r>
            <a:r>
              <a:rPr lang="en-GB" sz="1600" dirty="0">
                <a:solidFill>
                  <a:schemeClr val="accent6">
                    <a:lumMod val="50000"/>
                  </a:schemeClr>
                </a:solidFill>
              </a:rPr>
              <a:t>It brings the formal systems that companies use to life by putting each </a:t>
            </a:r>
            <a:r>
              <a:rPr lang="en-GB" sz="1600" dirty="0" smtClean="0">
                <a:solidFill>
                  <a:schemeClr val="accent6">
                    <a:lumMod val="50000"/>
                  </a:schemeClr>
                </a:solidFill>
              </a:rPr>
              <a:t>person’s ability to come across attractive, engage,  question, listen, and envision. Through </a:t>
            </a:r>
            <a:r>
              <a:rPr lang="en-GB" sz="1600" dirty="0">
                <a:solidFill>
                  <a:schemeClr val="accent6">
                    <a:lumMod val="50000"/>
                  </a:schemeClr>
                </a:solidFill>
              </a:rPr>
              <a:t>continual learning and practice, combined with insightful feedback from highly experienced MLA consultants, you emerge more realistic, yet confident about developing your client </a:t>
            </a:r>
            <a:r>
              <a:rPr lang="en-GB" sz="1600" dirty="0" smtClean="0">
                <a:solidFill>
                  <a:schemeClr val="accent6">
                    <a:lumMod val="50000"/>
                  </a:schemeClr>
                </a:solidFill>
              </a:rPr>
              <a:t>relationships as they </a:t>
            </a:r>
            <a:r>
              <a:rPr lang="en-GB" sz="1600" dirty="0" smtClean="0">
                <a:solidFill>
                  <a:schemeClr val="accent6">
                    <a:lumMod val="50000"/>
                  </a:schemeClr>
                </a:solidFill>
              </a:rPr>
              <a:t>visit</a:t>
            </a:r>
            <a:r>
              <a:rPr lang="en-GB" sz="1600" dirty="0" smtClean="0">
                <a:solidFill>
                  <a:schemeClr val="accent6">
                    <a:lumMod val="50000"/>
                  </a:schemeClr>
                </a:solidFill>
              </a:rPr>
              <a:t> </a:t>
            </a:r>
            <a:r>
              <a:rPr lang="en-GB" sz="1600" dirty="0">
                <a:solidFill>
                  <a:schemeClr val="accent6">
                    <a:lumMod val="50000"/>
                  </a:schemeClr>
                </a:solidFill>
              </a:rPr>
              <a:t>more </a:t>
            </a:r>
            <a:r>
              <a:rPr lang="en-GB" sz="1600" dirty="0" smtClean="0">
                <a:solidFill>
                  <a:schemeClr val="accent6">
                    <a:lumMod val="50000"/>
                  </a:schemeClr>
                </a:solidFill>
              </a:rPr>
              <a:t>creatively.</a:t>
            </a:r>
            <a:endParaRPr lang="en-GB" sz="1600" dirty="0">
              <a:solidFill>
                <a:schemeClr val="accent6">
                  <a:lumMod val="50000"/>
                </a:schemeClr>
              </a:solidFill>
            </a:endParaRPr>
          </a:p>
          <a:p>
            <a:pPr algn="just">
              <a:buFont typeface="Arial" pitchFamily="34" charset="0"/>
              <a:buNone/>
              <a:defRPr/>
            </a:pPr>
            <a:endParaRPr lang="en-GB" sz="1600" dirty="0">
              <a:solidFill>
                <a:schemeClr val="accent6">
                  <a:lumMod val="50000"/>
                </a:schemeClr>
              </a:solidFill>
            </a:endParaRPr>
          </a:p>
          <a:p>
            <a:pPr lvl="0" algn="just" hangingPunct="0"/>
            <a:r>
              <a:rPr lang="en-IN" sz="1600" b="1" dirty="0">
                <a:solidFill>
                  <a:schemeClr val="accent6">
                    <a:lumMod val="50000"/>
                  </a:schemeClr>
                </a:solidFill>
              </a:rPr>
              <a:t>Why are we a great fit for delivering this need?</a:t>
            </a:r>
          </a:p>
          <a:p>
            <a:pPr algn="just" hangingPunct="0"/>
            <a:r>
              <a:rPr lang="en-US" sz="1600" dirty="0"/>
              <a:t>Over </a:t>
            </a:r>
            <a:r>
              <a:rPr lang="en-US" sz="1600" b="1" dirty="0">
                <a:solidFill>
                  <a:srgbClr val="7030A0"/>
                </a:solidFill>
              </a:rPr>
              <a:t>25 years, </a:t>
            </a:r>
            <a:r>
              <a:rPr lang="en-US" sz="1600" dirty="0"/>
              <a:t>we have pioneered the use of techniques </a:t>
            </a:r>
            <a:r>
              <a:rPr lang="en-US" sz="1600" b="1" dirty="0" smtClean="0">
                <a:solidFill>
                  <a:srgbClr val="7030A0"/>
                </a:solidFill>
              </a:rPr>
              <a:t>from drama therapy,  experiential facilitation, performing arts, </a:t>
            </a:r>
            <a:r>
              <a:rPr lang="en-US" sz="1600" dirty="0" smtClean="0"/>
              <a:t>and </a:t>
            </a:r>
            <a:r>
              <a:rPr lang="en-US" sz="1600" dirty="0"/>
              <a:t>applied them to business. So, we have some special technology for changing people’s behavior. </a:t>
            </a:r>
          </a:p>
          <a:p>
            <a:pPr algn="just" hangingPunct="0"/>
            <a:endParaRPr lang="en-US" sz="1600" dirty="0"/>
          </a:p>
          <a:p>
            <a:pPr algn="just" hangingPunct="0"/>
            <a:r>
              <a:rPr lang="en-US" sz="1600" dirty="0" smtClean="0"/>
              <a:t>This mix of methodologies </a:t>
            </a:r>
            <a:r>
              <a:rPr lang="en-US" sz="1600" dirty="0"/>
              <a:t>for us is not just exercises that </a:t>
            </a:r>
            <a:r>
              <a:rPr lang="en-US" sz="1600" b="1" dirty="0">
                <a:solidFill>
                  <a:srgbClr val="7030A0"/>
                </a:solidFill>
              </a:rPr>
              <a:t>create a highly engaging learning environment</a:t>
            </a:r>
            <a:r>
              <a:rPr lang="en-US" sz="1600" dirty="0"/>
              <a:t>, it is also our source of philosophies for increasing performance. We will be using some of those techniques while working with </a:t>
            </a:r>
            <a:r>
              <a:rPr lang="en-US" sz="1600" dirty="0" smtClean="0"/>
              <a:t>the leaders at the Energy &amp; Utilities BU.</a:t>
            </a:r>
            <a:endParaRPr lang="en-US" sz="1600" b="1" dirty="0">
              <a:solidFill>
                <a:srgbClr val="7030A0"/>
              </a:solidFill>
            </a:endParaRPr>
          </a:p>
          <a:p>
            <a:pPr algn="just" hangingPunct="0"/>
            <a:endParaRPr lang="en-US" sz="1600" dirty="0"/>
          </a:p>
          <a:p>
            <a:pPr algn="just" hangingPunct="0"/>
            <a:r>
              <a:rPr lang="en-US" sz="1600" dirty="0"/>
              <a:t>Because we’ve been in business for </a:t>
            </a:r>
            <a:r>
              <a:rPr lang="en-US" sz="1600" dirty="0" smtClean="0"/>
              <a:t>over a quarter </a:t>
            </a:r>
            <a:r>
              <a:rPr lang="en-US" sz="1600" dirty="0"/>
              <a:t>of a century &amp; worked with all sorts of companies, we’re </a:t>
            </a:r>
            <a:r>
              <a:rPr lang="en-US" sz="1600" b="1" dirty="0">
                <a:solidFill>
                  <a:srgbClr val="7030A0"/>
                </a:solidFill>
              </a:rPr>
              <a:t>unusual in knowing how to apply these techniques strategically</a:t>
            </a:r>
            <a:r>
              <a:rPr lang="en-US" sz="1600" dirty="0">
                <a:solidFill>
                  <a:srgbClr val="7030A0"/>
                </a:solidFill>
              </a:rPr>
              <a:t> </a:t>
            </a:r>
            <a:r>
              <a:rPr lang="en-US" sz="1600" dirty="0"/>
              <a:t>—that is,  helping individuals understand how different clients state needs differently</a:t>
            </a:r>
            <a:r>
              <a:rPr lang="en-US" sz="1600" dirty="0" smtClean="0"/>
              <a:t>. </a:t>
            </a:r>
            <a:endParaRPr lang="en-IN" sz="1600" dirty="0">
              <a:solidFill>
                <a:srgbClr val="00B0F0"/>
              </a:solidFill>
              <a:latin typeface="+mj-lt"/>
            </a:endParaRPr>
          </a:p>
        </p:txBody>
      </p:sp>
      <p:sp>
        <p:nvSpPr>
          <p:cNvPr id="5" name="Rectangle 4"/>
          <p:cNvSpPr/>
          <p:nvPr/>
        </p:nvSpPr>
        <p:spPr>
          <a:xfrm>
            <a:off x="2854662" y="98635"/>
            <a:ext cx="5426486" cy="461665"/>
          </a:xfrm>
          <a:prstGeom prst="rect">
            <a:avLst/>
          </a:prstGeom>
        </p:spPr>
        <p:txBody>
          <a:bodyPr wrap="none">
            <a:spAutoFit/>
          </a:bodyPr>
          <a:lstStyle/>
          <a:p>
            <a:pPr>
              <a:defRPr/>
            </a:pPr>
            <a:r>
              <a:rPr lang="en-GB" sz="2400" b="1" dirty="0">
                <a:solidFill>
                  <a:schemeClr val="accent6">
                    <a:lumMod val="75000"/>
                  </a:schemeClr>
                </a:solidFill>
                <a:latin typeface="Arial" pitchFamily="34" charset="0"/>
                <a:cs typeface="Arial" pitchFamily="34" charset="0"/>
              </a:rPr>
              <a:t>Connecting </a:t>
            </a:r>
            <a:r>
              <a:rPr lang="en-GB" sz="2400" b="1">
                <a:solidFill>
                  <a:schemeClr val="accent6">
                    <a:lumMod val="75000"/>
                  </a:schemeClr>
                </a:solidFill>
                <a:latin typeface="Arial" pitchFamily="34" charset="0"/>
                <a:cs typeface="Arial" pitchFamily="34" charset="0"/>
              </a:rPr>
              <a:t>with </a:t>
            </a:r>
            <a:r>
              <a:rPr lang="en-GB" sz="2400" b="1" smtClean="0">
                <a:solidFill>
                  <a:schemeClr val="accent6">
                    <a:lumMod val="75000"/>
                  </a:schemeClr>
                </a:solidFill>
                <a:latin typeface="Arial" pitchFamily="34" charset="0"/>
                <a:cs typeface="Arial" pitchFamily="34" charset="0"/>
              </a:rPr>
              <a:t>Clients – The VISIT</a:t>
            </a:r>
            <a:endParaRPr lang="en-US" sz="1400" dirty="0">
              <a:solidFill>
                <a:schemeClr val="accent6">
                  <a:lumMod val="75000"/>
                </a:schemeClr>
              </a:solidFill>
              <a:latin typeface="Arial" pitchFamily="34" charset="0"/>
            </a:endParaRPr>
          </a:p>
        </p:txBody>
      </p:sp>
      <p:pic>
        <p:nvPicPr>
          <p:cNvPr id="4099" name="Picture 2" descr="D:\Mydocs in D\1 life strategies\Images\Images transferred to MLA HD\for MLA web,borchure,all about us\DSCN2534.JPG"/>
          <p:cNvPicPr>
            <a:picLocks noChangeAspect="1" noChangeArrowheads="1"/>
          </p:cNvPicPr>
          <p:nvPr/>
        </p:nvPicPr>
        <p:blipFill>
          <a:blip r:embed="rId3" cstate="print">
            <a:grayscl/>
          </a:blip>
          <a:srcRect/>
          <a:stretch>
            <a:fillRect/>
          </a:stretch>
        </p:blipFill>
        <p:spPr bwMode="auto">
          <a:xfrm>
            <a:off x="9930304" y="158824"/>
            <a:ext cx="1980691" cy="1484784"/>
          </a:xfrm>
          <a:prstGeom prst="rect">
            <a:avLst/>
          </a:prstGeom>
          <a:noFill/>
          <a:ln w="9525">
            <a:noFill/>
            <a:miter lim="800000"/>
            <a:headEnd/>
            <a:tailEnd/>
          </a:ln>
        </p:spPr>
      </p:pic>
    </p:spTree>
    <p:extLst>
      <p:ext uri="{BB962C8B-B14F-4D97-AF65-F5344CB8AC3E}">
        <p14:creationId xmlns:p14="http://schemas.microsoft.com/office/powerpoint/2010/main" val="10133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61182" y="1419115"/>
            <a:ext cx="8617935" cy="1651516"/>
          </a:xfrm>
          <a:prstGeom prst="roundRect">
            <a:avLst/>
          </a:prstGeom>
          <a:ln>
            <a:solidFill>
              <a:schemeClr val="bg1">
                <a:lumMod val="75000"/>
              </a:schemeClr>
            </a:solidFill>
          </a:ln>
        </p:spPr>
        <p:txBody>
          <a:bodyPr wrap="square">
            <a:spAutoFit/>
          </a:bodyPr>
          <a:lstStyle/>
          <a:p>
            <a:pPr indent="228600" eaLnBrk="0" hangingPunct="0">
              <a:lnSpc>
                <a:spcPct val="150000"/>
              </a:lnSpc>
              <a:tabLst>
                <a:tab pos="457200" algn="r"/>
                <a:tab pos="2636838" algn="ctr"/>
                <a:tab pos="5273675" algn="r"/>
              </a:tabLst>
              <a:defRPr/>
            </a:pPr>
            <a:r>
              <a:rPr lang="en-GB" sz="1400" b="1" i="1" dirty="0">
                <a:solidFill>
                  <a:srgbClr val="FF6600"/>
                </a:solidFill>
                <a:ea typeface="Times New Roman" pitchFamily="18" charset="0"/>
                <a:cs typeface="Arial" pitchFamily="34" charset="0"/>
              </a:rPr>
              <a:t>Think </a:t>
            </a:r>
            <a:r>
              <a:rPr lang="en-GB" sz="1400" b="1" dirty="0">
                <a:solidFill>
                  <a:srgbClr val="FF6600"/>
                </a:solidFill>
                <a:ea typeface="Times New Roman" pitchFamily="18" charset="0"/>
                <a:cs typeface="Arial" pitchFamily="34" charset="0"/>
              </a:rPr>
              <a:t>:</a:t>
            </a:r>
            <a:endParaRPr lang="en-US" sz="1400" dirty="0">
              <a:solidFill>
                <a:srgbClr val="FF6600"/>
              </a:solidFill>
              <a:cs typeface="Arial" pitchFamily="34" charset="0"/>
            </a:endParaRPr>
          </a:p>
          <a:p>
            <a:pPr marL="274638" indent="-274638" eaLnBrk="0" hangingPunct="0">
              <a:buFont typeface="Arial" pitchFamily="34" charset="0"/>
              <a:buChar char="•"/>
              <a:tabLst>
                <a:tab pos="457200" algn="r"/>
                <a:tab pos="2636838" algn="ctr"/>
                <a:tab pos="5273675" algn="r"/>
              </a:tabLst>
              <a:defRPr/>
            </a:pPr>
            <a:r>
              <a:rPr lang="en-GB" sz="1400" dirty="0" smtClean="0">
                <a:solidFill>
                  <a:srgbClr val="FF6600"/>
                </a:solidFill>
                <a:ea typeface="Times New Roman" pitchFamily="18" charset="0"/>
                <a:cs typeface="Arial" pitchFamily="34" charset="0"/>
              </a:rPr>
              <a:t>To </a:t>
            </a:r>
            <a:r>
              <a:rPr lang="en-GB" sz="1400" dirty="0">
                <a:solidFill>
                  <a:srgbClr val="FF6600"/>
                </a:solidFill>
                <a:ea typeface="Times New Roman" pitchFamily="18" charset="0"/>
                <a:cs typeface="Arial" pitchFamily="34" charset="0"/>
              </a:rPr>
              <a:t>sustain my relationship with clients, I need to be able to continuously provide them delightful experiences</a:t>
            </a:r>
            <a:r>
              <a:rPr lang="en-GB" sz="1400" dirty="0" smtClean="0">
                <a:solidFill>
                  <a:srgbClr val="FF6600"/>
                </a:solidFill>
                <a:ea typeface="Times New Roman" pitchFamily="18" charset="0"/>
                <a:cs typeface="Arial" pitchFamily="34" charset="0"/>
              </a:rPr>
              <a:t>.</a:t>
            </a:r>
            <a:endParaRPr lang="en-US" sz="1400" dirty="0" smtClean="0">
              <a:solidFill>
                <a:srgbClr val="FF6600"/>
              </a:solidFill>
              <a:ea typeface="Times New Roman" pitchFamily="18" charset="0"/>
              <a:cs typeface="Arial" pitchFamily="34" charset="0"/>
            </a:endParaRPr>
          </a:p>
          <a:p>
            <a:pPr marL="274638" indent="-274638" eaLnBrk="0" hangingPunct="0">
              <a:buFont typeface="Arial" pitchFamily="34" charset="0"/>
              <a:buChar char="•"/>
              <a:tabLst>
                <a:tab pos="457200" algn="r"/>
                <a:tab pos="2636838" algn="ctr"/>
                <a:tab pos="5273675" algn="r"/>
              </a:tabLst>
              <a:defRPr/>
            </a:pPr>
            <a:r>
              <a:rPr lang="en-US" sz="1400" dirty="0" smtClean="0">
                <a:solidFill>
                  <a:srgbClr val="FF6600"/>
                </a:solidFill>
                <a:ea typeface="Times New Roman" pitchFamily="18" charset="0"/>
                <a:cs typeface="Arial" pitchFamily="34" charset="0"/>
              </a:rPr>
              <a:t>Whether I know it or not, I am constantly selling myself and need to work on my  brand and impact.</a:t>
            </a:r>
          </a:p>
          <a:p>
            <a:pPr marL="274638" indent="-274638" eaLnBrk="0" hangingPunct="0">
              <a:buFont typeface="Arial" pitchFamily="34" charset="0"/>
              <a:buChar char="•"/>
              <a:tabLst>
                <a:tab pos="457200" algn="r"/>
                <a:tab pos="2636838" algn="ctr"/>
                <a:tab pos="5273675" algn="r"/>
              </a:tabLst>
              <a:defRPr/>
            </a:pPr>
            <a:r>
              <a:rPr lang="en-US" sz="1400" dirty="0" smtClean="0">
                <a:solidFill>
                  <a:srgbClr val="FF6600"/>
                </a:solidFill>
                <a:ea typeface="Times New Roman" pitchFamily="18" charset="0"/>
                <a:cs typeface="Arial" pitchFamily="34" charset="0"/>
              </a:rPr>
              <a:t>I </a:t>
            </a:r>
            <a:r>
              <a:rPr lang="en-US" sz="1400" dirty="0">
                <a:solidFill>
                  <a:srgbClr val="FF6600"/>
                </a:solidFill>
                <a:ea typeface="Times New Roman" pitchFamily="18" charset="0"/>
                <a:cs typeface="Arial" pitchFamily="34" charset="0"/>
              </a:rPr>
              <a:t>need to be proactive in </a:t>
            </a:r>
            <a:r>
              <a:rPr lang="en-US" sz="1400" dirty="0" smtClean="0">
                <a:solidFill>
                  <a:srgbClr val="FF6600"/>
                </a:solidFill>
                <a:ea typeface="Times New Roman" pitchFamily="18" charset="0"/>
                <a:cs typeface="Arial" pitchFamily="34" charset="0"/>
              </a:rPr>
              <a:t>planning/ preparing when customers visit.</a:t>
            </a:r>
          </a:p>
          <a:p>
            <a:pPr marL="274638" indent="-274638" eaLnBrk="0" hangingPunct="0">
              <a:buFont typeface="Arial" pitchFamily="34" charset="0"/>
              <a:buChar char="•"/>
              <a:tabLst>
                <a:tab pos="457200" algn="r"/>
                <a:tab pos="2636838" algn="ctr"/>
                <a:tab pos="5273675" algn="r"/>
              </a:tabLst>
              <a:defRPr/>
            </a:pPr>
            <a:r>
              <a:rPr lang="en-US" sz="1400" dirty="0" smtClean="0">
                <a:solidFill>
                  <a:srgbClr val="FF6600"/>
                </a:solidFill>
                <a:ea typeface="Times New Roman" pitchFamily="18" charset="0"/>
                <a:cs typeface="Arial" pitchFamily="34" charset="0"/>
              </a:rPr>
              <a:t>Building </a:t>
            </a:r>
            <a:r>
              <a:rPr lang="en-US" sz="1400" dirty="0">
                <a:solidFill>
                  <a:srgbClr val="FF6600"/>
                </a:solidFill>
                <a:ea typeface="Times New Roman" pitchFamily="18" charset="0"/>
                <a:cs typeface="Arial" pitchFamily="34" charset="0"/>
              </a:rPr>
              <a:t>personal connect </a:t>
            </a:r>
            <a:r>
              <a:rPr lang="en-US" sz="1400" dirty="0" smtClean="0">
                <a:solidFill>
                  <a:srgbClr val="FF6600"/>
                </a:solidFill>
                <a:ea typeface="Times New Roman" pitchFamily="18" charset="0"/>
                <a:cs typeface="Arial" pitchFamily="34" charset="0"/>
              </a:rPr>
              <a:t>&amp; rapport with </a:t>
            </a:r>
            <a:r>
              <a:rPr lang="en-US" sz="1400" dirty="0">
                <a:solidFill>
                  <a:srgbClr val="FF6600"/>
                </a:solidFill>
                <a:ea typeface="Times New Roman" pitchFamily="18" charset="0"/>
                <a:cs typeface="Arial" pitchFamily="34" charset="0"/>
              </a:rPr>
              <a:t>the clients is the key to long term relationship </a:t>
            </a:r>
            <a:endParaRPr lang="en-US" sz="1400" dirty="0" smtClean="0">
              <a:solidFill>
                <a:srgbClr val="FF6600"/>
              </a:solidFill>
              <a:ea typeface="Times New Roman" pitchFamily="18" charset="0"/>
              <a:cs typeface="Arial" pitchFamily="34" charset="0"/>
            </a:endParaRPr>
          </a:p>
          <a:p>
            <a:pPr marL="274638" indent="-274638" eaLnBrk="0" hangingPunct="0">
              <a:buFont typeface="Arial" pitchFamily="34" charset="0"/>
              <a:buChar char="•"/>
              <a:tabLst>
                <a:tab pos="457200" algn="r"/>
                <a:tab pos="2636838" algn="ctr"/>
                <a:tab pos="5273675" algn="r"/>
              </a:tabLst>
              <a:defRPr/>
            </a:pPr>
            <a:r>
              <a:rPr lang="en-US" sz="1400" dirty="0" smtClean="0">
                <a:solidFill>
                  <a:srgbClr val="FF6600"/>
                </a:solidFill>
                <a:ea typeface="Times New Roman" pitchFamily="18" charset="0"/>
                <a:cs typeface="Arial" pitchFamily="34" charset="0"/>
              </a:rPr>
              <a:t>A trusted relationship starts when I am attractive to my clients in my being &amp; brand.</a:t>
            </a:r>
            <a:endParaRPr lang="en-US" sz="1400" dirty="0" smtClean="0">
              <a:solidFill>
                <a:srgbClr val="FF6600"/>
              </a:solidFill>
              <a:ea typeface="Times New Roman" pitchFamily="18" charset="0"/>
              <a:cs typeface="Arial" pitchFamily="34" charset="0"/>
            </a:endParaRPr>
          </a:p>
        </p:txBody>
      </p:sp>
      <p:sp>
        <p:nvSpPr>
          <p:cNvPr id="6" name="Rounded Rectangle 5"/>
          <p:cNvSpPr/>
          <p:nvPr/>
        </p:nvSpPr>
        <p:spPr>
          <a:xfrm>
            <a:off x="2827914" y="3299751"/>
            <a:ext cx="7987231" cy="1413153"/>
          </a:xfrm>
          <a:prstGeom prst="roundRect">
            <a:avLst/>
          </a:prstGeom>
          <a:ln>
            <a:solidFill>
              <a:schemeClr val="bg1">
                <a:lumMod val="75000"/>
              </a:schemeClr>
            </a:solidFill>
          </a:ln>
        </p:spPr>
        <p:txBody>
          <a:bodyPr wrap="square">
            <a:spAutoFit/>
          </a:bodyPr>
          <a:lstStyle/>
          <a:p>
            <a:pPr indent="228600" eaLnBrk="0" hangingPunct="0">
              <a:lnSpc>
                <a:spcPct val="150000"/>
              </a:lnSpc>
              <a:tabLst>
                <a:tab pos="457200" algn="r"/>
                <a:tab pos="2636838" algn="ctr"/>
                <a:tab pos="5273675" algn="r"/>
              </a:tabLst>
              <a:defRPr/>
            </a:pPr>
            <a:r>
              <a:rPr lang="en-GB" sz="1400" b="1" i="1" dirty="0">
                <a:solidFill>
                  <a:srgbClr val="7030A0"/>
                </a:solidFill>
                <a:ea typeface="Times New Roman" pitchFamily="18" charset="0"/>
                <a:cs typeface="Arial" pitchFamily="34" charset="0"/>
              </a:rPr>
              <a:t>Feel</a:t>
            </a:r>
            <a:r>
              <a:rPr lang="en-GB" sz="1400" b="1" dirty="0">
                <a:solidFill>
                  <a:srgbClr val="7030A0"/>
                </a:solidFill>
                <a:ea typeface="Times New Roman" pitchFamily="18" charset="0"/>
                <a:cs typeface="Arial" pitchFamily="34" charset="0"/>
              </a:rPr>
              <a:t>:</a:t>
            </a:r>
            <a:endParaRPr lang="en-US" sz="1400" dirty="0">
              <a:solidFill>
                <a:srgbClr val="7030A0"/>
              </a:solidFill>
              <a:cs typeface="Arial" pitchFamily="34" charset="0"/>
            </a:endParaRPr>
          </a:p>
          <a:p>
            <a:pPr marL="0" lvl="3" indent="228600" eaLnBrk="0" hangingPunct="0">
              <a:buFontTx/>
              <a:buChar char="•"/>
              <a:tabLst>
                <a:tab pos="457200" algn="r"/>
                <a:tab pos="2636838" algn="ctr"/>
                <a:tab pos="5273675" algn="r"/>
              </a:tabLst>
              <a:defRPr/>
            </a:pPr>
            <a:r>
              <a:rPr lang="en-IN" sz="1400" b="1" dirty="0" smtClean="0">
                <a:solidFill>
                  <a:srgbClr val="7030A0"/>
                </a:solidFill>
                <a:ea typeface="Times New Roman" pitchFamily="18" charset="0"/>
                <a:cs typeface="Arial" pitchFamily="34" charset="0"/>
              </a:rPr>
              <a:t>Ownership</a:t>
            </a:r>
            <a:r>
              <a:rPr lang="en-IN" sz="1400" dirty="0" smtClean="0">
                <a:solidFill>
                  <a:srgbClr val="7030A0"/>
                </a:solidFill>
                <a:ea typeface="Times New Roman" pitchFamily="18" charset="0"/>
                <a:cs typeface="Arial" pitchFamily="34" charset="0"/>
              </a:rPr>
              <a:t> towards making client visits successful</a:t>
            </a:r>
            <a:endParaRPr lang="en-US" sz="1400" dirty="0">
              <a:solidFill>
                <a:srgbClr val="7030A0"/>
              </a:solidFill>
              <a:ea typeface="Times New Roman" pitchFamily="18" charset="0"/>
              <a:cs typeface="Arial" pitchFamily="34" charset="0"/>
            </a:endParaRPr>
          </a:p>
          <a:p>
            <a:pPr marL="0" lvl="3" indent="228600" eaLnBrk="0" hangingPunct="0">
              <a:buFontTx/>
              <a:buChar char="•"/>
              <a:tabLst>
                <a:tab pos="457200" algn="r"/>
                <a:tab pos="2636838" algn="ctr"/>
                <a:tab pos="5273675" algn="r"/>
              </a:tabLst>
              <a:defRPr/>
            </a:pPr>
            <a:r>
              <a:rPr lang="en-GB" sz="1400" b="1" dirty="0">
                <a:solidFill>
                  <a:srgbClr val="7030A0"/>
                </a:solidFill>
                <a:ea typeface="Times New Roman" pitchFamily="18" charset="0"/>
                <a:cs typeface="Arial" pitchFamily="34" charset="0"/>
              </a:rPr>
              <a:t>Present &amp; Alive </a:t>
            </a:r>
            <a:r>
              <a:rPr lang="en-GB" sz="1400" dirty="0">
                <a:solidFill>
                  <a:srgbClr val="7030A0"/>
                </a:solidFill>
                <a:ea typeface="Times New Roman" pitchFamily="18" charset="0"/>
                <a:cs typeface="Arial" pitchFamily="34" charset="0"/>
              </a:rPr>
              <a:t>to my conversation with the customers</a:t>
            </a:r>
            <a:endParaRPr lang="en-IN" sz="1400" dirty="0">
              <a:solidFill>
                <a:srgbClr val="7030A0"/>
              </a:solidFill>
              <a:ea typeface="Times New Roman" pitchFamily="18" charset="0"/>
              <a:cs typeface="Arial" pitchFamily="34" charset="0"/>
            </a:endParaRPr>
          </a:p>
          <a:p>
            <a:pPr marL="0" lvl="3" indent="228600" eaLnBrk="0" hangingPunct="0">
              <a:buFontTx/>
              <a:buChar char="•"/>
              <a:tabLst>
                <a:tab pos="457200" algn="r"/>
                <a:tab pos="2636838" algn="ctr"/>
                <a:tab pos="5273675" algn="r"/>
              </a:tabLst>
              <a:defRPr/>
            </a:pPr>
            <a:r>
              <a:rPr lang="en-IN" sz="1400" b="1" dirty="0" smtClean="0">
                <a:solidFill>
                  <a:srgbClr val="7030A0"/>
                </a:solidFill>
                <a:ea typeface="Times New Roman" pitchFamily="18" charset="0"/>
                <a:cs typeface="Arial" pitchFamily="34" charset="0"/>
              </a:rPr>
              <a:t>Willing &amp; prepared </a:t>
            </a:r>
            <a:r>
              <a:rPr lang="en-IN" sz="1400" b="1" dirty="0">
                <a:solidFill>
                  <a:srgbClr val="7030A0"/>
                </a:solidFill>
                <a:ea typeface="Times New Roman" pitchFamily="18" charset="0"/>
                <a:cs typeface="Arial" pitchFamily="34" charset="0"/>
              </a:rPr>
              <a:t>to connect </a:t>
            </a:r>
            <a:r>
              <a:rPr lang="en-IN" sz="1400" dirty="0">
                <a:solidFill>
                  <a:srgbClr val="7030A0"/>
                </a:solidFill>
                <a:ea typeface="Times New Roman" pitchFamily="18" charset="0"/>
                <a:cs typeface="Arial" pitchFamily="34" charset="0"/>
              </a:rPr>
              <a:t>at a deeper level with the clients</a:t>
            </a:r>
          </a:p>
          <a:p>
            <a:pPr marL="0" lvl="3" indent="228600" eaLnBrk="0" hangingPunct="0">
              <a:buFontTx/>
              <a:buChar char="•"/>
              <a:tabLst>
                <a:tab pos="457200" algn="r"/>
                <a:tab pos="2636838" algn="ctr"/>
                <a:tab pos="5273675" algn="r"/>
              </a:tabLst>
              <a:defRPr/>
            </a:pPr>
            <a:r>
              <a:rPr lang="en-GB" sz="1400" b="1" dirty="0" smtClean="0">
                <a:solidFill>
                  <a:srgbClr val="7030A0"/>
                </a:solidFill>
                <a:ea typeface="Times New Roman" pitchFamily="18" charset="0"/>
                <a:cs typeface="Arial" pitchFamily="34" charset="0"/>
              </a:rPr>
              <a:t>Confidant </a:t>
            </a:r>
            <a:r>
              <a:rPr lang="en-GB" sz="1400" dirty="0" smtClean="0">
                <a:solidFill>
                  <a:srgbClr val="7030A0"/>
                </a:solidFill>
                <a:ea typeface="Times New Roman" pitchFamily="18" charset="0"/>
                <a:cs typeface="Arial" pitchFamily="34" charset="0"/>
              </a:rPr>
              <a:t>to </a:t>
            </a:r>
            <a:r>
              <a:rPr lang="en-GB" sz="1400" dirty="0">
                <a:solidFill>
                  <a:srgbClr val="7030A0"/>
                </a:solidFill>
                <a:ea typeface="Times New Roman" pitchFamily="18" charset="0"/>
                <a:cs typeface="Arial" pitchFamily="34" charset="0"/>
              </a:rPr>
              <a:t>be able to communicate with </a:t>
            </a:r>
            <a:r>
              <a:rPr lang="en-GB" sz="1400" dirty="0" smtClean="0">
                <a:solidFill>
                  <a:srgbClr val="7030A0"/>
                </a:solidFill>
                <a:ea typeface="Times New Roman" pitchFamily="18" charset="0"/>
                <a:cs typeface="Arial" pitchFamily="34" charset="0"/>
              </a:rPr>
              <a:t>purpose.</a:t>
            </a:r>
            <a:endParaRPr lang="en-GB" sz="1400" dirty="0">
              <a:solidFill>
                <a:srgbClr val="7030A0"/>
              </a:solidFill>
              <a:ea typeface="Times New Roman" pitchFamily="18" charset="0"/>
              <a:cs typeface="Arial" pitchFamily="34" charset="0"/>
            </a:endParaRPr>
          </a:p>
        </p:txBody>
      </p:sp>
      <p:sp>
        <p:nvSpPr>
          <p:cNvPr id="7" name="Rounded Rectangle 6"/>
          <p:cNvSpPr/>
          <p:nvPr/>
        </p:nvSpPr>
        <p:spPr>
          <a:xfrm>
            <a:off x="4052689" y="4955916"/>
            <a:ext cx="7203890" cy="1651516"/>
          </a:xfrm>
          <a:prstGeom prst="roundRect">
            <a:avLst/>
          </a:prstGeom>
          <a:ln>
            <a:solidFill>
              <a:schemeClr val="bg1">
                <a:lumMod val="75000"/>
              </a:schemeClr>
            </a:solidFill>
          </a:ln>
        </p:spPr>
        <p:txBody>
          <a:bodyPr wrap="square">
            <a:spAutoFit/>
          </a:bodyPr>
          <a:lstStyle/>
          <a:p>
            <a:pPr indent="228600" eaLnBrk="0" hangingPunct="0">
              <a:lnSpc>
                <a:spcPct val="150000"/>
              </a:lnSpc>
              <a:tabLst>
                <a:tab pos="457200" algn="r"/>
                <a:tab pos="2636838" algn="ctr"/>
                <a:tab pos="5273675" algn="r"/>
              </a:tabLst>
              <a:defRPr/>
            </a:pPr>
            <a:r>
              <a:rPr lang="en-GB" sz="1400" b="1" i="1" dirty="0">
                <a:solidFill>
                  <a:srgbClr val="002060"/>
                </a:solidFill>
                <a:ea typeface="Times New Roman" pitchFamily="18" charset="0"/>
                <a:cs typeface="Arial" pitchFamily="34" charset="0"/>
              </a:rPr>
              <a:t>Be more able to</a:t>
            </a:r>
            <a:r>
              <a:rPr lang="en-GB" sz="1400" b="1" dirty="0">
                <a:solidFill>
                  <a:srgbClr val="002060"/>
                </a:solidFill>
                <a:ea typeface="Times New Roman" pitchFamily="18" charset="0"/>
                <a:cs typeface="Arial" pitchFamily="34" charset="0"/>
              </a:rPr>
              <a:t>:</a:t>
            </a:r>
          </a:p>
          <a:p>
            <a:pPr marL="182563" indent="-182563" eaLnBrk="0" hangingPunct="0">
              <a:buFontTx/>
              <a:buChar char="•"/>
              <a:tabLst>
                <a:tab pos="457200" algn="r"/>
                <a:tab pos="2636838" algn="ctr"/>
                <a:tab pos="5273675" algn="r"/>
              </a:tabLst>
              <a:defRPr/>
            </a:pPr>
            <a:r>
              <a:rPr lang="en-GB" sz="1400" dirty="0">
                <a:solidFill>
                  <a:srgbClr val="002060"/>
                </a:solidFill>
                <a:ea typeface="Times New Roman" pitchFamily="18" charset="0"/>
                <a:cs typeface="Arial" pitchFamily="34" charset="0"/>
              </a:rPr>
              <a:t>Be a opportunity Seeker- What can I offer to my </a:t>
            </a:r>
            <a:r>
              <a:rPr lang="en-GB" sz="1400" dirty="0" smtClean="0">
                <a:solidFill>
                  <a:srgbClr val="002060"/>
                </a:solidFill>
                <a:ea typeface="Times New Roman" pitchFamily="18" charset="0"/>
                <a:cs typeface="Arial" pitchFamily="34" charset="0"/>
              </a:rPr>
              <a:t>customer’ visit as </a:t>
            </a:r>
            <a:r>
              <a:rPr lang="en-GB" sz="1400" dirty="0">
                <a:solidFill>
                  <a:srgbClr val="002060"/>
                </a:solidFill>
                <a:ea typeface="Times New Roman" pitchFamily="18" charset="0"/>
                <a:cs typeface="Arial" pitchFamily="34" charset="0"/>
              </a:rPr>
              <a:t>value-add</a:t>
            </a:r>
          </a:p>
          <a:p>
            <a:pPr marL="182563" indent="-182563" eaLnBrk="0" hangingPunct="0">
              <a:buFontTx/>
              <a:buChar char="•"/>
              <a:tabLst>
                <a:tab pos="457200" algn="r"/>
                <a:tab pos="2636838" algn="ctr"/>
                <a:tab pos="5273675" algn="r"/>
              </a:tabLst>
              <a:defRPr/>
            </a:pPr>
            <a:r>
              <a:rPr lang="en-GB" sz="1400" dirty="0">
                <a:solidFill>
                  <a:srgbClr val="002060"/>
                </a:solidFill>
                <a:ea typeface="Times New Roman" pitchFamily="18" charset="0"/>
                <a:cs typeface="Arial" pitchFamily="34" charset="0"/>
              </a:rPr>
              <a:t>Sustain productive working relationships with my customers</a:t>
            </a:r>
          </a:p>
          <a:p>
            <a:pPr marL="182563" indent="-182563" eaLnBrk="0" hangingPunct="0">
              <a:buFontTx/>
              <a:buChar char="•"/>
              <a:tabLst>
                <a:tab pos="457200" algn="r"/>
                <a:tab pos="2636838" algn="ctr"/>
                <a:tab pos="5273675" algn="r"/>
              </a:tabLst>
              <a:defRPr/>
            </a:pPr>
            <a:r>
              <a:rPr lang="en-GB" sz="1400" dirty="0">
                <a:solidFill>
                  <a:srgbClr val="002060"/>
                </a:solidFill>
                <a:ea typeface="Times New Roman" pitchFamily="18" charset="0"/>
                <a:cs typeface="Arial" pitchFamily="34" charset="0"/>
              </a:rPr>
              <a:t>Move out of my comfort zone and take more ownership for my client</a:t>
            </a:r>
          </a:p>
          <a:p>
            <a:pPr marL="182563" indent="-182563" eaLnBrk="0" hangingPunct="0">
              <a:buFontTx/>
              <a:buChar char="•"/>
              <a:tabLst>
                <a:tab pos="457200" algn="r"/>
                <a:tab pos="2636838" algn="ctr"/>
                <a:tab pos="5273675" algn="r"/>
              </a:tabLst>
              <a:defRPr/>
            </a:pPr>
            <a:r>
              <a:rPr lang="en-GB" sz="1400" dirty="0">
                <a:solidFill>
                  <a:srgbClr val="002060"/>
                </a:solidFill>
                <a:ea typeface="Times New Roman" pitchFamily="18" charset="0"/>
                <a:cs typeface="Arial" pitchFamily="34" charset="0"/>
              </a:rPr>
              <a:t>Probe better for deeper understanding of client needs</a:t>
            </a:r>
            <a:r>
              <a:rPr lang="en-GB" sz="1400" dirty="0" smtClean="0">
                <a:solidFill>
                  <a:srgbClr val="002060"/>
                </a:solidFill>
                <a:ea typeface="Times New Roman" pitchFamily="18" charset="0"/>
                <a:cs typeface="Arial" pitchFamily="34" charset="0"/>
              </a:rPr>
              <a:t>.</a:t>
            </a:r>
          </a:p>
          <a:p>
            <a:pPr marL="182563" indent="-182563" eaLnBrk="0" hangingPunct="0">
              <a:buFontTx/>
              <a:buChar char="•"/>
              <a:tabLst>
                <a:tab pos="457200" algn="r"/>
                <a:tab pos="2636838" algn="ctr"/>
                <a:tab pos="5273675" algn="r"/>
              </a:tabLst>
              <a:defRPr/>
            </a:pPr>
            <a:r>
              <a:rPr lang="en-GB" sz="1400" dirty="0" smtClean="0">
                <a:solidFill>
                  <a:srgbClr val="002060"/>
                </a:solidFill>
                <a:ea typeface="Times New Roman" pitchFamily="18" charset="0"/>
                <a:cs typeface="Arial" pitchFamily="34" charset="0"/>
              </a:rPr>
              <a:t>Go beyond “the scripted” standard connects and be more comfortable &amp; fluid</a:t>
            </a:r>
            <a:endParaRPr lang="en-GB" sz="1400" dirty="0">
              <a:solidFill>
                <a:srgbClr val="002060"/>
              </a:solidFill>
              <a:ea typeface="Times New Roman" pitchFamily="18" charset="0"/>
              <a:cs typeface="Arial" pitchFamily="34" charset="0"/>
            </a:endParaRPr>
          </a:p>
        </p:txBody>
      </p:sp>
      <p:sp>
        <p:nvSpPr>
          <p:cNvPr id="11" name="Rectangle 10"/>
          <p:cNvSpPr/>
          <p:nvPr/>
        </p:nvSpPr>
        <p:spPr>
          <a:xfrm>
            <a:off x="877417" y="0"/>
            <a:ext cx="8640960" cy="1292662"/>
          </a:xfrm>
          <a:prstGeom prst="rect">
            <a:avLst/>
          </a:prstGeom>
        </p:spPr>
        <p:txBody>
          <a:bodyPr wrap="square">
            <a:spAutoFit/>
          </a:bodyPr>
          <a:lstStyle/>
          <a:p>
            <a:pPr>
              <a:defRPr/>
            </a:pPr>
            <a:r>
              <a:rPr lang="en-US" sz="2400" b="1" dirty="0" smtClean="0">
                <a:solidFill>
                  <a:schemeClr val="tx2"/>
                </a:solidFill>
                <a:cs typeface="Arial" pitchFamily="34" charset="0"/>
              </a:rPr>
              <a:t>Objectives </a:t>
            </a:r>
            <a:r>
              <a:rPr lang="en-US" sz="2400" b="1" dirty="0">
                <a:solidFill>
                  <a:schemeClr val="tx2"/>
                </a:solidFill>
                <a:cs typeface="Arial" pitchFamily="34" charset="0"/>
              </a:rPr>
              <a:t>– </a:t>
            </a:r>
            <a:r>
              <a:rPr lang="en-US" b="1" dirty="0" smtClean="0">
                <a:solidFill>
                  <a:schemeClr val="tx2"/>
                </a:solidFill>
                <a:cs typeface="Arial" pitchFamily="34" charset="0"/>
              </a:rPr>
              <a:t>This is our first take on Objectives based on the conversation we have had. If you think these correctly reflect your expectations, then we will start </a:t>
            </a:r>
            <a:r>
              <a:rPr lang="en-US" b="1" dirty="0" smtClean="0">
                <a:solidFill>
                  <a:schemeClr val="tx2"/>
                </a:solidFill>
                <a:cs typeface="Arial" pitchFamily="34" charset="0"/>
              </a:rPr>
              <a:t>customizing the workshop. </a:t>
            </a:r>
          </a:p>
          <a:p>
            <a:pPr>
              <a:defRPr/>
            </a:pPr>
            <a:r>
              <a:rPr lang="en-US" b="1" dirty="0" smtClean="0">
                <a:solidFill>
                  <a:schemeClr val="accent2">
                    <a:lumMod val="50000"/>
                  </a:schemeClr>
                </a:solidFill>
                <a:cs typeface="Arial" pitchFamily="34" charset="0"/>
              </a:rPr>
              <a:t>Post </a:t>
            </a:r>
            <a:r>
              <a:rPr lang="en-US" b="1" dirty="0">
                <a:solidFill>
                  <a:schemeClr val="accent2">
                    <a:lumMod val="50000"/>
                  </a:schemeClr>
                </a:solidFill>
                <a:cs typeface="Arial" pitchFamily="34" charset="0"/>
              </a:rPr>
              <a:t>the workshop participants will</a:t>
            </a:r>
            <a:r>
              <a:rPr lang="en-GB" sz="1400" b="1" dirty="0">
                <a:solidFill>
                  <a:schemeClr val="accent2">
                    <a:lumMod val="50000"/>
                  </a:schemeClr>
                </a:solidFill>
                <a:cs typeface="Arial" pitchFamily="34" charset="0"/>
              </a:rPr>
              <a:t>: </a:t>
            </a:r>
            <a:endParaRPr lang="en-US" sz="1400" b="1" dirty="0">
              <a:solidFill>
                <a:schemeClr val="accent2">
                  <a:lumMod val="50000"/>
                </a:schemeClr>
              </a:solidFill>
              <a:cs typeface="Arial" pitchFamily="34" charset="0"/>
            </a:endParaRPr>
          </a:p>
        </p:txBody>
      </p:sp>
      <p:pic>
        <p:nvPicPr>
          <p:cNvPr id="9" name="Picture 61"/>
          <p:cNvPicPr>
            <a:picLocks noChangeAspect="1" noChangeArrowheads="1"/>
          </p:cNvPicPr>
          <p:nvPr/>
        </p:nvPicPr>
        <p:blipFill>
          <a:blip r:embed="rId3" cstate="print"/>
          <a:srcRect/>
          <a:stretch>
            <a:fillRect/>
          </a:stretch>
        </p:blipFill>
        <p:spPr bwMode="auto">
          <a:xfrm>
            <a:off x="376271" y="1605841"/>
            <a:ext cx="1096888" cy="1106510"/>
          </a:xfrm>
          <a:prstGeom prst="rect">
            <a:avLst/>
          </a:prstGeom>
          <a:noFill/>
          <a:ln w="9525">
            <a:noFill/>
            <a:miter lim="800000"/>
            <a:headEnd/>
            <a:tailEnd/>
          </a:ln>
        </p:spPr>
      </p:pic>
      <p:pic>
        <p:nvPicPr>
          <p:cNvPr id="10" name="Picture 62"/>
          <p:cNvPicPr>
            <a:picLocks noChangeAspect="1" noChangeArrowheads="1"/>
          </p:cNvPicPr>
          <p:nvPr/>
        </p:nvPicPr>
        <p:blipFill>
          <a:blip r:embed="rId4" cstate="print"/>
          <a:srcRect/>
          <a:stretch>
            <a:fillRect/>
          </a:stretch>
        </p:blipFill>
        <p:spPr bwMode="auto">
          <a:xfrm>
            <a:off x="1516409" y="3526935"/>
            <a:ext cx="1039157" cy="952561"/>
          </a:xfrm>
          <a:prstGeom prst="rect">
            <a:avLst/>
          </a:prstGeom>
          <a:noFill/>
          <a:ln w="9525">
            <a:noFill/>
            <a:miter lim="800000"/>
            <a:headEnd/>
            <a:tailEnd/>
          </a:ln>
        </p:spPr>
      </p:pic>
      <p:pic>
        <p:nvPicPr>
          <p:cNvPr id="12" name="Picture 63"/>
          <p:cNvPicPr>
            <a:picLocks noChangeAspect="1" noChangeArrowheads="1"/>
          </p:cNvPicPr>
          <p:nvPr/>
        </p:nvPicPr>
        <p:blipFill>
          <a:blip r:embed="rId5" cstate="print"/>
          <a:srcRect/>
          <a:stretch>
            <a:fillRect/>
          </a:stretch>
        </p:blipFill>
        <p:spPr bwMode="auto">
          <a:xfrm>
            <a:off x="2650156" y="5167334"/>
            <a:ext cx="1039157" cy="1041562"/>
          </a:xfrm>
          <a:prstGeom prst="rect">
            <a:avLst/>
          </a:prstGeom>
          <a:noFill/>
          <a:ln w="9525">
            <a:noFill/>
            <a:miter lim="800000"/>
            <a:headEnd/>
            <a:tailEnd/>
          </a:ln>
        </p:spPr>
      </p:pic>
      <p:pic>
        <p:nvPicPr>
          <p:cNvPr id="16" name="Picture 2" descr="C:\Users\Administrator\Desktop\Maynard Leigh assignment\dddd-4ds-process-303.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20198" t="65309" r="47489" b="1085"/>
          <a:stretch/>
        </p:blipFill>
        <p:spPr bwMode="auto">
          <a:xfrm>
            <a:off x="10619804" y="133585"/>
            <a:ext cx="1439674" cy="1434761"/>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84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902</Words>
  <Application>Microsoft Macintosh PowerPoint</Application>
  <PresentationFormat>Widescreen</PresentationFormat>
  <Paragraphs>50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steeve gupta</dc:creator>
  <cp:lastModifiedBy>steeve gupta</cp:lastModifiedBy>
  <cp:revision>8</cp:revision>
  <dcterms:created xsi:type="dcterms:W3CDTF">2017-09-01T12:58:44Z</dcterms:created>
  <dcterms:modified xsi:type="dcterms:W3CDTF">2017-09-04T12:46:01Z</dcterms:modified>
</cp:coreProperties>
</file>