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68" r:id="rId2"/>
    <p:sldId id="269" r:id="rId3"/>
    <p:sldId id="270" r:id="rId4"/>
    <p:sldId id="271" r:id="rId5"/>
    <p:sldId id="276" r:id="rId6"/>
    <p:sldId id="264" r:id="rId7"/>
    <p:sldId id="265" r:id="rId8"/>
    <p:sldId id="273" r:id="rId9"/>
    <p:sldId id="274" r:id="rId10"/>
    <p:sldId id="275" r:id="rId11"/>
    <p:sldId id="267" r:id="rId12"/>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7D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6" autoAdjust="0"/>
    <p:restoredTop sz="94660"/>
  </p:normalViewPr>
  <p:slideViewPr>
    <p:cSldViewPr snapToGrid="0">
      <p:cViewPr varScale="1">
        <p:scale>
          <a:sx n="73" d="100"/>
          <a:sy n="73" d="100"/>
        </p:scale>
        <p:origin x="68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Swati\AppData\Local\Microsoft\Windows\Temporary%20Internet%20Files\Content.Outlook\BD991YB2\Dipstick%20Report_Sample.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Swati\AppData\Local\Microsoft\Windows\Temporary%20Internet%20Files\Content.Outlook\BD991YB2\Dipstick%20Report_Sample.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doughnutChart>
        <c:varyColors val="1"/>
        <c:ser>
          <c:idx val="0"/>
          <c:order val="0"/>
          <c:dLbls>
            <c:spPr>
              <a:noFill/>
              <a:ln>
                <a:noFill/>
              </a:ln>
              <a:effectLst/>
            </c:spPr>
            <c:txPr>
              <a:bodyPr/>
              <a:lstStyle/>
              <a:p>
                <a:pPr>
                  <a:defRPr lang="en-US"/>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'JUICE Report Summary'!$A$2:$A$3</c:f>
              <c:strCache>
                <c:ptCount val="2"/>
                <c:pt idx="0">
                  <c:v>Response received</c:v>
                </c:pt>
                <c:pt idx="1">
                  <c:v>Resonse awaited </c:v>
                </c:pt>
              </c:strCache>
            </c:strRef>
          </c:cat>
          <c:val>
            <c:numRef>
              <c:f>'JUICE Report Summary'!$B$2:$B$3</c:f>
              <c:numCache>
                <c:formatCode>General</c:formatCode>
                <c:ptCount val="2"/>
                <c:pt idx="0">
                  <c:v>10</c:v>
                </c:pt>
                <c:pt idx="1">
                  <c:v>4</c:v>
                </c:pt>
              </c:numCache>
            </c:numRef>
          </c:val>
          <c:extLst>
            <c:ext xmlns:c16="http://schemas.microsoft.com/office/drawing/2014/chart" uri="{C3380CC4-5D6E-409C-BE32-E72D297353CC}">
              <c16:uniqueId val="{00000000-676B-45B8-98F3-0FABAD9CD79D}"/>
            </c:ext>
          </c:extLst>
        </c:ser>
        <c:dLbls>
          <c:showLegendKey val="0"/>
          <c:showVal val="0"/>
          <c:showCatName val="0"/>
          <c:showSerName val="0"/>
          <c:showPercent val="1"/>
          <c:showBubbleSize val="0"/>
          <c:showLeaderLines val="0"/>
        </c:dLbls>
        <c:firstSliceAng val="0"/>
        <c:holeSize val="50"/>
      </c:doughnutChart>
    </c:plotArea>
    <c:legend>
      <c:legendPos val="r"/>
      <c:overlay val="0"/>
      <c:txPr>
        <a:bodyPr/>
        <a:lstStyle/>
        <a:p>
          <a:pPr>
            <a:defRPr lang="en-US"/>
          </a:pPr>
          <a:endParaRPr lang="en-US"/>
        </a:p>
      </c:txPr>
    </c:legend>
    <c:plotVisOnly val="1"/>
    <c:dispBlanksAs val="zero"/>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pieChart>
        <c:varyColors val="1"/>
        <c:ser>
          <c:idx val="0"/>
          <c:order val="0"/>
          <c:dLbls>
            <c:spPr>
              <a:noFill/>
              <a:ln>
                <a:noFill/>
              </a:ln>
              <a:effectLst/>
            </c:spPr>
            <c:txPr>
              <a:bodyPr/>
              <a:lstStyle/>
              <a:p>
                <a:pPr>
                  <a:defRPr lang="en-US"/>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'JUICE Report Summary'!$A$22:$A$26</c:f>
              <c:strCache>
                <c:ptCount val="5"/>
                <c:pt idx="0">
                  <c:v>Never</c:v>
                </c:pt>
                <c:pt idx="1">
                  <c:v>Rarely</c:v>
                </c:pt>
                <c:pt idx="2">
                  <c:v>Sometimes</c:v>
                </c:pt>
                <c:pt idx="3">
                  <c:v>Mostly</c:v>
                </c:pt>
                <c:pt idx="4">
                  <c:v>Always</c:v>
                </c:pt>
              </c:strCache>
            </c:strRef>
          </c:cat>
          <c:val>
            <c:numRef>
              <c:f>'JUICE Report Summary'!$B$22:$B$26</c:f>
              <c:numCache>
                <c:formatCode>General</c:formatCode>
                <c:ptCount val="5"/>
                <c:pt idx="0">
                  <c:v>0</c:v>
                </c:pt>
                <c:pt idx="1">
                  <c:v>1</c:v>
                </c:pt>
                <c:pt idx="2">
                  <c:v>1</c:v>
                </c:pt>
                <c:pt idx="3">
                  <c:v>4</c:v>
                </c:pt>
                <c:pt idx="4">
                  <c:v>4</c:v>
                </c:pt>
              </c:numCache>
            </c:numRef>
          </c:val>
          <c:extLst>
            <c:ext xmlns:c16="http://schemas.microsoft.com/office/drawing/2014/chart" uri="{C3380CC4-5D6E-409C-BE32-E72D297353CC}">
              <c16:uniqueId val="{00000000-31BE-4829-9247-E351DD405FE7}"/>
            </c:ext>
          </c:extLst>
        </c:ser>
        <c:dLbls>
          <c:showLegendKey val="0"/>
          <c:showVal val="0"/>
          <c:showCatName val="0"/>
          <c:showSerName val="0"/>
          <c:showPercent val="0"/>
          <c:showBubbleSize val="0"/>
          <c:showLeaderLines val="1"/>
        </c:dLbls>
        <c:firstSliceAng val="0"/>
      </c:pieChart>
    </c:plotArea>
    <c:legend>
      <c:legendPos val="r"/>
      <c:overlay val="0"/>
      <c:txPr>
        <a:bodyPr/>
        <a:lstStyle/>
        <a:p>
          <a:pPr>
            <a:defRPr lang="en-US"/>
          </a:pPr>
          <a:endParaRPr lang="en-US"/>
        </a:p>
      </c:txPr>
    </c:legend>
    <c:plotVisOnly val="1"/>
    <c:dispBlanksAs val="zero"/>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E3F5B94C-CBFC-489C-8CB0-C266B0871ECA}" type="datetimeFigureOut">
              <a:rPr lang="en-US" smtClean="0"/>
              <a:pPr/>
              <a:t>3/8/2018</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4EE39D47-C746-4D8D-8B0E-E8057D6580EE}" type="slidenum">
              <a:rPr lang="en-US" smtClean="0"/>
              <a:pPr/>
              <a:t>‹#›</a:t>
            </a:fld>
            <a:endParaRPr lang="en-US"/>
          </a:p>
        </p:txBody>
      </p:sp>
    </p:spTree>
    <p:extLst>
      <p:ext uri="{BB962C8B-B14F-4D97-AF65-F5344CB8AC3E}">
        <p14:creationId xmlns:p14="http://schemas.microsoft.com/office/powerpoint/2010/main" val="215453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EA0CD4-C0C9-4A1D-8EB6-1A03A53FC790}" type="slidenum">
              <a:rPr lang="en-US" smtClean="0"/>
              <a:pPr/>
              <a:t>1</a:t>
            </a:fld>
            <a:endParaRPr lang="en-US"/>
          </a:p>
        </p:txBody>
      </p:sp>
    </p:spTree>
    <p:extLst>
      <p:ext uri="{BB962C8B-B14F-4D97-AF65-F5344CB8AC3E}">
        <p14:creationId xmlns:p14="http://schemas.microsoft.com/office/powerpoint/2010/main" val="1233671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98373B-E654-49E7-8246-B01733B35E60}" type="slidenum">
              <a:rPr lang="en-US" smtClean="0"/>
              <a:pPr>
                <a:defRPr/>
              </a:pPr>
              <a:t>3</a:t>
            </a:fld>
            <a:endParaRPr lang="en-US"/>
          </a:p>
        </p:txBody>
      </p:sp>
    </p:spTree>
    <p:extLst>
      <p:ext uri="{BB962C8B-B14F-4D97-AF65-F5344CB8AC3E}">
        <p14:creationId xmlns:p14="http://schemas.microsoft.com/office/powerpoint/2010/main" val="2312073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55060" indent="-290408" eaLnBrk="0" hangingPunct="0">
              <a:defRPr>
                <a:solidFill>
                  <a:schemeClr val="tx1"/>
                </a:solidFill>
                <a:latin typeface="Arial" panose="020B0604020202020204" pitchFamily="34" charset="0"/>
              </a:defRPr>
            </a:lvl2pPr>
            <a:lvl3pPr marL="1161631" indent="-232326" eaLnBrk="0" hangingPunct="0">
              <a:defRPr>
                <a:solidFill>
                  <a:schemeClr val="tx1"/>
                </a:solidFill>
                <a:latin typeface="Arial" panose="020B0604020202020204" pitchFamily="34" charset="0"/>
              </a:defRPr>
            </a:lvl3pPr>
            <a:lvl4pPr marL="1626283" indent="-232326" eaLnBrk="0" hangingPunct="0">
              <a:defRPr>
                <a:solidFill>
                  <a:schemeClr val="tx1"/>
                </a:solidFill>
                <a:latin typeface="Arial" panose="020B0604020202020204" pitchFamily="34" charset="0"/>
              </a:defRPr>
            </a:lvl4pPr>
            <a:lvl5pPr marL="2090936" indent="-232326" eaLnBrk="0" hangingPunct="0">
              <a:defRPr>
                <a:solidFill>
                  <a:schemeClr val="tx1"/>
                </a:solidFill>
                <a:latin typeface="Arial" panose="020B0604020202020204" pitchFamily="34" charset="0"/>
              </a:defRPr>
            </a:lvl5pPr>
            <a:lvl6pPr marL="2555588" indent="-232326" eaLnBrk="0" fontAlgn="base" hangingPunct="0">
              <a:spcBef>
                <a:spcPct val="0"/>
              </a:spcBef>
              <a:spcAft>
                <a:spcPct val="0"/>
              </a:spcAft>
              <a:defRPr>
                <a:solidFill>
                  <a:schemeClr val="tx1"/>
                </a:solidFill>
                <a:latin typeface="Arial" panose="020B0604020202020204" pitchFamily="34" charset="0"/>
              </a:defRPr>
            </a:lvl6pPr>
            <a:lvl7pPr marL="3020240" indent="-232326" eaLnBrk="0" fontAlgn="base" hangingPunct="0">
              <a:spcBef>
                <a:spcPct val="0"/>
              </a:spcBef>
              <a:spcAft>
                <a:spcPct val="0"/>
              </a:spcAft>
              <a:defRPr>
                <a:solidFill>
                  <a:schemeClr val="tx1"/>
                </a:solidFill>
                <a:latin typeface="Arial" panose="020B0604020202020204" pitchFamily="34" charset="0"/>
              </a:defRPr>
            </a:lvl7pPr>
            <a:lvl8pPr marL="3484893" indent="-232326" eaLnBrk="0" fontAlgn="base" hangingPunct="0">
              <a:spcBef>
                <a:spcPct val="0"/>
              </a:spcBef>
              <a:spcAft>
                <a:spcPct val="0"/>
              </a:spcAft>
              <a:defRPr>
                <a:solidFill>
                  <a:schemeClr val="tx1"/>
                </a:solidFill>
                <a:latin typeface="Arial" panose="020B0604020202020204" pitchFamily="34" charset="0"/>
              </a:defRPr>
            </a:lvl8pPr>
            <a:lvl9pPr marL="3949545" indent="-232326"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14F479-6B3C-442E-87C7-7CE93B19B8E6}" type="slidenum">
              <a:rPr lang="en-US">
                <a:latin typeface="Calibri" panose="020F0502020204030204" pitchFamily="34" charset="0"/>
              </a:rPr>
              <a:pPr eaLnBrk="1" hangingPunct="1"/>
              <a:t>6</a:t>
            </a:fld>
            <a:endParaRPr lang="en-US">
              <a:latin typeface="Calibri" panose="020F0502020204030204" pitchFamily="34" charset="0"/>
            </a:endParaRPr>
          </a:p>
        </p:txBody>
      </p:sp>
    </p:spTree>
    <p:extLst>
      <p:ext uri="{BB962C8B-B14F-4D97-AF65-F5344CB8AC3E}">
        <p14:creationId xmlns:p14="http://schemas.microsoft.com/office/powerpoint/2010/main" val="1552886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75674" indent="-298336" eaLnBrk="0" hangingPunct="0">
              <a:defRPr>
                <a:solidFill>
                  <a:schemeClr val="tx1"/>
                </a:solidFill>
                <a:latin typeface="Arial" panose="020B0604020202020204" pitchFamily="34" charset="0"/>
                <a:cs typeface="Arial" panose="020B0604020202020204" pitchFamily="34" charset="0"/>
              </a:defRPr>
            </a:lvl2pPr>
            <a:lvl3pPr marL="1193344" indent="-238669" eaLnBrk="0" hangingPunct="0">
              <a:defRPr>
                <a:solidFill>
                  <a:schemeClr val="tx1"/>
                </a:solidFill>
                <a:latin typeface="Arial" panose="020B0604020202020204" pitchFamily="34" charset="0"/>
                <a:cs typeface="Arial" panose="020B0604020202020204" pitchFamily="34" charset="0"/>
              </a:defRPr>
            </a:lvl3pPr>
            <a:lvl4pPr marL="1670680" indent="-238669" eaLnBrk="0" hangingPunct="0">
              <a:defRPr>
                <a:solidFill>
                  <a:schemeClr val="tx1"/>
                </a:solidFill>
                <a:latin typeface="Arial" panose="020B0604020202020204" pitchFamily="34" charset="0"/>
                <a:cs typeface="Arial" panose="020B0604020202020204" pitchFamily="34" charset="0"/>
              </a:defRPr>
            </a:lvl4pPr>
            <a:lvl5pPr marL="2148018" indent="-238669" eaLnBrk="0" hangingPunct="0">
              <a:defRPr>
                <a:solidFill>
                  <a:schemeClr val="tx1"/>
                </a:solidFill>
                <a:latin typeface="Arial" panose="020B0604020202020204" pitchFamily="34" charset="0"/>
                <a:cs typeface="Arial" panose="020B0604020202020204" pitchFamily="34" charset="0"/>
              </a:defRPr>
            </a:lvl5pPr>
            <a:lvl6pPr marL="2625356" indent="-23866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02693" indent="-23866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80031" indent="-23866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57367" indent="-23866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48BF3B-F5AF-4AC8-AEFC-526B1B232688}" type="slidenum">
              <a:rPr lang="en-US">
                <a:latin typeface="Calibri" panose="020F0502020204030204" pitchFamily="34" charset="0"/>
              </a:rPr>
              <a:pPr eaLnBrk="1" hangingPunct="1"/>
              <a:t>7</a:t>
            </a:fld>
            <a:endParaRPr lang="en-US">
              <a:latin typeface="Calibri" panose="020F0502020204030204" pitchFamily="34" charset="0"/>
            </a:endParaRPr>
          </a:p>
        </p:txBody>
      </p:sp>
    </p:spTree>
    <p:extLst>
      <p:ext uri="{BB962C8B-B14F-4D97-AF65-F5344CB8AC3E}">
        <p14:creationId xmlns:p14="http://schemas.microsoft.com/office/powerpoint/2010/main" val="299587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D3566FF-87FB-40A2-9125-4C575B63E16A}" type="slidenum">
              <a:rPr lang="en-US" smtClean="0"/>
              <a:pPr fontAlgn="base">
                <a:spcBef>
                  <a:spcPct val="0"/>
                </a:spcBef>
                <a:spcAft>
                  <a:spcPct val="0"/>
                </a:spcAft>
                <a:defRPr/>
              </a:pPr>
              <a:t>11</a:t>
            </a:fld>
            <a:endParaRPr lang="en-US"/>
          </a:p>
        </p:txBody>
      </p:sp>
    </p:spTree>
    <p:extLst>
      <p:ext uri="{BB962C8B-B14F-4D97-AF65-F5344CB8AC3E}">
        <p14:creationId xmlns:p14="http://schemas.microsoft.com/office/powerpoint/2010/main" val="745164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7BA95D7-512B-4D77-B3C5-67400CFC4B38}" type="datetime1">
              <a:rPr lang="en-US" smtClean="0"/>
              <a:pPr/>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B3636-6C0C-4689-A067-28AF9B20F45A}" type="slidenum">
              <a:rPr lang="en-US" smtClean="0"/>
              <a:pPr/>
              <a:t>‹#›</a:t>
            </a:fld>
            <a:endParaRPr lang="en-US"/>
          </a:p>
        </p:txBody>
      </p:sp>
    </p:spTree>
    <p:extLst>
      <p:ext uri="{BB962C8B-B14F-4D97-AF65-F5344CB8AC3E}">
        <p14:creationId xmlns:p14="http://schemas.microsoft.com/office/powerpoint/2010/main" val="182005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DE7F7B-30CD-4A89-9A8A-3753543D29FD}" type="datetime1">
              <a:rPr lang="en-US" smtClean="0"/>
              <a:pPr/>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B3636-6C0C-4689-A067-28AF9B20F45A}" type="slidenum">
              <a:rPr lang="en-US" smtClean="0"/>
              <a:pPr/>
              <a:t>‹#›</a:t>
            </a:fld>
            <a:endParaRPr lang="en-US"/>
          </a:p>
        </p:txBody>
      </p:sp>
    </p:spTree>
    <p:extLst>
      <p:ext uri="{BB962C8B-B14F-4D97-AF65-F5344CB8AC3E}">
        <p14:creationId xmlns:p14="http://schemas.microsoft.com/office/powerpoint/2010/main" val="2207619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1460B7-A1A1-484F-ABFA-A8E1B52F413D}" type="datetime1">
              <a:rPr lang="en-US" smtClean="0"/>
              <a:pPr/>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B3636-6C0C-4689-A067-28AF9B20F45A}" type="slidenum">
              <a:rPr lang="en-US" smtClean="0"/>
              <a:pPr/>
              <a:t>‹#›</a:t>
            </a:fld>
            <a:endParaRPr lang="en-US"/>
          </a:p>
        </p:txBody>
      </p:sp>
    </p:spTree>
    <p:extLst>
      <p:ext uri="{BB962C8B-B14F-4D97-AF65-F5344CB8AC3E}">
        <p14:creationId xmlns:p14="http://schemas.microsoft.com/office/powerpoint/2010/main" val="3598639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BAC423-9219-4F80-A05A-5D4BC676B223}" type="datetime1">
              <a:rPr lang="en-US" smtClean="0"/>
              <a:pPr/>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B3636-6C0C-4689-A067-28AF9B20F45A}" type="slidenum">
              <a:rPr lang="en-US" smtClean="0"/>
              <a:pPr/>
              <a:t>‹#›</a:t>
            </a:fld>
            <a:endParaRPr lang="en-US"/>
          </a:p>
        </p:txBody>
      </p:sp>
    </p:spTree>
    <p:extLst>
      <p:ext uri="{BB962C8B-B14F-4D97-AF65-F5344CB8AC3E}">
        <p14:creationId xmlns:p14="http://schemas.microsoft.com/office/powerpoint/2010/main" val="1142824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8486E-537E-4064-8A61-2BE5059106A3}" type="datetime1">
              <a:rPr lang="en-US" smtClean="0"/>
              <a:pPr/>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B3636-6C0C-4689-A067-28AF9B20F45A}" type="slidenum">
              <a:rPr lang="en-US" smtClean="0"/>
              <a:pPr/>
              <a:t>‹#›</a:t>
            </a:fld>
            <a:endParaRPr lang="en-US"/>
          </a:p>
        </p:txBody>
      </p:sp>
    </p:spTree>
    <p:extLst>
      <p:ext uri="{BB962C8B-B14F-4D97-AF65-F5344CB8AC3E}">
        <p14:creationId xmlns:p14="http://schemas.microsoft.com/office/powerpoint/2010/main" val="279764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4CC03A-D3BC-46A8-8577-FC9942D01664}" type="datetime1">
              <a:rPr lang="en-US" smtClean="0"/>
              <a:pPr/>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3B3636-6C0C-4689-A067-28AF9B20F45A}" type="slidenum">
              <a:rPr lang="en-US" smtClean="0"/>
              <a:pPr/>
              <a:t>‹#›</a:t>
            </a:fld>
            <a:endParaRPr lang="en-US"/>
          </a:p>
        </p:txBody>
      </p:sp>
    </p:spTree>
    <p:extLst>
      <p:ext uri="{BB962C8B-B14F-4D97-AF65-F5344CB8AC3E}">
        <p14:creationId xmlns:p14="http://schemas.microsoft.com/office/powerpoint/2010/main" val="150308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A3E159-F43C-4A40-828A-000C4D12523E}" type="datetime1">
              <a:rPr lang="en-US" smtClean="0"/>
              <a:pPr/>
              <a:t>3/8/2018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3B3636-6C0C-4689-A067-28AF9B20F45A}" type="slidenum">
              <a:rPr lang="en-US" smtClean="0"/>
              <a:pPr/>
              <a:t>‹#›</a:t>
            </a:fld>
            <a:endParaRPr lang="en-US"/>
          </a:p>
        </p:txBody>
      </p:sp>
    </p:spTree>
    <p:extLst>
      <p:ext uri="{BB962C8B-B14F-4D97-AF65-F5344CB8AC3E}">
        <p14:creationId xmlns:p14="http://schemas.microsoft.com/office/powerpoint/2010/main" val="282362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F1C547-ACB3-47CC-A3AB-C46FB7DD6701}" type="datetime1">
              <a:rPr lang="en-US" smtClean="0"/>
              <a:pPr/>
              <a:t>3/8/2018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3B3636-6C0C-4689-A067-28AF9B20F45A}" type="slidenum">
              <a:rPr lang="en-US" smtClean="0"/>
              <a:pPr/>
              <a:t>‹#›</a:t>
            </a:fld>
            <a:endParaRPr lang="en-US"/>
          </a:p>
        </p:txBody>
      </p:sp>
    </p:spTree>
    <p:extLst>
      <p:ext uri="{BB962C8B-B14F-4D97-AF65-F5344CB8AC3E}">
        <p14:creationId xmlns:p14="http://schemas.microsoft.com/office/powerpoint/2010/main" val="784895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CA5B7-4287-4C2B-8F74-343198E6DE77}" type="datetime1">
              <a:rPr lang="en-US" smtClean="0"/>
              <a:pPr/>
              <a:t>3/8/2018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3B3636-6C0C-4689-A067-28AF9B20F45A}" type="slidenum">
              <a:rPr lang="en-US" smtClean="0"/>
              <a:pPr/>
              <a:t>‹#›</a:t>
            </a:fld>
            <a:endParaRPr lang="en-US"/>
          </a:p>
        </p:txBody>
      </p:sp>
    </p:spTree>
    <p:extLst>
      <p:ext uri="{BB962C8B-B14F-4D97-AF65-F5344CB8AC3E}">
        <p14:creationId xmlns:p14="http://schemas.microsoft.com/office/powerpoint/2010/main" val="341259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AA8AA3-DF32-43E6-B563-E4A71569107B}" type="datetime1">
              <a:rPr lang="en-US" smtClean="0"/>
              <a:pPr/>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3B3636-6C0C-4689-A067-28AF9B20F45A}" type="slidenum">
              <a:rPr lang="en-US" smtClean="0"/>
              <a:pPr/>
              <a:t>‹#›</a:t>
            </a:fld>
            <a:endParaRPr lang="en-US"/>
          </a:p>
        </p:txBody>
      </p:sp>
    </p:spTree>
    <p:extLst>
      <p:ext uri="{BB962C8B-B14F-4D97-AF65-F5344CB8AC3E}">
        <p14:creationId xmlns:p14="http://schemas.microsoft.com/office/powerpoint/2010/main" val="1386445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0AD5FD-23A9-44B0-83AA-CE0A5DE8DC94}" type="datetime1">
              <a:rPr lang="en-US" smtClean="0"/>
              <a:pPr/>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3B3636-6C0C-4689-A067-28AF9B20F45A}" type="slidenum">
              <a:rPr lang="en-US" smtClean="0"/>
              <a:pPr/>
              <a:t>‹#›</a:t>
            </a:fld>
            <a:endParaRPr lang="en-US"/>
          </a:p>
        </p:txBody>
      </p:sp>
    </p:spTree>
    <p:extLst>
      <p:ext uri="{BB962C8B-B14F-4D97-AF65-F5344CB8AC3E}">
        <p14:creationId xmlns:p14="http://schemas.microsoft.com/office/powerpoint/2010/main" val="1768099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0E82E-5638-46F7-A3EF-564A2CC682BC}" type="datetime1">
              <a:rPr lang="en-US" smtClean="0"/>
              <a:pPr/>
              <a:t>3/8/2018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3B3636-6C0C-4689-A067-28AF9B20F45A}" type="slidenum">
              <a:rPr lang="en-US" smtClean="0"/>
              <a:pPr/>
              <a:t>‹#›</a:t>
            </a:fld>
            <a:endParaRPr lang="en-US"/>
          </a:p>
        </p:txBody>
      </p:sp>
    </p:spTree>
    <p:extLst>
      <p:ext uri="{BB962C8B-B14F-4D97-AF65-F5344CB8AC3E}">
        <p14:creationId xmlns:p14="http://schemas.microsoft.com/office/powerpoint/2010/main" val="37182394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mailto:Vivek@Maynardleigh.in" TargetMode="External"/><Relationship Id="rId4" Type="http://schemas.openxmlformats.org/officeDocument/2006/relationships/hyperlink" Target="mailto:jigyasa@maynardleigh.i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AF7BFC-85A6-4AE1-8A56-A2E576C4A6C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648005" y="4629488"/>
            <a:ext cx="2144602" cy="1909424"/>
          </a:xfrm>
          <a:prstGeom prst="rect">
            <a:avLst/>
          </a:prstGeom>
        </p:spPr>
      </p:pic>
      <p:sp>
        <p:nvSpPr>
          <p:cNvPr id="12" name="Slide Number Placeholder 11">
            <a:extLst>
              <a:ext uri="{FF2B5EF4-FFF2-40B4-BE49-F238E27FC236}">
                <a16:creationId xmlns:a16="http://schemas.microsoft.com/office/drawing/2014/main" id="{0E398572-EA13-4EC8-8D0E-89A4F79151B7}"/>
              </a:ext>
            </a:extLst>
          </p:cNvPr>
          <p:cNvSpPr>
            <a:spLocks noGrp="1"/>
          </p:cNvSpPr>
          <p:nvPr>
            <p:ph type="sldNum" sz="quarter" idx="12"/>
          </p:nvPr>
        </p:nvSpPr>
        <p:spPr/>
        <p:txBody>
          <a:bodyPr/>
          <a:lstStyle/>
          <a:p>
            <a:fld id="{413B3636-6C0C-4689-A067-28AF9B20F45A}" type="slidenum">
              <a:rPr lang="en-US" smtClean="0"/>
              <a:pPr/>
              <a:t>1</a:t>
            </a:fld>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351" y="5464538"/>
            <a:ext cx="3747109" cy="891812"/>
          </a:xfrm>
          <a:prstGeom prst="rect">
            <a:avLst/>
          </a:prstGeom>
        </p:spPr>
      </p:pic>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835399" y="1521654"/>
            <a:ext cx="6520961" cy="2647510"/>
          </a:xfrm>
          <a:prstGeom prst="rect">
            <a:avLst/>
          </a:prstGeom>
        </p:spPr>
      </p:pic>
    </p:spTree>
    <p:extLst>
      <p:ext uri="{BB962C8B-B14F-4D97-AF65-F5344CB8AC3E}">
        <p14:creationId xmlns:p14="http://schemas.microsoft.com/office/powerpoint/2010/main" val="3978363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14400"/>
          </a:xfrm>
          <a:prstGeom prst="rect">
            <a:avLst/>
          </a:prstGeom>
          <a:solidFill>
            <a:srgbClr val="477D5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pPr>
            <a:r>
              <a:rPr lang="en-US" sz="3200" b="1" dirty="0">
                <a:solidFill>
                  <a:srgbClr val="FFC000"/>
                </a:solidFill>
              </a:rPr>
              <a:t>Next Steps</a:t>
            </a:r>
          </a:p>
        </p:txBody>
      </p:sp>
      <p:pic>
        <p:nvPicPr>
          <p:cNvPr id="4" name="Picture 4" descr="http://truelightworshipcenter.com/next_steps/images/next_ste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7992" y="1563506"/>
            <a:ext cx="5472608" cy="2736304"/>
          </a:xfrm>
          <a:prstGeom prst="rect">
            <a:avLst/>
          </a:prstGeom>
          <a:noFill/>
          <a:effectLst>
            <a:softEdge rad="127000"/>
          </a:effectLst>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441443" y="5143414"/>
            <a:ext cx="11309114" cy="369332"/>
          </a:xfrm>
          <a:prstGeom prst="rect">
            <a:avLst/>
          </a:prstGeom>
          <a:noFill/>
        </p:spPr>
        <p:txBody>
          <a:bodyPr wrap="square" rtlCol="0">
            <a:spAutoFit/>
          </a:bodyPr>
          <a:lstStyle/>
          <a:p>
            <a:pPr marL="285750" indent="-285750" algn="just">
              <a:buFont typeface="Arial" panose="020B0604020202020204" pitchFamily="34" charset="0"/>
              <a:buChar char="•"/>
              <a:defRPr/>
            </a:pPr>
            <a:r>
              <a:rPr lang="en-US" b="1" dirty="0" smtClean="0"/>
              <a:t>Contract </a:t>
            </a:r>
            <a:r>
              <a:rPr lang="en-US" b="1" dirty="0"/>
              <a:t>and PO: </a:t>
            </a:r>
            <a:r>
              <a:rPr lang="en-US" dirty="0"/>
              <a:t>Once we close on the commercials, let us begin the process to close the contracts and get the </a:t>
            </a:r>
            <a:r>
              <a:rPr lang="en-US" dirty="0" smtClean="0"/>
              <a:t>PO</a:t>
            </a:r>
            <a:endParaRPr lang="en-US" dirty="0"/>
          </a:p>
        </p:txBody>
      </p:sp>
      <p:sp>
        <p:nvSpPr>
          <p:cNvPr id="3" name="Slide Number Placeholder 2"/>
          <p:cNvSpPr>
            <a:spLocks noGrp="1"/>
          </p:cNvSpPr>
          <p:nvPr>
            <p:ph type="sldNum" sz="quarter" idx="12"/>
          </p:nvPr>
        </p:nvSpPr>
        <p:spPr/>
        <p:txBody>
          <a:bodyPr/>
          <a:lstStyle/>
          <a:p>
            <a:fld id="{F4652AEB-57D9-4684-B09D-68309EC08B29}" type="slidenum">
              <a:rPr lang="en-US" smtClean="0"/>
              <a:t>10</a:t>
            </a:fld>
            <a:endParaRPr lang="en-US" dirty="0"/>
          </a:p>
        </p:txBody>
      </p:sp>
    </p:spTree>
    <p:extLst>
      <p:ext uri="{BB962C8B-B14F-4D97-AF65-F5344CB8AC3E}">
        <p14:creationId xmlns:p14="http://schemas.microsoft.com/office/powerpoint/2010/main" val="4228507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Box 4"/>
          <p:cNvSpPr txBox="1">
            <a:spLocks noChangeArrowheads="1"/>
          </p:cNvSpPr>
          <p:nvPr/>
        </p:nvSpPr>
        <p:spPr bwMode="auto">
          <a:xfrm>
            <a:off x="2362200" y="1295401"/>
            <a:ext cx="6858000" cy="1046440"/>
          </a:xfrm>
          <a:prstGeom prst="rect">
            <a:avLst/>
          </a:prstGeom>
          <a:noFill/>
          <a:ln w="9525">
            <a:noFill/>
            <a:miter lim="800000"/>
            <a:headEnd/>
            <a:tailEnd/>
          </a:ln>
        </p:spPr>
        <p:txBody>
          <a:bodyPr>
            <a:spAutoFit/>
          </a:bodyPr>
          <a:lstStyle/>
          <a:p>
            <a:pPr algn="ctr"/>
            <a:r>
              <a:rPr lang="en-US" sz="3100" b="1" dirty="0">
                <a:ea typeface="+mj-ea"/>
                <a:cs typeface="+mj-cs"/>
              </a:rPr>
              <a:t>Let’s work in partnership to create impact &amp; unlock potential</a:t>
            </a:r>
          </a:p>
        </p:txBody>
      </p:sp>
      <p:pic>
        <p:nvPicPr>
          <p:cNvPr id="22534" name="Picture 4" descr="Description: thumbprint"/>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3438065">
            <a:off x="4672986" y="2422188"/>
            <a:ext cx="1824038" cy="2111375"/>
          </a:xfrm>
          <a:prstGeom prst="rect">
            <a:avLst/>
          </a:prstGeom>
          <a:noFill/>
          <a:ln w="9525">
            <a:noFill/>
            <a:miter lim="800000"/>
            <a:headEnd/>
            <a:tailEnd/>
          </a:ln>
        </p:spPr>
      </p:pic>
      <p:sp>
        <p:nvSpPr>
          <p:cNvPr id="7" name="Rectangle 3"/>
          <p:cNvSpPr>
            <a:spLocks noChangeArrowheads="1"/>
          </p:cNvSpPr>
          <p:nvPr/>
        </p:nvSpPr>
        <p:spPr bwMode="auto">
          <a:xfrm>
            <a:off x="1602482" y="4702840"/>
            <a:ext cx="8734425" cy="1384776"/>
          </a:xfrm>
          <a:prstGeom prst="roundRect">
            <a:avLst/>
          </a:prstGeom>
          <a:noFill/>
          <a:ln w="9525">
            <a:solidFill>
              <a:schemeClr val="bg1">
                <a:lumMod val="75000"/>
              </a:schemeClr>
            </a:solidFill>
            <a:miter lim="800000"/>
            <a:headEnd/>
            <a:tailEnd/>
          </a:ln>
          <a:effectLst/>
        </p:spPr>
        <p:txBody>
          <a:bodyPr wrap="square" anchor="ctr">
            <a:spAutoFit/>
          </a:bodyPr>
          <a:lstStyle/>
          <a:p>
            <a:pPr>
              <a:lnSpc>
                <a:spcPct val="150000"/>
              </a:lnSpc>
              <a:defRPr/>
            </a:pPr>
            <a:r>
              <a:rPr lang="en-GB" sz="1600" dirty="0"/>
              <a:t>For further information please connect with:</a:t>
            </a:r>
          </a:p>
          <a:p>
            <a:pPr marL="285750" indent="-285750">
              <a:spcAft>
                <a:spcPts val="200"/>
              </a:spcAft>
              <a:buFont typeface="Arial" panose="020B0604020202020204" pitchFamily="34" charset="0"/>
              <a:buChar char="•"/>
              <a:defRPr/>
            </a:pPr>
            <a:r>
              <a:rPr lang="en-GB" sz="1600" dirty="0"/>
              <a:t>Contact – Jigyasa  Sharma I Vivek Arora</a:t>
            </a:r>
          </a:p>
          <a:p>
            <a:pPr marL="285750" indent="-285750">
              <a:spcAft>
                <a:spcPts val="200"/>
              </a:spcAft>
              <a:buFont typeface="Arial" panose="020B0604020202020204" pitchFamily="34" charset="0"/>
              <a:buChar char="•"/>
              <a:defRPr/>
            </a:pPr>
            <a:r>
              <a:rPr lang="en-GB" sz="1600" dirty="0"/>
              <a:t>Email - </a:t>
            </a:r>
            <a:r>
              <a:rPr lang="en-GB" sz="1600" dirty="0">
                <a:hlinkClick r:id="rId4"/>
              </a:rPr>
              <a:t>jigyasa@maynardleigh.in</a:t>
            </a:r>
            <a:r>
              <a:rPr lang="en-GB" sz="1600" dirty="0"/>
              <a:t> I </a:t>
            </a:r>
            <a:r>
              <a:rPr lang="en-GB" sz="1600" dirty="0" smtClean="0">
                <a:hlinkClick r:id="rId5"/>
              </a:rPr>
              <a:t>Vivek@Maynardleigh.in</a:t>
            </a:r>
            <a:r>
              <a:rPr lang="en-GB" sz="1600" dirty="0" smtClean="0"/>
              <a:t> </a:t>
            </a:r>
            <a:endParaRPr lang="en-GB" sz="1600" dirty="0"/>
          </a:p>
          <a:p>
            <a:pPr marL="285750" indent="-285750">
              <a:spcAft>
                <a:spcPts val="200"/>
              </a:spcAft>
              <a:buFont typeface="Arial" panose="020B0604020202020204" pitchFamily="34" charset="0"/>
              <a:buChar char="•"/>
              <a:defRPr/>
            </a:pPr>
            <a:r>
              <a:rPr lang="en-GB" sz="1600" dirty="0"/>
              <a:t>Telephone - +91 9717922445 I +91 9810811385</a:t>
            </a:r>
            <a:endParaRPr lang="en-GB" sz="1200" dirty="0">
              <a:latin typeface="Arial" charset="0"/>
            </a:endParaRPr>
          </a:p>
        </p:txBody>
      </p:sp>
      <p:sp>
        <p:nvSpPr>
          <p:cNvPr id="2" name="Slide Number Placeholder 1">
            <a:extLst>
              <a:ext uri="{FF2B5EF4-FFF2-40B4-BE49-F238E27FC236}">
                <a16:creationId xmlns:a16="http://schemas.microsoft.com/office/drawing/2014/main" id="{214A28A9-633D-442F-A471-E2932E232A50}"/>
              </a:ext>
            </a:extLst>
          </p:cNvPr>
          <p:cNvSpPr>
            <a:spLocks noGrp="1"/>
          </p:cNvSpPr>
          <p:nvPr>
            <p:ph type="sldNum" sz="quarter" idx="12"/>
          </p:nvPr>
        </p:nvSpPr>
        <p:spPr/>
        <p:txBody>
          <a:bodyPr/>
          <a:lstStyle/>
          <a:p>
            <a:fld id="{413B3636-6C0C-4689-A067-28AF9B20F45A}" type="slidenum">
              <a:rPr lang="en-US" smtClean="0"/>
              <a:pPr/>
              <a:t>11</a:t>
            </a:fld>
            <a:endParaRPr lang="en-US"/>
          </a:p>
        </p:txBody>
      </p:sp>
    </p:spTree>
    <p:extLst>
      <p:ext uri="{BB962C8B-B14F-4D97-AF65-F5344CB8AC3E}">
        <p14:creationId xmlns:p14="http://schemas.microsoft.com/office/powerpoint/2010/main" val="38349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39129" y="5943824"/>
            <a:ext cx="8352928" cy="671979"/>
          </a:xfrm>
          <a:prstGeom prst="rect">
            <a:avLst/>
          </a:prstGeom>
        </p:spPr>
        <p:txBody>
          <a:bodyPr wrap="square">
            <a:spAutoFit/>
          </a:bodyPr>
          <a:lstStyle/>
          <a:p>
            <a:pPr>
              <a:spcAft>
                <a:spcPts val="200"/>
              </a:spcAft>
              <a:defRPr/>
            </a:pPr>
            <a:r>
              <a:rPr lang="en-GB" b="1" dirty="0">
                <a:solidFill>
                  <a:srgbClr val="92D050"/>
                </a:solidFill>
              </a:rPr>
              <a:t>Methodology</a:t>
            </a:r>
          </a:p>
          <a:p>
            <a:pPr>
              <a:spcAft>
                <a:spcPts val="200"/>
              </a:spcAft>
              <a:defRPr/>
            </a:pPr>
            <a:r>
              <a:rPr lang="en-GB" dirty="0"/>
              <a:t>We use Interactive theatrical exercises along with Psychological and L &amp; D tools</a:t>
            </a:r>
            <a:endParaRPr lang="en-GB" dirty="0">
              <a:ea typeface="Times New Roman" pitchFamily="18" charset="0"/>
              <a:cs typeface="Arial" pitchFamily="34" charset="0"/>
            </a:endParaRPr>
          </a:p>
        </p:txBody>
      </p:sp>
      <p:pic>
        <p:nvPicPr>
          <p:cNvPr id="8" name="Picture 2" descr="C:\Users\Administrator\Desktop\Maynard Leigh assignment\dddd-4ds-process-303.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30941" y="1241658"/>
            <a:ext cx="4907112" cy="470216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a:extLst>
              <a:ext uri="{FF2B5EF4-FFF2-40B4-BE49-F238E27FC236}">
                <a16:creationId xmlns:a16="http://schemas.microsoft.com/office/drawing/2014/main" id="{208A872A-A57F-46A5-A570-A9DD3FCAE230}"/>
              </a:ext>
            </a:extLst>
          </p:cNvPr>
          <p:cNvSpPr/>
          <p:nvPr/>
        </p:nvSpPr>
        <p:spPr>
          <a:xfrm>
            <a:off x="0" y="0"/>
            <a:ext cx="12192000" cy="914400"/>
          </a:xfrm>
          <a:prstGeom prst="rect">
            <a:avLst/>
          </a:prstGeom>
          <a:solidFill>
            <a:srgbClr val="477D5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pPr>
            <a:r>
              <a:rPr lang="en-US" sz="3200" b="1" dirty="0">
                <a:solidFill>
                  <a:srgbClr val="FFC000"/>
                </a:solidFill>
              </a:rPr>
              <a:t>Our Approach</a:t>
            </a:r>
          </a:p>
        </p:txBody>
      </p:sp>
      <p:sp>
        <p:nvSpPr>
          <p:cNvPr id="10" name="Slide Number Placeholder 1">
            <a:extLst>
              <a:ext uri="{FF2B5EF4-FFF2-40B4-BE49-F238E27FC236}">
                <a16:creationId xmlns:a16="http://schemas.microsoft.com/office/drawing/2014/main" id="{7AA1F2F0-2B46-4449-80F2-2873EF281A52}"/>
              </a:ext>
            </a:extLst>
          </p:cNvPr>
          <p:cNvSpPr>
            <a:spLocks noGrp="1"/>
          </p:cNvSpPr>
          <p:nvPr>
            <p:ph type="sldNum" sz="quarter" idx="12"/>
          </p:nvPr>
        </p:nvSpPr>
        <p:spPr>
          <a:xfrm>
            <a:off x="8610600" y="6356350"/>
            <a:ext cx="2743200" cy="365125"/>
          </a:xfrm>
        </p:spPr>
        <p:txBody>
          <a:bodyPr/>
          <a:lstStyle/>
          <a:p>
            <a:fld id="{F4652AEB-57D9-4684-B09D-68309EC08B29}" type="slidenum">
              <a:rPr lang="en-US" smtClean="0"/>
              <a:t>2</a:t>
            </a:fld>
            <a:endParaRPr lang="en-US" dirty="0"/>
          </a:p>
        </p:txBody>
      </p:sp>
    </p:spTree>
    <p:extLst>
      <p:ext uri="{BB962C8B-B14F-4D97-AF65-F5344CB8AC3E}">
        <p14:creationId xmlns:p14="http://schemas.microsoft.com/office/powerpoint/2010/main" val="215311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0" y="0"/>
            <a:ext cx="12192000" cy="836023"/>
          </a:xfrm>
          <a:prstGeom prst="rect">
            <a:avLst/>
          </a:prstGeom>
          <a:solidFill>
            <a:srgbClr val="477D5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pPr>
            <a:r>
              <a:rPr lang="en-US" sz="3200" b="1" dirty="0">
                <a:solidFill>
                  <a:srgbClr val="FFC000"/>
                </a:solidFill>
              </a:rPr>
              <a:t>Tentative Design – </a:t>
            </a:r>
            <a:r>
              <a:rPr lang="en-US" sz="3200" b="1" dirty="0" smtClean="0">
                <a:solidFill>
                  <a:srgbClr val="FFC000"/>
                </a:solidFill>
              </a:rPr>
              <a:t>ACE Teams</a:t>
            </a:r>
            <a:endParaRPr lang="en-US" sz="3200" b="1" dirty="0">
              <a:solidFill>
                <a:srgbClr val="FFC000"/>
              </a:solidFill>
            </a:endParaRPr>
          </a:p>
        </p:txBody>
      </p:sp>
      <p:graphicFrame>
        <p:nvGraphicFramePr>
          <p:cNvPr id="5" name="Content Placeholder 3">
            <a:extLst>
              <a:ext uri="{FF2B5EF4-FFF2-40B4-BE49-F238E27FC236}">
                <a16:creationId xmlns:a16="http://schemas.microsoft.com/office/drawing/2014/main" id="{FB99C7E9-9744-4420-BD31-3D9BBD40DDE4}"/>
              </a:ext>
            </a:extLst>
          </p:cNvPr>
          <p:cNvGraphicFramePr>
            <a:graphicFrameLocks/>
          </p:cNvGraphicFramePr>
          <p:nvPr>
            <p:extLst>
              <p:ext uri="{D42A27DB-BD31-4B8C-83A1-F6EECF244321}">
                <p14:modId xmlns:p14="http://schemas.microsoft.com/office/powerpoint/2010/main" val="3254726046"/>
              </p:ext>
            </p:extLst>
          </p:nvPr>
        </p:nvGraphicFramePr>
        <p:xfrm>
          <a:off x="461889" y="1615860"/>
          <a:ext cx="11268221" cy="4198222"/>
        </p:xfrm>
        <a:graphic>
          <a:graphicData uri="http://schemas.openxmlformats.org/drawingml/2006/table">
            <a:tbl>
              <a:tblPr firstRow="1" bandRow="1">
                <a:tableStyleId>{00A15C55-8517-42AA-B614-E9B94910E393}</a:tableStyleId>
              </a:tblPr>
              <a:tblGrid>
                <a:gridCol w="2634008">
                  <a:extLst>
                    <a:ext uri="{9D8B030D-6E8A-4147-A177-3AD203B41FA5}">
                      <a16:colId xmlns:a16="http://schemas.microsoft.com/office/drawing/2014/main" val="20001"/>
                    </a:ext>
                  </a:extLst>
                </a:gridCol>
                <a:gridCol w="1632857">
                  <a:extLst>
                    <a:ext uri="{9D8B030D-6E8A-4147-A177-3AD203B41FA5}">
                      <a16:colId xmlns:a16="http://schemas.microsoft.com/office/drawing/2014/main" val="20002"/>
                    </a:ext>
                  </a:extLst>
                </a:gridCol>
                <a:gridCol w="4701719">
                  <a:extLst>
                    <a:ext uri="{9D8B030D-6E8A-4147-A177-3AD203B41FA5}">
                      <a16:colId xmlns:a16="http://schemas.microsoft.com/office/drawing/2014/main" val="20003"/>
                    </a:ext>
                  </a:extLst>
                </a:gridCol>
                <a:gridCol w="2299637">
                  <a:extLst>
                    <a:ext uri="{9D8B030D-6E8A-4147-A177-3AD203B41FA5}">
                      <a16:colId xmlns:a16="http://schemas.microsoft.com/office/drawing/2014/main" val="20004"/>
                    </a:ext>
                  </a:extLst>
                </a:gridCol>
              </a:tblGrid>
              <a:tr h="310832">
                <a:tc>
                  <a:txBody>
                    <a:bodyPr/>
                    <a:lstStyle/>
                    <a:p>
                      <a:r>
                        <a:rPr lang="en-US" sz="1400" dirty="0"/>
                        <a:t>Narrative</a:t>
                      </a:r>
                      <a:endParaRPr lang="en-US" sz="1400" b="0" dirty="0">
                        <a:latin typeface="+mn-lt"/>
                      </a:endParaRPr>
                    </a:p>
                  </a:txBody>
                  <a:tcPr marT="45718" marB="45718"/>
                </a:tc>
                <a:tc>
                  <a:txBody>
                    <a:bodyPr/>
                    <a:lstStyle/>
                    <a:p>
                      <a:r>
                        <a:rPr lang="en-US" sz="1400" dirty="0"/>
                        <a:t>Session</a:t>
                      </a:r>
                      <a:endParaRPr lang="en-US" sz="1400" b="0" dirty="0">
                        <a:latin typeface="+mn-lt"/>
                      </a:endParaRPr>
                    </a:p>
                  </a:txBody>
                  <a:tcPr marT="45718" marB="45718"/>
                </a:tc>
                <a:tc>
                  <a:txBody>
                    <a:bodyPr/>
                    <a:lstStyle/>
                    <a:p>
                      <a:r>
                        <a:rPr lang="en-US" sz="1400" dirty="0"/>
                        <a:t>Session details </a:t>
                      </a:r>
                      <a:endParaRPr lang="en-US" sz="1400" b="0" dirty="0">
                        <a:latin typeface="+mn-lt"/>
                      </a:endParaRPr>
                    </a:p>
                  </a:txBody>
                  <a:tcPr marT="45718" marB="45718"/>
                </a:tc>
                <a:tc>
                  <a:txBody>
                    <a:bodyPr/>
                    <a:lstStyle/>
                    <a:p>
                      <a:r>
                        <a:rPr lang="en-US" sz="1400" dirty="0"/>
                        <a:t>Methodology</a:t>
                      </a:r>
                      <a:r>
                        <a:rPr lang="en-US" sz="1400" baseline="0" dirty="0"/>
                        <a:t> </a:t>
                      </a:r>
                      <a:endParaRPr lang="en-US" sz="1400" b="0" dirty="0">
                        <a:latin typeface="+mn-lt"/>
                      </a:endParaRPr>
                    </a:p>
                  </a:txBody>
                  <a:tcPr marT="45718" marB="45718"/>
                </a:tc>
                <a:extLst>
                  <a:ext uri="{0D108BD9-81ED-4DB2-BD59-A6C34878D82A}">
                    <a16:rowId xmlns:a16="http://schemas.microsoft.com/office/drawing/2014/main" val="10000"/>
                  </a:ext>
                </a:extLst>
              </a:tr>
              <a:tr h="349686">
                <a:tc>
                  <a:txBody>
                    <a:bodyPr/>
                    <a:lstStyle/>
                    <a:p>
                      <a:r>
                        <a:rPr lang="en-IN" sz="1100" kern="1200" dirty="0"/>
                        <a:t>Getting acquainted with </a:t>
                      </a:r>
                      <a:r>
                        <a:rPr lang="en-IN" sz="1100" kern="1200" dirty="0" err="1"/>
                        <a:t>Maynardleigh</a:t>
                      </a:r>
                      <a:r>
                        <a:rPr lang="en-IN" sz="1100" kern="1200" dirty="0"/>
                        <a:t> </a:t>
                      </a:r>
                      <a:endParaRPr lang="en-IN" sz="1100" kern="1200" dirty="0">
                        <a:solidFill>
                          <a:schemeClr val="dk1"/>
                        </a:solidFill>
                        <a:latin typeface="+mn-lt"/>
                        <a:ea typeface="+mn-ea"/>
                        <a:cs typeface="+mn-cs"/>
                      </a:endParaRPr>
                    </a:p>
                  </a:txBody>
                  <a:tcPr/>
                </a:tc>
                <a:tc>
                  <a:txBody>
                    <a:bodyPr/>
                    <a:lstStyle/>
                    <a:p>
                      <a:r>
                        <a:rPr lang="en-US" sz="1100" kern="1200" dirty="0"/>
                        <a:t>Introduction</a:t>
                      </a:r>
                      <a:endParaRPr lang="en-US" sz="1100" kern="1200" dirty="0">
                        <a:solidFill>
                          <a:schemeClr val="dk1"/>
                        </a:solidFill>
                        <a:latin typeface="+mn-lt"/>
                        <a:ea typeface="+mn-ea"/>
                        <a:cs typeface="+mn-cs"/>
                      </a:endParaRPr>
                    </a:p>
                  </a:txBody>
                  <a:tcPr/>
                </a:tc>
                <a:tc>
                  <a:txBody>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None/>
                        <a:tabLst/>
                      </a:pPr>
                      <a:r>
                        <a:rPr lang="en-GB" sz="1100" kern="1200" dirty="0"/>
                        <a:t>Welcome and a warm up, setting the context</a:t>
                      </a:r>
                      <a:endParaRPr lang="en-US" sz="1100" kern="1200" dirty="0"/>
                    </a:p>
                    <a:p>
                      <a:pPr marL="171450" marR="0" lvl="0" indent="-171450" algn="l" defTabSz="914400" rtl="0" eaLnBrk="1" fontAlgn="base" latinLnBrk="0" hangingPunct="1">
                        <a:lnSpc>
                          <a:spcPct val="100000"/>
                        </a:lnSpc>
                        <a:spcBef>
                          <a:spcPct val="0"/>
                        </a:spcBef>
                        <a:spcAft>
                          <a:spcPct val="0"/>
                        </a:spcAft>
                        <a:buClrTx/>
                        <a:buSzTx/>
                        <a:buFont typeface="Arial" pitchFamily="34" charset="0"/>
                        <a:buNone/>
                        <a:tabLst/>
                      </a:pPr>
                      <a:r>
                        <a:rPr lang="en-US" sz="1100" kern="1200" dirty="0"/>
                        <a:t>Maynardleigh  &amp; facilitator Introduction</a:t>
                      </a:r>
                      <a:endParaRPr lang="en-US" sz="1100" kern="1200" dirty="0">
                        <a:solidFill>
                          <a:schemeClr val="dk1"/>
                        </a:solidFill>
                        <a:latin typeface="+mn-lt"/>
                        <a:ea typeface="+mn-ea"/>
                        <a:cs typeface="+mn-cs"/>
                      </a:endParaRPr>
                    </a:p>
                  </a:txBody>
                  <a:tcPr/>
                </a:tc>
                <a:tc>
                  <a:txBody>
                    <a:bodyPr/>
                    <a:lstStyle/>
                    <a:p>
                      <a:r>
                        <a:rPr lang="en-US" sz="1100" kern="1200" dirty="0"/>
                        <a:t>Theatre exercise</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361055222"/>
                  </a:ext>
                </a:extLst>
              </a:tr>
              <a:tr h="388540">
                <a:tc>
                  <a:txBody>
                    <a:bodyPr/>
                    <a:lstStyle/>
                    <a:p>
                      <a:pPr marL="0" algn="l" defTabSz="914400" rtl="0" eaLnBrk="1" latinLnBrk="0" hangingPunct="1">
                        <a:lnSpc>
                          <a:spcPts val="1200"/>
                        </a:lnSpc>
                        <a:spcAft>
                          <a:spcPts val="0"/>
                        </a:spcAft>
                      </a:pPr>
                      <a:r>
                        <a:rPr lang="en-US" sz="1100" kern="1200" dirty="0" smtClean="0"/>
                        <a:t>Starting</a:t>
                      </a:r>
                      <a:r>
                        <a:rPr lang="en-US" sz="1100" kern="1200" baseline="0" dirty="0" smtClean="0"/>
                        <a:t> the workshop by answering a few questions</a:t>
                      </a:r>
                      <a:endParaRPr lang="en-US" sz="1100" kern="1200" dirty="0">
                        <a:solidFill>
                          <a:schemeClr val="dk1"/>
                        </a:solidFill>
                        <a:latin typeface="+mn-lt"/>
                        <a:ea typeface="+mn-ea"/>
                        <a:cs typeface="+mn-cs"/>
                      </a:endParaRPr>
                    </a:p>
                  </a:txBody>
                  <a:tcPr marL="114300" marR="114300" marT="0" marB="0" anchor="ctr"/>
                </a:tc>
                <a:tc>
                  <a:txBody>
                    <a:bodyPr/>
                    <a:lstStyle/>
                    <a:p>
                      <a:pPr marL="0" algn="l" defTabSz="914400" rtl="0" eaLnBrk="1" fontAlgn="ctr" latinLnBrk="0" hangingPunct="1"/>
                      <a:r>
                        <a:rPr lang="en-US" sz="1100" kern="1200" dirty="0" smtClean="0"/>
                        <a:t>Syndicate Exercise</a:t>
                      </a:r>
                      <a:endParaRPr lang="en-US" sz="1100" kern="1200" dirty="0">
                        <a:solidFill>
                          <a:schemeClr val="dk1"/>
                        </a:solidFill>
                        <a:latin typeface="+mn-lt"/>
                        <a:ea typeface="+mn-ea"/>
                        <a:cs typeface="+mn-cs"/>
                      </a:endParaRPr>
                    </a:p>
                  </a:txBody>
                  <a:tcPr marL="28575" marR="28575" marT="0" marB="0" anchor="ctr"/>
                </a:tc>
                <a:tc>
                  <a:txBody>
                    <a:bodyPr/>
                    <a:lstStyle/>
                    <a:p>
                      <a:pPr marL="0" algn="l" defTabSz="914400" rtl="0" eaLnBrk="1" fontAlgn="ctr" latinLnBrk="0" hangingPunct="1"/>
                      <a:r>
                        <a:rPr lang="en-US" sz="1100" kern="1200" dirty="0" smtClean="0"/>
                        <a:t>An exercise</a:t>
                      </a:r>
                      <a:r>
                        <a:rPr lang="en-US" sz="1100" kern="1200" baseline="0" dirty="0" smtClean="0"/>
                        <a:t> to ask group of learners to withdraw to a room with flipchart papers and pens and answer the questions posed by the consultant</a:t>
                      </a:r>
                      <a:endParaRPr lang="en-US" sz="1100" kern="1200" dirty="0">
                        <a:solidFill>
                          <a:schemeClr val="dk1"/>
                        </a:solidFill>
                        <a:latin typeface="+mn-lt"/>
                        <a:ea typeface="+mn-ea"/>
                        <a:cs typeface="+mn-cs"/>
                      </a:endParaRPr>
                    </a:p>
                  </a:txBody>
                  <a:tcPr marL="28575" marR="28575" marT="0" marB="0" anchor="ctr"/>
                </a:tc>
                <a:tc>
                  <a:txBody>
                    <a:bodyPr/>
                    <a:lstStyle/>
                    <a:p>
                      <a:pPr marL="0" algn="l" defTabSz="914400" rtl="0" eaLnBrk="1" fontAlgn="ctr" latinLnBrk="0" hangingPunct="1"/>
                      <a:r>
                        <a:rPr lang="en-US" sz="1100" kern="1200" dirty="0" smtClean="0"/>
                        <a:t>Trainer</a:t>
                      </a:r>
                      <a:r>
                        <a:rPr lang="en-US" sz="1100" kern="1200" baseline="0" dirty="0" smtClean="0"/>
                        <a:t> led activity </a:t>
                      </a:r>
                      <a:endParaRPr lang="en-US" sz="1100" kern="1200" dirty="0">
                        <a:solidFill>
                          <a:schemeClr val="dk1"/>
                        </a:solidFill>
                        <a:latin typeface="+mn-lt"/>
                        <a:ea typeface="+mn-ea"/>
                        <a:cs typeface="+mn-cs"/>
                      </a:endParaRPr>
                    </a:p>
                  </a:txBody>
                  <a:tcPr marL="28575" marR="28575" marT="0" marB="0" anchor="ctr"/>
                </a:tc>
                <a:extLst>
                  <a:ext uri="{0D108BD9-81ED-4DB2-BD59-A6C34878D82A}">
                    <a16:rowId xmlns:a16="http://schemas.microsoft.com/office/drawing/2014/main" val="10001"/>
                  </a:ext>
                </a:extLst>
              </a:tr>
              <a:tr h="777081">
                <a:tc>
                  <a:txBody>
                    <a:bodyPr/>
                    <a:lstStyle/>
                    <a:p>
                      <a:pPr marL="0" algn="l" defTabSz="914400" rtl="0" eaLnBrk="1" latinLnBrk="0" hangingPunct="1">
                        <a:lnSpc>
                          <a:spcPts val="1200"/>
                        </a:lnSpc>
                        <a:spcAft>
                          <a:spcPts val="0"/>
                        </a:spcAft>
                      </a:pPr>
                      <a:endParaRPr lang="en-US" sz="1100" kern="1200" dirty="0"/>
                    </a:p>
                    <a:p>
                      <a:pPr marL="0" algn="l" defTabSz="914400" rtl="0" eaLnBrk="1" latinLnBrk="0" hangingPunct="1">
                        <a:lnSpc>
                          <a:spcPts val="1200"/>
                        </a:lnSpc>
                        <a:spcAft>
                          <a:spcPts val="0"/>
                        </a:spcAft>
                      </a:pPr>
                      <a:r>
                        <a:rPr lang="en-US" sz="1100" kern="1200" dirty="0" smtClean="0"/>
                        <a:t>In the moments of stress, pressure how do we react? Do we take ownership and responsibility of our work and enact like a creator or do we start blaming and acting like a victim?</a:t>
                      </a:r>
                      <a:endParaRPr lang="en-US" sz="1100" kern="1200" dirty="0">
                        <a:solidFill>
                          <a:schemeClr val="dk1"/>
                        </a:solidFill>
                        <a:latin typeface="+mn-lt"/>
                        <a:ea typeface="+mn-ea"/>
                        <a:cs typeface="+mn-cs"/>
                      </a:endParaRPr>
                    </a:p>
                  </a:txBody>
                  <a:tcPr marL="114300" marR="114300" marT="0" marB="0" anchor="ctr"/>
                </a:tc>
                <a:tc>
                  <a:txBody>
                    <a:bodyPr/>
                    <a:lstStyle/>
                    <a:p>
                      <a:pPr rtl="0" fontAlgn="ctr"/>
                      <a:r>
                        <a:rPr lang="en-US" sz="1100" kern="1200" baseline="0" dirty="0">
                          <a:solidFill>
                            <a:schemeClr val="dk1"/>
                          </a:solidFill>
                          <a:latin typeface="+mn-lt"/>
                          <a:ea typeface="+mn-ea"/>
                          <a:cs typeface="+mn-cs"/>
                        </a:rPr>
                        <a:t>Victim V/s Chooser</a:t>
                      </a:r>
                    </a:p>
                  </a:txBody>
                  <a:tcPr marL="28575" marR="28575" marT="0" marB="0" anchor="ctr"/>
                </a:tc>
                <a:tc>
                  <a:txBody>
                    <a:bodyPr/>
                    <a:lstStyle/>
                    <a:p>
                      <a:pPr rtl="0" fontAlgn="ctr"/>
                      <a:r>
                        <a:rPr lang="en-US" sz="1100" kern="1200" baseline="0">
                          <a:solidFill>
                            <a:schemeClr val="dk1"/>
                          </a:solidFill>
                          <a:latin typeface="+mn-lt"/>
                          <a:ea typeface="+mn-ea"/>
                          <a:cs typeface="+mn-cs"/>
                        </a:rPr>
                        <a:t>Thinking positively, like a creator. One can control how he thinks about and perceive changes! The more positively the person thinks about change the more positive is his reaction to it.</a:t>
                      </a:r>
                    </a:p>
                  </a:txBody>
                  <a:tcPr marL="28575" marR="28575" marT="0" marB="0" anchor="ctr"/>
                </a:tc>
                <a:tc>
                  <a:txBody>
                    <a:bodyPr/>
                    <a:lstStyle/>
                    <a:p>
                      <a:pPr rtl="0" fontAlgn="ctr"/>
                      <a:r>
                        <a:rPr lang="en-US" sz="1100" kern="1200" baseline="0" dirty="0">
                          <a:solidFill>
                            <a:schemeClr val="dk1"/>
                          </a:solidFill>
                          <a:latin typeface="+mn-lt"/>
                          <a:ea typeface="+mn-ea"/>
                          <a:cs typeface="+mn-cs"/>
                        </a:rPr>
                        <a:t>Embodying a Philosophy using Psycho-Drama</a:t>
                      </a:r>
                    </a:p>
                  </a:txBody>
                  <a:tcPr marL="28575" marR="28575" marT="0" marB="0" anchor="ctr"/>
                </a:tc>
                <a:extLst>
                  <a:ext uri="{0D108BD9-81ED-4DB2-BD59-A6C34878D82A}">
                    <a16:rowId xmlns:a16="http://schemas.microsoft.com/office/drawing/2014/main" val="10002"/>
                  </a:ext>
                </a:extLst>
              </a:tr>
              <a:tr h="621665">
                <a:tc>
                  <a:txBody>
                    <a:bodyPr/>
                    <a:lstStyle/>
                    <a:p>
                      <a:pPr marL="0" algn="l" defTabSz="914400" rtl="0" eaLnBrk="1" latinLnBrk="0" hangingPunct="1">
                        <a:lnSpc>
                          <a:spcPts val="1200"/>
                        </a:lnSpc>
                        <a:spcAft>
                          <a:spcPts val="0"/>
                        </a:spcAft>
                      </a:pPr>
                      <a:r>
                        <a:rPr lang="en-US" sz="1100" kern="1200" dirty="0" smtClean="0"/>
                        <a:t>Assuming positive intent in people is imperative. We create a lot of obstacles ourselves when there aren’t any. Most often it’s the inability to assume positive intent that comes in the way reaching our destination.</a:t>
                      </a:r>
                      <a:endParaRPr lang="en-US" sz="1100" kern="1200" dirty="0">
                        <a:solidFill>
                          <a:schemeClr val="dk1"/>
                        </a:solidFill>
                        <a:latin typeface="+mn-lt"/>
                        <a:ea typeface="+mn-ea"/>
                        <a:cs typeface="+mn-cs"/>
                      </a:endParaRPr>
                    </a:p>
                  </a:txBody>
                  <a:tcPr marL="114300" marR="114300" marT="0" marB="0" anchor="ctr"/>
                </a:tc>
                <a:tc>
                  <a:txBody>
                    <a:bodyPr/>
                    <a:lstStyle/>
                    <a:p>
                      <a:pPr rtl="0" fontAlgn="ctr"/>
                      <a:r>
                        <a:rPr lang="en-US" sz="1100" kern="1200" baseline="0" dirty="0">
                          <a:solidFill>
                            <a:schemeClr val="dk1"/>
                          </a:solidFill>
                          <a:latin typeface="+mn-lt"/>
                          <a:ea typeface="+mn-ea"/>
                          <a:cs typeface="+mn-cs"/>
                        </a:rPr>
                        <a:t>Spy</a:t>
                      </a:r>
                    </a:p>
                  </a:txBody>
                  <a:tcPr marL="28575" marR="28575" marT="0" marB="0" anchor="ctr"/>
                </a:tc>
                <a:tc>
                  <a:txBody>
                    <a:bodyPr/>
                    <a:lstStyle/>
                    <a:p>
                      <a:pPr rtl="0" fontAlgn="ctr"/>
                      <a:r>
                        <a:rPr lang="en-US" sz="1100" kern="1200" baseline="0" dirty="0">
                          <a:solidFill>
                            <a:schemeClr val="dk1"/>
                          </a:solidFill>
                          <a:latin typeface="+mn-lt"/>
                          <a:ea typeface="+mn-ea"/>
                          <a:cs typeface="+mn-cs"/>
                        </a:rPr>
                        <a:t>Teams will be competing with each other. Job is to replicate the model that has been kept in the cupboard in 15 minutes. Powerful way to uncover that we live in assumptions and our subjective reality may be guided by our perceptions. A total shake up experience for participants.</a:t>
                      </a:r>
                    </a:p>
                  </a:txBody>
                  <a:tcPr marL="28575" marR="28575" marT="0" marB="0" anchor="ctr"/>
                </a:tc>
                <a:tc>
                  <a:txBody>
                    <a:bodyPr/>
                    <a:lstStyle/>
                    <a:p>
                      <a:pPr rtl="0" fontAlgn="ctr"/>
                      <a:r>
                        <a:rPr lang="en-US" sz="1100" kern="1200" baseline="0" dirty="0">
                          <a:solidFill>
                            <a:schemeClr val="dk1"/>
                          </a:solidFill>
                          <a:latin typeface="+mn-lt"/>
                          <a:ea typeface="+mn-ea"/>
                          <a:cs typeface="+mn-cs"/>
                        </a:rPr>
                        <a:t>Facilitator led activity</a:t>
                      </a:r>
                    </a:p>
                  </a:txBody>
                  <a:tcPr marL="28575" marR="28575" marT="0" marB="0" anchor="ctr"/>
                </a:tc>
                <a:extLst>
                  <a:ext uri="{0D108BD9-81ED-4DB2-BD59-A6C34878D82A}">
                    <a16:rowId xmlns:a16="http://schemas.microsoft.com/office/drawing/2014/main" val="10003"/>
                  </a:ext>
                </a:extLst>
              </a:tr>
              <a:tr h="621665">
                <a:tc>
                  <a:txBody>
                    <a:bodyPr/>
                    <a:lstStyle/>
                    <a:p>
                      <a:r>
                        <a:rPr lang="en-US" sz="1100" dirty="0" smtClean="0"/>
                        <a:t>Finalizing</a:t>
                      </a:r>
                      <a:r>
                        <a:rPr lang="en-US" sz="1100" baseline="0" dirty="0" smtClean="0"/>
                        <a:t> the 3 behaviors to be followed as a team</a:t>
                      </a:r>
                      <a:endParaRPr lang="en-US" sz="1100" dirty="0"/>
                    </a:p>
                  </a:txBody>
                  <a:tcPr marL="114300" marR="114300" marT="0" marB="0" anchor="ctr"/>
                </a:tc>
                <a:tc>
                  <a:txBody>
                    <a:bodyPr/>
                    <a:lstStyle/>
                    <a:p>
                      <a:pPr rtl="0" fontAlgn="ctr"/>
                      <a:r>
                        <a:rPr lang="en-US" sz="1100" kern="1200" baseline="0" dirty="0">
                          <a:solidFill>
                            <a:schemeClr val="dk1"/>
                          </a:solidFill>
                          <a:latin typeface="+mn-lt"/>
                          <a:ea typeface="+mn-ea"/>
                          <a:cs typeface="+mn-cs"/>
                        </a:rPr>
                        <a:t>Trust Contract</a:t>
                      </a:r>
                    </a:p>
                  </a:txBody>
                  <a:tcPr marL="28575" marR="28575" marT="0" marB="0" anchor="ctr"/>
                </a:tc>
                <a:tc>
                  <a:txBody>
                    <a:bodyPr/>
                    <a:lstStyle/>
                    <a:p>
                      <a:pPr rtl="0" fontAlgn="ctr"/>
                      <a:r>
                        <a:rPr lang="en-US" sz="1100" kern="1200" baseline="0" dirty="0">
                          <a:solidFill>
                            <a:schemeClr val="dk1"/>
                          </a:solidFill>
                          <a:latin typeface="+mn-lt"/>
                          <a:ea typeface="+mn-ea"/>
                          <a:cs typeface="+mn-cs"/>
                        </a:rPr>
                        <a:t>Team democratically vote and choose the top 3 behaviors that they will live and demonstrate together for at least a year.</a:t>
                      </a:r>
                    </a:p>
                  </a:txBody>
                  <a:tcPr marL="28575" marR="28575" marT="0" marB="0" anchor="ctr"/>
                </a:tc>
                <a:tc>
                  <a:txBody>
                    <a:bodyPr/>
                    <a:lstStyle/>
                    <a:p>
                      <a:pPr rtl="0" fontAlgn="ctr"/>
                      <a:r>
                        <a:rPr lang="en-US" sz="1100" kern="1200" baseline="0" dirty="0">
                          <a:solidFill>
                            <a:schemeClr val="dk1"/>
                          </a:solidFill>
                          <a:latin typeface="+mn-lt"/>
                          <a:ea typeface="+mn-ea"/>
                          <a:cs typeface="+mn-cs"/>
                        </a:rPr>
                        <a:t>Summarizing the learning</a:t>
                      </a:r>
                    </a:p>
                  </a:txBody>
                  <a:tcPr marL="28575" marR="28575" marT="0" marB="0" anchor="ctr"/>
                </a:tc>
                <a:extLst>
                  <a:ext uri="{0D108BD9-81ED-4DB2-BD59-A6C34878D82A}">
                    <a16:rowId xmlns:a16="http://schemas.microsoft.com/office/drawing/2014/main" val="1457762226"/>
                  </a:ext>
                </a:extLst>
              </a:tr>
              <a:tr h="621665">
                <a:tc>
                  <a:txBody>
                    <a:bodyPr/>
                    <a:lstStyle/>
                    <a:p>
                      <a:endParaRPr lang="en-US" sz="1100" dirty="0"/>
                    </a:p>
                  </a:txBody>
                  <a:tcPr marL="114300" marR="114300" marT="0" marB="0" anchor="ctr"/>
                </a:tc>
                <a:tc>
                  <a:txBody>
                    <a:bodyPr/>
                    <a:lstStyle/>
                    <a:p>
                      <a:pPr rtl="0" fontAlgn="ctr"/>
                      <a:r>
                        <a:rPr lang="en-US" sz="1100" kern="1200" baseline="0" dirty="0" smtClean="0">
                          <a:solidFill>
                            <a:schemeClr val="dk1"/>
                          </a:solidFill>
                          <a:latin typeface="+mn-lt"/>
                          <a:ea typeface="+mn-ea"/>
                          <a:cs typeface="+mn-cs"/>
                        </a:rPr>
                        <a:t>Closure</a:t>
                      </a:r>
                      <a:endParaRPr lang="en-US" sz="1100" kern="1200" baseline="0" dirty="0">
                        <a:solidFill>
                          <a:schemeClr val="dk1"/>
                        </a:solidFill>
                        <a:latin typeface="+mn-lt"/>
                        <a:ea typeface="+mn-ea"/>
                        <a:cs typeface="+mn-cs"/>
                      </a:endParaRPr>
                    </a:p>
                  </a:txBody>
                  <a:tcPr marL="28575" marR="28575" marT="0" marB="0" anchor="ctr"/>
                </a:tc>
                <a:tc>
                  <a:txBody>
                    <a:bodyPr/>
                    <a:lstStyle/>
                    <a:p>
                      <a:pPr rtl="0" fontAlgn="ctr"/>
                      <a:r>
                        <a:rPr lang="en-US" sz="1100" kern="1200" baseline="0" dirty="0" smtClean="0">
                          <a:solidFill>
                            <a:schemeClr val="dk1"/>
                          </a:solidFill>
                          <a:latin typeface="+mn-lt"/>
                          <a:ea typeface="+mn-ea"/>
                          <a:cs typeface="+mn-cs"/>
                        </a:rPr>
                        <a:t>Participants fill in their stop, start and continue sheet</a:t>
                      </a:r>
                      <a:endParaRPr lang="en-US" sz="1100" kern="1200" baseline="0" dirty="0">
                        <a:solidFill>
                          <a:schemeClr val="dk1"/>
                        </a:solidFill>
                        <a:latin typeface="+mn-lt"/>
                        <a:ea typeface="+mn-ea"/>
                        <a:cs typeface="+mn-cs"/>
                      </a:endParaRPr>
                    </a:p>
                  </a:txBody>
                  <a:tcPr marL="28575" marR="28575" marT="0" marB="0" anchor="ctr"/>
                </a:tc>
                <a:tc>
                  <a:txBody>
                    <a:bodyPr/>
                    <a:lstStyle/>
                    <a:p>
                      <a:pPr rtl="0" fontAlgn="ctr"/>
                      <a:r>
                        <a:rPr lang="en-US" sz="1100" kern="1200" baseline="0" dirty="0" smtClean="0">
                          <a:solidFill>
                            <a:schemeClr val="dk1"/>
                          </a:solidFill>
                          <a:latin typeface="+mn-lt"/>
                          <a:ea typeface="+mn-ea"/>
                          <a:cs typeface="+mn-cs"/>
                        </a:rPr>
                        <a:t>Facilitator led</a:t>
                      </a:r>
                      <a:endParaRPr lang="en-US" sz="1100" kern="1200" baseline="0" dirty="0">
                        <a:solidFill>
                          <a:schemeClr val="dk1"/>
                        </a:solidFill>
                        <a:latin typeface="+mn-lt"/>
                        <a:ea typeface="+mn-ea"/>
                        <a:cs typeface="+mn-cs"/>
                      </a:endParaRPr>
                    </a:p>
                  </a:txBody>
                  <a:tcPr marL="28575" marR="28575" marT="0" marB="0" anchor="ctr"/>
                </a:tc>
                <a:extLst>
                  <a:ext uri="{0D108BD9-81ED-4DB2-BD59-A6C34878D82A}">
                    <a16:rowId xmlns:a16="http://schemas.microsoft.com/office/drawing/2014/main" val="2709118386"/>
                  </a:ext>
                </a:extLst>
              </a:tr>
            </a:tbl>
          </a:graphicData>
        </a:graphic>
      </p:graphicFrame>
    </p:spTree>
    <p:extLst>
      <p:ext uri="{BB962C8B-B14F-4D97-AF65-F5344CB8AC3E}">
        <p14:creationId xmlns:p14="http://schemas.microsoft.com/office/powerpoint/2010/main" val="4173220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14400"/>
          </a:xfrm>
          <a:prstGeom prst="rect">
            <a:avLst/>
          </a:prstGeom>
          <a:solidFill>
            <a:srgbClr val="477D5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pPr>
            <a:r>
              <a:rPr lang="en-US" sz="3200" b="1" dirty="0">
                <a:solidFill>
                  <a:srgbClr val="FFC000"/>
                </a:solidFill>
              </a:rPr>
              <a:t>Discovery Meeting Post-Workshop</a:t>
            </a:r>
          </a:p>
        </p:txBody>
      </p:sp>
      <p:sp>
        <p:nvSpPr>
          <p:cNvPr id="7" name="TextBox 6"/>
          <p:cNvSpPr txBox="1"/>
          <p:nvPr/>
        </p:nvSpPr>
        <p:spPr>
          <a:xfrm>
            <a:off x="1856503" y="5509753"/>
            <a:ext cx="9497297" cy="646986"/>
          </a:xfrm>
          <a:prstGeom prst="roundRect">
            <a:avLst/>
          </a:prstGeom>
          <a:noFill/>
          <a:ln>
            <a:solidFill>
              <a:schemeClr val="bg1">
                <a:lumMod val="65000"/>
              </a:schemeClr>
            </a:solidFill>
          </a:ln>
        </p:spPr>
        <p:txBody>
          <a:bodyPr wrap="square">
            <a:spAutoFit/>
          </a:bodyPr>
          <a:lstStyle/>
          <a:p>
            <a:pPr fontAlgn="auto">
              <a:spcBef>
                <a:spcPts val="0"/>
              </a:spcBef>
              <a:spcAft>
                <a:spcPts val="0"/>
              </a:spcAft>
              <a:defRPr/>
            </a:pPr>
            <a:r>
              <a:rPr lang="en-US" sz="1600" dirty="0"/>
              <a:t>We shall hold a one to one meeting with HR stakeholders after the workshop to take feedback on the intervention and how it was received and to determine the next action steps.</a:t>
            </a:r>
          </a:p>
        </p:txBody>
      </p:sp>
      <p:pic>
        <p:nvPicPr>
          <p:cNvPr id="8" name="Picture 3" descr="C:\Users\admin\Desktop\competition-cartoon.jpg"/>
          <p:cNvPicPr>
            <a:picLocks noChangeAspect="1" noChangeArrowheads="1"/>
          </p:cNvPicPr>
          <p:nvPr/>
        </p:nvPicPr>
        <p:blipFill>
          <a:blip r:embed="rId2" cstate="print"/>
          <a:srcRect l="3094" r="2516" b="23088"/>
          <a:stretch>
            <a:fillRect/>
          </a:stretch>
        </p:blipFill>
        <p:spPr bwMode="auto">
          <a:xfrm>
            <a:off x="3920385" y="1411058"/>
            <a:ext cx="4513263" cy="3602037"/>
          </a:xfrm>
          <a:prstGeom prst="rect">
            <a:avLst/>
          </a:prstGeom>
          <a:ln>
            <a:noFill/>
          </a:ln>
          <a:effectLst>
            <a:outerShdw blurRad="292100" dist="139700" dir="2700000" algn="tl" rotWithShape="0">
              <a:srgbClr val="333333">
                <a:alpha val="65000"/>
              </a:srgbClr>
            </a:outerShdw>
          </a:effectLst>
        </p:spPr>
      </p:pic>
      <p:sp>
        <p:nvSpPr>
          <p:cNvPr id="5" name="Slide Number Placeholder 1">
            <a:extLst>
              <a:ext uri="{FF2B5EF4-FFF2-40B4-BE49-F238E27FC236}">
                <a16:creationId xmlns:a16="http://schemas.microsoft.com/office/drawing/2014/main" id="{BED66393-72C9-40A4-A1C1-102467AC1044}"/>
              </a:ext>
            </a:extLst>
          </p:cNvPr>
          <p:cNvSpPr>
            <a:spLocks noGrp="1"/>
          </p:cNvSpPr>
          <p:nvPr>
            <p:ph type="sldNum" sz="quarter" idx="12"/>
          </p:nvPr>
        </p:nvSpPr>
        <p:spPr>
          <a:xfrm>
            <a:off x="8610600" y="6356350"/>
            <a:ext cx="2743200" cy="365125"/>
          </a:xfrm>
        </p:spPr>
        <p:txBody>
          <a:bodyPr/>
          <a:lstStyle/>
          <a:p>
            <a:fld id="{F4652AEB-57D9-4684-B09D-68309EC08B29}" type="slidenum">
              <a:rPr lang="en-US" smtClean="0"/>
              <a:t>4</a:t>
            </a:fld>
            <a:endParaRPr lang="en-US" dirty="0"/>
          </a:p>
        </p:txBody>
      </p:sp>
    </p:spTree>
    <p:extLst>
      <p:ext uri="{BB962C8B-B14F-4D97-AF65-F5344CB8AC3E}">
        <p14:creationId xmlns:p14="http://schemas.microsoft.com/office/powerpoint/2010/main" val="2253073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6CC6087-7D84-473A-9CC0-5ED073C368A3}"/>
              </a:ext>
            </a:extLst>
          </p:cNvPr>
          <p:cNvSpPr/>
          <p:nvPr/>
        </p:nvSpPr>
        <p:spPr>
          <a:xfrm>
            <a:off x="0" y="5729"/>
            <a:ext cx="12192000" cy="914400"/>
          </a:xfrm>
          <a:prstGeom prst="rect">
            <a:avLst/>
          </a:prstGeom>
          <a:solidFill>
            <a:srgbClr val="477D5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pPr>
            <a:r>
              <a:rPr lang="x-none" sz="3200" b="1" dirty="0">
                <a:solidFill>
                  <a:srgbClr val="FFC000"/>
                </a:solidFill>
              </a:rPr>
              <a:t>Sustaining the Change </a:t>
            </a:r>
            <a:r>
              <a:rPr lang="en-US" sz="3200" b="1" dirty="0">
                <a:solidFill>
                  <a:srgbClr val="FFC000"/>
                </a:solidFill>
              </a:rPr>
              <a:t> </a:t>
            </a:r>
          </a:p>
        </p:txBody>
      </p:sp>
      <p:sp>
        <p:nvSpPr>
          <p:cNvPr id="14" name="Slide Number Placeholder 1">
            <a:extLst>
              <a:ext uri="{FF2B5EF4-FFF2-40B4-BE49-F238E27FC236}">
                <a16:creationId xmlns:a16="http://schemas.microsoft.com/office/drawing/2014/main" id="{76083372-DDB3-41D8-8B23-D811C5C45292}"/>
              </a:ext>
            </a:extLst>
          </p:cNvPr>
          <p:cNvSpPr>
            <a:spLocks noGrp="1"/>
          </p:cNvSpPr>
          <p:nvPr>
            <p:ph type="sldNum" sz="quarter" idx="12"/>
          </p:nvPr>
        </p:nvSpPr>
        <p:spPr>
          <a:xfrm>
            <a:off x="8610600" y="6356350"/>
            <a:ext cx="2743200" cy="365125"/>
          </a:xfrm>
        </p:spPr>
        <p:txBody>
          <a:bodyPr/>
          <a:lstStyle/>
          <a:p>
            <a:fld id="{F4652AEB-57D9-4684-B09D-68309EC08B29}" type="slidenum">
              <a:rPr lang="en-US" smtClean="0"/>
              <a:t>5</a:t>
            </a:fld>
            <a:endParaRPr lang="en-US" dirty="0"/>
          </a:p>
        </p:txBody>
      </p:sp>
      <p:sp>
        <p:nvSpPr>
          <p:cNvPr id="11" name="TextBox 10">
            <a:extLst>
              <a:ext uri="{FF2B5EF4-FFF2-40B4-BE49-F238E27FC236}">
                <a16:creationId xmlns:a16="http://schemas.microsoft.com/office/drawing/2014/main" id="{838588C8-ED86-4857-8FEB-7CB58863FC83}"/>
              </a:ext>
            </a:extLst>
          </p:cNvPr>
          <p:cNvSpPr txBox="1"/>
          <p:nvPr/>
        </p:nvSpPr>
        <p:spPr>
          <a:xfrm>
            <a:off x="231726" y="1015206"/>
            <a:ext cx="11491231" cy="653796"/>
          </a:xfrm>
          <a:prstGeom prst="roundRect">
            <a:avLst/>
          </a:prstGeom>
        </p:spPr>
        <p:txBody>
          <a:bodyPr vert="horz" lIns="91440" tIns="45720" rIns="91440" bIns="45720" rtlCol="0" anchor="ctr">
            <a:noAutofit/>
          </a:bodyPr>
          <a:lstStyle>
            <a:lvl1pPr>
              <a:lnSpc>
                <a:spcPct val="90000"/>
              </a:lnSpc>
              <a:spcBef>
                <a:spcPct val="0"/>
              </a:spcBef>
              <a:buNone/>
              <a:defRPr sz="3600" b="1">
                <a:solidFill>
                  <a:schemeClr val="tx2"/>
                </a:solidFill>
                <a:ea typeface="+mj-ea"/>
                <a:cs typeface="+mj-cs"/>
              </a:defRPr>
            </a:lvl1pPr>
          </a:lstStyle>
          <a:p>
            <a:r>
              <a:rPr lang="en-IN" sz="2800" dirty="0" smtClean="0">
                <a:solidFill>
                  <a:srgbClr val="002060"/>
                </a:solidFill>
              </a:rPr>
              <a:t>Trust Contract </a:t>
            </a:r>
            <a:endParaRPr lang="en-IN" sz="2800" dirty="0">
              <a:solidFill>
                <a:srgbClr val="002060"/>
              </a:solidFill>
            </a:endParaRPr>
          </a:p>
        </p:txBody>
      </p:sp>
      <p:grpSp>
        <p:nvGrpSpPr>
          <p:cNvPr id="15" name="Group 10">
            <a:extLst>
              <a:ext uri="{FF2B5EF4-FFF2-40B4-BE49-F238E27FC236}">
                <a16:creationId xmlns:a16="http://schemas.microsoft.com/office/drawing/2014/main" id="{FBD19520-0566-4212-974E-18A6618451C1}"/>
              </a:ext>
            </a:extLst>
          </p:cNvPr>
          <p:cNvGrpSpPr>
            <a:grpSpLocks/>
          </p:cNvGrpSpPr>
          <p:nvPr/>
        </p:nvGrpSpPr>
        <p:grpSpPr bwMode="auto">
          <a:xfrm>
            <a:off x="351983" y="1713747"/>
            <a:ext cx="2174160" cy="2402623"/>
            <a:chOff x="7689690" y="4876800"/>
            <a:chExt cx="1454309" cy="1981200"/>
          </a:xfrm>
        </p:grpSpPr>
        <p:pic>
          <p:nvPicPr>
            <p:cNvPr id="16" name="Picture 15" descr="The Trust Contract_Tv Today(Leadership).jpg">
              <a:extLst>
                <a:ext uri="{FF2B5EF4-FFF2-40B4-BE49-F238E27FC236}">
                  <a16:creationId xmlns:a16="http://schemas.microsoft.com/office/drawing/2014/main" id="{082646CE-47A3-4CA8-95A5-F37B2A1CAC7C}"/>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7689690" y="4876800"/>
              <a:ext cx="1454309" cy="1981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7" name="Oval 16">
              <a:extLst>
                <a:ext uri="{FF2B5EF4-FFF2-40B4-BE49-F238E27FC236}">
                  <a16:creationId xmlns:a16="http://schemas.microsoft.com/office/drawing/2014/main" id="{A20C7E68-D186-4351-BEF8-0C977E9470CC}"/>
                </a:ext>
              </a:extLst>
            </p:cNvPr>
            <p:cNvSpPr>
              <a:spLocks noChangeArrowheads="1"/>
            </p:cNvSpPr>
            <p:nvPr/>
          </p:nvSpPr>
          <p:spPr bwMode="auto">
            <a:xfrm>
              <a:off x="8228725" y="6552664"/>
              <a:ext cx="306056" cy="305336"/>
            </a:xfrm>
            <a:prstGeom prst="ellipse">
              <a:avLst/>
            </a:prstGeom>
            <a:blipFill dpi="0" rotWithShape="1">
              <a:blip r:embed="rId3" cstate="print"/>
              <a:srcRect/>
              <a:tile tx="0" ty="0" sx="100000" sy="100000" flip="none" algn="tl"/>
            </a:blipFill>
            <a:ln w="25400">
              <a:solidFill>
                <a:srgbClr val="385D8A"/>
              </a:solidFill>
              <a:round/>
              <a:headEnd/>
              <a:tailEnd/>
            </a:ln>
          </p:spPr>
          <p:txBody>
            <a:bodyPr anchor="ctr"/>
            <a:lstStyle/>
            <a:p>
              <a:pPr algn="ctr" fontAlgn="auto">
                <a:spcBef>
                  <a:spcPts val="0"/>
                </a:spcBef>
                <a:spcAft>
                  <a:spcPts val="0"/>
                </a:spcAft>
                <a:defRPr/>
              </a:pPr>
              <a:endParaRPr lang="en-US">
                <a:solidFill>
                  <a:schemeClr val="lt1"/>
                </a:solidFill>
                <a:latin typeface="+mn-lt"/>
                <a:cs typeface="+mn-cs"/>
              </a:endParaRPr>
            </a:p>
          </p:txBody>
        </p:sp>
        <p:sp>
          <p:nvSpPr>
            <p:cNvPr id="18" name="Oval 17">
              <a:extLst>
                <a:ext uri="{FF2B5EF4-FFF2-40B4-BE49-F238E27FC236}">
                  <a16:creationId xmlns:a16="http://schemas.microsoft.com/office/drawing/2014/main" id="{7E9F7CF7-2F28-4BEB-9B29-62DD475C1E1A}"/>
                </a:ext>
              </a:extLst>
            </p:cNvPr>
            <p:cNvSpPr>
              <a:spLocks noChangeArrowheads="1"/>
            </p:cNvSpPr>
            <p:nvPr/>
          </p:nvSpPr>
          <p:spPr bwMode="auto">
            <a:xfrm>
              <a:off x="8458086" y="5027976"/>
              <a:ext cx="457275" cy="77577"/>
            </a:xfrm>
            <a:prstGeom prst="ellipse">
              <a:avLst/>
            </a:prstGeom>
            <a:blipFill dpi="0" rotWithShape="1">
              <a:blip r:embed="rId3" cstate="print"/>
              <a:srcRect/>
              <a:tile tx="0" ty="0" sx="100000" sy="100000" flip="none" algn="tl"/>
            </a:blipFill>
            <a:ln w="25400">
              <a:solidFill>
                <a:srgbClr val="385D8A"/>
              </a:solidFill>
              <a:round/>
              <a:headEnd/>
              <a:tailEnd/>
            </a:ln>
          </p:spPr>
          <p:txBody>
            <a:bodyPr anchor="ctr"/>
            <a:lstStyle/>
            <a:p>
              <a:pPr algn="ctr" fontAlgn="auto">
                <a:spcBef>
                  <a:spcPts val="0"/>
                </a:spcBef>
                <a:spcAft>
                  <a:spcPts val="0"/>
                </a:spcAft>
                <a:defRPr/>
              </a:pPr>
              <a:endParaRPr lang="en-US">
                <a:solidFill>
                  <a:schemeClr val="lt1"/>
                </a:solidFill>
                <a:latin typeface="+mn-lt"/>
                <a:cs typeface="+mn-cs"/>
              </a:endParaRPr>
            </a:p>
          </p:txBody>
        </p:sp>
        <p:sp>
          <p:nvSpPr>
            <p:cNvPr id="19" name="Oval 18">
              <a:extLst>
                <a:ext uri="{FF2B5EF4-FFF2-40B4-BE49-F238E27FC236}">
                  <a16:creationId xmlns:a16="http://schemas.microsoft.com/office/drawing/2014/main" id="{6259FDE9-3B24-45A2-BBAD-4BC037E42A34}"/>
                </a:ext>
              </a:extLst>
            </p:cNvPr>
            <p:cNvSpPr>
              <a:spLocks noChangeArrowheads="1"/>
            </p:cNvSpPr>
            <p:nvPr/>
          </p:nvSpPr>
          <p:spPr bwMode="auto">
            <a:xfrm>
              <a:off x="7924116" y="6172735"/>
              <a:ext cx="457999" cy="75588"/>
            </a:xfrm>
            <a:prstGeom prst="ellipse">
              <a:avLst/>
            </a:prstGeom>
            <a:blipFill dpi="0" rotWithShape="1">
              <a:blip r:embed="rId3" cstate="print"/>
              <a:srcRect/>
              <a:tile tx="0" ty="0" sx="100000" sy="100000" flip="none" algn="tl"/>
            </a:blipFill>
            <a:ln w="25400">
              <a:solidFill>
                <a:srgbClr val="385D8A"/>
              </a:solidFill>
              <a:round/>
              <a:headEnd/>
              <a:tailEnd/>
            </a:ln>
          </p:spPr>
          <p:txBody>
            <a:bodyPr anchor="ctr"/>
            <a:lstStyle/>
            <a:p>
              <a:pPr algn="ctr" fontAlgn="auto">
                <a:spcBef>
                  <a:spcPts val="0"/>
                </a:spcBef>
                <a:spcAft>
                  <a:spcPts val="0"/>
                </a:spcAft>
                <a:defRPr/>
              </a:pPr>
              <a:endParaRPr lang="en-US">
                <a:solidFill>
                  <a:schemeClr val="lt1"/>
                </a:solidFill>
                <a:latin typeface="+mn-lt"/>
                <a:cs typeface="+mn-cs"/>
              </a:endParaRPr>
            </a:p>
          </p:txBody>
        </p:sp>
      </p:grpSp>
      <p:sp>
        <p:nvSpPr>
          <p:cNvPr id="20" name="Rectangle 3">
            <a:extLst>
              <a:ext uri="{FF2B5EF4-FFF2-40B4-BE49-F238E27FC236}">
                <a16:creationId xmlns:a16="http://schemas.microsoft.com/office/drawing/2014/main" id="{D400553A-9C97-4B04-BA4C-35CE77FCE40B}"/>
              </a:ext>
            </a:extLst>
          </p:cNvPr>
          <p:cNvSpPr>
            <a:spLocks noChangeArrowheads="1"/>
          </p:cNvSpPr>
          <p:nvPr/>
        </p:nvSpPr>
        <p:spPr bwMode="auto">
          <a:xfrm>
            <a:off x="2871888" y="1703784"/>
            <a:ext cx="8675759" cy="919401"/>
          </a:xfrm>
          <a:prstGeom prst="roundRect">
            <a:avLst/>
          </a:prstGeom>
          <a:noFill/>
          <a:ln>
            <a:solidFill>
              <a:schemeClr val="bg1">
                <a:lumMod val="75000"/>
              </a:schemeClr>
            </a:solidFill>
          </a:ln>
        </p:spPr>
        <p:txBody>
          <a:bodyPr wrap="square">
            <a:spAutoFit/>
          </a:bodyPr>
          <a:lstStyle/>
          <a:p>
            <a:pPr algn="just"/>
            <a:r>
              <a:rPr lang="en-GB" altLang="ja-JP" sz="1600" dirty="0" smtClean="0"/>
              <a:t>The </a:t>
            </a:r>
            <a:r>
              <a:rPr lang="en-GB" altLang="ja-JP" sz="1600" dirty="0"/>
              <a:t>team at MLA will ensure that the behaviours the team agrees to adhere to at the end of the event are captured in a ‘ TRUST Contract’. This contract will be provided as a soft copy that may be printed as a poster in A3 size. </a:t>
            </a:r>
          </a:p>
        </p:txBody>
      </p:sp>
      <p:graphicFrame>
        <p:nvGraphicFramePr>
          <p:cNvPr id="21" name="Chart 20">
            <a:extLst>
              <a:ext uri="{FF2B5EF4-FFF2-40B4-BE49-F238E27FC236}">
                <a16:creationId xmlns:a16="http://schemas.microsoft.com/office/drawing/2014/main" id="{020E58FD-43A0-47A2-A078-44A51BFA0F66}"/>
              </a:ext>
            </a:extLst>
          </p:cNvPr>
          <p:cNvGraphicFramePr/>
          <p:nvPr>
            <p:extLst/>
          </p:nvPr>
        </p:nvGraphicFramePr>
        <p:xfrm>
          <a:off x="8787286" y="3152255"/>
          <a:ext cx="3104360" cy="19254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a:extLst>
              <a:ext uri="{FF2B5EF4-FFF2-40B4-BE49-F238E27FC236}">
                <a16:creationId xmlns:a16="http://schemas.microsoft.com/office/drawing/2014/main" id="{249BCACC-AD5A-4591-A339-EC648166D354}"/>
              </a:ext>
            </a:extLst>
          </p:cNvPr>
          <p:cNvGraphicFramePr/>
          <p:nvPr>
            <p:extLst/>
          </p:nvPr>
        </p:nvGraphicFramePr>
        <p:xfrm>
          <a:off x="9768696" y="5082056"/>
          <a:ext cx="2077839" cy="162272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Table 22">
            <a:extLst>
              <a:ext uri="{FF2B5EF4-FFF2-40B4-BE49-F238E27FC236}">
                <a16:creationId xmlns:a16="http://schemas.microsoft.com/office/drawing/2014/main" id="{CCA87B93-11E5-4FAC-BBAB-FB773976C33E}"/>
              </a:ext>
            </a:extLst>
          </p:cNvPr>
          <p:cNvGraphicFramePr>
            <a:graphicFrameLocks noGrp="1"/>
          </p:cNvGraphicFramePr>
          <p:nvPr>
            <p:extLst/>
          </p:nvPr>
        </p:nvGraphicFramePr>
        <p:xfrm>
          <a:off x="6607125" y="5149708"/>
          <a:ext cx="3118880" cy="1508760"/>
        </p:xfrm>
        <a:graphic>
          <a:graphicData uri="http://schemas.openxmlformats.org/drawingml/2006/table">
            <a:tbl>
              <a:tblPr/>
              <a:tblGrid>
                <a:gridCol w="1028047">
                  <a:extLst>
                    <a:ext uri="{9D8B030D-6E8A-4147-A177-3AD203B41FA5}">
                      <a16:colId xmlns:a16="http://schemas.microsoft.com/office/drawing/2014/main" val="20000"/>
                    </a:ext>
                  </a:extLst>
                </a:gridCol>
                <a:gridCol w="2090833">
                  <a:extLst>
                    <a:ext uri="{9D8B030D-6E8A-4147-A177-3AD203B41FA5}">
                      <a16:colId xmlns:a16="http://schemas.microsoft.com/office/drawing/2014/main" val="20001"/>
                    </a:ext>
                  </a:extLst>
                </a:gridCol>
              </a:tblGrid>
              <a:tr h="32028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pitchFamily="34" charset="0"/>
                          <a:ea typeface="MS PGothic" pitchFamily="34" charset="-128"/>
                          <a:cs typeface="Arial" pitchFamily="34" charset="0"/>
                        </a:rPr>
                        <a:t>Question 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5E0EC"/>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Calibri" pitchFamily="34" charset="0"/>
                          <a:ea typeface="MS PGothic" pitchFamily="34" charset="-128"/>
                          <a:cs typeface="Arial" pitchFamily="34" charset="0"/>
                        </a:rPr>
                        <a:t>Do you talk 'to' people, not 'about' people?</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5E0EC"/>
                    </a:solidFill>
                  </a:tcPr>
                </a:tc>
                <a:extLst>
                  <a:ext uri="{0D108BD9-81ED-4DB2-BD59-A6C34878D82A}">
                    <a16:rowId xmlns:a16="http://schemas.microsoft.com/office/drawing/2014/main" val="10000"/>
                  </a:ext>
                </a:extLst>
              </a:tr>
              <a:tr h="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1" i="1" u="none" strike="noStrike" cap="none" normalizeH="0" baseline="0">
                          <a:ln>
                            <a:noFill/>
                          </a:ln>
                          <a:solidFill>
                            <a:srgbClr val="000000"/>
                          </a:solidFill>
                          <a:effectLst/>
                          <a:latin typeface="Calibri" pitchFamily="34" charset="0"/>
                          <a:ea typeface="MS PGothic" pitchFamily="34" charset="-128"/>
                          <a:cs typeface="Arial" pitchFamily="34" charset="0"/>
                        </a:rPr>
                        <a:t>Rating</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AF1DD"/>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1" i="1" u="none" strike="noStrike" cap="none" normalizeH="0" baseline="0">
                          <a:ln>
                            <a:noFill/>
                          </a:ln>
                          <a:solidFill>
                            <a:srgbClr val="000000"/>
                          </a:solidFill>
                          <a:effectLst/>
                          <a:latin typeface="Calibri" pitchFamily="34" charset="0"/>
                          <a:ea typeface="MS PGothic" pitchFamily="34" charset="-128"/>
                          <a:cs typeface="Arial" pitchFamily="34" charset="0"/>
                        </a:rPr>
                        <a:t>Response</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AF1DD"/>
                    </a:solidFill>
                  </a:tcPr>
                </a:tc>
                <a:extLst>
                  <a:ext uri="{0D108BD9-81ED-4DB2-BD59-A6C34878D82A}">
                    <a16:rowId xmlns:a16="http://schemas.microsoft.com/office/drawing/2014/main" val="10001"/>
                  </a:ext>
                </a:extLst>
              </a:tr>
              <a:tr h="160142">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Calibri" pitchFamily="34" charset="0"/>
                          <a:ea typeface="MS PGothic" pitchFamily="34" charset="-128"/>
                          <a:cs typeface="Arial" pitchFamily="34" charset="0"/>
                        </a:rPr>
                        <a:t>Never</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Calibri" pitchFamily="34" charset="0"/>
                          <a:ea typeface="MS PGothic" pitchFamily="34" charset="-128"/>
                          <a:cs typeface="Arial" pitchFamily="34" charset="0"/>
                        </a:rPr>
                        <a:t>0</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142">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Calibri" pitchFamily="34" charset="0"/>
                          <a:ea typeface="MS PGothic" pitchFamily="34" charset="-128"/>
                          <a:cs typeface="Arial" pitchFamily="34" charset="0"/>
                        </a:rPr>
                        <a:t>Rarely</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Calibri" pitchFamily="34" charset="0"/>
                          <a:ea typeface="MS PGothic" pitchFamily="34" charset="-128"/>
                          <a:cs typeface="Arial" pitchFamily="34" charset="0"/>
                        </a:rPr>
                        <a:t>1</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0142">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Calibri" pitchFamily="34" charset="0"/>
                          <a:ea typeface="MS PGothic" pitchFamily="34" charset="-128"/>
                          <a:cs typeface="Arial" pitchFamily="34" charset="0"/>
                        </a:rPr>
                        <a:t>Sometimes</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Calibri" pitchFamily="34" charset="0"/>
                          <a:ea typeface="MS PGothic" pitchFamily="34" charset="-128"/>
                          <a:cs typeface="Arial" pitchFamily="34" charset="0"/>
                        </a:rPr>
                        <a:t>1</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60142">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Calibri" pitchFamily="34" charset="0"/>
                          <a:ea typeface="MS PGothic" pitchFamily="34" charset="-128"/>
                          <a:cs typeface="Arial" pitchFamily="34" charset="0"/>
                        </a:rPr>
                        <a:t>Mostly</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Calibri" pitchFamily="34" charset="0"/>
                          <a:ea typeface="MS PGothic" pitchFamily="34" charset="-128"/>
                          <a:cs typeface="Arial" pitchFamily="34" charset="0"/>
                        </a:rPr>
                        <a:t>4</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60142">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Calibri" pitchFamily="34" charset="0"/>
                          <a:ea typeface="MS PGothic" pitchFamily="34" charset="-128"/>
                          <a:cs typeface="Arial" pitchFamily="34" charset="0"/>
                        </a:rPr>
                        <a:t>Always</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Calibri" pitchFamily="34" charset="0"/>
                          <a:ea typeface="MS PGothic" pitchFamily="34" charset="-128"/>
                          <a:cs typeface="Arial" pitchFamily="34" charset="0"/>
                        </a:rPr>
                        <a:t>4</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6014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pitchFamily="34" charset="0"/>
                          <a:ea typeface="MS PGothic" pitchFamily="34" charset="-128"/>
                          <a:cs typeface="Arial" pitchFamily="34" charset="0"/>
                        </a:rPr>
                        <a:t> </a:t>
                      </a:r>
                    </a:p>
                  </a:txBody>
                  <a:tcPr marL="0" marR="0" marT="0"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pitchFamily="34" charset="0"/>
                          <a:ea typeface="MS PGothic" pitchFamily="34" charset="-128"/>
                          <a:cs typeface="Arial" pitchFamily="34" charset="0"/>
                        </a:rPr>
                        <a:t> </a:t>
                      </a:r>
                    </a:p>
                  </a:txBody>
                  <a:tcPr marL="0" marR="0" marT="0" marB="0" anchor="b"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cxnSp>
        <p:nvCxnSpPr>
          <p:cNvPr id="24" name="Straight Connector 23">
            <a:extLst>
              <a:ext uri="{FF2B5EF4-FFF2-40B4-BE49-F238E27FC236}">
                <a16:creationId xmlns:a16="http://schemas.microsoft.com/office/drawing/2014/main" id="{35DC7A70-1470-4E28-8283-904AB72A5F41}"/>
              </a:ext>
            </a:extLst>
          </p:cNvPr>
          <p:cNvCxnSpPr>
            <a:cxnSpLocks/>
          </p:cNvCxnSpPr>
          <p:nvPr/>
        </p:nvCxnSpPr>
        <p:spPr>
          <a:xfrm>
            <a:off x="7242517" y="4954937"/>
            <a:ext cx="45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7C89DB7-BAE3-4081-A93E-18EFD26FD978}"/>
              </a:ext>
            </a:extLst>
          </p:cNvPr>
          <p:cNvSpPr txBox="1"/>
          <p:nvPr/>
        </p:nvSpPr>
        <p:spPr>
          <a:xfrm>
            <a:off x="5793760" y="3683561"/>
            <a:ext cx="2968364" cy="653796"/>
          </a:xfrm>
          <a:prstGeom prst="roundRect">
            <a:avLst/>
          </a:prstGeom>
        </p:spPr>
        <p:txBody>
          <a:bodyPr vert="horz" lIns="91440" tIns="45720" rIns="91440" bIns="45720" rtlCol="0" anchor="ctr">
            <a:noAutofit/>
          </a:bodyPr>
          <a:lstStyle>
            <a:defPPr>
              <a:defRPr lang="en-US"/>
            </a:defPPr>
            <a:lvl1pPr>
              <a:lnSpc>
                <a:spcPct val="90000"/>
              </a:lnSpc>
              <a:spcBef>
                <a:spcPct val="0"/>
              </a:spcBef>
              <a:buNone/>
              <a:defRPr sz="2800" b="1">
                <a:solidFill>
                  <a:srgbClr val="002060"/>
                </a:solidFill>
                <a:ea typeface="+mj-ea"/>
                <a:cs typeface="+mj-cs"/>
              </a:defRPr>
            </a:lvl1pPr>
          </a:lstStyle>
          <a:p>
            <a:r>
              <a:rPr lang="en-IN" dirty="0"/>
              <a:t>Dipstick Survey</a:t>
            </a:r>
          </a:p>
        </p:txBody>
      </p:sp>
      <p:sp>
        <p:nvSpPr>
          <p:cNvPr id="26" name="TextBox 25">
            <a:extLst>
              <a:ext uri="{FF2B5EF4-FFF2-40B4-BE49-F238E27FC236}">
                <a16:creationId xmlns:a16="http://schemas.microsoft.com/office/drawing/2014/main" id="{8F88896E-484B-4062-B349-BBBC8E61E1A7}"/>
              </a:ext>
            </a:extLst>
          </p:cNvPr>
          <p:cNvSpPr txBox="1">
            <a:spLocks noChangeArrowheads="1"/>
          </p:cNvSpPr>
          <p:nvPr/>
        </p:nvSpPr>
        <p:spPr bwMode="auto">
          <a:xfrm>
            <a:off x="373539" y="5328348"/>
            <a:ext cx="5780236" cy="919401"/>
          </a:xfrm>
          <a:prstGeom prst="roundRect">
            <a:avLst/>
          </a:prstGeom>
          <a:noFill/>
          <a:ln>
            <a:solidFill>
              <a:schemeClr val="bg1">
                <a:lumMod val="75000"/>
              </a:schemeClr>
            </a:solidFill>
          </a:ln>
        </p:spPr>
        <p:txBody>
          <a:bodyPr wrap="square">
            <a:spAutoFit/>
          </a:bodyPr>
          <a:lstStyle>
            <a:defPPr>
              <a:defRPr lang="en-US"/>
            </a:defPPr>
            <a:lvl1pPr algn="just">
              <a:defRPr sz="1600"/>
            </a:lvl1pPr>
          </a:lstStyle>
          <a:p>
            <a:r>
              <a:rPr lang="en-GB" altLang="ja-JP" dirty="0"/>
              <a:t>Post this</a:t>
            </a:r>
            <a:r>
              <a:rPr lang="en-GB" altLang="ja-JP" dirty="0" smtClean="0"/>
              <a:t>, 3 </a:t>
            </a:r>
            <a:r>
              <a:rPr lang="en-GB" altLang="ja-JP" dirty="0"/>
              <a:t>months </a:t>
            </a:r>
            <a:r>
              <a:rPr lang="en-GB" altLang="ja-JP" dirty="0" smtClean="0"/>
              <a:t>later, the </a:t>
            </a:r>
            <a:r>
              <a:rPr lang="en-GB" altLang="ja-JP" dirty="0"/>
              <a:t>team at MLA can also design a  “dipstick” </a:t>
            </a:r>
            <a:r>
              <a:rPr lang="en-GB" altLang="ja-JP" dirty="0" smtClean="0"/>
              <a:t>survey  </a:t>
            </a:r>
            <a:r>
              <a:rPr lang="en-GB" altLang="ja-JP" dirty="0"/>
              <a:t>based on the contract so the team can check how they are doing on the behaviours</a:t>
            </a:r>
            <a:endParaRPr lang="en-US" altLang="ja-JP" dirty="0"/>
          </a:p>
        </p:txBody>
      </p:sp>
      <p:sp>
        <p:nvSpPr>
          <p:cNvPr id="27" name="Slide Number Placeholder 1">
            <a:extLst>
              <a:ext uri="{FF2B5EF4-FFF2-40B4-BE49-F238E27FC236}">
                <a16:creationId xmlns:a16="http://schemas.microsoft.com/office/drawing/2014/main" id="{66981C2B-A418-4C89-8D86-953BD341F2E1}"/>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3BFD76-841C-4874-91F9-A27567C33DF0}" type="slidenum">
              <a:rPr lang="en-US" smtClean="0"/>
              <a:pPr/>
              <a:t>5</a:t>
            </a:fld>
            <a:endParaRPr lang="en-US"/>
          </a:p>
        </p:txBody>
      </p:sp>
    </p:spTree>
    <p:extLst>
      <p:ext uri="{BB962C8B-B14F-4D97-AF65-F5344CB8AC3E}">
        <p14:creationId xmlns:p14="http://schemas.microsoft.com/office/powerpoint/2010/main" val="619230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p:cNvSpPr txBox="1">
            <a:spLocks noChangeArrowheads="1"/>
          </p:cNvSpPr>
          <p:nvPr/>
        </p:nvSpPr>
        <p:spPr bwMode="auto">
          <a:xfrm>
            <a:off x="0" y="-1"/>
            <a:ext cx="12192000" cy="882869"/>
          </a:xfrm>
          <a:prstGeom prst="rect">
            <a:avLst/>
          </a:prstGeom>
          <a:solidFill>
            <a:srgbClr val="477D5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defPPr>
              <a:defRPr lang="en-US"/>
            </a:defPPr>
            <a:lvl1pPr algn="ctr">
              <a:lnSpc>
                <a:spcPct val="90000"/>
              </a:lnSpc>
              <a:spcBef>
                <a:spcPct val="0"/>
              </a:spcBef>
              <a:defRPr sz="3200" b="1">
                <a:solidFill>
                  <a:srgbClr val="FFC000"/>
                </a:solidFill>
              </a:defRPr>
            </a:lvl1pPr>
          </a:lstStyle>
          <a:p>
            <a:r>
              <a:rPr lang="en-US" dirty="0"/>
              <a:t>Your Investment for the intervention </a:t>
            </a:r>
          </a:p>
        </p:txBody>
      </p:sp>
      <p:graphicFrame>
        <p:nvGraphicFramePr>
          <p:cNvPr id="9" name="Table 8"/>
          <p:cNvGraphicFramePr>
            <a:graphicFrameLocks noGrp="1"/>
          </p:cNvGraphicFramePr>
          <p:nvPr>
            <p:extLst>
              <p:ext uri="{D42A27DB-BD31-4B8C-83A1-F6EECF244321}">
                <p14:modId xmlns:p14="http://schemas.microsoft.com/office/powerpoint/2010/main" val="202754913"/>
              </p:ext>
            </p:extLst>
          </p:nvPr>
        </p:nvGraphicFramePr>
        <p:xfrm>
          <a:off x="1113503" y="2116937"/>
          <a:ext cx="9964994" cy="3328346"/>
        </p:xfrm>
        <a:graphic>
          <a:graphicData uri="http://schemas.openxmlformats.org/drawingml/2006/table">
            <a:tbl>
              <a:tblPr>
                <a:tableStyleId>{8799B23B-EC83-4686-B30A-512413B5E67A}</a:tableStyleId>
              </a:tblPr>
              <a:tblGrid>
                <a:gridCol w="3353994">
                  <a:extLst>
                    <a:ext uri="{9D8B030D-6E8A-4147-A177-3AD203B41FA5}">
                      <a16:colId xmlns:a16="http://schemas.microsoft.com/office/drawing/2014/main" val="20000"/>
                    </a:ext>
                  </a:extLst>
                </a:gridCol>
                <a:gridCol w="3683726">
                  <a:extLst>
                    <a:ext uri="{9D8B030D-6E8A-4147-A177-3AD203B41FA5}">
                      <a16:colId xmlns:a16="http://schemas.microsoft.com/office/drawing/2014/main" val="20001"/>
                    </a:ext>
                  </a:extLst>
                </a:gridCol>
                <a:gridCol w="2927274">
                  <a:extLst>
                    <a:ext uri="{9D8B030D-6E8A-4147-A177-3AD203B41FA5}">
                      <a16:colId xmlns:a16="http://schemas.microsoft.com/office/drawing/2014/main" val="20002"/>
                    </a:ext>
                  </a:extLst>
                </a:gridCol>
              </a:tblGrid>
              <a:tr h="411429">
                <a:tc gridSpan="2">
                  <a:txBody>
                    <a:bodyPr/>
                    <a:lstStyle/>
                    <a:p>
                      <a:pPr algn="ctr" fontAlgn="t"/>
                      <a:r>
                        <a:rPr lang="en-US" sz="1600" b="0" kern="1200" dirty="0" smtClean="0">
                          <a:solidFill>
                            <a:schemeClr val="tx1"/>
                          </a:solidFill>
                          <a:latin typeface="+mn-lt"/>
                          <a:ea typeface="+mn-ea"/>
                          <a:cs typeface="+mn-cs"/>
                        </a:rPr>
                        <a:t>Diagnosis and Design</a:t>
                      </a:r>
                      <a:endParaRPr lang="en-US" sz="1600" b="0" kern="1200" dirty="0">
                        <a:solidFill>
                          <a:schemeClr val="tx1"/>
                        </a:solidFill>
                        <a:latin typeface="+mn-lt"/>
                        <a:ea typeface="+mn-ea"/>
                        <a:cs typeface="+mn-cs"/>
                      </a:endParaRPr>
                    </a:p>
                  </a:txBody>
                  <a:tcPr marL="8532" marR="8532" marT="8532" marB="0" anchor="ctr"/>
                </a:tc>
                <a:tc hMerge="1">
                  <a:txBody>
                    <a:bodyPr/>
                    <a:lstStyle/>
                    <a:p>
                      <a:pPr algn="ctr" fontAlgn="t"/>
                      <a:endParaRPr lang="en-US" sz="1600" b="1" kern="1200" dirty="0">
                        <a:solidFill>
                          <a:schemeClr val="tx1"/>
                        </a:solidFill>
                        <a:latin typeface="+mn-lt"/>
                        <a:ea typeface="+mn-ea"/>
                        <a:cs typeface="+mn-cs"/>
                      </a:endParaRPr>
                    </a:p>
                  </a:txBody>
                  <a:tcPr marL="8532" marR="8532" marT="8532" marB="0" anchor="ctr"/>
                </a:tc>
                <a:tc>
                  <a:txBody>
                    <a:bodyPr/>
                    <a:lstStyle/>
                    <a:p>
                      <a:pPr algn="ctr" fontAlgn="t"/>
                      <a:r>
                        <a:rPr lang="en-US" sz="1600" b="0" kern="1200" dirty="0" smtClean="0">
                          <a:solidFill>
                            <a:schemeClr val="tx1"/>
                          </a:solidFill>
                          <a:latin typeface="+mn-lt"/>
                          <a:ea typeface="+mn-ea"/>
                          <a:cs typeface="+mn-cs"/>
                        </a:rPr>
                        <a:t>INR 21,000/-</a:t>
                      </a:r>
                      <a:endParaRPr lang="en-US" sz="1600" b="0" kern="1200" dirty="0">
                        <a:solidFill>
                          <a:schemeClr val="tx1"/>
                        </a:solidFill>
                        <a:latin typeface="+mn-lt"/>
                        <a:ea typeface="+mn-ea"/>
                        <a:cs typeface="+mn-cs"/>
                      </a:endParaRPr>
                    </a:p>
                  </a:txBody>
                  <a:tcPr marL="8532" marR="8532" marT="8532" marB="0" anchor="ctr"/>
                </a:tc>
                <a:extLst>
                  <a:ext uri="{0D108BD9-81ED-4DB2-BD59-A6C34878D82A}">
                    <a16:rowId xmlns:a16="http://schemas.microsoft.com/office/drawing/2014/main" val="3348846714"/>
                  </a:ext>
                </a:extLst>
              </a:tr>
              <a:tr h="411429">
                <a:tc gridSpan="3">
                  <a:txBody>
                    <a:bodyPr/>
                    <a:lstStyle/>
                    <a:p>
                      <a:pPr algn="ctr" fontAlgn="t"/>
                      <a:r>
                        <a:rPr lang="en-US" sz="1600" b="1" kern="1200" dirty="0" smtClean="0">
                          <a:solidFill>
                            <a:schemeClr val="tx1"/>
                          </a:solidFill>
                          <a:latin typeface="+mn-lt"/>
                          <a:ea typeface="+mn-ea"/>
                          <a:cs typeface="+mn-cs"/>
                        </a:rPr>
                        <a:t>Delivery</a:t>
                      </a:r>
                      <a:endParaRPr lang="en-US" sz="1600" b="1" kern="1200" dirty="0">
                        <a:solidFill>
                          <a:schemeClr val="tx1"/>
                        </a:solidFill>
                        <a:latin typeface="+mn-lt"/>
                        <a:ea typeface="+mn-ea"/>
                        <a:cs typeface="+mn-cs"/>
                      </a:endParaRPr>
                    </a:p>
                  </a:txBody>
                  <a:tcPr marL="8532" marR="8532" marT="8532" marB="0" anchor="ctr"/>
                </a:tc>
                <a:tc hMerge="1">
                  <a:txBody>
                    <a:bodyPr/>
                    <a:lstStyle/>
                    <a:p>
                      <a:endParaRPr lang="en-US"/>
                    </a:p>
                  </a:txBody>
                  <a:tcPr/>
                </a:tc>
                <a:tc hMerge="1">
                  <a:txBody>
                    <a:bodyPr/>
                    <a:lstStyle/>
                    <a:p>
                      <a:pPr algn="ctr" fontAlgn="t"/>
                      <a:endParaRPr lang="en-US" sz="1600" b="0" kern="1200" dirty="0">
                        <a:solidFill>
                          <a:schemeClr val="tx1"/>
                        </a:solidFill>
                        <a:latin typeface="+mn-lt"/>
                        <a:ea typeface="+mn-ea"/>
                        <a:cs typeface="+mn-cs"/>
                      </a:endParaRPr>
                    </a:p>
                  </a:txBody>
                  <a:tcPr marL="8532" marR="8532" marT="8532" marB="0" anchor="ctr"/>
                </a:tc>
                <a:extLst>
                  <a:ext uri="{0D108BD9-81ED-4DB2-BD59-A6C34878D82A}">
                    <a16:rowId xmlns:a16="http://schemas.microsoft.com/office/drawing/2014/main" val="3613015218"/>
                  </a:ext>
                </a:extLst>
              </a:tr>
              <a:tr h="411429">
                <a:tc>
                  <a:txBody>
                    <a:bodyPr/>
                    <a:lstStyle/>
                    <a:p>
                      <a:pPr algn="ctr" fontAlgn="t"/>
                      <a:endParaRPr lang="en-US" sz="1600" b="1" kern="1200" dirty="0">
                        <a:solidFill>
                          <a:schemeClr val="tx1"/>
                        </a:solidFill>
                        <a:latin typeface="+mn-lt"/>
                        <a:ea typeface="+mn-ea"/>
                        <a:cs typeface="+mn-cs"/>
                      </a:endParaRPr>
                    </a:p>
                  </a:txBody>
                  <a:tcPr marL="8532" marR="8532" marT="8532" marB="0" anchor="ctr"/>
                </a:tc>
                <a:tc>
                  <a:txBody>
                    <a:bodyPr/>
                    <a:lstStyle/>
                    <a:p>
                      <a:pPr algn="ctr" fontAlgn="t"/>
                      <a:endParaRPr lang="en-US" sz="1600" b="1" kern="1200" dirty="0">
                        <a:solidFill>
                          <a:schemeClr val="tx1"/>
                        </a:solidFill>
                        <a:latin typeface="+mn-lt"/>
                        <a:ea typeface="+mn-ea"/>
                        <a:cs typeface="+mn-cs"/>
                      </a:endParaRPr>
                    </a:p>
                  </a:txBody>
                  <a:tcPr marL="8532" marR="8532" marT="8532" marB="0" anchor="ctr"/>
                </a:tc>
                <a:tc>
                  <a:txBody>
                    <a:bodyPr/>
                    <a:lstStyle/>
                    <a:p>
                      <a:pPr algn="ctr" fontAlgn="t"/>
                      <a:endParaRPr lang="en-US" sz="1600" b="1" kern="1200" dirty="0">
                        <a:solidFill>
                          <a:schemeClr val="tx1"/>
                        </a:solidFill>
                        <a:latin typeface="+mn-lt"/>
                        <a:ea typeface="+mn-ea"/>
                        <a:cs typeface="+mn-cs"/>
                      </a:endParaRPr>
                    </a:p>
                  </a:txBody>
                  <a:tcPr marL="8532" marR="8532" marT="8532" marB="0" anchor="ctr"/>
                </a:tc>
                <a:extLst>
                  <a:ext uri="{0D108BD9-81ED-4DB2-BD59-A6C34878D82A}">
                    <a16:rowId xmlns:a16="http://schemas.microsoft.com/office/drawing/2014/main" val="1272776527"/>
                  </a:ext>
                </a:extLst>
              </a:tr>
              <a:tr h="411429">
                <a:tc>
                  <a:txBody>
                    <a:bodyPr/>
                    <a:lstStyle/>
                    <a:p>
                      <a:pPr algn="ctr" fontAlgn="t"/>
                      <a:r>
                        <a:rPr lang="en-US" sz="1600" b="1" kern="1200" dirty="0"/>
                        <a:t>Activity </a:t>
                      </a:r>
                      <a:endParaRPr lang="en-US" sz="1600" b="1" kern="1200" dirty="0">
                        <a:solidFill>
                          <a:schemeClr val="tx1"/>
                        </a:solidFill>
                        <a:latin typeface="+mn-lt"/>
                        <a:ea typeface="+mn-ea"/>
                        <a:cs typeface="+mn-cs"/>
                      </a:endParaRPr>
                    </a:p>
                  </a:txBody>
                  <a:tcPr marL="8532" marR="8532" marT="8532" marB="0" anchor="ctr"/>
                </a:tc>
                <a:tc>
                  <a:txBody>
                    <a:bodyPr/>
                    <a:lstStyle/>
                    <a:p>
                      <a:pPr algn="ctr" fontAlgn="t"/>
                      <a:r>
                        <a:rPr lang="en-US" sz="1600" b="1" kern="1200" dirty="0"/>
                        <a:t>Investment</a:t>
                      </a:r>
                      <a:endParaRPr lang="en-US" sz="1600" b="1" kern="1200" dirty="0">
                        <a:solidFill>
                          <a:schemeClr val="tx1"/>
                        </a:solidFill>
                        <a:latin typeface="+mn-lt"/>
                        <a:ea typeface="+mn-ea"/>
                        <a:cs typeface="+mn-cs"/>
                      </a:endParaRPr>
                    </a:p>
                  </a:txBody>
                  <a:tcPr marL="8532" marR="8532" marT="8532" marB="0" anchor="ctr"/>
                </a:tc>
                <a:tc>
                  <a:txBody>
                    <a:bodyPr/>
                    <a:lstStyle/>
                    <a:p>
                      <a:pPr algn="ctr" fontAlgn="t"/>
                      <a:r>
                        <a:rPr lang="en-US" sz="1600" b="1" kern="1200" dirty="0"/>
                        <a:t>Total </a:t>
                      </a:r>
                      <a:endParaRPr lang="en-US" sz="1600" b="1" kern="1200" dirty="0">
                        <a:solidFill>
                          <a:schemeClr val="tx1"/>
                        </a:solidFill>
                        <a:latin typeface="+mn-lt"/>
                        <a:ea typeface="+mn-ea"/>
                        <a:cs typeface="+mn-cs"/>
                      </a:endParaRPr>
                    </a:p>
                  </a:txBody>
                  <a:tcPr marL="8532" marR="8532" marT="8532" marB="0" anchor="ctr"/>
                </a:tc>
                <a:extLst>
                  <a:ext uri="{0D108BD9-81ED-4DB2-BD59-A6C34878D82A}">
                    <a16:rowId xmlns:a16="http://schemas.microsoft.com/office/drawing/2014/main" val="10003"/>
                  </a:ext>
                </a:extLst>
              </a:tr>
              <a:tr h="550547">
                <a:tc>
                  <a:txBody>
                    <a:bodyPr/>
                    <a:lstStyle/>
                    <a:p>
                      <a:pPr algn="l" fontAlgn="t"/>
                      <a:r>
                        <a:rPr lang="en-US" sz="1600" kern="1200" dirty="0" smtClean="0"/>
                        <a:t>Professional fee for half day delivery</a:t>
                      </a:r>
                      <a:endParaRPr lang="en-US" sz="1600" b="0" kern="1200" dirty="0">
                        <a:solidFill>
                          <a:schemeClr val="tx1"/>
                        </a:solidFill>
                        <a:latin typeface="+mn-lt"/>
                        <a:ea typeface="+mn-ea"/>
                        <a:cs typeface="+mn-cs"/>
                      </a:endParaRPr>
                    </a:p>
                  </a:txBody>
                  <a:tcPr marL="8532" marR="8532" marT="8532" marB="0" anchor="ctr"/>
                </a:tc>
                <a:tc>
                  <a:txBody>
                    <a:bodyPr/>
                    <a:lstStyle/>
                    <a:p>
                      <a:pPr algn="l" fontAlgn="t"/>
                      <a:r>
                        <a:rPr lang="en-US" sz="1600" kern="1200" dirty="0"/>
                        <a:t>INR </a:t>
                      </a:r>
                      <a:r>
                        <a:rPr lang="en-US" sz="1600" kern="1200" dirty="0" smtClean="0"/>
                        <a:t>44,000</a:t>
                      </a:r>
                      <a:r>
                        <a:rPr lang="en-US" sz="1600" kern="1200" dirty="0"/>
                        <a:t>/- per </a:t>
                      </a:r>
                      <a:r>
                        <a:rPr lang="en-US" sz="1600" kern="1200" dirty="0" smtClean="0"/>
                        <a:t>half day </a:t>
                      </a:r>
                      <a:r>
                        <a:rPr lang="en-US" sz="1600" kern="1200" dirty="0"/>
                        <a:t>per consultant </a:t>
                      </a:r>
                      <a:r>
                        <a:rPr lang="en-US" sz="1600" kern="1200" dirty="0" smtClean="0"/>
                        <a:t>X </a:t>
                      </a:r>
                      <a:r>
                        <a:rPr lang="en-US" sz="1600" kern="1200" dirty="0"/>
                        <a:t>1 </a:t>
                      </a:r>
                      <a:r>
                        <a:rPr lang="en-US" sz="1600" kern="1200" dirty="0" smtClean="0"/>
                        <a:t>half day </a:t>
                      </a:r>
                      <a:r>
                        <a:rPr lang="en-US" sz="1600" kern="1200" dirty="0"/>
                        <a:t>X 1 </a:t>
                      </a:r>
                      <a:r>
                        <a:rPr lang="en-US" sz="1600" kern="1200" dirty="0" smtClean="0"/>
                        <a:t>consultant</a:t>
                      </a:r>
                      <a:endParaRPr lang="en-US" sz="1600" b="0" kern="1200" dirty="0">
                        <a:solidFill>
                          <a:schemeClr val="tx1"/>
                        </a:solidFill>
                        <a:latin typeface="+mn-lt"/>
                        <a:ea typeface="+mn-ea"/>
                        <a:cs typeface="+mn-cs"/>
                      </a:endParaRPr>
                    </a:p>
                  </a:txBody>
                  <a:tcPr marL="8532" marR="8532" marT="8532" marB="0" anchor="ctr"/>
                </a:tc>
                <a:tc>
                  <a:txBody>
                    <a:bodyPr/>
                    <a:lstStyle/>
                    <a:p>
                      <a:pPr algn="l" fontAlgn="t"/>
                      <a:r>
                        <a:rPr lang="en-US" sz="1600" kern="1200" dirty="0"/>
                        <a:t>INR </a:t>
                      </a:r>
                      <a:r>
                        <a:rPr lang="en-US" sz="1600" kern="1200" dirty="0" smtClean="0"/>
                        <a:t>44,000</a:t>
                      </a:r>
                      <a:r>
                        <a:rPr lang="en-US" sz="1600" kern="1200" dirty="0"/>
                        <a:t>/-</a:t>
                      </a:r>
                      <a:endParaRPr lang="en-US" sz="1600" b="0" kern="1200" dirty="0">
                        <a:solidFill>
                          <a:schemeClr val="tx1"/>
                        </a:solidFill>
                        <a:latin typeface="+mn-lt"/>
                        <a:ea typeface="+mn-ea"/>
                        <a:cs typeface="+mn-cs"/>
                      </a:endParaRPr>
                    </a:p>
                  </a:txBody>
                  <a:tcPr marL="8532" marR="8532" marT="8532" marB="0" anchor="ctr"/>
                </a:tc>
                <a:extLst>
                  <a:ext uri="{0D108BD9-81ED-4DB2-BD59-A6C34878D82A}">
                    <a16:rowId xmlns:a16="http://schemas.microsoft.com/office/drawing/2014/main" val="3280265510"/>
                  </a:ext>
                </a:extLst>
              </a:tr>
              <a:tr h="550547">
                <a:tc>
                  <a:txBody>
                    <a:bodyPr/>
                    <a:lstStyle/>
                    <a:p>
                      <a:pPr algn="l" fontAlgn="t"/>
                      <a:r>
                        <a:rPr lang="en-US" sz="1600" b="0" kern="1200" dirty="0" smtClean="0">
                          <a:solidFill>
                            <a:schemeClr val="tx1"/>
                          </a:solidFill>
                          <a:latin typeface="+mn-lt"/>
                          <a:ea typeface="+mn-ea"/>
                          <a:cs typeface="+mn-cs"/>
                        </a:rPr>
                        <a:t>Dipstick Survey</a:t>
                      </a:r>
                      <a:endParaRPr lang="en-US" sz="1600" b="0" kern="1200" dirty="0">
                        <a:solidFill>
                          <a:schemeClr val="tx1"/>
                        </a:solidFill>
                        <a:latin typeface="+mn-lt"/>
                        <a:ea typeface="+mn-ea"/>
                        <a:cs typeface="+mn-cs"/>
                      </a:endParaRPr>
                    </a:p>
                  </a:txBody>
                  <a:tcPr marL="8532" marR="8532" marT="8532" marB="0" anchor="ctr"/>
                </a:tc>
                <a:tc>
                  <a:txBody>
                    <a:bodyPr/>
                    <a:lstStyle/>
                    <a:p>
                      <a:pPr algn="l" fontAlgn="t"/>
                      <a:r>
                        <a:rPr lang="en-US" sz="1600" b="0" kern="1200" dirty="0" smtClean="0">
                          <a:solidFill>
                            <a:schemeClr val="tx1"/>
                          </a:solidFill>
                          <a:latin typeface="+mn-lt"/>
                          <a:ea typeface="+mn-ea"/>
                          <a:cs typeface="+mn-cs"/>
                        </a:rPr>
                        <a:t>INR 500</a:t>
                      </a:r>
                      <a:r>
                        <a:rPr lang="en-US" sz="1600" b="0" kern="1200" baseline="0" dirty="0" smtClean="0">
                          <a:solidFill>
                            <a:schemeClr val="tx1"/>
                          </a:solidFill>
                          <a:latin typeface="+mn-lt"/>
                          <a:ea typeface="+mn-ea"/>
                          <a:cs typeface="+mn-cs"/>
                        </a:rPr>
                        <a:t> per participant </a:t>
                      </a:r>
                      <a:endParaRPr lang="en-US" sz="1600" b="0" kern="1200" dirty="0">
                        <a:solidFill>
                          <a:schemeClr val="tx1"/>
                        </a:solidFill>
                        <a:latin typeface="+mn-lt"/>
                        <a:ea typeface="+mn-ea"/>
                        <a:cs typeface="+mn-cs"/>
                      </a:endParaRPr>
                    </a:p>
                  </a:txBody>
                  <a:tcPr marL="8532" marR="8532" marT="8532" marB="0" anchor="ctr"/>
                </a:tc>
                <a:tc>
                  <a:txBody>
                    <a:bodyPr/>
                    <a:lstStyle/>
                    <a:p>
                      <a:pPr algn="l" fontAlgn="t"/>
                      <a:r>
                        <a:rPr lang="en-US" sz="1600" b="0" kern="1200" dirty="0" smtClean="0">
                          <a:solidFill>
                            <a:schemeClr val="tx1"/>
                          </a:solidFill>
                          <a:latin typeface="+mn-lt"/>
                          <a:ea typeface="+mn-ea"/>
                          <a:cs typeface="+mn-cs"/>
                        </a:rPr>
                        <a:t>Optional</a:t>
                      </a:r>
                      <a:endParaRPr lang="en-US" sz="1600" b="0" kern="1200" dirty="0">
                        <a:solidFill>
                          <a:schemeClr val="tx1"/>
                        </a:solidFill>
                        <a:latin typeface="+mn-lt"/>
                        <a:ea typeface="+mn-ea"/>
                        <a:cs typeface="+mn-cs"/>
                      </a:endParaRPr>
                    </a:p>
                  </a:txBody>
                  <a:tcPr marL="8532" marR="8532" marT="8532" marB="0" anchor="ctr"/>
                </a:tc>
                <a:extLst>
                  <a:ext uri="{0D108BD9-81ED-4DB2-BD59-A6C34878D82A}">
                    <a16:rowId xmlns:a16="http://schemas.microsoft.com/office/drawing/2014/main" val="1202594602"/>
                  </a:ext>
                </a:extLst>
              </a:tr>
              <a:tr h="581536">
                <a:tc>
                  <a:txBody>
                    <a:bodyPr/>
                    <a:lstStyle/>
                    <a:p>
                      <a:pPr algn="l" fontAlgn="t"/>
                      <a:r>
                        <a:rPr lang="en-US" sz="1600" kern="1200" dirty="0"/>
                        <a:t>Total </a:t>
                      </a:r>
                      <a:r>
                        <a:rPr lang="en-US" sz="1600" kern="1200" dirty="0" smtClean="0"/>
                        <a:t>investment</a:t>
                      </a:r>
                      <a:endParaRPr lang="en-US" sz="1600" b="0" kern="1200" dirty="0">
                        <a:solidFill>
                          <a:schemeClr val="tx1"/>
                        </a:solidFill>
                        <a:latin typeface="+mn-lt"/>
                        <a:ea typeface="+mn-ea"/>
                        <a:cs typeface="+mn-cs"/>
                      </a:endParaRPr>
                    </a:p>
                  </a:txBody>
                  <a:tcPr marL="8532" marR="8532" marT="8532" marB="0" anchor="ctr"/>
                </a:tc>
                <a:tc>
                  <a:txBody>
                    <a:bodyPr/>
                    <a:lstStyle/>
                    <a:p>
                      <a:pPr algn="l" fontAlgn="t"/>
                      <a:endParaRPr lang="en-US" sz="1600" b="0" kern="1200" dirty="0">
                        <a:solidFill>
                          <a:schemeClr val="tx1"/>
                        </a:solidFill>
                        <a:latin typeface="+mn-lt"/>
                        <a:ea typeface="+mn-ea"/>
                        <a:cs typeface="+mn-cs"/>
                      </a:endParaRPr>
                    </a:p>
                  </a:txBody>
                  <a:tcPr marL="8532" marR="8532" marT="8532" marB="0" anchor="ctr"/>
                </a:tc>
                <a:tc>
                  <a:txBody>
                    <a:bodyPr/>
                    <a:lstStyle/>
                    <a:p>
                      <a:pPr algn="l" fontAlgn="t"/>
                      <a:r>
                        <a:rPr lang="en-US" sz="1600" kern="1200" dirty="0"/>
                        <a:t>INR </a:t>
                      </a:r>
                      <a:r>
                        <a:rPr lang="en-US" sz="1600" kern="1200" dirty="0" smtClean="0"/>
                        <a:t>65,000</a:t>
                      </a:r>
                      <a:r>
                        <a:rPr lang="en-US" sz="1600" kern="1200" dirty="0"/>
                        <a:t>/-</a:t>
                      </a:r>
                      <a:endParaRPr lang="en-US" sz="1600" b="0" kern="1200" dirty="0">
                        <a:solidFill>
                          <a:schemeClr val="tx1"/>
                        </a:solidFill>
                        <a:latin typeface="+mn-lt"/>
                        <a:ea typeface="+mn-ea"/>
                        <a:cs typeface="+mn-cs"/>
                      </a:endParaRPr>
                    </a:p>
                  </a:txBody>
                  <a:tcPr marL="8532" marR="8532" marT="8532" marB="0" anchor="ctr"/>
                </a:tc>
                <a:extLst>
                  <a:ext uri="{0D108BD9-81ED-4DB2-BD59-A6C34878D82A}">
                    <a16:rowId xmlns:a16="http://schemas.microsoft.com/office/drawing/2014/main" val="4251139574"/>
                  </a:ext>
                </a:extLst>
              </a:tr>
            </a:tbl>
          </a:graphicData>
        </a:graphic>
      </p:graphicFrame>
      <p:sp>
        <p:nvSpPr>
          <p:cNvPr id="2" name="Slide Number Placeholder 1">
            <a:extLst>
              <a:ext uri="{FF2B5EF4-FFF2-40B4-BE49-F238E27FC236}">
                <a16:creationId xmlns:a16="http://schemas.microsoft.com/office/drawing/2014/main" id="{8B95DF3A-AC63-47FC-9D89-96598ED708F9}"/>
              </a:ext>
            </a:extLst>
          </p:cNvPr>
          <p:cNvSpPr>
            <a:spLocks noGrp="1"/>
          </p:cNvSpPr>
          <p:nvPr>
            <p:ph type="sldNum" sz="quarter" idx="12"/>
          </p:nvPr>
        </p:nvSpPr>
        <p:spPr/>
        <p:txBody>
          <a:bodyPr/>
          <a:lstStyle/>
          <a:p>
            <a:fld id="{413B3636-6C0C-4689-A067-28AF9B20F45A}" type="slidenum">
              <a:rPr lang="en-US" smtClean="0"/>
              <a:pPr/>
              <a:t>6</a:t>
            </a:fld>
            <a:endParaRPr lang="en-US"/>
          </a:p>
        </p:txBody>
      </p:sp>
    </p:spTree>
    <p:extLst>
      <p:ext uri="{BB962C8B-B14F-4D97-AF65-F5344CB8AC3E}">
        <p14:creationId xmlns:p14="http://schemas.microsoft.com/office/powerpoint/2010/main" val="3675838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79961" y="1214858"/>
            <a:ext cx="10873839" cy="4982924"/>
          </a:xfrm>
          <a:prstGeom prst="roundRect">
            <a:avLst/>
          </a:prstGeom>
          <a:noFill/>
          <a:ln w="9525">
            <a:noFill/>
            <a:miter lim="800000"/>
            <a:headEnd/>
            <a:tailEnd/>
          </a:ln>
          <a:effectLst/>
        </p:spPr>
        <p:txBody>
          <a:bodyPr wrap="square" anchor="ctr">
            <a:spAutoFit/>
          </a:bodyPr>
          <a:lstStyle/>
          <a:p>
            <a:pPr>
              <a:defRPr/>
            </a:pPr>
            <a:endParaRPr lang="en-US" dirty="0">
              <a:ea typeface="+mj-ea"/>
              <a:cs typeface="+mj-cs"/>
            </a:endParaRPr>
          </a:p>
          <a:p>
            <a:pPr marL="285750" indent="-285750">
              <a:spcAft>
                <a:spcPts val="200"/>
              </a:spcAft>
              <a:buFont typeface="Arial" panose="020B0604020202020204" pitchFamily="34" charset="0"/>
              <a:buChar char="•"/>
              <a:defRPr/>
            </a:pPr>
            <a:r>
              <a:rPr lang="en-US" dirty="0"/>
              <a:t>Client is responsible for providing venue, conference facilities, AV equipment.</a:t>
            </a:r>
          </a:p>
          <a:p>
            <a:pPr marL="285750" indent="-285750">
              <a:spcAft>
                <a:spcPts val="200"/>
              </a:spcAft>
              <a:buFont typeface="Arial" panose="020B0604020202020204" pitchFamily="34" charset="0"/>
              <a:buChar char="•"/>
              <a:defRPr/>
            </a:pPr>
            <a:r>
              <a:rPr lang="en-US" dirty="0"/>
              <a:t>Travel outside Delhi NCR - </a:t>
            </a:r>
            <a:r>
              <a:rPr lang="en-US" dirty="0" smtClean="0"/>
              <a:t>Air tickets &amp; airport cab </a:t>
            </a:r>
            <a:r>
              <a:rPr lang="en-US" dirty="0"/>
              <a:t>transfers to be taken </a:t>
            </a:r>
            <a:r>
              <a:rPr lang="en-US" dirty="0" smtClean="0"/>
              <a:t>are </a:t>
            </a:r>
            <a:r>
              <a:rPr lang="en-US" dirty="0"/>
              <a:t>by the </a:t>
            </a:r>
            <a:r>
              <a:rPr lang="en-US" dirty="0" smtClean="0"/>
              <a:t>client</a:t>
            </a:r>
          </a:p>
          <a:p>
            <a:pPr marL="285750" indent="-285750">
              <a:spcAft>
                <a:spcPts val="200"/>
              </a:spcAft>
              <a:buFont typeface="Arial" panose="020B0604020202020204" pitchFamily="34" charset="0"/>
              <a:buChar char="•"/>
              <a:defRPr/>
            </a:pPr>
            <a:r>
              <a:rPr lang="en-US" dirty="0" smtClean="0"/>
              <a:t>Maynardleigh Associates to take care of stay arrangements</a:t>
            </a:r>
            <a:endParaRPr lang="en-US" dirty="0"/>
          </a:p>
          <a:p>
            <a:pPr marL="285750" indent="-285750">
              <a:spcAft>
                <a:spcPts val="200"/>
              </a:spcAft>
              <a:buFont typeface="Arial" panose="020B0604020202020204" pitchFamily="34" charset="0"/>
              <a:buChar char="•"/>
              <a:defRPr/>
            </a:pPr>
            <a:r>
              <a:rPr lang="en-US" dirty="0"/>
              <a:t>Travel inside Delhi NCR - at </a:t>
            </a:r>
            <a:r>
              <a:rPr lang="en-US" dirty="0" err="1"/>
              <a:t>Rs</a:t>
            </a:r>
            <a:r>
              <a:rPr lang="en-US" dirty="0"/>
              <a:t>. 12.00 Per </a:t>
            </a:r>
            <a:r>
              <a:rPr lang="en-US" dirty="0" smtClean="0"/>
              <a:t>Km</a:t>
            </a:r>
            <a:endParaRPr lang="en-US" dirty="0"/>
          </a:p>
          <a:p>
            <a:pPr marL="285750" indent="-285750">
              <a:spcAft>
                <a:spcPts val="200"/>
              </a:spcAft>
              <a:buFont typeface="Arial" panose="020B0604020202020204" pitchFamily="34" charset="0"/>
              <a:buChar char="•"/>
              <a:defRPr/>
            </a:pPr>
            <a:r>
              <a:rPr lang="en-US" dirty="0" smtClean="0"/>
              <a:t>Total investment not </a:t>
            </a:r>
            <a:r>
              <a:rPr lang="en-US" dirty="0"/>
              <a:t>inclusive of applicable taxes (GST@ 18.00</a:t>
            </a:r>
            <a:r>
              <a:rPr lang="en-US" dirty="0" smtClean="0"/>
              <a:t>%)</a:t>
            </a:r>
            <a:endParaRPr lang="en-US" dirty="0"/>
          </a:p>
          <a:p>
            <a:pPr marL="285750" indent="-285750">
              <a:spcAft>
                <a:spcPts val="200"/>
              </a:spcAft>
              <a:buFont typeface="Arial" panose="020B0604020202020204" pitchFamily="34" charset="0"/>
              <a:buChar char="•"/>
              <a:defRPr/>
            </a:pPr>
            <a:r>
              <a:rPr lang="en-US" dirty="0"/>
              <a:t>A commercial contract will be signed before the execution of the </a:t>
            </a:r>
            <a:r>
              <a:rPr lang="en-US" dirty="0" smtClean="0"/>
              <a:t>project</a:t>
            </a:r>
            <a:endParaRPr lang="en-US" dirty="0"/>
          </a:p>
          <a:p>
            <a:pPr marL="285750" indent="-285750">
              <a:spcAft>
                <a:spcPts val="200"/>
              </a:spcAft>
              <a:buFont typeface="Arial" panose="020B0604020202020204" pitchFamily="34" charset="0"/>
              <a:buChar char="•"/>
              <a:defRPr/>
            </a:pPr>
            <a:r>
              <a:rPr lang="en-US" dirty="0"/>
              <a:t>50% of cancellation fee will be charged on any cancellation or postponements that occur within 3 to 20 working days of the confirmed date of </a:t>
            </a:r>
            <a:r>
              <a:rPr lang="en-US" dirty="0" smtClean="0"/>
              <a:t>delivery</a:t>
            </a:r>
            <a:endParaRPr lang="en-US" dirty="0"/>
          </a:p>
          <a:p>
            <a:pPr marL="285750" indent="-285750">
              <a:spcAft>
                <a:spcPts val="200"/>
              </a:spcAft>
              <a:buFont typeface="Arial" panose="020B0604020202020204" pitchFamily="34" charset="0"/>
              <a:buChar char="•"/>
              <a:defRPr/>
            </a:pPr>
            <a:r>
              <a:rPr lang="en-US" dirty="0"/>
              <a:t>100% of cancellation fee will be charged on any cancellation or postponements that occur within 0 to 2 working days of the confirmed date of </a:t>
            </a:r>
            <a:r>
              <a:rPr lang="en-US" dirty="0" smtClean="0"/>
              <a:t>delivery</a:t>
            </a:r>
            <a:endParaRPr lang="en-US" dirty="0"/>
          </a:p>
          <a:p>
            <a:pPr marL="285750" indent="-285750">
              <a:spcAft>
                <a:spcPts val="200"/>
              </a:spcAft>
              <a:buFont typeface="Arial" panose="020B0604020202020204" pitchFamily="34" charset="0"/>
              <a:buChar char="•"/>
              <a:defRPr/>
            </a:pPr>
            <a:r>
              <a:rPr lang="en-US" dirty="0"/>
              <a:t>The above commercials are valid till the 31st March, </a:t>
            </a:r>
            <a:r>
              <a:rPr lang="en-US" dirty="0" smtClean="0"/>
              <a:t>2018</a:t>
            </a:r>
          </a:p>
          <a:p>
            <a:pPr marL="285750" indent="-285750">
              <a:spcAft>
                <a:spcPts val="200"/>
              </a:spcAft>
              <a:buFont typeface="Arial" panose="020B0604020202020204" pitchFamily="34" charset="0"/>
              <a:buChar char="•"/>
              <a:defRPr/>
            </a:pPr>
            <a:r>
              <a:rPr lang="en-US" dirty="0" smtClean="0"/>
              <a:t>Any learning material given to the participants during the course of journey would be charged on actuals</a:t>
            </a:r>
            <a:endParaRPr lang="en-US" dirty="0"/>
          </a:p>
          <a:p>
            <a:pPr marL="285750" indent="-285750">
              <a:spcAft>
                <a:spcPts val="200"/>
              </a:spcAft>
              <a:buFont typeface="Arial" panose="020B0604020202020204" pitchFamily="34" charset="0"/>
              <a:buChar char="•"/>
              <a:defRPr/>
            </a:pPr>
            <a:r>
              <a:rPr lang="en-US" dirty="0"/>
              <a:t>Contracts, legal &amp; accounting paperwork (including billing &amp; payments) will be in the name of “Life Strategies </a:t>
            </a:r>
            <a:r>
              <a:rPr lang="en-US" dirty="0" err="1"/>
              <a:t>Humancare</a:t>
            </a:r>
            <a:r>
              <a:rPr lang="en-US" dirty="0"/>
              <a:t> Pvt. Ltd.”  </a:t>
            </a:r>
          </a:p>
        </p:txBody>
      </p:sp>
      <p:sp>
        <p:nvSpPr>
          <p:cNvPr id="2" name="Rectangle 1"/>
          <p:cNvSpPr/>
          <p:nvPr/>
        </p:nvSpPr>
        <p:spPr>
          <a:xfrm>
            <a:off x="0" y="0"/>
            <a:ext cx="12192000" cy="940526"/>
          </a:xfrm>
          <a:prstGeom prst="rect">
            <a:avLst/>
          </a:prstGeom>
          <a:solidFill>
            <a:srgbClr val="477D5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pPr>
            <a:r>
              <a:rPr lang="en-US" sz="3200" b="1" dirty="0">
                <a:solidFill>
                  <a:srgbClr val="FFC000"/>
                </a:solidFill>
              </a:rPr>
              <a:t>Commercial Terms &amp; Conditions</a:t>
            </a:r>
          </a:p>
        </p:txBody>
      </p:sp>
      <p:sp>
        <p:nvSpPr>
          <p:cNvPr id="3" name="Slide Number Placeholder 2">
            <a:extLst>
              <a:ext uri="{FF2B5EF4-FFF2-40B4-BE49-F238E27FC236}">
                <a16:creationId xmlns:a16="http://schemas.microsoft.com/office/drawing/2014/main" id="{E3278D01-535E-4DD2-AC93-53D9117F73CF}"/>
              </a:ext>
            </a:extLst>
          </p:cNvPr>
          <p:cNvSpPr>
            <a:spLocks noGrp="1"/>
          </p:cNvSpPr>
          <p:nvPr>
            <p:ph type="sldNum" sz="quarter" idx="12"/>
          </p:nvPr>
        </p:nvSpPr>
        <p:spPr/>
        <p:txBody>
          <a:bodyPr/>
          <a:lstStyle/>
          <a:p>
            <a:fld id="{413B3636-6C0C-4689-A067-28AF9B20F45A}" type="slidenum">
              <a:rPr lang="en-US" smtClean="0"/>
              <a:pPr/>
              <a:t>7</a:t>
            </a:fld>
            <a:endParaRPr lang="en-US"/>
          </a:p>
        </p:txBody>
      </p:sp>
    </p:spTree>
    <p:extLst>
      <p:ext uri="{BB962C8B-B14F-4D97-AF65-F5344CB8AC3E}">
        <p14:creationId xmlns:p14="http://schemas.microsoft.com/office/powerpoint/2010/main" val="337991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14400"/>
          </a:xfrm>
          <a:prstGeom prst="rect">
            <a:avLst/>
          </a:prstGeom>
          <a:solidFill>
            <a:srgbClr val="477D5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pPr>
            <a:r>
              <a:rPr lang="en-US" sz="3200" b="1" dirty="0">
                <a:solidFill>
                  <a:srgbClr val="FFC000"/>
                </a:solidFill>
              </a:rPr>
              <a:t>Ambience &amp; Room Layout Required</a:t>
            </a:r>
          </a:p>
        </p:txBody>
      </p:sp>
      <p:pic>
        <p:nvPicPr>
          <p:cNvPr id="4" name="Picture 3" descr="C:\Users\Jigyasa\Desktop\Ballroom_0.jpg"/>
          <p:cNvPicPr/>
          <p:nvPr/>
        </p:nvPicPr>
        <p:blipFill>
          <a:blip r:embed="rId2"/>
          <a:srcRect/>
          <a:stretch>
            <a:fillRect/>
          </a:stretch>
        </p:blipFill>
        <p:spPr bwMode="auto">
          <a:xfrm>
            <a:off x="1201003" y="1878421"/>
            <a:ext cx="4259272" cy="2384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p:cNvSpPr>
            <a:spLocks noChangeArrowheads="1"/>
          </p:cNvSpPr>
          <p:nvPr/>
        </p:nvSpPr>
        <p:spPr bwMode="auto">
          <a:xfrm>
            <a:off x="1201002" y="4960681"/>
            <a:ext cx="9771797" cy="1569660"/>
          </a:xfrm>
          <a:prstGeom prst="rect">
            <a:avLst/>
          </a:prstGeom>
          <a:noFill/>
          <a:ln w="9525">
            <a:noFill/>
            <a:miter lim="800000"/>
            <a:headEnd/>
            <a:tailEnd/>
          </a:ln>
        </p:spPr>
        <p:txBody>
          <a:bodyPr wrap="square" anchor="ctr">
            <a:spAutoFit/>
          </a:bodyPr>
          <a:lstStyle/>
          <a:p>
            <a:pPr algn="just" eaLnBrk="0" hangingPunct="0">
              <a:defRPr/>
            </a:pPr>
            <a:r>
              <a:rPr lang="en-GB" sz="1600" dirty="0"/>
              <a:t>We love alternative ways of setting up a workshop! Creating an atmosphere where the participants feel absolutely comfortable, yet challenged. In this workshop, the use of theatre, team games and experiential methodologies are essential ingredients, hence we’d require ample place to move around and make noise. </a:t>
            </a:r>
          </a:p>
          <a:p>
            <a:pPr algn="just" eaLnBrk="0" hangingPunct="0">
              <a:defRPr/>
            </a:pPr>
            <a:endParaRPr lang="en-GB" sz="1600" dirty="0"/>
          </a:p>
          <a:p>
            <a:pPr algn="just" eaLnBrk="0" hangingPunct="0">
              <a:defRPr/>
            </a:pPr>
            <a:r>
              <a:rPr lang="en-GB" sz="1600" dirty="0"/>
              <a:t>Please book a space with ample natural light (Yes, we want sunlight streaming in) and no fixed furniture for the participants to work with one Maynard Leigh consultant.</a:t>
            </a:r>
          </a:p>
        </p:txBody>
      </p:sp>
      <p:sp>
        <p:nvSpPr>
          <p:cNvPr id="3" name="Slide Number Placeholder 2"/>
          <p:cNvSpPr>
            <a:spLocks noGrp="1"/>
          </p:cNvSpPr>
          <p:nvPr>
            <p:ph type="sldNum" sz="quarter" idx="12"/>
          </p:nvPr>
        </p:nvSpPr>
        <p:spPr/>
        <p:txBody>
          <a:bodyPr/>
          <a:lstStyle/>
          <a:p>
            <a:fld id="{F4652AEB-57D9-4684-B09D-68309EC08B29}" type="slidenum">
              <a:rPr lang="en-US" smtClean="0"/>
              <a:t>8</a:t>
            </a:fld>
            <a:endParaRPr lang="en-US" dirty="0"/>
          </a:p>
        </p:txBody>
      </p:sp>
      <p:pic>
        <p:nvPicPr>
          <p:cNvPr id="11" name="Picture 10" descr="C:\Users\Jigyasa\AppData\Local\Microsoft\Windows\INetCache\Content.Word\Room Layout_ Oval.jpg"/>
          <p:cNvPicPr/>
          <p:nvPr/>
        </p:nvPicPr>
        <p:blipFill rotWithShape="1">
          <a:blip r:embed="rId3" cstate="print"/>
          <a:srcRect l="13715" t="22133" r="3978" b="5283"/>
          <a:stretch/>
        </p:blipFill>
        <p:spPr bwMode="auto">
          <a:xfrm>
            <a:off x="6949603" y="1878421"/>
            <a:ext cx="3265552" cy="2384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45855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14400"/>
          </a:xfrm>
          <a:prstGeom prst="rect">
            <a:avLst/>
          </a:prstGeom>
          <a:solidFill>
            <a:srgbClr val="477D5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pPr>
            <a:r>
              <a:rPr lang="en-US" sz="3200" b="1" dirty="0">
                <a:solidFill>
                  <a:srgbClr val="FFC000"/>
                </a:solidFill>
              </a:rPr>
              <a:t>Things Required at the Venue</a:t>
            </a:r>
          </a:p>
        </p:txBody>
      </p:sp>
      <p:sp>
        <p:nvSpPr>
          <p:cNvPr id="3" name="Slide Number Placeholder 2"/>
          <p:cNvSpPr>
            <a:spLocks noGrp="1"/>
          </p:cNvSpPr>
          <p:nvPr>
            <p:ph type="sldNum" sz="quarter" idx="12"/>
          </p:nvPr>
        </p:nvSpPr>
        <p:spPr/>
        <p:txBody>
          <a:bodyPr/>
          <a:lstStyle/>
          <a:p>
            <a:fld id="{F4652AEB-57D9-4684-B09D-68309EC08B29}" type="slidenum">
              <a:rPr lang="en-US" smtClean="0"/>
              <a:t>9</a:t>
            </a:fld>
            <a:endParaRPr lang="en-US" dirty="0"/>
          </a:p>
        </p:txBody>
      </p:sp>
      <p:sp>
        <p:nvSpPr>
          <p:cNvPr id="6" name="Rectangle 5"/>
          <p:cNvSpPr/>
          <p:nvPr/>
        </p:nvSpPr>
        <p:spPr>
          <a:xfrm>
            <a:off x="526940" y="1618675"/>
            <a:ext cx="10934701" cy="3416320"/>
          </a:xfrm>
          <a:prstGeom prst="rect">
            <a:avLst/>
          </a:prstGeom>
        </p:spPr>
        <p:txBody>
          <a:bodyPr wrap="square">
            <a:spAutoFit/>
          </a:bodyPr>
          <a:lstStyle/>
          <a:p>
            <a:r>
              <a:rPr lang="en-US" dirty="0"/>
              <a:t>For the workshop, we will need the below mentioned:</a:t>
            </a:r>
          </a:p>
          <a:p>
            <a:endParaRPr lang="en-US" dirty="0"/>
          </a:p>
          <a:p>
            <a:pPr marL="285750" indent="-285750">
              <a:buFont typeface="Arial" panose="020B0604020202020204" pitchFamily="34" charset="0"/>
              <a:buChar char="•"/>
            </a:pPr>
            <a:r>
              <a:rPr lang="en-US" dirty="0"/>
              <a:t>LCD projector and projection screen </a:t>
            </a:r>
          </a:p>
          <a:p>
            <a:pPr marL="285750" indent="-285750">
              <a:buFont typeface="Arial" panose="020B0604020202020204" pitchFamily="34" charset="0"/>
              <a:buChar char="•"/>
            </a:pPr>
            <a:r>
              <a:rPr lang="en-US" dirty="0"/>
              <a:t>UPS Power Back-up for Laptop, LCD projector &amp; Laptop speakers </a:t>
            </a:r>
          </a:p>
          <a:p>
            <a:pPr marL="285750" indent="-285750">
              <a:buFont typeface="Arial" panose="020B0604020202020204" pitchFamily="34" charset="0"/>
              <a:buChar char="•"/>
            </a:pPr>
            <a:r>
              <a:rPr lang="en-US" dirty="0"/>
              <a:t>External speakers (for laptop connectivity). The external speakers should be loud enough for music playback</a:t>
            </a:r>
          </a:p>
          <a:p>
            <a:pPr marL="285750" indent="-285750">
              <a:buFont typeface="Arial" panose="020B0604020202020204" pitchFamily="34" charset="0"/>
              <a:buChar char="•"/>
            </a:pPr>
            <a:r>
              <a:rPr lang="en-US" dirty="0"/>
              <a:t>White board &amp; White board markers (2 blue, 2 black, 2 green)</a:t>
            </a:r>
          </a:p>
          <a:p>
            <a:pPr marL="285750" indent="-285750">
              <a:buFont typeface="Arial" panose="020B0604020202020204" pitchFamily="34" charset="0"/>
              <a:buChar char="•"/>
            </a:pPr>
            <a:r>
              <a:rPr lang="en-US" dirty="0"/>
              <a:t>Flip chart and Flip chart stand with suitable clips</a:t>
            </a:r>
          </a:p>
          <a:p>
            <a:pPr marL="285750" indent="-285750">
              <a:buFont typeface="Arial" panose="020B0604020202020204" pitchFamily="34" charset="0"/>
              <a:buChar char="•"/>
            </a:pPr>
            <a:r>
              <a:rPr lang="en-US" dirty="0"/>
              <a:t>Color pens (Normal sketch pens - about 30)</a:t>
            </a:r>
          </a:p>
          <a:p>
            <a:pPr marL="285750" indent="-285750">
              <a:buFont typeface="Arial" panose="020B0604020202020204" pitchFamily="34" charset="0"/>
              <a:buChar char="•"/>
            </a:pPr>
            <a:r>
              <a:rPr lang="en-US" dirty="0"/>
              <a:t>Notepads and pens (for participants)</a:t>
            </a:r>
          </a:p>
          <a:p>
            <a:pPr marL="285750" indent="-285750">
              <a:buFont typeface="Arial" panose="020B0604020202020204" pitchFamily="34" charset="0"/>
              <a:buChar char="•"/>
            </a:pPr>
            <a:r>
              <a:rPr lang="en-US" dirty="0"/>
              <a:t>Blu-Tac (This substance is used to stick things, posters or paper on the wall)</a:t>
            </a:r>
          </a:p>
          <a:p>
            <a:pPr marL="285750" indent="-285750">
              <a:buFont typeface="Arial" panose="020B0604020202020204" pitchFamily="34" charset="0"/>
              <a:buChar char="•"/>
            </a:pPr>
            <a:r>
              <a:rPr lang="en-US" dirty="0"/>
              <a:t>20 A4 Size normal and drawing sheets</a:t>
            </a:r>
          </a:p>
          <a:p>
            <a:pPr marL="285750" indent="-285750">
              <a:buFont typeface="Arial" panose="020B0604020202020204" pitchFamily="34" charset="0"/>
              <a:buChar char="•"/>
            </a:pPr>
            <a:r>
              <a:rPr lang="en-US" dirty="0"/>
              <a:t>2 tables for the consultant (one will be used for the projector and the other for keeping the handouts)</a:t>
            </a:r>
          </a:p>
        </p:txBody>
      </p:sp>
    </p:spTree>
    <p:extLst>
      <p:ext uri="{BB962C8B-B14F-4D97-AF65-F5344CB8AC3E}">
        <p14:creationId xmlns:p14="http://schemas.microsoft.com/office/powerpoint/2010/main" val="3284330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783</TotalTime>
  <Words>1006</Words>
  <Application>Microsoft Office PowerPoint</Application>
  <PresentationFormat>Widescreen</PresentationFormat>
  <Paragraphs>124</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MS PGothic</vt:lpstr>
      <vt:lpstr>MS PGothic</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wade@maynardleigh.in</dc:creator>
  <cp:lastModifiedBy>lenovo</cp:lastModifiedBy>
  <cp:revision>100</cp:revision>
  <cp:lastPrinted>2017-05-15T08:43:45Z</cp:lastPrinted>
  <dcterms:created xsi:type="dcterms:W3CDTF">2017-05-11T11:08:15Z</dcterms:created>
  <dcterms:modified xsi:type="dcterms:W3CDTF">2018-03-08T09:39:02Z</dcterms:modified>
</cp:coreProperties>
</file>