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2" r:id="rId3"/>
    <p:sldId id="276" r:id="rId4"/>
    <p:sldId id="263" r:id="rId5"/>
    <p:sldId id="268" r:id="rId6"/>
    <p:sldId id="277" r:id="rId7"/>
    <p:sldId id="275" r:id="rId8"/>
    <p:sldId id="264" r:id="rId9"/>
    <p:sldId id="278" r:id="rId10"/>
    <p:sldId id="271" r:id="rId11"/>
    <p:sldId id="272" r:id="rId12"/>
    <p:sldId id="27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54" autoAdjust="0"/>
    <p:restoredTop sz="94627"/>
  </p:normalViewPr>
  <p:slideViewPr>
    <p:cSldViewPr snapToGrid="0" snapToObjects="1">
      <p:cViewPr varScale="1">
        <p:scale>
          <a:sx n="108" d="100"/>
          <a:sy n="108" d="100"/>
        </p:scale>
        <p:origin x="-352" y="-1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ABFB8D-A79F-F342-8C35-FF07F2959344}" type="datetimeFigureOut">
              <a:rPr lang="en-US" smtClean="0"/>
              <a:t>03/05/18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A94280-7FCC-044D-9775-EE3E29CA8973}" type="slidenum">
              <a:rPr lang="en-US" smtClean="0"/>
              <a:t>‹#›</a:t>
            </a:fld>
            <a:endParaRPr lang="en-US"/>
          </a:p>
        </p:txBody>
      </p:sp>
    </p:spTree>
    <p:extLst>
      <p:ext uri="{BB962C8B-B14F-4D97-AF65-F5344CB8AC3E}">
        <p14:creationId xmlns:p14="http://schemas.microsoft.com/office/powerpoint/2010/main" val="2779287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A94280-7FCC-044D-9775-EE3E29CA8973}" type="slidenum">
              <a:rPr lang="en-US" smtClean="0"/>
              <a:t>3</a:t>
            </a:fld>
            <a:endParaRPr lang="en-US"/>
          </a:p>
        </p:txBody>
      </p:sp>
    </p:spTree>
    <p:extLst>
      <p:ext uri="{BB962C8B-B14F-4D97-AF65-F5344CB8AC3E}">
        <p14:creationId xmlns:p14="http://schemas.microsoft.com/office/powerpoint/2010/main" val="393812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8" name="Shape 5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9605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8" name="Shape 5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98393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B6DCE0-F4C2-B743-8B83-0DAD72DC73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1D9394FB-D0E2-5949-95EE-47ADAE1CAD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24261F8F-810E-D74D-922C-A4D7210EC451}"/>
              </a:ext>
            </a:extLst>
          </p:cNvPr>
          <p:cNvSpPr>
            <a:spLocks noGrp="1"/>
          </p:cNvSpPr>
          <p:nvPr>
            <p:ph type="dt" sz="half" idx="10"/>
          </p:nvPr>
        </p:nvSpPr>
        <p:spPr/>
        <p:txBody>
          <a:bodyPr/>
          <a:lstStyle/>
          <a:p>
            <a:fld id="{72196D19-A9B9-8A43-8283-61419C0728EC}" type="datetimeFigureOut">
              <a:rPr lang="en-US" smtClean="0"/>
              <a:t>03/05/18</a:t>
            </a:fld>
            <a:endParaRPr lang="en-US"/>
          </a:p>
        </p:txBody>
      </p:sp>
      <p:sp>
        <p:nvSpPr>
          <p:cNvPr id="5" name="Footer Placeholder 4">
            <a:extLst>
              <a:ext uri="{FF2B5EF4-FFF2-40B4-BE49-F238E27FC236}">
                <a16:creationId xmlns="" xmlns:a16="http://schemas.microsoft.com/office/drawing/2014/main" id="{F96988AB-8D56-0E42-9232-3E19146681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E291283-413E-3E47-B24D-A79CD9446B46}"/>
              </a:ext>
            </a:extLst>
          </p:cNvPr>
          <p:cNvSpPr>
            <a:spLocks noGrp="1"/>
          </p:cNvSpPr>
          <p:nvPr>
            <p:ph type="sldNum" sz="quarter" idx="12"/>
          </p:nvPr>
        </p:nvSpPr>
        <p:spPr/>
        <p:txBody>
          <a:bodyPr/>
          <a:lstStyle/>
          <a:p>
            <a:fld id="{3A2EF747-258A-3943-934E-3A06F3E9000D}" type="slidenum">
              <a:rPr lang="en-US" smtClean="0"/>
              <a:t>‹#›</a:t>
            </a:fld>
            <a:endParaRPr lang="en-US"/>
          </a:p>
        </p:txBody>
      </p:sp>
    </p:spTree>
    <p:extLst>
      <p:ext uri="{BB962C8B-B14F-4D97-AF65-F5344CB8AC3E}">
        <p14:creationId xmlns:p14="http://schemas.microsoft.com/office/powerpoint/2010/main" val="265887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B0CD92-4069-644F-93C7-1EB4E414BB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1543E5CD-2233-464B-B675-AEC3387D5AD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187D20C-20B9-A843-8032-1FBF9F7EDF39}"/>
              </a:ext>
            </a:extLst>
          </p:cNvPr>
          <p:cNvSpPr>
            <a:spLocks noGrp="1"/>
          </p:cNvSpPr>
          <p:nvPr>
            <p:ph type="dt" sz="half" idx="10"/>
          </p:nvPr>
        </p:nvSpPr>
        <p:spPr/>
        <p:txBody>
          <a:bodyPr/>
          <a:lstStyle/>
          <a:p>
            <a:fld id="{72196D19-A9B9-8A43-8283-61419C0728EC}" type="datetimeFigureOut">
              <a:rPr lang="en-US" smtClean="0"/>
              <a:t>03/05/18</a:t>
            </a:fld>
            <a:endParaRPr lang="en-US"/>
          </a:p>
        </p:txBody>
      </p:sp>
      <p:sp>
        <p:nvSpPr>
          <p:cNvPr id="5" name="Footer Placeholder 4">
            <a:extLst>
              <a:ext uri="{FF2B5EF4-FFF2-40B4-BE49-F238E27FC236}">
                <a16:creationId xmlns="" xmlns:a16="http://schemas.microsoft.com/office/drawing/2014/main" id="{6C3BEA3B-61E1-C446-9A45-7EB56088B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E99669C-FAAB-674B-A635-A8BD802C8CC4}"/>
              </a:ext>
            </a:extLst>
          </p:cNvPr>
          <p:cNvSpPr>
            <a:spLocks noGrp="1"/>
          </p:cNvSpPr>
          <p:nvPr>
            <p:ph type="sldNum" sz="quarter" idx="12"/>
          </p:nvPr>
        </p:nvSpPr>
        <p:spPr/>
        <p:txBody>
          <a:bodyPr/>
          <a:lstStyle/>
          <a:p>
            <a:fld id="{3A2EF747-258A-3943-934E-3A06F3E9000D}" type="slidenum">
              <a:rPr lang="en-US" smtClean="0"/>
              <a:t>‹#›</a:t>
            </a:fld>
            <a:endParaRPr lang="en-US"/>
          </a:p>
        </p:txBody>
      </p:sp>
    </p:spTree>
    <p:extLst>
      <p:ext uri="{BB962C8B-B14F-4D97-AF65-F5344CB8AC3E}">
        <p14:creationId xmlns:p14="http://schemas.microsoft.com/office/powerpoint/2010/main" val="3096800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B2BC1F2-24AB-7744-92A5-B8CA040CB2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E17FCC8A-5402-774F-98FF-C129C415547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53C5A40-83C9-F441-94A0-C0CDE6184B68}"/>
              </a:ext>
            </a:extLst>
          </p:cNvPr>
          <p:cNvSpPr>
            <a:spLocks noGrp="1"/>
          </p:cNvSpPr>
          <p:nvPr>
            <p:ph type="dt" sz="half" idx="10"/>
          </p:nvPr>
        </p:nvSpPr>
        <p:spPr/>
        <p:txBody>
          <a:bodyPr/>
          <a:lstStyle/>
          <a:p>
            <a:fld id="{72196D19-A9B9-8A43-8283-61419C0728EC}" type="datetimeFigureOut">
              <a:rPr lang="en-US" smtClean="0"/>
              <a:t>03/05/18</a:t>
            </a:fld>
            <a:endParaRPr lang="en-US"/>
          </a:p>
        </p:txBody>
      </p:sp>
      <p:sp>
        <p:nvSpPr>
          <p:cNvPr id="5" name="Footer Placeholder 4">
            <a:extLst>
              <a:ext uri="{FF2B5EF4-FFF2-40B4-BE49-F238E27FC236}">
                <a16:creationId xmlns="" xmlns:a16="http://schemas.microsoft.com/office/drawing/2014/main" id="{7117B0D2-4CAB-3C4A-9F0A-ABE9DF4F72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88F11A1-A54E-4F44-9AAB-931854F92D40}"/>
              </a:ext>
            </a:extLst>
          </p:cNvPr>
          <p:cNvSpPr>
            <a:spLocks noGrp="1"/>
          </p:cNvSpPr>
          <p:nvPr>
            <p:ph type="sldNum" sz="quarter" idx="12"/>
          </p:nvPr>
        </p:nvSpPr>
        <p:spPr/>
        <p:txBody>
          <a:bodyPr/>
          <a:lstStyle/>
          <a:p>
            <a:fld id="{3A2EF747-258A-3943-934E-3A06F3E9000D}" type="slidenum">
              <a:rPr lang="en-US" smtClean="0"/>
              <a:t>‹#›</a:t>
            </a:fld>
            <a:endParaRPr lang="en-US"/>
          </a:p>
        </p:txBody>
      </p:sp>
    </p:spTree>
    <p:extLst>
      <p:ext uri="{BB962C8B-B14F-4D97-AF65-F5344CB8AC3E}">
        <p14:creationId xmlns:p14="http://schemas.microsoft.com/office/powerpoint/2010/main" val="1527147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61"/>
        <p:cNvGrpSpPr/>
        <p:nvPr/>
      </p:nvGrpSpPr>
      <p:grpSpPr>
        <a:xfrm>
          <a:off x="0" y="0"/>
          <a:ext cx="0" cy="0"/>
          <a:chOff x="0" y="0"/>
          <a:chExt cx="0" cy="0"/>
        </a:xfrm>
      </p:grpSpPr>
      <p:sp>
        <p:nvSpPr>
          <p:cNvPr id="78" name="Shape 78"/>
          <p:cNvSpPr txBox="1">
            <a:spLocks noGrp="1"/>
          </p:cNvSpPr>
          <p:nvPr>
            <p:ph type="title"/>
          </p:nvPr>
        </p:nvSpPr>
        <p:spPr>
          <a:xfrm>
            <a:off x="1085700" y="523437"/>
            <a:ext cx="7323200" cy="10216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Shape 79"/>
          <p:cNvSpPr txBox="1">
            <a:spLocks noGrp="1"/>
          </p:cNvSpPr>
          <p:nvPr>
            <p:ph type="body" idx="1"/>
          </p:nvPr>
        </p:nvSpPr>
        <p:spPr>
          <a:xfrm>
            <a:off x="1085700" y="1769800"/>
            <a:ext cx="8176800" cy="4194000"/>
          </a:xfrm>
          <a:prstGeom prst="rect">
            <a:avLst/>
          </a:prstGeom>
        </p:spPr>
        <p:txBody>
          <a:bodyPr spcFirstLastPara="1" wrap="square" lIns="91425" tIns="91425" rIns="91425" bIns="91425" anchor="ctr" anchorCtr="0"/>
          <a:lstStyle>
            <a:lvl1pPr marL="548640" lvl="0" indent="-457200">
              <a:spcBef>
                <a:spcPts val="720"/>
              </a:spcBef>
              <a:spcAft>
                <a:spcPts val="0"/>
              </a:spcAft>
              <a:buSzPts val="2400"/>
              <a:buChar char="▰"/>
              <a:defRPr/>
            </a:lvl1pPr>
            <a:lvl2pPr marL="1097280" lvl="1" indent="-457200">
              <a:spcBef>
                <a:spcPts val="1200"/>
              </a:spcBef>
              <a:spcAft>
                <a:spcPts val="0"/>
              </a:spcAft>
              <a:buSzPts val="2400"/>
              <a:buChar char="▻"/>
              <a:defRPr/>
            </a:lvl2pPr>
            <a:lvl3pPr marL="1645920" lvl="2" indent="-457200">
              <a:spcBef>
                <a:spcPts val="1200"/>
              </a:spcBef>
              <a:spcAft>
                <a:spcPts val="0"/>
              </a:spcAft>
              <a:buSzPts val="2400"/>
              <a:buChar char="▻"/>
              <a:defRPr/>
            </a:lvl3pPr>
            <a:lvl4pPr marL="2194560" lvl="3" indent="-457200">
              <a:spcBef>
                <a:spcPts val="1200"/>
              </a:spcBef>
              <a:spcAft>
                <a:spcPts val="0"/>
              </a:spcAft>
              <a:buSzPts val="2400"/>
              <a:buChar char="▻"/>
              <a:defRPr/>
            </a:lvl4pPr>
            <a:lvl5pPr marL="2743200" lvl="4" indent="-457200">
              <a:spcBef>
                <a:spcPts val="1200"/>
              </a:spcBef>
              <a:spcAft>
                <a:spcPts val="0"/>
              </a:spcAft>
              <a:buSzPts val="2400"/>
              <a:buChar char="▻"/>
              <a:defRPr/>
            </a:lvl5pPr>
            <a:lvl6pPr marL="3291840" lvl="5" indent="-457200">
              <a:spcBef>
                <a:spcPts val="1200"/>
              </a:spcBef>
              <a:spcAft>
                <a:spcPts val="0"/>
              </a:spcAft>
              <a:buSzPts val="2400"/>
              <a:buChar char="▻"/>
              <a:defRPr/>
            </a:lvl6pPr>
            <a:lvl7pPr marL="3840480" lvl="6" indent="-457200">
              <a:spcBef>
                <a:spcPts val="1200"/>
              </a:spcBef>
              <a:spcAft>
                <a:spcPts val="0"/>
              </a:spcAft>
              <a:buSzPts val="2400"/>
              <a:buChar char="▻"/>
              <a:defRPr/>
            </a:lvl7pPr>
            <a:lvl8pPr marL="4389120" lvl="7" indent="-457200">
              <a:spcBef>
                <a:spcPts val="1200"/>
              </a:spcBef>
              <a:spcAft>
                <a:spcPts val="0"/>
              </a:spcAft>
              <a:buSzPts val="2400"/>
              <a:buChar char="▻"/>
              <a:defRPr/>
            </a:lvl8pPr>
            <a:lvl9pPr marL="4937760" lvl="8" indent="-457200">
              <a:spcBef>
                <a:spcPts val="1200"/>
              </a:spcBef>
              <a:spcAft>
                <a:spcPts val="1200"/>
              </a:spcAft>
              <a:buSzPts val="2400"/>
              <a:buChar char="▻"/>
              <a:defRPr/>
            </a:lvl9pPr>
          </a:lstStyle>
          <a:p>
            <a:endParaRPr/>
          </a:p>
        </p:txBody>
      </p:sp>
      <p:sp>
        <p:nvSpPr>
          <p:cNvPr id="80" name="Shape 80"/>
          <p:cNvSpPr txBox="1">
            <a:spLocks noGrp="1"/>
          </p:cNvSpPr>
          <p:nvPr>
            <p:ph type="sldNum" idx="12"/>
          </p:nvPr>
        </p:nvSpPr>
        <p:spPr>
          <a:xfrm>
            <a:off x="10157333" y="6182004"/>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93094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EFBA90-CC61-2147-A86E-6AD0DC1C79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7BB4CA61-7EC2-A645-A059-9E61DB50064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8E24D6B-9573-9A44-8E7A-1591CB34B2E8}"/>
              </a:ext>
            </a:extLst>
          </p:cNvPr>
          <p:cNvSpPr>
            <a:spLocks noGrp="1"/>
          </p:cNvSpPr>
          <p:nvPr>
            <p:ph type="dt" sz="half" idx="10"/>
          </p:nvPr>
        </p:nvSpPr>
        <p:spPr/>
        <p:txBody>
          <a:bodyPr/>
          <a:lstStyle/>
          <a:p>
            <a:fld id="{72196D19-A9B9-8A43-8283-61419C0728EC}" type="datetimeFigureOut">
              <a:rPr lang="en-US" smtClean="0"/>
              <a:t>03/05/18</a:t>
            </a:fld>
            <a:endParaRPr lang="en-US"/>
          </a:p>
        </p:txBody>
      </p:sp>
      <p:sp>
        <p:nvSpPr>
          <p:cNvPr id="5" name="Footer Placeholder 4">
            <a:extLst>
              <a:ext uri="{FF2B5EF4-FFF2-40B4-BE49-F238E27FC236}">
                <a16:creationId xmlns="" xmlns:a16="http://schemas.microsoft.com/office/drawing/2014/main" id="{CACF0895-5AE0-7D45-8F65-93DE66621A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D1996DE-5885-6146-A687-084C1385C072}"/>
              </a:ext>
            </a:extLst>
          </p:cNvPr>
          <p:cNvSpPr>
            <a:spLocks noGrp="1"/>
          </p:cNvSpPr>
          <p:nvPr>
            <p:ph type="sldNum" sz="quarter" idx="12"/>
          </p:nvPr>
        </p:nvSpPr>
        <p:spPr/>
        <p:txBody>
          <a:bodyPr/>
          <a:lstStyle/>
          <a:p>
            <a:fld id="{3A2EF747-258A-3943-934E-3A06F3E9000D}" type="slidenum">
              <a:rPr lang="en-US" smtClean="0"/>
              <a:t>‹#›</a:t>
            </a:fld>
            <a:endParaRPr lang="en-US"/>
          </a:p>
        </p:txBody>
      </p:sp>
    </p:spTree>
    <p:extLst>
      <p:ext uri="{BB962C8B-B14F-4D97-AF65-F5344CB8AC3E}">
        <p14:creationId xmlns:p14="http://schemas.microsoft.com/office/powerpoint/2010/main" val="2735017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FC3ED1-B385-A444-B0B4-353F5CE5B5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C3C1EAFE-EC56-194B-BAE2-16953E439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BEFD6BA0-D029-ED47-BD04-10C6F700A57F}"/>
              </a:ext>
            </a:extLst>
          </p:cNvPr>
          <p:cNvSpPr>
            <a:spLocks noGrp="1"/>
          </p:cNvSpPr>
          <p:nvPr>
            <p:ph type="dt" sz="half" idx="10"/>
          </p:nvPr>
        </p:nvSpPr>
        <p:spPr/>
        <p:txBody>
          <a:bodyPr/>
          <a:lstStyle/>
          <a:p>
            <a:fld id="{72196D19-A9B9-8A43-8283-61419C0728EC}" type="datetimeFigureOut">
              <a:rPr lang="en-US" smtClean="0"/>
              <a:t>03/05/18</a:t>
            </a:fld>
            <a:endParaRPr lang="en-US"/>
          </a:p>
        </p:txBody>
      </p:sp>
      <p:sp>
        <p:nvSpPr>
          <p:cNvPr id="5" name="Footer Placeholder 4">
            <a:extLst>
              <a:ext uri="{FF2B5EF4-FFF2-40B4-BE49-F238E27FC236}">
                <a16:creationId xmlns="" xmlns:a16="http://schemas.microsoft.com/office/drawing/2014/main" id="{36CEE7AF-C468-7D4B-8DE8-D3E5B0066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758BDB1-A875-3346-A99D-F11FCC6B43F4}"/>
              </a:ext>
            </a:extLst>
          </p:cNvPr>
          <p:cNvSpPr>
            <a:spLocks noGrp="1"/>
          </p:cNvSpPr>
          <p:nvPr>
            <p:ph type="sldNum" sz="quarter" idx="12"/>
          </p:nvPr>
        </p:nvSpPr>
        <p:spPr/>
        <p:txBody>
          <a:bodyPr/>
          <a:lstStyle/>
          <a:p>
            <a:fld id="{3A2EF747-258A-3943-934E-3A06F3E9000D}" type="slidenum">
              <a:rPr lang="en-US" smtClean="0"/>
              <a:t>‹#›</a:t>
            </a:fld>
            <a:endParaRPr lang="en-US"/>
          </a:p>
        </p:txBody>
      </p:sp>
    </p:spTree>
    <p:extLst>
      <p:ext uri="{BB962C8B-B14F-4D97-AF65-F5344CB8AC3E}">
        <p14:creationId xmlns:p14="http://schemas.microsoft.com/office/powerpoint/2010/main" val="2367950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F7E5F7-6C83-6440-B357-C8DBF6D165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F47FE6A-DAAF-C845-879D-0FF8AD45F95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E06962E2-EEFC-8045-B392-2CF6290D36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70341F7C-2D4B-4745-9B0F-A73572B708F0}"/>
              </a:ext>
            </a:extLst>
          </p:cNvPr>
          <p:cNvSpPr>
            <a:spLocks noGrp="1"/>
          </p:cNvSpPr>
          <p:nvPr>
            <p:ph type="dt" sz="half" idx="10"/>
          </p:nvPr>
        </p:nvSpPr>
        <p:spPr/>
        <p:txBody>
          <a:bodyPr/>
          <a:lstStyle/>
          <a:p>
            <a:fld id="{72196D19-A9B9-8A43-8283-61419C0728EC}" type="datetimeFigureOut">
              <a:rPr lang="en-US" smtClean="0"/>
              <a:t>03/05/18</a:t>
            </a:fld>
            <a:endParaRPr lang="en-US"/>
          </a:p>
        </p:txBody>
      </p:sp>
      <p:sp>
        <p:nvSpPr>
          <p:cNvPr id="6" name="Footer Placeholder 5">
            <a:extLst>
              <a:ext uri="{FF2B5EF4-FFF2-40B4-BE49-F238E27FC236}">
                <a16:creationId xmlns="" xmlns:a16="http://schemas.microsoft.com/office/drawing/2014/main" id="{063A81E1-EB18-A24B-9321-54AFE3851C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4FFC4E8-4442-724E-A2B7-85498C65FB26}"/>
              </a:ext>
            </a:extLst>
          </p:cNvPr>
          <p:cNvSpPr>
            <a:spLocks noGrp="1"/>
          </p:cNvSpPr>
          <p:nvPr>
            <p:ph type="sldNum" sz="quarter" idx="12"/>
          </p:nvPr>
        </p:nvSpPr>
        <p:spPr/>
        <p:txBody>
          <a:bodyPr/>
          <a:lstStyle/>
          <a:p>
            <a:fld id="{3A2EF747-258A-3943-934E-3A06F3E9000D}" type="slidenum">
              <a:rPr lang="en-US" smtClean="0"/>
              <a:t>‹#›</a:t>
            </a:fld>
            <a:endParaRPr lang="en-US"/>
          </a:p>
        </p:txBody>
      </p:sp>
    </p:spTree>
    <p:extLst>
      <p:ext uri="{BB962C8B-B14F-4D97-AF65-F5344CB8AC3E}">
        <p14:creationId xmlns:p14="http://schemas.microsoft.com/office/powerpoint/2010/main" val="532769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6C2CF0-D72F-F440-B5B4-B16CBD3D12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F0A9F914-9484-2646-A2D5-8D60EE92CD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FDF35427-6B6F-0F4B-B478-F8038B64582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75D503E3-EE3C-1544-8E73-12F1D7CD36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DE54FB15-5901-E141-8DCC-B4A2642EAE7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6A369702-5D62-9845-BECD-937379830B37}"/>
              </a:ext>
            </a:extLst>
          </p:cNvPr>
          <p:cNvSpPr>
            <a:spLocks noGrp="1"/>
          </p:cNvSpPr>
          <p:nvPr>
            <p:ph type="dt" sz="half" idx="10"/>
          </p:nvPr>
        </p:nvSpPr>
        <p:spPr/>
        <p:txBody>
          <a:bodyPr/>
          <a:lstStyle/>
          <a:p>
            <a:fld id="{72196D19-A9B9-8A43-8283-61419C0728EC}" type="datetimeFigureOut">
              <a:rPr lang="en-US" smtClean="0"/>
              <a:t>03/05/18</a:t>
            </a:fld>
            <a:endParaRPr lang="en-US"/>
          </a:p>
        </p:txBody>
      </p:sp>
      <p:sp>
        <p:nvSpPr>
          <p:cNvPr id="8" name="Footer Placeholder 7">
            <a:extLst>
              <a:ext uri="{FF2B5EF4-FFF2-40B4-BE49-F238E27FC236}">
                <a16:creationId xmlns="" xmlns:a16="http://schemas.microsoft.com/office/drawing/2014/main" id="{EC404B6B-6C2A-A248-A5B4-EECD8F2692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AC108984-BC5F-BF45-99BA-B493D8C37CFD}"/>
              </a:ext>
            </a:extLst>
          </p:cNvPr>
          <p:cNvSpPr>
            <a:spLocks noGrp="1"/>
          </p:cNvSpPr>
          <p:nvPr>
            <p:ph type="sldNum" sz="quarter" idx="12"/>
          </p:nvPr>
        </p:nvSpPr>
        <p:spPr/>
        <p:txBody>
          <a:bodyPr/>
          <a:lstStyle/>
          <a:p>
            <a:fld id="{3A2EF747-258A-3943-934E-3A06F3E9000D}" type="slidenum">
              <a:rPr lang="en-US" smtClean="0"/>
              <a:t>‹#›</a:t>
            </a:fld>
            <a:endParaRPr lang="en-US"/>
          </a:p>
        </p:txBody>
      </p:sp>
    </p:spTree>
    <p:extLst>
      <p:ext uri="{BB962C8B-B14F-4D97-AF65-F5344CB8AC3E}">
        <p14:creationId xmlns:p14="http://schemas.microsoft.com/office/powerpoint/2010/main" val="3202516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9304C2-524B-684F-9CFB-7D541B328B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8320B3B1-D6D7-9145-AD20-C7F7ED5CA075}"/>
              </a:ext>
            </a:extLst>
          </p:cNvPr>
          <p:cNvSpPr>
            <a:spLocks noGrp="1"/>
          </p:cNvSpPr>
          <p:nvPr>
            <p:ph type="dt" sz="half" idx="10"/>
          </p:nvPr>
        </p:nvSpPr>
        <p:spPr/>
        <p:txBody>
          <a:bodyPr/>
          <a:lstStyle/>
          <a:p>
            <a:fld id="{72196D19-A9B9-8A43-8283-61419C0728EC}" type="datetimeFigureOut">
              <a:rPr lang="en-US" smtClean="0"/>
              <a:t>03/05/18</a:t>
            </a:fld>
            <a:endParaRPr lang="en-US"/>
          </a:p>
        </p:txBody>
      </p:sp>
      <p:sp>
        <p:nvSpPr>
          <p:cNvPr id="4" name="Footer Placeholder 3">
            <a:extLst>
              <a:ext uri="{FF2B5EF4-FFF2-40B4-BE49-F238E27FC236}">
                <a16:creationId xmlns="" xmlns:a16="http://schemas.microsoft.com/office/drawing/2014/main" id="{FCEE54CF-8023-BC41-A185-7BD891F77E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6C95A8E3-5F23-1045-8B4D-01CC4D6A2A57}"/>
              </a:ext>
            </a:extLst>
          </p:cNvPr>
          <p:cNvSpPr>
            <a:spLocks noGrp="1"/>
          </p:cNvSpPr>
          <p:nvPr>
            <p:ph type="sldNum" sz="quarter" idx="12"/>
          </p:nvPr>
        </p:nvSpPr>
        <p:spPr/>
        <p:txBody>
          <a:bodyPr/>
          <a:lstStyle/>
          <a:p>
            <a:fld id="{3A2EF747-258A-3943-934E-3A06F3E9000D}" type="slidenum">
              <a:rPr lang="en-US" smtClean="0"/>
              <a:t>‹#›</a:t>
            </a:fld>
            <a:endParaRPr lang="en-US"/>
          </a:p>
        </p:txBody>
      </p:sp>
    </p:spTree>
    <p:extLst>
      <p:ext uri="{BB962C8B-B14F-4D97-AF65-F5344CB8AC3E}">
        <p14:creationId xmlns:p14="http://schemas.microsoft.com/office/powerpoint/2010/main" val="3233054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36AADB8C-A313-CD4C-A91A-787BC558A27F}"/>
              </a:ext>
            </a:extLst>
          </p:cNvPr>
          <p:cNvSpPr>
            <a:spLocks noGrp="1"/>
          </p:cNvSpPr>
          <p:nvPr>
            <p:ph type="dt" sz="half" idx="10"/>
          </p:nvPr>
        </p:nvSpPr>
        <p:spPr/>
        <p:txBody>
          <a:bodyPr/>
          <a:lstStyle/>
          <a:p>
            <a:fld id="{72196D19-A9B9-8A43-8283-61419C0728EC}" type="datetimeFigureOut">
              <a:rPr lang="en-US" smtClean="0"/>
              <a:t>03/05/18</a:t>
            </a:fld>
            <a:endParaRPr lang="en-US"/>
          </a:p>
        </p:txBody>
      </p:sp>
      <p:sp>
        <p:nvSpPr>
          <p:cNvPr id="3" name="Footer Placeholder 2">
            <a:extLst>
              <a:ext uri="{FF2B5EF4-FFF2-40B4-BE49-F238E27FC236}">
                <a16:creationId xmlns="" xmlns:a16="http://schemas.microsoft.com/office/drawing/2014/main" id="{5B46FDDE-1F00-D347-A0A2-1357670A17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24D380C2-B5D0-8E4F-99D3-2AEFB881B4D1}"/>
              </a:ext>
            </a:extLst>
          </p:cNvPr>
          <p:cNvSpPr>
            <a:spLocks noGrp="1"/>
          </p:cNvSpPr>
          <p:nvPr>
            <p:ph type="sldNum" sz="quarter" idx="12"/>
          </p:nvPr>
        </p:nvSpPr>
        <p:spPr/>
        <p:txBody>
          <a:bodyPr/>
          <a:lstStyle/>
          <a:p>
            <a:fld id="{3A2EF747-258A-3943-934E-3A06F3E9000D}" type="slidenum">
              <a:rPr lang="en-US" smtClean="0"/>
              <a:t>‹#›</a:t>
            </a:fld>
            <a:endParaRPr lang="en-US"/>
          </a:p>
        </p:txBody>
      </p:sp>
    </p:spTree>
    <p:extLst>
      <p:ext uri="{BB962C8B-B14F-4D97-AF65-F5344CB8AC3E}">
        <p14:creationId xmlns:p14="http://schemas.microsoft.com/office/powerpoint/2010/main" val="2242524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E5E66F-39B6-E34B-AEB4-20845EBA66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EC7928FE-8157-8D47-91AA-5C43484790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DF798C32-CD64-C145-9D05-DFC71FDE6D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7C5AA4F1-DFF1-054D-8F17-17DA487B2302}"/>
              </a:ext>
            </a:extLst>
          </p:cNvPr>
          <p:cNvSpPr>
            <a:spLocks noGrp="1"/>
          </p:cNvSpPr>
          <p:nvPr>
            <p:ph type="dt" sz="half" idx="10"/>
          </p:nvPr>
        </p:nvSpPr>
        <p:spPr/>
        <p:txBody>
          <a:bodyPr/>
          <a:lstStyle/>
          <a:p>
            <a:fld id="{72196D19-A9B9-8A43-8283-61419C0728EC}" type="datetimeFigureOut">
              <a:rPr lang="en-US" smtClean="0"/>
              <a:t>03/05/18</a:t>
            </a:fld>
            <a:endParaRPr lang="en-US"/>
          </a:p>
        </p:txBody>
      </p:sp>
      <p:sp>
        <p:nvSpPr>
          <p:cNvPr id="6" name="Footer Placeholder 5">
            <a:extLst>
              <a:ext uri="{FF2B5EF4-FFF2-40B4-BE49-F238E27FC236}">
                <a16:creationId xmlns="" xmlns:a16="http://schemas.microsoft.com/office/drawing/2014/main" id="{98A89D3F-1209-A24B-AEAE-8F5317324D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5F8D581-BA53-3448-B745-9D17D64B894B}"/>
              </a:ext>
            </a:extLst>
          </p:cNvPr>
          <p:cNvSpPr>
            <a:spLocks noGrp="1"/>
          </p:cNvSpPr>
          <p:nvPr>
            <p:ph type="sldNum" sz="quarter" idx="12"/>
          </p:nvPr>
        </p:nvSpPr>
        <p:spPr/>
        <p:txBody>
          <a:bodyPr/>
          <a:lstStyle/>
          <a:p>
            <a:fld id="{3A2EF747-258A-3943-934E-3A06F3E9000D}" type="slidenum">
              <a:rPr lang="en-US" smtClean="0"/>
              <a:t>‹#›</a:t>
            </a:fld>
            <a:endParaRPr lang="en-US"/>
          </a:p>
        </p:txBody>
      </p:sp>
    </p:spTree>
    <p:extLst>
      <p:ext uri="{BB962C8B-B14F-4D97-AF65-F5344CB8AC3E}">
        <p14:creationId xmlns:p14="http://schemas.microsoft.com/office/powerpoint/2010/main" val="3745647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C6B55D-7571-8046-B0D9-B12AC0BB4B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405B6691-173E-F143-B2AF-0F3313C404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1420DD9B-3E3A-3647-9BB3-D53258A8A7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B1908EC6-6634-DB49-A75C-9F3673B2DF38}"/>
              </a:ext>
            </a:extLst>
          </p:cNvPr>
          <p:cNvSpPr>
            <a:spLocks noGrp="1"/>
          </p:cNvSpPr>
          <p:nvPr>
            <p:ph type="dt" sz="half" idx="10"/>
          </p:nvPr>
        </p:nvSpPr>
        <p:spPr/>
        <p:txBody>
          <a:bodyPr/>
          <a:lstStyle/>
          <a:p>
            <a:fld id="{72196D19-A9B9-8A43-8283-61419C0728EC}" type="datetimeFigureOut">
              <a:rPr lang="en-US" smtClean="0"/>
              <a:t>03/05/18</a:t>
            </a:fld>
            <a:endParaRPr lang="en-US"/>
          </a:p>
        </p:txBody>
      </p:sp>
      <p:sp>
        <p:nvSpPr>
          <p:cNvPr id="6" name="Footer Placeholder 5">
            <a:extLst>
              <a:ext uri="{FF2B5EF4-FFF2-40B4-BE49-F238E27FC236}">
                <a16:creationId xmlns="" xmlns:a16="http://schemas.microsoft.com/office/drawing/2014/main" id="{90A8D8C7-A9FC-CD42-A7DA-0B3AAE17E7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82C8AD1-0527-AF48-A85B-D0A7D5163ADF}"/>
              </a:ext>
            </a:extLst>
          </p:cNvPr>
          <p:cNvSpPr>
            <a:spLocks noGrp="1"/>
          </p:cNvSpPr>
          <p:nvPr>
            <p:ph type="sldNum" sz="quarter" idx="12"/>
          </p:nvPr>
        </p:nvSpPr>
        <p:spPr/>
        <p:txBody>
          <a:bodyPr/>
          <a:lstStyle/>
          <a:p>
            <a:fld id="{3A2EF747-258A-3943-934E-3A06F3E9000D}" type="slidenum">
              <a:rPr lang="en-US" smtClean="0"/>
              <a:t>‹#›</a:t>
            </a:fld>
            <a:endParaRPr lang="en-US"/>
          </a:p>
        </p:txBody>
      </p:sp>
    </p:spTree>
    <p:extLst>
      <p:ext uri="{BB962C8B-B14F-4D97-AF65-F5344CB8AC3E}">
        <p14:creationId xmlns:p14="http://schemas.microsoft.com/office/powerpoint/2010/main" val="26720471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A717813-4CD8-0A45-86BD-E876108F87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DCDB0352-6D02-DE4F-8F43-4EF4E39397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34527CF-CCD4-F348-8D0C-D5578298FF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196D19-A9B9-8A43-8283-61419C0728EC}" type="datetimeFigureOut">
              <a:rPr lang="en-US" smtClean="0"/>
              <a:t>03/05/18</a:t>
            </a:fld>
            <a:endParaRPr lang="en-US"/>
          </a:p>
        </p:txBody>
      </p:sp>
      <p:sp>
        <p:nvSpPr>
          <p:cNvPr id="5" name="Footer Placeholder 4">
            <a:extLst>
              <a:ext uri="{FF2B5EF4-FFF2-40B4-BE49-F238E27FC236}">
                <a16:creationId xmlns="" xmlns:a16="http://schemas.microsoft.com/office/drawing/2014/main" id="{6172CA4F-2593-3647-9CAB-78B28C3161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51A032B4-E99D-8945-B21F-D6B221F1E4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EF747-258A-3943-934E-3A06F3E9000D}" type="slidenum">
              <a:rPr lang="en-US" smtClean="0"/>
              <a:t>‹#›</a:t>
            </a:fld>
            <a:endParaRPr lang="en-US"/>
          </a:p>
        </p:txBody>
      </p:sp>
    </p:spTree>
    <p:extLst>
      <p:ext uri="{BB962C8B-B14F-4D97-AF65-F5344CB8AC3E}">
        <p14:creationId xmlns:p14="http://schemas.microsoft.com/office/powerpoint/2010/main" val="3204190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 Id="rId3"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ogo-02.png">
            <a:extLst>
              <a:ext uri="{FF2B5EF4-FFF2-40B4-BE49-F238E27FC236}">
                <a16:creationId xmlns="" xmlns:a16="http://schemas.microsoft.com/office/drawing/2014/main" id="{D776DDC4-9DC0-524B-98E2-FFB9C1948C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19" y="117583"/>
            <a:ext cx="2908164" cy="878186"/>
          </a:xfrm>
          <a:prstGeom prst="rect">
            <a:avLst/>
          </a:prstGeom>
        </p:spPr>
      </p:pic>
      <p:pic>
        <p:nvPicPr>
          <p:cNvPr id="16" name="Picture 15">
            <a:extLst>
              <a:ext uri="{FF2B5EF4-FFF2-40B4-BE49-F238E27FC236}">
                <a16:creationId xmlns="" xmlns:a16="http://schemas.microsoft.com/office/drawing/2014/main" id="{29FD1DA7-E38B-764F-A440-E48C43C556A3}"/>
              </a:ext>
            </a:extLst>
          </p:cNvPr>
          <p:cNvPicPr>
            <a:picLocks noChangeAspect="1"/>
          </p:cNvPicPr>
          <p:nvPr/>
        </p:nvPicPr>
        <p:blipFill rotWithShape="1">
          <a:blip r:embed="rId3"/>
          <a:srcRect l="9143" r="4174"/>
          <a:stretch/>
        </p:blipFill>
        <p:spPr>
          <a:xfrm>
            <a:off x="0" y="995769"/>
            <a:ext cx="12192000" cy="5241029"/>
          </a:xfrm>
          <a:prstGeom prst="rect">
            <a:avLst/>
          </a:prstGeom>
        </p:spPr>
      </p:pic>
    </p:spTree>
    <p:extLst>
      <p:ext uri="{BB962C8B-B14F-4D97-AF65-F5344CB8AC3E}">
        <p14:creationId xmlns:p14="http://schemas.microsoft.com/office/powerpoint/2010/main" val="1917779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graphicFrame>
        <p:nvGraphicFramePr>
          <p:cNvPr id="12" name="Shape 243"/>
          <p:cNvGraphicFramePr/>
          <p:nvPr>
            <p:extLst>
              <p:ext uri="{D42A27DB-BD31-4B8C-83A1-F6EECF244321}">
                <p14:modId xmlns:p14="http://schemas.microsoft.com/office/powerpoint/2010/main" val="3963368909"/>
              </p:ext>
            </p:extLst>
          </p:nvPr>
        </p:nvGraphicFramePr>
        <p:xfrm>
          <a:off x="995813" y="2159849"/>
          <a:ext cx="10310017" cy="2927910"/>
        </p:xfrm>
        <a:graphic>
          <a:graphicData uri="http://schemas.openxmlformats.org/drawingml/2006/table">
            <a:tbl>
              <a:tblPr>
                <a:tableStyleId>{8799B23B-EC83-4686-B30A-512413B5E67A}</a:tableStyleId>
              </a:tblPr>
              <a:tblGrid>
                <a:gridCol w="4450185">
                  <a:extLst>
                    <a:ext uri="{9D8B030D-6E8A-4147-A177-3AD203B41FA5}">
                      <a16:colId xmlns="" xmlns:a16="http://schemas.microsoft.com/office/drawing/2014/main" val="20000"/>
                    </a:ext>
                  </a:extLst>
                </a:gridCol>
                <a:gridCol w="3975377">
                  <a:extLst>
                    <a:ext uri="{9D8B030D-6E8A-4147-A177-3AD203B41FA5}">
                      <a16:colId xmlns="" xmlns:a16="http://schemas.microsoft.com/office/drawing/2014/main" val="20001"/>
                    </a:ext>
                  </a:extLst>
                </a:gridCol>
                <a:gridCol w="1884455">
                  <a:extLst>
                    <a:ext uri="{9D8B030D-6E8A-4147-A177-3AD203B41FA5}">
                      <a16:colId xmlns="" xmlns:a16="http://schemas.microsoft.com/office/drawing/2014/main" val="20002"/>
                    </a:ext>
                  </a:extLst>
                </a:gridCol>
              </a:tblGrid>
              <a:tr h="509978">
                <a:tc gridSpan="3">
                  <a:txBody>
                    <a:bodyPr/>
                    <a:lstStyle/>
                    <a:p>
                      <a:pPr marL="0" marR="0" lvl="0" indent="0" algn="ctr" rtl="0">
                        <a:spcBef>
                          <a:spcPts val="0"/>
                        </a:spcBef>
                        <a:spcAft>
                          <a:spcPts val="0"/>
                        </a:spcAft>
                        <a:buNone/>
                      </a:pPr>
                      <a:r>
                        <a:rPr lang="en-US" sz="1600" b="1" u="none" strike="noStrike" dirty="0" smtClean="0"/>
                        <a:t>Delivery</a:t>
                      </a:r>
                      <a:endParaRPr sz="1600" b="1" i="0" u="none" strike="noStrike" dirty="0">
                        <a:solidFill>
                          <a:schemeClr val="tx1"/>
                        </a:solidFill>
                        <a:latin typeface="Calibri" panose="020F0502020204030204" pitchFamily="34" charset="0"/>
                        <a:ea typeface="Calibri"/>
                        <a:cs typeface="Calibri" panose="020F0502020204030204" pitchFamily="34" charset="0"/>
                        <a:sym typeface="Calibri"/>
                      </a:endParaRPr>
                    </a:p>
                  </a:txBody>
                  <a:tcPr marL="10230" marR="10230" marT="11366" marB="0"/>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2"/>
                  </a:ext>
                </a:extLst>
              </a:tr>
              <a:tr h="509978">
                <a:tc>
                  <a:txBody>
                    <a:bodyPr/>
                    <a:lstStyle/>
                    <a:p>
                      <a:pPr marL="0" marR="0" lvl="0" indent="0" algn="ctr" rtl="0">
                        <a:spcBef>
                          <a:spcPts val="0"/>
                        </a:spcBef>
                        <a:spcAft>
                          <a:spcPts val="0"/>
                        </a:spcAft>
                        <a:buNone/>
                      </a:pPr>
                      <a:r>
                        <a:rPr lang="en-US" sz="1600" b="1" u="none" strike="noStrike" dirty="0"/>
                        <a:t>Activity </a:t>
                      </a:r>
                      <a:endParaRPr sz="1600" b="1" i="0" u="none" strike="noStrike" dirty="0">
                        <a:solidFill>
                          <a:schemeClr val="tx1"/>
                        </a:solidFill>
                        <a:latin typeface="Calibri" panose="020F0502020204030204" pitchFamily="34" charset="0"/>
                        <a:ea typeface="Calibri"/>
                        <a:cs typeface="Calibri" panose="020F0502020204030204" pitchFamily="34" charset="0"/>
                        <a:sym typeface="Calibri"/>
                      </a:endParaRPr>
                    </a:p>
                  </a:txBody>
                  <a:tcPr marL="10230" marR="10230" marT="11366" marB="0"/>
                </a:tc>
                <a:tc>
                  <a:txBody>
                    <a:bodyPr/>
                    <a:lstStyle/>
                    <a:p>
                      <a:pPr marL="0" marR="0" lvl="0" indent="0" algn="ctr" rtl="0">
                        <a:spcBef>
                          <a:spcPts val="0"/>
                        </a:spcBef>
                        <a:spcAft>
                          <a:spcPts val="0"/>
                        </a:spcAft>
                        <a:buNone/>
                      </a:pPr>
                      <a:r>
                        <a:rPr lang="en-US" sz="1600" b="1" u="none" strike="noStrike" dirty="0"/>
                        <a:t>Investment</a:t>
                      </a:r>
                      <a:endParaRPr sz="1600" b="1" i="0" u="none" strike="noStrike" dirty="0">
                        <a:solidFill>
                          <a:schemeClr val="tx1"/>
                        </a:solidFill>
                        <a:latin typeface="Calibri" panose="020F0502020204030204" pitchFamily="34" charset="0"/>
                        <a:ea typeface="Calibri"/>
                        <a:cs typeface="Calibri" panose="020F0502020204030204" pitchFamily="34" charset="0"/>
                        <a:sym typeface="Calibri"/>
                      </a:endParaRPr>
                    </a:p>
                  </a:txBody>
                  <a:tcPr marL="10230" marR="10230" marT="11366" marB="0"/>
                </a:tc>
                <a:tc>
                  <a:txBody>
                    <a:bodyPr/>
                    <a:lstStyle/>
                    <a:p>
                      <a:pPr marL="0" marR="0" lvl="0" indent="0" algn="ctr" rtl="0">
                        <a:spcBef>
                          <a:spcPts val="0"/>
                        </a:spcBef>
                        <a:spcAft>
                          <a:spcPts val="0"/>
                        </a:spcAft>
                        <a:buNone/>
                      </a:pPr>
                      <a:r>
                        <a:rPr lang="en-US" sz="1600" b="1" u="none" strike="noStrike" dirty="0"/>
                        <a:t> </a:t>
                      </a:r>
                      <a:endParaRPr sz="1600" b="1" i="0" u="none" strike="noStrike" dirty="0">
                        <a:solidFill>
                          <a:schemeClr val="tx1"/>
                        </a:solidFill>
                        <a:latin typeface="Calibri" panose="020F0502020204030204" pitchFamily="34" charset="0"/>
                        <a:ea typeface="Arial"/>
                        <a:cs typeface="Calibri" panose="020F0502020204030204" pitchFamily="34" charset="0"/>
                        <a:sym typeface="Arial"/>
                      </a:endParaRPr>
                    </a:p>
                  </a:txBody>
                  <a:tcPr marL="10230" marR="10230" marT="11366" marB="0"/>
                </a:tc>
                <a:extLst>
                  <a:ext uri="{0D108BD9-81ED-4DB2-BD59-A6C34878D82A}">
                    <a16:rowId xmlns="" xmlns:a16="http://schemas.microsoft.com/office/drawing/2014/main" val="10003"/>
                  </a:ext>
                </a:extLst>
              </a:tr>
              <a:tr h="497420">
                <a:tc>
                  <a:txBody>
                    <a:bodyPr/>
                    <a:lstStyle/>
                    <a:p>
                      <a:pPr marL="0" marR="0" lvl="0" indent="0" algn="l" rtl="0">
                        <a:lnSpc>
                          <a:spcPct val="100000"/>
                        </a:lnSpc>
                        <a:spcBef>
                          <a:spcPts val="0"/>
                        </a:spcBef>
                        <a:spcAft>
                          <a:spcPts val="0"/>
                        </a:spcAft>
                        <a:buClr>
                          <a:schemeClr val="dk1"/>
                        </a:buClr>
                        <a:buSzPts val="1400"/>
                        <a:buFont typeface="Calibri"/>
                        <a:buNone/>
                      </a:pPr>
                      <a:r>
                        <a:rPr lang="en-US" sz="1600" dirty="0" smtClean="0"/>
                        <a:t>TRIPARTITE</a:t>
                      </a:r>
                      <a:r>
                        <a:rPr lang="en-US" sz="1600" baseline="0" dirty="0" smtClean="0"/>
                        <a:t> AGREEMENT</a:t>
                      </a:r>
                      <a:endParaRPr sz="1600" dirty="0">
                        <a:solidFill>
                          <a:schemeClr val="tx1"/>
                        </a:solidFill>
                        <a:latin typeface="Calibri" panose="020F0502020204030204" pitchFamily="34" charset="0"/>
                        <a:cs typeface="Calibri" panose="020F0502020204030204" pitchFamily="34" charset="0"/>
                      </a:endParaRPr>
                    </a:p>
                  </a:txBody>
                  <a:tcPr marL="10230" marR="10230" marT="11366" marB="0"/>
                </a:tc>
                <a:tc>
                  <a:txBody>
                    <a:bodyPr/>
                    <a:lstStyle/>
                    <a:p>
                      <a:pPr marL="0" marR="0" lvl="0" indent="0" algn="l" rtl="0">
                        <a:lnSpc>
                          <a:spcPct val="100000"/>
                        </a:lnSpc>
                        <a:spcBef>
                          <a:spcPts val="0"/>
                        </a:spcBef>
                        <a:spcAft>
                          <a:spcPts val="0"/>
                        </a:spcAft>
                        <a:buNone/>
                      </a:pPr>
                      <a:r>
                        <a:rPr lang="en-US" sz="1600" dirty="0">
                          <a:sym typeface="Calibri"/>
                        </a:rPr>
                        <a:t>IN</a:t>
                      </a:r>
                      <a:r>
                        <a:rPr lang="en-US" sz="1600" baseline="0" dirty="0">
                          <a:sym typeface="Calibri"/>
                        </a:rPr>
                        <a:t>R </a:t>
                      </a:r>
                      <a:r>
                        <a:rPr lang="en-US" sz="1600" baseline="0" dirty="0" smtClean="0">
                          <a:sym typeface="Calibri"/>
                        </a:rPr>
                        <a:t>10</a:t>
                      </a:r>
                      <a:r>
                        <a:rPr lang="en-US" sz="1600" dirty="0" smtClean="0">
                          <a:sym typeface="Calibri"/>
                        </a:rPr>
                        <a:t>,000 </a:t>
                      </a:r>
                      <a:r>
                        <a:rPr lang="en-US" sz="1600" dirty="0">
                          <a:sym typeface="Calibri"/>
                        </a:rPr>
                        <a:t>per</a:t>
                      </a:r>
                      <a:r>
                        <a:rPr lang="en-US" sz="1600" baseline="0" dirty="0">
                          <a:sym typeface="Calibri"/>
                        </a:rPr>
                        <a:t> </a:t>
                      </a:r>
                      <a:r>
                        <a:rPr lang="en-US" sz="1600" baseline="0" dirty="0" smtClean="0">
                          <a:sym typeface="Calibri"/>
                        </a:rPr>
                        <a:t>session </a:t>
                      </a:r>
                      <a:r>
                        <a:rPr lang="en-US" sz="1600" dirty="0" smtClean="0">
                          <a:sym typeface="Calibri"/>
                        </a:rPr>
                        <a:t>X 1 session</a:t>
                      </a:r>
                      <a:endParaRPr sz="1600" b="0" dirty="0">
                        <a:solidFill>
                          <a:schemeClr val="tx1"/>
                        </a:solidFill>
                        <a:latin typeface="Calibri" panose="020F0502020204030204" pitchFamily="34" charset="0"/>
                        <a:ea typeface="Calibri"/>
                        <a:cs typeface="Calibri" panose="020F0502020204030204" pitchFamily="34" charset="0"/>
                        <a:sym typeface="Calibri"/>
                      </a:endParaRPr>
                    </a:p>
                  </a:txBody>
                  <a:tcPr marL="10230" marR="10230" marT="11366" marB="0"/>
                </a:tc>
                <a:tc>
                  <a:txBody>
                    <a:bodyPr/>
                    <a:lstStyle/>
                    <a:p>
                      <a:pPr marL="0" marR="0" lvl="0" indent="0" algn="l" rtl="0">
                        <a:lnSpc>
                          <a:spcPct val="100000"/>
                        </a:lnSpc>
                        <a:spcBef>
                          <a:spcPts val="0"/>
                        </a:spcBef>
                        <a:spcAft>
                          <a:spcPts val="0"/>
                        </a:spcAft>
                        <a:buNone/>
                      </a:pPr>
                      <a:r>
                        <a:rPr lang="en-US" sz="1600" dirty="0">
                          <a:sym typeface="Calibri"/>
                        </a:rPr>
                        <a:t>INR </a:t>
                      </a:r>
                      <a:r>
                        <a:rPr lang="en-US" sz="1600" dirty="0" smtClean="0">
                          <a:sym typeface="Calibri"/>
                        </a:rPr>
                        <a:t>10,000</a:t>
                      </a:r>
                      <a:r>
                        <a:rPr lang="en-US" sz="1600" dirty="0">
                          <a:sym typeface="Calibri"/>
                        </a:rPr>
                        <a:t>/-</a:t>
                      </a:r>
                      <a:endParaRPr sz="1600" b="0" dirty="0">
                        <a:solidFill>
                          <a:schemeClr val="tx1"/>
                        </a:solidFill>
                        <a:latin typeface="Calibri" panose="020F0502020204030204" pitchFamily="34" charset="0"/>
                        <a:ea typeface="Calibri"/>
                        <a:cs typeface="Calibri" panose="020F0502020204030204" pitchFamily="34" charset="0"/>
                        <a:sym typeface="Calibri"/>
                      </a:endParaRPr>
                    </a:p>
                  </a:txBody>
                  <a:tcPr marL="10230" marR="10230" marT="11366" marB="0"/>
                </a:tc>
                <a:extLst>
                  <a:ext uri="{0D108BD9-81ED-4DB2-BD59-A6C34878D82A}">
                    <a16:rowId xmlns="" xmlns:a16="http://schemas.microsoft.com/office/drawing/2014/main" val="2665243944"/>
                  </a:ext>
                </a:extLst>
              </a:tr>
              <a:tr h="450278">
                <a:tc>
                  <a:txBody>
                    <a:bodyPr/>
                    <a:lstStyle/>
                    <a:p>
                      <a:pPr marL="0" marR="0" lvl="0" indent="0" algn="l" rtl="0">
                        <a:lnSpc>
                          <a:spcPct val="100000"/>
                        </a:lnSpc>
                        <a:spcBef>
                          <a:spcPts val="0"/>
                        </a:spcBef>
                        <a:spcAft>
                          <a:spcPts val="0"/>
                        </a:spcAft>
                        <a:buClr>
                          <a:schemeClr val="dk1"/>
                        </a:buClr>
                        <a:buSzPts val="1400"/>
                        <a:buFont typeface="Calibri"/>
                        <a:buNone/>
                      </a:pPr>
                      <a:r>
                        <a:rPr lang="en-US" sz="1600" dirty="0"/>
                        <a:t>PROGRESS IT</a:t>
                      </a:r>
                      <a:endParaRPr sz="1600" dirty="0">
                        <a:solidFill>
                          <a:schemeClr val="tx1"/>
                        </a:solidFill>
                        <a:latin typeface="Calibri" panose="020F0502020204030204" pitchFamily="34" charset="0"/>
                        <a:cs typeface="Calibri" panose="020F0502020204030204" pitchFamily="34" charset="0"/>
                      </a:endParaRPr>
                    </a:p>
                  </a:txBody>
                  <a:tcPr marL="10230" marR="10230" marT="11366" marB="0"/>
                </a:tc>
                <a:tc>
                  <a:txBody>
                    <a:bodyPr/>
                    <a:lstStyle/>
                    <a:p>
                      <a:pPr marL="0" marR="0" lvl="0" indent="0" algn="l" rtl="0">
                        <a:lnSpc>
                          <a:spcPct val="100000"/>
                        </a:lnSpc>
                        <a:spcBef>
                          <a:spcPts val="0"/>
                        </a:spcBef>
                        <a:spcAft>
                          <a:spcPts val="0"/>
                        </a:spcAft>
                        <a:buNone/>
                      </a:pPr>
                      <a:r>
                        <a:rPr lang="en-US" sz="1600" dirty="0">
                          <a:sym typeface="Calibri"/>
                        </a:rPr>
                        <a:t>IN</a:t>
                      </a:r>
                      <a:r>
                        <a:rPr lang="en-US" sz="1600" baseline="0" dirty="0">
                          <a:sym typeface="Calibri"/>
                        </a:rPr>
                        <a:t>R 5</a:t>
                      </a:r>
                      <a:r>
                        <a:rPr lang="en-US" sz="1600" dirty="0">
                          <a:sym typeface="Calibri"/>
                        </a:rPr>
                        <a:t>00 per</a:t>
                      </a:r>
                      <a:r>
                        <a:rPr lang="en-US" sz="1600" baseline="0" dirty="0">
                          <a:sym typeface="Calibri"/>
                        </a:rPr>
                        <a:t> </a:t>
                      </a:r>
                      <a:r>
                        <a:rPr lang="en-US" sz="1600" baseline="0" dirty="0" smtClean="0">
                          <a:sym typeface="Calibri"/>
                        </a:rPr>
                        <a:t>participant X 1 participant</a:t>
                      </a:r>
                      <a:endParaRPr sz="1600" b="0" dirty="0">
                        <a:solidFill>
                          <a:schemeClr val="tx1"/>
                        </a:solidFill>
                        <a:latin typeface="Calibri" panose="020F0502020204030204" pitchFamily="34" charset="0"/>
                        <a:ea typeface="Calibri"/>
                        <a:cs typeface="Calibri" panose="020F0502020204030204" pitchFamily="34" charset="0"/>
                        <a:sym typeface="Calibri"/>
                      </a:endParaRPr>
                    </a:p>
                  </a:txBody>
                  <a:tcPr marL="10230" marR="10230" marT="11366" marB="0"/>
                </a:tc>
                <a:tc>
                  <a:txBody>
                    <a:bodyPr/>
                    <a:lstStyle/>
                    <a:p>
                      <a:pPr marL="0" marR="0" lvl="0" indent="0" algn="l" rtl="0">
                        <a:lnSpc>
                          <a:spcPct val="100000"/>
                        </a:lnSpc>
                        <a:spcBef>
                          <a:spcPts val="0"/>
                        </a:spcBef>
                        <a:spcAft>
                          <a:spcPts val="0"/>
                        </a:spcAft>
                        <a:buNone/>
                      </a:pPr>
                      <a:r>
                        <a:rPr lang="en-US" sz="1600" dirty="0">
                          <a:sym typeface="Calibri"/>
                        </a:rPr>
                        <a:t>INR </a:t>
                      </a:r>
                      <a:r>
                        <a:rPr lang="en-US" sz="1600" dirty="0" smtClean="0">
                          <a:sym typeface="Calibri"/>
                        </a:rPr>
                        <a:t>500</a:t>
                      </a:r>
                      <a:r>
                        <a:rPr lang="en-US" sz="1600" dirty="0">
                          <a:sym typeface="Calibri"/>
                        </a:rPr>
                        <a:t>/-</a:t>
                      </a:r>
                      <a:endParaRPr sz="1600" b="0" dirty="0">
                        <a:solidFill>
                          <a:schemeClr val="tx1"/>
                        </a:solidFill>
                        <a:latin typeface="Calibri" panose="020F0502020204030204" pitchFamily="34" charset="0"/>
                        <a:ea typeface="Calibri"/>
                        <a:cs typeface="Calibri" panose="020F0502020204030204" pitchFamily="34" charset="0"/>
                        <a:sym typeface="Calibri"/>
                      </a:endParaRPr>
                    </a:p>
                  </a:txBody>
                  <a:tcPr marL="10230" marR="10230" marT="11366" marB="0"/>
                </a:tc>
                <a:extLst>
                  <a:ext uri="{0D108BD9-81ED-4DB2-BD59-A6C34878D82A}">
                    <a16:rowId xmlns="" xmlns:a16="http://schemas.microsoft.com/office/drawing/2014/main" val="10004"/>
                  </a:ext>
                </a:extLst>
              </a:tr>
              <a:tr h="450278">
                <a:tc>
                  <a:txBody>
                    <a:bodyPr/>
                    <a:lstStyle/>
                    <a:p>
                      <a:pPr marL="0" marR="0" lvl="0" indent="0" algn="l" rtl="0">
                        <a:lnSpc>
                          <a:spcPct val="100000"/>
                        </a:lnSpc>
                        <a:spcBef>
                          <a:spcPts val="0"/>
                        </a:spcBef>
                        <a:spcAft>
                          <a:spcPts val="0"/>
                        </a:spcAft>
                        <a:buClr>
                          <a:schemeClr val="dk1"/>
                        </a:buClr>
                        <a:buSzPts val="1400"/>
                        <a:buFont typeface="Calibri"/>
                        <a:buNone/>
                      </a:pPr>
                      <a:r>
                        <a:rPr lang="en-US" sz="1600" dirty="0" smtClean="0"/>
                        <a:t>ONE ON ONE COACHING SESSIONS</a:t>
                      </a:r>
                      <a:endParaRPr sz="1600" dirty="0">
                        <a:solidFill>
                          <a:schemeClr val="tx1"/>
                        </a:solidFill>
                        <a:latin typeface="Calibri" panose="020F0502020204030204" pitchFamily="34" charset="0"/>
                        <a:cs typeface="Calibri" panose="020F0502020204030204" pitchFamily="34" charset="0"/>
                      </a:endParaRPr>
                    </a:p>
                  </a:txBody>
                  <a:tcPr marL="10230" marR="10230" marT="11366" marB="0"/>
                </a:tc>
                <a:tc>
                  <a:txBody>
                    <a:bodyPr/>
                    <a:lstStyle/>
                    <a:p>
                      <a:pPr marL="0" marR="0" lvl="0" indent="0" algn="l" rtl="0">
                        <a:lnSpc>
                          <a:spcPct val="100000"/>
                        </a:lnSpc>
                        <a:spcBef>
                          <a:spcPts val="0"/>
                        </a:spcBef>
                        <a:spcAft>
                          <a:spcPts val="0"/>
                        </a:spcAft>
                        <a:buNone/>
                      </a:pPr>
                      <a:r>
                        <a:rPr lang="en-US" sz="1600" dirty="0">
                          <a:sym typeface="Calibri"/>
                        </a:rPr>
                        <a:t>IN</a:t>
                      </a:r>
                      <a:r>
                        <a:rPr lang="en-US" sz="1600" baseline="0" dirty="0">
                          <a:sym typeface="Calibri"/>
                        </a:rPr>
                        <a:t>R </a:t>
                      </a:r>
                      <a:r>
                        <a:rPr lang="en-US" sz="1600" baseline="0" dirty="0" smtClean="0">
                          <a:sym typeface="Calibri"/>
                        </a:rPr>
                        <a:t>10</a:t>
                      </a:r>
                      <a:r>
                        <a:rPr lang="en-US" sz="1600" dirty="0" smtClean="0">
                          <a:sym typeface="Calibri"/>
                        </a:rPr>
                        <a:t>,000 </a:t>
                      </a:r>
                      <a:r>
                        <a:rPr lang="en-US" sz="1600" dirty="0">
                          <a:sym typeface="Calibri"/>
                        </a:rPr>
                        <a:t>per</a:t>
                      </a:r>
                      <a:r>
                        <a:rPr lang="en-US" sz="1600" baseline="0" dirty="0">
                          <a:sym typeface="Calibri"/>
                        </a:rPr>
                        <a:t> </a:t>
                      </a:r>
                      <a:r>
                        <a:rPr lang="en-US" sz="1600" dirty="0" smtClean="0">
                          <a:sym typeface="Calibri"/>
                        </a:rPr>
                        <a:t>session </a:t>
                      </a:r>
                      <a:r>
                        <a:rPr lang="en-US" sz="1600" dirty="0">
                          <a:sym typeface="Calibri"/>
                        </a:rPr>
                        <a:t>X </a:t>
                      </a:r>
                      <a:r>
                        <a:rPr lang="en-US" sz="1600" dirty="0" smtClean="0">
                          <a:sym typeface="Calibri"/>
                        </a:rPr>
                        <a:t>12 sessions</a:t>
                      </a:r>
                      <a:endParaRPr sz="1600" b="0" dirty="0">
                        <a:solidFill>
                          <a:schemeClr val="tx1"/>
                        </a:solidFill>
                        <a:latin typeface="Calibri" panose="020F0502020204030204" pitchFamily="34" charset="0"/>
                        <a:ea typeface="Calibri"/>
                        <a:cs typeface="Calibri" panose="020F0502020204030204" pitchFamily="34" charset="0"/>
                        <a:sym typeface="Calibri"/>
                      </a:endParaRPr>
                    </a:p>
                  </a:txBody>
                  <a:tcPr marL="10230" marR="10230" marT="11366" marB="0"/>
                </a:tc>
                <a:tc>
                  <a:txBody>
                    <a:bodyPr/>
                    <a:lstStyle/>
                    <a:p>
                      <a:pPr marL="0" marR="0" lvl="0" indent="0" algn="l" rtl="0">
                        <a:lnSpc>
                          <a:spcPct val="100000"/>
                        </a:lnSpc>
                        <a:spcBef>
                          <a:spcPts val="0"/>
                        </a:spcBef>
                        <a:spcAft>
                          <a:spcPts val="0"/>
                        </a:spcAft>
                        <a:buNone/>
                      </a:pPr>
                      <a:r>
                        <a:rPr lang="en-US" sz="1600" dirty="0">
                          <a:sym typeface="Calibri"/>
                        </a:rPr>
                        <a:t>INR </a:t>
                      </a:r>
                      <a:r>
                        <a:rPr lang="en-US" sz="1600" dirty="0" smtClean="0">
                          <a:sym typeface="Calibri"/>
                        </a:rPr>
                        <a:t>1,20,000</a:t>
                      </a:r>
                      <a:r>
                        <a:rPr lang="en-US" sz="1600" dirty="0">
                          <a:sym typeface="Calibri"/>
                        </a:rPr>
                        <a:t>/-</a:t>
                      </a:r>
                      <a:endParaRPr sz="1600" b="0" dirty="0">
                        <a:solidFill>
                          <a:schemeClr val="tx1"/>
                        </a:solidFill>
                        <a:latin typeface="Calibri" panose="020F0502020204030204" pitchFamily="34" charset="0"/>
                        <a:ea typeface="Calibri"/>
                        <a:cs typeface="Calibri" panose="020F0502020204030204" pitchFamily="34" charset="0"/>
                        <a:sym typeface="Calibri"/>
                      </a:endParaRPr>
                    </a:p>
                  </a:txBody>
                  <a:tcPr marL="10230" marR="10230" marT="11366" marB="0"/>
                </a:tc>
                <a:extLst>
                  <a:ext uri="{0D108BD9-81ED-4DB2-BD59-A6C34878D82A}">
                    <a16:rowId xmlns="" xmlns:a16="http://schemas.microsoft.com/office/drawing/2014/main" val="10007"/>
                  </a:ext>
                </a:extLst>
              </a:tr>
              <a:tr h="509978">
                <a:tc gridSpan="2">
                  <a:txBody>
                    <a:bodyPr/>
                    <a:lstStyle/>
                    <a:p>
                      <a:pPr marL="0" marR="0" lvl="0" indent="0" algn="ctr" rtl="0">
                        <a:spcBef>
                          <a:spcPts val="0"/>
                        </a:spcBef>
                        <a:spcAft>
                          <a:spcPts val="0"/>
                        </a:spcAft>
                        <a:buNone/>
                      </a:pPr>
                      <a:r>
                        <a:rPr lang="en-US" sz="1600" u="none" strike="noStrike" dirty="0">
                          <a:sym typeface="Calibri"/>
                        </a:rPr>
                        <a:t>Total </a:t>
                      </a:r>
                      <a:r>
                        <a:rPr lang="en-US" sz="1600" u="none" strike="noStrike" dirty="0" smtClean="0">
                          <a:sym typeface="Calibri"/>
                        </a:rPr>
                        <a:t>investment </a:t>
                      </a:r>
                      <a:r>
                        <a:rPr lang="en-US" sz="1600" u="none" strike="noStrike" dirty="0">
                          <a:sym typeface="Calibri"/>
                        </a:rPr>
                        <a:t>( approx.)</a:t>
                      </a:r>
                      <a:endParaRPr sz="1600" dirty="0">
                        <a:solidFill>
                          <a:schemeClr val="tx1"/>
                        </a:solidFill>
                        <a:latin typeface="Calibri" panose="020F0502020204030204" pitchFamily="34" charset="0"/>
                        <a:cs typeface="Calibri" panose="020F0502020204030204" pitchFamily="34" charset="0"/>
                      </a:endParaRPr>
                    </a:p>
                  </a:txBody>
                  <a:tcPr marL="10230" marR="10230" marT="11366" marB="0"/>
                </a:tc>
                <a:tc hMerge="1">
                  <a:txBody>
                    <a:bodyPr/>
                    <a:lstStyle/>
                    <a:p>
                      <a:endParaRPr lang="en-US"/>
                    </a:p>
                  </a:txBody>
                  <a:tcPr/>
                </a:tc>
                <a:tc>
                  <a:txBody>
                    <a:bodyPr/>
                    <a:lstStyle/>
                    <a:p>
                      <a:pPr marL="0" marR="0" lvl="0" indent="0" algn="just" rtl="0">
                        <a:spcBef>
                          <a:spcPts val="0"/>
                        </a:spcBef>
                        <a:spcAft>
                          <a:spcPts val="0"/>
                        </a:spcAft>
                        <a:buNone/>
                      </a:pPr>
                      <a:r>
                        <a:rPr lang="en-US" sz="1600" u="none" strike="noStrike" dirty="0"/>
                        <a:t>INR </a:t>
                      </a:r>
                      <a:r>
                        <a:rPr lang="en-US" sz="1600" u="none" strike="noStrike" dirty="0" smtClean="0"/>
                        <a:t>1,30,500/-</a:t>
                      </a:r>
                      <a:endParaRPr sz="1600" dirty="0">
                        <a:solidFill>
                          <a:schemeClr val="tx1"/>
                        </a:solidFill>
                        <a:latin typeface="Calibri" panose="020F0502020204030204" pitchFamily="34" charset="0"/>
                        <a:cs typeface="Calibri" panose="020F0502020204030204" pitchFamily="34" charset="0"/>
                      </a:endParaRPr>
                    </a:p>
                  </a:txBody>
                  <a:tcPr marL="10230" marR="10230" marT="11366" marB="0"/>
                </a:tc>
                <a:extLst>
                  <a:ext uri="{0D108BD9-81ED-4DB2-BD59-A6C34878D82A}">
                    <a16:rowId xmlns="" xmlns:a16="http://schemas.microsoft.com/office/drawing/2014/main" val="10006"/>
                  </a:ext>
                </a:extLst>
              </a:tr>
            </a:tbl>
          </a:graphicData>
        </a:graphic>
      </p:graphicFrame>
      <p:sp>
        <p:nvSpPr>
          <p:cNvPr id="6" name="Rectangle 5">
            <a:extLst>
              <a:ext uri="{FF2B5EF4-FFF2-40B4-BE49-F238E27FC236}">
                <a16:creationId xmlns="" xmlns:a16="http://schemas.microsoft.com/office/drawing/2014/main" id="{89079CA6-D4E6-FA4E-B82D-954E61A201F5}"/>
              </a:ext>
            </a:extLst>
          </p:cNvPr>
          <p:cNvSpPr/>
          <p:nvPr/>
        </p:nvSpPr>
        <p:spPr>
          <a:xfrm>
            <a:off x="0" y="-6350"/>
            <a:ext cx="12192000" cy="1264536"/>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dirty="0"/>
          </a:p>
        </p:txBody>
      </p:sp>
      <p:sp>
        <p:nvSpPr>
          <p:cNvPr id="7" name="TextBox 6">
            <a:extLst>
              <a:ext uri="{FF2B5EF4-FFF2-40B4-BE49-F238E27FC236}">
                <a16:creationId xmlns="" xmlns:a16="http://schemas.microsoft.com/office/drawing/2014/main" id="{F729BC19-886C-1848-9C31-3FFFCB262975}"/>
              </a:ext>
            </a:extLst>
          </p:cNvPr>
          <p:cNvSpPr txBox="1"/>
          <p:nvPr/>
        </p:nvSpPr>
        <p:spPr>
          <a:xfrm>
            <a:off x="267704" y="283466"/>
            <a:ext cx="2167581" cy="757130"/>
          </a:xfrm>
          <a:prstGeom prst="rect">
            <a:avLst/>
          </a:prstGeom>
          <a:noFill/>
        </p:spPr>
        <p:txBody>
          <a:bodyPr wrap="none" rtlCol="0">
            <a:spAutoFit/>
          </a:bodyPr>
          <a:lstStyle/>
          <a:p>
            <a:pPr>
              <a:lnSpc>
                <a:spcPct val="90000"/>
              </a:lnSpc>
            </a:pPr>
            <a:r>
              <a:rPr lang="en-US" sz="2400" b="1" dirty="0">
                <a:solidFill>
                  <a:schemeClr val="bg1"/>
                </a:solidFill>
                <a:latin typeface="Arial" panose="020B0604020202020204" pitchFamily="34" charset="0"/>
                <a:cs typeface="Arial" panose="020B0604020202020204" pitchFamily="34" charset="0"/>
              </a:rPr>
              <a:t>YOUR</a:t>
            </a:r>
          </a:p>
          <a:p>
            <a:pPr>
              <a:lnSpc>
                <a:spcPct val="90000"/>
              </a:lnSpc>
            </a:pPr>
            <a:r>
              <a:rPr lang="en-US" sz="2400" b="1" dirty="0">
                <a:solidFill>
                  <a:schemeClr val="bg1"/>
                </a:solidFill>
                <a:latin typeface="Arial" panose="020B0604020202020204" pitchFamily="34" charset="0"/>
                <a:cs typeface="Arial" panose="020B0604020202020204" pitchFamily="34" charset="0"/>
              </a:rPr>
              <a:t>INVESTMENT</a:t>
            </a:r>
          </a:p>
        </p:txBody>
      </p:sp>
    </p:spTree>
    <p:extLst>
      <p:ext uri="{BB962C8B-B14F-4D97-AF65-F5344CB8AC3E}">
        <p14:creationId xmlns:p14="http://schemas.microsoft.com/office/powerpoint/2010/main" val="2916643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3" name="Shape 523"/>
          <p:cNvSpPr txBox="1">
            <a:spLocks noGrp="1"/>
          </p:cNvSpPr>
          <p:nvPr>
            <p:ph type="sldNum" idx="12"/>
          </p:nvPr>
        </p:nvSpPr>
        <p:spPr>
          <a:xfrm>
            <a:off x="9751200" y="6182004"/>
            <a:ext cx="1784880" cy="420800"/>
          </a:xfrm>
          <a:prstGeom prst="rect">
            <a:avLst/>
          </a:prstGeom>
        </p:spPr>
        <p:txBody>
          <a:bodyPr spcFirstLastPara="1" vert="horz" wrap="square" lIns="109710" tIns="109710" rIns="109710" bIns="109710" rtlCol="0" anchor="ctr" anchorCtr="0">
            <a:noAutofit/>
          </a:bodyPr>
          <a:lstStyle/>
          <a:p>
            <a:fld id="{00000000-1234-1234-1234-123412341234}" type="slidenum">
              <a:rPr lang="en"/>
              <a:pPr/>
              <a:t>11</a:t>
            </a:fld>
            <a:endParaRPr/>
          </a:p>
        </p:txBody>
      </p:sp>
      <p:sp>
        <p:nvSpPr>
          <p:cNvPr id="12" name="Rectangle 2"/>
          <p:cNvSpPr>
            <a:spLocks noChangeArrowheads="1"/>
          </p:cNvSpPr>
          <p:nvPr/>
        </p:nvSpPr>
        <p:spPr bwMode="auto">
          <a:xfrm>
            <a:off x="1156330" y="2701301"/>
            <a:ext cx="9233148" cy="2417683"/>
          </a:xfrm>
          <a:prstGeom prst="roundRect">
            <a:avLst/>
          </a:prstGeom>
          <a:noFill/>
          <a:ln w="9525">
            <a:solidFill>
              <a:schemeClr val="bg1">
                <a:lumMod val="75000"/>
              </a:schemeClr>
            </a:solidFill>
            <a:miter lim="800000"/>
            <a:headEnd/>
            <a:tailEnd/>
          </a:ln>
          <a:effectLst/>
        </p:spPr>
        <p:txBody>
          <a:bodyPr wrap="square" anchor="ctr">
            <a:spAutoFit/>
          </a:bodyPr>
          <a:lstStyle/>
          <a:p>
            <a:pPr marL="320040" indent="-320040">
              <a:spcAft>
                <a:spcPts val="240"/>
              </a:spcAft>
              <a:buFont typeface="Wingdings" pitchFamily="2" charset="2"/>
              <a:buChar char="v"/>
              <a:defRPr/>
            </a:pPr>
            <a:r>
              <a:rPr lang="en-US" sz="1400" dirty="0" smtClean="0">
                <a:latin typeface="Calibri" panose="020F0502020204030204" pitchFamily="34" charset="0"/>
                <a:cs typeface="Calibri" panose="020F0502020204030204" pitchFamily="34" charset="0"/>
              </a:rPr>
              <a:t>Not </a:t>
            </a:r>
            <a:r>
              <a:rPr lang="en-US" sz="1400" dirty="0">
                <a:latin typeface="Calibri" panose="020F0502020204030204" pitchFamily="34" charset="0"/>
                <a:cs typeface="Calibri" panose="020F0502020204030204" pitchFamily="34" charset="0"/>
              </a:rPr>
              <a:t>inclusive of applicable taxes (GST @18%). </a:t>
            </a:r>
          </a:p>
          <a:p>
            <a:pPr marL="320040" indent="-320040">
              <a:spcAft>
                <a:spcPts val="240"/>
              </a:spcAft>
              <a:buFont typeface="Wingdings" pitchFamily="2" charset="2"/>
              <a:buChar char="v"/>
              <a:defRPr/>
            </a:pPr>
            <a:r>
              <a:rPr lang="en-US" sz="1400" dirty="0">
                <a:latin typeface="Calibri" panose="020F0502020204030204" pitchFamily="34" charset="0"/>
                <a:cs typeface="Calibri" panose="020F0502020204030204" pitchFamily="34" charset="0"/>
              </a:rPr>
              <a:t>A commercial contract will be signed before the execution of the project. </a:t>
            </a:r>
          </a:p>
          <a:p>
            <a:pPr marL="320040" indent="-320040">
              <a:spcAft>
                <a:spcPts val="240"/>
              </a:spcAft>
              <a:buFont typeface="Wingdings" pitchFamily="2" charset="2"/>
              <a:buChar char="v"/>
              <a:defRPr/>
            </a:pPr>
            <a:r>
              <a:rPr lang="en-US" sz="1400" dirty="0">
                <a:latin typeface="Calibri" panose="020F0502020204030204" pitchFamily="34" charset="0"/>
                <a:cs typeface="Calibri" panose="020F0502020204030204" pitchFamily="34" charset="0"/>
              </a:rPr>
              <a:t>50% of cancellation fee will be charged on any cancellation or postponements that occur within 3 to 20 working days of the confirmed date of delivery. </a:t>
            </a:r>
          </a:p>
          <a:p>
            <a:pPr marL="320040" indent="-320040">
              <a:spcAft>
                <a:spcPts val="240"/>
              </a:spcAft>
              <a:buFont typeface="Wingdings" pitchFamily="2" charset="2"/>
              <a:buChar char="v"/>
              <a:defRPr/>
            </a:pPr>
            <a:r>
              <a:rPr lang="en-US" sz="1400" dirty="0">
                <a:latin typeface="Calibri" panose="020F0502020204030204" pitchFamily="34" charset="0"/>
                <a:cs typeface="Calibri" panose="020F0502020204030204" pitchFamily="34" charset="0"/>
              </a:rPr>
              <a:t>100% of cancellation fee will be charged on any cancellation or postponements that occur within 0 to 2 working days of the confirmed date of delivery.</a:t>
            </a:r>
          </a:p>
          <a:p>
            <a:pPr marL="320040" indent="-320040">
              <a:spcAft>
                <a:spcPts val="240"/>
              </a:spcAft>
              <a:buFont typeface="Wingdings" pitchFamily="2" charset="2"/>
              <a:buChar char="v"/>
              <a:defRPr/>
            </a:pPr>
            <a:r>
              <a:rPr lang="en-US" sz="1400" dirty="0">
                <a:latin typeface="Calibri" panose="020F0502020204030204" pitchFamily="34" charset="0"/>
                <a:cs typeface="Calibri" panose="020F0502020204030204" pitchFamily="34" charset="0"/>
              </a:rPr>
              <a:t>The above commercials are valid till the 31</a:t>
            </a:r>
            <a:r>
              <a:rPr lang="en-US" sz="1400" baseline="30000" dirty="0">
                <a:latin typeface="Calibri" panose="020F0502020204030204" pitchFamily="34" charset="0"/>
                <a:cs typeface="Calibri" panose="020F0502020204030204" pitchFamily="34" charset="0"/>
              </a:rPr>
              <a:t>st</a:t>
            </a:r>
            <a:r>
              <a:rPr lang="en-US" sz="1400" dirty="0">
                <a:latin typeface="Calibri" panose="020F0502020204030204" pitchFamily="34" charset="0"/>
                <a:cs typeface="Calibri" panose="020F0502020204030204" pitchFamily="34" charset="0"/>
              </a:rPr>
              <a:t> March 2019</a:t>
            </a:r>
          </a:p>
          <a:p>
            <a:pPr marL="320040" indent="-320040">
              <a:spcAft>
                <a:spcPts val="240"/>
              </a:spcAft>
              <a:buFont typeface="Wingdings" pitchFamily="2" charset="2"/>
              <a:buChar char="v"/>
              <a:defRPr/>
            </a:pPr>
            <a:r>
              <a:rPr lang="en-US" sz="1400" dirty="0">
                <a:latin typeface="Calibri" panose="020F0502020204030204" pitchFamily="34" charset="0"/>
                <a:cs typeface="Calibri" panose="020F0502020204030204" pitchFamily="34" charset="0"/>
              </a:rPr>
              <a:t>Contracts, legal &amp; accounting paperwork (including billing &amp; payments) will be in the name of “Life Strategies </a:t>
            </a:r>
            <a:r>
              <a:rPr lang="en-US" sz="1400" dirty="0" err="1">
                <a:latin typeface="Calibri" panose="020F0502020204030204" pitchFamily="34" charset="0"/>
                <a:cs typeface="Calibri" panose="020F0502020204030204" pitchFamily="34" charset="0"/>
              </a:rPr>
              <a:t>Humancare</a:t>
            </a:r>
            <a:r>
              <a:rPr lang="en-US" sz="1400" dirty="0">
                <a:latin typeface="Calibri" panose="020F0502020204030204" pitchFamily="34" charset="0"/>
                <a:cs typeface="Calibri" panose="020F0502020204030204" pitchFamily="34" charset="0"/>
              </a:rPr>
              <a:t> Pvt. Ltd.”  </a:t>
            </a:r>
          </a:p>
        </p:txBody>
      </p:sp>
      <p:sp>
        <p:nvSpPr>
          <p:cNvPr id="6" name="Rectangle 5">
            <a:extLst>
              <a:ext uri="{FF2B5EF4-FFF2-40B4-BE49-F238E27FC236}">
                <a16:creationId xmlns="" xmlns:a16="http://schemas.microsoft.com/office/drawing/2014/main" id="{FDFA5A9B-ED2A-644C-9ED5-AFD765566EF6}"/>
              </a:ext>
            </a:extLst>
          </p:cNvPr>
          <p:cNvSpPr/>
          <p:nvPr/>
        </p:nvSpPr>
        <p:spPr>
          <a:xfrm>
            <a:off x="0" y="-6350"/>
            <a:ext cx="12192000" cy="1264536"/>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dirty="0"/>
          </a:p>
        </p:txBody>
      </p:sp>
      <p:sp>
        <p:nvSpPr>
          <p:cNvPr id="14" name="TextBox 13"/>
          <p:cNvSpPr txBox="1"/>
          <p:nvPr/>
        </p:nvSpPr>
        <p:spPr>
          <a:xfrm>
            <a:off x="378681" y="260754"/>
            <a:ext cx="2384820" cy="757130"/>
          </a:xfrm>
          <a:prstGeom prst="rect">
            <a:avLst/>
          </a:prstGeom>
          <a:noFill/>
        </p:spPr>
        <p:txBody>
          <a:bodyPr wrap="none" rtlCol="0">
            <a:spAutoFit/>
          </a:bodyPr>
          <a:lstStyle/>
          <a:p>
            <a:pPr>
              <a:lnSpc>
                <a:spcPct val="90000"/>
              </a:lnSpc>
            </a:pPr>
            <a:r>
              <a:rPr lang="en-US" sz="2400" b="1" dirty="0">
                <a:solidFill>
                  <a:schemeClr val="bg1"/>
                </a:solidFill>
                <a:latin typeface="Arial" panose="020B0604020202020204" pitchFamily="34" charset="0"/>
                <a:cs typeface="Arial" panose="020B0604020202020204" pitchFamily="34" charset="0"/>
              </a:rPr>
              <a:t>COMMERCIAL </a:t>
            </a:r>
          </a:p>
          <a:p>
            <a:pPr>
              <a:lnSpc>
                <a:spcPct val="90000"/>
              </a:lnSpc>
            </a:pPr>
            <a:r>
              <a:rPr lang="en-US" sz="2400" b="1" dirty="0">
                <a:solidFill>
                  <a:schemeClr val="bg1"/>
                </a:solidFill>
                <a:latin typeface="Arial" panose="020B0604020202020204" pitchFamily="34" charset="0"/>
                <a:cs typeface="Arial" panose="020B0604020202020204" pitchFamily="34" charset="0"/>
              </a:rPr>
              <a:t>T&amp;C</a:t>
            </a:r>
          </a:p>
        </p:txBody>
      </p:sp>
    </p:spTree>
    <p:extLst>
      <p:ext uri="{BB962C8B-B14F-4D97-AF65-F5344CB8AC3E}">
        <p14:creationId xmlns:p14="http://schemas.microsoft.com/office/powerpoint/2010/main" val="2238962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FDFA5A9B-ED2A-644C-9ED5-AFD765566EF6}"/>
              </a:ext>
            </a:extLst>
          </p:cNvPr>
          <p:cNvSpPr/>
          <p:nvPr/>
        </p:nvSpPr>
        <p:spPr>
          <a:xfrm>
            <a:off x="0" y="-6350"/>
            <a:ext cx="12192000" cy="1264536"/>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dirty="0"/>
          </a:p>
        </p:txBody>
      </p:sp>
      <p:sp>
        <p:nvSpPr>
          <p:cNvPr id="5" name="TextBox 4"/>
          <p:cNvSpPr txBox="1"/>
          <p:nvPr/>
        </p:nvSpPr>
        <p:spPr>
          <a:xfrm>
            <a:off x="378681" y="260754"/>
            <a:ext cx="1929134" cy="763286"/>
          </a:xfrm>
          <a:prstGeom prst="rect">
            <a:avLst/>
          </a:prstGeom>
          <a:noFill/>
        </p:spPr>
        <p:txBody>
          <a:bodyPr wrap="none" rtlCol="0">
            <a:spAutoFit/>
          </a:bodyPr>
          <a:lstStyle/>
          <a:p>
            <a:pPr>
              <a:lnSpc>
                <a:spcPct val="90000"/>
              </a:lnSpc>
            </a:pPr>
            <a:r>
              <a:rPr lang="en-US" sz="2400" b="1" dirty="0" smtClean="0">
                <a:solidFill>
                  <a:schemeClr val="bg1"/>
                </a:solidFill>
                <a:latin typeface="Arial" panose="020B0604020202020204" pitchFamily="34" charset="0"/>
                <a:cs typeface="Arial" panose="020B0604020202020204" pitchFamily="34" charset="0"/>
              </a:rPr>
              <a:t>PROPOSED </a:t>
            </a:r>
          </a:p>
          <a:p>
            <a:pPr>
              <a:lnSpc>
                <a:spcPct val="90000"/>
              </a:lnSpc>
            </a:pPr>
            <a:r>
              <a:rPr lang="en-US" sz="2400" b="1" dirty="0" smtClean="0">
                <a:solidFill>
                  <a:schemeClr val="bg1"/>
                </a:solidFill>
                <a:latin typeface="Arial" panose="020B0604020202020204" pitchFamily="34" charset="0"/>
                <a:cs typeface="Arial" panose="020B0604020202020204" pitchFamily="34" charset="0"/>
              </a:rPr>
              <a:t>TIMELINE</a:t>
            </a:r>
            <a:endParaRPr lang="en-US" sz="2400" b="1" dirty="0">
              <a:solidFill>
                <a:schemeClr val="bg1"/>
              </a:solidFill>
              <a:latin typeface="Arial" panose="020B0604020202020204" pitchFamily="34" charset="0"/>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652453347"/>
              </p:ext>
            </p:extLst>
          </p:nvPr>
        </p:nvGraphicFramePr>
        <p:xfrm>
          <a:off x="1304553" y="1430829"/>
          <a:ext cx="9949600" cy="5294893"/>
        </p:xfrm>
        <a:graphic>
          <a:graphicData uri="http://schemas.openxmlformats.org/drawingml/2006/table">
            <a:tbl>
              <a:tblPr/>
              <a:tblGrid>
                <a:gridCol w="1423405"/>
                <a:gridCol w="1466107"/>
                <a:gridCol w="1765022"/>
                <a:gridCol w="1765022"/>
                <a:gridCol w="1765022"/>
                <a:gridCol w="1765022"/>
              </a:tblGrid>
              <a:tr h="313631">
                <a:tc>
                  <a:txBody>
                    <a:bodyPr/>
                    <a:lstStyle/>
                    <a:p>
                      <a:pPr algn="ctr" fontAlgn="ctr"/>
                      <a:r>
                        <a:rPr lang="fr-FR" sz="1200" b="1" i="0" u="none" strike="noStrike" dirty="0">
                          <a:solidFill>
                            <a:srgbClr val="000000"/>
                          </a:solidFill>
                          <a:effectLst/>
                          <a:latin typeface="Times New Roman"/>
                        </a:rPr>
                        <a:t>Session</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de-DE" sz="1200" b="1" i="0" u="none" strike="noStrike">
                          <a:solidFill>
                            <a:srgbClr val="000000"/>
                          </a:solidFill>
                          <a:effectLst/>
                          <a:latin typeface="Times New Roman"/>
                        </a:rPr>
                        <a:t>Date</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200" b="1" i="0" u="none" strike="noStrike">
                          <a:solidFill>
                            <a:srgbClr val="000000"/>
                          </a:solidFill>
                          <a:effectLst/>
                          <a:latin typeface="Times New Roman"/>
                        </a:rPr>
                        <a:t>Time</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200" b="1" i="0" u="none" strike="noStrike">
                          <a:solidFill>
                            <a:srgbClr val="000000"/>
                          </a:solidFill>
                          <a:effectLst/>
                          <a:latin typeface="Times New Roman"/>
                        </a:rPr>
                        <a:t>Location</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200" b="1" i="0" u="none" strike="noStrike" dirty="0" smtClean="0">
                          <a:solidFill>
                            <a:srgbClr val="000000"/>
                          </a:solidFill>
                          <a:effectLst/>
                          <a:latin typeface="Times New Roman"/>
                        </a:rPr>
                        <a:t>Participants</a:t>
                      </a:r>
                      <a:endParaRPr lang="en-US" sz="1200" b="1" i="0" u="none" strike="noStrike" dirty="0">
                        <a:solidFill>
                          <a:srgbClr val="000000"/>
                        </a:solidFill>
                        <a:effectLst/>
                        <a:latin typeface="Times New Roman"/>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nl-NL" sz="1200" b="1" i="0" u="none" strike="noStrike" dirty="0">
                          <a:solidFill>
                            <a:srgbClr val="000000"/>
                          </a:solidFill>
                          <a:effectLst/>
                          <a:latin typeface="Times New Roman"/>
                        </a:rPr>
                        <a:t>Status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607661">
                <a:tc>
                  <a:txBody>
                    <a:bodyPr/>
                    <a:lstStyle/>
                    <a:p>
                      <a:pPr algn="ctr" fontAlgn="ctr"/>
                      <a:r>
                        <a:rPr lang="en-US" sz="1200" b="0" i="0" u="none" strike="noStrike" dirty="0">
                          <a:solidFill>
                            <a:srgbClr val="000000"/>
                          </a:solidFill>
                          <a:effectLst/>
                          <a:latin typeface="Times New Roman"/>
                        </a:rPr>
                        <a:t>Meeting </a:t>
                      </a:r>
                      <a:r>
                        <a:rPr lang="en-US" sz="1200" b="0" i="0" u="none" strike="noStrike" dirty="0" smtClean="0">
                          <a:solidFill>
                            <a:srgbClr val="000000"/>
                          </a:solidFill>
                          <a:effectLst/>
                          <a:latin typeface="Times New Roman"/>
                        </a:rPr>
                        <a:t>with the  Stakeholder</a:t>
                      </a:r>
                      <a:endParaRPr lang="en-US" sz="1200" b="0" i="0" u="none" strike="noStrike" dirty="0">
                        <a:solidFill>
                          <a:srgbClr val="000000"/>
                        </a:solidFill>
                        <a:effectLst/>
                        <a:latin typeface="Times New Roman"/>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a:rPr>
                        <a:t>8th May</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a:rPr>
                        <a:t>10 AM - 11:30 AM</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a:rPr>
                        <a:t>MLA Office</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err="1" smtClean="0">
                          <a:solidFill>
                            <a:srgbClr val="000000"/>
                          </a:solidFill>
                          <a:effectLst/>
                          <a:latin typeface="Times New Roman"/>
                        </a:rPr>
                        <a:t>Priyam</a:t>
                      </a:r>
                      <a:r>
                        <a:rPr lang="en-US" sz="1200" b="0" i="0" u="none" strike="noStrike" dirty="0" smtClean="0">
                          <a:solidFill>
                            <a:srgbClr val="000000"/>
                          </a:solidFill>
                          <a:effectLst/>
                          <a:latin typeface="Times New Roman"/>
                        </a:rPr>
                        <a:t> &amp; Raman</a:t>
                      </a:r>
                      <a:endParaRPr lang="en-US" sz="1200" b="0" i="0" u="none" strike="noStrike" dirty="0">
                        <a:solidFill>
                          <a:srgbClr val="000000"/>
                        </a:solidFill>
                        <a:effectLst/>
                        <a:latin typeface="Times New Roman"/>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sk-SK" sz="1200" b="0" i="0" u="none" strike="noStrike" dirty="0">
                          <a:solidFill>
                            <a:srgbClr val="000000"/>
                          </a:solidFill>
                          <a:effectLst/>
                          <a:latin typeface="Times New Roman"/>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7661">
                <a:tc>
                  <a:txBody>
                    <a:bodyPr/>
                    <a:lstStyle/>
                    <a:p>
                      <a:pPr algn="ctr" fontAlgn="ctr"/>
                      <a:r>
                        <a:rPr lang="en-US" sz="1200" b="0" i="0" u="none" strike="noStrike" dirty="0">
                          <a:solidFill>
                            <a:srgbClr val="000000"/>
                          </a:solidFill>
                          <a:effectLst/>
                          <a:latin typeface="Times New Roman"/>
                        </a:rPr>
                        <a:t>Handshake Call with </a:t>
                      </a:r>
                      <a:r>
                        <a:rPr lang="en-US" sz="1200" b="0" i="0" u="none" strike="noStrike" dirty="0" err="1">
                          <a:solidFill>
                            <a:srgbClr val="000000"/>
                          </a:solidFill>
                          <a:effectLst/>
                          <a:latin typeface="Times New Roman"/>
                        </a:rPr>
                        <a:t>Adamya</a:t>
                      </a:r>
                      <a:endParaRPr lang="en-US" sz="1200" b="0" i="0" u="none" strike="noStrike" dirty="0">
                        <a:solidFill>
                          <a:srgbClr val="000000"/>
                        </a:solidFill>
                        <a:effectLst/>
                        <a:latin typeface="Times New Roman"/>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Times New Roman"/>
                        </a:rPr>
                        <a:t>9th </a:t>
                      </a:r>
                      <a:r>
                        <a:rPr lang="en-US" sz="1200" b="0" i="0" u="none" strike="noStrike" dirty="0">
                          <a:solidFill>
                            <a:srgbClr val="000000"/>
                          </a:solidFill>
                          <a:effectLst/>
                          <a:latin typeface="Times New Roman"/>
                        </a:rPr>
                        <a:t>May</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a:rPr>
                        <a:t>10 AM - </a:t>
                      </a:r>
                      <a:r>
                        <a:rPr lang="en-US" sz="1200" b="0" i="0" u="none" strike="noStrike" dirty="0" smtClean="0">
                          <a:solidFill>
                            <a:srgbClr val="000000"/>
                          </a:solidFill>
                          <a:effectLst/>
                          <a:latin typeface="Times New Roman"/>
                        </a:rPr>
                        <a:t>10:</a:t>
                      </a:r>
                      <a:r>
                        <a:rPr lang="en-US" sz="1200" b="0" i="0" u="none" strike="noStrike" dirty="0">
                          <a:solidFill>
                            <a:srgbClr val="000000"/>
                          </a:solidFill>
                          <a:effectLst/>
                          <a:latin typeface="Times New Roman"/>
                        </a:rPr>
                        <a:t>30 AM</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a:rPr>
                        <a:t>On Call</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err="1" smtClean="0">
                          <a:solidFill>
                            <a:srgbClr val="000000"/>
                          </a:solidFill>
                          <a:effectLst/>
                          <a:latin typeface="Times New Roman"/>
                        </a:rPr>
                        <a:t>Priyam</a:t>
                      </a:r>
                      <a:r>
                        <a:rPr lang="en-US" sz="1200" b="0" i="0" u="none" strike="noStrike" dirty="0" smtClean="0">
                          <a:solidFill>
                            <a:srgbClr val="000000"/>
                          </a:solidFill>
                          <a:effectLst/>
                          <a:latin typeface="Times New Roman"/>
                        </a:rPr>
                        <a:t> &amp; </a:t>
                      </a:r>
                      <a:r>
                        <a:rPr lang="en-US" sz="1200" b="0" i="0" u="none" strike="noStrike" dirty="0" err="1" smtClean="0">
                          <a:solidFill>
                            <a:srgbClr val="000000"/>
                          </a:solidFill>
                          <a:effectLst/>
                          <a:latin typeface="Times New Roman"/>
                        </a:rPr>
                        <a:t>Adamya</a:t>
                      </a:r>
                      <a:endParaRPr lang="en-US" sz="1200" b="0" i="0" u="none" strike="noStrike" dirty="0">
                        <a:solidFill>
                          <a:srgbClr val="000000"/>
                        </a:solidFill>
                        <a:effectLst/>
                        <a:latin typeface="Times New Roman"/>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sk-SK" sz="1200" b="0" i="0" u="none" strike="noStrike" dirty="0">
                          <a:solidFill>
                            <a:srgbClr val="000000"/>
                          </a:solidFill>
                          <a:effectLst/>
                          <a:latin typeface="Times New Roman"/>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631">
                <a:tc>
                  <a:txBody>
                    <a:bodyPr/>
                    <a:lstStyle/>
                    <a:p>
                      <a:pPr algn="ctr" fontAlgn="ctr"/>
                      <a:r>
                        <a:rPr lang="fr-FR" sz="1200" b="0" i="0" u="none" strike="noStrike">
                          <a:solidFill>
                            <a:srgbClr val="000000"/>
                          </a:solidFill>
                          <a:effectLst/>
                          <a:latin typeface="Times New Roman"/>
                        </a:rPr>
                        <a:t>Session 1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Times New Roman"/>
                        </a:rPr>
                        <a:t>15th </a:t>
                      </a:r>
                      <a:r>
                        <a:rPr lang="en-US" sz="1200" b="0" i="0" u="none" strike="noStrike" dirty="0">
                          <a:solidFill>
                            <a:srgbClr val="000000"/>
                          </a:solidFill>
                          <a:effectLst/>
                          <a:latin typeface="Times New Roman"/>
                        </a:rPr>
                        <a:t>May</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10 AM - 11:30 AM</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MLA Office</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err="1" smtClean="0">
                          <a:solidFill>
                            <a:srgbClr val="000000"/>
                          </a:solidFill>
                          <a:effectLst/>
                          <a:latin typeface="Times New Roman"/>
                        </a:rPr>
                        <a:t>Priyam</a:t>
                      </a:r>
                      <a:r>
                        <a:rPr lang="en-US" sz="1200" b="0" i="0" u="none" strike="noStrike" dirty="0" smtClean="0">
                          <a:solidFill>
                            <a:srgbClr val="000000"/>
                          </a:solidFill>
                          <a:effectLst/>
                          <a:latin typeface="Times New Roman"/>
                        </a:rPr>
                        <a:t> &amp; </a:t>
                      </a:r>
                      <a:r>
                        <a:rPr lang="en-US" sz="1200" b="0" i="0" u="none" strike="noStrike" dirty="0" err="1" smtClean="0">
                          <a:solidFill>
                            <a:srgbClr val="000000"/>
                          </a:solidFill>
                          <a:effectLst/>
                          <a:latin typeface="Times New Roman"/>
                        </a:rPr>
                        <a:t>Adamya</a:t>
                      </a:r>
                      <a:endParaRPr lang="en-US" sz="1200" b="0" i="0" u="none" strike="noStrike" dirty="0" smtClean="0">
                        <a:solidFill>
                          <a:srgbClr val="000000"/>
                        </a:solidFill>
                        <a:effectLst/>
                        <a:latin typeface="Times New Roman"/>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sk-SK" sz="1200" b="0" i="0" u="none" strike="noStrike" dirty="0">
                          <a:solidFill>
                            <a:srgbClr val="000000"/>
                          </a:solidFill>
                          <a:effectLst/>
                          <a:latin typeface="Times New Roman"/>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631">
                <a:tc>
                  <a:txBody>
                    <a:bodyPr/>
                    <a:lstStyle/>
                    <a:p>
                      <a:pPr algn="ctr" fontAlgn="ctr"/>
                      <a:r>
                        <a:rPr lang="fr-FR" sz="1200" b="0" i="0" u="none" strike="noStrike">
                          <a:solidFill>
                            <a:srgbClr val="000000"/>
                          </a:solidFill>
                          <a:effectLst/>
                          <a:latin typeface="Times New Roman"/>
                        </a:rPr>
                        <a:t>Session 2</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Times New Roman"/>
                        </a:rPr>
                        <a:t>21st </a:t>
                      </a:r>
                      <a:r>
                        <a:rPr lang="en-US" sz="1200" b="0" i="0" u="none" strike="noStrike" dirty="0">
                          <a:solidFill>
                            <a:srgbClr val="000000"/>
                          </a:solidFill>
                          <a:effectLst/>
                          <a:latin typeface="Times New Roman"/>
                        </a:rPr>
                        <a:t>May</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10 AM - 11:30 AM</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MLA Office</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err="1" smtClean="0">
                          <a:solidFill>
                            <a:srgbClr val="000000"/>
                          </a:solidFill>
                          <a:effectLst/>
                          <a:latin typeface="Times New Roman"/>
                        </a:rPr>
                        <a:t>Priyam</a:t>
                      </a:r>
                      <a:r>
                        <a:rPr lang="en-US" sz="1200" b="0" i="0" u="none" strike="noStrike" dirty="0" smtClean="0">
                          <a:solidFill>
                            <a:srgbClr val="000000"/>
                          </a:solidFill>
                          <a:effectLst/>
                          <a:latin typeface="Times New Roman"/>
                        </a:rPr>
                        <a:t> &amp; </a:t>
                      </a:r>
                      <a:r>
                        <a:rPr lang="en-US" sz="1200" b="0" i="0" u="none" strike="noStrike" dirty="0" err="1" smtClean="0">
                          <a:solidFill>
                            <a:srgbClr val="000000"/>
                          </a:solidFill>
                          <a:effectLst/>
                          <a:latin typeface="Times New Roman"/>
                        </a:rPr>
                        <a:t>Adamya</a:t>
                      </a:r>
                      <a:endParaRPr lang="en-US" sz="1200" b="0" i="0" u="none" strike="noStrike" dirty="0" smtClean="0">
                        <a:solidFill>
                          <a:srgbClr val="000000"/>
                        </a:solidFill>
                        <a:effectLst/>
                        <a:latin typeface="Times New Roman"/>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sk-SK" sz="1200" b="0" i="0" u="none" strike="noStrike">
                          <a:solidFill>
                            <a:srgbClr val="000000"/>
                          </a:solidFill>
                          <a:effectLst/>
                          <a:latin typeface="Times New Roman"/>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631">
                <a:tc>
                  <a:txBody>
                    <a:bodyPr/>
                    <a:lstStyle/>
                    <a:p>
                      <a:pPr algn="ctr" fontAlgn="ctr"/>
                      <a:r>
                        <a:rPr lang="fr-FR" sz="1200" b="0" i="0" u="none" strike="noStrike">
                          <a:solidFill>
                            <a:srgbClr val="000000"/>
                          </a:solidFill>
                          <a:effectLst/>
                          <a:latin typeface="Times New Roman"/>
                        </a:rPr>
                        <a:t>Session 3</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Times New Roman"/>
                        </a:rPr>
                        <a:t>29th </a:t>
                      </a:r>
                      <a:r>
                        <a:rPr lang="en-US" sz="1200" b="0" i="0" u="none" strike="noStrike" dirty="0">
                          <a:solidFill>
                            <a:srgbClr val="000000"/>
                          </a:solidFill>
                          <a:effectLst/>
                          <a:latin typeface="Times New Roman"/>
                        </a:rPr>
                        <a:t>May</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10 AM - 11:30 AM</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MLA Office</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err="1" smtClean="0">
                          <a:solidFill>
                            <a:srgbClr val="000000"/>
                          </a:solidFill>
                          <a:effectLst/>
                          <a:latin typeface="Times New Roman"/>
                        </a:rPr>
                        <a:t>Priyam</a:t>
                      </a:r>
                      <a:r>
                        <a:rPr lang="en-US" sz="1200" b="0" i="0" u="none" strike="noStrike" dirty="0" smtClean="0">
                          <a:solidFill>
                            <a:srgbClr val="000000"/>
                          </a:solidFill>
                          <a:effectLst/>
                          <a:latin typeface="Times New Roman"/>
                        </a:rPr>
                        <a:t> &amp; </a:t>
                      </a:r>
                      <a:r>
                        <a:rPr lang="en-US" sz="1200" b="0" i="0" u="none" strike="noStrike" dirty="0" err="1" smtClean="0">
                          <a:solidFill>
                            <a:srgbClr val="000000"/>
                          </a:solidFill>
                          <a:effectLst/>
                          <a:latin typeface="Times New Roman"/>
                        </a:rPr>
                        <a:t>Adamya</a:t>
                      </a:r>
                      <a:endParaRPr lang="en-US" sz="1200" b="0" i="0" u="none" strike="noStrike" dirty="0" smtClean="0">
                        <a:solidFill>
                          <a:srgbClr val="000000"/>
                        </a:solidFill>
                        <a:effectLst/>
                        <a:latin typeface="Times New Roman"/>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sk-SK" sz="1200" b="0" i="0" u="none" strike="noStrike">
                          <a:solidFill>
                            <a:srgbClr val="000000"/>
                          </a:solidFill>
                          <a:effectLst/>
                          <a:latin typeface="Times New Roman"/>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631">
                <a:tc>
                  <a:txBody>
                    <a:bodyPr/>
                    <a:lstStyle/>
                    <a:p>
                      <a:pPr algn="ctr" fontAlgn="ctr"/>
                      <a:r>
                        <a:rPr lang="fr-FR" sz="1200" b="0" i="0" u="none" strike="noStrike">
                          <a:solidFill>
                            <a:srgbClr val="000000"/>
                          </a:solidFill>
                          <a:effectLst/>
                          <a:latin typeface="Times New Roman"/>
                        </a:rPr>
                        <a:t>Session 4</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Times New Roman"/>
                        </a:rPr>
                        <a:t>4th </a:t>
                      </a:r>
                      <a:r>
                        <a:rPr lang="en-US" sz="1200" b="0" i="0" u="none" strike="noStrike" dirty="0">
                          <a:solidFill>
                            <a:srgbClr val="000000"/>
                          </a:solidFill>
                          <a:effectLst/>
                          <a:latin typeface="Times New Roman"/>
                        </a:rPr>
                        <a:t>June</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10 AM - 11:30 AM</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MLA Office</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err="1" smtClean="0">
                          <a:solidFill>
                            <a:srgbClr val="000000"/>
                          </a:solidFill>
                          <a:effectLst/>
                          <a:latin typeface="Times New Roman"/>
                        </a:rPr>
                        <a:t>Priyam</a:t>
                      </a:r>
                      <a:r>
                        <a:rPr lang="en-US" sz="1200" b="0" i="0" u="none" strike="noStrike" dirty="0" smtClean="0">
                          <a:solidFill>
                            <a:srgbClr val="000000"/>
                          </a:solidFill>
                          <a:effectLst/>
                          <a:latin typeface="Times New Roman"/>
                        </a:rPr>
                        <a:t> &amp; </a:t>
                      </a:r>
                      <a:r>
                        <a:rPr lang="en-US" sz="1200" b="0" i="0" u="none" strike="noStrike" dirty="0" err="1" smtClean="0">
                          <a:solidFill>
                            <a:srgbClr val="000000"/>
                          </a:solidFill>
                          <a:effectLst/>
                          <a:latin typeface="Times New Roman"/>
                        </a:rPr>
                        <a:t>Adamya</a:t>
                      </a:r>
                      <a:endParaRPr lang="en-US" sz="1200" b="0" i="0" u="none" strike="noStrike" dirty="0" smtClean="0">
                        <a:solidFill>
                          <a:srgbClr val="000000"/>
                        </a:solidFill>
                        <a:effectLst/>
                        <a:latin typeface="Times New Roman"/>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sk-SK" sz="1200" b="0" i="0" u="none" strike="noStrike">
                          <a:solidFill>
                            <a:srgbClr val="000000"/>
                          </a:solidFill>
                          <a:effectLst/>
                          <a:latin typeface="Times New Roman"/>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631">
                <a:tc>
                  <a:txBody>
                    <a:bodyPr/>
                    <a:lstStyle/>
                    <a:p>
                      <a:pPr algn="ctr" fontAlgn="ctr"/>
                      <a:r>
                        <a:rPr lang="fr-FR" sz="1200" b="0" i="0" u="none" strike="noStrike">
                          <a:solidFill>
                            <a:srgbClr val="000000"/>
                          </a:solidFill>
                          <a:effectLst/>
                          <a:latin typeface="Times New Roman"/>
                        </a:rPr>
                        <a:t>Session 5</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Times New Roman"/>
                        </a:rPr>
                        <a:t>11th </a:t>
                      </a:r>
                      <a:r>
                        <a:rPr lang="en-US" sz="1200" b="0" i="0" u="none" strike="noStrike" dirty="0">
                          <a:solidFill>
                            <a:srgbClr val="000000"/>
                          </a:solidFill>
                          <a:effectLst/>
                          <a:latin typeface="Times New Roman"/>
                        </a:rPr>
                        <a:t>June</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10 AM - 11:30 AM</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MLA Office</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err="1" smtClean="0">
                          <a:solidFill>
                            <a:srgbClr val="000000"/>
                          </a:solidFill>
                          <a:effectLst/>
                          <a:latin typeface="Times New Roman"/>
                        </a:rPr>
                        <a:t>Priyam</a:t>
                      </a:r>
                      <a:r>
                        <a:rPr lang="en-US" sz="1200" b="0" i="0" u="none" strike="noStrike" dirty="0" smtClean="0">
                          <a:solidFill>
                            <a:srgbClr val="000000"/>
                          </a:solidFill>
                          <a:effectLst/>
                          <a:latin typeface="Times New Roman"/>
                        </a:rPr>
                        <a:t> &amp; </a:t>
                      </a:r>
                      <a:r>
                        <a:rPr lang="en-US" sz="1200" b="0" i="0" u="none" strike="noStrike" dirty="0" err="1" smtClean="0">
                          <a:solidFill>
                            <a:srgbClr val="000000"/>
                          </a:solidFill>
                          <a:effectLst/>
                          <a:latin typeface="Times New Roman"/>
                        </a:rPr>
                        <a:t>Adamya</a:t>
                      </a:r>
                      <a:endParaRPr lang="en-US" sz="1200" b="0" i="0" u="none" strike="noStrike" dirty="0" smtClean="0">
                        <a:solidFill>
                          <a:srgbClr val="000000"/>
                        </a:solidFill>
                        <a:effectLst/>
                        <a:latin typeface="Times New Roman"/>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sk-SK" sz="1200" b="0" i="0" u="none" strike="noStrike">
                          <a:solidFill>
                            <a:srgbClr val="000000"/>
                          </a:solidFill>
                          <a:effectLst/>
                          <a:latin typeface="Times New Roman"/>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5999">
                <a:tc>
                  <a:txBody>
                    <a:bodyPr/>
                    <a:lstStyle/>
                    <a:p>
                      <a:pPr algn="ctr" fontAlgn="ctr"/>
                      <a:r>
                        <a:rPr lang="fr-FR" sz="1200" b="0" i="0" u="none" strike="noStrike">
                          <a:solidFill>
                            <a:srgbClr val="000000"/>
                          </a:solidFill>
                          <a:effectLst/>
                          <a:latin typeface="Times New Roman"/>
                        </a:rPr>
                        <a:t>Session 6</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Times New Roman"/>
                        </a:rPr>
                        <a:t>18th </a:t>
                      </a:r>
                      <a:r>
                        <a:rPr lang="en-US" sz="1200" b="0" i="0" u="none" strike="noStrike" dirty="0">
                          <a:solidFill>
                            <a:srgbClr val="000000"/>
                          </a:solidFill>
                          <a:effectLst/>
                          <a:latin typeface="Times New Roman"/>
                        </a:rPr>
                        <a:t>June</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10 AM - 11:30 AM</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MLA Office</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err="1" smtClean="0">
                          <a:solidFill>
                            <a:srgbClr val="000000"/>
                          </a:solidFill>
                          <a:effectLst/>
                          <a:latin typeface="Times New Roman"/>
                        </a:rPr>
                        <a:t>Priyam</a:t>
                      </a:r>
                      <a:r>
                        <a:rPr lang="en-US" sz="1200" b="0" i="0" u="none" strike="noStrike" dirty="0" smtClean="0">
                          <a:solidFill>
                            <a:srgbClr val="000000"/>
                          </a:solidFill>
                          <a:effectLst/>
                          <a:latin typeface="Times New Roman"/>
                        </a:rPr>
                        <a:t> &amp; </a:t>
                      </a:r>
                      <a:r>
                        <a:rPr lang="en-US" sz="1200" b="0" i="0" u="none" strike="noStrike" dirty="0" err="1" smtClean="0">
                          <a:solidFill>
                            <a:srgbClr val="000000"/>
                          </a:solidFill>
                          <a:effectLst/>
                          <a:latin typeface="Times New Roman"/>
                        </a:rPr>
                        <a:t>Adamya</a:t>
                      </a:r>
                      <a:endParaRPr lang="en-US" sz="1200" b="0" i="0" u="none" strike="noStrike" dirty="0" smtClean="0">
                        <a:solidFill>
                          <a:srgbClr val="000000"/>
                        </a:solidFill>
                        <a:effectLst/>
                        <a:latin typeface="Times New Roman"/>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sk-SK" sz="1200" b="0" i="0" u="none" strike="noStrike">
                          <a:solidFill>
                            <a:srgbClr val="000000"/>
                          </a:solidFill>
                          <a:effectLst/>
                          <a:latin typeface="Times New Roman"/>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631">
                <a:tc>
                  <a:txBody>
                    <a:bodyPr/>
                    <a:lstStyle/>
                    <a:p>
                      <a:pPr algn="ctr" fontAlgn="ctr"/>
                      <a:r>
                        <a:rPr lang="fi-FI" sz="1200" b="0" i="0" u="none" strike="noStrike">
                          <a:solidFill>
                            <a:srgbClr val="000000"/>
                          </a:solidFill>
                          <a:effectLst/>
                          <a:latin typeface="Times New Roman"/>
                        </a:rPr>
                        <a:t>Session 7</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Times New Roman"/>
                        </a:rPr>
                        <a:t>25th </a:t>
                      </a:r>
                      <a:r>
                        <a:rPr lang="en-US" sz="1200" b="0" i="0" u="none" strike="noStrike" dirty="0">
                          <a:solidFill>
                            <a:srgbClr val="000000"/>
                          </a:solidFill>
                          <a:effectLst/>
                          <a:latin typeface="Times New Roman"/>
                        </a:rPr>
                        <a:t>June</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10 AM - 11:30 AM</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a:rPr>
                        <a:t>MLA Office</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err="1" smtClean="0">
                          <a:solidFill>
                            <a:srgbClr val="000000"/>
                          </a:solidFill>
                          <a:effectLst/>
                          <a:latin typeface="Times New Roman"/>
                        </a:rPr>
                        <a:t>Priyam</a:t>
                      </a:r>
                      <a:r>
                        <a:rPr lang="en-US" sz="1200" b="0" i="0" u="none" strike="noStrike" dirty="0" smtClean="0">
                          <a:solidFill>
                            <a:srgbClr val="000000"/>
                          </a:solidFill>
                          <a:effectLst/>
                          <a:latin typeface="Times New Roman"/>
                        </a:rPr>
                        <a:t> &amp; </a:t>
                      </a:r>
                      <a:r>
                        <a:rPr lang="en-US" sz="1200" b="0" i="0" u="none" strike="noStrike" dirty="0" err="1" smtClean="0">
                          <a:solidFill>
                            <a:srgbClr val="000000"/>
                          </a:solidFill>
                          <a:effectLst/>
                          <a:latin typeface="Times New Roman"/>
                        </a:rPr>
                        <a:t>Adamya</a:t>
                      </a:r>
                      <a:endParaRPr lang="en-US" sz="1200" b="0" i="0" u="none" strike="noStrike" dirty="0" smtClean="0">
                        <a:solidFill>
                          <a:srgbClr val="000000"/>
                        </a:solidFill>
                        <a:effectLst/>
                        <a:latin typeface="Times New Roman"/>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sk-SK" sz="1200" b="0" i="0" u="none" strike="noStrike">
                          <a:solidFill>
                            <a:srgbClr val="000000"/>
                          </a:solidFill>
                          <a:effectLst/>
                          <a:latin typeface="Times New Roman"/>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631">
                <a:tc>
                  <a:txBody>
                    <a:bodyPr/>
                    <a:lstStyle/>
                    <a:p>
                      <a:pPr algn="ctr" fontAlgn="ctr"/>
                      <a:r>
                        <a:rPr lang="fr-FR" sz="1200" b="0" i="0" u="none" strike="noStrike">
                          <a:solidFill>
                            <a:srgbClr val="000000"/>
                          </a:solidFill>
                          <a:effectLst/>
                          <a:latin typeface="Times New Roman"/>
                        </a:rPr>
                        <a:t>Session 8</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Times New Roman"/>
                        </a:rPr>
                        <a:t>2nd </a:t>
                      </a:r>
                      <a:r>
                        <a:rPr lang="en-US" sz="1200" b="0" i="0" u="none" strike="noStrike" dirty="0">
                          <a:solidFill>
                            <a:srgbClr val="000000"/>
                          </a:solidFill>
                          <a:effectLst/>
                          <a:latin typeface="Times New Roman"/>
                        </a:rPr>
                        <a:t>July</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10 AM - 11:30 AM</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MLA Office</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err="1" smtClean="0">
                          <a:solidFill>
                            <a:srgbClr val="000000"/>
                          </a:solidFill>
                          <a:effectLst/>
                          <a:latin typeface="Times New Roman"/>
                        </a:rPr>
                        <a:t>Priyam</a:t>
                      </a:r>
                      <a:r>
                        <a:rPr lang="en-US" sz="1200" b="0" i="0" u="none" strike="noStrike" dirty="0" smtClean="0">
                          <a:solidFill>
                            <a:srgbClr val="000000"/>
                          </a:solidFill>
                          <a:effectLst/>
                          <a:latin typeface="Times New Roman"/>
                        </a:rPr>
                        <a:t> &amp; </a:t>
                      </a:r>
                      <a:r>
                        <a:rPr lang="en-US" sz="1200" b="0" i="0" u="none" strike="noStrike" dirty="0" err="1" smtClean="0">
                          <a:solidFill>
                            <a:srgbClr val="000000"/>
                          </a:solidFill>
                          <a:effectLst/>
                          <a:latin typeface="Times New Roman"/>
                        </a:rPr>
                        <a:t>Adamya</a:t>
                      </a:r>
                      <a:endParaRPr lang="en-US" sz="1200" b="0" i="0" u="none" strike="noStrike" dirty="0" smtClean="0">
                        <a:solidFill>
                          <a:srgbClr val="000000"/>
                        </a:solidFill>
                        <a:effectLst/>
                        <a:latin typeface="Times New Roman"/>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sk-SK" sz="1200" b="0" i="0" u="none" strike="noStrike">
                          <a:solidFill>
                            <a:srgbClr val="000000"/>
                          </a:solidFill>
                          <a:effectLst/>
                          <a:latin typeface="Times New Roman"/>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631">
                <a:tc>
                  <a:txBody>
                    <a:bodyPr/>
                    <a:lstStyle/>
                    <a:p>
                      <a:pPr algn="ctr" fontAlgn="ctr"/>
                      <a:r>
                        <a:rPr lang="fr-FR" sz="1200" b="0" i="0" u="none" strike="noStrike">
                          <a:solidFill>
                            <a:srgbClr val="000000"/>
                          </a:solidFill>
                          <a:effectLst/>
                          <a:latin typeface="Times New Roman"/>
                        </a:rPr>
                        <a:t>Session 9</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Times New Roman"/>
                        </a:rPr>
                        <a:t>9th </a:t>
                      </a:r>
                      <a:r>
                        <a:rPr lang="en-US" sz="1200" b="0" i="0" u="none" strike="noStrike" dirty="0">
                          <a:solidFill>
                            <a:srgbClr val="000000"/>
                          </a:solidFill>
                          <a:effectLst/>
                          <a:latin typeface="Times New Roman"/>
                        </a:rPr>
                        <a:t>July</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10 AM - 11:30 AM</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MLA Office</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err="1" smtClean="0">
                          <a:solidFill>
                            <a:srgbClr val="000000"/>
                          </a:solidFill>
                          <a:effectLst/>
                          <a:latin typeface="Times New Roman"/>
                        </a:rPr>
                        <a:t>Priyam</a:t>
                      </a:r>
                      <a:r>
                        <a:rPr lang="en-US" sz="1200" b="0" i="0" u="none" strike="noStrike" dirty="0" smtClean="0">
                          <a:solidFill>
                            <a:srgbClr val="000000"/>
                          </a:solidFill>
                          <a:effectLst/>
                          <a:latin typeface="Times New Roman"/>
                        </a:rPr>
                        <a:t> &amp; </a:t>
                      </a:r>
                      <a:r>
                        <a:rPr lang="en-US" sz="1200" b="0" i="0" u="none" strike="noStrike" dirty="0" err="1" smtClean="0">
                          <a:solidFill>
                            <a:srgbClr val="000000"/>
                          </a:solidFill>
                          <a:effectLst/>
                          <a:latin typeface="Times New Roman"/>
                        </a:rPr>
                        <a:t>Adamya</a:t>
                      </a:r>
                      <a:endParaRPr lang="en-US" sz="1200" b="0" i="0" u="none" strike="noStrike" dirty="0" smtClean="0">
                        <a:solidFill>
                          <a:srgbClr val="000000"/>
                        </a:solidFill>
                        <a:effectLst/>
                        <a:latin typeface="Times New Roman"/>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sk-SK" sz="1200" b="0" i="0" u="none" strike="noStrike">
                          <a:solidFill>
                            <a:srgbClr val="000000"/>
                          </a:solidFill>
                          <a:effectLst/>
                          <a:latin typeface="Times New Roman"/>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631">
                <a:tc>
                  <a:txBody>
                    <a:bodyPr/>
                    <a:lstStyle/>
                    <a:p>
                      <a:pPr algn="ctr" fontAlgn="ctr"/>
                      <a:r>
                        <a:rPr lang="fr-FR" sz="1200" b="0" i="0" u="none" strike="noStrike">
                          <a:solidFill>
                            <a:srgbClr val="000000"/>
                          </a:solidFill>
                          <a:effectLst/>
                          <a:latin typeface="Times New Roman"/>
                        </a:rPr>
                        <a:t>Session 10</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Times New Roman"/>
                        </a:rPr>
                        <a:t>16th </a:t>
                      </a:r>
                      <a:r>
                        <a:rPr lang="en-US" sz="1200" b="0" i="0" u="none" strike="noStrike" dirty="0">
                          <a:solidFill>
                            <a:srgbClr val="000000"/>
                          </a:solidFill>
                          <a:effectLst/>
                          <a:latin typeface="Times New Roman"/>
                        </a:rPr>
                        <a:t>July</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10 AM - 11:30 AM</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MLA Office</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err="1" smtClean="0">
                          <a:solidFill>
                            <a:srgbClr val="000000"/>
                          </a:solidFill>
                          <a:effectLst/>
                          <a:latin typeface="Times New Roman"/>
                        </a:rPr>
                        <a:t>Priyam</a:t>
                      </a:r>
                      <a:r>
                        <a:rPr lang="en-US" sz="1200" b="0" i="0" u="none" strike="noStrike" dirty="0" smtClean="0">
                          <a:solidFill>
                            <a:srgbClr val="000000"/>
                          </a:solidFill>
                          <a:effectLst/>
                          <a:latin typeface="Times New Roman"/>
                        </a:rPr>
                        <a:t> &amp; </a:t>
                      </a:r>
                      <a:r>
                        <a:rPr lang="en-US" sz="1200" b="0" i="0" u="none" strike="noStrike" dirty="0" err="1" smtClean="0">
                          <a:solidFill>
                            <a:srgbClr val="000000"/>
                          </a:solidFill>
                          <a:effectLst/>
                          <a:latin typeface="Times New Roman"/>
                        </a:rPr>
                        <a:t>Adamya</a:t>
                      </a:r>
                      <a:endParaRPr lang="en-US" sz="1200" b="0" i="0" u="none" strike="noStrike" dirty="0" smtClean="0">
                        <a:solidFill>
                          <a:srgbClr val="000000"/>
                        </a:solidFill>
                        <a:effectLst/>
                        <a:latin typeface="Times New Roman"/>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sk-SK" sz="1200" b="0" i="0" u="none" strike="noStrike">
                          <a:solidFill>
                            <a:srgbClr val="000000"/>
                          </a:solidFill>
                          <a:effectLst/>
                          <a:latin typeface="Times New Roman"/>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631">
                <a:tc>
                  <a:txBody>
                    <a:bodyPr/>
                    <a:lstStyle/>
                    <a:p>
                      <a:pPr algn="ctr" fontAlgn="ctr"/>
                      <a:r>
                        <a:rPr lang="fr-FR" sz="1200" b="0" i="0" u="none" strike="noStrike">
                          <a:solidFill>
                            <a:srgbClr val="000000"/>
                          </a:solidFill>
                          <a:effectLst/>
                          <a:latin typeface="Times New Roman"/>
                        </a:rPr>
                        <a:t>Session 11</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Times New Roman"/>
                        </a:rPr>
                        <a:t>23rd </a:t>
                      </a:r>
                      <a:r>
                        <a:rPr lang="en-US" sz="1200" b="0" i="0" u="none" strike="noStrike" dirty="0">
                          <a:solidFill>
                            <a:srgbClr val="000000"/>
                          </a:solidFill>
                          <a:effectLst/>
                          <a:latin typeface="Times New Roman"/>
                        </a:rPr>
                        <a:t>July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10 AM - 11:30 AM</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MLA Office</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err="1" smtClean="0">
                          <a:solidFill>
                            <a:srgbClr val="000000"/>
                          </a:solidFill>
                          <a:effectLst/>
                          <a:latin typeface="Times New Roman"/>
                        </a:rPr>
                        <a:t>Priyam</a:t>
                      </a:r>
                      <a:r>
                        <a:rPr lang="en-US" sz="1200" b="0" i="0" u="none" strike="noStrike" dirty="0" smtClean="0">
                          <a:solidFill>
                            <a:srgbClr val="000000"/>
                          </a:solidFill>
                          <a:effectLst/>
                          <a:latin typeface="Times New Roman"/>
                        </a:rPr>
                        <a:t> &amp; </a:t>
                      </a:r>
                      <a:r>
                        <a:rPr lang="en-US" sz="1200" b="0" i="0" u="none" strike="noStrike" dirty="0" err="1" smtClean="0">
                          <a:solidFill>
                            <a:srgbClr val="000000"/>
                          </a:solidFill>
                          <a:effectLst/>
                          <a:latin typeface="Times New Roman"/>
                        </a:rPr>
                        <a:t>Adamya</a:t>
                      </a:r>
                      <a:endParaRPr lang="en-US" sz="1200" b="0" i="0" u="none" strike="noStrike" dirty="0" smtClean="0">
                        <a:solidFill>
                          <a:srgbClr val="000000"/>
                        </a:solidFill>
                        <a:effectLst/>
                        <a:latin typeface="Times New Roman"/>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sk-SK" sz="1200" b="0" i="0" u="none" strike="noStrike">
                          <a:solidFill>
                            <a:srgbClr val="000000"/>
                          </a:solidFill>
                          <a:effectLst/>
                          <a:latin typeface="Times New Roman"/>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631">
                <a:tc>
                  <a:txBody>
                    <a:bodyPr/>
                    <a:lstStyle/>
                    <a:p>
                      <a:pPr algn="ctr" fontAlgn="ctr"/>
                      <a:r>
                        <a:rPr lang="fr-FR" sz="1200" b="0" i="0" u="none" strike="noStrike">
                          <a:solidFill>
                            <a:srgbClr val="000000"/>
                          </a:solidFill>
                          <a:effectLst/>
                          <a:latin typeface="Times New Roman"/>
                        </a:rPr>
                        <a:t>Session 12</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Times New Roman"/>
                        </a:rPr>
                        <a:t>30th </a:t>
                      </a:r>
                      <a:r>
                        <a:rPr lang="en-US" sz="1200" b="0" i="0" u="none" strike="noStrike" dirty="0">
                          <a:solidFill>
                            <a:srgbClr val="000000"/>
                          </a:solidFill>
                          <a:effectLst/>
                          <a:latin typeface="Times New Roman"/>
                        </a:rPr>
                        <a:t>July</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10 AM - 11:30 AM</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a:rPr>
                        <a:t>MLA Office</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err="1" smtClean="0">
                          <a:solidFill>
                            <a:srgbClr val="000000"/>
                          </a:solidFill>
                          <a:effectLst/>
                          <a:latin typeface="Times New Roman"/>
                        </a:rPr>
                        <a:t>Priyam</a:t>
                      </a:r>
                      <a:r>
                        <a:rPr lang="en-US" sz="1200" b="0" i="0" u="none" strike="noStrike" dirty="0" smtClean="0">
                          <a:solidFill>
                            <a:srgbClr val="000000"/>
                          </a:solidFill>
                          <a:effectLst/>
                          <a:latin typeface="Times New Roman"/>
                        </a:rPr>
                        <a:t> &amp; </a:t>
                      </a:r>
                      <a:r>
                        <a:rPr lang="en-US" sz="1200" b="0" i="0" u="none" strike="noStrike" dirty="0" err="1" smtClean="0">
                          <a:solidFill>
                            <a:srgbClr val="000000"/>
                          </a:solidFill>
                          <a:effectLst/>
                          <a:latin typeface="Times New Roman"/>
                        </a:rPr>
                        <a:t>Adamya</a:t>
                      </a:r>
                      <a:endParaRPr lang="en-US" sz="1200" b="0" i="0" u="none" strike="noStrike" dirty="0" smtClean="0">
                        <a:solidFill>
                          <a:srgbClr val="000000"/>
                        </a:solidFill>
                        <a:effectLst/>
                        <a:latin typeface="Times New Roman"/>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sk-SK" sz="1200" b="0" i="0" u="none" strike="noStrike" dirty="0">
                          <a:solidFill>
                            <a:srgbClr val="000000"/>
                          </a:solidFill>
                          <a:effectLst/>
                          <a:latin typeface="Times New Roman"/>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60970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43141" y="123074"/>
            <a:ext cx="3414333" cy="890115"/>
          </a:xfrm>
          <a:prstGeom prst="rect">
            <a:avLst/>
          </a:prstGeom>
          <a:noFill/>
        </p:spPr>
        <p:txBody>
          <a:bodyPr wrap="none" rtlCol="0">
            <a:spAutoFit/>
          </a:bodyPr>
          <a:lstStyle/>
          <a:p>
            <a:pPr>
              <a:lnSpc>
                <a:spcPct val="90000"/>
              </a:lnSpc>
            </a:pPr>
            <a:r>
              <a:rPr lang="en-US" sz="2880" dirty="0">
                <a:solidFill>
                  <a:schemeClr val="bg1"/>
                </a:solidFill>
                <a:latin typeface="Roboto Black"/>
                <a:cs typeface="Roboto Black"/>
              </a:rPr>
              <a:t>IMPLEMENTATION</a:t>
            </a:r>
          </a:p>
          <a:p>
            <a:pPr>
              <a:lnSpc>
                <a:spcPct val="90000"/>
              </a:lnSpc>
            </a:pPr>
            <a:r>
              <a:rPr lang="en-US" sz="2880" dirty="0">
                <a:solidFill>
                  <a:schemeClr val="bg1"/>
                </a:solidFill>
                <a:latin typeface="Roboto Black"/>
                <a:cs typeface="Roboto Black"/>
              </a:rPr>
              <a:t>DAY</a:t>
            </a:r>
          </a:p>
        </p:txBody>
      </p:sp>
      <p:sp>
        <p:nvSpPr>
          <p:cNvPr id="9" name="Rectangle 8">
            <a:extLst>
              <a:ext uri="{FF2B5EF4-FFF2-40B4-BE49-F238E27FC236}">
                <a16:creationId xmlns="" xmlns:a16="http://schemas.microsoft.com/office/drawing/2014/main" id="{2126628E-FF57-CB40-A3D4-10FE8D3B3FCC}"/>
              </a:ext>
            </a:extLst>
          </p:cNvPr>
          <p:cNvSpPr/>
          <p:nvPr/>
        </p:nvSpPr>
        <p:spPr>
          <a:xfrm>
            <a:off x="0" y="-6350"/>
            <a:ext cx="12192000" cy="5190168"/>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dirty="0"/>
          </a:p>
        </p:txBody>
      </p:sp>
      <p:pic>
        <p:nvPicPr>
          <p:cNvPr id="8" name="Picture 7" descr="Logo-01.png">
            <a:extLst>
              <a:ext uri="{FF2B5EF4-FFF2-40B4-BE49-F238E27FC236}">
                <a16:creationId xmlns="" xmlns:a16="http://schemas.microsoft.com/office/drawing/2014/main" id="{667E564D-8F11-A546-B9F8-7E8C04C329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9559" y="4276250"/>
            <a:ext cx="2572882" cy="776940"/>
          </a:xfrm>
          <a:prstGeom prst="rect">
            <a:avLst/>
          </a:prstGeom>
        </p:spPr>
      </p:pic>
      <p:sp>
        <p:nvSpPr>
          <p:cNvPr id="4" name="Rectangle 3">
            <a:extLst>
              <a:ext uri="{FF2B5EF4-FFF2-40B4-BE49-F238E27FC236}">
                <a16:creationId xmlns="" xmlns:a16="http://schemas.microsoft.com/office/drawing/2014/main" id="{DE2848DD-3931-DD46-A28B-0F3B8526B6E3}"/>
              </a:ext>
            </a:extLst>
          </p:cNvPr>
          <p:cNvSpPr/>
          <p:nvPr/>
        </p:nvSpPr>
        <p:spPr>
          <a:xfrm>
            <a:off x="4397832" y="5354381"/>
            <a:ext cx="4905828" cy="1200329"/>
          </a:xfrm>
          <a:prstGeom prst="rect">
            <a:avLst/>
          </a:prstGeom>
        </p:spPr>
        <p:txBody>
          <a:bodyPr wrap="square">
            <a:spAutoFit/>
          </a:bodyPr>
          <a:lstStyle/>
          <a:p>
            <a:endParaRPr lang="en-GB" dirty="0">
              <a:latin typeface="Calibri" panose="020F0502020204030204" pitchFamily="34" charset="0"/>
              <a:cs typeface="Calibri" panose="020F0502020204030204" pitchFamily="34" charset="0"/>
            </a:endParaRPr>
          </a:p>
          <a:p>
            <a:r>
              <a:rPr lang="en-GB" dirty="0" err="1">
                <a:latin typeface="Calibri" panose="020F0502020204030204" pitchFamily="34" charset="0"/>
                <a:cs typeface="Calibri" panose="020F0502020204030204" pitchFamily="34" charset="0"/>
              </a:rPr>
              <a:t>Jigyasa</a:t>
            </a:r>
            <a:r>
              <a:rPr lang="en-GB" dirty="0">
                <a:latin typeface="Calibri" panose="020F0502020204030204" pitchFamily="34" charset="0"/>
                <a:cs typeface="Calibri" panose="020F0502020204030204" pitchFamily="34" charset="0"/>
              </a:rPr>
              <a:t> Sharma | </a:t>
            </a:r>
            <a:r>
              <a:rPr lang="en-GB" dirty="0" err="1">
                <a:latin typeface="Calibri" panose="020F0502020204030204" pitchFamily="34" charset="0"/>
                <a:cs typeface="Calibri" panose="020F0502020204030204" pitchFamily="34" charset="0"/>
              </a:rPr>
              <a:t>Vivek</a:t>
            </a:r>
            <a:r>
              <a:rPr lang="en-GB" dirty="0">
                <a:latin typeface="Calibri" panose="020F0502020204030204" pitchFamily="34" charset="0"/>
                <a:cs typeface="Calibri" panose="020F0502020204030204" pitchFamily="34" charset="0"/>
              </a:rPr>
              <a:t>  Arora</a:t>
            </a:r>
          </a:p>
          <a:p>
            <a:r>
              <a:rPr lang="en-GB" dirty="0" err="1">
                <a:latin typeface="Calibri" panose="020F0502020204030204" pitchFamily="34" charset="0"/>
                <a:cs typeface="Calibri" panose="020F0502020204030204" pitchFamily="34" charset="0"/>
              </a:rPr>
              <a:t>jigyasa@maynardleigh.in</a:t>
            </a:r>
            <a:r>
              <a:rPr lang="en-GB" dirty="0">
                <a:latin typeface="Calibri" panose="020F0502020204030204" pitchFamily="34" charset="0"/>
                <a:cs typeface="Calibri" panose="020F0502020204030204" pitchFamily="34" charset="0"/>
              </a:rPr>
              <a:t> | </a:t>
            </a:r>
            <a:r>
              <a:rPr lang="en-GB" dirty="0" err="1">
                <a:latin typeface="Calibri" panose="020F0502020204030204" pitchFamily="34" charset="0"/>
                <a:cs typeface="Calibri" panose="020F0502020204030204" pitchFamily="34" charset="0"/>
              </a:rPr>
              <a:t>vivek@maynardleigh.in</a:t>
            </a:r>
            <a:endParaRPr lang="en-US"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+91 9717922445 | +91 9810811385</a:t>
            </a:r>
          </a:p>
        </p:txBody>
      </p:sp>
      <p:sp>
        <p:nvSpPr>
          <p:cNvPr id="15" name="Rectangle 14">
            <a:extLst>
              <a:ext uri="{FF2B5EF4-FFF2-40B4-BE49-F238E27FC236}">
                <a16:creationId xmlns="" xmlns:a16="http://schemas.microsoft.com/office/drawing/2014/main" id="{45C53F49-9D6C-724C-945D-61D7833AF00B}"/>
              </a:ext>
            </a:extLst>
          </p:cNvPr>
          <p:cNvSpPr/>
          <p:nvPr/>
        </p:nvSpPr>
        <p:spPr>
          <a:xfrm>
            <a:off x="3207660" y="5354166"/>
            <a:ext cx="6096000" cy="1200329"/>
          </a:xfrm>
          <a:prstGeom prst="rect">
            <a:avLst/>
          </a:prstGeom>
        </p:spPr>
        <p:txBody>
          <a:bodyPr>
            <a:spAutoFit/>
          </a:bodyPr>
          <a:lstStyle/>
          <a:p>
            <a:r>
              <a:rPr lang="en-GB" b="1" dirty="0">
                <a:latin typeface="Calibri" panose="020F0502020204030204" pitchFamily="34" charset="0"/>
                <a:cs typeface="Calibri" panose="020F0502020204030204" pitchFamily="34" charset="0"/>
              </a:rPr>
              <a:t>Get in </a:t>
            </a:r>
            <a:r>
              <a:rPr lang="en-GB" b="1" dirty="0" smtClean="0">
                <a:latin typeface="Calibri" panose="020F0502020204030204" pitchFamily="34" charset="0"/>
                <a:cs typeface="Calibri" panose="020F0502020204030204" pitchFamily="34" charset="0"/>
              </a:rPr>
              <a:t>touch:</a:t>
            </a:r>
            <a:endParaRPr lang="en-GB" b="1" dirty="0">
              <a:latin typeface="Calibri" panose="020F0502020204030204" pitchFamily="34" charset="0"/>
              <a:cs typeface="Calibri" panose="020F0502020204030204" pitchFamily="34" charset="0"/>
            </a:endParaRPr>
          </a:p>
          <a:p>
            <a:r>
              <a:rPr lang="en-GB" b="1" dirty="0">
                <a:latin typeface="Calibri" panose="020F0502020204030204" pitchFamily="34" charset="0"/>
                <a:cs typeface="Calibri" panose="020F0502020204030204" pitchFamily="34" charset="0"/>
              </a:rPr>
              <a:t>Contact:</a:t>
            </a:r>
          </a:p>
          <a:p>
            <a:r>
              <a:rPr lang="en-GB" b="1" dirty="0">
                <a:latin typeface="Calibri" panose="020F0502020204030204" pitchFamily="34" charset="0"/>
                <a:cs typeface="Calibri" panose="020F0502020204030204" pitchFamily="34" charset="0"/>
              </a:rPr>
              <a:t>Email:         </a:t>
            </a:r>
          </a:p>
          <a:p>
            <a:r>
              <a:rPr lang="en-GB" b="1" dirty="0">
                <a:latin typeface="Calibri" panose="020F0502020204030204" pitchFamily="34" charset="0"/>
                <a:cs typeface="Calibri" panose="020F0502020204030204" pitchFamily="34" charset="0"/>
              </a:rPr>
              <a:t>Telephone:    	</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635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7B4A1B28-AF16-2F42-B484-E3CD6D32D1D8}"/>
              </a:ext>
            </a:extLst>
          </p:cNvPr>
          <p:cNvSpPr/>
          <p:nvPr/>
        </p:nvSpPr>
        <p:spPr>
          <a:xfrm>
            <a:off x="0" y="-6350"/>
            <a:ext cx="12192000" cy="1264536"/>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dirty="0"/>
          </a:p>
        </p:txBody>
      </p:sp>
      <p:sp>
        <p:nvSpPr>
          <p:cNvPr id="5" name="TextBox 4">
            <a:extLst>
              <a:ext uri="{FF2B5EF4-FFF2-40B4-BE49-F238E27FC236}">
                <a16:creationId xmlns="" xmlns:a16="http://schemas.microsoft.com/office/drawing/2014/main" id="{9A071EA1-2CEF-0243-93B9-CC34DC8AAB10}"/>
              </a:ext>
            </a:extLst>
          </p:cNvPr>
          <p:cNvSpPr txBox="1"/>
          <p:nvPr/>
        </p:nvSpPr>
        <p:spPr>
          <a:xfrm>
            <a:off x="267704" y="283466"/>
            <a:ext cx="1947969" cy="757130"/>
          </a:xfrm>
          <a:prstGeom prst="rect">
            <a:avLst/>
          </a:prstGeom>
          <a:noFill/>
        </p:spPr>
        <p:txBody>
          <a:bodyPr wrap="none" rtlCol="0">
            <a:spAutoFit/>
          </a:bodyPr>
          <a:lstStyle/>
          <a:p>
            <a:pPr>
              <a:lnSpc>
                <a:spcPct val="90000"/>
              </a:lnSpc>
            </a:pPr>
            <a:r>
              <a:rPr lang="en-US" sz="2400" b="1" dirty="0">
                <a:solidFill>
                  <a:schemeClr val="bg1"/>
                </a:solidFill>
                <a:latin typeface="Arial" panose="020B0604020202020204" pitchFamily="34" charset="0"/>
                <a:cs typeface="Arial" panose="020B0604020202020204" pitchFamily="34" charset="0"/>
              </a:rPr>
              <a:t>THE</a:t>
            </a:r>
          </a:p>
          <a:p>
            <a:pPr>
              <a:lnSpc>
                <a:spcPct val="90000"/>
              </a:lnSpc>
            </a:pPr>
            <a:r>
              <a:rPr lang="en-US" sz="2400" b="1" dirty="0">
                <a:solidFill>
                  <a:schemeClr val="bg1"/>
                </a:solidFill>
                <a:latin typeface="Arial" panose="020B0604020202020204" pitchFamily="34" charset="0"/>
                <a:cs typeface="Arial" panose="020B0604020202020204" pitchFamily="34" charset="0"/>
              </a:rPr>
              <a:t>APPROACH</a:t>
            </a:r>
          </a:p>
        </p:txBody>
      </p:sp>
      <p:pic>
        <p:nvPicPr>
          <p:cNvPr id="7" name="Picture 2" descr="C:\Users\Administrator\Desktop\Maynard Leigh assignment\dddd-4ds-process-303.JPG">
            <a:extLst>
              <a:ext uri="{FF2B5EF4-FFF2-40B4-BE49-F238E27FC236}">
                <a16:creationId xmlns="" xmlns:a16="http://schemas.microsoft.com/office/drawing/2014/main" id="{36EB4D52-390A-AD40-9142-797D826B9D37}"/>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95435" y="1728463"/>
            <a:ext cx="4736506" cy="453868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8A80D528-1439-CE48-806F-44E3ED050E89}"/>
              </a:ext>
            </a:extLst>
          </p:cNvPr>
          <p:cNvSpPr txBox="1"/>
          <p:nvPr/>
        </p:nvSpPr>
        <p:spPr>
          <a:xfrm>
            <a:off x="8031961" y="3024497"/>
            <a:ext cx="3154369" cy="1477328"/>
          </a:xfrm>
          <a:prstGeom prst="rect">
            <a:avLst/>
          </a:prstGeom>
          <a:noFill/>
        </p:spPr>
        <p:txBody>
          <a:bodyPr wrap="square" rtlCol="0">
            <a:spAutoFit/>
          </a:bodyPr>
          <a:lstStyle/>
          <a:p>
            <a:pPr algn="just"/>
            <a:r>
              <a:rPr lang="en-US" b="1" dirty="0">
                <a:solidFill>
                  <a:schemeClr val="accent1"/>
                </a:solidFill>
                <a:latin typeface="Calibri" panose="020F0502020204030204" pitchFamily="34" charset="0"/>
                <a:cs typeface="Calibri" panose="020F0502020204030204" pitchFamily="34" charset="0"/>
              </a:rPr>
              <a:t>The </a:t>
            </a:r>
            <a:r>
              <a:rPr lang="en-GB" b="1" dirty="0" smtClean="0">
                <a:solidFill>
                  <a:schemeClr val="accent1"/>
                </a:solidFill>
              </a:rPr>
              <a:t>Methodology</a:t>
            </a:r>
          </a:p>
          <a:p>
            <a:pPr algn="just"/>
            <a:endParaRPr lang="en-US" b="1" dirty="0">
              <a:solidFill>
                <a:schemeClr val="accent1"/>
              </a:solidFill>
              <a:latin typeface="Calibri" panose="020F0502020204030204" pitchFamily="34" charset="0"/>
              <a:cs typeface="Calibri" panose="020F0502020204030204" pitchFamily="34" charset="0"/>
            </a:endParaRPr>
          </a:p>
          <a:p>
            <a:pPr>
              <a:spcAft>
                <a:spcPts val="200"/>
              </a:spcAft>
              <a:defRPr/>
            </a:pPr>
            <a:r>
              <a:rPr lang="en-GB" dirty="0"/>
              <a:t>We use Interactive theatrical exercises along with Psychological and L &amp; D tools</a:t>
            </a:r>
            <a:endParaRPr lang="en-GB" dirty="0">
              <a:ea typeface="Times New Roman" pitchFamily="18" charset="0"/>
              <a:cs typeface="Arial" pitchFamily="34" charset="0"/>
            </a:endParaRPr>
          </a:p>
        </p:txBody>
      </p:sp>
    </p:spTree>
    <p:extLst>
      <p:ext uri="{BB962C8B-B14F-4D97-AF65-F5344CB8AC3E}">
        <p14:creationId xmlns:p14="http://schemas.microsoft.com/office/powerpoint/2010/main" val="2386687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58096" y="1286724"/>
            <a:ext cx="9171154" cy="5078313"/>
          </a:xfrm>
          <a:prstGeom prst="rect">
            <a:avLst/>
          </a:prstGeom>
        </p:spPr>
        <p:txBody>
          <a:bodyPr wrap="square" anchor="ctr">
            <a:spAutoFit/>
          </a:bodyPr>
          <a:lstStyle/>
          <a:p>
            <a:pPr marL="900430" marR="0">
              <a:lnSpc>
                <a:spcPct val="120000"/>
              </a:lnSpc>
              <a:spcBef>
                <a:spcPts val="0"/>
              </a:spcBef>
              <a:spcAft>
                <a:spcPts val="0"/>
              </a:spcAft>
            </a:pPr>
            <a:r>
              <a:rPr lang="en-GB" sz="1500" dirty="0">
                <a:ea typeface="Times New Roman" panose="02020603050405020304" pitchFamily="18" charset="0"/>
                <a:cs typeface="Arial" panose="020B0604020202020204" pitchFamily="34" charset="0"/>
              </a:rPr>
              <a:t>The Maynard Leigh performance coaching experience resembles the relationship between a theatre or film director and an actor. The director’s job in rehearsal is to unlock the actor’s potential in order to deliver outstanding performance. They do this in many ways using insightful feedback, suggesting exercises, encouraging experimentation and working in a creative partnership. This is why actors will always expect to get up on their feet and try things out in the rehearsal stage of a production.</a:t>
            </a:r>
          </a:p>
          <a:p>
            <a:pPr marL="900430" marR="0">
              <a:lnSpc>
                <a:spcPct val="120000"/>
              </a:lnSpc>
              <a:spcBef>
                <a:spcPts val="0"/>
              </a:spcBef>
              <a:spcAft>
                <a:spcPts val="0"/>
              </a:spcAft>
            </a:pPr>
            <a:endParaRPr lang="en-US" sz="1500" dirty="0">
              <a:ea typeface="Times New Roman" panose="02020603050405020304" pitchFamily="18" charset="0"/>
            </a:endParaRPr>
          </a:p>
          <a:p>
            <a:pPr marL="900430" marR="0">
              <a:lnSpc>
                <a:spcPct val="120000"/>
              </a:lnSpc>
              <a:spcBef>
                <a:spcPts val="0"/>
              </a:spcBef>
              <a:spcAft>
                <a:spcPts val="0"/>
              </a:spcAft>
            </a:pPr>
            <a:r>
              <a:rPr lang="en-GB" sz="1500" dirty="0">
                <a:ea typeface="Times New Roman" panose="02020603050405020304" pitchFamily="18" charset="0"/>
                <a:cs typeface="Arial" panose="020B0604020202020204" pitchFamily="34" charset="0"/>
              </a:rPr>
              <a:t>People who come to us for coaching would expect this to be the case.  They would think it self-evident that a coaching session to prepare for a conference speech, for instance, would not simply be a question-based conversation, exploring barriers to high performance. No - they would expect to get on their feet and try things out – to rehearse. This is how people change their behaviour and discover new ways of doing things and expand their range and capability. </a:t>
            </a:r>
          </a:p>
          <a:p>
            <a:pPr marL="900430" marR="0">
              <a:lnSpc>
                <a:spcPct val="120000"/>
              </a:lnSpc>
              <a:spcBef>
                <a:spcPts val="0"/>
              </a:spcBef>
              <a:spcAft>
                <a:spcPts val="0"/>
              </a:spcAft>
            </a:pPr>
            <a:r>
              <a:rPr lang="en-GB" sz="1500" dirty="0">
                <a:ea typeface="Times New Roman" panose="02020603050405020304" pitchFamily="18" charset="0"/>
                <a:cs typeface="Arial" panose="020B0604020202020204" pitchFamily="34" charset="0"/>
              </a:rPr>
              <a:t> </a:t>
            </a:r>
            <a:endParaRPr lang="en-US" sz="1500" dirty="0">
              <a:ea typeface="Times New Roman" panose="02020603050405020304" pitchFamily="18" charset="0"/>
            </a:endParaRPr>
          </a:p>
          <a:p>
            <a:pPr marL="900430" marR="0">
              <a:lnSpc>
                <a:spcPct val="120000"/>
              </a:lnSpc>
              <a:spcBef>
                <a:spcPts val="0"/>
              </a:spcBef>
              <a:spcAft>
                <a:spcPts val="0"/>
              </a:spcAft>
            </a:pPr>
            <a:r>
              <a:rPr lang="en-GB" sz="1500" dirty="0">
                <a:ea typeface="Times New Roman" panose="02020603050405020304" pitchFamily="18" charset="0"/>
                <a:cs typeface="Arial" panose="020B0604020202020204" pitchFamily="34" charset="0"/>
              </a:rPr>
              <a:t>Whilst some of the session will crucially involve an in-depth conversation exploring the dimensions of the issue, its ramifications and the person’s thinking about it, it will also take the client into the realm of experience.  It will explore their emotional states and expression.  It will, more than likely, provide opportunities for them to experiment with alternative behaviours and rehearse anticipated situations.  Whatever else, it will certainly be an experience – one that comes out of the dynamic creative partnership between the coach and the client.</a:t>
            </a:r>
            <a:endParaRPr lang="en-US" sz="1500" dirty="0">
              <a:ea typeface="Times New Roman" panose="02020603050405020304" pitchFamily="18" charset="0"/>
            </a:endParaRPr>
          </a:p>
        </p:txBody>
      </p:sp>
      <p:pic>
        <p:nvPicPr>
          <p:cNvPr id="7" name="Picture 6" descr="methods_and_approach2.jpg"/>
          <p:cNvPicPr/>
          <p:nvPr/>
        </p:nvPicPr>
        <p:blipFill>
          <a:blip r:embed="rId3" cstate="email">
            <a:extLst>
              <a:ext uri="{28A0092B-C50C-407E-A947-70E740481C1C}">
                <a14:useLocalDpi xmlns:a14="http://schemas.microsoft.com/office/drawing/2010/main"/>
              </a:ext>
            </a:extLst>
          </a:blip>
          <a:srcRect/>
          <a:stretch>
            <a:fillRect/>
          </a:stretch>
        </p:blipFill>
        <p:spPr bwMode="auto">
          <a:xfrm>
            <a:off x="8819137" y="2132477"/>
            <a:ext cx="2758348" cy="2542762"/>
          </a:xfrm>
          <a:prstGeom prst="rect">
            <a:avLst/>
          </a:prstGeom>
          <a:ln>
            <a:noFill/>
          </a:ln>
          <a:effectLst>
            <a:outerShdw blurRad="292100" dist="139700" dir="2700000" algn="tl" rotWithShape="0">
              <a:srgbClr val="333333">
                <a:alpha val="65000"/>
              </a:srgbClr>
            </a:outerShdw>
          </a:effectLst>
        </p:spPr>
      </p:pic>
      <p:sp>
        <p:nvSpPr>
          <p:cNvPr id="8" name="Slide Number Placeholder 11">
            <a:extLst>
              <a:ext uri="{FF2B5EF4-FFF2-40B4-BE49-F238E27FC236}">
                <a16:creationId xmlns="" xmlns:a16="http://schemas.microsoft.com/office/drawing/2014/main" id="{B247414E-D639-4E2B-BAA7-187E6A488DA5}"/>
              </a:ext>
            </a:extLst>
          </p:cNvPr>
          <p:cNvSpPr>
            <a:spLocks noGrp="1"/>
          </p:cNvSpPr>
          <p:nvPr>
            <p:ph type="sldNum" sz="quarter" idx="12"/>
          </p:nvPr>
        </p:nvSpPr>
        <p:spPr>
          <a:xfrm>
            <a:off x="8610600" y="6356350"/>
            <a:ext cx="2743200" cy="365125"/>
          </a:xfrm>
        </p:spPr>
        <p:txBody>
          <a:bodyPr/>
          <a:lstStyle/>
          <a:p>
            <a:fld id="{413B3636-6C0C-4689-A067-28AF9B20F45A}" type="slidenum">
              <a:rPr lang="en-US" smtClean="0"/>
              <a:t>3</a:t>
            </a:fld>
            <a:endParaRPr lang="en-US" dirty="0"/>
          </a:p>
        </p:txBody>
      </p:sp>
      <p:sp>
        <p:nvSpPr>
          <p:cNvPr id="6" name="Rectangle 5">
            <a:extLst>
              <a:ext uri="{FF2B5EF4-FFF2-40B4-BE49-F238E27FC236}">
                <a16:creationId xmlns="" xmlns:a16="http://schemas.microsoft.com/office/drawing/2014/main" id="{7B4A1B28-AF16-2F42-B484-E3CD6D32D1D8}"/>
              </a:ext>
            </a:extLst>
          </p:cNvPr>
          <p:cNvSpPr/>
          <p:nvPr/>
        </p:nvSpPr>
        <p:spPr>
          <a:xfrm>
            <a:off x="0" y="-6350"/>
            <a:ext cx="12192000" cy="1264536"/>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dirty="0"/>
          </a:p>
        </p:txBody>
      </p:sp>
      <p:sp>
        <p:nvSpPr>
          <p:cNvPr id="9" name="TextBox 8">
            <a:extLst>
              <a:ext uri="{FF2B5EF4-FFF2-40B4-BE49-F238E27FC236}">
                <a16:creationId xmlns="" xmlns:a16="http://schemas.microsoft.com/office/drawing/2014/main" id="{9A071EA1-2CEF-0243-93B9-CC34DC8AAB10}"/>
              </a:ext>
            </a:extLst>
          </p:cNvPr>
          <p:cNvSpPr txBox="1"/>
          <p:nvPr/>
        </p:nvSpPr>
        <p:spPr>
          <a:xfrm>
            <a:off x="267704" y="283466"/>
            <a:ext cx="4681840" cy="763286"/>
          </a:xfrm>
          <a:prstGeom prst="rect">
            <a:avLst/>
          </a:prstGeom>
          <a:noFill/>
        </p:spPr>
        <p:txBody>
          <a:bodyPr wrap="none" rtlCol="0">
            <a:spAutoFit/>
          </a:bodyPr>
          <a:lstStyle/>
          <a:p>
            <a:pPr>
              <a:lnSpc>
                <a:spcPct val="90000"/>
              </a:lnSpc>
            </a:pPr>
            <a:r>
              <a:rPr lang="en-US" sz="2400" b="1" dirty="0" smtClean="0">
                <a:solidFill>
                  <a:schemeClr val="bg1"/>
                </a:solidFill>
                <a:latin typeface="Arial" panose="020B0604020202020204" pitchFamily="34" charset="0"/>
                <a:cs typeface="Arial" panose="020B0604020202020204" pitchFamily="34" charset="0"/>
              </a:rPr>
              <a:t>EXECUTIVE COACHING FROM</a:t>
            </a:r>
          </a:p>
          <a:p>
            <a:pPr>
              <a:lnSpc>
                <a:spcPct val="90000"/>
              </a:lnSpc>
            </a:pPr>
            <a:r>
              <a:rPr lang="en-US" sz="2400" b="1" dirty="0" smtClean="0">
                <a:solidFill>
                  <a:schemeClr val="bg1"/>
                </a:solidFill>
                <a:latin typeface="Arial" panose="020B0604020202020204" pitchFamily="34" charset="0"/>
                <a:cs typeface="Arial" panose="020B0604020202020204" pitchFamily="34" charset="0"/>
              </a:rPr>
              <a:t>MAYNARD LEIGH’S LENS </a:t>
            </a:r>
          </a:p>
        </p:txBody>
      </p:sp>
    </p:spTree>
    <p:extLst>
      <p:ext uri="{BB962C8B-B14F-4D97-AF65-F5344CB8AC3E}">
        <p14:creationId xmlns:p14="http://schemas.microsoft.com/office/powerpoint/2010/main" val="3743782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7B4A1B28-AF16-2F42-B484-E3CD6D32D1D8}"/>
              </a:ext>
            </a:extLst>
          </p:cNvPr>
          <p:cNvSpPr/>
          <p:nvPr/>
        </p:nvSpPr>
        <p:spPr>
          <a:xfrm>
            <a:off x="0" y="-6350"/>
            <a:ext cx="12192000" cy="1264536"/>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dirty="0"/>
          </a:p>
        </p:txBody>
      </p:sp>
      <p:sp>
        <p:nvSpPr>
          <p:cNvPr id="5" name="TextBox 4">
            <a:extLst>
              <a:ext uri="{FF2B5EF4-FFF2-40B4-BE49-F238E27FC236}">
                <a16:creationId xmlns="" xmlns:a16="http://schemas.microsoft.com/office/drawing/2014/main" id="{9A071EA1-2CEF-0243-93B9-CC34DC8AAB10}"/>
              </a:ext>
            </a:extLst>
          </p:cNvPr>
          <p:cNvSpPr txBox="1"/>
          <p:nvPr/>
        </p:nvSpPr>
        <p:spPr>
          <a:xfrm>
            <a:off x="267704" y="283466"/>
            <a:ext cx="1673856" cy="757130"/>
          </a:xfrm>
          <a:prstGeom prst="rect">
            <a:avLst/>
          </a:prstGeom>
          <a:noFill/>
        </p:spPr>
        <p:txBody>
          <a:bodyPr wrap="none" rtlCol="0">
            <a:spAutoFit/>
          </a:bodyPr>
          <a:lstStyle/>
          <a:p>
            <a:pPr>
              <a:lnSpc>
                <a:spcPct val="90000"/>
              </a:lnSpc>
            </a:pPr>
            <a:r>
              <a:rPr lang="en-US" sz="2400" b="1" dirty="0">
                <a:solidFill>
                  <a:schemeClr val="bg1"/>
                </a:solidFill>
                <a:latin typeface="Arial" panose="020B0604020202020204" pitchFamily="34" charset="0"/>
                <a:cs typeface="Arial" panose="020B0604020202020204" pitchFamily="34" charset="0"/>
              </a:rPr>
              <a:t>THE</a:t>
            </a:r>
          </a:p>
          <a:p>
            <a:pPr>
              <a:lnSpc>
                <a:spcPct val="90000"/>
              </a:lnSpc>
            </a:pPr>
            <a:r>
              <a:rPr lang="en-US" sz="2400" b="1" dirty="0">
                <a:solidFill>
                  <a:schemeClr val="bg1"/>
                </a:solidFill>
                <a:latin typeface="Arial" panose="020B0604020202020204" pitchFamily="34" charset="0"/>
                <a:cs typeface="Arial" panose="020B0604020202020204" pitchFamily="34" charset="0"/>
              </a:rPr>
              <a:t>JOURNEY</a:t>
            </a:r>
          </a:p>
        </p:txBody>
      </p:sp>
      <p:pic>
        <p:nvPicPr>
          <p:cNvPr id="3" name="Picture 2">
            <a:extLst>
              <a:ext uri="{FF2B5EF4-FFF2-40B4-BE49-F238E27FC236}">
                <a16:creationId xmlns="" xmlns:a16="http://schemas.microsoft.com/office/drawing/2014/main" id="{EDD20816-CDA7-0341-900F-A33A7BC88370}"/>
              </a:ext>
            </a:extLst>
          </p:cNvPr>
          <p:cNvPicPr>
            <a:picLocks noChangeAspect="1"/>
          </p:cNvPicPr>
          <p:nvPr/>
        </p:nvPicPr>
        <p:blipFill>
          <a:blip r:embed="rId2"/>
          <a:stretch>
            <a:fillRect/>
          </a:stretch>
        </p:blipFill>
        <p:spPr>
          <a:xfrm>
            <a:off x="573459" y="2974496"/>
            <a:ext cx="2921117" cy="1609664"/>
          </a:xfrm>
          <a:prstGeom prst="rect">
            <a:avLst/>
          </a:prstGeom>
        </p:spPr>
      </p:pic>
      <p:pic>
        <p:nvPicPr>
          <p:cNvPr id="9" name="Picture 8">
            <a:extLst>
              <a:ext uri="{FF2B5EF4-FFF2-40B4-BE49-F238E27FC236}">
                <a16:creationId xmlns="" xmlns:a16="http://schemas.microsoft.com/office/drawing/2014/main" id="{649CE675-1E93-6D41-9289-86417F8CD98C}"/>
              </a:ext>
            </a:extLst>
          </p:cNvPr>
          <p:cNvPicPr>
            <a:picLocks noChangeAspect="1"/>
          </p:cNvPicPr>
          <p:nvPr/>
        </p:nvPicPr>
        <p:blipFill>
          <a:blip r:embed="rId2"/>
          <a:stretch>
            <a:fillRect/>
          </a:stretch>
        </p:blipFill>
        <p:spPr>
          <a:xfrm>
            <a:off x="6312648" y="2974496"/>
            <a:ext cx="2921117" cy="1609664"/>
          </a:xfrm>
          <a:prstGeom prst="rect">
            <a:avLst/>
          </a:prstGeom>
        </p:spPr>
      </p:pic>
      <p:sp>
        <p:nvSpPr>
          <p:cNvPr id="13" name="TextBox 12">
            <a:extLst>
              <a:ext uri="{FF2B5EF4-FFF2-40B4-BE49-F238E27FC236}">
                <a16:creationId xmlns="" xmlns:a16="http://schemas.microsoft.com/office/drawing/2014/main" id="{B32873C9-0835-6645-9849-4E3922FD1130}"/>
              </a:ext>
            </a:extLst>
          </p:cNvPr>
          <p:cNvSpPr txBox="1"/>
          <p:nvPr/>
        </p:nvSpPr>
        <p:spPr>
          <a:xfrm>
            <a:off x="791754" y="3573346"/>
            <a:ext cx="2481148" cy="480131"/>
          </a:xfrm>
          <a:prstGeom prst="rect">
            <a:avLst/>
          </a:prstGeom>
          <a:noFill/>
        </p:spPr>
        <p:txBody>
          <a:bodyPr wrap="square" rtlCol="0">
            <a:spAutoFit/>
          </a:bodyPr>
          <a:lstStyle/>
          <a:p>
            <a:pPr algn="ctr">
              <a:lnSpc>
                <a:spcPct val="90000"/>
              </a:lnSpc>
            </a:pPr>
            <a:r>
              <a:rPr lang="en-US" sz="1400" b="1" dirty="0">
                <a:solidFill>
                  <a:schemeClr val="bg1"/>
                </a:solidFill>
                <a:latin typeface="Arial" panose="020B0604020202020204" pitchFamily="34" charset="0"/>
                <a:cs typeface="Arial" panose="020B0604020202020204" pitchFamily="34" charset="0"/>
              </a:rPr>
              <a:t>01. TRIPARTITE</a:t>
            </a:r>
          </a:p>
          <a:p>
            <a:pPr algn="ctr">
              <a:lnSpc>
                <a:spcPct val="90000"/>
              </a:lnSpc>
            </a:pPr>
            <a:r>
              <a:rPr lang="en-US" sz="1400" b="1" dirty="0">
                <a:solidFill>
                  <a:schemeClr val="bg1"/>
                </a:solidFill>
                <a:latin typeface="Arial" panose="020B0604020202020204" pitchFamily="34" charset="0"/>
                <a:cs typeface="Arial" panose="020B0604020202020204" pitchFamily="34" charset="0"/>
              </a:rPr>
              <a:t>AGREEMENT </a:t>
            </a:r>
          </a:p>
        </p:txBody>
      </p:sp>
      <p:sp>
        <p:nvSpPr>
          <p:cNvPr id="14" name="TextBox 13">
            <a:extLst>
              <a:ext uri="{FF2B5EF4-FFF2-40B4-BE49-F238E27FC236}">
                <a16:creationId xmlns="" xmlns:a16="http://schemas.microsoft.com/office/drawing/2014/main" id="{8C9DAD81-6F46-0F44-83B1-10C2BE608B28}"/>
              </a:ext>
            </a:extLst>
          </p:cNvPr>
          <p:cNvSpPr txBox="1"/>
          <p:nvPr/>
        </p:nvSpPr>
        <p:spPr>
          <a:xfrm>
            <a:off x="6226316" y="3485680"/>
            <a:ext cx="3467270" cy="483722"/>
          </a:xfrm>
          <a:prstGeom prst="rect">
            <a:avLst/>
          </a:prstGeom>
          <a:noFill/>
        </p:spPr>
        <p:txBody>
          <a:bodyPr wrap="square" rtlCol="0">
            <a:spAutoFit/>
          </a:bodyPr>
          <a:lstStyle/>
          <a:p>
            <a:pPr algn="ctr">
              <a:lnSpc>
                <a:spcPct val="90000"/>
              </a:lnSpc>
            </a:pPr>
            <a:r>
              <a:rPr lang="en-US" sz="1400" b="1" dirty="0" smtClean="0">
                <a:solidFill>
                  <a:schemeClr val="bg1"/>
                </a:solidFill>
                <a:latin typeface="Arial" panose="020B0604020202020204" pitchFamily="34" charset="0"/>
                <a:cs typeface="Arial" panose="020B0604020202020204" pitchFamily="34" charset="0"/>
              </a:rPr>
              <a:t>03. </a:t>
            </a:r>
            <a:r>
              <a:rPr lang="en-US" sz="1400" b="1" dirty="0" smtClean="0">
                <a:solidFill>
                  <a:schemeClr val="bg1"/>
                </a:solidFill>
                <a:latin typeface="Arial" panose="020B0604020202020204" pitchFamily="34" charset="0"/>
                <a:cs typeface="Arial" panose="020B0604020202020204" pitchFamily="34" charset="0"/>
              </a:rPr>
              <a:t>PROGRESS IT -</a:t>
            </a:r>
          </a:p>
          <a:p>
            <a:pPr algn="ctr">
              <a:lnSpc>
                <a:spcPct val="90000"/>
              </a:lnSpc>
            </a:pPr>
            <a:r>
              <a:rPr lang="en-US" sz="1400" b="1" dirty="0" smtClean="0">
                <a:solidFill>
                  <a:schemeClr val="bg1"/>
                </a:solidFill>
                <a:latin typeface="Arial" panose="020B0604020202020204" pitchFamily="34" charset="0"/>
                <a:cs typeface="Arial" panose="020B0604020202020204" pitchFamily="34" charset="0"/>
              </a:rPr>
              <a:t> online goal tracking </a:t>
            </a:r>
            <a:endParaRPr lang="en-US" sz="1400" b="1" dirty="0">
              <a:solidFill>
                <a:schemeClr val="bg1"/>
              </a:solidFill>
              <a:latin typeface="Arial" panose="020B0604020202020204" pitchFamily="34" charset="0"/>
              <a:cs typeface="Arial" panose="020B0604020202020204" pitchFamily="34" charset="0"/>
            </a:endParaRPr>
          </a:p>
        </p:txBody>
      </p:sp>
      <p:pic>
        <p:nvPicPr>
          <p:cNvPr id="18" name="Picture 17">
            <a:extLst>
              <a:ext uri="{FF2B5EF4-FFF2-40B4-BE49-F238E27FC236}">
                <a16:creationId xmlns="" xmlns:a16="http://schemas.microsoft.com/office/drawing/2014/main" id="{F5E23A66-455B-494C-9D4E-213A99ECBB95}"/>
              </a:ext>
            </a:extLst>
          </p:cNvPr>
          <p:cNvPicPr>
            <a:picLocks noChangeAspect="1"/>
          </p:cNvPicPr>
          <p:nvPr/>
        </p:nvPicPr>
        <p:blipFill>
          <a:blip r:embed="rId2"/>
          <a:stretch>
            <a:fillRect/>
          </a:stretch>
        </p:blipFill>
        <p:spPr>
          <a:xfrm>
            <a:off x="9130611" y="2974496"/>
            <a:ext cx="2921117" cy="1609664"/>
          </a:xfrm>
          <a:prstGeom prst="rect">
            <a:avLst/>
          </a:prstGeom>
        </p:spPr>
      </p:pic>
      <p:sp>
        <p:nvSpPr>
          <p:cNvPr id="19" name="TextBox 18">
            <a:extLst>
              <a:ext uri="{FF2B5EF4-FFF2-40B4-BE49-F238E27FC236}">
                <a16:creationId xmlns="" xmlns:a16="http://schemas.microsoft.com/office/drawing/2014/main" id="{0DE97B54-2681-404A-B2E3-3FD7ABFB6BD4}"/>
              </a:ext>
            </a:extLst>
          </p:cNvPr>
          <p:cNvSpPr txBox="1"/>
          <p:nvPr/>
        </p:nvSpPr>
        <p:spPr>
          <a:xfrm>
            <a:off x="8724730" y="3442313"/>
            <a:ext cx="3467270" cy="674031"/>
          </a:xfrm>
          <a:prstGeom prst="rect">
            <a:avLst/>
          </a:prstGeom>
          <a:noFill/>
        </p:spPr>
        <p:txBody>
          <a:bodyPr wrap="square" rtlCol="0">
            <a:spAutoFit/>
          </a:bodyPr>
          <a:lstStyle/>
          <a:p>
            <a:pPr algn="ctr">
              <a:lnSpc>
                <a:spcPct val="90000"/>
              </a:lnSpc>
            </a:pPr>
            <a:r>
              <a:rPr lang="en-US" sz="1400" b="1" dirty="0">
                <a:solidFill>
                  <a:schemeClr val="bg1"/>
                </a:solidFill>
                <a:latin typeface="Arial" panose="020B0604020202020204" pitchFamily="34" charset="0"/>
                <a:cs typeface="Arial" panose="020B0604020202020204" pitchFamily="34" charset="0"/>
              </a:rPr>
              <a:t>03. ONE-ON-ONE </a:t>
            </a:r>
          </a:p>
          <a:p>
            <a:pPr algn="ctr">
              <a:lnSpc>
                <a:spcPct val="90000"/>
              </a:lnSpc>
            </a:pPr>
            <a:r>
              <a:rPr lang="en-US" sz="1400" b="1" dirty="0">
                <a:solidFill>
                  <a:schemeClr val="bg1"/>
                </a:solidFill>
                <a:latin typeface="Arial" panose="020B0604020202020204" pitchFamily="34" charset="0"/>
                <a:cs typeface="Arial" panose="020B0604020202020204" pitchFamily="34" charset="0"/>
              </a:rPr>
              <a:t>COACHING </a:t>
            </a:r>
          </a:p>
          <a:p>
            <a:pPr algn="ctr">
              <a:lnSpc>
                <a:spcPct val="90000"/>
              </a:lnSpc>
            </a:pPr>
            <a:r>
              <a:rPr lang="en-US" sz="1400" b="1" dirty="0">
                <a:solidFill>
                  <a:schemeClr val="bg1"/>
                </a:solidFill>
                <a:latin typeface="Arial" panose="020B0604020202020204" pitchFamily="34" charset="0"/>
                <a:cs typeface="Arial" panose="020B0604020202020204" pitchFamily="34" charset="0"/>
              </a:rPr>
              <a:t>SESSIONS</a:t>
            </a:r>
          </a:p>
        </p:txBody>
      </p:sp>
      <p:pic>
        <p:nvPicPr>
          <p:cNvPr id="10" name="Picture 9">
            <a:extLst>
              <a:ext uri="{FF2B5EF4-FFF2-40B4-BE49-F238E27FC236}">
                <a16:creationId xmlns="" xmlns:a16="http://schemas.microsoft.com/office/drawing/2014/main" id="{EDD20816-CDA7-0341-900F-A33A7BC88370}"/>
              </a:ext>
            </a:extLst>
          </p:cNvPr>
          <p:cNvPicPr>
            <a:picLocks noChangeAspect="1"/>
          </p:cNvPicPr>
          <p:nvPr/>
        </p:nvPicPr>
        <p:blipFill>
          <a:blip r:embed="rId2"/>
          <a:stretch>
            <a:fillRect/>
          </a:stretch>
        </p:blipFill>
        <p:spPr>
          <a:xfrm>
            <a:off x="3391531" y="2974496"/>
            <a:ext cx="2921117" cy="1609664"/>
          </a:xfrm>
          <a:prstGeom prst="rect">
            <a:avLst/>
          </a:prstGeom>
        </p:spPr>
      </p:pic>
      <p:sp>
        <p:nvSpPr>
          <p:cNvPr id="11" name="TextBox 10">
            <a:extLst>
              <a:ext uri="{FF2B5EF4-FFF2-40B4-BE49-F238E27FC236}">
                <a16:creationId xmlns="" xmlns:a16="http://schemas.microsoft.com/office/drawing/2014/main" id="{B32873C9-0835-6645-9849-4E3922FD1130}"/>
              </a:ext>
            </a:extLst>
          </p:cNvPr>
          <p:cNvSpPr txBox="1"/>
          <p:nvPr/>
        </p:nvSpPr>
        <p:spPr>
          <a:xfrm>
            <a:off x="3745168" y="3630591"/>
            <a:ext cx="2481148" cy="289823"/>
          </a:xfrm>
          <a:prstGeom prst="rect">
            <a:avLst/>
          </a:prstGeom>
          <a:noFill/>
        </p:spPr>
        <p:txBody>
          <a:bodyPr wrap="square" rtlCol="0">
            <a:spAutoFit/>
          </a:bodyPr>
          <a:lstStyle/>
          <a:p>
            <a:pPr algn="ctr">
              <a:lnSpc>
                <a:spcPct val="90000"/>
              </a:lnSpc>
            </a:pPr>
            <a:r>
              <a:rPr lang="en-US" sz="1400" b="1" dirty="0" smtClean="0">
                <a:solidFill>
                  <a:schemeClr val="bg1"/>
                </a:solidFill>
                <a:latin typeface="Arial" panose="020B0604020202020204" pitchFamily="34" charset="0"/>
                <a:cs typeface="Arial" panose="020B0604020202020204" pitchFamily="34" charset="0"/>
              </a:rPr>
              <a:t>02. HANDSHAKE CALL</a:t>
            </a:r>
            <a:endParaRPr lang="en-US" sz="1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7928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7B4A1B28-AF16-2F42-B484-E3CD6D32D1D8}"/>
              </a:ext>
            </a:extLst>
          </p:cNvPr>
          <p:cNvSpPr/>
          <p:nvPr/>
        </p:nvSpPr>
        <p:spPr>
          <a:xfrm>
            <a:off x="0" y="-6350"/>
            <a:ext cx="12192000" cy="1264536"/>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dirty="0"/>
          </a:p>
        </p:txBody>
      </p:sp>
      <p:sp>
        <p:nvSpPr>
          <p:cNvPr id="5" name="TextBox 4">
            <a:extLst>
              <a:ext uri="{FF2B5EF4-FFF2-40B4-BE49-F238E27FC236}">
                <a16:creationId xmlns="" xmlns:a16="http://schemas.microsoft.com/office/drawing/2014/main" id="{9A071EA1-2CEF-0243-93B9-CC34DC8AAB10}"/>
              </a:ext>
            </a:extLst>
          </p:cNvPr>
          <p:cNvSpPr txBox="1"/>
          <p:nvPr/>
        </p:nvSpPr>
        <p:spPr>
          <a:xfrm>
            <a:off x="267704" y="283466"/>
            <a:ext cx="2571153" cy="757130"/>
          </a:xfrm>
          <a:prstGeom prst="rect">
            <a:avLst/>
          </a:prstGeom>
          <a:noFill/>
        </p:spPr>
        <p:txBody>
          <a:bodyPr wrap="none" rtlCol="0">
            <a:spAutoFit/>
          </a:bodyPr>
          <a:lstStyle/>
          <a:p>
            <a:pPr>
              <a:lnSpc>
                <a:spcPct val="90000"/>
              </a:lnSpc>
            </a:pPr>
            <a:r>
              <a:rPr lang="en-US" sz="2400" b="1" dirty="0" smtClean="0">
                <a:solidFill>
                  <a:schemeClr val="bg1"/>
                </a:solidFill>
                <a:latin typeface="Arial" panose="020B0604020202020204" pitchFamily="34" charset="0"/>
                <a:cs typeface="Arial" panose="020B0604020202020204" pitchFamily="34" charset="0"/>
              </a:rPr>
              <a:t>01. TRIPARTITE </a:t>
            </a:r>
            <a:endParaRPr lang="en-US" sz="2400" b="1" dirty="0">
              <a:solidFill>
                <a:schemeClr val="bg1"/>
              </a:solidFill>
              <a:latin typeface="Arial" panose="020B0604020202020204" pitchFamily="34" charset="0"/>
              <a:cs typeface="Arial" panose="020B0604020202020204" pitchFamily="34" charset="0"/>
            </a:endParaRPr>
          </a:p>
          <a:p>
            <a:pPr>
              <a:lnSpc>
                <a:spcPct val="90000"/>
              </a:lnSpc>
            </a:pPr>
            <a:r>
              <a:rPr lang="en-US" sz="2400" b="1" dirty="0">
                <a:solidFill>
                  <a:schemeClr val="bg1"/>
                </a:solidFill>
                <a:latin typeface="Arial" panose="020B0604020202020204" pitchFamily="34" charset="0"/>
                <a:cs typeface="Arial" panose="020B0604020202020204" pitchFamily="34" charset="0"/>
              </a:rPr>
              <a:t>AGREEMENT</a:t>
            </a:r>
          </a:p>
        </p:txBody>
      </p:sp>
      <p:sp>
        <p:nvSpPr>
          <p:cNvPr id="2" name="TextBox 1">
            <a:extLst>
              <a:ext uri="{FF2B5EF4-FFF2-40B4-BE49-F238E27FC236}">
                <a16:creationId xmlns="" xmlns:a16="http://schemas.microsoft.com/office/drawing/2014/main" id="{D347AE30-551D-BE47-BDB4-ACDAEE037587}"/>
              </a:ext>
            </a:extLst>
          </p:cNvPr>
          <p:cNvSpPr txBox="1"/>
          <p:nvPr/>
        </p:nvSpPr>
        <p:spPr>
          <a:xfrm>
            <a:off x="791607" y="1946934"/>
            <a:ext cx="5266266" cy="4247317"/>
          </a:xfrm>
          <a:prstGeom prst="rect">
            <a:avLst/>
          </a:prstGeom>
          <a:noFill/>
        </p:spPr>
        <p:txBody>
          <a:bodyPr wrap="square" rtlCol="0">
            <a:spAutoFit/>
          </a:bodyPr>
          <a:lstStyle/>
          <a:p>
            <a:pPr algn="just">
              <a:defRPr/>
            </a:pPr>
            <a:r>
              <a:rPr lang="en-US" dirty="0"/>
              <a:t>This </a:t>
            </a:r>
            <a:r>
              <a:rPr lang="en-US" dirty="0" smtClean="0"/>
              <a:t>session </a:t>
            </a:r>
            <a:r>
              <a:rPr lang="en-US" dirty="0"/>
              <a:t>will be conducted between the </a:t>
            </a:r>
            <a:r>
              <a:rPr lang="en-US" dirty="0" smtClean="0"/>
              <a:t>Maynard Leigh </a:t>
            </a:r>
            <a:r>
              <a:rPr lang="en-US" dirty="0"/>
              <a:t>coach and </a:t>
            </a:r>
            <a:r>
              <a:rPr lang="en-US" dirty="0" smtClean="0"/>
              <a:t>stakeholder involved. </a:t>
            </a:r>
            <a:endParaRPr lang="en-US" dirty="0" smtClean="0"/>
          </a:p>
          <a:p>
            <a:pPr algn="just">
              <a:defRPr/>
            </a:pPr>
            <a:endParaRPr lang="en-US" dirty="0"/>
          </a:p>
          <a:p>
            <a:pPr algn="just">
              <a:defRPr/>
            </a:pPr>
            <a:endParaRPr lang="en-US" dirty="0"/>
          </a:p>
          <a:p>
            <a:pPr marL="285750" indent="-285750" algn="just">
              <a:buFont typeface="Arial" panose="020B0604020202020204" pitchFamily="34" charset="0"/>
              <a:buChar char="•"/>
              <a:defRPr/>
            </a:pPr>
            <a:r>
              <a:rPr lang="en-US" dirty="0"/>
              <a:t>This is a </a:t>
            </a:r>
            <a:r>
              <a:rPr lang="en-US" dirty="0" smtClean="0"/>
              <a:t>90 </a:t>
            </a:r>
            <a:r>
              <a:rPr lang="en-US" dirty="0"/>
              <a:t>minute session where </a:t>
            </a:r>
            <a:r>
              <a:rPr lang="en-US" dirty="0" err="1" smtClean="0"/>
              <a:t>Priyam</a:t>
            </a:r>
            <a:r>
              <a:rPr lang="en-US" dirty="0" smtClean="0"/>
              <a:t> </a:t>
            </a:r>
            <a:r>
              <a:rPr lang="en-US" dirty="0" smtClean="0"/>
              <a:t>and Raman </a:t>
            </a:r>
            <a:r>
              <a:rPr lang="en-US" dirty="0"/>
              <a:t>come together to establish 3 learning goals for the participant. </a:t>
            </a:r>
            <a:r>
              <a:rPr lang="en-US" dirty="0" smtClean="0"/>
              <a:t>These are established basis the observations from the Professional Impact journey  as well as </a:t>
            </a:r>
            <a:r>
              <a:rPr lang="en-US" dirty="0" err="1" smtClean="0"/>
              <a:t>Priyam’s</a:t>
            </a:r>
            <a:r>
              <a:rPr lang="en-US" dirty="0" smtClean="0"/>
              <a:t> conversation with Raman. </a:t>
            </a:r>
            <a:endParaRPr lang="en-US" dirty="0"/>
          </a:p>
          <a:p>
            <a:pPr marL="285750" indent="-285750" algn="just">
              <a:buFont typeface="Arial" panose="020B0604020202020204" pitchFamily="34" charset="0"/>
              <a:buChar char="•"/>
              <a:defRPr/>
            </a:pPr>
            <a:r>
              <a:rPr lang="en-US" dirty="0"/>
              <a:t>These goals are firmed up and signed  off to mark a start of the executive coaching journey</a:t>
            </a:r>
          </a:p>
          <a:p>
            <a:pPr marL="285750" indent="-285750" algn="just">
              <a:buFont typeface="Arial" panose="020B0604020202020204" pitchFamily="34" charset="0"/>
              <a:buChar char="•"/>
              <a:defRPr/>
            </a:pPr>
            <a:r>
              <a:rPr lang="en-US" dirty="0"/>
              <a:t>On basis of the 3 goals decided during the Tripartite Agreement, participant and coach work together to clearly define tangibles </a:t>
            </a:r>
            <a:r>
              <a:rPr lang="en-US" dirty="0" smtClean="0"/>
              <a:t>which would   be entered in Progress IT</a:t>
            </a:r>
            <a:endParaRPr lang="en-US" dirty="0"/>
          </a:p>
        </p:txBody>
      </p:sp>
      <p:pic>
        <p:nvPicPr>
          <p:cNvPr id="6" name="Picture 2" descr="http://chennairealty.biz/blogs/images/Tripartite_Agreement1.jpg">
            <a:extLst>
              <a:ext uri="{FF2B5EF4-FFF2-40B4-BE49-F238E27FC236}">
                <a16:creationId xmlns="" xmlns:a16="http://schemas.microsoft.com/office/drawing/2014/main" id="{FD34B6E9-06F5-7244-B0C3-F9B5D7723250}"/>
              </a:ext>
            </a:extLst>
          </p:cNvPr>
          <p:cNvPicPr>
            <a:picLocks noChangeAspect="1" noChangeArrowheads="1"/>
          </p:cNvPicPr>
          <p:nvPr/>
        </p:nvPicPr>
        <p:blipFill rotWithShape="1">
          <a:blip r:embed="rId2">
            <a:extLst>
              <a:ext uri="{28A0092B-C50C-407E-A947-70E740481C1C}">
                <a14:useLocalDpi xmlns:a14="http://schemas.microsoft.com/office/drawing/2010/main"/>
              </a:ext>
            </a:extLst>
          </a:blip>
          <a:srcRect l="7466" t="2564" r="7627" b="7882"/>
          <a:stretch/>
        </p:blipFill>
        <p:spPr bwMode="auto">
          <a:xfrm>
            <a:off x="7880674" y="1841532"/>
            <a:ext cx="2691669" cy="1902074"/>
          </a:xfrm>
          <a:prstGeom prst="rect">
            <a:avLst/>
          </a:prstGeom>
          <a:ln>
            <a:noFill/>
          </a:ln>
          <a:effectLst>
            <a:outerShdw blurRad="292100" dist="139700" dir="2700000" algn="tl" rotWithShape="0">
              <a:srgbClr val="333333">
                <a:alpha val="65000"/>
              </a:srgbClr>
            </a:outerShdw>
          </a:effectLst>
          <a:extLst/>
        </p:spPr>
      </p:pic>
      <p:pic>
        <p:nvPicPr>
          <p:cNvPr id="7" name="Picture 6">
            <a:extLst>
              <a:ext uri="{FF2B5EF4-FFF2-40B4-BE49-F238E27FC236}">
                <a16:creationId xmlns="" xmlns:a16="http://schemas.microsoft.com/office/drawing/2014/main" id="{13DB94A5-AEB0-134F-8CDD-53FD0BF4C7B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453732" y="4070593"/>
            <a:ext cx="3545555" cy="22200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82509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7B4A1B28-AF16-2F42-B484-E3CD6D32D1D8}"/>
              </a:ext>
            </a:extLst>
          </p:cNvPr>
          <p:cNvSpPr/>
          <p:nvPr/>
        </p:nvSpPr>
        <p:spPr>
          <a:xfrm>
            <a:off x="0" y="-6350"/>
            <a:ext cx="12192000" cy="1264536"/>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dirty="0"/>
          </a:p>
        </p:txBody>
      </p:sp>
      <p:sp>
        <p:nvSpPr>
          <p:cNvPr id="5" name="TextBox 4">
            <a:extLst>
              <a:ext uri="{FF2B5EF4-FFF2-40B4-BE49-F238E27FC236}">
                <a16:creationId xmlns="" xmlns:a16="http://schemas.microsoft.com/office/drawing/2014/main" id="{9A071EA1-2CEF-0243-93B9-CC34DC8AAB10}"/>
              </a:ext>
            </a:extLst>
          </p:cNvPr>
          <p:cNvSpPr txBox="1"/>
          <p:nvPr/>
        </p:nvSpPr>
        <p:spPr>
          <a:xfrm>
            <a:off x="267704" y="283466"/>
            <a:ext cx="3051587" cy="763286"/>
          </a:xfrm>
          <a:prstGeom prst="rect">
            <a:avLst/>
          </a:prstGeom>
          <a:noFill/>
        </p:spPr>
        <p:txBody>
          <a:bodyPr wrap="none" rtlCol="0">
            <a:spAutoFit/>
          </a:bodyPr>
          <a:lstStyle/>
          <a:p>
            <a:pPr>
              <a:lnSpc>
                <a:spcPct val="90000"/>
              </a:lnSpc>
            </a:pPr>
            <a:r>
              <a:rPr lang="en-US" sz="2400" b="1" dirty="0" smtClean="0">
                <a:solidFill>
                  <a:schemeClr val="bg1"/>
                </a:solidFill>
                <a:latin typeface="Arial" panose="020B0604020202020204" pitchFamily="34" charset="0"/>
                <a:cs typeface="Arial" panose="020B0604020202020204" pitchFamily="34" charset="0"/>
              </a:rPr>
              <a:t>02. </a:t>
            </a:r>
          </a:p>
          <a:p>
            <a:pPr>
              <a:lnSpc>
                <a:spcPct val="90000"/>
              </a:lnSpc>
            </a:pPr>
            <a:r>
              <a:rPr lang="en-US" sz="2400" b="1" dirty="0" smtClean="0">
                <a:solidFill>
                  <a:schemeClr val="bg1"/>
                </a:solidFill>
                <a:latin typeface="Arial" panose="020B0604020202020204" pitchFamily="34" charset="0"/>
                <a:cs typeface="Arial" panose="020B0604020202020204" pitchFamily="34" charset="0"/>
              </a:rPr>
              <a:t>HANDSHAKE</a:t>
            </a:r>
            <a:r>
              <a:rPr lang="en-US" sz="2400" b="1" dirty="0">
                <a:solidFill>
                  <a:schemeClr val="bg1"/>
                </a:solidFill>
                <a:latin typeface="Arial" panose="020B0604020202020204" pitchFamily="34" charset="0"/>
                <a:cs typeface="Arial" panose="020B0604020202020204" pitchFamily="34" charset="0"/>
              </a:rPr>
              <a:t> </a:t>
            </a:r>
            <a:r>
              <a:rPr lang="en-US" sz="2400" b="1" dirty="0" smtClean="0">
                <a:solidFill>
                  <a:schemeClr val="bg1"/>
                </a:solidFill>
                <a:latin typeface="Arial" panose="020B0604020202020204" pitchFamily="34" charset="0"/>
                <a:cs typeface="Arial" panose="020B0604020202020204" pitchFamily="34" charset="0"/>
              </a:rPr>
              <a:t>CALL</a:t>
            </a:r>
            <a:endParaRPr lang="en-US" sz="2400" b="1"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7033889" y="2610332"/>
            <a:ext cx="4602280" cy="3001293"/>
          </a:xfrm>
          <a:prstGeom prst="rect">
            <a:avLst/>
          </a:prstGeom>
        </p:spPr>
      </p:pic>
      <p:sp>
        <p:nvSpPr>
          <p:cNvPr id="7" name="TextBox 6">
            <a:extLst>
              <a:ext uri="{FF2B5EF4-FFF2-40B4-BE49-F238E27FC236}">
                <a16:creationId xmlns="" xmlns:a16="http://schemas.microsoft.com/office/drawing/2014/main" id="{D347AE30-551D-BE47-BDB4-ACDAEE037587}"/>
              </a:ext>
            </a:extLst>
          </p:cNvPr>
          <p:cNvSpPr txBox="1"/>
          <p:nvPr/>
        </p:nvSpPr>
        <p:spPr>
          <a:xfrm>
            <a:off x="751618" y="2650675"/>
            <a:ext cx="5135345" cy="2862323"/>
          </a:xfrm>
          <a:prstGeom prst="rect">
            <a:avLst/>
          </a:prstGeom>
          <a:noFill/>
        </p:spPr>
        <p:txBody>
          <a:bodyPr wrap="square" rtlCol="0">
            <a:spAutoFit/>
          </a:bodyPr>
          <a:lstStyle/>
          <a:p>
            <a:pPr algn="just">
              <a:defRPr/>
            </a:pPr>
            <a:r>
              <a:rPr lang="en-US" dirty="0" smtClean="0"/>
              <a:t>Post the Tripartite Agreement session, </a:t>
            </a:r>
            <a:r>
              <a:rPr lang="en-US" dirty="0" err="1" smtClean="0"/>
              <a:t>Priyam</a:t>
            </a:r>
            <a:r>
              <a:rPr lang="en-US" dirty="0" smtClean="0"/>
              <a:t> and </a:t>
            </a:r>
            <a:r>
              <a:rPr lang="en-US" dirty="0" err="1" smtClean="0"/>
              <a:t>Adamya</a:t>
            </a:r>
            <a:r>
              <a:rPr lang="en-US" dirty="0" smtClean="0"/>
              <a:t> will connect over a brief call before the coaching journey begins. </a:t>
            </a:r>
          </a:p>
          <a:p>
            <a:pPr algn="just">
              <a:defRPr/>
            </a:pPr>
            <a:endParaRPr lang="en-US" dirty="0" smtClean="0"/>
          </a:p>
          <a:p>
            <a:pPr algn="just">
              <a:defRPr/>
            </a:pPr>
            <a:endParaRPr lang="en-US" dirty="0" smtClean="0"/>
          </a:p>
          <a:p>
            <a:pPr algn="just">
              <a:defRPr/>
            </a:pPr>
            <a:endParaRPr lang="en-US" b="1" dirty="0"/>
          </a:p>
          <a:p>
            <a:pPr algn="just">
              <a:defRPr/>
            </a:pPr>
            <a:r>
              <a:rPr lang="en-US" b="1" dirty="0" smtClean="0"/>
              <a:t>Objectives: </a:t>
            </a:r>
            <a:r>
              <a:rPr lang="en-US" dirty="0" smtClean="0"/>
              <a:t>Introductions, sharing thoughts and feelings</a:t>
            </a:r>
          </a:p>
          <a:p>
            <a:pPr algn="just">
              <a:defRPr/>
            </a:pPr>
            <a:endParaRPr lang="en-US" dirty="0"/>
          </a:p>
          <a:p>
            <a:pPr algn="just">
              <a:defRPr/>
            </a:pPr>
            <a:r>
              <a:rPr lang="en-US" b="1" dirty="0" smtClean="0"/>
              <a:t>Duration: </a:t>
            </a:r>
            <a:r>
              <a:rPr lang="en-US" dirty="0" smtClean="0"/>
              <a:t>30 minutes </a:t>
            </a:r>
            <a:r>
              <a:rPr lang="en-US" dirty="0" smtClean="0"/>
              <a:t> </a:t>
            </a:r>
            <a:endParaRPr lang="en-US" dirty="0"/>
          </a:p>
        </p:txBody>
      </p:sp>
    </p:spTree>
    <p:extLst>
      <p:ext uri="{BB962C8B-B14F-4D97-AF65-F5344CB8AC3E}">
        <p14:creationId xmlns:p14="http://schemas.microsoft.com/office/powerpoint/2010/main" val="731621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7B4A1B28-AF16-2F42-B484-E3CD6D32D1D8}"/>
              </a:ext>
            </a:extLst>
          </p:cNvPr>
          <p:cNvSpPr/>
          <p:nvPr/>
        </p:nvSpPr>
        <p:spPr>
          <a:xfrm>
            <a:off x="0" y="-6350"/>
            <a:ext cx="12192000" cy="1264536"/>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dirty="0"/>
          </a:p>
        </p:txBody>
      </p:sp>
      <p:sp>
        <p:nvSpPr>
          <p:cNvPr id="5" name="TextBox 4">
            <a:extLst>
              <a:ext uri="{FF2B5EF4-FFF2-40B4-BE49-F238E27FC236}">
                <a16:creationId xmlns="" xmlns:a16="http://schemas.microsoft.com/office/drawing/2014/main" id="{9A071EA1-2CEF-0243-93B9-CC34DC8AAB10}"/>
              </a:ext>
            </a:extLst>
          </p:cNvPr>
          <p:cNvSpPr txBox="1"/>
          <p:nvPr/>
        </p:nvSpPr>
        <p:spPr>
          <a:xfrm>
            <a:off x="267704" y="283466"/>
            <a:ext cx="2288156" cy="763286"/>
          </a:xfrm>
          <a:prstGeom prst="rect">
            <a:avLst/>
          </a:prstGeom>
          <a:noFill/>
        </p:spPr>
        <p:txBody>
          <a:bodyPr wrap="none" rtlCol="0">
            <a:spAutoFit/>
          </a:bodyPr>
          <a:lstStyle/>
          <a:p>
            <a:pPr>
              <a:lnSpc>
                <a:spcPct val="90000"/>
              </a:lnSpc>
            </a:pPr>
            <a:r>
              <a:rPr lang="en-US" sz="2400" b="1" dirty="0" smtClean="0">
                <a:solidFill>
                  <a:schemeClr val="bg1"/>
                </a:solidFill>
                <a:latin typeface="Arial" panose="020B0604020202020204" pitchFamily="34" charset="0"/>
                <a:cs typeface="Arial" panose="020B0604020202020204" pitchFamily="34" charset="0"/>
              </a:rPr>
              <a:t>03. </a:t>
            </a:r>
          </a:p>
          <a:p>
            <a:pPr>
              <a:lnSpc>
                <a:spcPct val="90000"/>
              </a:lnSpc>
            </a:pPr>
            <a:r>
              <a:rPr lang="en-US" sz="2400" b="1" dirty="0" smtClean="0">
                <a:solidFill>
                  <a:schemeClr val="bg1"/>
                </a:solidFill>
                <a:latin typeface="Arial" panose="020B0604020202020204" pitchFamily="34" charset="0"/>
                <a:cs typeface="Arial" panose="020B0604020202020204" pitchFamily="34" charset="0"/>
              </a:rPr>
              <a:t>PROGRESS </a:t>
            </a:r>
            <a:r>
              <a:rPr lang="en-US" sz="2400" b="1" dirty="0" smtClean="0">
                <a:solidFill>
                  <a:schemeClr val="bg1"/>
                </a:solidFill>
                <a:latin typeface="Arial" panose="020B0604020202020204" pitchFamily="34" charset="0"/>
                <a:cs typeface="Arial" panose="020B0604020202020204" pitchFamily="34" charset="0"/>
              </a:rPr>
              <a:t>IT</a:t>
            </a:r>
            <a:endParaRPr lang="en-US" sz="2400" b="1" dirty="0">
              <a:solidFill>
                <a:schemeClr val="bg1"/>
              </a:solidFill>
              <a:latin typeface="Arial" panose="020B0604020202020204" pitchFamily="34" charset="0"/>
              <a:cs typeface="Arial" panose="020B0604020202020204" pitchFamily="34" charset="0"/>
            </a:endParaRPr>
          </a:p>
        </p:txBody>
      </p:sp>
      <p:pic>
        <p:nvPicPr>
          <p:cNvPr id="6" name="Picture 3" descr="C:\Users\admin\Desktop\313.jpg">
            <a:extLst>
              <a:ext uri="{FF2B5EF4-FFF2-40B4-BE49-F238E27FC236}">
                <a16:creationId xmlns="" xmlns:a16="http://schemas.microsoft.com/office/drawing/2014/main" id="{6DA8843A-EEFE-5B4A-A951-36EE68776443}"/>
              </a:ext>
            </a:extLst>
          </p:cNvPr>
          <p:cNvPicPr>
            <a:picLocks noChangeAspect="1" noChangeArrowheads="1"/>
          </p:cNvPicPr>
          <p:nvPr/>
        </p:nvPicPr>
        <p:blipFill>
          <a:blip r:embed="rId2" cstate="print"/>
          <a:srcRect/>
          <a:stretch>
            <a:fillRect/>
          </a:stretch>
        </p:blipFill>
        <p:spPr bwMode="auto">
          <a:xfrm>
            <a:off x="525020" y="1444175"/>
            <a:ext cx="6231513" cy="2329538"/>
          </a:xfrm>
          <a:prstGeom prst="rect">
            <a:avLst/>
          </a:prstGeom>
          <a:ln>
            <a:noFill/>
          </a:ln>
          <a:effectLst>
            <a:softEdge rad="112500"/>
          </a:effectLst>
        </p:spPr>
      </p:pic>
      <p:pic>
        <p:nvPicPr>
          <p:cNvPr id="7" name="Picture 4">
            <a:extLst>
              <a:ext uri="{FF2B5EF4-FFF2-40B4-BE49-F238E27FC236}">
                <a16:creationId xmlns="" xmlns:a16="http://schemas.microsoft.com/office/drawing/2014/main" id="{73257DD4-E3B9-2448-8E2A-57E1F39BE825}"/>
              </a:ext>
            </a:extLst>
          </p:cNvPr>
          <p:cNvPicPr>
            <a:picLocks noChangeAspect="1" noChangeArrowheads="1"/>
          </p:cNvPicPr>
          <p:nvPr/>
        </p:nvPicPr>
        <p:blipFill>
          <a:blip r:embed="rId3" cstate="print"/>
          <a:srcRect l="34554" t="26042" r="36163" b="51042"/>
          <a:stretch>
            <a:fillRect/>
          </a:stretch>
        </p:blipFill>
        <p:spPr bwMode="auto">
          <a:xfrm>
            <a:off x="6756533" y="1601966"/>
            <a:ext cx="4577006" cy="2013956"/>
          </a:xfrm>
          <a:prstGeom prst="rect">
            <a:avLst/>
          </a:prstGeom>
          <a:noFill/>
          <a:ln w="9525">
            <a:noFill/>
            <a:miter lim="800000"/>
            <a:headEnd/>
            <a:tailEnd/>
          </a:ln>
        </p:spPr>
      </p:pic>
      <p:sp>
        <p:nvSpPr>
          <p:cNvPr id="2" name="Rectangle 1">
            <a:extLst>
              <a:ext uri="{FF2B5EF4-FFF2-40B4-BE49-F238E27FC236}">
                <a16:creationId xmlns="" xmlns:a16="http://schemas.microsoft.com/office/drawing/2014/main" id="{6D2139B1-65BB-6A45-9A8D-EEA544E9BE2A}"/>
              </a:ext>
            </a:extLst>
          </p:cNvPr>
          <p:cNvSpPr/>
          <p:nvPr/>
        </p:nvSpPr>
        <p:spPr>
          <a:xfrm>
            <a:off x="309129" y="3889827"/>
            <a:ext cx="11611429" cy="2308324"/>
          </a:xfrm>
          <a:prstGeom prst="rect">
            <a:avLst/>
          </a:prstGeom>
        </p:spPr>
        <p:txBody>
          <a:bodyPr wrap="square">
            <a:spAutoFit/>
          </a:bodyPr>
          <a:lstStyle/>
          <a:p>
            <a:pPr>
              <a:defRPr/>
            </a:pPr>
            <a:r>
              <a:rPr lang="en-US" dirty="0" smtClean="0">
                <a:solidFill>
                  <a:srgbClr val="000000"/>
                </a:solidFill>
              </a:rPr>
              <a:t>Progress IT </a:t>
            </a:r>
            <a:r>
              <a:rPr lang="en-US" dirty="0">
                <a:solidFill>
                  <a:srgbClr val="000000"/>
                </a:solidFill>
              </a:rPr>
              <a:t>® </a:t>
            </a:r>
            <a:r>
              <a:rPr lang="en-US" dirty="0" smtClean="0">
                <a:solidFill>
                  <a:srgbClr val="000000"/>
                </a:solidFill>
              </a:rPr>
              <a:t>is </a:t>
            </a:r>
            <a:r>
              <a:rPr lang="en-US" dirty="0">
                <a:solidFill>
                  <a:srgbClr val="000000"/>
                </a:solidFill>
              </a:rPr>
              <a:t>a powerful on-line support system that provides follow through after a course, a workshop or learning event. We use this innovative service to:</a:t>
            </a:r>
          </a:p>
          <a:p>
            <a:pPr marL="400050" indent="-400050">
              <a:buFont typeface="+mj-lt"/>
              <a:buAutoNum type="romanUcPeriod"/>
              <a:defRPr/>
            </a:pPr>
            <a:r>
              <a:rPr lang="en-US" dirty="0">
                <a:solidFill>
                  <a:srgbClr val="000000"/>
                </a:solidFill>
              </a:rPr>
              <a:t>Finalize three goals which the participants will work on, on the basis of the bottom 3 competencies in their PI Profile.</a:t>
            </a:r>
          </a:p>
          <a:p>
            <a:pPr marL="400050" indent="-400050">
              <a:buFont typeface="+mj-lt"/>
              <a:buAutoNum type="romanUcPeriod"/>
              <a:defRPr/>
            </a:pPr>
            <a:r>
              <a:rPr lang="en-US" dirty="0">
                <a:solidFill>
                  <a:srgbClr val="000000"/>
                </a:solidFill>
              </a:rPr>
              <a:t>Show line managers what their colleagues have learned and report on the business results from their new learning</a:t>
            </a:r>
          </a:p>
          <a:p>
            <a:pPr marL="400050" indent="-400050">
              <a:buFont typeface="+mj-lt"/>
              <a:buAutoNum type="romanUcPeriod"/>
              <a:defRPr/>
            </a:pPr>
            <a:r>
              <a:rPr lang="en-US" dirty="0">
                <a:solidFill>
                  <a:srgbClr val="000000"/>
                </a:solidFill>
              </a:rPr>
              <a:t>Enable Human Resources departments to offer evidence of specific business gains stemming from a particular learning experience.</a:t>
            </a:r>
          </a:p>
          <a:p>
            <a:pPr marL="400050" indent="-400050">
              <a:buFont typeface="+mj-lt"/>
              <a:buAutoNum type="romanUcPeriod"/>
              <a:defRPr/>
            </a:pPr>
            <a:r>
              <a:rPr lang="en-US" dirty="0">
                <a:solidFill>
                  <a:srgbClr val="000000"/>
                </a:solidFill>
              </a:rPr>
              <a:t>Assign supporters to these participants who will give feedback for a period of nine weeks.</a:t>
            </a:r>
          </a:p>
          <a:p>
            <a:pPr>
              <a:defRPr/>
            </a:pPr>
            <a:r>
              <a:rPr lang="en-US" dirty="0" smtClean="0">
                <a:solidFill>
                  <a:srgbClr val="000000"/>
                </a:solidFill>
              </a:rPr>
              <a:t>Progress IT </a:t>
            </a:r>
            <a:r>
              <a:rPr lang="en-US" dirty="0">
                <a:solidFill>
                  <a:srgbClr val="000000"/>
                </a:solidFill>
              </a:rPr>
              <a:t>® tackles these with a </a:t>
            </a:r>
            <a:r>
              <a:rPr lang="en-US" b="1" dirty="0">
                <a:solidFill>
                  <a:srgbClr val="000000"/>
                </a:solidFill>
              </a:rPr>
              <a:t>nine-week </a:t>
            </a:r>
            <a:r>
              <a:rPr lang="en-US" dirty="0">
                <a:solidFill>
                  <a:srgbClr val="000000"/>
                </a:solidFill>
              </a:rPr>
              <a:t>support service and a report at the end summarizing progress.</a:t>
            </a:r>
          </a:p>
        </p:txBody>
      </p:sp>
    </p:spTree>
    <p:extLst>
      <p:ext uri="{BB962C8B-B14F-4D97-AF65-F5344CB8AC3E}">
        <p14:creationId xmlns:p14="http://schemas.microsoft.com/office/powerpoint/2010/main" val="3609550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43141" y="123074"/>
            <a:ext cx="3414333" cy="890115"/>
          </a:xfrm>
          <a:prstGeom prst="rect">
            <a:avLst/>
          </a:prstGeom>
          <a:noFill/>
        </p:spPr>
        <p:txBody>
          <a:bodyPr wrap="none" rtlCol="0">
            <a:spAutoFit/>
          </a:bodyPr>
          <a:lstStyle/>
          <a:p>
            <a:pPr>
              <a:lnSpc>
                <a:spcPct val="90000"/>
              </a:lnSpc>
            </a:pPr>
            <a:r>
              <a:rPr lang="en-US" sz="2880" dirty="0">
                <a:solidFill>
                  <a:schemeClr val="bg1"/>
                </a:solidFill>
                <a:latin typeface="Roboto Black"/>
                <a:cs typeface="Roboto Black"/>
              </a:rPr>
              <a:t>IMPLEMENTATION</a:t>
            </a:r>
          </a:p>
          <a:p>
            <a:pPr>
              <a:lnSpc>
                <a:spcPct val="90000"/>
              </a:lnSpc>
            </a:pPr>
            <a:r>
              <a:rPr lang="en-US" sz="2880" dirty="0">
                <a:solidFill>
                  <a:schemeClr val="bg1"/>
                </a:solidFill>
                <a:latin typeface="Roboto Black"/>
                <a:cs typeface="Roboto Black"/>
              </a:rPr>
              <a:t>DAY</a:t>
            </a:r>
          </a:p>
        </p:txBody>
      </p:sp>
      <p:sp>
        <p:nvSpPr>
          <p:cNvPr id="9" name="Rectangle 8">
            <a:extLst>
              <a:ext uri="{FF2B5EF4-FFF2-40B4-BE49-F238E27FC236}">
                <a16:creationId xmlns="" xmlns:a16="http://schemas.microsoft.com/office/drawing/2014/main" id="{2126628E-FF57-CB40-A3D4-10FE8D3B3FCC}"/>
              </a:ext>
            </a:extLst>
          </p:cNvPr>
          <p:cNvSpPr/>
          <p:nvPr/>
        </p:nvSpPr>
        <p:spPr>
          <a:xfrm>
            <a:off x="0" y="-6350"/>
            <a:ext cx="12192000" cy="1264536"/>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dirty="0"/>
          </a:p>
        </p:txBody>
      </p:sp>
      <p:sp>
        <p:nvSpPr>
          <p:cNvPr id="10" name="TextBox 9">
            <a:extLst>
              <a:ext uri="{FF2B5EF4-FFF2-40B4-BE49-F238E27FC236}">
                <a16:creationId xmlns="" xmlns:a16="http://schemas.microsoft.com/office/drawing/2014/main" id="{CE01F08D-05B8-8845-9248-022DA0FA0564}"/>
              </a:ext>
            </a:extLst>
          </p:cNvPr>
          <p:cNvSpPr txBox="1"/>
          <p:nvPr/>
        </p:nvSpPr>
        <p:spPr>
          <a:xfrm>
            <a:off x="267704" y="283466"/>
            <a:ext cx="2373667" cy="763286"/>
          </a:xfrm>
          <a:prstGeom prst="rect">
            <a:avLst/>
          </a:prstGeom>
          <a:noFill/>
        </p:spPr>
        <p:txBody>
          <a:bodyPr wrap="none" rtlCol="0">
            <a:spAutoFit/>
          </a:bodyPr>
          <a:lstStyle/>
          <a:p>
            <a:pPr>
              <a:lnSpc>
                <a:spcPct val="90000"/>
              </a:lnSpc>
            </a:pPr>
            <a:r>
              <a:rPr lang="en-US" sz="2400" b="1" dirty="0" smtClean="0">
                <a:solidFill>
                  <a:schemeClr val="bg1"/>
                </a:solidFill>
                <a:latin typeface="Arial" panose="020B0604020202020204" pitchFamily="34" charset="0"/>
                <a:cs typeface="Arial" panose="020B0604020202020204" pitchFamily="34" charset="0"/>
              </a:rPr>
              <a:t>04. </a:t>
            </a:r>
            <a:r>
              <a:rPr lang="en-US" sz="2400" b="1" dirty="0" smtClean="0">
                <a:solidFill>
                  <a:schemeClr val="bg1"/>
                </a:solidFill>
                <a:latin typeface="Arial" panose="020B0604020202020204" pitchFamily="34" charset="0"/>
                <a:cs typeface="Arial" panose="020B0604020202020204" pitchFamily="34" charset="0"/>
              </a:rPr>
              <a:t>COACHING</a:t>
            </a:r>
            <a:endParaRPr lang="en-US" sz="2400" b="1" dirty="0">
              <a:solidFill>
                <a:schemeClr val="bg1"/>
              </a:solidFill>
              <a:latin typeface="Arial" panose="020B0604020202020204" pitchFamily="34" charset="0"/>
              <a:cs typeface="Arial" panose="020B0604020202020204" pitchFamily="34" charset="0"/>
            </a:endParaRPr>
          </a:p>
          <a:p>
            <a:pPr>
              <a:lnSpc>
                <a:spcPct val="90000"/>
              </a:lnSpc>
            </a:pPr>
            <a:r>
              <a:rPr lang="en-US" sz="2400" b="1" dirty="0">
                <a:solidFill>
                  <a:schemeClr val="bg1"/>
                </a:solidFill>
                <a:latin typeface="Arial" panose="020B0604020202020204" pitchFamily="34" charset="0"/>
                <a:cs typeface="Arial" panose="020B0604020202020204" pitchFamily="34" charset="0"/>
              </a:rPr>
              <a:t>SESSIONS</a:t>
            </a:r>
          </a:p>
        </p:txBody>
      </p:sp>
      <p:sp>
        <p:nvSpPr>
          <p:cNvPr id="2" name="Rectangle 1">
            <a:extLst>
              <a:ext uri="{FF2B5EF4-FFF2-40B4-BE49-F238E27FC236}">
                <a16:creationId xmlns="" xmlns:a16="http://schemas.microsoft.com/office/drawing/2014/main" id="{30DE12E8-1EFF-CD4A-BCD1-7A898BF23FE7}"/>
              </a:ext>
            </a:extLst>
          </p:cNvPr>
          <p:cNvSpPr/>
          <p:nvPr/>
        </p:nvSpPr>
        <p:spPr>
          <a:xfrm>
            <a:off x="458633" y="1760673"/>
            <a:ext cx="7079416" cy="4801315"/>
          </a:xfrm>
          <a:prstGeom prst="rect">
            <a:avLst/>
          </a:prstGeom>
        </p:spPr>
        <p:txBody>
          <a:bodyPr wrap="square">
            <a:spAutoFit/>
          </a:bodyPr>
          <a:lstStyle/>
          <a:p>
            <a:pPr>
              <a:defRPr/>
            </a:pPr>
            <a:r>
              <a:rPr lang="en-US" dirty="0" smtClean="0"/>
              <a:t>Participant </a:t>
            </a:r>
            <a:r>
              <a:rPr lang="en-US" dirty="0"/>
              <a:t>embarks on the Executive Coaching </a:t>
            </a:r>
            <a:r>
              <a:rPr lang="en-US" dirty="0" smtClean="0"/>
              <a:t>Journey. For </a:t>
            </a:r>
            <a:r>
              <a:rPr lang="en-US" dirty="0"/>
              <a:t>this particular coaching partnership we suggest</a:t>
            </a:r>
            <a:r>
              <a:rPr lang="en-US" dirty="0" smtClean="0"/>
              <a:t>:</a:t>
            </a:r>
          </a:p>
          <a:p>
            <a:pPr>
              <a:defRPr/>
            </a:pPr>
            <a:endParaRPr lang="en-US" dirty="0" smtClean="0"/>
          </a:p>
          <a:p>
            <a:pPr>
              <a:defRPr/>
            </a:pPr>
            <a:endParaRPr lang="en-US" dirty="0"/>
          </a:p>
          <a:p>
            <a:pPr marL="285750" indent="-285750">
              <a:buFont typeface="Arial"/>
              <a:buChar char="•"/>
              <a:defRPr/>
            </a:pPr>
            <a:r>
              <a:rPr lang="en-US" dirty="0"/>
              <a:t>12 coaching sessions, 1 session </a:t>
            </a:r>
            <a:r>
              <a:rPr lang="en-US" dirty="0" smtClean="0"/>
              <a:t>weekly </a:t>
            </a:r>
            <a:r>
              <a:rPr lang="en-US" dirty="0"/>
              <a:t>of one and a half hours </a:t>
            </a:r>
            <a:r>
              <a:rPr lang="en-US" dirty="0" smtClean="0"/>
              <a:t>each</a:t>
            </a:r>
          </a:p>
          <a:p>
            <a:pPr marL="285750" indent="-285750">
              <a:buFont typeface="Arial"/>
              <a:buChar char="•"/>
              <a:defRPr/>
            </a:pPr>
            <a:r>
              <a:rPr lang="en-US" dirty="0" smtClean="0"/>
              <a:t>The </a:t>
            </a:r>
            <a:r>
              <a:rPr lang="en-US" dirty="0"/>
              <a:t>participant will get assignments, reading tasks and </a:t>
            </a:r>
            <a:r>
              <a:rPr lang="en-US" dirty="0" smtClean="0"/>
              <a:t>action steps </a:t>
            </a:r>
            <a:r>
              <a:rPr lang="en-US" dirty="0"/>
              <a:t>to do between two </a:t>
            </a:r>
            <a:r>
              <a:rPr lang="en-US" dirty="0" smtClean="0"/>
              <a:t>sessions</a:t>
            </a:r>
          </a:p>
          <a:p>
            <a:pPr marL="285750" indent="-285750">
              <a:buFont typeface="Arial"/>
              <a:buChar char="•"/>
              <a:defRPr/>
            </a:pPr>
            <a:r>
              <a:rPr lang="en-US" dirty="0" smtClean="0"/>
              <a:t>He/she will also upload videos on ‘Mirror’ (explained in the next slide), the feedback of which will be discussed in these coaching sessions</a:t>
            </a:r>
            <a:endParaRPr lang="en-US" dirty="0"/>
          </a:p>
          <a:p>
            <a:pPr marL="285750" indent="-285750">
              <a:buFont typeface="Arial"/>
              <a:buChar char="•"/>
              <a:defRPr/>
            </a:pPr>
            <a:r>
              <a:rPr lang="en-US" dirty="0"/>
              <a:t>The objectives, themes and scenarios of these sessions will be broadly laid out </a:t>
            </a:r>
            <a:r>
              <a:rPr lang="en-US" dirty="0" smtClean="0"/>
              <a:t>during </a:t>
            </a:r>
            <a:r>
              <a:rPr lang="en-US" dirty="0"/>
              <a:t>the Tripartite </a:t>
            </a:r>
            <a:r>
              <a:rPr lang="en-US" dirty="0" smtClean="0"/>
              <a:t>Agreement using observations &amp; anticipations relevant to the participant’s need. For example: university interviews, social interactions, etc. </a:t>
            </a:r>
            <a:endParaRPr lang="en-US" dirty="0"/>
          </a:p>
          <a:p>
            <a:pPr marL="285750" indent="-285750">
              <a:buFont typeface="Arial"/>
              <a:buChar char="•"/>
              <a:defRPr/>
            </a:pPr>
            <a:r>
              <a:rPr lang="en-US" dirty="0" smtClean="0"/>
              <a:t>These </a:t>
            </a:r>
            <a:r>
              <a:rPr lang="en-US" dirty="0"/>
              <a:t>sessions will allow the coach &amp; the executive to delve deeper into the area of development and as the sessions progress they will be better suited to practice the learning and revisit what worked &amp; what could be better when the learnings were </a:t>
            </a:r>
            <a:r>
              <a:rPr lang="en-US" dirty="0" smtClean="0"/>
              <a:t>implemented.</a:t>
            </a:r>
            <a:endParaRPr lang="en-US" dirty="0"/>
          </a:p>
        </p:txBody>
      </p:sp>
      <p:pic>
        <p:nvPicPr>
          <p:cNvPr id="4" name="Picture 3">
            <a:extLst>
              <a:ext uri="{FF2B5EF4-FFF2-40B4-BE49-F238E27FC236}">
                <a16:creationId xmlns="" xmlns:a16="http://schemas.microsoft.com/office/drawing/2014/main" id="{E6CD4851-8777-6C43-8C5D-7E2F8BA89F34}"/>
              </a:ext>
            </a:extLst>
          </p:cNvPr>
          <p:cNvPicPr>
            <a:picLocks noChangeAspect="1"/>
          </p:cNvPicPr>
          <p:nvPr/>
        </p:nvPicPr>
        <p:blipFill>
          <a:blip r:embed="rId2"/>
          <a:stretch>
            <a:fillRect/>
          </a:stretch>
        </p:blipFill>
        <p:spPr>
          <a:xfrm>
            <a:off x="7856603" y="2550583"/>
            <a:ext cx="3810000" cy="3009900"/>
          </a:xfrm>
          <a:prstGeom prst="rect">
            <a:avLst/>
          </a:prstGeom>
        </p:spPr>
      </p:pic>
    </p:spTree>
    <p:extLst>
      <p:ext uri="{BB962C8B-B14F-4D97-AF65-F5344CB8AC3E}">
        <p14:creationId xmlns:p14="http://schemas.microsoft.com/office/powerpoint/2010/main" val="2597923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2126628E-FF57-CB40-A3D4-10FE8D3B3FCC}"/>
              </a:ext>
            </a:extLst>
          </p:cNvPr>
          <p:cNvSpPr/>
          <p:nvPr/>
        </p:nvSpPr>
        <p:spPr>
          <a:xfrm>
            <a:off x="0" y="-6350"/>
            <a:ext cx="12192000" cy="1264536"/>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dirty="0"/>
          </a:p>
        </p:txBody>
      </p:sp>
      <p:sp>
        <p:nvSpPr>
          <p:cNvPr id="5" name="TextBox 4">
            <a:extLst>
              <a:ext uri="{FF2B5EF4-FFF2-40B4-BE49-F238E27FC236}">
                <a16:creationId xmlns="" xmlns:a16="http://schemas.microsoft.com/office/drawing/2014/main" id="{CE01F08D-05B8-8845-9248-022DA0FA0564}"/>
              </a:ext>
            </a:extLst>
          </p:cNvPr>
          <p:cNvSpPr txBox="1"/>
          <p:nvPr/>
        </p:nvSpPr>
        <p:spPr>
          <a:xfrm>
            <a:off x="267704" y="283466"/>
            <a:ext cx="2732689" cy="763286"/>
          </a:xfrm>
          <a:prstGeom prst="rect">
            <a:avLst/>
          </a:prstGeom>
          <a:noFill/>
        </p:spPr>
        <p:txBody>
          <a:bodyPr wrap="none" rtlCol="0">
            <a:spAutoFit/>
          </a:bodyPr>
          <a:lstStyle/>
          <a:p>
            <a:pPr>
              <a:lnSpc>
                <a:spcPct val="90000"/>
              </a:lnSpc>
            </a:pPr>
            <a:r>
              <a:rPr lang="en-US" sz="2400" b="1" dirty="0" smtClean="0">
                <a:solidFill>
                  <a:schemeClr val="bg1"/>
                </a:solidFill>
                <a:latin typeface="Arial" panose="020B0604020202020204" pitchFamily="34" charset="0"/>
                <a:cs typeface="Arial" panose="020B0604020202020204" pitchFamily="34" charset="0"/>
              </a:rPr>
              <a:t>VIDEO UPLOADS </a:t>
            </a:r>
          </a:p>
          <a:p>
            <a:pPr>
              <a:lnSpc>
                <a:spcPct val="90000"/>
              </a:lnSpc>
            </a:pPr>
            <a:r>
              <a:rPr lang="en-US" sz="2400" b="1" dirty="0" smtClean="0">
                <a:solidFill>
                  <a:schemeClr val="bg1"/>
                </a:solidFill>
                <a:latin typeface="Arial" panose="020B0604020202020204" pitchFamily="34" charset="0"/>
                <a:cs typeface="Arial" panose="020B0604020202020204" pitchFamily="34" charset="0"/>
              </a:rPr>
              <a:t>ON MIRROR</a:t>
            </a:r>
            <a:endParaRPr lang="en-US" sz="2400" b="1"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905507" y="1616429"/>
            <a:ext cx="6597262" cy="4524316"/>
          </a:xfrm>
          <a:prstGeom prst="rect">
            <a:avLst/>
          </a:prstGeom>
        </p:spPr>
        <p:txBody>
          <a:bodyPr wrap="square">
            <a:spAutoFit/>
          </a:bodyPr>
          <a:lstStyle/>
          <a:p>
            <a:pPr algn="ctr"/>
            <a:r>
              <a:rPr lang="en-US" b="1" dirty="0"/>
              <a:t>Mirror: Reflecting </a:t>
            </a:r>
            <a:r>
              <a:rPr lang="en-US" b="1" dirty="0" smtClean="0"/>
              <a:t>Your </a:t>
            </a:r>
            <a:r>
              <a:rPr lang="en-US" b="1" dirty="0"/>
              <a:t>P</a:t>
            </a:r>
            <a:r>
              <a:rPr lang="en-US" b="1" dirty="0" smtClean="0"/>
              <a:t>otential</a:t>
            </a:r>
          </a:p>
          <a:p>
            <a:endParaRPr lang="en-US" dirty="0"/>
          </a:p>
          <a:p>
            <a:r>
              <a:rPr lang="en-US" dirty="0" smtClean="0"/>
              <a:t>Maynard Leigh has a cloud </a:t>
            </a:r>
            <a:r>
              <a:rPr lang="en-US" dirty="0"/>
              <a:t>based feedback software that supports learners seek feedback. It is an easy, convenient and effective tool to seek inputs from a consultant at your own time! </a:t>
            </a:r>
            <a:endParaRPr lang="en-US" dirty="0" smtClean="0"/>
          </a:p>
          <a:p>
            <a:endParaRPr lang="en-US" dirty="0"/>
          </a:p>
          <a:p>
            <a:r>
              <a:rPr lang="en-US" dirty="0"/>
              <a:t>Participants upload videos on the system while trying out the learning from their workshops and get </a:t>
            </a:r>
            <a:r>
              <a:rPr lang="en-US" dirty="0" smtClean="0"/>
              <a:t>feedback </a:t>
            </a:r>
            <a:r>
              <a:rPr lang="en-US" dirty="0"/>
              <a:t>from our consultants on the </a:t>
            </a:r>
            <a:r>
              <a:rPr lang="en-US" dirty="0" smtClean="0"/>
              <a:t>same. This </a:t>
            </a:r>
            <a:r>
              <a:rPr lang="en-US" dirty="0"/>
              <a:t>is a powerful tool, especially when presenting, pitching or sharing a communication with your teams</a:t>
            </a:r>
            <a:r>
              <a:rPr lang="en-US" dirty="0" smtClean="0"/>
              <a:t>.</a:t>
            </a:r>
          </a:p>
          <a:p>
            <a:endParaRPr lang="en-US" dirty="0"/>
          </a:p>
          <a:p>
            <a:r>
              <a:rPr lang="en-US" dirty="0"/>
              <a:t>Mirror allows for: </a:t>
            </a:r>
          </a:p>
          <a:p>
            <a:r>
              <a:rPr lang="en-US" dirty="0"/>
              <a:t> </a:t>
            </a:r>
          </a:p>
          <a:p>
            <a:r>
              <a:rPr lang="en-US" dirty="0"/>
              <a:t>- Recording and sharing moment-to-moment feedback </a:t>
            </a:r>
          </a:p>
          <a:p>
            <a:r>
              <a:rPr lang="en-US" dirty="0"/>
              <a:t>- A play-pause facility which makes it easier to comprehend feedback</a:t>
            </a:r>
          </a:p>
          <a:p>
            <a:r>
              <a:rPr lang="en-US" dirty="0"/>
              <a:t>- Storing analysis for future reference </a:t>
            </a:r>
          </a:p>
        </p:txBody>
      </p:sp>
      <p:pic>
        <p:nvPicPr>
          <p:cNvPr id="10" name="Picture 9"/>
          <p:cNvPicPr>
            <a:picLocks noChangeAspect="1"/>
          </p:cNvPicPr>
          <p:nvPr/>
        </p:nvPicPr>
        <p:blipFill>
          <a:blip r:embed="rId2"/>
          <a:stretch>
            <a:fillRect/>
          </a:stretch>
        </p:blipFill>
        <p:spPr>
          <a:xfrm>
            <a:off x="8506685" y="2551541"/>
            <a:ext cx="3170822" cy="3283491"/>
          </a:xfrm>
          <a:prstGeom prst="rect">
            <a:avLst/>
          </a:prstGeom>
        </p:spPr>
      </p:pic>
    </p:spTree>
    <p:extLst>
      <p:ext uri="{BB962C8B-B14F-4D97-AF65-F5344CB8AC3E}">
        <p14:creationId xmlns:p14="http://schemas.microsoft.com/office/powerpoint/2010/main" val="3326087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590</TotalTime>
  <Words>1219</Words>
  <Application>Microsoft Macintosh PowerPoint</Application>
  <PresentationFormat>Custom</PresentationFormat>
  <Paragraphs>202</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Revati Sahijwani</cp:lastModifiedBy>
  <cp:revision>44</cp:revision>
  <dcterms:created xsi:type="dcterms:W3CDTF">2018-04-19T04:49:03Z</dcterms:created>
  <dcterms:modified xsi:type="dcterms:W3CDTF">2018-05-03T13:06:25Z</dcterms:modified>
</cp:coreProperties>
</file>