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9" r:id="rId3"/>
    <p:sldId id="258" r:id="rId4"/>
    <p:sldId id="260" r:id="rId5"/>
    <p:sldId id="261" r:id="rId6"/>
    <p:sldId id="263" r:id="rId7"/>
    <p:sldId id="264" r:id="rId8"/>
    <p:sldId id="265" r:id="rId9"/>
    <p:sldId id="266" r:id="rId10"/>
    <p:sldId id="270" r:id="rId11"/>
    <p:sldId id="267" r:id="rId12"/>
    <p:sldId id="268"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CB3A1FE-99BD-448C-AE75-B6E8D7548056}" type="datetimeFigureOut">
              <a:rPr lang="en-US" smtClean="0"/>
              <a:pPr/>
              <a:t>1/3/2018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FBDB919-5510-4B4B-9F4D-ACF8FBAA2355}" type="slidenum">
              <a:rPr lang="en-US" smtClean="0"/>
              <a:pPr/>
              <a:t>‹#›</a:t>
            </a:fld>
            <a:endParaRPr lang="en-US"/>
          </a:p>
        </p:txBody>
      </p:sp>
    </p:spTree>
    <p:extLst>
      <p:ext uri="{BB962C8B-B14F-4D97-AF65-F5344CB8AC3E}">
        <p14:creationId xmlns:p14="http://schemas.microsoft.com/office/powerpoint/2010/main" xmlns="" val="244835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EA0CD4-C0C9-4A1D-8EB6-1A03A53FC790}" type="slidenum">
              <a:rPr lang="en-US" smtClean="0"/>
              <a:pPr/>
              <a:t>2</a:t>
            </a:fld>
            <a:endParaRPr lang="en-US"/>
          </a:p>
        </p:txBody>
      </p:sp>
    </p:spTree>
    <p:extLst>
      <p:ext uri="{BB962C8B-B14F-4D97-AF65-F5344CB8AC3E}">
        <p14:creationId xmlns:p14="http://schemas.microsoft.com/office/powerpoint/2010/main" xmlns="" val="378525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A61E2D-EF40-4051-90D6-260169D04BD3}" type="slidenum">
              <a:rPr lang="en-US" smtClean="0"/>
              <a:pPr/>
              <a:t>6</a:t>
            </a:fld>
            <a:endParaRPr lang="en-US"/>
          </a:p>
        </p:txBody>
      </p:sp>
    </p:spTree>
    <p:extLst>
      <p:ext uri="{BB962C8B-B14F-4D97-AF65-F5344CB8AC3E}">
        <p14:creationId xmlns:p14="http://schemas.microsoft.com/office/powerpoint/2010/main" xmlns="" val="339249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806814" indent="-310313" eaLnBrk="0" hangingPunct="0">
              <a:defRPr>
                <a:solidFill>
                  <a:schemeClr val="tx1"/>
                </a:solidFill>
                <a:latin typeface="Arial" panose="020B0604020202020204" pitchFamily="34" charset="0"/>
                <a:cs typeface="Arial" panose="020B0604020202020204" pitchFamily="34" charset="0"/>
              </a:defRPr>
            </a:lvl2pPr>
            <a:lvl3pPr marL="1241251" indent="-248250" eaLnBrk="0" hangingPunct="0">
              <a:defRPr>
                <a:solidFill>
                  <a:schemeClr val="tx1"/>
                </a:solidFill>
                <a:latin typeface="Arial" panose="020B0604020202020204" pitchFamily="34" charset="0"/>
                <a:cs typeface="Arial" panose="020B0604020202020204" pitchFamily="34" charset="0"/>
              </a:defRPr>
            </a:lvl3pPr>
            <a:lvl4pPr marL="1737751" indent="-248250" eaLnBrk="0" hangingPunct="0">
              <a:defRPr>
                <a:solidFill>
                  <a:schemeClr val="tx1"/>
                </a:solidFill>
                <a:latin typeface="Arial" panose="020B0604020202020204" pitchFamily="34" charset="0"/>
                <a:cs typeface="Arial" panose="020B0604020202020204" pitchFamily="34" charset="0"/>
              </a:defRPr>
            </a:lvl4pPr>
            <a:lvl5pPr marL="2234252" indent="-248250" eaLnBrk="0" hangingPunct="0">
              <a:defRPr>
                <a:solidFill>
                  <a:schemeClr val="tx1"/>
                </a:solidFill>
                <a:latin typeface="Arial" panose="020B0604020202020204" pitchFamily="34" charset="0"/>
                <a:cs typeface="Arial" panose="020B0604020202020204" pitchFamily="34" charset="0"/>
              </a:defRPr>
            </a:lvl5pPr>
            <a:lvl6pPr marL="2730753" indent="-2482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27252" indent="-2482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23753" indent="-2482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20253" indent="-2482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8BF3B-F5AF-4AC8-AEFC-526B1B232688}" type="slidenum">
              <a:rPr lang="en-US">
                <a:latin typeface="Calibri" panose="020F0502020204030204" pitchFamily="34" charset="0"/>
              </a:rPr>
              <a:pPr eaLnBrk="1" hangingPunct="1"/>
              <a:t>9</a:t>
            </a:fld>
            <a:endParaRPr lang="en-US">
              <a:latin typeface="Calibri" panose="020F0502020204030204" pitchFamily="34" charset="0"/>
            </a:endParaRPr>
          </a:p>
        </p:txBody>
      </p:sp>
    </p:spTree>
    <p:extLst>
      <p:ext uri="{BB962C8B-B14F-4D97-AF65-F5344CB8AC3E}">
        <p14:creationId xmlns:p14="http://schemas.microsoft.com/office/powerpoint/2010/main" xmlns="" val="14606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27652" name="Slide Number Placeholder 3"/>
          <p:cNvSpPr>
            <a:spLocks noGrp="1"/>
          </p:cNvSpPr>
          <p:nvPr>
            <p:ph type="sldNum" sz="quarter" idx="5"/>
          </p:nvPr>
        </p:nvSpPr>
        <p:spPr bwMode="auto">
          <a:ln>
            <a:miter lim="800000"/>
            <a:headEnd/>
            <a:tailEnd/>
          </a:ln>
        </p:spPr>
        <p:txBody>
          <a:bodyPr/>
          <a:lstStyle/>
          <a:p>
            <a:pPr>
              <a:defRPr/>
            </a:pPr>
            <a:fld id="{43F02D6A-19CB-4C24-93C8-DB2AE21AA05F}" type="slidenum">
              <a:rPr lang="en-US" smtClean="0">
                <a:ea typeface="ＭＳ Ｐゴシック" pitchFamily="34" charset="-128"/>
              </a:rPr>
              <a:pPr>
                <a:defRPr/>
              </a:pPr>
              <a:t>11</a:t>
            </a:fld>
            <a:endParaRPr lang="en-US" dirty="0">
              <a:ea typeface="ＭＳ Ｐゴシック" pitchFamily="34" charset="-128"/>
            </a:endParaRPr>
          </a:p>
        </p:txBody>
      </p:sp>
    </p:spTree>
    <p:extLst>
      <p:ext uri="{BB962C8B-B14F-4D97-AF65-F5344CB8AC3E}">
        <p14:creationId xmlns:p14="http://schemas.microsoft.com/office/powerpoint/2010/main" xmlns="" val="278286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3566FF-87FB-40A2-9125-4C575B63E16A}"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xmlns="" val="316368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7B481-2316-45CF-8184-EA5A053EA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77AE131-AA92-4A62-ABD5-DAAF3A071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C2F1975-2ACF-475A-B1CB-A6EAE0E7FAB1}"/>
              </a:ext>
            </a:extLst>
          </p:cNvPr>
          <p:cNvSpPr>
            <a:spLocks noGrp="1"/>
          </p:cNvSpPr>
          <p:nvPr>
            <p:ph type="dt" sz="half" idx="10"/>
          </p:nvPr>
        </p:nvSpPr>
        <p:spPr/>
        <p:txBody>
          <a:bodyPr/>
          <a:lstStyle/>
          <a:p>
            <a:fld id="{041247F2-501C-4CA8-8B1D-911B58FB156D}" type="datetime1">
              <a:rPr lang="en-US" smtClean="0"/>
              <a:pPr/>
              <a:t>1/3/2018</a:t>
            </a:fld>
            <a:endParaRPr lang="en-US"/>
          </a:p>
        </p:txBody>
      </p:sp>
      <p:sp>
        <p:nvSpPr>
          <p:cNvPr id="5" name="Footer Placeholder 4">
            <a:extLst>
              <a:ext uri="{FF2B5EF4-FFF2-40B4-BE49-F238E27FC236}">
                <a16:creationId xmlns:a16="http://schemas.microsoft.com/office/drawing/2014/main" xmlns="" id="{A9F6A917-FBFC-4FF1-9CCF-C57A98004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1D497A-D101-432B-AF75-BE2E59CEFC54}"/>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74785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E7FED-EA29-4E16-9DFB-5EB95BD43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821AFCF-B4A0-4EC1-A9AD-43EE36EE6B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4A675C-AF41-43D7-BBDD-4C9696E84152}"/>
              </a:ext>
            </a:extLst>
          </p:cNvPr>
          <p:cNvSpPr>
            <a:spLocks noGrp="1"/>
          </p:cNvSpPr>
          <p:nvPr>
            <p:ph type="dt" sz="half" idx="10"/>
          </p:nvPr>
        </p:nvSpPr>
        <p:spPr/>
        <p:txBody>
          <a:bodyPr/>
          <a:lstStyle/>
          <a:p>
            <a:fld id="{9131AC34-D3AB-46FA-86D2-053E0C4F3050}" type="datetime1">
              <a:rPr lang="en-US" smtClean="0"/>
              <a:pPr/>
              <a:t>1/3/2018</a:t>
            </a:fld>
            <a:endParaRPr lang="en-US"/>
          </a:p>
        </p:txBody>
      </p:sp>
      <p:sp>
        <p:nvSpPr>
          <p:cNvPr id="5" name="Footer Placeholder 4">
            <a:extLst>
              <a:ext uri="{FF2B5EF4-FFF2-40B4-BE49-F238E27FC236}">
                <a16:creationId xmlns:a16="http://schemas.microsoft.com/office/drawing/2014/main" xmlns="" id="{9C7DDD38-BA75-4B12-BB13-815E0C9E9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B22955-D111-4DA0-A696-4688F5AE6AB5}"/>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196846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AE65798-540A-4D69-A49F-AD604C8DD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D081506-79FC-4433-919F-333E2BE3D0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2F2E00-0A3F-443D-A795-AC2AA0BC05D6}"/>
              </a:ext>
            </a:extLst>
          </p:cNvPr>
          <p:cNvSpPr>
            <a:spLocks noGrp="1"/>
          </p:cNvSpPr>
          <p:nvPr>
            <p:ph type="dt" sz="half" idx="10"/>
          </p:nvPr>
        </p:nvSpPr>
        <p:spPr/>
        <p:txBody>
          <a:bodyPr/>
          <a:lstStyle/>
          <a:p>
            <a:fld id="{3BFC31A2-BB19-44B8-9621-D8C117D4356C}" type="datetime1">
              <a:rPr lang="en-US" smtClean="0"/>
              <a:pPr/>
              <a:t>1/3/2018</a:t>
            </a:fld>
            <a:endParaRPr lang="en-US"/>
          </a:p>
        </p:txBody>
      </p:sp>
      <p:sp>
        <p:nvSpPr>
          <p:cNvPr id="5" name="Footer Placeholder 4">
            <a:extLst>
              <a:ext uri="{FF2B5EF4-FFF2-40B4-BE49-F238E27FC236}">
                <a16:creationId xmlns:a16="http://schemas.microsoft.com/office/drawing/2014/main" xmlns="" id="{1E5A4B55-11C5-4FC6-A355-FDA330B82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77C216-BD80-420F-9EAC-F0A56D767F5C}"/>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174705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FF658-29AF-44BA-B42F-969580750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A7CBC3F-C6A0-4FD1-A988-D632BDB706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C6F0FB-769B-4FC9-B8AF-9D622439EE39}"/>
              </a:ext>
            </a:extLst>
          </p:cNvPr>
          <p:cNvSpPr>
            <a:spLocks noGrp="1"/>
          </p:cNvSpPr>
          <p:nvPr>
            <p:ph type="dt" sz="half" idx="10"/>
          </p:nvPr>
        </p:nvSpPr>
        <p:spPr/>
        <p:txBody>
          <a:bodyPr/>
          <a:lstStyle/>
          <a:p>
            <a:fld id="{E154C240-D3F8-4414-85B4-7EC504D44B7B}" type="datetime1">
              <a:rPr lang="en-US" smtClean="0"/>
              <a:pPr/>
              <a:t>1/3/2018</a:t>
            </a:fld>
            <a:endParaRPr lang="en-US"/>
          </a:p>
        </p:txBody>
      </p:sp>
      <p:sp>
        <p:nvSpPr>
          <p:cNvPr id="5" name="Footer Placeholder 4">
            <a:extLst>
              <a:ext uri="{FF2B5EF4-FFF2-40B4-BE49-F238E27FC236}">
                <a16:creationId xmlns:a16="http://schemas.microsoft.com/office/drawing/2014/main" xmlns="" id="{CD5DDCFB-2FE6-4FC6-8A3A-A58265ACF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7160A3-EB9F-41F9-A65E-71CA79494594}"/>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327350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062A0-75EF-47DC-BC62-6A7A29D07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8EE87A-819B-466E-B74B-59AAB88E9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38AAB88-C194-4DDA-A59F-54CE44F7EEE0}"/>
              </a:ext>
            </a:extLst>
          </p:cNvPr>
          <p:cNvSpPr>
            <a:spLocks noGrp="1"/>
          </p:cNvSpPr>
          <p:nvPr>
            <p:ph type="dt" sz="half" idx="10"/>
          </p:nvPr>
        </p:nvSpPr>
        <p:spPr/>
        <p:txBody>
          <a:bodyPr/>
          <a:lstStyle/>
          <a:p>
            <a:fld id="{E944E38B-1297-49CA-87CB-1916D4367BF7}" type="datetime1">
              <a:rPr lang="en-US" smtClean="0"/>
              <a:pPr/>
              <a:t>1/3/2018</a:t>
            </a:fld>
            <a:endParaRPr lang="en-US"/>
          </a:p>
        </p:txBody>
      </p:sp>
      <p:sp>
        <p:nvSpPr>
          <p:cNvPr id="5" name="Footer Placeholder 4">
            <a:extLst>
              <a:ext uri="{FF2B5EF4-FFF2-40B4-BE49-F238E27FC236}">
                <a16:creationId xmlns:a16="http://schemas.microsoft.com/office/drawing/2014/main" xmlns="" id="{4B39519A-35FA-426B-91BC-A6D40E22B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891C64-881F-436A-AD8A-399E631C356A}"/>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145281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728255-F3B2-4BEB-9608-1D367F52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6D518B5-CD61-4BA4-AD0C-CE694DD101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D57429-0132-4A98-99BB-EF5D6D3A7A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2D93627-A119-43F0-AA9A-E07806739F2C}"/>
              </a:ext>
            </a:extLst>
          </p:cNvPr>
          <p:cNvSpPr>
            <a:spLocks noGrp="1"/>
          </p:cNvSpPr>
          <p:nvPr>
            <p:ph type="dt" sz="half" idx="10"/>
          </p:nvPr>
        </p:nvSpPr>
        <p:spPr/>
        <p:txBody>
          <a:bodyPr/>
          <a:lstStyle/>
          <a:p>
            <a:fld id="{98C57EC6-52D3-4139-B384-8C49D657268D}" type="datetime1">
              <a:rPr lang="en-US" smtClean="0"/>
              <a:pPr/>
              <a:t>1/3/2018</a:t>
            </a:fld>
            <a:endParaRPr lang="en-US"/>
          </a:p>
        </p:txBody>
      </p:sp>
      <p:sp>
        <p:nvSpPr>
          <p:cNvPr id="6" name="Footer Placeholder 5">
            <a:extLst>
              <a:ext uri="{FF2B5EF4-FFF2-40B4-BE49-F238E27FC236}">
                <a16:creationId xmlns:a16="http://schemas.microsoft.com/office/drawing/2014/main" xmlns="" id="{0F1E5D5F-65AA-478B-8CDE-6F48AB1E3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F95060-7FD7-4905-93D8-26ED8A8EC3E5}"/>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270240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332B9-200F-479C-ACE8-CA2E72146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3E16F33-9A94-4AC5-8D89-114EFBAF9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5DD6157-F61B-439E-81E6-9987EBB1C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F5C67A6-86F4-4E8C-BBFB-5DC655DC0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37D5ED0-E112-4A83-89F4-A8634DE455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E81832-1CA6-466B-93E4-513EA284B8DC}"/>
              </a:ext>
            </a:extLst>
          </p:cNvPr>
          <p:cNvSpPr>
            <a:spLocks noGrp="1"/>
          </p:cNvSpPr>
          <p:nvPr>
            <p:ph type="dt" sz="half" idx="10"/>
          </p:nvPr>
        </p:nvSpPr>
        <p:spPr/>
        <p:txBody>
          <a:bodyPr/>
          <a:lstStyle/>
          <a:p>
            <a:fld id="{0A2EA016-FB82-4E7A-A1AA-4057B910731B}" type="datetime1">
              <a:rPr lang="en-US" smtClean="0"/>
              <a:pPr/>
              <a:t>1/3/2018</a:t>
            </a:fld>
            <a:endParaRPr lang="en-US"/>
          </a:p>
        </p:txBody>
      </p:sp>
      <p:sp>
        <p:nvSpPr>
          <p:cNvPr id="8" name="Footer Placeholder 7">
            <a:extLst>
              <a:ext uri="{FF2B5EF4-FFF2-40B4-BE49-F238E27FC236}">
                <a16:creationId xmlns:a16="http://schemas.microsoft.com/office/drawing/2014/main" xmlns="" id="{8E3A5EF6-B095-42A0-81DA-D49695462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65E48A7-A2A4-4FD0-8DB9-8501D501328A}"/>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117254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E869A-5878-43E5-85C6-558CD6F041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3F842B9-D08F-42D7-BD3C-B0DD408F66CE}"/>
              </a:ext>
            </a:extLst>
          </p:cNvPr>
          <p:cNvSpPr>
            <a:spLocks noGrp="1"/>
          </p:cNvSpPr>
          <p:nvPr>
            <p:ph type="dt" sz="half" idx="10"/>
          </p:nvPr>
        </p:nvSpPr>
        <p:spPr/>
        <p:txBody>
          <a:bodyPr/>
          <a:lstStyle/>
          <a:p>
            <a:fld id="{28E130EA-3B05-4D8A-A873-A1F79A14740E}" type="datetime1">
              <a:rPr lang="en-US" smtClean="0"/>
              <a:pPr/>
              <a:t>1/3/2018</a:t>
            </a:fld>
            <a:endParaRPr lang="en-US"/>
          </a:p>
        </p:txBody>
      </p:sp>
      <p:sp>
        <p:nvSpPr>
          <p:cNvPr id="4" name="Footer Placeholder 3">
            <a:extLst>
              <a:ext uri="{FF2B5EF4-FFF2-40B4-BE49-F238E27FC236}">
                <a16:creationId xmlns:a16="http://schemas.microsoft.com/office/drawing/2014/main" xmlns="" id="{4629A17A-6319-4BD9-8EEA-727D93C95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6536F66-4408-4E58-AD87-8086517E72AC}"/>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10988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8F9E067-D56D-4E42-B73B-6BFCAB08E7B7}"/>
              </a:ext>
            </a:extLst>
          </p:cNvPr>
          <p:cNvSpPr>
            <a:spLocks noGrp="1"/>
          </p:cNvSpPr>
          <p:nvPr>
            <p:ph type="dt" sz="half" idx="10"/>
          </p:nvPr>
        </p:nvSpPr>
        <p:spPr/>
        <p:txBody>
          <a:bodyPr/>
          <a:lstStyle/>
          <a:p>
            <a:fld id="{AFE49853-0258-4AF3-AB6F-77402C09F0FC}" type="datetime1">
              <a:rPr lang="en-US" smtClean="0"/>
              <a:pPr/>
              <a:t>1/3/2018</a:t>
            </a:fld>
            <a:endParaRPr lang="en-US"/>
          </a:p>
        </p:txBody>
      </p:sp>
      <p:sp>
        <p:nvSpPr>
          <p:cNvPr id="3" name="Footer Placeholder 2">
            <a:extLst>
              <a:ext uri="{FF2B5EF4-FFF2-40B4-BE49-F238E27FC236}">
                <a16:creationId xmlns:a16="http://schemas.microsoft.com/office/drawing/2014/main" xmlns="" id="{FED2D4AB-5F92-4D90-A8F2-FAC07898A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ACA8D7B-C11B-4226-B2EB-1677F7777C33}"/>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203147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286A84-E9C7-4B89-9B4F-387AEE560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651F9A6-4686-4126-B452-5C1970B6A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C1AEF6E-3BDC-4922-A961-D0EC50FD0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FDA7E25-26DA-487C-AFE8-ED8427700572}"/>
              </a:ext>
            </a:extLst>
          </p:cNvPr>
          <p:cNvSpPr>
            <a:spLocks noGrp="1"/>
          </p:cNvSpPr>
          <p:nvPr>
            <p:ph type="dt" sz="half" idx="10"/>
          </p:nvPr>
        </p:nvSpPr>
        <p:spPr/>
        <p:txBody>
          <a:bodyPr/>
          <a:lstStyle/>
          <a:p>
            <a:fld id="{4AE98BB2-2779-4DAE-8A24-4451EF20651E}" type="datetime1">
              <a:rPr lang="en-US" smtClean="0"/>
              <a:pPr/>
              <a:t>1/3/2018</a:t>
            </a:fld>
            <a:endParaRPr lang="en-US"/>
          </a:p>
        </p:txBody>
      </p:sp>
      <p:sp>
        <p:nvSpPr>
          <p:cNvPr id="6" name="Footer Placeholder 5">
            <a:extLst>
              <a:ext uri="{FF2B5EF4-FFF2-40B4-BE49-F238E27FC236}">
                <a16:creationId xmlns:a16="http://schemas.microsoft.com/office/drawing/2014/main" xmlns="" id="{F5F5ABF7-B709-4E65-AF1A-D63023D90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1BC5CAD-5EDE-4246-A670-F6332E5F2FF3}"/>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327350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3DBC1-A2CC-407C-865A-D3A21BFAB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880047-DF0C-47C0-9EDE-FE2926D16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50DCFC7-CE19-4B82-A8A8-10C8418D7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86B06FE-33C6-4F4C-9117-F26035B02129}"/>
              </a:ext>
            </a:extLst>
          </p:cNvPr>
          <p:cNvSpPr>
            <a:spLocks noGrp="1"/>
          </p:cNvSpPr>
          <p:nvPr>
            <p:ph type="dt" sz="half" idx="10"/>
          </p:nvPr>
        </p:nvSpPr>
        <p:spPr/>
        <p:txBody>
          <a:bodyPr/>
          <a:lstStyle/>
          <a:p>
            <a:fld id="{1E6793F9-0A46-4B75-ADBD-5D03C59B72D2}" type="datetime1">
              <a:rPr lang="en-US" smtClean="0"/>
              <a:pPr/>
              <a:t>1/3/2018</a:t>
            </a:fld>
            <a:endParaRPr lang="en-US"/>
          </a:p>
        </p:txBody>
      </p:sp>
      <p:sp>
        <p:nvSpPr>
          <p:cNvPr id="6" name="Footer Placeholder 5">
            <a:extLst>
              <a:ext uri="{FF2B5EF4-FFF2-40B4-BE49-F238E27FC236}">
                <a16:creationId xmlns:a16="http://schemas.microsoft.com/office/drawing/2014/main" xmlns="" id="{CE156918-0580-4762-B7B9-B6978A747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17C184-9F14-4EB1-B232-A0C3F620B5EF}"/>
              </a:ext>
            </a:extLst>
          </p:cNvPr>
          <p:cNvSpPr>
            <a:spLocks noGrp="1"/>
          </p:cNvSpPr>
          <p:nvPr>
            <p:ph type="sldNum" sz="quarter" idx="12"/>
          </p:nvPr>
        </p:nvSpPr>
        <p:spPr/>
        <p:txBody>
          <a:body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32674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48E488-87FB-412B-B980-3CAA61BDB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A7822A5-1978-47A4-802D-E45AB664D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ADE966-D686-4D96-8A00-9E17B3175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70E82-115D-46B8-82B0-EB4F0C1F6306}" type="datetime1">
              <a:rPr lang="en-US" smtClean="0"/>
              <a:pPr/>
              <a:t>1/3/2018</a:t>
            </a:fld>
            <a:endParaRPr lang="en-US"/>
          </a:p>
        </p:txBody>
      </p:sp>
      <p:sp>
        <p:nvSpPr>
          <p:cNvPr id="5" name="Footer Placeholder 4">
            <a:extLst>
              <a:ext uri="{FF2B5EF4-FFF2-40B4-BE49-F238E27FC236}">
                <a16:creationId xmlns:a16="http://schemas.microsoft.com/office/drawing/2014/main" xmlns="" id="{88206F1F-E062-4BD7-95D0-7A0FD2028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51545ED-AF94-488D-9E2C-512F2D6C5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0C30B-2FB0-4301-BE22-D5872DFE050B}" type="slidenum">
              <a:rPr lang="en-US" smtClean="0"/>
              <a:pPr/>
              <a:t>‹#›</a:t>
            </a:fld>
            <a:endParaRPr lang="en-US"/>
          </a:p>
        </p:txBody>
      </p:sp>
    </p:spTree>
    <p:extLst>
      <p:ext uri="{BB962C8B-B14F-4D97-AF65-F5344CB8AC3E}">
        <p14:creationId xmlns:p14="http://schemas.microsoft.com/office/powerpoint/2010/main" xmlns="" val="57362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1496848" y="5342810"/>
            <a:ext cx="10086081" cy="1085380"/>
          </a:xfrm>
          <a:prstGeom prst="round2Diag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2400" b="1" dirty="0" smtClean="0">
                <a:solidFill>
                  <a:schemeClr val="accent2"/>
                </a:solidFill>
                <a:cs typeface="Arial" panose="020B0604020202020204" pitchFamily="34" charset="0"/>
              </a:rPr>
              <a:t>Handling work pressure, getting work life balance, managing complaints</a:t>
            </a:r>
          </a:p>
          <a:p>
            <a:pPr algn="ctr"/>
            <a:r>
              <a:rPr lang="en-GB" sz="2000" b="1" dirty="0" smtClean="0">
                <a:solidFill>
                  <a:schemeClr val="tx2"/>
                </a:solidFill>
                <a:cs typeface="Arial" panose="020B0604020202020204" pitchFamily="34" charset="0"/>
              </a:rPr>
              <a:t>Approach note- 20</a:t>
            </a:r>
            <a:r>
              <a:rPr lang="en-GB" sz="2000" b="1" baseline="30000" dirty="0" smtClean="0">
                <a:solidFill>
                  <a:schemeClr val="tx2"/>
                </a:solidFill>
                <a:cs typeface="Arial" panose="020B0604020202020204" pitchFamily="34" charset="0"/>
              </a:rPr>
              <a:t>th</a:t>
            </a:r>
            <a:r>
              <a:rPr lang="en-GB" sz="2000" b="1" dirty="0" smtClean="0">
                <a:solidFill>
                  <a:schemeClr val="tx2"/>
                </a:solidFill>
                <a:cs typeface="Arial" panose="020B0604020202020204" pitchFamily="34" charset="0"/>
              </a:rPr>
              <a:t> December 2017</a:t>
            </a:r>
            <a:endParaRPr lang="en-US" sz="2000" b="1" dirty="0">
              <a:solidFill>
                <a:schemeClr val="tx2"/>
              </a:solidFill>
              <a:cs typeface="Arial" panose="020B0604020202020204" pitchFamily="34" charset="0"/>
            </a:endParaRPr>
          </a:p>
        </p:txBody>
      </p:sp>
      <p:sp>
        <p:nvSpPr>
          <p:cNvPr id="10" name="Rectangle 2"/>
          <p:cNvSpPr>
            <a:spLocks noChangeArrowheads="1"/>
          </p:cNvSpPr>
          <p:nvPr/>
        </p:nvSpPr>
        <p:spPr bwMode="auto">
          <a:xfrm>
            <a:off x="9294126" y="249754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xmlns="" id="{92FB8D36-ABF5-4139-95C2-FDF55432D9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787283" y="194014"/>
            <a:ext cx="2258225" cy="2010587"/>
          </a:xfrm>
          <a:prstGeom prst="rect">
            <a:avLst/>
          </a:prstGeom>
        </p:spPr>
      </p:pic>
      <p:sp>
        <p:nvSpPr>
          <p:cNvPr id="9" name="Slide Number Placeholder 8">
            <a:extLst>
              <a:ext uri="{FF2B5EF4-FFF2-40B4-BE49-F238E27FC236}">
                <a16:creationId xmlns:a16="http://schemas.microsoft.com/office/drawing/2014/main" xmlns="" id="{F0488555-79A0-4256-A3B7-E87104CE65CA}"/>
              </a:ext>
            </a:extLst>
          </p:cNvPr>
          <p:cNvSpPr>
            <a:spLocks noGrp="1"/>
          </p:cNvSpPr>
          <p:nvPr>
            <p:ph type="sldNum" sz="quarter" idx="12"/>
          </p:nvPr>
        </p:nvSpPr>
        <p:spPr/>
        <p:txBody>
          <a:bodyPr/>
          <a:lstStyle/>
          <a:p>
            <a:fld id="{F390C30B-2FB0-4301-BE22-D5872DFE050B}" type="slidenum">
              <a:rPr lang="en-US" smtClean="0"/>
              <a:pPr/>
              <a:t>1</a:t>
            </a:fld>
            <a:endParaRPr lang="en-US"/>
          </a:p>
        </p:txBody>
      </p:sp>
      <p:pic>
        <p:nvPicPr>
          <p:cNvPr id="2" name="Picture 1">
            <a:extLst>
              <a:ext uri="{FF2B5EF4-FFF2-40B4-BE49-F238E27FC236}">
                <a16:creationId xmlns:a16="http://schemas.microsoft.com/office/drawing/2014/main" xmlns="" id="{7E81E8BB-B511-4B4E-A44A-A2C2BEFEE275}"/>
              </a:ext>
            </a:extLst>
          </p:cNvPr>
          <p:cNvPicPr>
            <a:picLocks noChangeAspect="1"/>
          </p:cNvPicPr>
          <p:nvPr/>
        </p:nvPicPr>
        <p:blipFill rotWithShape="1">
          <a:blip r:embed="rId3"/>
          <a:srcRect l="1101" t="40685" r="41304" b="9875"/>
          <a:stretch/>
        </p:blipFill>
        <p:spPr>
          <a:xfrm>
            <a:off x="3542500" y="2071772"/>
            <a:ext cx="5895509" cy="284527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74719" y="326572"/>
            <a:ext cx="2244258" cy="1554479"/>
          </a:xfrm>
          <a:prstGeom prst="rect">
            <a:avLst/>
          </a:prstGeom>
        </p:spPr>
      </p:pic>
    </p:spTree>
    <p:extLst>
      <p:ext uri="{BB962C8B-B14F-4D97-AF65-F5344CB8AC3E}">
        <p14:creationId xmlns:p14="http://schemas.microsoft.com/office/powerpoint/2010/main" xmlns="" val="168637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6651"/>
          </a:xfrm>
          <a:solidFill>
            <a:schemeClr val="tx2"/>
          </a:solidFill>
        </p:spPr>
        <p:txBody>
          <a:bodyPr>
            <a:noAutofit/>
          </a:bodyPr>
          <a:lstStyle/>
          <a:p>
            <a:pPr algn="ctr"/>
            <a:r>
              <a:rPr lang="en-US" sz="3200" b="1" dirty="0" smtClean="0">
                <a:solidFill>
                  <a:srgbClr val="FF6600"/>
                </a:solidFill>
                <a:cs typeface="Arial" pitchFamily="34" charset="0"/>
              </a:rPr>
              <a:t/>
            </a:r>
            <a:br>
              <a:rPr lang="en-US" sz="3200" b="1" dirty="0" smtClean="0">
                <a:solidFill>
                  <a:srgbClr val="FF6600"/>
                </a:solidFill>
                <a:cs typeface="Arial" pitchFamily="34" charset="0"/>
              </a:rPr>
            </a:br>
            <a:r>
              <a:rPr lang="en-US" sz="3200" b="1" dirty="0" smtClean="0">
                <a:solidFill>
                  <a:srgbClr val="FF6600"/>
                </a:solidFill>
                <a:latin typeface="+mn-lt"/>
                <a:cs typeface="Arial" pitchFamily="34" charset="0"/>
              </a:rPr>
              <a:t>Program Timeline</a:t>
            </a:r>
            <a:r>
              <a:rPr lang="en-US" sz="3200" b="1" dirty="0" smtClean="0">
                <a:solidFill>
                  <a:srgbClr val="FF6600"/>
                </a:solidFill>
                <a:cs typeface="Arial" pitchFamily="34" charset="0"/>
              </a:rPr>
              <a:t/>
            </a:r>
            <a:br>
              <a:rPr lang="en-US" sz="3200" b="1" dirty="0" smtClean="0">
                <a:solidFill>
                  <a:srgbClr val="FF6600"/>
                </a:solidFill>
                <a:cs typeface="Arial" pitchFamily="34" charset="0"/>
              </a:rPr>
            </a:br>
            <a:endParaRPr lang="en-US" sz="3200" b="1" dirty="0"/>
          </a:p>
        </p:txBody>
      </p:sp>
      <p:sp>
        <p:nvSpPr>
          <p:cNvPr id="4" name="Slide Number Placeholder 3"/>
          <p:cNvSpPr>
            <a:spLocks noGrp="1"/>
          </p:cNvSpPr>
          <p:nvPr>
            <p:ph type="sldNum" sz="quarter" idx="12"/>
          </p:nvPr>
        </p:nvSpPr>
        <p:spPr/>
        <p:txBody>
          <a:bodyPr/>
          <a:lstStyle/>
          <a:p>
            <a:fld id="{F390C30B-2FB0-4301-BE22-D5872DFE050B}" type="slidenum">
              <a:rPr lang="en-US" smtClean="0"/>
              <a:pPr/>
              <a:t>10</a:t>
            </a:fld>
            <a:endParaRPr lang="en-US"/>
          </a:p>
        </p:txBody>
      </p:sp>
      <p:graphicFrame>
        <p:nvGraphicFramePr>
          <p:cNvPr id="7" name="Content Placeholder 6"/>
          <p:cNvGraphicFramePr>
            <a:graphicFrameLocks noGrp="1"/>
          </p:cNvGraphicFramePr>
          <p:nvPr>
            <p:ph idx="1"/>
          </p:nvPr>
        </p:nvGraphicFramePr>
        <p:xfrm>
          <a:off x="418011" y="1371601"/>
          <a:ext cx="11260182" cy="4894923"/>
        </p:xfrm>
        <a:graphic>
          <a:graphicData uri="http://schemas.openxmlformats.org/drawingml/2006/table">
            <a:tbl>
              <a:tblPr/>
              <a:tblGrid>
                <a:gridCol w="770709"/>
                <a:gridCol w="4300433"/>
                <a:gridCol w="2950880"/>
                <a:gridCol w="1639377"/>
                <a:gridCol w="1598783"/>
              </a:tblGrid>
              <a:tr h="409828">
                <a:tc>
                  <a:txBody>
                    <a:bodyPr/>
                    <a:lstStyle/>
                    <a:p>
                      <a:pPr algn="ctr" fontAlgn="ctr"/>
                      <a:r>
                        <a:rPr lang="en-US" sz="1800" b="1" i="0" u="none" strike="noStrike" dirty="0">
                          <a:solidFill>
                            <a:srgbClr val="000000"/>
                          </a:solidFill>
                          <a:latin typeface="Calibri"/>
                        </a:rPr>
                        <a:t>Sr.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1" i="0" u="none" strike="noStrike" dirty="0">
                          <a:solidFill>
                            <a:srgbClr val="000000"/>
                          </a:solidFill>
                          <a:latin typeface="Calibri"/>
                        </a:rPr>
                        <a:t>Activity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1" i="0" u="none" strike="noStrike" dirty="0">
                          <a:solidFill>
                            <a:srgbClr val="000000"/>
                          </a:solidFill>
                          <a:latin typeface="Calibri"/>
                        </a:rPr>
                        <a:t>Brief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1" i="0" u="none" strike="noStrike" dirty="0">
                          <a:solidFill>
                            <a:srgbClr val="000000"/>
                          </a:solidFill>
                          <a:latin typeface="Calibri"/>
                        </a:rPr>
                        <a: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1" i="0" u="none" strike="noStrike" dirty="0">
                          <a:solidFill>
                            <a:srgbClr val="000000"/>
                          </a:solidFill>
                          <a:latin typeface="Calibri"/>
                        </a:rPr>
                        <a:t>Ownership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655725">
                <a:tc rowSpan="4">
                  <a:txBody>
                    <a:bodyPr/>
                    <a:lstStyle/>
                    <a:p>
                      <a:pPr algn="ctr" fontAlgn="ctr"/>
                      <a:r>
                        <a:rPr lang="en-US" sz="1600" b="1" i="0" u="none" strike="noStrike" dirty="0">
                          <a:solidFill>
                            <a:srgbClr val="FFFFFF"/>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rowSpan="4">
                  <a:txBody>
                    <a:bodyPr/>
                    <a:lstStyle/>
                    <a:p>
                      <a:pPr algn="ctr" fontAlgn="ctr"/>
                      <a:r>
                        <a:rPr lang="en-US" sz="1600" b="1" i="0" u="none" strike="noStrike" dirty="0">
                          <a:solidFill>
                            <a:srgbClr val="FFFFFF"/>
                          </a:solidFill>
                          <a:latin typeface="Calibri"/>
                        </a:rPr>
                        <a:t>Diagnosis &amp;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ctr"/>
                      <a:r>
                        <a:rPr lang="en-US" sz="1400" b="1" i="0" u="none" strike="noStrike" dirty="0">
                          <a:solidFill>
                            <a:srgbClr val="FFFFFF"/>
                          </a:solidFill>
                          <a:latin typeface="Calibri"/>
                        </a:rPr>
                        <a:t>Tentative diagnosis schedule to be shared by MLA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ctr"/>
                      <a:r>
                        <a:rPr lang="en-US" sz="1400" b="1" i="0" u="none" strike="noStrike" dirty="0">
                          <a:solidFill>
                            <a:srgbClr val="FFFFFF"/>
                          </a:solidFill>
                          <a:latin typeface="Calibri"/>
                        </a:rPr>
                        <a:t>5th January 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rowSpan="4">
                  <a:txBody>
                    <a:bodyPr/>
                    <a:lstStyle/>
                    <a:p>
                      <a:pPr algn="ctr" fontAlgn="ctr"/>
                      <a:r>
                        <a:rPr lang="en-US" sz="1400" b="1" i="0" u="none" strike="noStrike" dirty="0" err="1">
                          <a:solidFill>
                            <a:srgbClr val="FFFFFF"/>
                          </a:solidFill>
                          <a:latin typeface="Calibri"/>
                        </a:rPr>
                        <a:t>Maynardleigh</a:t>
                      </a:r>
                      <a:r>
                        <a:rPr lang="en-US" sz="1400" b="1" i="0" u="none" strike="noStrike" dirty="0">
                          <a:solidFill>
                            <a:srgbClr val="FFFFFF"/>
                          </a:solidFill>
                          <a:latin typeface="Calibri"/>
                        </a:rPr>
                        <a:t>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r>
              <a:tr h="655725">
                <a:tc vMerge="1">
                  <a:txBody>
                    <a:bodyPr/>
                    <a:lstStyle/>
                    <a:p>
                      <a:endParaRPr lang="en-US"/>
                    </a:p>
                  </a:txBody>
                  <a:tcPr/>
                </a:tc>
                <a:tc vMerge="1">
                  <a:txBody>
                    <a:bodyPr/>
                    <a:lstStyle/>
                    <a:p>
                      <a:endParaRPr lang="en-US"/>
                    </a:p>
                  </a:txBody>
                  <a:tcPr/>
                </a:tc>
                <a:tc>
                  <a:txBody>
                    <a:bodyPr/>
                    <a:lstStyle/>
                    <a:p>
                      <a:pPr algn="ctr" fontAlgn="ctr"/>
                      <a:r>
                        <a:rPr lang="en-US" sz="1400" b="1" i="0" u="none" strike="noStrike">
                          <a:solidFill>
                            <a:srgbClr val="FFFFFF"/>
                          </a:solidFill>
                          <a:latin typeface="Calibri"/>
                        </a:rPr>
                        <a:t>Confirmed diagnosis schedule to be shared by Maxlife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ctr"/>
                      <a:r>
                        <a:rPr lang="en-US" sz="1400" b="1" i="0" u="none" strike="noStrike">
                          <a:solidFill>
                            <a:srgbClr val="FFFFFF"/>
                          </a:solidFill>
                          <a:latin typeface="Calibri"/>
                        </a:rPr>
                        <a:t>15th January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vMerge="1">
                  <a:txBody>
                    <a:bodyPr/>
                    <a:lstStyle/>
                    <a:p>
                      <a:endParaRPr lang="en-US"/>
                    </a:p>
                  </a:txBody>
                  <a:tcPr/>
                </a:tc>
              </a:tr>
              <a:tr h="327862">
                <a:tc vMerge="1">
                  <a:txBody>
                    <a:bodyPr/>
                    <a:lstStyle/>
                    <a:p>
                      <a:endParaRPr lang="en-US"/>
                    </a:p>
                  </a:txBody>
                  <a:tcPr/>
                </a:tc>
                <a:tc vMerge="1">
                  <a:txBody>
                    <a:bodyPr/>
                    <a:lstStyle/>
                    <a:p>
                      <a:endParaRPr lang="en-US"/>
                    </a:p>
                  </a:txBody>
                  <a:tcPr/>
                </a:tc>
                <a:tc>
                  <a:txBody>
                    <a:bodyPr/>
                    <a:lstStyle/>
                    <a:p>
                      <a:pPr algn="ctr" fontAlgn="ctr"/>
                      <a:r>
                        <a:rPr lang="en-US" sz="1400" b="1" i="0" u="none" strike="noStrike" dirty="0">
                          <a:solidFill>
                            <a:srgbClr val="FFFFFF"/>
                          </a:solidFill>
                          <a:latin typeface="Calibri"/>
                        </a:rPr>
                        <a:t>Full Day Diagnosis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ctr"/>
                      <a:r>
                        <a:rPr lang="en-US" sz="1400" b="1" i="0" u="none" strike="noStrike">
                          <a:solidFill>
                            <a:srgbClr val="FFFFFF"/>
                          </a:solidFill>
                          <a:latin typeface="Calibri"/>
                        </a:rPr>
                        <a:t>18th January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vMerge="1">
                  <a:txBody>
                    <a:bodyPr/>
                    <a:lstStyle/>
                    <a:p>
                      <a:endParaRPr lang="en-US"/>
                    </a:p>
                  </a:txBody>
                  <a:tcPr/>
                </a:tc>
              </a:tr>
              <a:tr h="327862">
                <a:tc vMerge="1">
                  <a:txBody>
                    <a:bodyPr/>
                    <a:lstStyle/>
                    <a:p>
                      <a:endParaRPr lang="en-US"/>
                    </a:p>
                  </a:txBody>
                  <a:tcPr/>
                </a:tc>
                <a:tc vMerge="1">
                  <a:txBody>
                    <a:bodyPr/>
                    <a:lstStyle/>
                    <a:p>
                      <a:endParaRPr lang="en-US"/>
                    </a:p>
                  </a:txBody>
                  <a:tcPr/>
                </a:tc>
                <a:tc>
                  <a:txBody>
                    <a:bodyPr/>
                    <a:lstStyle/>
                    <a:p>
                      <a:pPr algn="ctr" fontAlgn="ctr"/>
                      <a:r>
                        <a:rPr lang="en-US" sz="1400" b="1" i="0" u="none" strike="noStrike" dirty="0">
                          <a:solidFill>
                            <a:srgbClr val="FFFFFF"/>
                          </a:solidFill>
                          <a:latin typeface="Calibri"/>
                        </a:rPr>
                        <a:t>Full Day Design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a:txBody>
                    <a:bodyPr/>
                    <a:lstStyle/>
                    <a:p>
                      <a:pPr algn="ctr" fontAlgn="ctr"/>
                      <a:r>
                        <a:rPr lang="en-US" sz="1400" b="1" i="0" u="none" strike="noStrike" dirty="0">
                          <a:solidFill>
                            <a:srgbClr val="FFFFFF"/>
                          </a:solidFill>
                          <a:latin typeface="Calibri"/>
                        </a:rPr>
                        <a:t>19th </a:t>
                      </a:r>
                      <a:r>
                        <a:rPr lang="en-US" sz="1400" b="1" i="0" u="none" strike="noStrike" dirty="0" err="1">
                          <a:solidFill>
                            <a:srgbClr val="FFFFFF"/>
                          </a:solidFill>
                          <a:latin typeface="Calibri"/>
                        </a:rPr>
                        <a:t>Janaury</a:t>
                      </a:r>
                      <a:endParaRPr lang="en-US" sz="1400" b="1" i="0" u="none" strike="noStrike" dirty="0">
                        <a:solidFill>
                          <a:srgbClr val="FFFFFF"/>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66FF"/>
                    </a:solidFill>
                  </a:tcPr>
                </a:tc>
                <a:tc vMerge="1">
                  <a:txBody>
                    <a:bodyPr/>
                    <a:lstStyle/>
                    <a:p>
                      <a:endParaRPr lang="en-US"/>
                    </a:p>
                  </a:txBody>
                  <a:tcPr/>
                </a:tc>
              </a:tr>
              <a:tr h="157192">
                <a:tc gridSpan="5">
                  <a:txBody>
                    <a:bodyPr/>
                    <a:lstStyle/>
                    <a:p>
                      <a:pPr algn="ctr" fontAlgn="ctr"/>
                      <a:r>
                        <a:rPr lang="en-US" sz="1400" b="1" i="0" u="none" strike="noStrike" dirty="0">
                          <a:solidFill>
                            <a:srgbClr val="FFFFFF"/>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83586">
                <a:tc rowSpan="3">
                  <a:txBody>
                    <a:bodyPr/>
                    <a:lstStyle/>
                    <a:p>
                      <a:pPr algn="ctr" fontAlgn="ctr"/>
                      <a:r>
                        <a:rPr lang="en-US" sz="1600" b="1" i="0" u="none" strike="noStrike" dirty="0">
                          <a:solidFill>
                            <a:srgbClr val="FFFFFF"/>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rowSpan="3">
                  <a:txBody>
                    <a:bodyPr/>
                    <a:lstStyle/>
                    <a:p>
                      <a:pPr algn="ctr" fontAlgn="ctr"/>
                      <a:r>
                        <a:rPr lang="en-US" sz="1600" b="1" i="0" u="none" strike="noStrike" dirty="0">
                          <a:solidFill>
                            <a:srgbClr val="FFFFFF"/>
                          </a:solidFill>
                          <a:latin typeface="Calibri"/>
                        </a:rPr>
                        <a:t>Full Day Workshop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b"/>
                      <a:r>
                        <a:rPr lang="en-US" sz="1400" b="1" i="0" u="none" strike="noStrike" dirty="0">
                          <a:solidFill>
                            <a:srgbClr val="FFFFFF"/>
                          </a:solidFill>
                          <a:latin typeface="Calibri"/>
                        </a:rPr>
                        <a:t>Logistics Mail for workshop arrangements (including participants list outline structure) will be sent by MLA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dirty="0">
                          <a:solidFill>
                            <a:srgbClr val="FFFFFF"/>
                          </a:solidFill>
                          <a:latin typeface="Calibri"/>
                        </a:rPr>
                        <a:t>10th January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dirty="0" err="1">
                          <a:solidFill>
                            <a:srgbClr val="FFFFFF"/>
                          </a:solidFill>
                          <a:latin typeface="Calibri"/>
                        </a:rPr>
                        <a:t>Maynardleigh</a:t>
                      </a:r>
                      <a:r>
                        <a:rPr lang="en-US" sz="1400" b="1" i="0" u="none" strike="noStrike" dirty="0">
                          <a:solidFill>
                            <a:srgbClr val="FFFFFF"/>
                          </a:solidFill>
                          <a:latin typeface="Calibri"/>
                        </a:rPr>
                        <a:t> 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r>
              <a:tr h="655725">
                <a:tc vMerge="1">
                  <a:txBody>
                    <a:bodyPr/>
                    <a:lstStyle/>
                    <a:p>
                      <a:endParaRPr lang="en-US"/>
                    </a:p>
                  </a:txBody>
                  <a:tcPr/>
                </a:tc>
                <a:tc vMerge="1">
                  <a:txBody>
                    <a:bodyPr/>
                    <a:lstStyle/>
                    <a:p>
                      <a:endParaRPr lang="en-US"/>
                    </a:p>
                  </a:txBody>
                  <a:tcPr/>
                </a:tc>
                <a:tc>
                  <a:txBody>
                    <a:bodyPr/>
                    <a:lstStyle/>
                    <a:p>
                      <a:pPr algn="ctr" fontAlgn="ctr"/>
                      <a:r>
                        <a:rPr lang="en-US" sz="1400" b="1" i="0" u="none" strike="noStrike">
                          <a:solidFill>
                            <a:srgbClr val="FFFFFF"/>
                          </a:solidFill>
                          <a:latin typeface="Calibri"/>
                        </a:rPr>
                        <a:t>Logistics Confirmation mail will be shared by Maxlife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a:solidFill>
                            <a:srgbClr val="FFFFFF"/>
                          </a:solidFill>
                          <a:latin typeface="Calibri"/>
                        </a:rPr>
                        <a:t>29th January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dirty="0" err="1">
                          <a:solidFill>
                            <a:srgbClr val="FFFFFF"/>
                          </a:solidFill>
                          <a:latin typeface="Calibri"/>
                        </a:rPr>
                        <a:t>Maxlife</a:t>
                      </a:r>
                      <a:endParaRPr lang="en-US" sz="1400" b="1" i="0" u="none" strike="noStrike" dirty="0">
                        <a:solidFill>
                          <a:srgbClr val="FFFFFF"/>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r>
              <a:tr h="655725">
                <a:tc vMerge="1">
                  <a:txBody>
                    <a:bodyPr/>
                    <a:lstStyle/>
                    <a:p>
                      <a:endParaRPr lang="en-US"/>
                    </a:p>
                  </a:txBody>
                  <a:tcPr/>
                </a:tc>
                <a:tc vMerge="1">
                  <a:txBody>
                    <a:bodyPr/>
                    <a:lstStyle/>
                    <a:p>
                      <a:endParaRPr lang="en-US"/>
                    </a:p>
                  </a:txBody>
                  <a:tcPr/>
                </a:tc>
                <a:tc>
                  <a:txBody>
                    <a:bodyPr/>
                    <a:lstStyle/>
                    <a:p>
                      <a:pPr algn="ctr" fontAlgn="ctr"/>
                      <a:r>
                        <a:rPr lang="en-US" sz="1400" b="1" i="0" u="none" strike="noStrike">
                          <a:solidFill>
                            <a:srgbClr val="FFFFFF"/>
                          </a:solidFill>
                          <a:latin typeface="Calibri"/>
                        </a:rPr>
                        <a:t>Delivery 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a:solidFill>
                            <a:srgbClr val="FFFFFF"/>
                          </a:solidFill>
                          <a:latin typeface="Calibri"/>
                        </a:rPr>
                        <a:t>9th &amp; 10th February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c>
                  <a:txBody>
                    <a:bodyPr/>
                    <a:lstStyle/>
                    <a:p>
                      <a:pPr algn="ctr" fontAlgn="ctr"/>
                      <a:r>
                        <a:rPr lang="en-US" sz="1400" b="1" i="0" u="none" strike="noStrike" dirty="0" err="1">
                          <a:solidFill>
                            <a:srgbClr val="FFFFFF"/>
                          </a:solidFill>
                          <a:latin typeface="Calibri"/>
                        </a:rPr>
                        <a:t>Maynardleigh</a:t>
                      </a:r>
                      <a:r>
                        <a:rPr lang="en-US" sz="1400" b="1" i="0" u="none" strike="noStrike" dirty="0">
                          <a:solidFill>
                            <a:srgbClr val="FFFFFF"/>
                          </a:solidFill>
                          <a:latin typeface="Calibri"/>
                        </a:rPr>
                        <a:t> Team &amp; </a:t>
                      </a:r>
                      <a:r>
                        <a:rPr lang="en-US" sz="1400" b="1" i="0" u="none" strike="noStrike" dirty="0" err="1">
                          <a:solidFill>
                            <a:srgbClr val="FFFFFF"/>
                          </a:solidFill>
                          <a:latin typeface="Calibri"/>
                        </a:rPr>
                        <a:t>Maxlife</a:t>
                      </a:r>
                      <a:endParaRPr lang="en-US" sz="1400" b="1" i="0" u="none" strike="noStrike" dirty="0">
                        <a:solidFill>
                          <a:srgbClr val="FFFFFF"/>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99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http://truelightworshipcenter.com/next_steps/images/next_step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48665" y="1000837"/>
            <a:ext cx="5472608" cy="273630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sp>
        <p:nvSpPr>
          <p:cNvPr id="15363" name="Rectangle 2"/>
          <p:cNvSpPr>
            <a:spLocks noChangeArrowheads="1"/>
          </p:cNvSpPr>
          <p:nvPr/>
        </p:nvSpPr>
        <p:spPr bwMode="auto">
          <a:xfrm>
            <a:off x="420914" y="101600"/>
            <a:ext cx="9144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3100" b="1" dirty="0">
              <a:solidFill>
                <a:schemeClr val="tx2"/>
              </a:solidFill>
              <a:latin typeface="+mn-lt"/>
              <a:ea typeface="+mj-ea"/>
              <a:cs typeface="+mj-cs"/>
            </a:endParaRPr>
          </a:p>
        </p:txBody>
      </p:sp>
      <p:sp>
        <p:nvSpPr>
          <p:cNvPr id="9" name="Rounded Rectangle 8"/>
          <p:cNvSpPr/>
          <p:nvPr/>
        </p:nvSpPr>
        <p:spPr>
          <a:xfrm>
            <a:off x="1753403" y="4018917"/>
            <a:ext cx="8838211" cy="186508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2"/>
              </a:solidFill>
            </a:endParaRPr>
          </a:p>
        </p:txBody>
      </p:sp>
      <p:sp>
        <p:nvSpPr>
          <p:cNvPr id="11" name="TextBox 10"/>
          <p:cNvSpPr txBox="1"/>
          <p:nvPr/>
        </p:nvSpPr>
        <p:spPr>
          <a:xfrm>
            <a:off x="1806389" y="4323411"/>
            <a:ext cx="8785225" cy="1415772"/>
          </a:xfrm>
          <a:prstGeom prst="rect">
            <a:avLst/>
          </a:prstGeom>
          <a:noFill/>
        </p:spPr>
        <p:txBody>
          <a:bodyPr>
            <a:spAutoFit/>
          </a:bodyPr>
          <a:lstStyle/>
          <a:p>
            <a:pPr marL="285750" indent="-285750" algn="just">
              <a:buFont typeface="Arial" panose="020B0604020202020204" pitchFamily="34" charset="0"/>
              <a:buChar char="•"/>
              <a:defRPr/>
            </a:pPr>
            <a:r>
              <a:rPr lang="en-US" b="1" dirty="0">
                <a:solidFill>
                  <a:schemeClr val="tx2"/>
                </a:solidFill>
              </a:rPr>
              <a:t>Contracting and PO: </a:t>
            </a:r>
            <a:r>
              <a:rPr lang="en-US" sz="1600" dirty="0">
                <a:solidFill>
                  <a:schemeClr val="tx2"/>
                </a:solidFill>
              </a:rPr>
              <a:t>Once we close on the commercials, let us begin the PO </a:t>
            </a:r>
            <a:r>
              <a:rPr lang="en-US" sz="1600" dirty="0" smtClean="0">
                <a:solidFill>
                  <a:schemeClr val="tx2"/>
                </a:solidFill>
              </a:rPr>
              <a:t>process</a:t>
            </a:r>
            <a:endParaRPr lang="en-US" sz="1600" dirty="0">
              <a:solidFill>
                <a:schemeClr val="tx2"/>
              </a:solidFill>
            </a:endParaRPr>
          </a:p>
          <a:p>
            <a:pPr marL="285750" indent="-285750" algn="just">
              <a:buFont typeface="Arial" panose="020B0604020202020204" pitchFamily="34" charset="0"/>
              <a:buChar char="•"/>
              <a:defRPr/>
            </a:pPr>
            <a:r>
              <a:rPr lang="en-US" b="1" dirty="0" smtClean="0">
                <a:solidFill>
                  <a:schemeClr val="tx2"/>
                </a:solidFill>
              </a:rPr>
              <a:t>Call/ meeting set up: </a:t>
            </a:r>
            <a:r>
              <a:rPr lang="en-US" sz="1600" dirty="0">
                <a:solidFill>
                  <a:schemeClr val="tx2"/>
                </a:solidFill>
              </a:rPr>
              <a:t>We need to meet Rubi to understand the current state and get clarity on the mandate</a:t>
            </a:r>
          </a:p>
          <a:p>
            <a:pPr marL="285750" indent="-285750" algn="just">
              <a:buFont typeface="Arial" panose="020B0604020202020204" pitchFamily="34" charset="0"/>
              <a:buChar char="•"/>
              <a:defRPr/>
            </a:pPr>
            <a:r>
              <a:rPr lang="en-US" b="1" dirty="0" smtClean="0">
                <a:solidFill>
                  <a:schemeClr val="tx2"/>
                </a:solidFill>
              </a:rPr>
              <a:t>Book</a:t>
            </a:r>
            <a:r>
              <a:rPr lang="en-US" b="1" dirty="0">
                <a:solidFill>
                  <a:schemeClr val="tx2"/>
                </a:solidFill>
              </a:rPr>
              <a:t>: </a:t>
            </a:r>
            <a:r>
              <a:rPr lang="en-US" sz="1600" dirty="0">
                <a:solidFill>
                  <a:schemeClr val="tx2"/>
                </a:solidFill>
              </a:rPr>
              <a:t>Let us block the dates for the Diagnosis and Design right away so that we have consultants available for </a:t>
            </a:r>
            <a:r>
              <a:rPr lang="en-US" sz="1600" dirty="0" smtClean="0">
                <a:solidFill>
                  <a:schemeClr val="tx2"/>
                </a:solidFill>
              </a:rPr>
              <a:t>you. Also please share a confirmation on the date of delivery</a:t>
            </a:r>
            <a:endParaRPr lang="en-US" sz="1600" dirty="0">
              <a:solidFill>
                <a:schemeClr val="tx2"/>
              </a:solidFill>
            </a:endParaRP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11</a:t>
            </a:fld>
            <a:endParaRPr lang="en-US"/>
          </a:p>
        </p:txBody>
      </p:sp>
      <p:sp>
        <p:nvSpPr>
          <p:cNvPr id="8" name="Rectangle 7">
            <a:extLst>
              <a:ext uri="{FF2B5EF4-FFF2-40B4-BE49-F238E27FC236}">
                <a16:creationId xmlns:a16="http://schemas.microsoft.com/office/drawing/2014/main" xmlns="" id="{A11F54D7-778D-4727-9116-ADA3DD99A65C}"/>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Next Steps</a:t>
            </a:r>
          </a:p>
        </p:txBody>
      </p:sp>
    </p:spTree>
    <p:extLst>
      <p:ext uri="{BB962C8B-B14F-4D97-AF65-F5344CB8AC3E}">
        <p14:creationId xmlns:p14="http://schemas.microsoft.com/office/powerpoint/2010/main" xmlns="" val="121805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2340855" y="889871"/>
            <a:ext cx="6858000" cy="830263"/>
          </a:xfrm>
          <a:prstGeom prst="rect">
            <a:avLst/>
          </a:prstGeom>
          <a:noFill/>
          <a:ln w="9525">
            <a:noFill/>
            <a:miter lim="800000"/>
            <a:headEnd/>
            <a:tailEnd/>
          </a:ln>
        </p:spPr>
        <p:txBody>
          <a:bodyPr>
            <a:spAutoFit/>
          </a:bodyPr>
          <a:lstStyle/>
          <a:p>
            <a:pPr algn="ctr"/>
            <a:r>
              <a:rPr lang="en-US" sz="2400" b="1" dirty="0">
                <a:latin typeface="Calibri" pitchFamily="34" charset="0"/>
              </a:rPr>
              <a:t>Let’s work in partnership to create impact &amp; unlock potential</a:t>
            </a:r>
          </a:p>
        </p:txBody>
      </p:sp>
      <p:pic>
        <p:nvPicPr>
          <p:cNvPr id="22534" name="Picture 4" descr="Description: thumbpri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3438065">
            <a:off x="4836491" y="2023581"/>
            <a:ext cx="1824038" cy="2111375"/>
          </a:xfrm>
          <a:prstGeom prst="rect">
            <a:avLst/>
          </a:prstGeom>
          <a:noFill/>
          <a:ln w="9525">
            <a:noFill/>
            <a:miter lim="800000"/>
            <a:headEnd/>
            <a:tailEnd/>
          </a:ln>
        </p:spPr>
      </p:pic>
      <p:sp>
        <p:nvSpPr>
          <p:cNvPr id="7" name="Rectangle 3"/>
          <p:cNvSpPr>
            <a:spLocks noChangeArrowheads="1"/>
          </p:cNvSpPr>
          <p:nvPr/>
        </p:nvSpPr>
        <p:spPr bwMode="auto">
          <a:xfrm>
            <a:off x="1666876" y="4613910"/>
            <a:ext cx="8734425" cy="1328023"/>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200" dirty="0">
                <a:latin typeface="Arial" charset="0"/>
              </a:rPr>
              <a:t>For further information please connect with:</a:t>
            </a:r>
          </a:p>
          <a:p>
            <a:pPr>
              <a:lnSpc>
                <a:spcPct val="150000"/>
              </a:lnSpc>
              <a:defRPr/>
            </a:pPr>
            <a:endParaRPr lang="en-GB" sz="1200" dirty="0">
              <a:latin typeface="Arial" charset="0"/>
            </a:endParaRPr>
          </a:p>
          <a:p>
            <a:pPr>
              <a:lnSpc>
                <a:spcPct val="150000"/>
              </a:lnSpc>
              <a:defRPr/>
            </a:pPr>
            <a:endParaRPr lang="en-GB" sz="1200" dirty="0">
              <a:latin typeface="Arial" charset="0"/>
            </a:endParaRPr>
          </a:p>
          <a:p>
            <a:pPr>
              <a:lnSpc>
                <a:spcPct val="150000"/>
              </a:lnSpc>
              <a:defRPr/>
            </a:pPr>
            <a:endParaRPr lang="en-GB" sz="1200" dirty="0">
              <a:latin typeface="Arial" charset="0"/>
            </a:endParaRPr>
          </a:p>
        </p:txBody>
      </p:sp>
      <p:sp>
        <p:nvSpPr>
          <p:cNvPr id="8" name="TextBox 4"/>
          <p:cNvSpPr txBox="1">
            <a:spLocks noChangeArrowheads="1"/>
          </p:cNvSpPr>
          <p:nvPr/>
        </p:nvSpPr>
        <p:spPr bwMode="auto">
          <a:xfrm>
            <a:off x="1738312" y="5072064"/>
            <a:ext cx="6034088" cy="646331"/>
          </a:xfrm>
          <a:prstGeom prst="rect">
            <a:avLst/>
          </a:prstGeom>
          <a:noFill/>
          <a:ln w="9525">
            <a:noFill/>
            <a:miter lim="800000"/>
            <a:headEnd/>
            <a:tailEnd/>
          </a:ln>
        </p:spPr>
        <p:txBody>
          <a:bodyPr wrap="square">
            <a:spAutoFit/>
          </a:bodyPr>
          <a:lstStyle/>
          <a:p>
            <a:r>
              <a:rPr lang="en-GB" sz="1200" b="1" dirty="0">
                <a:solidFill>
                  <a:schemeClr val="accent1"/>
                </a:solidFill>
              </a:rPr>
              <a:t>Contact            Jigyasa Sharma</a:t>
            </a:r>
          </a:p>
          <a:p>
            <a:r>
              <a:rPr lang="en-GB" sz="1200" b="1" dirty="0">
                <a:solidFill>
                  <a:schemeClr val="accent1"/>
                </a:solidFill>
              </a:rPr>
              <a:t>Email             	jigyasa@maynardleigh.in</a:t>
            </a:r>
            <a:endParaRPr lang="en-US" sz="1200" dirty="0">
              <a:solidFill>
                <a:schemeClr val="accent1"/>
              </a:solidFill>
            </a:endParaRPr>
          </a:p>
          <a:p>
            <a:r>
              <a:rPr lang="en-GB" sz="1200" b="1" dirty="0">
                <a:solidFill>
                  <a:schemeClr val="accent1"/>
                </a:solidFill>
              </a:rPr>
              <a:t>Telephone    	+91 9717922445</a:t>
            </a:r>
            <a:endParaRPr lang="en-US" sz="1200" dirty="0">
              <a:solidFill>
                <a:schemeClr val="accent1"/>
              </a:solidFill>
            </a:endParaRPr>
          </a:p>
        </p:txBody>
      </p:sp>
      <p:sp>
        <p:nvSpPr>
          <p:cNvPr id="2" name="Slide Number Placeholder 1">
            <a:extLst>
              <a:ext uri="{FF2B5EF4-FFF2-40B4-BE49-F238E27FC236}">
                <a16:creationId xmlns:a16="http://schemas.microsoft.com/office/drawing/2014/main" xmlns="" id="{566E8927-D222-42B9-9B5E-5361960E62B2}"/>
              </a:ext>
            </a:extLst>
          </p:cNvPr>
          <p:cNvSpPr>
            <a:spLocks noGrp="1"/>
          </p:cNvSpPr>
          <p:nvPr>
            <p:ph type="sldNum" sz="quarter" idx="12"/>
          </p:nvPr>
        </p:nvSpPr>
        <p:spPr/>
        <p:txBody>
          <a:bodyPr/>
          <a:lstStyle/>
          <a:p>
            <a:fld id="{733BFD76-841C-4874-91F9-A27567C33DF0}" type="slidenum">
              <a:rPr lang="en-US" smtClean="0"/>
              <a:pPr/>
              <a:t>12</a:t>
            </a:fld>
            <a:endParaRPr lang="en-US"/>
          </a:p>
        </p:txBody>
      </p:sp>
    </p:spTree>
    <p:extLst>
      <p:ext uri="{BB962C8B-B14F-4D97-AF65-F5344CB8AC3E}">
        <p14:creationId xmlns:p14="http://schemas.microsoft.com/office/powerpoint/2010/main" xmlns="" val="351115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026F58D-8752-4258-A4B1-0C2011F5EE81}"/>
              </a:ext>
            </a:extLst>
          </p:cNvPr>
          <p:cNvSpPr>
            <a:spLocks noGrp="1"/>
          </p:cNvSpPr>
          <p:nvPr>
            <p:ph type="sldNum" sz="quarter" idx="12"/>
          </p:nvPr>
        </p:nvSpPr>
        <p:spPr/>
        <p:txBody>
          <a:bodyPr/>
          <a:lstStyle/>
          <a:p>
            <a:fld id="{733BFD76-841C-4874-91F9-A27567C33DF0}" type="slidenum">
              <a:rPr lang="en-US" smtClean="0"/>
              <a:pPr/>
              <a:t>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xmlns="" val="2658219974"/>
              </p:ext>
            </p:extLst>
          </p:nvPr>
        </p:nvGraphicFramePr>
        <p:xfrm>
          <a:off x="810038" y="1347152"/>
          <a:ext cx="10571922" cy="5191760"/>
        </p:xfrm>
        <a:graphic>
          <a:graphicData uri="http://schemas.openxmlformats.org/drawingml/2006/table">
            <a:tbl>
              <a:tblPr firstRow="1" bandRow="1">
                <a:tableStyleId>{9DCAF9ED-07DC-4A11-8D7F-57B35C25682E}</a:tableStyleId>
              </a:tblPr>
              <a:tblGrid>
                <a:gridCol w="5285961">
                  <a:extLst>
                    <a:ext uri="{9D8B030D-6E8A-4147-A177-3AD203B41FA5}">
                      <a16:colId xmlns:a16="http://schemas.microsoft.com/office/drawing/2014/main" xmlns="" val="20000"/>
                    </a:ext>
                  </a:extLst>
                </a:gridCol>
                <a:gridCol w="5285961">
                  <a:extLst>
                    <a:ext uri="{9D8B030D-6E8A-4147-A177-3AD203B41FA5}">
                      <a16:colId xmlns:a16="http://schemas.microsoft.com/office/drawing/2014/main" xmlns="" val="20001"/>
                    </a:ext>
                  </a:extLst>
                </a:gridCol>
              </a:tblGrid>
              <a:tr h="370840">
                <a:tc>
                  <a:txBody>
                    <a:bodyPr/>
                    <a:lstStyle/>
                    <a:p>
                      <a:r>
                        <a:rPr lang="en-US" dirty="0"/>
                        <a:t>Title</a:t>
                      </a:r>
                      <a:endParaRPr lang="en-US" dirty="0">
                        <a:latin typeface="+mn-lt"/>
                      </a:endParaRPr>
                    </a:p>
                  </a:txBody>
                  <a:tcPr/>
                </a:tc>
                <a:tc>
                  <a:txBody>
                    <a:bodyPr/>
                    <a:lstStyle/>
                    <a:p>
                      <a:pPr algn="r"/>
                      <a:r>
                        <a:rPr lang="en-US" dirty="0"/>
                        <a:t>Page</a:t>
                      </a:r>
                      <a:r>
                        <a:rPr lang="en-US" baseline="0" dirty="0"/>
                        <a:t> Number</a:t>
                      </a:r>
                      <a:endParaRPr lang="en-US" dirty="0">
                        <a:latin typeface="+mn-lt"/>
                      </a:endParaRPr>
                    </a:p>
                  </a:txBody>
                  <a:tcPr/>
                </a:tc>
                <a:extLst>
                  <a:ext uri="{0D108BD9-81ED-4DB2-BD59-A6C34878D82A}">
                    <a16:rowId xmlns:a16="http://schemas.microsoft.com/office/drawing/2014/main" xmlns="" val="10000"/>
                  </a:ext>
                </a:extLst>
              </a:tr>
              <a:tr h="370840">
                <a:tc>
                  <a:txBody>
                    <a:bodyPr/>
                    <a:lstStyle/>
                    <a:p>
                      <a:pPr algn="l"/>
                      <a:r>
                        <a:rPr lang="en-US" dirty="0"/>
                        <a:t>Your Need</a:t>
                      </a:r>
                      <a:r>
                        <a:rPr lang="en-US" baseline="0" dirty="0"/>
                        <a:t> As We Understand</a:t>
                      </a:r>
                      <a:endParaRPr lang="en-US" b="0" dirty="0">
                        <a:latin typeface="+mn-lt"/>
                      </a:endParaRPr>
                    </a:p>
                  </a:txBody>
                  <a:tcPr/>
                </a:tc>
                <a:tc>
                  <a:txBody>
                    <a:bodyPr/>
                    <a:lstStyle/>
                    <a:p>
                      <a:pPr algn="r"/>
                      <a:r>
                        <a:rPr lang="en-US" dirty="0"/>
                        <a:t>3</a:t>
                      </a:r>
                      <a:endParaRPr lang="en-US" b="0" dirty="0">
                        <a:latin typeface="+mn-lt"/>
                      </a:endParaRPr>
                    </a:p>
                  </a:txBody>
                  <a:tcPr/>
                </a:tc>
                <a:extLst>
                  <a:ext uri="{0D108BD9-81ED-4DB2-BD59-A6C34878D82A}">
                    <a16:rowId xmlns:a16="http://schemas.microsoft.com/office/drawing/2014/main" xmlns="" val="10002"/>
                  </a:ext>
                </a:extLst>
              </a:tr>
              <a:tr h="370840">
                <a:tc>
                  <a:txBody>
                    <a:bodyPr/>
                    <a:lstStyle/>
                    <a:p>
                      <a:pPr algn="l"/>
                      <a:r>
                        <a:rPr lang="en-US" dirty="0"/>
                        <a:t>Why Maynardleigh?</a:t>
                      </a:r>
                      <a:endParaRPr lang="en-US" b="0" dirty="0">
                        <a:latin typeface="+mn-lt"/>
                      </a:endParaRPr>
                    </a:p>
                  </a:txBody>
                  <a:tcPr/>
                </a:tc>
                <a:tc>
                  <a:txBody>
                    <a:bodyPr/>
                    <a:lstStyle/>
                    <a:p>
                      <a:pPr algn="r"/>
                      <a:r>
                        <a:rPr lang="en-US" dirty="0"/>
                        <a:t>4</a:t>
                      </a:r>
                      <a:endParaRPr lang="en-US" b="0" dirty="0">
                        <a:latin typeface="+mn-lt"/>
                      </a:endParaRPr>
                    </a:p>
                  </a:txBody>
                  <a:tcPr/>
                </a:tc>
                <a:extLst>
                  <a:ext uri="{0D108BD9-81ED-4DB2-BD59-A6C34878D82A}">
                    <a16:rowId xmlns:a16="http://schemas.microsoft.com/office/drawing/2014/main" xmlns="" val="2672937717"/>
                  </a:ext>
                </a:extLst>
              </a:tr>
              <a:tr h="370840">
                <a:tc>
                  <a:txBody>
                    <a:bodyPr/>
                    <a:lstStyle/>
                    <a:p>
                      <a:pPr algn="l"/>
                      <a:r>
                        <a:rPr lang="en-US" dirty="0"/>
                        <a:t>Our Approach</a:t>
                      </a:r>
                      <a:endParaRPr lang="en-US" b="0" dirty="0">
                        <a:latin typeface="+mn-lt"/>
                      </a:endParaRPr>
                    </a:p>
                  </a:txBody>
                  <a:tcPr/>
                </a:tc>
                <a:tc>
                  <a:txBody>
                    <a:bodyPr/>
                    <a:lstStyle/>
                    <a:p>
                      <a:pPr algn="r"/>
                      <a:r>
                        <a:rPr lang="en-US" dirty="0"/>
                        <a:t>5 </a:t>
                      </a:r>
                      <a:endParaRPr lang="en-US" b="0" dirty="0">
                        <a:latin typeface="+mn-lt"/>
                      </a:endParaRPr>
                    </a:p>
                  </a:txBody>
                  <a:tcPr/>
                </a:tc>
                <a:extLst>
                  <a:ext uri="{0D108BD9-81ED-4DB2-BD59-A6C34878D82A}">
                    <a16:rowId xmlns:a16="http://schemas.microsoft.com/office/drawing/2014/main" xmlns="" val="10003"/>
                  </a:ext>
                </a:extLst>
              </a:tr>
              <a:tr h="370840">
                <a:tc>
                  <a:txBody>
                    <a:bodyPr/>
                    <a:lstStyle/>
                    <a:p>
                      <a:pPr algn="l"/>
                      <a:r>
                        <a:rPr lang="en-US" baseline="0" dirty="0"/>
                        <a:t>Diagnosis</a:t>
                      </a:r>
                      <a:endParaRPr lang="en-US" b="0" dirty="0">
                        <a:latin typeface="+mn-lt"/>
                      </a:endParaRPr>
                    </a:p>
                  </a:txBody>
                  <a:tcPr/>
                </a:tc>
                <a:tc>
                  <a:txBody>
                    <a:bodyPr/>
                    <a:lstStyle/>
                    <a:p>
                      <a:pPr algn="r"/>
                      <a:r>
                        <a:rPr lang="en-US" dirty="0"/>
                        <a:t>6 </a:t>
                      </a:r>
                      <a:endParaRPr lang="en-US" b="0" dirty="0">
                        <a:latin typeface="+mn-lt"/>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Design</a:t>
                      </a:r>
                      <a:endParaRPr lang="en-US" b="0" dirty="0">
                        <a:latin typeface="+mn-lt"/>
                      </a:endParaRPr>
                    </a:p>
                  </a:txBody>
                  <a:tcPr/>
                </a:tc>
                <a:tc>
                  <a:txBody>
                    <a:bodyPr/>
                    <a:lstStyle/>
                    <a:p>
                      <a:pPr algn="r"/>
                      <a:r>
                        <a:rPr lang="en-US" dirty="0"/>
                        <a:t>7</a:t>
                      </a:r>
                      <a:endParaRPr lang="en-US" b="0" dirty="0">
                        <a:latin typeface="+mn-lt"/>
                      </a:endParaRPr>
                    </a:p>
                  </a:txBody>
                  <a:tcPr/>
                </a:tc>
                <a:extLst>
                  <a:ext uri="{0D108BD9-81ED-4DB2-BD59-A6C34878D82A}">
                    <a16:rowId xmlns:a16="http://schemas.microsoft.com/office/drawing/2014/main" xmlns="" val="10005"/>
                  </a:ext>
                </a:extLst>
              </a:tr>
              <a:tr h="370840">
                <a:tc>
                  <a:txBody>
                    <a:bodyPr/>
                    <a:lstStyle/>
                    <a:p>
                      <a:pPr algn="l"/>
                      <a:r>
                        <a:rPr lang="en-US" sz="1800" kern="1200" dirty="0"/>
                        <a:t>Learning Outcomes of the Workshop- The producers</a:t>
                      </a:r>
                      <a:endParaRPr lang="en-US" sz="1800" kern="1200" dirty="0">
                        <a:solidFill>
                          <a:schemeClr val="tx1"/>
                        </a:solidFill>
                        <a:latin typeface="+mn-lt"/>
                        <a:ea typeface="+mn-ea"/>
                        <a:cs typeface="+mn-cs"/>
                      </a:endParaRPr>
                    </a:p>
                  </a:txBody>
                  <a:tcPr/>
                </a:tc>
                <a:tc>
                  <a:txBody>
                    <a:bodyPr/>
                    <a:lstStyle/>
                    <a:p>
                      <a:pPr algn="r"/>
                      <a:r>
                        <a:rPr lang="en-US" dirty="0"/>
                        <a:t>8</a:t>
                      </a:r>
                      <a:endParaRPr lang="en-US" b="0" dirty="0">
                        <a:latin typeface="+mn-lt"/>
                      </a:endParaRPr>
                    </a:p>
                  </a:txBody>
                  <a:tcPr/>
                </a:tc>
                <a:extLst>
                  <a:ext uri="{0D108BD9-81ED-4DB2-BD59-A6C34878D82A}">
                    <a16:rowId xmlns:a16="http://schemas.microsoft.com/office/drawing/2014/main" xmlns=""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t>Learning Outcomes of the Workshop- ACE teams</a:t>
                      </a:r>
                      <a:endParaRPr lang="en-US" sz="1800" kern="1200" dirty="0">
                        <a:solidFill>
                          <a:schemeClr val="tx1"/>
                        </a:solidFill>
                        <a:latin typeface="+mn-lt"/>
                        <a:ea typeface="+mn-ea"/>
                        <a:cs typeface="+mn-cs"/>
                      </a:endParaRPr>
                    </a:p>
                  </a:txBody>
                  <a:tcPr/>
                </a:tc>
                <a:tc>
                  <a:txBody>
                    <a:bodyPr/>
                    <a:lstStyle/>
                    <a:p>
                      <a:pPr algn="r"/>
                      <a:r>
                        <a:rPr lang="en-US" dirty="0"/>
                        <a:t>9</a:t>
                      </a:r>
                      <a:endParaRPr lang="en-US" b="0" dirty="0">
                        <a:latin typeface="+mn-lt"/>
                      </a:endParaRPr>
                    </a:p>
                  </a:txBody>
                  <a:tcPr/>
                </a:tc>
                <a:extLst>
                  <a:ext uri="{0D108BD9-81ED-4DB2-BD59-A6C34878D82A}">
                    <a16:rowId xmlns:a16="http://schemas.microsoft.com/office/drawing/2014/main" xmlns="" val="803346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t>Tentative workshop design- ACE Teams</a:t>
                      </a:r>
                      <a:endParaRPr lang="en-US" sz="1800" kern="1200" dirty="0">
                        <a:solidFill>
                          <a:schemeClr val="tx1"/>
                        </a:solidFill>
                        <a:latin typeface="+mn-lt"/>
                        <a:ea typeface="+mn-ea"/>
                        <a:cs typeface="+mn-cs"/>
                      </a:endParaRPr>
                    </a:p>
                  </a:txBody>
                  <a:tcPr/>
                </a:tc>
                <a:tc>
                  <a:txBody>
                    <a:bodyPr/>
                    <a:lstStyle/>
                    <a:p>
                      <a:pPr algn="r"/>
                      <a:r>
                        <a:rPr lang="en-US" dirty="0"/>
                        <a:t>10-12</a:t>
                      </a:r>
                      <a:endParaRPr lang="en-US" b="0" dirty="0">
                        <a:latin typeface="+mn-lt"/>
                      </a:endParaRPr>
                    </a:p>
                  </a:txBody>
                  <a:tcPr/>
                </a:tc>
                <a:extLst>
                  <a:ext uri="{0D108BD9-81ED-4DB2-BD59-A6C34878D82A}">
                    <a16:rowId xmlns:a16="http://schemas.microsoft.com/office/drawing/2014/main" xmlns="" val="2036200973"/>
                  </a:ext>
                </a:extLst>
              </a:tr>
              <a:tr h="370840">
                <a:tc>
                  <a:txBody>
                    <a:bodyPr/>
                    <a:lstStyle/>
                    <a:p>
                      <a:pPr algn="l"/>
                      <a:r>
                        <a:rPr lang="en-US" sz="1800" kern="1200" baseline="0" dirty="0"/>
                        <a:t>Room Layout &amp; Things Required </a:t>
                      </a:r>
                      <a:endParaRPr lang="en-US" sz="1800" b="0" kern="1200" baseline="0" dirty="0">
                        <a:solidFill>
                          <a:schemeClr val="tx1"/>
                        </a:solidFill>
                        <a:latin typeface="+mn-lt"/>
                        <a:ea typeface="+mn-ea"/>
                        <a:cs typeface="+mn-cs"/>
                      </a:endParaRPr>
                    </a:p>
                  </a:txBody>
                  <a:tcPr/>
                </a:tc>
                <a:tc>
                  <a:txBody>
                    <a:bodyPr/>
                    <a:lstStyle/>
                    <a:p>
                      <a:pPr marL="0" algn="r" defTabSz="914400" rtl="0" eaLnBrk="1" latinLnBrk="0" hangingPunct="1"/>
                      <a:r>
                        <a:rPr lang="en-US" sz="1800" kern="1200" dirty="0"/>
                        <a:t>13-14</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xmlns="" val="10009"/>
                  </a:ext>
                </a:extLst>
              </a:tr>
              <a:tr h="370840">
                <a:tc>
                  <a:txBody>
                    <a:bodyPr/>
                    <a:lstStyle/>
                    <a:p>
                      <a:pPr algn="l"/>
                      <a:r>
                        <a:rPr lang="en-US" dirty="0"/>
                        <a:t>Commercial</a:t>
                      </a:r>
                      <a:r>
                        <a:rPr lang="en-US" baseline="0" dirty="0"/>
                        <a:t> Investment- The producers</a:t>
                      </a:r>
                      <a:endParaRPr lang="en-US" b="0" dirty="0">
                        <a:latin typeface="+mn-lt"/>
                      </a:endParaRPr>
                    </a:p>
                  </a:txBody>
                  <a:tcPr/>
                </a:tc>
                <a:tc>
                  <a:txBody>
                    <a:bodyPr/>
                    <a:lstStyle/>
                    <a:p>
                      <a:pPr marL="0" algn="r" defTabSz="914400" rtl="0" eaLnBrk="1" latinLnBrk="0" hangingPunct="1"/>
                      <a:r>
                        <a:rPr lang="en-US" sz="1800" kern="1200" dirty="0"/>
                        <a:t>15</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xmlns="" val="10011"/>
                  </a:ext>
                </a:extLst>
              </a:tr>
              <a:tr h="370840">
                <a:tc>
                  <a:txBody>
                    <a:bodyPr/>
                    <a:lstStyle/>
                    <a:p>
                      <a:pPr algn="l"/>
                      <a:r>
                        <a:rPr lang="en-US" dirty="0"/>
                        <a:t>Commercial</a:t>
                      </a:r>
                      <a:r>
                        <a:rPr lang="en-US" baseline="0" dirty="0"/>
                        <a:t> Investment- ACE Teams</a:t>
                      </a:r>
                      <a:endParaRPr lang="en-US" b="0" dirty="0">
                        <a:latin typeface="+mn-lt"/>
                      </a:endParaRPr>
                    </a:p>
                  </a:txBody>
                  <a:tcPr/>
                </a:tc>
                <a:tc>
                  <a:txBody>
                    <a:bodyPr/>
                    <a:lstStyle/>
                    <a:p>
                      <a:pPr marL="0" algn="r" defTabSz="914400" rtl="0" eaLnBrk="1" latinLnBrk="0" hangingPunct="1"/>
                      <a:r>
                        <a:rPr lang="en-US" sz="1800" kern="1200" dirty="0"/>
                        <a:t>16</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xmlns="" val="453897818"/>
                  </a:ext>
                </a:extLst>
              </a:tr>
              <a:tr h="370840">
                <a:tc>
                  <a:txBody>
                    <a:bodyPr/>
                    <a:lstStyle/>
                    <a:p>
                      <a:pPr algn="l"/>
                      <a:r>
                        <a:rPr lang="en-US" dirty="0"/>
                        <a:t>Terms and Conditions</a:t>
                      </a:r>
                      <a:endParaRPr lang="en-US" b="0" dirty="0">
                        <a:latin typeface="+mn-lt"/>
                      </a:endParaRPr>
                    </a:p>
                  </a:txBody>
                  <a:tcPr/>
                </a:tc>
                <a:tc>
                  <a:txBody>
                    <a:bodyPr/>
                    <a:lstStyle/>
                    <a:p>
                      <a:pPr algn="r"/>
                      <a:r>
                        <a:rPr lang="en-US" dirty="0"/>
                        <a:t>17</a:t>
                      </a:r>
                      <a:endParaRPr lang="en-US" b="0" dirty="0">
                        <a:latin typeface="+mn-lt"/>
                      </a:endParaRPr>
                    </a:p>
                  </a:txBody>
                  <a:tcPr/>
                </a:tc>
                <a:extLst>
                  <a:ext uri="{0D108BD9-81ED-4DB2-BD59-A6C34878D82A}">
                    <a16:rowId xmlns:a16="http://schemas.microsoft.com/office/drawing/2014/main" xmlns="" val="10012"/>
                  </a:ext>
                </a:extLst>
              </a:tr>
              <a:tr h="370840">
                <a:tc>
                  <a:txBody>
                    <a:bodyPr/>
                    <a:lstStyle/>
                    <a:p>
                      <a:pPr algn="l"/>
                      <a:r>
                        <a:rPr lang="en-US" sz="1800" kern="1200" dirty="0"/>
                        <a:t>Next Steps</a:t>
                      </a:r>
                      <a:endParaRPr lang="en-US" sz="1800" kern="1200" dirty="0">
                        <a:solidFill>
                          <a:schemeClr val="tx1"/>
                        </a:solidFill>
                        <a:latin typeface="+mn-lt"/>
                        <a:ea typeface="+mn-ea"/>
                        <a:cs typeface="+mn-cs"/>
                      </a:endParaRPr>
                    </a:p>
                  </a:txBody>
                  <a:tcPr/>
                </a:tc>
                <a:tc>
                  <a:txBody>
                    <a:bodyPr/>
                    <a:lstStyle/>
                    <a:p>
                      <a:pPr algn="r"/>
                      <a:r>
                        <a:rPr lang="en-US" sz="1800" kern="1200" dirty="0"/>
                        <a:t>18</a:t>
                      </a:r>
                      <a:endParaRPr lang="en-US" sz="1800" kern="1200" dirty="0">
                        <a:solidFill>
                          <a:schemeClr val="tx1"/>
                        </a:solidFill>
                        <a:latin typeface="+mn-lt"/>
                        <a:ea typeface="+mn-ea"/>
                        <a:cs typeface="+mn-cs"/>
                      </a:endParaRPr>
                    </a:p>
                  </a:txBody>
                  <a:tcPr/>
                </a:tc>
                <a:extLst>
                  <a:ext uri="{0D108BD9-81ED-4DB2-BD59-A6C34878D82A}">
                    <a16:rowId xmlns:a16="http://schemas.microsoft.com/office/drawing/2014/main" xmlns="" val="10013"/>
                  </a:ext>
                </a:extLst>
              </a:tr>
            </a:tbl>
          </a:graphicData>
        </a:graphic>
      </p:graphicFrame>
      <p:sp>
        <p:nvSpPr>
          <p:cNvPr id="5" name="Rectangle 4">
            <a:extLst>
              <a:ext uri="{FF2B5EF4-FFF2-40B4-BE49-F238E27FC236}">
                <a16:creationId xmlns:a16="http://schemas.microsoft.com/office/drawing/2014/main" xmlns="" id="{E9274EE8-F97A-454A-9BFF-82E6E1BBCE3A}"/>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Index</a:t>
            </a:r>
          </a:p>
        </p:txBody>
      </p:sp>
    </p:spTree>
    <p:extLst>
      <p:ext uri="{BB962C8B-B14F-4D97-AF65-F5344CB8AC3E}">
        <p14:creationId xmlns:p14="http://schemas.microsoft.com/office/powerpoint/2010/main" xmlns="" val="162867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2EBC09F-EDEC-4A73-B09A-FDB4836AD0B2}"/>
              </a:ext>
            </a:extLst>
          </p:cNvPr>
          <p:cNvSpPr/>
          <p:nvPr/>
        </p:nvSpPr>
        <p:spPr>
          <a:xfrm>
            <a:off x="2368791" y="5809167"/>
            <a:ext cx="8352928" cy="671979"/>
          </a:xfrm>
          <a:prstGeom prst="rect">
            <a:avLst/>
          </a:prstGeom>
        </p:spPr>
        <p:txBody>
          <a:bodyPr wrap="square">
            <a:spAutoFit/>
          </a:bodyPr>
          <a:lstStyle/>
          <a:p>
            <a:pPr>
              <a:spcAft>
                <a:spcPts val="200"/>
              </a:spcAft>
              <a:defRPr/>
            </a:pPr>
            <a:r>
              <a:rPr lang="en-GB" b="1" dirty="0">
                <a:solidFill>
                  <a:schemeClr val="tx2"/>
                </a:solidFill>
              </a:rPr>
              <a:t>Methodology</a:t>
            </a:r>
          </a:p>
          <a:p>
            <a:pPr>
              <a:spcAft>
                <a:spcPts val="200"/>
              </a:spcAft>
              <a:defRPr/>
            </a:pPr>
            <a:r>
              <a:rPr lang="en-GB" dirty="0"/>
              <a:t>We use Interactive theatrical exercises along with Psychological and L &amp; D tools</a:t>
            </a:r>
            <a:endParaRPr lang="en-GB" dirty="0">
              <a:ea typeface="Times New Roman" pitchFamily="18" charset="0"/>
              <a:cs typeface="Arial" pitchFamily="34" charset="0"/>
            </a:endParaRPr>
          </a:p>
        </p:txBody>
      </p:sp>
      <p:pic>
        <p:nvPicPr>
          <p:cNvPr id="7" name="Picture 2" descr="C:\Users\Administrator\Desktop\Maynard Leigh assignment\dddd-4ds-process-303.JPG">
            <a:extLst>
              <a:ext uri="{FF2B5EF4-FFF2-40B4-BE49-F238E27FC236}">
                <a16:creationId xmlns:a16="http://schemas.microsoft.com/office/drawing/2014/main" xmlns="" id="{149522A6-677D-477F-AB21-E777B977A3C0}"/>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536563" y="1289686"/>
            <a:ext cx="4903238" cy="469845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Slide Number Placeholder 7">
            <a:extLst>
              <a:ext uri="{FF2B5EF4-FFF2-40B4-BE49-F238E27FC236}">
                <a16:creationId xmlns:a16="http://schemas.microsoft.com/office/drawing/2014/main" xmlns="" id="{48AF8A61-E836-44CB-8F32-E5A1F7777B9F}"/>
              </a:ext>
            </a:extLst>
          </p:cNvPr>
          <p:cNvSpPr>
            <a:spLocks noGrp="1"/>
          </p:cNvSpPr>
          <p:nvPr>
            <p:ph type="sldNum" sz="quarter" idx="12"/>
          </p:nvPr>
        </p:nvSpPr>
        <p:spPr/>
        <p:txBody>
          <a:bodyPr/>
          <a:lstStyle/>
          <a:p>
            <a:fld id="{F390C30B-2FB0-4301-BE22-D5872DFE050B}" type="slidenum">
              <a:rPr lang="en-US" smtClean="0"/>
              <a:pPr/>
              <a:t>3</a:t>
            </a:fld>
            <a:endParaRPr lang="en-US"/>
          </a:p>
        </p:txBody>
      </p:sp>
      <p:sp>
        <p:nvSpPr>
          <p:cNvPr id="9" name="Rectangle 8">
            <a:extLst>
              <a:ext uri="{FF2B5EF4-FFF2-40B4-BE49-F238E27FC236}">
                <a16:creationId xmlns:a16="http://schemas.microsoft.com/office/drawing/2014/main" xmlns="" id="{3B077319-D41E-4D93-B839-448DB91B4098}"/>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Our Approach</a:t>
            </a:r>
          </a:p>
        </p:txBody>
      </p:sp>
    </p:spTree>
    <p:extLst>
      <p:ext uri="{BB962C8B-B14F-4D97-AF65-F5344CB8AC3E}">
        <p14:creationId xmlns:p14="http://schemas.microsoft.com/office/powerpoint/2010/main" xmlns="" val="63849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113" y="948690"/>
            <a:ext cx="11268364" cy="5909310"/>
          </a:xfrm>
          <a:prstGeom prst="rect">
            <a:avLst/>
          </a:prstGeom>
          <a:noFill/>
        </p:spPr>
        <p:txBody>
          <a:bodyPr wrap="square">
            <a:spAutoFit/>
          </a:bodyPr>
          <a:lstStyle/>
          <a:p>
            <a:pPr algn="just">
              <a:spcBef>
                <a:spcPts val="0"/>
              </a:spcBef>
              <a:defRPr/>
            </a:pPr>
            <a:r>
              <a:rPr lang="en-US" sz="1400" dirty="0" smtClean="0">
                <a:solidFill>
                  <a:schemeClr val="tx2"/>
                </a:solidFill>
              </a:rPr>
              <a:t>We would be getting on a call with Rubi to understand the target audience, their current state, gather a couple of examples on the objectives provided by them. Then we </a:t>
            </a:r>
            <a:r>
              <a:rPr lang="en-US" sz="1400" dirty="0">
                <a:solidFill>
                  <a:schemeClr val="tx2"/>
                </a:solidFill>
              </a:rPr>
              <a:t>delve deeper into the issues faced by the business and the participants:</a:t>
            </a:r>
          </a:p>
          <a:p>
            <a:pPr algn="just">
              <a:spcBef>
                <a:spcPts val="0"/>
              </a:spcBef>
              <a:defRPr/>
            </a:pPr>
            <a:endParaRPr lang="en-US" sz="1400" dirty="0">
              <a:solidFill>
                <a:schemeClr val="tx2"/>
              </a:solidFill>
            </a:endParaRPr>
          </a:p>
          <a:p>
            <a:pPr algn="just">
              <a:spcBef>
                <a:spcPts val="0"/>
              </a:spcBef>
              <a:defRPr/>
            </a:pPr>
            <a:r>
              <a:rPr lang="en-US" sz="1400" dirty="0">
                <a:solidFill>
                  <a:schemeClr val="tx2"/>
                </a:solidFill>
              </a:rPr>
              <a:t>We would want to connect with a sample </a:t>
            </a:r>
            <a:r>
              <a:rPr lang="en-US" sz="1400" dirty="0" smtClean="0">
                <a:solidFill>
                  <a:schemeClr val="tx2"/>
                </a:solidFill>
              </a:rPr>
              <a:t>of </a:t>
            </a:r>
            <a:r>
              <a:rPr lang="en-US" sz="1400" dirty="0">
                <a:solidFill>
                  <a:schemeClr val="tx2"/>
                </a:solidFill>
              </a:rPr>
              <a:t>the target participants, the HR stakeholders and </a:t>
            </a:r>
            <a:r>
              <a:rPr lang="en-US" sz="1400" dirty="0" smtClean="0">
                <a:solidFill>
                  <a:schemeClr val="tx2"/>
                </a:solidFill>
              </a:rPr>
              <a:t>business stakeholder to </a:t>
            </a:r>
            <a:r>
              <a:rPr lang="en-US" sz="1400" dirty="0">
                <a:solidFill>
                  <a:schemeClr val="tx2"/>
                </a:solidFill>
              </a:rPr>
              <a:t>collect information about the business, objectives, possible gaps, and expectations from the lens of this population. </a:t>
            </a:r>
          </a:p>
          <a:p>
            <a:pPr algn="just">
              <a:spcBef>
                <a:spcPts val="0"/>
              </a:spcBef>
              <a:defRPr/>
            </a:pPr>
            <a:endParaRPr lang="en-US" sz="1400" dirty="0">
              <a:solidFill>
                <a:schemeClr val="tx2"/>
              </a:solidFill>
            </a:endParaRPr>
          </a:p>
          <a:p>
            <a:pPr algn="just">
              <a:spcBef>
                <a:spcPts val="0"/>
              </a:spcBef>
              <a:defRPr/>
            </a:pPr>
            <a:r>
              <a:rPr lang="en-US" sz="1400" dirty="0">
                <a:solidFill>
                  <a:schemeClr val="tx2"/>
                </a:solidFill>
              </a:rPr>
              <a:t>This shall be done in person or </a:t>
            </a:r>
            <a:r>
              <a:rPr lang="en-US" sz="1400" dirty="0" smtClean="0">
                <a:solidFill>
                  <a:schemeClr val="tx2"/>
                </a:solidFill>
              </a:rPr>
              <a:t>phone calls and our </a:t>
            </a:r>
            <a:r>
              <a:rPr lang="en-US" sz="1400" dirty="0">
                <a:solidFill>
                  <a:schemeClr val="tx2"/>
                </a:solidFill>
              </a:rPr>
              <a:t>curiosity shall be the following: </a:t>
            </a:r>
          </a:p>
          <a:p>
            <a:pPr algn="just">
              <a:spcBef>
                <a:spcPts val="0"/>
              </a:spcBef>
              <a:defRPr/>
            </a:pPr>
            <a:endParaRPr lang="en-US" sz="1400" dirty="0">
              <a:solidFill>
                <a:schemeClr val="tx2"/>
              </a:solidFill>
            </a:endParaRPr>
          </a:p>
          <a:p>
            <a:pPr algn="just">
              <a:spcBef>
                <a:spcPts val="0"/>
              </a:spcBef>
              <a:defRPr/>
            </a:pPr>
            <a:r>
              <a:rPr lang="en-US" sz="1400" dirty="0">
                <a:solidFill>
                  <a:schemeClr val="tx2"/>
                </a:solidFill>
              </a:rPr>
              <a:t>From </a:t>
            </a:r>
            <a:r>
              <a:rPr lang="en-US" sz="1400" dirty="0" smtClean="0">
                <a:solidFill>
                  <a:schemeClr val="tx2"/>
                </a:solidFill>
              </a:rPr>
              <a:t>the participants:</a:t>
            </a:r>
          </a:p>
          <a:p>
            <a:pPr algn="just">
              <a:spcBef>
                <a:spcPts val="0"/>
              </a:spcBef>
              <a:defRPr/>
            </a:pPr>
            <a:endParaRPr lang="en-US" sz="1400" dirty="0">
              <a:solidFill>
                <a:schemeClr val="tx2"/>
              </a:solidFill>
            </a:endParaRPr>
          </a:p>
          <a:p>
            <a:pPr marL="287338" indent="-287338" algn="just">
              <a:buFont typeface="Arial" panose="020B0604020202020204" pitchFamily="34" charset="0"/>
              <a:buChar char="•"/>
              <a:defRPr/>
            </a:pPr>
            <a:r>
              <a:rPr lang="en-US" sz="1400" dirty="0" smtClean="0">
                <a:solidFill>
                  <a:schemeClr val="tx2"/>
                </a:solidFill>
              </a:rPr>
              <a:t>Their work flow and job responsibilities</a:t>
            </a:r>
          </a:p>
          <a:p>
            <a:pPr marL="287338" indent="-287338" algn="just">
              <a:buFont typeface="Arial" panose="020B0604020202020204" pitchFamily="34" charset="0"/>
              <a:buChar char="•"/>
              <a:defRPr/>
            </a:pPr>
            <a:r>
              <a:rPr lang="en-US" sz="1400" dirty="0" smtClean="0">
                <a:solidFill>
                  <a:schemeClr val="tx2"/>
                </a:solidFill>
              </a:rPr>
              <a:t>Perspective </a:t>
            </a:r>
            <a:r>
              <a:rPr lang="en-US" sz="1400" dirty="0">
                <a:solidFill>
                  <a:schemeClr val="tx2"/>
                </a:solidFill>
              </a:rPr>
              <a:t>on the </a:t>
            </a:r>
            <a:r>
              <a:rPr lang="en-US" sz="1400" dirty="0" smtClean="0">
                <a:solidFill>
                  <a:schemeClr val="tx2"/>
                </a:solidFill>
              </a:rPr>
              <a:t>current state: work pressure, handling complaints and feeling of a thankless job</a:t>
            </a:r>
            <a:endParaRPr lang="en-US" sz="1400" dirty="0">
              <a:solidFill>
                <a:schemeClr val="tx2"/>
              </a:solidFill>
            </a:endParaRPr>
          </a:p>
          <a:p>
            <a:pPr marL="287338" indent="-287338" algn="just">
              <a:buFont typeface="Arial" panose="020B0604020202020204" pitchFamily="34" charset="0"/>
              <a:buChar char="•"/>
              <a:defRPr/>
            </a:pPr>
            <a:r>
              <a:rPr lang="en-US" sz="1400" dirty="0" smtClean="0">
                <a:solidFill>
                  <a:schemeClr val="tx2"/>
                </a:solidFill>
              </a:rPr>
              <a:t>Understanding from them their expectations looking at the current state</a:t>
            </a:r>
          </a:p>
          <a:p>
            <a:pPr marL="287338" indent="-287338" algn="just">
              <a:buFont typeface="Arial" panose="020B0604020202020204" pitchFamily="34" charset="0"/>
              <a:buChar char="•"/>
              <a:defRPr/>
            </a:pPr>
            <a:r>
              <a:rPr lang="en-US" sz="1400" dirty="0" smtClean="0">
                <a:solidFill>
                  <a:schemeClr val="tx2"/>
                </a:solidFill>
              </a:rPr>
              <a:t>According to them, what would help build their work life balance? Why are they not able to do it now?</a:t>
            </a:r>
          </a:p>
          <a:p>
            <a:pPr marL="287338" indent="-287338" algn="just">
              <a:buFont typeface="Arial" panose="020B0604020202020204" pitchFamily="34" charset="0"/>
              <a:buChar char="•"/>
              <a:defRPr/>
            </a:pPr>
            <a:r>
              <a:rPr lang="en-US" sz="1400" dirty="0" smtClean="0">
                <a:solidFill>
                  <a:schemeClr val="tx2"/>
                </a:solidFill>
              </a:rPr>
              <a:t>Gathering examples around feeling like a punching bag and thankless job	</a:t>
            </a:r>
            <a:endParaRPr lang="en-US" sz="1400" dirty="0">
              <a:solidFill>
                <a:schemeClr val="tx2"/>
              </a:solidFill>
            </a:endParaRPr>
          </a:p>
          <a:p>
            <a:pPr algn="just">
              <a:spcBef>
                <a:spcPts val="0"/>
              </a:spcBef>
              <a:defRPr/>
            </a:pPr>
            <a:endParaRPr lang="en-US" sz="1400" dirty="0" smtClean="0">
              <a:solidFill>
                <a:schemeClr val="tx2"/>
              </a:solidFill>
            </a:endParaRPr>
          </a:p>
          <a:p>
            <a:pPr algn="just">
              <a:spcBef>
                <a:spcPts val="0"/>
              </a:spcBef>
              <a:defRPr/>
            </a:pPr>
            <a:r>
              <a:rPr lang="en-US" sz="1400" dirty="0" smtClean="0">
                <a:solidFill>
                  <a:schemeClr val="tx2"/>
                </a:solidFill>
              </a:rPr>
              <a:t>From the business stakeholder/managers</a:t>
            </a:r>
            <a:endParaRPr lang="en-US" sz="1400" dirty="0">
              <a:solidFill>
                <a:schemeClr val="tx2"/>
              </a:solidFill>
            </a:endParaRPr>
          </a:p>
          <a:p>
            <a:pPr marL="285750" indent="-285750" algn="just">
              <a:spcBef>
                <a:spcPts val="0"/>
              </a:spcBef>
              <a:buFont typeface="Arial" panose="020B0604020202020204" pitchFamily="34" charset="0"/>
              <a:buChar char="•"/>
              <a:defRPr/>
            </a:pPr>
            <a:r>
              <a:rPr lang="en-US" sz="1400" dirty="0" smtClean="0">
                <a:solidFill>
                  <a:schemeClr val="tx2"/>
                </a:solidFill>
              </a:rPr>
              <a:t>Their point of view on the current state</a:t>
            </a:r>
            <a:endParaRPr lang="en-US" sz="1400" dirty="0">
              <a:solidFill>
                <a:schemeClr val="tx2"/>
              </a:solidFill>
            </a:endParaRPr>
          </a:p>
          <a:p>
            <a:pPr marL="285750" indent="-285750" algn="just">
              <a:buFont typeface="Arial" panose="020B0604020202020204" pitchFamily="34" charset="0"/>
              <a:buChar char="•"/>
              <a:defRPr/>
            </a:pPr>
            <a:r>
              <a:rPr lang="en-US" sz="1400" dirty="0" smtClean="0">
                <a:solidFill>
                  <a:schemeClr val="tx2"/>
                </a:solidFill>
              </a:rPr>
              <a:t>Their Expectations </a:t>
            </a:r>
            <a:r>
              <a:rPr lang="en-US" sz="1400" dirty="0">
                <a:solidFill>
                  <a:schemeClr val="tx2"/>
                </a:solidFill>
              </a:rPr>
              <a:t>from the </a:t>
            </a:r>
            <a:r>
              <a:rPr lang="en-US" sz="1400" dirty="0" smtClean="0">
                <a:solidFill>
                  <a:schemeClr val="tx2"/>
                </a:solidFill>
              </a:rPr>
              <a:t>workshop</a:t>
            </a:r>
          </a:p>
          <a:p>
            <a:pPr marL="285750" indent="-285750" algn="just">
              <a:buFont typeface="Arial" panose="020B0604020202020204" pitchFamily="34" charset="0"/>
              <a:buChar char="•"/>
              <a:defRPr/>
            </a:pPr>
            <a:r>
              <a:rPr lang="en-US" sz="1400" dirty="0" smtClean="0">
                <a:solidFill>
                  <a:schemeClr val="tx2"/>
                </a:solidFill>
              </a:rPr>
              <a:t>For them as leaders, what would they like to see happen for the target audience</a:t>
            </a:r>
          </a:p>
          <a:p>
            <a:pPr marL="285750" indent="-285750" algn="just">
              <a:buFont typeface="Arial" panose="020B0604020202020204" pitchFamily="34" charset="0"/>
              <a:buChar char="•"/>
              <a:defRPr/>
            </a:pPr>
            <a:r>
              <a:rPr lang="en-US" sz="1400" dirty="0" smtClean="0">
                <a:solidFill>
                  <a:schemeClr val="tx2"/>
                </a:solidFill>
              </a:rPr>
              <a:t>Gathering examples around the mandate</a:t>
            </a:r>
          </a:p>
          <a:p>
            <a:pPr algn="just">
              <a:defRPr/>
            </a:pPr>
            <a:endParaRPr lang="en-US" sz="1400" dirty="0">
              <a:solidFill>
                <a:schemeClr val="tx2"/>
              </a:solidFill>
            </a:endParaRPr>
          </a:p>
          <a:p>
            <a:pPr algn="just">
              <a:defRPr/>
            </a:pPr>
            <a:r>
              <a:rPr lang="en-US" sz="1400" dirty="0">
                <a:solidFill>
                  <a:schemeClr val="tx2"/>
                </a:solidFill>
              </a:rPr>
              <a:t>HR Partner: ( 30 minute conversation)</a:t>
            </a:r>
          </a:p>
          <a:p>
            <a:pPr marL="285750" indent="-285750" algn="just">
              <a:buFont typeface="Arial" panose="020B0604020202020204" pitchFamily="34" charset="0"/>
              <a:buChar char="•"/>
              <a:defRPr/>
            </a:pPr>
            <a:r>
              <a:rPr lang="en-US" sz="1400" dirty="0">
                <a:solidFill>
                  <a:schemeClr val="tx2"/>
                </a:solidFill>
              </a:rPr>
              <a:t>Getting brief on the participants</a:t>
            </a:r>
          </a:p>
          <a:p>
            <a:pPr marL="285750" indent="-285750" algn="just">
              <a:buFont typeface="Arial" panose="020B0604020202020204" pitchFamily="34" charset="0"/>
              <a:buChar char="•"/>
              <a:defRPr/>
            </a:pPr>
            <a:r>
              <a:rPr lang="en-US" sz="1400" dirty="0">
                <a:solidFill>
                  <a:schemeClr val="tx2"/>
                </a:solidFill>
              </a:rPr>
              <a:t>Getting their point of view on the </a:t>
            </a:r>
            <a:r>
              <a:rPr lang="en-US" sz="1400" dirty="0" smtClean="0">
                <a:solidFill>
                  <a:schemeClr val="tx2"/>
                </a:solidFill>
              </a:rPr>
              <a:t>situation</a:t>
            </a:r>
          </a:p>
          <a:p>
            <a:pPr marL="285750" indent="-285750" algn="just">
              <a:buFont typeface="Arial" panose="020B0604020202020204" pitchFamily="34" charset="0"/>
              <a:buChar char="•"/>
              <a:defRPr/>
            </a:pPr>
            <a:r>
              <a:rPr lang="en-US" sz="1400" dirty="0" smtClean="0">
                <a:solidFill>
                  <a:schemeClr val="tx2"/>
                </a:solidFill>
              </a:rPr>
              <a:t>Org structure of the team</a:t>
            </a:r>
          </a:p>
          <a:p>
            <a:pPr marL="285750" indent="-285750" algn="just">
              <a:buFont typeface="Arial" panose="020B0604020202020204" pitchFamily="34" charset="0"/>
              <a:buChar char="•"/>
              <a:defRPr/>
            </a:pPr>
            <a:r>
              <a:rPr lang="en-US" sz="1400" dirty="0" smtClean="0">
                <a:solidFill>
                  <a:schemeClr val="tx2"/>
                </a:solidFill>
              </a:rPr>
              <a:t>Any important documentation around the mandate</a:t>
            </a:r>
            <a:endParaRPr lang="en-US" sz="1400" dirty="0">
              <a:solidFill>
                <a:schemeClr val="tx2"/>
              </a:solidFill>
            </a:endParaRPr>
          </a:p>
        </p:txBody>
      </p:sp>
      <p:pic>
        <p:nvPicPr>
          <p:cNvPr id="6" name="Picture 2" descr="http://s3.amazonaws.com/thumbnails.illustrationsource.com/huge.15.7993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679167" y="2364089"/>
            <a:ext cx="1567115" cy="209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F4652AEB-57D9-4684-B09D-68309EC08B29}" type="slidenum">
              <a:rPr lang="en-US" smtClean="0"/>
              <a:pPr/>
              <a:t>4</a:t>
            </a:fld>
            <a:endParaRPr lang="en-US"/>
          </a:p>
        </p:txBody>
      </p:sp>
      <p:sp>
        <p:nvSpPr>
          <p:cNvPr id="7" name="Rectangle 6">
            <a:extLst>
              <a:ext uri="{FF2B5EF4-FFF2-40B4-BE49-F238E27FC236}">
                <a16:creationId xmlns:a16="http://schemas.microsoft.com/office/drawing/2014/main" xmlns="" id="{8604A0F1-806A-4330-A700-4E4489774293}"/>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Diagnosis</a:t>
            </a:r>
          </a:p>
        </p:txBody>
      </p:sp>
    </p:spTree>
    <p:extLst>
      <p:ext uri="{BB962C8B-B14F-4D97-AF65-F5344CB8AC3E}">
        <p14:creationId xmlns:p14="http://schemas.microsoft.com/office/powerpoint/2010/main" xmlns="" val="359676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800" y="3357706"/>
            <a:ext cx="11730737" cy="653796"/>
          </a:xfrm>
          <a:prstGeom prst="roundRect">
            <a:avLst/>
          </a:prstGeom>
        </p:spPr>
        <p:txBody>
          <a:bodyPr vert="horz" lIns="91440" tIns="45720" rIns="91440" bIns="45720" rtlCol="0" anchor="ctr">
            <a:normAutofit fontScale="37500" lnSpcReduction="20000"/>
          </a:bodyPr>
          <a:lstStyle>
            <a:lvl1pPr>
              <a:lnSpc>
                <a:spcPct val="90000"/>
              </a:lnSpc>
              <a:spcBef>
                <a:spcPct val="0"/>
              </a:spcBef>
              <a:buNone/>
              <a:defRPr sz="3600" b="1">
                <a:solidFill>
                  <a:schemeClr val="tx2"/>
                </a:solidFill>
                <a:ea typeface="+mj-ea"/>
                <a:cs typeface="+mj-cs"/>
              </a:defRPr>
            </a:lvl1pPr>
          </a:lstStyle>
          <a:p>
            <a:pPr algn="ctr"/>
            <a:r>
              <a:rPr lang="en-US" sz="4000" b="0" dirty="0"/>
              <a:t>Post the diagnosis, we get into the design phase of the learning intervention.</a:t>
            </a:r>
          </a:p>
          <a:p>
            <a:pPr algn="ctr"/>
            <a:r>
              <a:rPr lang="en-US" sz="4000" b="0" dirty="0"/>
              <a:t> </a:t>
            </a:r>
          </a:p>
          <a:p>
            <a:pPr algn="ctr"/>
            <a:r>
              <a:rPr lang="en-US" sz="4000" b="0" dirty="0"/>
              <a:t>Here are 3 things we will do:</a:t>
            </a:r>
            <a:endParaRPr lang="en-IN" sz="3200" b="0" dirty="0"/>
          </a:p>
        </p:txBody>
      </p:sp>
      <p:sp>
        <p:nvSpPr>
          <p:cNvPr id="8" name="TextBox 7"/>
          <p:cNvSpPr txBox="1"/>
          <p:nvPr/>
        </p:nvSpPr>
        <p:spPr>
          <a:xfrm>
            <a:off x="179872" y="4215383"/>
            <a:ext cx="5262696" cy="1888918"/>
          </a:xfrm>
          <a:prstGeom prst="roundRect">
            <a:avLst/>
          </a:prstGeom>
          <a:ln>
            <a:solidFill>
              <a:schemeClr val="bg2">
                <a:lumMod val="50000"/>
              </a:schemeClr>
            </a:solidFill>
          </a:ln>
        </p:spPr>
        <p:txBody>
          <a:bodyPr vert="horz" lIns="91440" tIns="45720" rIns="91440" bIns="4572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1600" dirty="0">
                <a:solidFill>
                  <a:schemeClr val="accent2"/>
                </a:solidFill>
              </a:rPr>
              <a:t>Diagnosis report: </a:t>
            </a:r>
            <a:r>
              <a:rPr lang="en-US" sz="1600" b="0" dirty="0"/>
              <a:t>A report is generated which would reflect the outputs from Diagnosis (The identity of the participants would be confidential).</a:t>
            </a:r>
          </a:p>
        </p:txBody>
      </p:sp>
      <p:sp>
        <p:nvSpPr>
          <p:cNvPr id="9" name="TextBox 8"/>
          <p:cNvSpPr txBox="1"/>
          <p:nvPr/>
        </p:nvSpPr>
        <p:spPr>
          <a:xfrm>
            <a:off x="5992485" y="4169120"/>
            <a:ext cx="5928700" cy="1892493"/>
          </a:xfrm>
          <a:prstGeom prst="roundRect">
            <a:avLst/>
          </a:prstGeom>
          <a:ln>
            <a:solidFill>
              <a:schemeClr val="bg2">
                <a:lumMod val="50000"/>
              </a:schemeClr>
            </a:solidFill>
          </a:ln>
        </p:spPr>
        <p:txBody>
          <a:bodyPr vert="horz" lIns="91440" tIns="45720" rIns="91440" bIns="45720" rtlCol="0" anchor="ctr">
            <a:noAutofit/>
          </a:bodyPr>
          <a:lstStyle>
            <a:lvl1pPr>
              <a:lnSpc>
                <a:spcPct val="90000"/>
              </a:lnSpc>
              <a:spcBef>
                <a:spcPct val="0"/>
              </a:spcBef>
              <a:buNone/>
              <a:defRPr sz="3600" b="1">
                <a:solidFill>
                  <a:schemeClr val="tx2"/>
                </a:solidFill>
                <a:ea typeface="+mj-ea"/>
                <a:cs typeface="+mj-cs"/>
              </a:defRPr>
            </a:lvl1pPr>
          </a:lstStyle>
          <a:p>
            <a:pPr algn="ctr"/>
            <a:r>
              <a:rPr lang="en-US" sz="1600" dirty="0">
                <a:solidFill>
                  <a:schemeClr val="accent2"/>
                </a:solidFill>
              </a:rPr>
              <a:t>Design Customization</a:t>
            </a:r>
            <a:r>
              <a:rPr lang="en-US" sz="1600" b="0" dirty="0">
                <a:solidFill>
                  <a:schemeClr val="accent2"/>
                </a:solidFill>
              </a:rPr>
              <a:t>: </a:t>
            </a:r>
            <a:r>
              <a:rPr lang="en-US" sz="1600" b="0" dirty="0"/>
              <a:t>The consultant will design the final objectives and customize the content of the learning intervention. Modules of the workshops are designed, activities are mapped to the examples, new handouts are drafted based on the content.</a:t>
            </a:r>
          </a:p>
        </p:txBody>
      </p:sp>
      <p:sp>
        <p:nvSpPr>
          <p:cNvPr id="13" name="Rectangle 4"/>
          <p:cNvSpPr>
            <a:spLocks noChangeArrowheads="1"/>
          </p:cNvSpPr>
          <p:nvPr/>
        </p:nvSpPr>
        <p:spPr bwMode="auto">
          <a:xfrm>
            <a:off x="194258" y="239722"/>
            <a:ext cx="4648200" cy="535531"/>
          </a:xfrm>
          <a:prstGeom prst="rect">
            <a:avLst/>
          </a:prstGeom>
        </p:spPr>
        <p:txBody>
          <a:bodyPr vert="horz" lIns="91440" tIns="45720" rIns="91440" bIns="45720" rtlCol="0" anchor="ctr">
            <a:normAutofit/>
          </a:bodyPr>
          <a:lstStyle/>
          <a:p>
            <a:pPr>
              <a:lnSpc>
                <a:spcPct val="90000"/>
              </a:lnSpc>
              <a:spcBef>
                <a:spcPct val="0"/>
              </a:spcBef>
            </a:pPr>
            <a:endParaRPr lang="en-US" sz="3200" b="1" dirty="0">
              <a:solidFill>
                <a:schemeClr val="tx2"/>
              </a:solidFill>
              <a:ea typeface="+mj-ea"/>
              <a:cs typeface="+mj-cs"/>
            </a:endParaRPr>
          </a:p>
        </p:txBody>
      </p:sp>
      <p:pic>
        <p:nvPicPr>
          <p:cNvPr id="3" name="Picture 2"/>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9259" t="8696" r="11932" b="7247"/>
          <a:stretch/>
        </p:blipFill>
        <p:spPr>
          <a:xfrm>
            <a:off x="4514469" y="944825"/>
            <a:ext cx="2176664" cy="2321612"/>
          </a:xfrm>
          <a:prstGeom prst="rect">
            <a:avLst/>
          </a:prstGeom>
        </p:spPr>
      </p:pic>
      <p:sp>
        <p:nvSpPr>
          <p:cNvPr id="2" name="Slide Number Placeholder 1">
            <a:extLst>
              <a:ext uri="{FF2B5EF4-FFF2-40B4-BE49-F238E27FC236}">
                <a16:creationId xmlns:a16="http://schemas.microsoft.com/office/drawing/2014/main" xmlns="" id="{CDE460FB-9A5A-4483-A9FA-CD0260CBCA71}"/>
              </a:ext>
            </a:extLst>
          </p:cNvPr>
          <p:cNvSpPr>
            <a:spLocks noGrp="1"/>
          </p:cNvSpPr>
          <p:nvPr>
            <p:ph type="sldNum" sz="quarter" idx="12"/>
          </p:nvPr>
        </p:nvSpPr>
        <p:spPr/>
        <p:txBody>
          <a:bodyPr/>
          <a:lstStyle/>
          <a:p>
            <a:fld id="{733BFD76-841C-4874-91F9-A27567C33DF0}" type="slidenum">
              <a:rPr lang="en-US" smtClean="0"/>
              <a:pPr/>
              <a:t>5</a:t>
            </a:fld>
            <a:endParaRPr lang="en-US"/>
          </a:p>
        </p:txBody>
      </p:sp>
      <p:sp>
        <p:nvSpPr>
          <p:cNvPr id="10" name="Rectangle 9">
            <a:extLst>
              <a:ext uri="{FF2B5EF4-FFF2-40B4-BE49-F238E27FC236}">
                <a16:creationId xmlns:a16="http://schemas.microsoft.com/office/drawing/2014/main" xmlns="" id="{0A4A9569-A86D-4773-85B6-46307CE9925B}"/>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Design</a:t>
            </a:r>
          </a:p>
        </p:txBody>
      </p:sp>
    </p:spTree>
    <p:extLst>
      <p:ext uri="{BB962C8B-B14F-4D97-AF65-F5344CB8AC3E}">
        <p14:creationId xmlns:p14="http://schemas.microsoft.com/office/powerpoint/2010/main" xmlns="" val="399735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5"/>
          <p:cNvSpPr>
            <a:spLocks noChangeArrowheads="1"/>
          </p:cNvSpPr>
          <p:nvPr/>
        </p:nvSpPr>
        <p:spPr bwMode="auto">
          <a:xfrm>
            <a:off x="1201003" y="4821534"/>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a:t>
            </a:r>
          </a:p>
          <a:p>
            <a:pPr algn="just" eaLnBrk="0" hangingPunct="0">
              <a:defRPr/>
            </a:pPr>
            <a:endParaRPr lang="en-GB" sz="1600" dirty="0"/>
          </a:p>
          <a:p>
            <a:pPr algn="just" eaLnBrk="0" hangingPunct="0">
              <a:defRPr/>
            </a:pPr>
            <a:r>
              <a:rPr lang="en-GB" sz="1600" dirty="0"/>
              <a:t>Please book a space with ample natural light (Yes, we want sunlight streaming in) and no fixed furniture for the participants to work with one Maynard Leigh consultant.</a:t>
            </a:r>
          </a:p>
        </p:txBody>
      </p:sp>
      <p:sp>
        <p:nvSpPr>
          <p:cNvPr id="12" name="Rectangle 2"/>
          <p:cNvSpPr>
            <a:spLocks noChangeArrowheads="1"/>
          </p:cNvSpPr>
          <p:nvPr/>
        </p:nvSpPr>
        <p:spPr bwMode="auto">
          <a:xfrm>
            <a:off x="265557" y="245715"/>
            <a:ext cx="9144000" cy="685800"/>
          </a:xfrm>
          <a:prstGeom prst="rect">
            <a:avLst/>
          </a:prstGeom>
          <a:noFill/>
          <a:ln w="9525">
            <a:noFill/>
            <a:miter lim="800000"/>
            <a:headEnd/>
            <a:tailEnd/>
          </a:ln>
          <a:effectLst/>
        </p:spPr>
        <p:txBody>
          <a:bodyPr anchor="ctr"/>
          <a:lstStyle/>
          <a:p>
            <a:pPr>
              <a:defRPr/>
            </a:pPr>
            <a:endParaRPr lang="en-US" sz="3200" b="1" dirty="0">
              <a:solidFill>
                <a:schemeClr val="tx2"/>
              </a:solidFill>
            </a:endParaRPr>
          </a:p>
        </p:txBody>
      </p:sp>
      <p:pic>
        <p:nvPicPr>
          <p:cNvPr id="9" name="Picture 8" descr="C:\Users\Jigyasa\Desktop\Ballroom_0.jpg"/>
          <p:cNvPicPr/>
          <p:nvPr/>
        </p:nvPicPr>
        <p:blipFill>
          <a:blip r:embed="rId3"/>
          <a:srcRect/>
          <a:stretch>
            <a:fillRect/>
          </a:stretch>
        </p:blipFill>
        <p:spPr bwMode="auto">
          <a:xfrm>
            <a:off x="1406813" y="1369521"/>
            <a:ext cx="3956758" cy="2533739"/>
          </a:xfrm>
          <a:prstGeom prst="rect">
            <a:avLst/>
          </a:prstGeom>
          <a:ln>
            <a:noFill/>
          </a:ln>
          <a:effectLst>
            <a:outerShdw blurRad="292100" dist="139700" dir="2700000" algn="tl" rotWithShape="0">
              <a:srgbClr val="333333">
                <a:alpha val="65000"/>
              </a:srgbClr>
            </a:outerShdw>
          </a:effectLst>
        </p:spPr>
      </p:pic>
      <p:grpSp>
        <p:nvGrpSpPr>
          <p:cNvPr id="8" name="Group 9"/>
          <p:cNvGrpSpPr>
            <a:grpSpLocks/>
          </p:cNvGrpSpPr>
          <p:nvPr/>
        </p:nvGrpSpPr>
        <p:grpSpPr bwMode="auto">
          <a:xfrm>
            <a:off x="6164832" y="1144138"/>
            <a:ext cx="4237037" cy="2689225"/>
            <a:chOff x="2011363" y="2590800"/>
            <a:chExt cx="4237037" cy="2689225"/>
          </a:xfrm>
        </p:grpSpPr>
        <p:pic>
          <p:nvPicPr>
            <p:cNvPr id="10" name="Picture 2" descr="hall layout_MLA"/>
            <p:cNvPicPr>
              <a:picLocks noChangeAspect="1" noChangeArrowheads="1"/>
            </p:cNvPicPr>
            <p:nvPr/>
          </p:nvPicPr>
          <p:blipFill>
            <a:blip r:embed="rId4" cstate="print"/>
            <a:srcRect/>
            <a:stretch>
              <a:fillRect/>
            </a:stretch>
          </p:blipFill>
          <p:spPr bwMode="auto">
            <a:xfrm>
              <a:off x="2011363" y="2895600"/>
              <a:ext cx="4237037" cy="2384425"/>
            </a:xfrm>
            <a:prstGeom prst="rect">
              <a:avLst/>
            </a:prstGeom>
            <a:ln>
              <a:noFill/>
            </a:ln>
            <a:effectLst>
              <a:outerShdw blurRad="292100" dist="139700" dir="2700000" algn="tl" rotWithShape="0">
                <a:srgbClr val="333333">
                  <a:alpha val="65000"/>
                </a:srgbClr>
              </a:outerShdw>
            </a:effectLst>
          </p:spPr>
        </p:pic>
        <p:sp>
          <p:nvSpPr>
            <p:cNvPr id="11" name="Rectangle 4"/>
            <p:cNvSpPr>
              <a:spLocks noChangeArrowheads="1"/>
            </p:cNvSpPr>
            <p:nvPr/>
          </p:nvSpPr>
          <p:spPr bwMode="auto">
            <a:xfrm>
              <a:off x="3352800" y="2590800"/>
              <a:ext cx="1524000" cy="600075"/>
            </a:xfrm>
            <a:prstGeom prst="rect">
              <a:avLst/>
            </a:prstGeom>
            <a:noFill/>
            <a:ln w="9525">
              <a:noFill/>
              <a:miter lim="800000"/>
              <a:headEnd/>
              <a:tailEnd/>
            </a:ln>
          </p:spPr>
          <p:txBody>
            <a:bodyPr anchor="ctr">
              <a:spAutoFit/>
            </a:bodyPr>
            <a:lstStyle/>
            <a:p>
              <a:pPr algn="ctr" eaLnBrk="0" hangingPunct="0"/>
              <a:r>
                <a:rPr lang="en-GB" sz="1500" b="1">
                  <a:solidFill>
                    <a:srgbClr val="002060"/>
                  </a:solidFill>
                  <a:ea typeface="Times New Roman" pitchFamily="18" charset="0"/>
                  <a:cs typeface="Arial" charset="0"/>
                </a:rPr>
                <a:t>The Setting</a:t>
              </a:r>
              <a:endParaRPr lang="en-US" sz="1500">
                <a:ea typeface="Times New Roman" pitchFamily="18" charset="0"/>
                <a:cs typeface="Arial" charset="0"/>
              </a:endParaRPr>
            </a:p>
            <a:p>
              <a:pPr algn="ctr" eaLnBrk="0" hangingPunct="0"/>
              <a:endParaRPr lang="en-US">
                <a:ea typeface="Times New Roman" pitchFamily="18" charset="0"/>
                <a:cs typeface="Arial" charset="0"/>
              </a:endParaRPr>
            </a:p>
          </p:txBody>
        </p:sp>
      </p:grpSp>
      <p:sp>
        <p:nvSpPr>
          <p:cNvPr id="2" name="Slide Number Placeholder 1">
            <a:extLst>
              <a:ext uri="{FF2B5EF4-FFF2-40B4-BE49-F238E27FC236}">
                <a16:creationId xmlns:a16="http://schemas.microsoft.com/office/drawing/2014/main" xmlns="" id="{89ABBEA2-114E-4C11-9881-95ADFEC0040F}"/>
              </a:ext>
            </a:extLst>
          </p:cNvPr>
          <p:cNvSpPr>
            <a:spLocks noGrp="1"/>
          </p:cNvSpPr>
          <p:nvPr>
            <p:ph type="sldNum" sz="quarter" idx="12"/>
          </p:nvPr>
        </p:nvSpPr>
        <p:spPr/>
        <p:txBody>
          <a:bodyPr/>
          <a:lstStyle/>
          <a:p>
            <a:fld id="{733BFD76-841C-4874-91F9-A27567C33DF0}" type="slidenum">
              <a:rPr lang="en-US" smtClean="0"/>
              <a:pPr/>
              <a:t>6</a:t>
            </a:fld>
            <a:endParaRPr lang="en-US"/>
          </a:p>
        </p:txBody>
      </p:sp>
      <p:sp>
        <p:nvSpPr>
          <p:cNvPr id="14" name="Rectangle 13">
            <a:extLst>
              <a:ext uri="{FF2B5EF4-FFF2-40B4-BE49-F238E27FC236}">
                <a16:creationId xmlns:a16="http://schemas.microsoft.com/office/drawing/2014/main" xmlns="" id="{6751977D-DF32-427E-90C2-0A800628169A}"/>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Room layout</a:t>
            </a:r>
          </a:p>
        </p:txBody>
      </p:sp>
    </p:spTree>
    <p:extLst>
      <p:ext uri="{BB962C8B-B14F-4D97-AF65-F5344CB8AC3E}">
        <p14:creationId xmlns:p14="http://schemas.microsoft.com/office/powerpoint/2010/main" xmlns="" val="17997739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21312" y="78579"/>
            <a:ext cx="9144000" cy="685800"/>
          </a:xfrm>
          <a:prstGeom prst="rect">
            <a:avLst/>
          </a:prstGeom>
          <a:noFill/>
          <a:ln w="9525">
            <a:noFill/>
            <a:miter lim="800000"/>
            <a:headEnd/>
            <a:tailEnd/>
          </a:ln>
          <a:effectLst/>
        </p:spPr>
        <p:txBody>
          <a:bodyPr anchor="ctr"/>
          <a:lstStyle/>
          <a:p>
            <a:pPr>
              <a:defRPr/>
            </a:pPr>
            <a:endParaRPr lang="en-US" sz="3100" b="1" dirty="0">
              <a:solidFill>
                <a:schemeClr val="tx2"/>
              </a:solidFill>
            </a:endParaRPr>
          </a:p>
        </p:txBody>
      </p:sp>
      <p:sp>
        <p:nvSpPr>
          <p:cNvPr id="7" name="TextBox 6"/>
          <p:cNvSpPr txBox="1"/>
          <p:nvPr/>
        </p:nvSpPr>
        <p:spPr>
          <a:xfrm>
            <a:off x="1869356" y="1573895"/>
            <a:ext cx="9822206" cy="4093428"/>
          </a:xfrm>
          <a:prstGeom prst="rect">
            <a:avLst/>
          </a:prstGeom>
          <a:noFill/>
        </p:spPr>
        <p:txBody>
          <a:bodyPr wrap="square" rtlCol="0">
            <a:spAutoFit/>
          </a:bodyPr>
          <a:lstStyle/>
          <a:p>
            <a:r>
              <a:rPr lang="en-US" sz="2000" dirty="0"/>
              <a:t>For the workshop, we will need the below mentioned:</a:t>
            </a:r>
          </a:p>
          <a:p>
            <a:pPr marL="285750" indent="-285750">
              <a:buFont typeface="Arial" panose="020B0604020202020204" pitchFamily="34" charset="0"/>
              <a:buChar char="•"/>
            </a:pPr>
            <a:r>
              <a:rPr lang="en-US" sz="2000" dirty="0"/>
              <a:t>LCD </a:t>
            </a:r>
            <a:r>
              <a:rPr lang="en-US" sz="2000" b="1" dirty="0"/>
              <a:t>projector</a:t>
            </a:r>
            <a:r>
              <a:rPr lang="en-US" sz="2000" dirty="0"/>
              <a:t> and projection screen </a:t>
            </a:r>
          </a:p>
          <a:p>
            <a:pPr marL="285750" indent="-285750">
              <a:buFont typeface="Arial" panose="020B0604020202020204" pitchFamily="34" charset="0"/>
              <a:buChar char="•"/>
            </a:pPr>
            <a:r>
              <a:rPr lang="en-US" sz="2000" dirty="0"/>
              <a:t>UPS </a:t>
            </a:r>
            <a:r>
              <a:rPr lang="en-US" sz="2000" b="1" dirty="0"/>
              <a:t>Power Back-up</a:t>
            </a:r>
            <a:r>
              <a:rPr lang="en-US" sz="2000" dirty="0"/>
              <a:t> for Laptop, LCD projector &amp; Laptop speakers </a:t>
            </a:r>
          </a:p>
          <a:p>
            <a:pPr marL="285750" indent="-285750">
              <a:buFont typeface="Arial" panose="020B0604020202020204" pitchFamily="34" charset="0"/>
              <a:buChar char="•"/>
            </a:pPr>
            <a:r>
              <a:rPr lang="en-US" sz="2000" b="1" dirty="0"/>
              <a:t>External speakers</a:t>
            </a:r>
            <a:r>
              <a:rPr lang="en-US" sz="2000" dirty="0"/>
              <a:t> (for laptop connectivity). The external speakers should be loud </a:t>
            </a:r>
          </a:p>
          <a:p>
            <a:r>
              <a:rPr lang="en-US" sz="2000" dirty="0"/>
              <a:t>      enough to play music for the team. </a:t>
            </a:r>
          </a:p>
          <a:p>
            <a:pPr marL="285750" indent="-285750">
              <a:buFont typeface="Arial" panose="020B0604020202020204" pitchFamily="34" charset="0"/>
              <a:buChar char="•"/>
            </a:pPr>
            <a:r>
              <a:rPr lang="en-US" sz="2000" b="1" dirty="0"/>
              <a:t>White board</a:t>
            </a:r>
            <a:r>
              <a:rPr lang="en-US" sz="2000" dirty="0"/>
              <a:t> &amp; White board markers (2 blue, 2 black, 2 green)</a:t>
            </a:r>
          </a:p>
          <a:p>
            <a:pPr marL="285750" indent="-285750">
              <a:buFont typeface="Arial" panose="020B0604020202020204" pitchFamily="34" charset="0"/>
              <a:buChar char="•"/>
            </a:pPr>
            <a:r>
              <a:rPr lang="en-US" sz="2000" b="1" dirty="0"/>
              <a:t>Flip chart</a:t>
            </a:r>
            <a:r>
              <a:rPr lang="en-US" sz="2000" dirty="0"/>
              <a:t> and Flip chart stand with suitable clips</a:t>
            </a:r>
          </a:p>
          <a:p>
            <a:pPr marL="285750" indent="-285750">
              <a:buFont typeface="Arial" panose="020B0604020202020204" pitchFamily="34" charset="0"/>
              <a:buChar char="•"/>
            </a:pPr>
            <a:r>
              <a:rPr lang="en-US" sz="2000" b="1" dirty="0" err="1"/>
              <a:t>Colour</a:t>
            </a:r>
            <a:r>
              <a:rPr lang="en-US" sz="2000" b="1" dirty="0"/>
              <a:t> pens</a:t>
            </a:r>
            <a:r>
              <a:rPr lang="en-US" sz="2000" dirty="0"/>
              <a:t> (Normal sketch pens - about </a:t>
            </a:r>
            <a:r>
              <a:rPr lang="en-US" sz="2000" dirty="0" smtClean="0"/>
              <a:t>50</a:t>
            </a:r>
            <a:r>
              <a:rPr lang="en-US" sz="2000" dirty="0"/>
              <a:t>)</a:t>
            </a:r>
          </a:p>
          <a:p>
            <a:pPr marL="285750" indent="-285750">
              <a:buFont typeface="Arial" panose="020B0604020202020204" pitchFamily="34" charset="0"/>
              <a:buChar char="•"/>
            </a:pPr>
            <a:r>
              <a:rPr lang="en-US" sz="2000" b="1" dirty="0"/>
              <a:t>Notepads and pens</a:t>
            </a:r>
            <a:r>
              <a:rPr lang="en-US" sz="2000" dirty="0"/>
              <a:t> (for participants)</a:t>
            </a:r>
          </a:p>
          <a:p>
            <a:pPr marL="285750" indent="-285750">
              <a:buFont typeface="Arial" panose="020B0604020202020204" pitchFamily="34" charset="0"/>
              <a:buChar char="•"/>
            </a:pPr>
            <a:r>
              <a:rPr lang="en-US" sz="2000" b="1" dirty="0"/>
              <a:t>Blu Tac</a:t>
            </a:r>
            <a:r>
              <a:rPr lang="en-US" sz="2000" dirty="0"/>
              <a:t> (This substance is used to stick things, posters or paper on the wall)</a:t>
            </a:r>
          </a:p>
          <a:p>
            <a:pPr marL="285750" indent="-285750">
              <a:buFont typeface="Arial" panose="020B0604020202020204" pitchFamily="34" charset="0"/>
              <a:buChar char="•"/>
            </a:pPr>
            <a:r>
              <a:rPr lang="en-US" sz="2000" dirty="0" smtClean="0"/>
              <a:t>50 </a:t>
            </a:r>
            <a:r>
              <a:rPr lang="en-US" sz="2000" dirty="0"/>
              <a:t>A4 Size normal and </a:t>
            </a:r>
            <a:r>
              <a:rPr lang="en-US" sz="2000" b="1" dirty="0"/>
              <a:t>drawing sheets</a:t>
            </a:r>
          </a:p>
          <a:p>
            <a:pPr marL="285750" indent="-285750">
              <a:buFont typeface="Arial" panose="020B0604020202020204" pitchFamily="34" charset="0"/>
              <a:buChar char="•"/>
            </a:pPr>
            <a:r>
              <a:rPr lang="en-US" sz="2000" dirty="0"/>
              <a:t>2 tables for the consultant( one will be used for the projector and the other for keeping the handouts)</a:t>
            </a:r>
          </a:p>
        </p:txBody>
      </p:sp>
      <p:pic>
        <p:nvPicPr>
          <p:cNvPr id="8" name="Picture 7" descr="C:\Users\Jigyasa\Desktop\projector.jpg"/>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7729848" y="1270717"/>
            <a:ext cx="752475" cy="847725"/>
          </a:xfrm>
          <a:prstGeom prst="rect">
            <a:avLst/>
          </a:prstGeom>
          <a:ln>
            <a:solidFill>
              <a:srgbClr val="7030A0"/>
            </a:solidFill>
          </a:ln>
          <a:effectLst>
            <a:outerShdw blurRad="190500" algn="tl" rotWithShape="0">
              <a:srgbClr val="000000">
                <a:alpha val="70000"/>
              </a:srgbClr>
            </a:outerShdw>
          </a:effectLst>
        </p:spPr>
      </p:pic>
      <p:pic>
        <p:nvPicPr>
          <p:cNvPr id="9" name="Picture 8" descr="C:\Users\Jigyasa\Desktop\apc-ups-rs-1100va-230v-backup-power-br1100ci-1004-08-bruceleestore@6.jpg"/>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1122414" y="2064685"/>
            <a:ext cx="781821" cy="6905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C:\Users\Jigyasa\Desktop\Canyon-CNR-SP20Bx-External-Laptop-Speakers-Look-Stylish-2.jpg"/>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10764319" y="2257826"/>
            <a:ext cx="1143000" cy="714375"/>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pic>
        <p:nvPicPr>
          <p:cNvPr id="12" name="Picture 11" descr="C:\Users\Jigyasa\Desktop\ge interactive whiteboard.jpg"/>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8761576" y="2873154"/>
            <a:ext cx="1003495" cy="694096"/>
          </a:xfrm>
          <a:prstGeom prst="rect">
            <a:avLst/>
          </a:prstGeom>
          <a:noFill/>
          <a:ln w="9525">
            <a:noFill/>
            <a:miter lim="800000"/>
            <a:headEnd/>
            <a:tailEnd/>
          </a:ln>
        </p:spPr>
      </p:pic>
      <p:pic>
        <p:nvPicPr>
          <p:cNvPr id="13" name="Picture 12" descr="C:\Users\Jigyasa\Desktop\conference-pro-flip-chart-easel.jpg"/>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7194474" y="3392266"/>
            <a:ext cx="1050462" cy="969364"/>
          </a:xfrm>
          <a:prstGeom prst="rect">
            <a:avLst/>
          </a:prstGeom>
          <a:noFill/>
          <a:ln w="9525">
            <a:noFill/>
            <a:miter lim="800000"/>
            <a:headEnd/>
            <a:tailEnd/>
          </a:ln>
        </p:spPr>
      </p:pic>
      <p:pic>
        <p:nvPicPr>
          <p:cNvPr id="14" name="Picture 13" descr="C:\Users\Jigyasa\Desktop\cx-540X.png"/>
          <p:cNvPicPr/>
          <p:nvPr/>
        </p:nvPicPr>
        <p:blipFill>
          <a:blip r:embed="rId7" cstate="email">
            <a:extLst>
              <a:ext uri="{28A0092B-C50C-407E-A947-70E740481C1C}">
                <a14:useLocalDpi xmlns:a14="http://schemas.microsoft.com/office/drawing/2010/main" xmlns=""/>
              </a:ext>
            </a:extLst>
          </a:blip>
          <a:srcRect/>
          <a:stretch>
            <a:fillRect/>
          </a:stretch>
        </p:blipFill>
        <p:spPr bwMode="auto">
          <a:xfrm>
            <a:off x="956408" y="2941594"/>
            <a:ext cx="952500" cy="828675"/>
          </a:xfrm>
          <a:prstGeom prst="rect">
            <a:avLst/>
          </a:prstGeom>
          <a:ln>
            <a:solidFill>
              <a:srgbClr val="FF9966"/>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5" name="Picture 14" descr="C:\Users\Jigyasa\Desktop\BluTack_Reusable_Adhesive-xl.jpg"/>
          <p:cNvPicPr/>
          <p:nvPr/>
        </p:nvPicPr>
        <p:blipFill>
          <a:blip r:embed="rId8" cstate="email">
            <a:clrChange>
              <a:clrFrom>
                <a:srgbClr val="1A1B16"/>
              </a:clrFrom>
              <a:clrTo>
                <a:srgbClr val="1A1B16">
                  <a:alpha val="0"/>
                </a:srgbClr>
              </a:clrTo>
            </a:clrChange>
            <a:extLst>
              <a:ext uri="{28A0092B-C50C-407E-A947-70E740481C1C}">
                <a14:useLocalDpi xmlns:a14="http://schemas.microsoft.com/office/drawing/2010/main" xmlns=""/>
              </a:ext>
            </a:extLst>
          </a:blip>
          <a:srcRect/>
          <a:stretch>
            <a:fillRect/>
          </a:stretch>
        </p:blipFill>
        <p:spPr bwMode="auto">
          <a:xfrm>
            <a:off x="10019546" y="3876948"/>
            <a:ext cx="1019175" cy="8496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6" name="Picture 15" descr="C:\Users\Jigyasa\Desktop\pens-and-notepads-1350402138.png"/>
          <p:cNvPicPr/>
          <p:nvPr/>
        </p:nvPicPr>
        <p:blipFill>
          <a:blip r:embed="rId9" cstate="email">
            <a:extLst>
              <a:ext uri="{28A0092B-C50C-407E-A947-70E740481C1C}">
                <a14:useLocalDpi xmlns:a14="http://schemas.microsoft.com/office/drawing/2010/main" xmlns=""/>
              </a:ext>
            </a:extLst>
          </a:blip>
          <a:srcRect/>
          <a:stretch>
            <a:fillRect/>
          </a:stretch>
        </p:blipFill>
        <p:spPr bwMode="auto">
          <a:xfrm>
            <a:off x="836075" y="3956614"/>
            <a:ext cx="1193165" cy="781050"/>
          </a:xfrm>
          <a:prstGeom prst="rect">
            <a:avLst/>
          </a:prstGeom>
          <a:solidFill>
            <a:srgbClr val="9966FF"/>
          </a:solidFill>
          <a:ln>
            <a:solidFill>
              <a:srgbClr val="9966FF"/>
            </a:solidFill>
          </a:ln>
          <a:effectLst>
            <a:softEdge rad="112500"/>
          </a:effectLst>
        </p:spPr>
      </p:pic>
      <p:sp>
        <p:nvSpPr>
          <p:cNvPr id="18" name="Slide Number Placeholder 1">
            <a:extLst>
              <a:ext uri="{FF2B5EF4-FFF2-40B4-BE49-F238E27FC236}">
                <a16:creationId xmlns:a16="http://schemas.microsoft.com/office/drawing/2014/main" xmlns="" id="{2864EBDD-A74B-4CC8-8FFC-B719CD5176A7}"/>
              </a:ext>
            </a:extLst>
          </p:cNvPr>
          <p:cNvSpPr>
            <a:spLocks noGrp="1"/>
          </p:cNvSpPr>
          <p:nvPr>
            <p:ph type="sldNum" sz="quarter" idx="12"/>
          </p:nvPr>
        </p:nvSpPr>
        <p:spPr>
          <a:xfrm>
            <a:off x="8610600" y="6356350"/>
            <a:ext cx="2743200" cy="365125"/>
          </a:xfrm>
        </p:spPr>
        <p:txBody>
          <a:bodyPr/>
          <a:lstStyle/>
          <a:p>
            <a:fld id="{733BFD76-841C-4874-91F9-A27567C33DF0}" type="slidenum">
              <a:rPr lang="en-US" smtClean="0"/>
              <a:pPr/>
              <a:t>7</a:t>
            </a:fld>
            <a:endParaRPr lang="en-US"/>
          </a:p>
        </p:txBody>
      </p:sp>
      <p:sp>
        <p:nvSpPr>
          <p:cNvPr id="19" name="Rectangle 18">
            <a:extLst>
              <a:ext uri="{FF2B5EF4-FFF2-40B4-BE49-F238E27FC236}">
                <a16:creationId xmlns:a16="http://schemas.microsoft.com/office/drawing/2014/main" xmlns="" id="{EB9C1CED-6B18-4302-91E8-700B6F6827F7}"/>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Things required at the venue</a:t>
            </a:r>
          </a:p>
        </p:txBody>
      </p:sp>
    </p:spTree>
    <p:extLst>
      <p:ext uri="{BB962C8B-B14F-4D97-AF65-F5344CB8AC3E}">
        <p14:creationId xmlns:p14="http://schemas.microsoft.com/office/powerpoint/2010/main" xmlns="" val="376570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7604" y="161467"/>
            <a:ext cx="5361805" cy="653796"/>
          </a:xfrm>
          <a:prstGeom prst="roundRect">
            <a:avLst/>
          </a:prstGeom>
          <a:noFill/>
          <a:ln w="9525">
            <a:noFill/>
            <a:miter lim="800000"/>
            <a:headEnd/>
            <a:tailEnd/>
          </a:ln>
          <a:effectLst/>
        </p:spPr>
        <p:txBody>
          <a:bodyPr anchor="ctr"/>
          <a:lstStyle>
            <a:defPPr>
              <a:defRPr lang="en-US"/>
            </a:defPPr>
            <a:lvl1pPr>
              <a:defRPr sz="3200" b="1">
                <a:solidFill>
                  <a:schemeClr val="tx2"/>
                </a:solidFill>
              </a:defRPr>
            </a:lvl1p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xmlns="" val="1439682107"/>
              </p:ext>
            </p:extLst>
          </p:nvPr>
        </p:nvGraphicFramePr>
        <p:xfrm>
          <a:off x="1384801" y="1732190"/>
          <a:ext cx="8854506" cy="3250978"/>
        </p:xfrm>
        <a:graphic>
          <a:graphicData uri="http://schemas.openxmlformats.org/drawingml/2006/table">
            <a:tbl>
              <a:tblPr>
                <a:tableStyleId>{616DA210-FB5B-4158-B5E0-FEB733F419BA}</a:tableStyleId>
              </a:tblPr>
              <a:tblGrid>
                <a:gridCol w="4196449">
                  <a:extLst>
                    <a:ext uri="{9D8B030D-6E8A-4147-A177-3AD203B41FA5}">
                      <a16:colId xmlns:a16="http://schemas.microsoft.com/office/drawing/2014/main" xmlns="" val="20000"/>
                    </a:ext>
                  </a:extLst>
                </a:gridCol>
                <a:gridCol w="2867573">
                  <a:extLst>
                    <a:ext uri="{9D8B030D-6E8A-4147-A177-3AD203B41FA5}">
                      <a16:colId xmlns:a16="http://schemas.microsoft.com/office/drawing/2014/main" xmlns="" val="20001"/>
                    </a:ext>
                  </a:extLst>
                </a:gridCol>
                <a:gridCol w="1790484">
                  <a:extLst>
                    <a:ext uri="{9D8B030D-6E8A-4147-A177-3AD203B41FA5}">
                      <a16:colId xmlns:a16="http://schemas.microsoft.com/office/drawing/2014/main" xmlns="" val="20002"/>
                    </a:ext>
                  </a:extLst>
                </a:gridCol>
              </a:tblGrid>
              <a:tr h="311580">
                <a:tc gridSpan="3">
                  <a:txBody>
                    <a:bodyPr/>
                    <a:lstStyle/>
                    <a:p>
                      <a:pPr algn="ctr" fontAlgn="ctr"/>
                      <a:r>
                        <a:rPr lang="en-US" sz="1600" b="1" u="sng" strike="noStrike" dirty="0">
                          <a:solidFill>
                            <a:schemeClr val="bg1"/>
                          </a:solidFill>
                          <a:effectLst/>
                        </a:rPr>
                        <a:t>Diagnose &amp; Design (For the whole Intervention) </a:t>
                      </a:r>
                      <a:r>
                        <a:rPr lang="mr-IN" sz="1600" b="1" u="sng" strike="noStrike" dirty="0">
                          <a:solidFill>
                            <a:schemeClr val="bg1"/>
                          </a:solidFill>
                          <a:effectLst/>
                        </a:rPr>
                        <a:t>–</a:t>
                      </a:r>
                      <a:r>
                        <a:rPr lang="en-US" sz="1600" b="1" u="sng" strike="noStrike" dirty="0">
                          <a:solidFill>
                            <a:schemeClr val="bg1"/>
                          </a:solidFill>
                          <a:effectLst/>
                        </a:rPr>
                        <a:t> ONE</a:t>
                      </a:r>
                      <a:r>
                        <a:rPr lang="en-US" sz="1600" b="1" u="sng" strike="noStrike" baseline="0" dirty="0">
                          <a:solidFill>
                            <a:schemeClr val="bg1"/>
                          </a:solidFill>
                          <a:effectLst/>
                        </a:rPr>
                        <a:t> TIME COST</a:t>
                      </a:r>
                      <a:endParaRPr lang="en-US" sz="1600" b="1" i="0" u="sng" strike="noStrike" dirty="0">
                        <a:solidFill>
                          <a:schemeClr val="bg1"/>
                        </a:solidFill>
                        <a:effectLst/>
                        <a:latin typeface="Calibri" panose="020F0502020204030204" pitchFamily="34" charset="0"/>
                      </a:endParaRPr>
                    </a:p>
                  </a:txBody>
                  <a:tcPr marL="8532" marR="8532" marT="8532" marB="0" anchor="ctr">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47247">
                <a:tc>
                  <a:txBody>
                    <a:bodyPr/>
                    <a:lstStyle/>
                    <a:p>
                      <a:pPr algn="ctr" fontAlgn="ctr"/>
                      <a:r>
                        <a:rPr lang="en-US" sz="1400" u="none" strike="noStrike" baseline="0" dirty="0" smtClean="0">
                          <a:solidFill>
                            <a:schemeClr val="bg1"/>
                          </a:solidFill>
                          <a:effectLst/>
                        </a:rPr>
                        <a:t>One Day </a:t>
                      </a:r>
                      <a:r>
                        <a:rPr lang="en-US" sz="1400" u="none" strike="noStrike" baseline="0" dirty="0">
                          <a:solidFill>
                            <a:schemeClr val="bg1"/>
                          </a:solidFill>
                          <a:effectLst/>
                        </a:rPr>
                        <a:t>Diagnostic Interviews</a:t>
                      </a:r>
                    </a:p>
                    <a:p>
                      <a:pPr algn="ctr" fontAlgn="ctr"/>
                      <a:r>
                        <a:rPr lang="en-US" sz="1400" u="none" strike="noStrike" baseline="0" dirty="0">
                          <a:solidFill>
                            <a:schemeClr val="bg1"/>
                          </a:solidFill>
                          <a:effectLst/>
                        </a:rPr>
                        <a:t>One day </a:t>
                      </a:r>
                      <a:r>
                        <a:rPr lang="en-US" sz="1400" u="none" strike="noStrike" dirty="0">
                          <a:solidFill>
                            <a:schemeClr val="bg1"/>
                          </a:solidFill>
                          <a:effectLst/>
                        </a:rPr>
                        <a:t>Design (</a:t>
                      </a:r>
                      <a:r>
                        <a:rPr lang="en-US" sz="1400" u="none" strike="noStrike" baseline="0" dirty="0">
                          <a:solidFill>
                            <a:schemeClr val="bg1"/>
                          </a:solidFill>
                          <a:effectLst/>
                        </a:rPr>
                        <a:t> creating report, customizing design, presentation of design</a:t>
                      </a:r>
                      <a:r>
                        <a:rPr lang="en-US" sz="1400" u="none" strike="noStrike" dirty="0">
                          <a:solidFill>
                            <a:schemeClr val="bg1"/>
                          </a:solidFill>
                          <a:effectLst/>
                        </a:rPr>
                        <a:t>) </a:t>
                      </a:r>
                      <a:endParaRPr lang="en-US" sz="1400" b="0" i="0" u="none" strike="noStrike" dirty="0">
                        <a:solidFill>
                          <a:schemeClr val="bg1"/>
                        </a:solidFill>
                        <a:effectLst/>
                        <a:latin typeface="Calibri" panose="020F0502020204030204" pitchFamily="34" charset="0"/>
                      </a:endParaRPr>
                    </a:p>
                  </a:txBody>
                  <a:tcPr marL="8532" marR="8532" marT="8532" marB="0" anchor="ctr">
                    <a:solidFill>
                      <a:schemeClr val="tx2"/>
                    </a:solidFill>
                  </a:tcPr>
                </a:tc>
                <a:tc gridSpan="2">
                  <a:txBody>
                    <a:bodyPr/>
                    <a:lstStyle/>
                    <a:p>
                      <a:pPr algn="ctr" fontAlgn="t"/>
                      <a:r>
                        <a:rPr lang="en-US" sz="1400" b="0" i="0" u="none" strike="noStrike" dirty="0" smtClean="0">
                          <a:solidFill>
                            <a:schemeClr val="bg1"/>
                          </a:solidFill>
                          <a:effectLst/>
                          <a:latin typeface="Calibri" panose="020F0502020204030204" pitchFamily="34" charset="0"/>
                        </a:rPr>
                        <a:t>INR 65,000 </a:t>
                      </a:r>
                    </a:p>
                    <a:p>
                      <a:pPr algn="ctr" fontAlgn="t"/>
                      <a:r>
                        <a:rPr lang="en-US" sz="1400" b="0" i="0" u="none" strike="noStrike" dirty="0" smtClean="0">
                          <a:solidFill>
                            <a:schemeClr val="bg1"/>
                          </a:solidFill>
                          <a:effectLst/>
                          <a:latin typeface="Calibri" panose="020F0502020204030204" pitchFamily="34" charset="0"/>
                        </a:rPr>
                        <a:t>INR 65,000</a:t>
                      </a:r>
                      <a:endParaRPr lang="en-US" sz="1400" b="0" i="0" u="none" strike="noStrike" dirty="0">
                        <a:solidFill>
                          <a:schemeClr val="bg1"/>
                        </a:solidFill>
                        <a:effectLst/>
                        <a:latin typeface="Calibri" panose="020F0502020204030204" pitchFamily="34" charset="0"/>
                      </a:endParaRPr>
                    </a:p>
                  </a:txBody>
                  <a:tcPr marL="8532" marR="8532" marT="8532" marB="0">
                    <a:solidFill>
                      <a:schemeClr val="tx2"/>
                    </a:solidFill>
                  </a:tcPr>
                </a:tc>
                <a:tc hMerge="1">
                  <a:txBody>
                    <a:bodyPr/>
                    <a:lstStyle/>
                    <a:p>
                      <a:endParaRPr lang="en-US"/>
                    </a:p>
                  </a:txBody>
                  <a:tcPr/>
                </a:tc>
                <a:extLst>
                  <a:ext uri="{0D108BD9-81ED-4DB2-BD59-A6C34878D82A}">
                    <a16:rowId xmlns:a16="http://schemas.microsoft.com/office/drawing/2014/main" xmlns="" val="10001"/>
                  </a:ext>
                </a:extLst>
              </a:tr>
              <a:tr h="286371">
                <a:tc gridSpan="3">
                  <a:txBody>
                    <a:bodyPr/>
                    <a:lstStyle/>
                    <a:p>
                      <a:pPr algn="ctr" fontAlgn="t"/>
                      <a:r>
                        <a:rPr lang="en-US" sz="1600" b="1" u="sng" strike="noStrike" dirty="0">
                          <a:solidFill>
                            <a:schemeClr val="bg1"/>
                          </a:solidFill>
                          <a:effectLst/>
                        </a:rPr>
                        <a:t>Delivery (for </a:t>
                      </a:r>
                      <a:r>
                        <a:rPr lang="en-US" sz="1600" b="1" u="sng" strike="noStrike" dirty="0" smtClean="0">
                          <a:solidFill>
                            <a:schemeClr val="bg1"/>
                          </a:solidFill>
                          <a:effectLst/>
                        </a:rPr>
                        <a:t>40</a:t>
                      </a:r>
                      <a:r>
                        <a:rPr lang="en-US" sz="1600" b="1" u="sng" strike="noStrike" baseline="0" dirty="0" smtClean="0">
                          <a:solidFill>
                            <a:schemeClr val="bg1"/>
                          </a:solidFill>
                          <a:effectLst/>
                        </a:rPr>
                        <a:t> participants</a:t>
                      </a:r>
                      <a:r>
                        <a:rPr lang="en-US" sz="1600" b="1" u="sng" strike="noStrike" dirty="0" smtClean="0">
                          <a:solidFill>
                            <a:schemeClr val="bg1"/>
                          </a:solidFill>
                          <a:effectLst/>
                        </a:rPr>
                        <a:t>) </a:t>
                      </a:r>
                      <a:endParaRPr lang="en-US" sz="1600" b="1" i="0" u="sng" strike="noStrike" dirty="0">
                        <a:solidFill>
                          <a:schemeClr val="bg1"/>
                        </a:solidFill>
                        <a:effectLst/>
                        <a:latin typeface="Calibri" panose="020F0502020204030204" pitchFamily="34" charset="0"/>
                      </a:endParaRPr>
                    </a:p>
                  </a:txBody>
                  <a:tcPr marL="8532" marR="8532" marT="8532" marB="0">
                    <a:solidFill>
                      <a:schemeClr val="tx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86371">
                <a:tc>
                  <a:txBody>
                    <a:bodyPr/>
                    <a:lstStyle/>
                    <a:p>
                      <a:pPr algn="ctr" fontAlgn="t"/>
                      <a:r>
                        <a:rPr lang="en-US" sz="1400" b="1" u="sng" strike="noStrike">
                          <a:solidFill>
                            <a:schemeClr val="bg1"/>
                          </a:solidFill>
                          <a:effectLst/>
                        </a:rPr>
                        <a:t>Activity </a:t>
                      </a:r>
                      <a:endParaRPr lang="en-US" sz="1400" b="1" i="0" u="sng" strike="noStrike" dirty="0">
                        <a:solidFill>
                          <a:schemeClr val="bg1"/>
                        </a:solidFill>
                        <a:effectLst/>
                        <a:latin typeface="Calibri" panose="020F0502020204030204" pitchFamily="34" charset="0"/>
                      </a:endParaRPr>
                    </a:p>
                  </a:txBody>
                  <a:tcPr marL="8532" marR="8532" marT="8532" marB="0">
                    <a:solidFill>
                      <a:schemeClr val="tx2"/>
                    </a:solidFill>
                  </a:tcPr>
                </a:tc>
                <a:tc>
                  <a:txBody>
                    <a:bodyPr/>
                    <a:lstStyle/>
                    <a:p>
                      <a:pPr algn="ctr" fontAlgn="t"/>
                      <a:r>
                        <a:rPr lang="en-US" sz="1400" b="1" u="sng" strike="noStrike">
                          <a:solidFill>
                            <a:schemeClr val="bg1"/>
                          </a:solidFill>
                          <a:effectLst/>
                        </a:rPr>
                        <a:t>Investment</a:t>
                      </a:r>
                      <a:endParaRPr lang="en-US" sz="1400" b="1" i="0" u="sng" strike="noStrike" dirty="0">
                        <a:solidFill>
                          <a:schemeClr val="bg1"/>
                        </a:solidFill>
                        <a:effectLst/>
                        <a:latin typeface="Calibri" panose="020F0502020204030204" pitchFamily="34" charset="0"/>
                      </a:endParaRPr>
                    </a:p>
                  </a:txBody>
                  <a:tcPr marL="8532" marR="8532" marT="8532" marB="0">
                    <a:solidFill>
                      <a:schemeClr val="tx2"/>
                    </a:solidFill>
                  </a:tcPr>
                </a:tc>
                <a:tc>
                  <a:txBody>
                    <a:bodyPr/>
                    <a:lstStyle/>
                    <a:p>
                      <a:pPr algn="ctr" fontAlgn="t"/>
                      <a:r>
                        <a:rPr lang="en-US" sz="1400" u="none" strike="noStrike">
                          <a:solidFill>
                            <a:schemeClr val="bg1"/>
                          </a:solidFill>
                          <a:effectLst/>
                        </a:rPr>
                        <a:t> </a:t>
                      </a:r>
                      <a:endParaRPr lang="en-US" sz="1400" b="0" i="0" u="none" strike="noStrike" dirty="0">
                        <a:solidFill>
                          <a:schemeClr val="bg1"/>
                        </a:solidFill>
                        <a:effectLst/>
                        <a:latin typeface="Arial" panose="020B0604020202020204" pitchFamily="34" charset="0"/>
                      </a:endParaRPr>
                    </a:p>
                  </a:txBody>
                  <a:tcPr marL="8532" marR="8532" marT="8532" marB="0">
                    <a:solidFill>
                      <a:schemeClr val="tx2"/>
                    </a:solidFill>
                  </a:tcPr>
                </a:tc>
                <a:extLst>
                  <a:ext uri="{0D108BD9-81ED-4DB2-BD59-A6C34878D82A}">
                    <a16:rowId xmlns:a16="http://schemas.microsoft.com/office/drawing/2014/main" xmlns="" val="10003"/>
                  </a:ext>
                </a:extLst>
              </a:tr>
              <a:tr h="4593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u="none" kern="1200" baseline="0" dirty="0">
                          <a:solidFill>
                            <a:schemeClr val="bg1"/>
                          </a:solidFill>
                          <a:latin typeface="+mn-lt"/>
                          <a:ea typeface="+mn-ea"/>
                          <a:cs typeface="+mn-cs"/>
                        </a:rPr>
                        <a:t>Professional fee for delivery of two day The Producers workshop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u="none" kern="1200" baseline="0" dirty="0">
                          <a:solidFill>
                            <a:schemeClr val="bg1"/>
                          </a:solidFill>
                          <a:latin typeface="+mn-lt"/>
                          <a:ea typeface="+mn-ea"/>
                          <a:cs typeface="+mn-cs"/>
                        </a:rPr>
                        <a:t>Learning </a:t>
                      </a:r>
                      <a:r>
                        <a:rPr lang="en-US" sz="1400" b="0" u="none" kern="1200" baseline="0" dirty="0" smtClean="0">
                          <a:solidFill>
                            <a:schemeClr val="bg1"/>
                          </a:solidFill>
                          <a:latin typeface="+mn-lt"/>
                          <a:ea typeface="+mn-ea"/>
                          <a:cs typeface="+mn-cs"/>
                        </a:rPr>
                        <a:t>Material certificates </a:t>
                      </a:r>
                      <a:r>
                        <a:rPr lang="en-US" sz="1400" b="0" u="none" kern="1200" baseline="0" dirty="0">
                          <a:solidFill>
                            <a:schemeClr val="bg1"/>
                          </a:solidFill>
                          <a:latin typeface="+mn-lt"/>
                          <a:ea typeface="+mn-ea"/>
                          <a:cs typeface="+mn-cs"/>
                        </a:rPr>
                        <a:t>and folders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u="none" kern="1200" baseline="0" dirty="0">
                        <a:solidFill>
                          <a:schemeClr val="bg1"/>
                        </a:solidFill>
                        <a:latin typeface="+mn-lt"/>
                        <a:ea typeface="+mn-ea"/>
                        <a:cs typeface="+mn-cs"/>
                      </a:endParaRPr>
                    </a:p>
                  </a:txBody>
                  <a:tcPr marL="8532" marR="8532" marT="8532" marB="0">
                    <a:solidFill>
                      <a:schemeClr val="tx2"/>
                    </a:solidFill>
                  </a:tcPr>
                </a:tc>
                <a:tc>
                  <a:txBody>
                    <a:bodyPr/>
                    <a:lstStyle/>
                    <a:p>
                      <a:pPr marL="0" marR="0" algn="l" defTabSz="914400" rtl="0" eaLnBrk="1" latinLnBrk="0" hangingPunct="1">
                        <a:lnSpc>
                          <a:spcPct val="100000"/>
                        </a:lnSpc>
                        <a:spcBef>
                          <a:spcPts val="0"/>
                        </a:spcBef>
                        <a:spcAft>
                          <a:spcPts val="0"/>
                        </a:spcAft>
                      </a:pP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baseline="0" dirty="0">
                          <a:solidFill>
                            <a:schemeClr val="bg1"/>
                          </a:solidFill>
                          <a:latin typeface="+mn-lt"/>
                          <a:ea typeface="+mn-ea"/>
                          <a:cs typeface="+mn-cs"/>
                        </a:rPr>
                        <a:t>INR </a:t>
                      </a:r>
                      <a:r>
                        <a:rPr lang="en-US" sz="1400" b="0" kern="1200" baseline="0" dirty="0" smtClean="0">
                          <a:solidFill>
                            <a:schemeClr val="bg1"/>
                          </a:solidFill>
                          <a:latin typeface="+mn-lt"/>
                          <a:ea typeface="+mn-ea"/>
                          <a:cs typeface="+mn-cs"/>
                        </a:rPr>
                        <a:t>65,000 </a:t>
                      </a:r>
                      <a:r>
                        <a:rPr lang="en-US" sz="1400" b="0" kern="1200" baseline="0" dirty="0">
                          <a:solidFill>
                            <a:schemeClr val="bg1"/>
                          </a:solidFill>
                          <a:latin typeface="+mn-lt"/>
                          <a:ea typeface="+mn-ea"/>
                          <a:cs typeface="+mn-cs"/>
                        </a:rPr>
                        <a:t>per day per consultant X 2 days X 2 consultant</a:t>
                      </a:r>
                    </a:p>
                    <a:p>
                      <a:pPr marL="0" marR="0" algn="l" defTabSz="914400" rtl="0" eaLnBrk="1" latinLnBrk="0" hangingPunct="1">
                        <a:lnSpc>
                          <a:spcPct val="100000"/>
                        </a:lnSpc>
                        <a:spcBef>
                          <a:spcPts val="0"/>
                        </a:spcBef>
                        <a:spcAft>
                          <a:spcPts val="0"/>
                        </a:spcAft>
                      </a:pPr>
                      <a:endParaRPr lang="en-US" sz="1400" b="0" kern="1200" baseline="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baseline="0" dirty="0">
                          <a:solidFill>
                            <a:schemeClr val="bg1"/>
                          </a:solidFill>
                          <a:latin typeface="+mn-lt"/>
                          <a:ea typeface="+mn-ea"/>
                          <a:cs typeface="+mn-cs"/>
                        </a:rPr>
                        <a:t>INR </a:t>
                      </a:r>
                      <a:r>
                        <a:rPr lang="en-US" sz="1400" b="0" kern="1200" baseline="0" dirty="0" smtClean="0">
                          <a:solidFill>
                            <a:schemeClr val="bg1"/>
                          </a:solidFill>
                          <a:latin typeface="+mn-lt"/>
                          <a:ea typeface="+mn-ea"/>
                          <a:cs typeface="+mn-cs"/>
                        </a:rPr>
                        <a:t>150 </a:t>
                      </a:r>
                      <a:r>
                        <a:rPr lang="en-US" sz="1400" b="0" kern="1200" baseline="0" dirty="0">
                          <a:solidFill>
                            <a:schemeClr val="bg1"/>
                          </a:solidFill>
                          <a:latin typeface="+mn-lt"/>
                          <a:ea typeface="+mn-ea"/>
                          <a:cs typeface="+mn-cs"/>
                        </a:rPr>
                        <a:t>per participant X </a:t>
                      </a:r>
                      <a:r>
                        <a:rPr lang="en-US" sz="1400" b="0" kern="1200" baseline="0" dirty="0" smtClean="0">
                          <a:solidFill>
                            <a:schemeClr val="bg1"/>
                          </a:solidFill>
                          <a:latin typeface="+mn-lt"/>
                          <a:ea typeface="+mn-ea"/>
                          <a:cs typeface="+mn-cs"/>
                        </a:rPr>
                        <a:t>40 participants</a:t>
                      </a:r>
                      <a:endParaRPr lang="en-US" sz="1400" b="0" kern="1200" baseline="0" dirty="0">
                        <a:solidFill>
                          <a:schemeClr val="bg1"/>
                        </a:solidFill>
                        <a:latin typeface="+mn-lt"/>
                        <a:ea typeface="+mn-ea"/>
                        <a:cs typeface="+mn-cs"/>
                      </a:endParaRPr>
                    </a:p>
                  </a:txBody>
                  <a:tcPr marL="8532" marR="8532" marT="8532" marB="0">
                    <a:solidFill>
                      <a:schemeClr val="tx2"/>
                    </a:solidFill>
                  </a:tcPr>
                </a:tc>
                <a:tc>
                  <a:txBody>
                    <a:bodyPr/>
                    <a:lstStyle/>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dirty="0">
                          <a:solidFill>
                            <a:schemeClr val="bg1"/>
                          </a:solidFill>
                          <a:latin typeface="+mn-lt"/>
                          <a:ea typeface="+mn-ea"/>
                          <a:cs typeface="+mn-cs"/>
                        </a:rPr>
                        <a:t>INR </a:t>
                      </a:r>
                      <a:r>
                        <a:rPr lang="en-US" sz="1400" b="0" kern="1200" dirty="0" smtClean="0">
                          <a:solidFill>
                            <a:schemeClr val="bg1"/>
                          </a:solidFill>
                          <a:latin typeface="+mn-lt"/>
                          <a:ea typeface="+mn-ea"/>
                          <a:cs typeface="+mn-cs"/>
                        </a:rPr>
                        <a:t>2,60,000 </a:t>
                      </a:r>
                      <a:r>
                        <a:rPr lang="en-US" sz="1400" b="0" kern="1200" dirty="0">
                          <a:solidFill>
                            <a:schemeClr val="bg1"/>
                          </a:solidFill>
                          <a:latin typeface="+mn-lt"/>
                          <a:ea typeface="+mn-ea"/>
                          <a:cs typeface="+mn-cs"/>
                        </a:rPr>
                        <a:t>/-</a:t>
                      </a: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b="0" kern="1200" dirty="0">
                        <a:solidFill>
                          <a:schemeClr val="bg1"/>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b="0" kern="1200" dirty="0">
                          <a:solidFill>
                            <a:schemeClr val="bg1"/>
                          </a:solidFill>
                          <a:latin typeface="+mn-lt"/>
                          <a:ea typeface="+mn-ea"/>
                          <a:cs typeface="+mn-cs"/>
                        </a:rPr>
                        <a:t>INR </a:t>
                      </a:r>
                      <a:r>
                        <a:rPr lang="en-US" sz="1400" b="0" kern="1200" dirty="0" smtClean="0">
                          <a:solidFill>
                            <a:schemeClr val="bg1"/>
                          </a:solidFill>
                          <a:latin typeface="+mn-lt"/>
                          <a:ea typeface="+mn-ea"/>
                          <a:cs typeface="+mn-cs"/>
                        </a:rPr>
                        <a:t>6,000 /-</a:t>
                      </a:r>
                      <a:endParaRPr lang="en-US" sz="1400" b="0" kern="1200" dirty="0">
                        <a:solidFill>
                          <a:schemeClr val="bg1"/>
                        </a:solidFill>
                        <a:latin typeface="+mn-lt"/>
                        <a:ea typeface="+mn-ea"/>
                        <a:cs typeface="+mn-cs"/>
                      </a:endParaRPr>
                    </a:p>
                  </a:txBody>
                  <a:tcPr marL="8532" marR="8532" marT="8532" marB="0">
                    <a:solidFill>
                      <a:schemeClr val="tx2"/>
                    </a:solidFill>
                  </a:tcPr>
                </a:tc>
                <a:extLst>
                  <a:ext uri="{0D108BD9-81ED-4DB2-BD59-A6C34878D82A}">
                    <a16:rowId xmlns:a16="http://schemas.microsoft.com/office/drawing/2014/main" xmlns="" val="10004"/>
                  </a:ext>
                </a:extLst>
              </a:tr>
              <a:tr h="330717">
                <a:tc gridSpan="2">
                  <a:txBody>
                    <a:bodyPr/>
                    <a:lstStyle/>
                    <a:p>
                      <a:pPr algn="ctr" fontAlgn="t"/>
                      <a:r>
                        <a:rPr lang="en-US" sz="1400" u="none" strike="noStrike" dirty="0">
                          <a:solidFill>
                            <a:schemeClr val="bg1"/>
                          </a:solidFill>
                          <a:effectLst/>
                        </a:rPr>
                        <a:t>Total Investment for journey covering </a:t>
                      </a:r>
                      <a:r>
                        <a:rPr lang="en-US" sz="1400" u="none" strike="noStrike" dirty="0" smtClean="0">
                          <a:solidFill>
                            <a:schemeClr val="bg1"/>
                          </a:solidFill>
                          <a:effectLst/>
                        </a:rPr>
                        <a:t>40 participants</a:t>
                      </a:r>
                      <a:endParaRPr lang="en-US" sz="1400" b="0" i="0" u="none" strike="noStrike" dirty="0">
                        <a:solidFill>
                          <a:schemeClr val="bg1"/>
                        </a:solidFill>
                        <a:effectLst/>
                        <a:latin typeface="Arial" panose="020B0604020202020204" pitchFamily="34" charset="0"/>
                      </a:endParaRPr>
                    </a:p>
                  </a:txBody>
                  <a:tcPr marL="8532" marR="8532" marT="8532" marB="0">
                    <a:solidFill>
                      <a:schemeClr val="tx2"/>
                    </a:solidFill>
                  </a:tcPr>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just" fontAlgn="t"/>
                      <a:r>
                        <a:rPr lang="en-US" sz="1400" u="none" strike="noStrike" dirty="0">
                          <a:solidFill>
                            <a:schemeClr val="bg1"/>
                          </a:solidFill>
                          <a:effectLst/>
                        </a:rPr>
                        <a:t>INR </a:t>
                      </a:r>
                      <a:r>
                        <a:rPr lang="en-US" sz="1400" u="none" strike="noStrike" dirty="0" smtClean="0">
                          <a:solidFill>
                            <a:schemeClr val="bg1"/>
                          </a:solidFill>
                          <a:effectLst/>
                        </a:rPr>
                        <a:t>3,96,000</a:t>
                      </a:r>
                      <a:r>
                        <a:rPr lang="en-US" sz="1400" u="none" strike="noStrike" dirty="0">
                          <a:solidFill>
                            <a:schemeClr val="bg1"/>
                          </a:solidFill>
                          <a:effectLst/>
                        </a:rPr>
                        <a:t>/-</a:t>
                      </a:r>
                    </a:p>
                  </a:txBody>
                  <a:tcPr marL="8532" marR="8532" marT="8532" marB="0">
                    <a:solidFill>
                      <a:schemeClr val="tx2"/>
                    </a:solidFill>
                  </a:tcPr>
                </a:tc>
                <a:extLst>
                  <a:ext uri="{0D108BD9-81ED-4DB2-BD59-A6C34878D82A}">
                    <a16:rowId xmlns:a16="http://schemas.microsoft.com/office/drawing/2014/main" xmlns="" val="10005"/>
                  </a:ext>
                </a:extLst>
              </a:tr>
            </a:tbl>
          </a:graphicData>
        </a:graphic>
      </p:graphicFrame>
      <p:sp>
        <p:nvSpPr>
          <p:cNvPr id="2" name="Slide Number Placeholder 1">
            <a:extLst>
              <a:ext uri="{FF2B5EF4-FFF2-40B4-BE49-F238E27FC236}">
                <a16:creationId xmlns:a16="http://schemas.microsoft.com/office/drawing/2014/main" xmlns="" id="{C597958D-76F1-4EDC-8B4A-31FFD0C99B9C}"/>
              </a:ext>
            </a:extLst>
          </p:cNvPr>
          <p:cNvSpPr>
            <a:spLocks noGrp="1"/>
          </p:cNvSpPr>
          <p:nvPr>
            <p:ph type="sldNum" sz="quarter" idx="12"/>
          </p:nvPr>
        </p:nvSpPr>
        <p:spPr/>
        <p:txBody>
          <a:bodyPr/>
          <a:lstStyle/>
          <a:p>
            <a:fld id="{733BFD76-841C-4874-91F9-A27567C33DF0}" type="slidenum">
              <a:rPr lang="en-US" smtClean="0"/>
              <a:pPr/>
              <a:t>8</a:t>
            </a:fld>
            <a:endParaRPr lang="en-US"/>
          </a:p>
        </p:txBody>
      </p:sp>
      <p:sp>
        <p:nvSpPr>
          <p:cNvPr id="9" name="Rectangle 8">
            <a:extLst>
              <a:ext uri="{FF2B5EF4-FFF2-40B4-BE49-F238E27FC236}">
                <a16:creationId xmlns:a16="http://schemas.microsoft.com/office/drawing/2014/main" xmlns="" id="{3260229D-F6A1-4005-9437-396A8D9E4E94}"/>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Your Investment- The producers</a:t>
            </a:r>
          </a:p>
        </p:txBody>
      </p:sp>
    </p:spTree>
    <p:extLst>
      <p:ext uri="{BB962C8B-B14F-4D97-AF65-F5344CB8AC3E}">
        <p14:creationId xmlns:p14="http://schemas.microsoft.com/office/powerpoint/2010/main" xmlns="" val="373052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780475" y="1679901"/>
            <a:ext cx="10361618" cy="4006771"/>
          </a:xfrm>
          <a:prstGeom prst="roundRect">
            <a:avLst/>
          </a:prstGeom>
          <a:noFill/>
          <a:ln w="9525">
            <a:noFill/>
            <a:miter lim="800000"/>
            <a:headEnd/>
            <a:tailEnd/>
          </a:ln>
          <a:effectLst/>
        </p:spPr>
        <p:txBody>
          <a:bodyPr wrap="square" anchor="ctr">
            <a:spAutoFit/>
          </a:bodyPr>
          <a:lstStyle/>
          <a:p>
            <a:pPr marL="266700" indent="-266700">
              <a:spcAft>
                <a:spcPts val="200"/>
              </a:spcAft>
              <a:buFont typeface="Wingdings" pitchFamily="2" charset="2"/>
              <a:buChar char="v"/>
              <a:defRPr/>
            </a:pPr>
            <a:r>
              <a:rPr lang="en-US" dirty="0">
                <a:solidFill>
                  <a:schemeClr val="tx2"/>
                </a:solidFill>
              </a:rPr>
              <a:t>Client is responsible for providing venue, conference facilities, AV equipment.</a:t>
            </a:r>
          </a:p>
          <a:p>
            <a:pPr marL="266700" indent="-266700">
              <a:spcAft>
                <a:spcPts val="200"/>
              </a:spcAft>
              <a:buFont typeface="Wingdings" pitchFamily="2" charset="2"/>
              <a:buChar char="v"/>
              <a:defRPr/>
            </a:pPr>
            <a:r>
              <a:rPr lang="en-US" dirty="0">
                <a:solidFill>
                  <a:schemeClr val="tx2"/>
                </a:solidFill>
              </a:rPr>
              <a:t>Travel outside Delhi NCR - Air, stay &amp; airport/ venue cab transfers to be taken care by the client. </a:t>
            </a:r>
          </a:p>
          <a:p>
            <a:pPr marL="266700" indent="-266700">
              <a:spcAft>
                <a:spcPts val="200"/>
              </a:spcAft>
              <a:buFont typeface="Wingdings" pitchFamily="2" charset="2"/>
              <a:buChar char="v"/>
              <a:defRPr/>
            </a:pPr>
            <a:r>
              <a:rPr lang="en-US" dirty="0">
                <a:solidFill>
                  <a:schemeClr val="tx2"/>
                </a:solidFill>
              </a:rPr>
              <a:t>Travel inside Delhi NCR - at </a:t>
            </a:r>
            <a:r>
              <a:rPr lang="en-US" dirty="0" err="1">
                <a:solidFill>
                  <a:schemeClr val="tx2"/>
                </a:solidFill>
              </a:rPr>
              <a:t>Rs</a:t>
            </a:r>
            <a:r>
              <a:rPr lang="en-US" dirty="0">
                <a:solidFill>
                  <a:schemeClr val="tx2"/>
                </a:solidFill>
              </a:rPr>
              <a:t>. 12.00 Per Km.</a:t>
            </a:r>
          </a:p>
          <a:p>
            <a:pPr marL="266700" indent="-266700">
              <a:spcAft>
                <a:spcPts val="200"/>
              </a:spcAft>
              <a:buFont typeface="Wingdings" pitchFamily="2" charset="2"/>
              <a:buChar char="v"/>
              <a:defRPr/>
            </a:pPr>
            <a:r>
              <a:rPr lang="en-US" dirty="0">
                <a:solidFill>
                  <a:schemeClr val="tx2"/>
                </a:solidFill>
              </a:rPr>
              <a:t>Not inclusive of applicable taxes (GST@ 18%)</a:t>
            </a:r>
          </a:p>
          <a:p>
            <a:pPr marL="266700" indent="-266700">
              <a:spcAft>
                <a:spcPts val="200"/>
              </a:spcAft>
              <a:buFont typeface="Wingdings" pitchFamily="2" charset="2"/>
              <a:buChar char="v"/>
              <a:defRPr/>
            </a:pPr>
            <a:r>
              <a:rPr lang="en-US" dirty="0">
                <a:solidFill>
                  <a:schemeClr val="tx2"/>
                </a:solidFill>
              </a:rPr>
              <a:t>A commercial contract will be signed before the execution of the project. </a:t>
            </a:r>
          </a:p>
          <a:p>
            <a:pPr marL="266700" indent="-266700">
              <a:spcAft>
                <a:spcPts val="200"/>
              </a:spcAft>
              <a:buFont typeface="Wingdings" pitchFamily="2" charset="2"/>
              <a:buChar char="v"/>
              <a:defRPr/>
            </a:pPr>
            <a:r>
              <a:rPr lang="en-US" dirty="0">
                <a:solidFill>
                  <a:schemeClr val="tx2"/>
                </a:solidFill>
              </a:rPr>
              <a:t>50% of cancellation fee will be charged on any cancellation or postponements that occur within 20 working days of the confirmed date of delivery. </a:t>
            </a:r>
          </a:p>
          <a:p>
            <a:pPr marL="266700" indent="-266700">
              <a:spcAft>
                <a:spcPts val="200"/>
              </a:spcAft>
              <a:buFont typeface="Wingdings" pitchFamily="2" charset="2"/>
              <a:buChar char="v"/>
              <a:defRPr/>
            </a:pPr>
            <a:r>
              <a:rPr lang="en-US" dirty="0">
                <a:solidFill>
                  <a:schemeClr val="tx2"/>
                </a:solidFill>
              </a:rPr>
              <a:t>100% of cancellation fee will be charged on any cancellation or postponements that occur within 0 to 2 working days of the confirmed date of delivery.</a:t>
            </a:r>
          </a:p>
          <a:p>
            <a:pPr marL="266700" indent="-266700">
              <a:spcAft>
                <a:spcPts val="200"/>
              </a:spcAft>
              <a:buFont typeface="Wingdings" pitchFamily="2" charset="2"/>
              <a:buChar char="v"/>
              <a:defRPr/>
            </a:pPr>
            <a:r>
              <a:rPr lang="en-US" dirty="0">
                <a:solidFill>
                  <a:schemeClr val="tx2"/>
                </a:solidFill>
              </a:rPr>
              <a:t>The above commercials are valid till the 31</a:t>
            </a:r>
            <a:r>
              <a:rPr lang="en-US" baseline="30000" dirty="0">
                <a:solidFill>
                  <a:schemeClr val="tx2"/>
                </a:solidFill>
              </a:rPr>
              <a:t>st</a:t>
            </a:r>
            <a:r>
              <a:rPr lang="en-US" dirty="0">
                <a:solidFill>
                  <a:schemeClr val="tx2"/>
                </a:solidFill>
              </a:rPr>
              <a:t> March, 2018</a:t>
            </a:r>
          </a:p>
          <a:p>
            <a:pPr marL="266700" indent="-266700">
              <a:spcAft>
                <a:spcPts val="200"/>
              </a:spcAft>
              <a:buFont typeface="Wingdings" pitchFamily="2" charset="2"/>
              <a:buChar char="v"/>
              <a:defRPr/>
            </a:pPr>
            <a:r>
              <a:rPr lang="en-US" dirty="0">
                <a:solidFill>
                  <a:schemeClr val="tx2"/>
                </a:solidFill>
              </a:rPr>
              <a:t>Contracts, legal &amp; accounting paperwork (including billing &amp; payments) will be in the name of “Life Strategies </a:t>
            </a:r>
            <a:r>
              <a:rPr lang="en-US" dirty="0" err="1">
                <a:solidFill>
                  <a:schemeClr val="tx2"/>
                </a:solidFill>
              </a:rPr>
              <a:t>Humancare</a:t>
            </a:r>
            <a:r>
              <a:rPr lang="en-US" dirty="0">
                <a:solidFill>
                  <a:schemeClr val="tx2"/>
                </a:solidFill>
              </a:rPr>
              <a:t> Pvt. Ltd.”  </a:t>
            </a:r>
          </a:p>
        </p:txBody>
      </p:sp>
      <p:sp>
        <p:nvSpPr>
          <p:cNvPr id="2" name="Slide Number Placeholder 1">
            <a:extLst>
              <a:ext uri="{FF2B5EF4-FFF2-40B4-BE49-F238E27FC236}">
                <a16:creationId xmlns:a16="http://schemas.microsoft.com/office/drawing/2014/main" xmlns="" id="{F0553F95-3AEA-48F1-9B25-EB0131E57179}"/>
              </a:ext>
            </a:extLst>
          </p:cNvPr>
          <p:cNvSpPr>
            <a:spLocks noGrp="1"/>
          </p:cNvSpPr>
          <p:nvPr>
            <p:ph type="sldNum" sz="quarter" idx="12"/>
          </p:nvPr>
        </p:nvSpPr>
        <p:spPr/>
        <p:txBody>
          <a:bodyPr/>
          <a:lstStyle/>
          <a:p>
            <a:fld id="{733BFD76-841C-4874-91F9-A27567C33DF0}" type="slidenum">
              <a:rPr lang="en-US" smtClean="0"/>
              <a:pPr/>
              <a:t>9</a:t>
            </a:fld>
            <a:endParaRPr lang="en-US"/>
          </a:p>
        </p:txBody>
      </p:sp>
      <p:sp>
        <p:nvSpPr>
          <p:cNvPr id="5" name="TextBox 4">
            <a:extLst>
              <a:ext uri="{FF2B5EF4-FFF2-40B4-BE49-F238E27FC236}">
                <a16:creationId xmlns:a16="http://schemas.microsoft.com/office/drawing/2014/main" xmlns="" id="{502F8031-D894-4CE3-A6F1-6F0337D4D62C}"/>
              </a:ext>
            </a:extLst>
          </p:cNvPr>
          <p:cNvSpPr txBox="1"/>
          <p:nvPr/>
        </p:nvSpPr>
        <p:spPr>
          <a:xfrm>
            <a:off x="339837" y="265250"/>
            <a:ext cx="6046215" cy="653796"/>
          </a:xfrm>
          <a:prstGeom prst="roundRect">
            <a:avLst/>
          </a:prstGeom>
        </p:spPr>
        <p:txBody>
          <a:bodyPr vert="horz" lIns="91440" tIns="45720" rIns="91440" bIns="45720" rtlCol="0" anchor="ctr">
            <a:normAutofit/>
          </a:bodyPr>
          <a:lstStyle>
            <a:defPPr>
              <a:defRPr lang="en-US"/>
            </a:defPPr>
            <a:lvl1pPr>
              <a:lnSpc>
                <a:spcPct val="90000"/>
              </a:lnSpc>
              <a:spcBef>
                <a:spcPct val="0"/>
              </a:spcBef>
              <a:defRPr sz="3000" b="1">
                <a:solidFill>
                  <a:schemeClr val="tx2"/>
                </a:solidFill>
                <a:ea typeface="+mj-ea"/>
                <a:cs typeface="+mj-cs"/>
              </a:defRPr>
            </a:lvl1pPr>
          </a:lstStyle>
          <a:p>
            <a:endParaRPr lang="en-IN" dirty="0"/>
          </a:p>
        </p:txBody>
      </p:sp>
      <p:sp>
        <p:nvSpPr>
          <p:cNvPr id="8" name="Rectangle 7">
            <a:extLst>
              <a:ext uri="{FF2B5EF4-FFF2-40B4-BE49-F238E27FC236}">
                <a16:creationId xmlns:a16="http://schemas.microsoft.com/office/drawing/2014/main" xmlns="" id="{AF3CAF05-DDB8-45FA-A612-68F3B7653E4A}"/>
              </a:ext>
            </a:extLst>
          </p:cNvPr>
          <p:cNvSpPr/>
          <p:nvPr/>
        </p:nvSpPr>
        <p:spPr>
          <a:xfrm>
            <a:off x="-1" y="0"/>
            <a:ext cx="12192001" cy="92147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6600"/>
                </a:solidFill>
                <a:cs typeface="Arial" pitchFamily="34" charset="0"/>
              </a:rPr>
              <a:t>Commercial terms and conditions</a:t>
            </a:r>
          </a:p>
        </p:txBody>
      </p:sp>
    </p:spTree>
    <p:extLst>
      <p:ext uri="{BB962C8B-B14F-4D97-AF65-F5344CB8AC3E}">
        <p14:creationId xmlns:p14="http://schemas.microsoft.com/office/powerpoint/2010/main" xmlns="" val="234911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1062</Words>
  <Application>Microsoft Office PowerPoint</Application>
  <PresentationFormat>Custom</PresentationFormat>
  <Paragraphs>175</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 Program Timeline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MAC</cp:lastModifiedBy>
  <cp:revision>35</cp:revision>
  <dcterms:created xsi:type="dcterms:W3CDTF">2017-09-07T07:16:43Z</dcterms:created>
  <dcterms:modified xsi:type="dcterms:W3CDTF">2018-01-03T06:08:08Z</dcterms:modified>
</cp:coreProperties>
</file>