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3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6E8EC-ABC5-49A4-8AEE-807310E23963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100AF-09D8-47CF-89DF-9A7D9622A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62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A0CD4-C0C9-4A1D-8EB6-1A03A53FC79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326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8A8B5-9472-46BC-9F6D-C8DC55355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B478A-5D33-4DCC-BE73-E565F290D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08C8B-7852-4680-85C8-571157655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7BFED-C41E-44C2-9BAF-69AA3F59F85C}" type="datetime1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084BD-829F-4690-92E9-149D96C2F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EDF45-DCCD-412C-BE6D-F905D9448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2A38-AB9A-4D03-9927-10A83AE0F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5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10878-F411-43EE-980E-D8083FE2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62572-8AF1-4D13-92DC-3269C5720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46B02-A83F-4172-9DCC-54D877D5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4271-BC64-4A74-B1BA-B1DB1023FC6C}" type="datetime1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B7A9-5A3A-4290-97E8-4A938153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2B31B-CABC-4197-A65A-4E986EAC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2A38-AB9A-4D03-9927-10A83AE0F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0CDE89-28D2-4511-BA1D-ECDE8E6B34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F2D65-81DC-43C5-85A3-569B1F2D4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0D9C9-0DB5-4E7A-B38A-3806EB80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48AC-6ADC-45B0-A843-946BE01D8838}" type="datetime1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34390-C764-43ED-8DA7-4C81B2F8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F3EEE-8214-4555-819B-7CD558863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2A38-AB9A-4D03-9927-10A83AE0F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87F5-5D4E-4C84-8270-20B65F37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4E72B-8E2C-43CC-B50B-C40B04F29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0A276-02F1-40B7-8957-588B796A1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BA498-1221-493C-BA8E-68C0AA31BB81}" type="datetime1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036B6-DB92-4B43-82F8-C91CDCB5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2B357-E751-43F3-9682-167CDA21C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2A38-AB9A-4D03-9927-10A83AE0F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E7769-F995-48F3-B3F5-CE25D801F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64A25-F427-4C9F-8D5E-210B9FF39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35958-2FF2-45EB-8FAF-61557C552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F7CE-6CD2-4B0A-B40A-2F010FF6DF4C}" type="datetime1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9414B-A2D7-40C7-A147-B3EDCD45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7E6A8-2AB7-4643-8A4C-1374888F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2A38-AB9A-4D03-9927-10A83AE0F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8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DDE7F-232E-4BC2-9C8C-3854B10A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96E25-FF5A-4B84-9A91-36913C89D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53EF1-E17D-4C93-8A5A-452054E15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4D6E3-51E3-40F2-B9B2-EA73A775A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4A6E-8C24-4EE9-A103-0EE5090E95E7}" type="datetime1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3CF0F-59F1-4287-8CA9-F49FCF35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22295-B9FF-41A2-B3ED-83472576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2A38-AB9A-4D03-9927-10A83AE0F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4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A4F85-3E31-4698-BF44-902278E98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BBD57-942F-4EF0-A079-6E18DFDDD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00677-F2E1-4D40-83BA-7B446D893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85B4B7-B9D6-4019-B707-84400C87B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C51798-56E0-43EE-BAB9-019506238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B9F81E-C284-4C99-A834-B1BF20F67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6474-6393-48CD-BBD4-756B26787A39}" type="datetime1">
              <a:rPr lang="en-US" smtClean="0"/>
              <a:t>10/17/2017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E93E89-454E-41FF-A137-70CFF806D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44200-7E42-479B-B786-7194CB373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2A38-AB9A-4D03-9927-10A83AE0F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1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978C-F937-4340-8E24-7918BF40F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330F83-0CA4-44C8-894B-0189F3A39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3C58-F6C0-46A5-84C0-AFF0958B8607}" type="datetime1">
              <a:rPr lang="en-US" smtClean="0"/>
              <a:t>10/17/2017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22043-84FE-424D-B1C4-C06A0453B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AA644-EE95-478E-9C5A-9F971B68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2A38-AB9A-4D03-9927-10A83AE0F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0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4337EC-673B-4984-8C5C-E34CE2DF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2260B-EF2F-4E50-87B0-1F063F0DED57}" type="datetime1">
              <a:rPr lang="en-US" smtClean="0"/>
              <a:t>10/17/2017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750AB1-EB71-45A8-94E3-9AB81622F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8842B-803A-42A8-A161-8B4154DBB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2A38-AB9A-4D03-9927-10A83AE0F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6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7012-7A2D-4366-AA0C-F0DDC6045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0B6DD-E4E3-4968-8B42-273CFB9E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C330C-03AA-4690-9EA0-D8FF7D65A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04E40-9172-401C-8FA7-7FCC6F5FF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8DD6-8193-4D5F-92C9-D2B962FB00D3}" type="datetime1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94160-1A13-4529-9961-ADA15AA20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25CF1-F3BB-41E9-B800-61B08E60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2A38-AB9A-4D03-9927-10A83AE0F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3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24191-5186-4F44-976C-432E9737C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1784D3-E1E7-439C-BBBA-49FE69A189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D4004-69E6-461E-8DC8-7805D7007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34374-466A-4AB4-B71B-6F46E0C2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3F38-370C-4AC3-903C-15E9FF49B954}" type="datetime1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7CB42-FAFF-49D8-A220-316A2BE31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FF174-F636-4290-9E89-53B478A5B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2A38-AB9A-4D03-9927-10A83AE0F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0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0B644-E26C-45A2-AEB7-0C7EBF61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36FFC-F72A-420D-BA0E-D0A56B2C3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F2976-0EF8-4CB0-A3C7-2D284AF89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C4295-0B2D-4E93-B94E-3089D64A5FCB}" type="datetime1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06625-2DE4-4373-A43E-3D516F863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0447C-23A8-4A80-BE12-92F8B572C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72A38-AB9A-4D03-9927-10A83AE0F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0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1488706" y="6139215"/>
            <a:ext cx="9184944" cy="718785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accent5">
                    <a:lumMod val="50000"/>
                  </a:schemeClr>
                </a:solidFill>
              </a:rPr>
              <a:t>Approach note- </a:t>
            </a:r>
            <a:r>
              <a:rPr lang="en-US" sz="2600" b="1" dirty="0">
                <a:solidFill>
                  <a:schemeClr val="accent5"/>
                </a:solidFill>
              </a:rPr>
              <a:t>17</a:t>
            </a:r>
            <a:r>
              <a:rPr lang="en-US" sz="2600" b="1" baseline="30000" dirty="0">
                <a:solidFill>
                  <a:schemeClr val="accent5"/>
                </a:solidFill>
              </a:rPr>
              <a:t>th</a:t>
            </a:r>
            <a:r>
              <a:rPr lang="en-US" sz="2600" b="1" dirty="0">
                <a:solidFill>
                  <a:schemeClr val="accent5"/>
                </a:solidFill>
              </a:rPr>
              <a:t> October 2017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882424" y="1192483"/>
            <a:ext cx="6553806" cy="887104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5"/>
                </a:solidFill>
              </a:rPr>
              <a:t>An Expresso session on </a:t>
            </a: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</a:rPr>
              <a:t>EXECUTIVE PRESENCE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8EEDB9-FD97-45AF-8213-8410F2CA72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396" y="267286"/>
            <a:ext cx="2025492" cy="1803375"/>
          </a:xfrm>
          <a:prstGeom prst="rect">
            <a:avLst/>
          </a:prstGeom>
        </p:spPr>
      </p:pic>
      <p:pic>
        <p:nvPicPr>
          <p:cNvPr id="3" name="Picture 2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B927B871-289E-4B5A-AE3B-AE7197D5C1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29" y="501993"/>
            <a:ext cx="2887880" cy="1443940"/>
          </a:xfrm>
          <a:prstGeom prst="rect">
            <a:avLst/>
          </a:prstGeom>
        </p:spPr>
      </p:pic>
      <p:pic>
        <p:nvPicPr>
          <p:cNvPr id="9" name="Picture 8" descr="A group of people&#10;&#10;Description generated with very high confidence">
            <a:extLst>
              <a:ext uri="{FF2B5EF4-FFF2-40B4-BE49-F238E27FC236}">
                <a16:creationId xmlns:a16="http://schemas.microsoft.com/office/drawing/2014/main" id="{2C411CEE-41E1-4C09-A971-96FAA7954D7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95"/>
          <a:stretch/>
        </p:blipFill>
        <p:spPr>
          <a:xfrm>
            <a:off x="3989745" y="2421938"/>
            <a:ext cx="4182867" cy="3177004"/>
          </a:xfrm>
          <a:prstGeom prst="rect">
            <a:avLst/>
          </a:prstGeom>
        </p:spPr>
      </p:pic>
      <p:sp>
        <p:nvSpPr>
          <p:cNvPr id="7" name="Rounded Rectangle 11">
            <a:extLst>
              <a:ext uri="{FF2B5EF4-FFF2-40B4-BE49-F238E27FC236}">
                <a16:creationId xmlns:a16="http://schemas.microsoft.com/office/drawing/2014/main" id="{856F5824-7B3E-498D-8399-F87F78329A65}"/>
              </a:ext>
            </a:extLst>
          </p:cNvPr>
          <p:cNvSpPr/>
          <p:nvPr/>
        </p:nvSpPr>
        <p:spPr>
          <a:xfrm>
            <a:off x="1586463" y="5509686"/>
            <a:ext cx="9184944" cy="718785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accent5">
                    <a:lumMod val="50000"/>
                  </a:schemeClr>
                </a:solidFill>
              </a:rPr>
              <a:t>Increasing our ability to make an impact </a:t>
            </a:r>
            <a:r>
              <a:rPr lang="en-US" sz="2600" b="1" dirty="0">
                <a:solidFill>
                  <a:schemeClr val="accent5"/>
                </a:solidFill>
              </a:rPr>
              <a:t>by looking at our internal &amp; external reality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52A4E4-2072-4CC3-B21C-73FEEA51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2A38-AB9A-4D03-9927-10A83AE0F1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47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9129" y="5943824"/>
            <a:ext cx="8352928" cy="671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  <a:defRPr/>
            </a:pPr>
            <a:r>
              <a:rPr lang="en-GB" b="1" dirty="0">
                <a:solidFill>
                  <a:schemeClr val="tx2"/>
                </a:solidFill>
              </a:rPr>
              <a:t>Methodology</a:t>
            </a:r>
          </a:p>
          <a:p>
            <a:pPr>
              <a:spcAft>
                <a:spcPts val="200"/>
              </a:spcAft>
              <a:defRPr/>
            </a:pPr>
            <a:r>
              <a:rPr lang="en-GB" dirty="0"/>
              <a:t>We use Interactive theatrical exercises along with Psychological and L &amp; D tools</a:t>
            </a:r>
            <a:endParaRPr lang="en-GB" dirty="0">
              <a:ea typeface="Times New Roman" pitchFamily="18" charset="0"/>
              <a:cs typeface="Arial" pitchFamily="34" charset="0"/>
            </a:endParaRPr>
          </a:p>
        </p:txBody>
      </p:sp>
      <p:pic>
        <p:nvPicPr>
          <p:cNvPr id="8" name="Picture 2" descr="C:\Users\Administrator\Desktop\Maynard Leigh assignment\dddd-4ds-process-303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941" y="1241658"/>
            <a:ext cx="4907112" cy="470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08A872A-A57F-46A5-A570-A9DD3FCAE230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solidFill>
                  <a:schemeClr val="accent5"/>
                </a:solidFill>
                <a:ea typeface="+mj-ea"/>
                <a:cs typeface="+mj-cs"/>
              </a:rPr>
              <a:t>Our Approach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7AA1F2F0-2B46-4449-80F2-2873EF28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4652AEB-57D9-4684-B09D-68309EC08B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776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solidFill>
                  <a:schemeClr val="accent5"/>
                </a:solidFill>
                <a:ea typeface="+mj-ea"/>
                <a:cs typeface="+mj-cs"/>
              </a:rPr>
              <a:t>Tentative Learning Outcomes of the Workshop</a:t>
            </a:r>
          </a:p>
        </p:txBody>
      </p:sp>
      <p:pic>
        <p:nvPicPr>
          <p:cNvPr id="15" name="Picture 6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8427" y="3286457"/>
            <a:ext cx="1203713" cy="1190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6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7158" y="5169489"/>
            <a:ext cx="1191527" cy="116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2AEB-57D9-4684-B09D-68309EC08B29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339311" y="5169489"/>
            <a:ext cx="8014489" cy="1328023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indent="228600" eaLnBrk="0" hangingPunct="0">
              <a:tabLst>
                <a:tab pos="457200" algn="r"/>
                <a:tab pos="2636838" algn="ctr"/>
                <a:tab pos="5273675" algn="r"/>
              </a:tabLst>
              <a:defRPr/>
            </a:pPr>
            <a:r>
              <a:rPr lang="en-GB" sz="1600" b="1" dirty="0">
                <a:solidFill>
                  <a:schemeClr val="accent5">
                    <a:lumMod val="50000"/>
                  </a:schemeClr>
                </a:solidFill>
                <a:ea typeface="Times New Roman" pitchFamily="18" charset="0"/>
                <a:cs typeface="Arial" pitchFamily="34" charset="0"/>
              </a:rPr>
              <a:t>Be more able to:</a:t>
            </a:r>
            <a:endParaRPr lang="en-IN" sz="1400" dirty="0">
              <a:solidFill>
                <a:schemeClr val="tx2"/>
              </a:solidFill>
            </a:endParaRPr>
          </a:p>
          <a:p>
            <a:pPr marL="285750" indent="-285750" eaLnBrk="0" fontAlgn="auto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r"/>
                <a:tab pos="2636838" algn="ctr"/>
                <a:tab pos="5273675" algn="r"/>
              </a:tabLst>
              <a:defRPr/>
            </a:pPr>
            <a:r>
              <a:rPr lang="en-US" sz="1400" dirty="0">
                <a:solidFill>
                  <a:srgbClr val="002060"/>
                </a:solidFill>
                <a:ea typeface="Times New Roman" pitchFamily="18" charset="0"/>
              </a:rPr>
              <a:t>Convey gravitas and natural authority 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Convey quality in their personal message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Create personal chemistry and rapport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Build relationships with Clients, seniors and peers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833450" y="1386578"/>
            <a:ext cx="9520350" cy="1089660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indent="228600" eaLnBrk="0" hangingPunct="0">
              <a:tabLst>
                <a:tab pos="457200" algn="r"/>
                <a:tab pos="2636838" algn="ctr"/>
                <a:tab pos="5273675" algn="r"/>
              </a:tabLst>
              <a:defRPr/>
            </a:pPr>
            <a:r>
              <a:rPr lang="en-GB" sz="1600" b="1" dirty="0">
                <a:solidFill>
                  <a:schemeClr val="accent2"/>
                </a:solidFill>
              </a:rPr>
              <a:t>Think </a:t>
            </a:r>
            <a:endParaRPr lang="en-US" sz="1400" dirty="0">
              <a:solidFill>
                <a:srgbClr val="CC3300"/>
              </a:solidFill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  <a:tabLst>
                <a:tab pos="457200" algn="r"/>
                <a:tab pos="2636838" algn="ctr"/>
                <a:tab pos="5273675" algn="r"/>
              </a:tabLst>
              <a:defRPr/>
            </a:pPr>
            <a:r>
              <a:rPr lang="en-US" sz="1400" dirty="0">
                <a:solidFill>
                  <a:srgbClr val="CC3300"/>
                </a:solidFill>
              </a:rPr>
              <a:t>I now understand the importance of executive presence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  <a:tabLst>
                <a:tab pos="457200" algn="r"/>
                <a:tab pos="2636838" algn="ctr"/>
                <a:tab pos="5273675" algn="r"/>
              </a:tabLst>
              <a:defRPr/>
            </a:pPr>
            <a:r>
              <a:rPr lang="en-US" sz="1400" dirty="0">
                <a:solidFill>
                  <a:srgbClr val="CC3300"/>
                </a:solidFill>
              </a:rPr>
              <a:t>By clarifying the impact I want to have, I have more chance of meeting it</a:t>
            </a:r>
          </a:p>
          <a:p>
            <a:pPr marL="285750" indent="-285750" eaLnBrk="0" fontAlgn="auto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r"/>
                <a:tab pos="2636838" algn="ctr"/>
                <a:tab pos="5273675" algn="r"/>
              </a:tabLst>
              <a:defRPr/>
            </a:pPr>
            <a:r>
              <a:rPr lang="en-US" sz="1400" dirty="0">
                <a:solidFill>
                  <a:srgbClr val="CC3300"/>
                </a:solidFill>
              </a:rPr>
              <a:t>I will use my personal impact be more inspirational and influential.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611947" y="3387027"/>
            <a:ext cx="8741853" cy="851297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indent="228600" eaLnBrk="0" hangingPunct="0">
              <a:tabLst>
                <a:tab pos="457200" algn="r"/>
                <a:tab pos="2636838" algn="ctr"/>
                <a:tab pos="5273675" algn="r"/>
              </a:tabLst>
              <a:defRPr/>
            </a:pPr>
            <a:r>
              <a:rPr lang="en-GB" sz="1600" b="1" dirty="0">
                <a:solidFill>
                  <a:srgbClr val="7030A0"/>
                </a:solidFill>
                <a:ea typeface="Times New Roman" pitchFamily="18" charset="0"/>
                <a:cs typeface="Arial" pitchFamily="34" charset="0"/>
              </a:rPr>
              <a:t>Feel:</a:t>
            </a:r>
            <a:endParaRPr lang="en-GB" sz="1400" dirty="0">
              <a:solidFill>
                <a:srgbClr val="7030A0"/>
              </a:solidFill>
            </a:endParaRPr>
          </a:p>
          <a:p>
            <a:pPr marL="285750" indent="-285750" eaLnBrk="0" fontAlgn="auto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r"/>
                <a:tab pos="2636838" algn="ctr"/>
                <a:tab pos="5273675" algn="r"/>
              </a:tabLst>
              <a:defRPr/>
            </a:pPr>
            <a:r>
              <a:rPr lang="en-US" sz="1400" b="1" dirty="0">
                <a:solidFill>
                  <a:srgbClr val="7030A0"/>
                </a:solidFill>
              </a:rPr>
              <a:t>Confident </a:t>
            </a:r>
            <a:r>
              <a:rPr lang="en-US" sz="1400" dirty="0">
                <a:solidFill>
                  <a:srgbClr val="7030A0"/>
                </a:solidFill>
              </a:rPr>
              <a:t>in leading conversations</a:t>
            </a:r>
          </a:p>
          <a:p>
            <a:pPr marL="285750" indent="-285750" eaLnBrk="0" fontAlgn="auto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r"/>
                <a:tab pos="2636838" algn="ctr"/>
                <a:tab pos="5273675" algn="r"/>
              </a:tabLst>
              <a:defRPr/>
            </a:pPr>
            <a:r>
              <a:rPr lang="en-US" sz="1400" b="1" dirty="0">
                <a:solidFill>
                  <a:srgbClr val="7030A0"/>
                </a:solidFill>
              </a:rPr>
              <a:t>Emotionally intelligent </a:t>
            </a:r>
            <a:r>
              <a:rPr lang="en-US" sz="1400" dirty="0">
                <a:solidFill>
                  <a:srgbClr val="7030A0"/>
                </a:solidFill>
              </a:rPr>
              <a:t>to communicate what I feel</a:t>
            </a:r>
          </a:p>
        </p:txBody>
      </p:sp>
      <p:pic>
        <p:nvPicPr>
          <p:cNvPr id="14" name="Picture 6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1922" y="1292938"/>
            <a:ext cx="1173010" cy="118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879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solidFill>
                  <a:schemeClr val="accent5"/>
                </a:solidFill>
                <a:ea typeface="+mj-ea"/>
                <a:cs typeface="+mj-cs"/>
              </a:rPr>
              <a:t>Tentative Design ( 2.5 hours with 60 people per consultant)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2AEB-57D9-4684-B09D-68309EC08B29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B99C7E9-9744-4420-BD31-3D9BBD40DD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7234609"/>
              </p:ext>
            </p:extLst>
          </p:nvPr>
        </p:nvGraphicFramePr>
        <p:xfrm>
          <a:off x="190634" y="914400"/>
          <a:ext cx="11810731" cy="5636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03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03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524">
                <a:tc>
                  <a:txBody>
                    <a:bodyPr/>
                    <a:lstStyle/>
                    <a:p>
                      <a:r>
                        <a:rPr lang="en-US" dirty="0"/>
                        <a:t>Session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Session Details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Methodology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589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Hello and introduction</a:t>
                      </a: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Welcome and theatrical warm up</a:t>
                      </a: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Facilitator 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Participants and MLA consultants get acquainted with each other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2391845"/>
                  </a:ext>
                </a:extLst>
              </a:tr>
              <a:tr h="423589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Party Mingling</a:t>
                      </a: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Participants move around having conversations around what is Personal Impact and what it means to them.</a:t>
                      </a: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Experiential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Getting Comfortable, understanding the scope of PI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1055222"/>
                  </a:ext>
                </a:extLst>
              </a:tr>
              <a:tr h="470654">
                <a:tc>
                  <a:txBody>
                    <a:bodyPr/>
                    <a:lstStyle/>
                    <a:p>
                      <a:pPr rtl="0" fontAlgn="ctr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Brief Encounters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series of questions are asked which participants share the answer in pairs. An “informal looking” discussion to touch upon the aspects of the workshop.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Group Exercise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Building a dynamic learning environment by asking a series of questions leading to introspection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9948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1100" b="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Context setting</a:t>
                      </a: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Facilitator sets the context of the workshop and creates buy in from the participants for the session</a:t>
                      </a: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Facilitator 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Creating buy in from the participants around the workshop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3047">
                <a:tc>
                  <a:txBody>
                    <a:bodyPr/>
                    <a:lstStyle/>
                    <a:p>
                      <a:pPr rtl="0" fontAlgn="ctr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AIM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100" b="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Clarifying objectives.What is the purpose of any communication?What would a positive outcome look like?</a:t>
                      </a:r>
                      <a:br>
                        <a:rPr lang="en-US" sz="1100" b="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b="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Working with purpose and performance objectives.</a:t>
                      </a:r>
                      <a:br>
                        <a:rPr lang="en-US" sz="1100" b="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b="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Structuring communication for Impact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Facilitator led,</a:t>
                      </a:r>
                      <a:br>
                        <a:rPr lang="en-US" sz="11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Participant exercises.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 Precise and Impactful in delivering message. Structure Communication .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3047">
                <a:tc>
                  <a:txBody>
                    <a:bodyPr/>
                    <a:lstStyle/>
                    <a:p>
                      <a:pPr rtl="0" fontAlgn="ctr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Emotional Expression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100" b="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importance of being able to emotionally express ourselves &amp; convey a message appropriately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Participants in pairs expressing around 20 - 25 emotional statements (based on sad, glad, mad &amp; afraid).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Being able to identify the emotions they lack/or not able to express comfortably.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127176288"/>
                  </a:ext>
                </a:extLst>
              </a:tr>
              <a:tr h="753047">
                <a:tc>
                  <a:txBody>
                    <a:bodyPr/>
                    <a:lstStyle/>
                    <a:p>
                      <a:pPr rtl="0" fontAlgn="ctr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Finding Commonalities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Mirroring and developing sensitivity to others, Developing empathy, Understanding the other person.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Facilitator psychodrama</a:t>
                      </a:r>
                    </a:p>
                    <a:p>
                      <a:pPr rtl="0" fontAlgn="ctr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Participant exercises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Building rapport with stakeholders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2388928347"/>
                  </a:ext>
                </a:extLst>
              </a:tr>
              <a:tr h="753047">
                <a:tc>
                  <a:txBody>
                    <a:bodyPr/>
                    <a:lstStyle/>
                    <a:p>
                      <a:pPr rtl="0" fontAlgn="ctr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Choosing Goals &amp; Closing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•Participants finalize what they will START doing, STOP doing &amp; CONTINUE doing.</a:t>
                      </a:r>
                      <a:br>
                        <a:rPr lang="en-US" sz="11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•Finalizing the Goals to work on.</a:t>
                      </a:r>
                      <a:br>
                        <a:rPr lang="en-US" sz="11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•Goodbyes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Finalizing goals that each participant would work on.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endParaRPr lang="en-US" sz="1100" b="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4183530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381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92846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defRPr sz="3000" b="1">
                <a:solidFill>
                  <a:schemeClr val="tx2"/>
                </a:solidFill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solidFill>
                  <a:schemeClr val="accent5"/>
                </a:solidFill>
              </a:rPr>
              <a:t>Your Investment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825031"/>
              </p:ext>
            </p:extLst>
          </p:nvPr>
        </p:nvGraphicFramePr>
        <p:xfrm>
          <a:off x="1543711" y="2177760"/>
          <a:ext cx="9104578" cy="254898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314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8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1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6761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600" b="1" u="sng" strike="noStrike" dirty="0">
                          <a:effectLst/>
                        </a:rPr>
                        <a:t>Delivery (for 60</a:t>
                      </a:r>
                      <a:r>
                        <a:rPr lang="en-US" sz="1600" b="1" u="sng" strike="noStrike" baseline="0" dirty="0">
                          <a:effectLst/>
                        </a:rPr>
                        <a:t> participants</a:t>
                      </a:r>
                      <a:r>
                        <a:rPr lang="en-US" sz="1600" b="1" u="sng" strike="noStrike" dirty="0">
                          <a:effectLst/>
                        </a:rPr>
                        <a:t>)</a:t>
                      </a:r>
                      <a:endParaRPr lang="en-US" sz="1600" b="1" i="0" u="sng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532" marR="8532" marT="8532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76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sng" strike="noStrike">
                          <a:effectLst/>
                        </a:rPr>
                        <a:t>Activity </a:t>
                      </a:r>
                      <a:endParaRPr lang="en-US" sz="1600" b="1" i="0" u="sng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532" marR="8532" marT="853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sng" strike="noStrike">
                          <a:effectLst/>
                        </a:rPr>
                        <a:t>Investment</a:t>
                      </a:r>
                      <a:endParaRPr lang="en-US" sz="1600" b="1" i="0" u="sng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532" marR="8532" marT="853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532" marR="8532" marT="8532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88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kern="1200" baseline="0" dirty="0"/>
                        <a:t>Professional Fee for delivery of workshop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u="none" kern="120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u="none" kern="120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kern="1200" baseline="0" dirty="0"/>
                        <a:t>Learning Materials: folder, handouts</a:t>
                      </a:r>
                      <a:endParaRPr lang="en-US" sz="1600" b="0" u="none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32" marR="8532" marT="8532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kern="1200" dirty="0"/>
                        <a:t>INR</a:t>
                      </a:r>
                      <a:r>
                        <a:rPr lang="en-US" sz="1600" u="none" kern="1200" baseline="0" dirty="0"/>
                        <a:t> 7</a:t>
                      </a:r>
                      <a:r>
                        <a:rPr lang="en-US" sz="1600" u="none" kern="1200" dirty="0"/>
                        <a:t>5,000 per consultant</a:t>
                      </a:r>
                      <a:r>
                        <a:rPr lang="en-US" sz="1600" u="none" kern="1200" baseline="0" dirty="0"/>
                        <a:t> per day X 1 Day X  1 Consultant</a:t>
                      </a:r>
                      <a:endParaRPr lang="en-US" sz="1600" u="none" kern="1200" dirty="0"/>
                    </a:p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20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kern="1200" dirty="0"/>
                        <a:t>INR</a:t>
                      </a:r>
                      <a:r>
                        <a:rPr lang="en-US" sz="1600" u="none" kern="1200" baseline="0" dirty="0"/>
                        <a:t> 1</a:t>
                      </a:r>
                      <a:r>
                        <a:rPr lang="en-US" sz="1600" u="none" kern="1200" dirty="0"/>
                        <a:t>00 X 60</a:t>
                      </a:r>
                      <a:endParaRPr lang="en-US" sz="16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32" marR="8532" marT="8532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INR 75,000/-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200" dirty="0"/>
                    </a:p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200" dirty="0"/>
                    </a:p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INR</a:t>
                      </a:r>
                      <a:r>
                        <a:rPr lang="en-US" sz="1600" kern="1200" baseline="0" dirty="0"/>
                        <a:t> 6,000</a:t>
                      </a:r>
                      <a:endParaRPr 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32" marR="8532" marT="8532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653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Total Investment to cover 60 participants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532" marR="8532" marT="8532" marB="0"/>
                </a:tc>
                <a:tc hMerge="1">
                  <a:txBody>
                    <a:bodyPr/>
                    <a:lstStyle/>
                    <a:p>
                      <a:pPr algn="just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u="none" strike="noStrike" dirty="0">
                          <a:effectLst/>
                        </a:rPr>
                        <a:t>INR 81,000/-</a:t>
                      </a:r>
                      <a:endParaRPr lang="en-US" sz="160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532" marR="8532" marT="8532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78B1C5-136F-4793-9634-ED547476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2A38-AB9A-4D03-9927-10A83AE0F1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29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solidFill>
                  <a:schemeClr val="accent5"/>
                </a:solidFill>
                <a:ea typeface="+mj-ea"/>
                <a:cs typeface="+mj-cs"/>
              </a:rPr>
              <a:t>Commercial Terms &amp; Conditions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2886" y="1675791"/>
            <a:ext cx="10426227" cy="3621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Client is responsible for providing venue, conference facilities, AV equipment.</a:t>
            </a:r>
          </a:p>
          <a:p>
            <a:pPr marL="285750" indent="-285750"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Travel outside Delhi NCR - Air, stay &amp; airport/ venue cab transfers to be taken care by the client. </a:t>
            </a:r>
          </a:p>
          <a:p>
            <a:pPr marL="285750" indent="-285750"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Travel inside Delhi NCR - at Rs. 12.00 Per Km.</a:t>
            </a:r>
          </a:p>
          <a:p>
            <a:pPr marL="285750" indent="-285750"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Not inclusive of applicable taxes (GST)</a:t>
            </a:r>
          </a:p>
          <a:p>
            <a:pPr marL="285750" indent="-285750"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A commercial contract will be signed before the execution of the project. </a:t>
            </a:r>
          </a:p>
          <a:p>
            <a:pPr marL="285750" indent="-285750"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50% of cancellation fee will be charged on any cancellation or postponements that occur within 3 to 20 working days of the confirmed date of delivery. </a:t>
            </a:r>
          </a:p>
          <a:p>
            <a:pPr marL="285750" indent="-285750"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100% of cancellation fee will be charged on any cancellation or postponements that occur within 0 to 2 working days of the confirmed date of delivery.</a:t>
            </a:r>
          </a:p>
          <a:p>
            <a:pPr marL="285750" indent="-285750"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The above commercials are valid till the 31</a:t>
            </a:r>
            <a:r>
              <a:rPr lang="en-US" baseline="30000" dirty="0"/>
              <a:t>st</a:t>
            </a:r>
            <a:r>
              <a:rPr lang="en-US" dirty="0"/>
              <a:t> March, 2018</a:t>
            </a:r>
          </a:p>
          <a:p>
            <a:pPr marL="285750" indent="-285750"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Contracts, legal &amp; accounting paperwork (including billing &amp; payments) will be in the name of “Life Strategies Humancare Pvt. Ltd.”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C7A8A0-03B7-413A-9C8C-3D90E2F4F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2AEB-57D9-4684-B09D-68309EC08B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27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F6AFC5-2AF6-4487-B170-67BFF8B0520A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solidFill>
                  <a:schemeClr val="accent5"/>
                </a:solidFill>
                <a:ea typeface="+mj-ea"/>
                <a:cs typeface="+mj-cs"/>
              </a:rPr>
              <a:t>Next Steps</a:t>
            </a:r>
          </a:p>
        </p:txBody>
      </p:sp>
      <p:pic>
        <p:nvPicPr>
          <p:cNvPr id="4" name="Picture 4" descr="http://truelightworshipcenter.com/next_steps/images/next_steps.png">
            <a:extLst>
              <a:ext uri="{FF2B5EF4-FFF2-40B4-BE49-F238E27FC236}">
                <a16:creationId xmlns:a16="http://schemas.microsoft.com/office/drawing/2014/main" id="{06C404EF-DD0D-4082-AD55-8CD8509AF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691" y="1223658"/>
            <a:ext cx="5472608" cy="273630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20F761-A480-4EFD-8097-87F0427BC63B}"/>
              </a:ext>
            </a:extLst>
          </p:cNvPr>
          <p:cNvSpPr txBox="1"/>
          <p:nvPr/>
        </p:nvSpPr>
        <p:spPr>
          <a:xfrm>
            <a:off x="1037631" y="4719387"/>
            <a:ext cx="104262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sz="1600" b="1" dirty="0"/>
              <a:t>Vendor Empanelment: </a:t>
            </a:r>
            <a:r>
              <a:rPr lang="en-US" sz="1600" dirty="0"/>
              <a:t>Since this is the first time we are working for you, let us start the process of vendor empanelment for smooth processing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sz="1600" b="1" dirty="0"/>
              <a:t>GST information</a:t>
            </a:r>
            <a:r>
              <a:rPr lang="en-US" sz="1600" dirty="0"/>
              <a:t>: to expedite the commercial contract and PO, we would require the GST information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sz="1600" b="1" dirty="0"/>
              <a:t>Travel: </a:t>
            </a:r>
            <a:r>
              <a:rPr lang="en-US" sz="1600" dirty="0"/>
              <a:t>since this workshop would be held on the 25</a:t>
            </a:r>
            <a:r>
              <a:rPr lang="en-US" sz="1600" baseline="30000" dirty="0"/>
              <a:t>th</a:t>
            </a:r>
            <a:r>
              <a:rPr lang="en-US" sz="1600" dirty="0"/>
              <a:t> of October, we would need to arrange for the consultant’s travel. Kindly confirm if we can book the air tickets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9817E3-EB05-4CB6-AE68-DB5CE9B9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2A38-AB9A-4D03-9927-10A83AE0F1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9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710</Words>
  <Application>Microsoft Office PowerPoint</Application>
  <PresentationFormat>Widescreen</PresentationFormat>
  <Paragraphs>97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28</cp:revision>
  <dcterms:created xsi:type="dcterms:W3CDTF">2017-09-11T06:05:58Z</dcterms:created>
  <dcterms:modified xsi:type="dcterms:W3CDTF">2017-10-17T12:27:49Z</dcterms:modified>
</cp:coreProperties>
</file>