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Object 1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4" t="-3685" r="-2893" b="-1405"/>
          <a:stretch>
            <a:fillRect/>
          </a:stretch>
        </p:blipFill>
        <p:spPr bwMode="auto">
          <a:xfrm>
            <a:off x="10879706" y="714453"/>
            <a:ext cx="1156509" cy="115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EAGLES ACADEMY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IN" dirty="0"/>
          </a:p>
        </p:txBody>
      </p:sp>
      <p:pic>
        <p:nvPicPr>
          <p:cNvPr id="4" name="Object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4" t="-3685" r="-2893" b="-1405"/>
          <a:stretch>
            <a:fillRect/>
          </a:stretch>
        </p:blipFill>
        <p:spPr bwMode="auto">
          <a:xfrm>
            <a:off x="9750137" y="2543944"/>
            <a:ext cx="1838845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10406780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Eagles Academy is the flagship program for building leadership talent pipeline within the Coca-Cola India FBO system </a:t>
            </a:r>
            <a:endParaRPr lang="en-IN" sz="2800" dirty="0"/>
          </a:p>
        </p:txBody>
      </p:sp>
      <p:sp>
        <p:nvSpPr>
          <p:cNvPr id="7" name="Chevron 6"/>
          <p:cNvSpPr/>
          <p:nvPr/>
        </p:nvSpPr>
        <p:spPr>
          <a:xfrm>
            <a:off x="1188319" y="4319154"/>
            <a:ext cx="3013364" cy="13819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Selecting the right candidate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488569" y="4319154"/>
            <a:ext cx="3013364" cy="13819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Delivering the right curriculum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788818" y="4251612"/>
            <a:ext cx="3013364" cy="13819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 program talent 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318" y="3875809"/>
            <a:ext cx="553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INCREASING PROGRAM EFFECTIVENESS BY: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810491" y="3688773"/>
            <a:ext cx="10276609" cy="24730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Right Candidate –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082873"/>
            <a:ext cx="10406780" cy="1289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LEVEL:			Sales Executive</a:t>
            </a:r>
          </a:p>
          <a:p>
            <a:pPr marL="0" indent="0">
              <a:buNone/>
            </a:pPr>
            <a:r>
              <a:rPr lang="en-US" sz="2000" dirty="0" smtClean="0"/>
              <a:t>SYSTEM EXPERIENCE:	Minimum 12 months (&gt; 5 years not recommended)</a:t>
            </a:r>
          </a:p>
          <a:p>
            <a:pPr marL="0" indent="0">
              <a:buNone/>
            </a:pPr>
            <a:r>
              <a:rPr lang="en-US" sz="2000" dirty="0" smtClean="0"/>
              <a:t>SELECTION CRITERIA: </a:t>
            </a:r>
            <a:endParaRPr lang="en-IN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81" y="3372427"/>
            <a:ext cx="11363313" cy="1205346"/>
            <a:chOff x="363681" y="3626427"/>
            <a:chExt cx="11363313" cy="1205346"/>
          </a:xfrm>
        </p:grpSpPr>
        <p:sp>
          <p:nvSpPr>
            <p:cNvPr id="4" name="Rectangle 3"/>
            <p:cNvSpPr/>
            <p:nvPr/>
          </p:nvSpPr>
          <p:spPr>
            <a:xfrm>
              <a:off x="363681" y="3626427"/>
              <a:ext cx="2774373" cy="1205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PERFORMANCE</a:t>
              </a:r>
            </a:p>
            <a:p>
              <a:pPr algn="ctr"/>
              <a:r>
                <a:rPr lang="en-US" sz="1600" dirty="0" smtClean="0"/>
                <a:t>High performers in the present role 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26661" y="3626427"/>
              <a:ext cx="2774373" cy="1205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POTENTIAL</a:t>
              </a:r>
            </a:p>
            <a:p>
              <a:pPr algn="ctr"/>
              <a:r>
                <a:rPr lang="en-US" sz="1600" dirty="0" smtClean="0"/>
                <a:t>Potential to grow/ move to specialized functions </a:t>
              </a:r>
            </a:p>
            <a:p>
              <a:pPr algn="ctr"/>
              <a:r>
                <a:rPr lang="en-US" sz="1600" dirty="0" smtClean="0"/>
                <a:t>(RTM, NPD, ME, Marketing)</a:t>
              </a:r>
              <a:endParaRPr lang="en-IN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9641" y="3626427"/>
              <a:ext cx="2774373" cy="1205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STABILITY</a:t>
              </a:r>
            </a:p>
            <a:p>
              <a:pPr algn="ctr"/>
              <a:r>
                <a:rPr lang="en-US" sz="1600" dirty="0" smtClean="0"/>
                <a:t>Lower risk of attrition (perceived)</a:t>
              </a:r>
            </a:p>
            <a:p>
              <a:pPr algn="ctr"/>
              <a:endParaRPr lang="en-US" sz="1600" dirty="0"/>
            </a:p>
            <a:p>
              <a:pPr algn="ctr"/>
              <a:endParaRPr lang="en-IN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621" y="3626427"/>
              <a:ext cx="2774373" cy="1205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ABILITY</a:t>
              </a:r>
            </a:p>
            <a:p>
              <a:pPr algn="ctr"/>
              <a:r>
                <a:rPr lang="en-US" sz="1600" dirty="0" smtClean="0"/>
                <a:t>Ability to learn from the program &amp; implement</a:t>
              </a:r>
            </a:p>
            <a:p>
              <a:pPr algn="ctr"/>
              <a:endParaRPr lang="en-IN" sz="1600" dirty="0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680320" y="4788981"/>
            <a:ext cx="10406780" cy="1289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SELECTION PROCESS: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63681" y="5303331"/>
            <a:ext cx="2441864" cy="1381991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Nominations: Units to nominate candidates basis the above criteria 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011053" y="5303330"/>
            <a:ext cx="4501237" cy="563997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Candidates recruited through Eagles recruitment process over the preceding years directly admitted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3011053" y="6121325"/>
            <a:ext cx="4501237" cy="563997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Others go through centralized selection process: Functional Knowledge and General Aptitude</a:t>
            </a:r>
            <a:endParaRPr lang="en-IN" sz="1400" dirty="0"/>
          </a:p>
        </p:txBody>
      </p:sp>
      <p:sp>
        <p:nvSpPr>
          <p:cNvPr id="20" name="Rectangle 19"/>
          <p:cNvSpPr/>
          <p:nvPr/>
        </p:nvSpPr>
        <p:spPr>
          <a:xfrm>
            <a:off x="7770943" y="5303331"/>
            <a:ext cx="1917389" cy="1381991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Pre-work:</a:t>
            </a:r>
          </a:p>
          <a:p>
            <a:pPr algn="ctr"/>
            <a:r>
              <a:rPr lang="en-US" sz="1400" dirty="0" smtClean="0"/>
              <a:t>Candidates to complete (e-learning + other functional trainings) locally 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9946985" y="5303330"/>
            <a:ext cx="1917389" cy="1381991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Admission to </a:t>
            </a:r>
          </a:p>
          <a:p>
            <a:pPr algn="ctr"/>
            <a:r>
              <a:rPr lang="en-US" sz="1400" dirty="0" smtClean="0"/>
              <a:t>Eagles Academy</a:t>
            </a:r>
            <a:endParaRPr lang="en-IN" sz="1400" dirty="0"/>
          </a:p>
        </p:txBody>
      </p:sp>
      <p:sp>
        <p:nvSpPr>
          <p:cNvPr id="22" name="Right Arrow 21"/>
          <p:cNvSpPr/>
          <p:nvPr/>
        </p:nvSpPr>
        <p:spPr>
          <a:xfrm>
            <a:off x="2805545" y="5585328"/>
            <a:ext cx="205508" cy="19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2805545" y="6282162"/>
            <a:ext cx="205508" cy="19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7538862" y="5585328"/>
            <a:ext cx="205508" cy="19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7538862" y="6282162"/>
            <a:ext cx="205508" cy="19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9714904" y="5888096"/>
            <a:ext cx="205508" cy="19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Right Curriculum – Sales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082873"/>
            <a:ext cx="10406780" cy="1289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PROGRAM STRUCTURE</a:t>
            </a:r>
            <a:endParaRPr lang="en-IN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3601728"/>
            <a:ext cx="10986961" cy="16104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CONTENT IMPERATIVES</a:t>
            </a:r>
          </a:p>
          <a:p>
            <a:pPr algn="just"/>
            <a:r>
              <a:rPr lang="en-US" sz="1400" dirty="0" smtClean="0"/>
              <a:t>Function Overview Sessions:	</a:t>
            </a:r>
            <a:r>
              <a:rPr lang="en-US" sz="1400" dirty="0" smtClean="0"/>
              <a:t>Relevant </a:t>
            </a:r>
            <a:r>
              <a:rPr lang="en-US" sz="1400" dirty="0" smtClean="0"/>
              <a:t>to the TG and delivered in an engaging/ participative manner</a:t>
            </a:r>
          </a:p>
          <a:p>
            <a:pPr algn="just"/>
            <a:r>
              <a:rPr lang="en-US" sz="1400" dirty="0" smtClean="0"/>
              <a:t>Behavioral &amp; Skilling Sessions:	Relevant topics like Communication, Team Dynamics, MS Excel, Presentation Skills etc.</a:t>
            </a:r>
          </a:p>
          <a:p>
            <a:pPr algn="just"/>
            <a:r>
              <a:rPr lang="en-US" sz="1400" dirty="0" smtClean="0"/>
              <a:t>Functional Sessions:		Relevant topics which will impact performance in present role</a:t>
            </a:r>
          </a:p>
          <a:p>
            <a:pPr algn="just"/>
            <a:r>
              <a:rPr lang="en-US" sz="1400" dirty="0" smtClean="0"/>
              <a:t>Field Project:		Used to hone specific functional skills (RTM, ME, Mktg etc) </a:t>
            </a:r>
            <a:endParaRPr lang="en-IN" sz="1400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680319" y="5339218"/>
            <a:ext cx="10848065" cy="1289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CONTENT MONITORING &amp; UPDATION</a:t>
            </a:r>
          </a:p>
          <a:p>
            <a:pPr marL="0" indent="0" algn="just">
              <a:buNone/>
            </a:pPr>
            <a:r>
              <a:rPr lang="en-US" sz="1400" dirty="0" smtClean="0"/>
              <a:t>Governing Council with representatives from all stakeholder groups (Bottling partners, Sales heads, Franchise Directors/ GMs, CCU). This council will meet on a half-yearly basis and review the program structure and contents for Eagles Academy as well as other centralized capability development initiatives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80320" y="2581154"/>
            <a:ext cx="2118167" cy="79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TRIMESTER-1</a:t>
            </a:r>
          </a:p>
          <a:p>
            <a:pPr algn="ctr"/>
            <a:r>
              <a:rPr lang="en-US" sz="1400" dirty="0" smtClean="0"/>
              <a:t>2 Weeks Classroom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4651005" y="2581152"/>
            <a:ext cx="2118167" cy="79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TRIMESTER-2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Week Classroom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621690" y="2581152"/>
            <a:ext cx="2118167" cy="79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TRIMESTER-3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Week Classroom </a:t>
            </a:r>
          </a:p>
          <a:p>
            <a:pPr algn="ctr"/>
            <a:r>
              <a:rPr lang="en-US" sz="1400" dirty="0" smtClean="0"/>
              <a:t>+ Final Graduation</a:t>
            </a:r>
            <a:endParaRPr lang="en-IN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98487" y="2727650"/>
            <a:ext cx="185251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32838" y="3204141"/>
            <a:ext cx="185251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4821" y="2727650"/>
            <a:ext cx="185251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69172" y="3204141"/>
            <a:ext cx="185251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0573" y="2706182"/>
            <a:ext cx="201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FIELD PROJECT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t parent unit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258" y="2698799"/>
            <a:ext cx="201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FIELD PROJECT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t parent unit</a:t>
            </a:r>
            <a:endParaRPr lang="en-IN" sz="1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98487" y="3372425"/>
            <a:ext cx="185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75388" y="3305439"/>
            <a:ext cx="9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Weeks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03523" y="3337585"/>
            <a:ext cx="185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80424" y="3270599"/>
            <a:ext cx="9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Weeks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6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1399</TotalTime>
  <Words>235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EAGLES ACADEMY</vt:lpstr>
      <vt:lpstr>Program Objective</vt:lpstr>
      <vt:lpstr>Right Candidate – Sales</vt:lpstr>
      <vt:lpstr>Right Curriculum – Sales</vt:lpstr>
    </vt:vector>
  </TitlesOfParts>
  <Company>The Coca-Cola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EAGLES ACADEMY</dc:title>
  <dc:creator>Anurag Anand</dc:creator>
  <cp:lastModifiedBy>Sanjay Mishra</cp:lastModifiedBy>
  <cp:revision>24</cp:revision>
  <dcterms:created xsi:type="dcterms:W3CDTF">2016-03-03T10:36:02Z</dcterms:created>
  <dcterms:modified xsi:type="dcterms:W3CDTF">2017-07-10T12:04:27Z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9e2610f2-6b48-42a8-8283-e35f1886acb4</vt:lpwstr>
  </property>
  <property fmtid="{D5CDD505-2E9C-101B-9397-08002B2CF9AE}" pid="4" name="MODFILEGUID">
    <vt:lpwstr>feafda04-b20c-49b5-adc5-7ba133e49e3e</vt:lpwstr>
  </property>
  <property fmtid="{D5CDD505-2E9C-101B-9397-08002B2CF9AE}" pid="5" name="FILEOWNER">
    <vt:lpwstr>A85070</vt:lpwstr>
  </property>
  <property fmtid="{D5CDD505-2E9C-101B-9397-08002B2CF9AE}" pid="6" name="MODFILEOWNER">
    <vt:lpwstr>A80146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A85070-IN1</vt:lpwstr>
  </property>
  <property fmtid="{D5CDD505-2E9C-101B-9397-08002B2CF9AE}" pid="10" name="MODMACHINEID">
    <vt:lpwstr>A80146-IN01</vt:lpwstr>
  </property>
  <property fmtid="{D5CDD505-2E9C-101B-9397-08002B2CF9AE}" pid="11" name="CURRENTCLASS">
    <vt:lpwstr>Classified - No Category</vt:lpwstr>
  </property>
</Properties>
</file>