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D02-4980-422C-9718-0CBBEDF4E3B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D973-6958-4B53-8BCE-5C4C5C3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D02-4980-422C-9718-0CBBEDF4E3B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D973-6958-4B53-8BCE-5C4C5C3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1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D02-4980-422C-9718-0CBBEDF4E3B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D973-6958-4B53-8BCE-5C4C5C3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D02-4980-422C-9718-0CBBEDF4E3B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D973-6958-4B53-8BCE-5C4C5C3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D02-4980-422C-9718-0CBBEDF4E3B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D973-6958-4B53-8BCE-5C4C5C3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6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D02-4980-422C-9718-0CBBEDF4E3B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D973-6958-4B53-8BCE-5C4C5C3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0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D02-4980-422C-9718-0CBBEDF4E3B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D973-6958-4B53-8BCE-5C4C5C3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7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D02-4980-422C-9718-0CBBEDF4E3B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D973-6958-4B53-8BCE-5C4C5C3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1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D02-4980-422C-9718-0CBBEDF4E3B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D973-6958-4B53-8BCE-5C4C5C3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3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D02-4980-422C-9718-0CBBEDF4E3B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D973-6958-4B53-8BCE-5C4C5C3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D02-4980-422C-9718-0CBBEDF4E3B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D973-6958-4B53-8BCE-5C4C5C3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1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5D02-4980-422C-9718-0CBBEDF4E3B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D973-6958-4B53-8BCE-5C4C5C3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3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-11222"/>
            <a:ext cx="10728101" cy="653796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tx2"/>
                </a:solidFill>
                <a:ea typeface="+mj-ea"/>
                <a:cs typeface="+mj-cs"/>
              </a:defRPr>
            </a:lvl1pPr>
          </a:lstStyle>
          <a:p>
            <a:r>
              <a:rPr lang="en-IN" sz="3200" dirty="0" smtClean="0"/>
              <a:t>Expresso Session – Creative Problem Solving (1.5 hours, 1 consultant, 15 participants)</a:t>
            </a:r>
            <a:endParaRPr lang="en-IN" sz="32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987103"/>
              </p:ext>
            </p:extLst>
          </p:nvPr>
        </p:nvGraphicFramePr>
        <p:xfrm>
          <a:off x="1" y="574282"/>
          <a:ext cx="12192000" cy="675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6855"/>
                <a:gridCol w="47272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151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57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6272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7496">
                <a:tc>
                  <a:txBody>
                    <a:bodyPr/>
                    <a:lstStyle/>
                    <a:p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9:30-9:35am</a:t>
                      </a: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kumimoji="0" lang="en-GB" sz="1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0" lang="en-GB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Introductions </a:t>
                      </a:r>
                      <a:endParaRPr kumimoji="0" lang="en-US" sz="1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tabLst>
                          <a:tab pos="457200" algn="l"/>
                        </a:tabLst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kumimoji="0" lang="en-GB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of Maynard Leigh </a:t>
                      </a:r>
                      <a:r>
                        <a:rPr kumimoji="0" lang="en-GB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Associates and the coach</a:t>
                      </a:r>
                      <a:endParaRPr kumimoji="0" lang="en-GB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kumimoji="0" lang="en-GB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Getting to know the participants 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kumimoji="0" lang="en-GB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the format of Creative Problem Solving</a:t>
                      </a: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IN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Coach </a:t>
                      </a:r>
                      <a:r>
                        <a:rPr kumimoji="0" lang="en-IN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 Setting</a:t>
                      </a: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520">
                <a:tc>
                  <a:txBody>
                    <a:bodyPr/>
                    <a:lstStyle/>
                    <a:p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9:35- 9:40 am</a:t>
                      </a: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kumimoji="0" lang="en-US" sz="1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Trust Falls 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Trust is going to be the ingredient that is going to be crucial for this process. More in depth work can happen if vulnerabilities are shared freely amongst the members</a:t>
                      </a: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IN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Exercise</a:t>
                      </a:r>
                      <a:endParaRPr kumimoji="0" lang="en-IN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 a strong sense of trust amongst the members</a:t>
                      </a: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43536">
                <a:tc>
                  <a:txBody>
                    <a:bodyPr/>
                    <a:lstStyle/>
                    <a:p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9:40 – 9:45</a:t>
                      </a: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 challenge –  Each participant puts down his/her professional/personal challenge on a sheet.</a:t>
                      </a: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kumimoji="0" lang="en-US" sz="1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 issues put in a fish bowl, then we look at them one by one and gain different perspectives.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Sharing on a sheet </a:t>
                      </a: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 sharing of challenges faced.</a:t>
                      </a: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9506">
                <a:tc>
                  <a:txBody>
                    <a:bodyPr/>
                    <a:lstStyle/>
                    <a:p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9:45 -11:00</a:t>
                      </a: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Creative problem solving</a:t>
                      </a:r>
                      <a:endParaRPr lang="en-US" sz="1200" dirty="0"/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endParaRPr kumimoji="0" lang="en-US" sz="1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 Power Group – you visualize &amp; look at your own situation from somebody you know very well, respect, admire his/her ways of doing things.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endParaRPr kumimoji="0" lang="en-US" sz="1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Reframing – ability to look at your own situation keeping the bigger picture in the mind OR from different stakeholders perspectives, ex…HR, Finance, Transport, etc.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endParaRPr kumimoji="0" lang="en-US" sz="1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reframing - have you encountered this kind of a situation earlier where it worked. May be in a different setup, different set of people.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endParaRPr kumimoji="0" lang="en-US" sz="1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view of the situation to Better view of the situation – what will help you move from CVS to BVS ( referring to previous learnings if the need be)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endParaRPr kumimoji="0" lang="en-US" sz="1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chair technique – in the moment playing yourself &amp; the other person simultaneously. Like a conversation, listening and responding while physically shifting positions. Taking the person as closer as possible to the other person’s world, apprehensions, dilemmas, thought process etc.</a:t>
                      </a:r>
                    </a:p>
                    <a:p>
                      <a:pPr marL="342900" marR="0" lvl="0" indent="-34290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IN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Facilitator led</a:t>
                      </a:r>
                      <a:endParaRPr kumimoji="0" lang="en-IN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Participants able to loo at their problems from different perspectives and have a few tangibles to look at and apply back at work.</a:t>
                      </a:r>
                      <a:endParaRPr kumimoji="0" lang="en-US" sz="12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94426">
                <a:tc gridSpan="5">
                  <a:txBody>
                    <a:bodyPr/>
                    <a:lstStyle/>
                    <a:p>
                      <a:r>
                        <a:rPr lang="en-US" sz="1400" dirty="0" smtClean="0"/>
                        <a:t>Note: 1) The</a:t>
                      </a:r>
                      <a:r>
                        <a:rPr lang="en-US" sz="1400" baseline="0" dirty="0" smtClean="0"/>
                        <a:t> space of creative problem solving is open. The coach will decide what is appropriate for a particular situation and decide accordingly not limiting himself/herself to the above listed activities.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1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endParaRPr kumimoji="0" lang="en-US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endParaRPr kumimoji="0" lang="en-US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0" lang="en-IN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9344">
                <a:tc gridSpan="5">
                  <a:txBody>
                    <a:bodyPr/>
                    <a:lstStyle/>
                    <a:p>
                      <a:endParaRPr kumimoji="0" lang="en-US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b="0" baseline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35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4095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 FORWARD…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908"/>
            <a:ext cx="10515600" cy="5509621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+mj-lt"/>
              </a:rPr>
              <a:t>Each</a:t>
            </a:r>
            <a:r>
              <a:rPr lang="en-US" sz="1800" b="1" dirty="0" smtClean="0">
                <a:latin typeface="+mj-lt"/>
              </a:rPr>
              <a:t> Expresso Session on Creative Problem Solving will be a 1.5 hour session.</a:t>
            </a:r>
            <a:endParaRPr lang="en-US" sz="1800" b="1" dirty="0" smtClean="0">
              <a:latin typeface="+mj-lt"/>
            </a:endParaRPr>
          </a:p>
          <a:p>
            <a:r>
              <a:rPr lang="en-US" sz="1800" b="1" dirty="0" smtClean="0">
                <a:latin typeface="+mj-lt"/>
              </a:rPr>
              <a:t>Per day we will cover 4 batches of 15 participants each</a:t>
            </a:r>
            <a:endParaRPr lang="en-US" sz="1800" b="1" dirty="0" smtClean="0">
              <a:latin typeface="+mj-lt"/>
            </a:endParaRPr>
          </a:p>
          <a:p>
            <a:r>
              <a:rPr lang="en-US" sz="1800" b="1" dirty="0" smtClean="0">
                <a:latin typeface="+mj-lt"/>
              </a:rPr>
              <a:t>There will be 3 days of these sessions in August where we will be covering 12 batches in totality</a:t>
            </a:r>
            <a:endParaRPr lang="en-US" sz="1800" b="1" dirty="0" smtClean="0">
              <a:latin typeface="+mj-lt"/>
            </a:endParaRPr>
          </a:p>
          <a:p>
            <a:r>
              <a:rPr lang="en-US" sz="1800" b="1" dirty="0" smtClean="0">
                <a:latin typeface="+mj-lt"/>
              </a:rPr>
              <a:t>The session plan per day will look like this :-</a:t>
            </a:r>
          </a:p>
          <a:p>
            <a:pPr marL="0" indent="0">
              <a:buNone/>
            </a:pPr>
            <a:endParaRPr lang="en-US" sz="1800" b="1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63" y="2770225"/>
            <a:ext cx="4716686" cy="380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6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Commercial </a:t>
            </a:r>
            <a:r>
              <a:rPr lang="en-US" sz="2800" dirty="0"/>
              <a:t>Investment </a:t>
            </a:r>
            <a:r>
              <a:rPr lang="en-US" sz="2800" dirty="0" smtClean="0"/>
              <a:t>Cost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40738"/>
              </p:ext>
            </p:extLst>
          </p:nvPr>
        </p:nvGraphicFramePr>
        <p:xfrm>
          <a:off x="1145883" y="1635617"/>
          <a:ext cx="9900233" cy="210608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3024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958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19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924">
                <a:tc gridSpan="3">
                  <a:txBody>
                    <a:bodyPr/>
                    <a:lstStyle/>
                    <a:p>
                      <a:pPr algn="ctr" fontAlgn="ctr"/>
                      <a:endParaRPr lang="en-US" sz="16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215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600" u="sng" strike="noStrike" dirty="0">
                          <a:solidFill>
                            <a:schemeClr val="tx1"/>
                          </a:solidFill>
                          <a:effectLst/>
                        </a:rPr>
                        <a:t>Delivery (for each batch of </a:t>
                      </a:r>
                      <a:r>
                        <a:rPr lang="en-US" sz="1600" u="sng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max </a:t>
                      </a:r>
                      <a:r>
                        <a:rPr lang="en-US" sz="1600" u="sng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15 </a:t>
                      </a:r>
                      <a:r>
                        <a:rPr lang="en-US" sz="1600" u="sng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participants</a:t>
                      </a:r>
                      <a:r>
                        <a:rPr lang="en-US" sz="1600" u="sng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endParaRPr lang="en-US" sz="16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2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sng" strike="noStrike" dirty="0">
                          <a:solidFill>
                            <a:schemeClr val="tx1"/>
                          </a:solidFill>
                          <a:effectLst/>
                        </a:rPr>
                        <a:t>Activity </a:t>
                      </a:r>
                      <a:endParaRPr lang="en-US" sz="14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sng" strike="noStrike" dirty="0">
                          <a:solidFill>
                            <a:schemeClr val="tx1"/>
                          </a:solidFill>
                          <a:effectLst/>
                        </a:rPr>
                        <a:t>Investment</a:t>
                      </a:r>
                      <a:endParaRPr lang="en-US" sz="14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sng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</a:t>
                      </a:r>
                      <a:r>
                        <a:rPr lang="en-US" sz="1400" u="sng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532" marR="8532" marT="8532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7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Professional Fee for delivery – </a:t>
                      </a:r>
                      <a:r>
                        <a:rPr lang="en-US" sz="13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Creative</a:t>
                      </a:r>
                      <a:r>
                        <a:rPr lang="en-US" sz="13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Problem Solving Session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INR </a:t>
                      </a:r>
                      <a:r>
                        <a:rPr lang="en-US" sz="13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65,000 </a:t>
                      </a:r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 Day per consultant X </a:t>
                      </a:r>
                      <a:r>
                        <a:rPr lang="en-US" sz="13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3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Days X 1 Consultant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INR </a:t>
                      </a:r>
                      <a:r>
                        <a:rPr lang="en-US" sz="13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65,000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ctr"/>
                </a:tc>
              </a:tr>
              <a:tr h="41599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>
                          <a:effectLst/>
                        </a:rPr>
                        <a:t>Total Investment </a:t>
                      </a:r>
                      <a:r>
                        <a:rPr lang="en-US" sz="1300" b="1" u="none" strike="noStrike" dirty="0" smtClean="0">
                          <a:effectLst/>
                        </a:rPr>
                        <a:t>covering</a:t>
                      </a:r>
                      <a:r>
                        <a:rPr lang="en-US" sz="1300" b="1" u="none" strike="noStrike" baseline="0" dirty="0" smtClean="0">
                          <a:effectLst/>
                        </a:rPr>
                        <a:t> all 3 days in August ( 65,000 X 3)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INR</a:t>
                      </a:r>
                      <a:r>
                        <a:rPr lang="en-US" sz="1300" b="1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b="1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1,95,000</a:t>
                      </a:r>
                      <a:endParaRPr lang="en-US" sz="13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32" marR="8532" marT="853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8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489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PowerPoint Presentation</vt:lpstr>
      <vt:lpstr>WAY FORWARD…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mittal</dc:creator>
  <cp:lastModifiedBy>wade@maynardleigh.in</cp:lastModifiedBy>
  <cp:revision>14</cp:revision>
  <dcterms:created xsi:type="dcterms:W3CDTF">2017-08-02T12:08:54Z</dcterms:created>
  <dcterms:modified xsi:type="dcterms:W3CDTF">2017-08-18T07:39:40Z</dcterms:modified>
</cp:coreProperties>
</file>