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83" r:id="rId3"/>
    <p:sldId id="260" r:id="rId4"/>
    <p:sldId id="259" r:id="rId5"/>
    <p:sldId id="261" r:id="rId6"/>
    <p:sldId id="257" r:id="rId7"/>
    <p:sldId id="262" r:id="rId8"/>
    <p:sldId id="277" r:id="rId9"/>
    <p:sldId id="268" r:id="rId10"/>
    <p:sldId id="269" r:id="rId11"/>
    <p:sldId id="270" r:id="rId12"/>
    <p:sldId id="271" r:id="rId13"/>
    <p:sldId id="272" r:id="rId14"/>
    <p:sldId id="280" r:id="rId15"/>
    <p:sldId id="282" r:id="rId16"/>
    <p:sldId id="273" r:id="rId17"/>
    <p:sldId id="281"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D2474E-2A61-4FCA-9EBD-FF026AEE73A3}" type="doc">
      <dgm:prSet loTypeId="urn:microsoft.com/office/officeart/2005/8/layout/hProcess9" loCatId="process" qsTypeId="urn:microsoft.com/office/officeart/2005/8/quickstyle/simple1" qsCatId="simple" csTypeId="urn:microsoft.com/office/officeart/2005/8/colors/colorful1#4" csCatId="colorful" phldr="1"/>
      <dgm:spPr/>
    </dgm:pt>
    <dgm:pt modelId="{3FFB135C-14A3-49AF-AE34-6F8CC50163FE}">
      <dgm:prSet phldrT="[Text]"/>
      <dgm:spPr/>
      <dgm:t>
        <a:bodyPr/>
        <a:lstStyle/>
        <a:p>
          <a:r>
            <a:rPr lang="en-US" dirty="0" smtClean="0"/>
            <a:t>Progress IT- </a:t>
          </a:r>
          <a:r>
            <a:rPr lang="en-US" dirty="0"/>
            <a:t>The 9 </a:t>
          </a:r>
          <a:r>
            <a:rPr lang="en-US" dirty="0" smtClean="0"/>
            <a:t>Week Goal Tracking System</a:t>
          </a:r>
          <a:endParaRPr lang="en-US" dirty="0"/>
        </a:p>
      </dgm:t>
    </dgm:pt>
    <dgm:pt modelId="{33A06A42-5190-4530-83D0-3AC1B1A3C8CE}" type="parTrans" cxnId="{0D951581-0E5C-4CE4-9D93-AFB97D8482A7}">
      <dgm:prSet/>
      <dgm:spPr/>
      <dgm:t>
        <a:bodyPr/>
        <a:lstStyle/>
        <a:p>
          <a:endParaRPr lang="en-US"/>
        </a:p>
      </dgm:t>
    </dgm:pt>
    <dgm:pt modelId="{167A8B6D-CA0F-4076-9F04-617DA5D23B9C}" type="sibTrans" cxnId="{0D951581-0E5C-4CE4-9D93-AFB97D8482A7}">
      <dgm:prSet/>
      <dgm:spPr/>
      <dgm:t>
        <a:bodyPr/>
        <a:lstStyle/>
        <a:p>
          <a:endParaRPr lang="en-US"/>
        </a:p>
      </dgm:t>
    </dgm:pt>
    <dgm:pt modelId="{3D7BC919-3E41-4098-BE85-D73469AEEEB8}">
      <dgm:prSet phldrT="[Text]"/>
      <dgm:spPr/>
      <dgm:t>
        <a:bodyPr/>
        <a:lstStyle/>
        <a:p>
          <a:r>
            <a:rPr lang="en-US" dirty="0" smtClean="0"/>
            <a:t>One </a:t>
          </a:r>
          <a:r>
            <a:rPr lang="en-US" dirty="0"/>
            <a:t>to </a:t>
          </a:r>
          <a:r>
            <a:rPr lang="en-US" dirty="0" smtClean="0"/>
            <a:t>One Coaching Call</a:t>
          </a:r>
          <a:endParaRPr lang="en-US" dirty="0"/>
        </a:p>
      </dgm:t>
    </dgm:pt>
    <dgm:pt modelId="{506D380E-D17C-4F9C-83C1-C359C163C3C5}" type="parTrans" cxnId="{D1496028-4D30-44BE-AC53-B446AEA1EDBC}">
      <dgm:prSet/>
      <dgm:spPr/>
      <dgm:t>
        <a:bodyPr/>
        <a:lstStyle/>
        <a:p>
          <a:endParaRPr lang="en-US"/>
        </a:p>
      </dgm:t>
    </dgm:pt>
    <dgm:pt modelId="{B88EE50B-9216-4E44-A3BD-A6A31BDD6F41}" type="sibTrans" cxnId="{D1496028-4D30-44BE-AC53-B446AEA1EDBC}">
      <dgm:prSet/>
      <dgm:spPr/>
      <dgm:t>
        <a:bodyPr/>
        <a:lstStyle/>
        <a:p>
          <a:endParaRPr lang="en-US"/>
        </a:p>
      </dgm:t>
    </dgm:pt>
    <dgm:pt modelId="{1CA51146-3B04-42F5-856F-7FFC930AA002}">
      <dgm:prSet/>
      <dgm:spPr/>
      <dgm:t>
        <a:bodyPr/>
        <a:lstStyle/>
        <a:p>
          <a:r>
            <a:rPr lang="en-US" dirty="0"/>
            <a:t>Attend The 2-day Personal Impact Workshop</a:t>
          </a:r>
        </a:p>
      </dgm:t>
    </dgm:pt>
    <dgm:pt modelId="{C52CC5B2-5C40-4D43-BBEB-08F65F9A598E}" type="parTrans" cxnId="{3C9579E0-E882-461E-B72E-76E842D37399}">
      <dgm:prSet/>
      <dgm:spPr/>
      <dgm:t>
        <a:bodyPr/>
        <a:lstStyle/>
        <a:p>
          <a:endParaRPr lang="en-US"/>
        </a:p>
      </dgm:t>
    </dgm:pt>
    <dgm:pt modelId="{3EF86695-C9EA-4E0B-8E3C-C215497CF0C9}" type="sibTrans" cxnId="{3C9579E0-E882-461E-B72E-76E842D37399}">
      <dgm:prSet/>
      <dgm:spPr/>
      <dgm:t>
        <a:bodyPr/>
        <a:lstStyle/>
        <a:p>
          <a:endParaRPr lang="en-US"/>
        </a:p>
      </dgm:t>
    </dgm:pt>
    <dgm:pt modelId="{46F50C66-90E1-4BC8-B20C-E639295F514A}" type="pres">
      <dgm:prSet presAssocID="{0FD2474E-2A61-4FCA-9EBD-FF026AEE73A3}" presName="CompostProcess" presStyleCnt="0">
        <dgm:presLayoutVars>
          <dgm:dir/>
          <dgm:resizeHandles val="exact"/>
        </dgm:presLayoutVars>
      </dgm:prSet>
      <dgm:spPr/>
    </dgm:pt>
    <dgm:pt modelId="{35ECA663-9264-4B6C-89CD-CA20E1737E8C}" type="pres">
      <dgm:prSet presAssocID="{0FD2474E-2A61-4FCA-9EBD-FF026AEE73A3}" presName="arrow" presStyleLbl="bgShp" presStyleIdx="0" presStyleCnt="1" custLinFactNeighborX="-121" custLinFactNeighborY="19405"/>
      <dgm:spPr/>
    </dgm:pt>
    <dgm:pt modelId="{4F12BC1B-6E75-4DCE-BC8B-189B34E46932}" type="pres">
      <dgm:prSet presAssocID="{0FD2474E-2A61-4FCA-9EBD-FF026AEE73A3}" presName="linearProcess" presStyleCnt="0"/>
      <dgm:spPr/>
    </dgm:pt>
    <dgm:pt modelId="{810C771A-119B-4692-BFE7-D417C851C8EF}" type="pres">
      <dgm:prSet presAssocID="{1CA51146-3B04-42F5-856F-7FFC930AA002}" presName="textNode" presStyleLbl="node1" presStyleIdx="0" presStyleCnt="3">
        <dgm:presLayoutVars>
          <dgm:bulletEnabled val="1"/>
        </dgm:presLayoutVars>
      </dgm:prSet>
      <dgm:spPr/>
      <dgm:t>
        <a:bodyPr/>
        <a:lstStyle/>
        <a:p>
          <a:endParaRPr lang="en-US"/>
        </a:p>
      </dgm:t>
    </dgm:pt>
    <dgm:pt modelId="{37BEE431-844E-4553-B07C-AEE795B592E5}" type="pres">
      <dgm:prSet presAssocID="{3EF86695-C9EA-4E0B-8E3C-C215497CF0C9}" presName="sibTrans" presStyleCnt="0"/>
      <dgm:spPr/>
    </dgm:pt>
    <dgm:pt modelId="{54ACEEB5-85B5-45FF-BE87-29D5D450A7B0}" type="pres">
      <dgm:prSet presAssocID="{3FFB135C-14A3-49AF-AE34-6F8CC50163FE}" presName="textNode" presStyleLbl="node1" presStyleIdx="1" presStyleCnt="3">
        <dgm:presLayoutVars>
          <dgm:bulletEnabled val="1"/>
        </dgm:presLayoutVars>
      </dgm:prSet>
      <dgm:spPr/>
      <dgm:t>
        <a:bodyPr/>
        <a:lstStyle/>
        <a:p>
          <a:endParaRPr lang="en-US"/>
        </a:p>
      </dgm:t>
    </dgm:pt>
    <dgm:pt modelId="{0AEB8303-2C96-475E-9396-02FD1B27C605}" type="pres">
      <dgm:prSet presAssocID="{167A8B6D-CA0F-4076-9F04-617DA5D23B9C}" presName="sibTrans" presStyleCnt="0"/>
      <dgm:spPr/>
    </dgm:pt>
    <dgm:pt modelId="{02F3B165-D99C-4869-A09C-8098917F925D}" type="pres">
      <dgm:prSet presAssocID="{3D7BC919-3E41-4098-BE85-D73469AEEEB8}" presName="textNode" presStyleLbl="node1" presStyleIdx="2" presStyleCnt="3">
        <dgm:presLayoutVars>
          <dgm:bulletEnabled val="1"/>
        </dgm:presLayoutVars>
      </dgm:prSet>
      <dgm:spPr/>
      <dgm:t>
        <a:bodyPr/>
        <a:lstStyle/>
        <a:p>
          <a:endParaRPr lang="en-US"/>
        </a:p>
      </dgm:t>
    </dgm:pt>
  </dgm:ptLst>
  <dgm:cxnLst>
    <dgm:cxn modelId="{D4D79974-4E8C-437A-B29E-6F5594C09205}" type="presOf" srcId="{0FD2474E-2A61-4FCA-9EBD-FF026AEE73A3}" destId="{46F50C66-90E1-4BC8-B20C-E639295F514A}" srcOrd="0" destOrd="0" presId="urn:microsoft.com/office/officeart/2005/8/layout/hProcess9"/>
    <dgm:cxn modelId="{3CA7F08B-A73C-483F-BA40-E34976E800BF}" type="presOf" srcId="{3FFB135C-14A3-49AF-AE34-6F8CC50163FE}" destId="{54ACEEB5-85B5-45FF-BE87-29D5D450A7B0}" srcOrd="0" destOrd="0" presId="urn:microsoft.com/office/officeart/2005/8/layout/hProcess9"/>
    <dgm:cxn modelId="{D1496028-4D30-44BE-AC53-B446AEA1EDBC}" srcId="{0FD2474E-2A61-4FCA-9EBD-FF026AEE73A3}" destId="{3D7BC919-3E41-4098-BE85-D73469AEEEB8}" srcOrd="2" destOrd="0" parTransId="{506D380E-D17C-4F9C-83C1-C359C163C3C5}" sibTransId="{B88EE50B-9216-4E44-A3BD-A6A31BDD6F41}"/>
    <dgm:cxn modelId="{3C9579E0-E882-461E-B72E-76E842D37399}" srcId="{0FD2474E-2A61-4FCA-9EBD-FF026AEE73A3}" destId="{1CA51146-3B04-42F5-856F-7FFC930AA002}" srcOrd="0" destOrd="0" parTransId="{C52CC5B2-5C40-4D43-BBEB-08F65F9A598E}" sibTransId="{3EF86695-C9EA-4E0B-8E3C-C215497CF0C9}"/>
    <dgm:cxn modelId="{32E1796F-776A-48C5-9CA8-04311AF499BD}" type="presOf" srcId="{1CA51146-3B04-42F5-856F-7FFC930AA002}" destId="{810C771A-119B-4692-BFE7-D417C851C8EF}" srcOrd="0" destOrd="0" presId="urn:microsoft.com/office/officeart/2005/8/layout/hProcess9"/>
    <dgm:cxn modelId="{F28ED468-0CF2-4ABB-8651-1E13790FA59F}" type="presOf" srcId="{3D7BC919-3E41-4098-BE85-D73469AEEEB8}" destId="{02F3B165-D99C-4869-A09C-8098917F925D}" srcOrd="0" destOrd="0" presId="urn:microsoft.com/office/officeart/2005/8/layout/hProcess9"/>
    <dgm:cxn modelId="{0D951581-0E5C-4CE4-9D93-AFB97D8482A7}" srcId="{0FD2474E-2A61-4FCA-9EBD-FF026AEE73A3}" destId="{3FFB135C-14A3-49AF-AE34-6F8CC50163FE}" srcOrd="1" destOrd="0" parTransId="{33A06A42-5190-4530-83D0-3AC1B1A3C8CE}" sibTransId="{167A8B6D-CA0F-4076-9F04-617DA5D23B9C}"/>
    <dgm:cxn modelId="{2B4ED90E-9E70-47E0-919A-22EA4FE1C6D0}" type="presParOf" srcId="{46F50C66-90E1-4BC8-B20C-E639295F514A}" destId="{35ECA663-9264-4B6C-89CD-CA20E1737E8C}" srcOrd="0" destOrd="0" presId="urn:microsoft.com/office/officeart/2005/8/layout/hProcess9"/>
    <dgm:cxn modelId="{2572499F-D3E4-4A79-8825-97630B3F2A98}" type="presParOf" srcId="{46F50C66-90E1-4BC8-B20C-E639295F514A}" destId="{4F12BC1B-6E75-4DCE-BC8B-189B34E46932}" srcOrd="1" destOrd="0" presId="urn:microsoft.com/office/officeart/2005/8/layout/hProcess9"/>
    <dgm:cxn modelId="{BAB5F8E7-43BD-4C1D-A7C9-685F7C87EAF8}" type="presParOf" srcId="{4F12BC1B-6E75-4DCE-BC8B-189B34E46932}" destId="{810C771A-119B-4692-BFE7-D417C851C8EF}" srcOrd="0" destOrd="0" presId="urn:microsoft.com/office/officeart/2005/8/layout/hProcess9"/>
    <dgm:cxn modelId="{24C289BB-0260-4E7C-9102-980849D7C07B}" type="presParOf" srcId="{4F12BC1B-6E75-4DCE-BC8B-189B34E46932}" destId="{37BEE431-844E-4553-B07C-AEE795B592E5}" srcOrd="1" destOrd="0" presId="urn:microsoft.com/office/officeart/2005/8/layout/hProcess9"/>
    <dgm:cxn modelId="{DAE2A3EA-411F-47EC-B93E-C68E83D031CE}" type="presParOf" srcId="{4F12BC1B-6E75-4DCE-BC8B-189B34E46932}" destId="{54ACEEB5-85B5-45FF-BE87-29D5D450A7B0}" srcOrd="2" destOrd="0" presId="urn:microsoft.com/office/officeart/2005/8/layout/hProcess9"/>
    <dgm:cxn modelId="{EFB838C4-E86E-4CAF-86C6-21E7B467937F}" type="presParOf" srcId="{4F12BC1B-6E75-4DCE-BC8B-189B34E46932}" destId="{0AEB8303-2C96-475E-9396-02FD1B27C605}" srcOrd="3" destOrd="0" presId="urn:microsoft.com/office/officeart/2005/8/layout/hProcess9"/>
    <dgm:cxn modelId="{B72425E7-5DDD-444F-8290-496502E03A07}" type="presParOf" srcId="{4F12BC1B-6E75-4DCE-BC8B-189B34E46932}" destId="{02F3B165-D99C-4869-A09C-8098917F925D}"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ECA663-9264-4B6C-89CD-CA20E1737E8C}">
      <dsp:nvSpPr>
        <dsp:cNvPr id="0" name=""/>
        <dsp:cNvSpPr/>
      </dsp:nvSpPr>
      <dsp:spPr>
        <a:xfrm>
          <a:off x="785812" y="0"/>
          <a:ext cx="9029699" cy="2988615"/>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0C771A-119B-4692-BFE7-D417C851C8EF}">
      <dsp:nvSpPr>
        <dsp:cNvPr id="0" name=""/>
        <dsp:cNvSpPr/>
      </dsp:nvSpPr>
      <dsp:spPr>
        <a:xfrm>
          <a:off x="11411" y="896584"/>
          <a:ext cx="3419334" cy="119544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a:t>Attend The 2-day Personal Impact Workshop</a:t>
          </a:r>
        </a:p>
      </dsp:txBody>
      <dsp:txXfrm>
        <a:off x="69768" y="954941"/>
        <a:ext cx="3302620" cy="1078732"/>
      </dsp:txXfrm>
    </dsp:sp>
    <dsp:sp modelId="{54ACEEB5-85B5-45FF-BE87-29D5D450A7B0}">
      <dsp:nvSpPr>
        <dsp:cNvPr id="0" name=""/>
        <dsp:cNvSpPr/>
      </dsp:nvSpPr>
      <dsp:spPr>
        <a:xfrm>
          <a:off x="3601920" y="896584"/>
          <a:ext cx="3419334" cy="119544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Progress IT- </a:t>
          </a:r>
          <a:r>
            <a:rPr lang="en-US" sz="2300" kern="1200" dirty="0"/>
            <a:t>The 9 </a:t>
          </a:r>
          <a:r>
            <a:rPr lang="en-US" sz="2300" kern="1200" dirty="0" smtClean="0"/>
            <a:t>Week Goal Tracking System</a:t>
          </a:r>
          <a:endParaRPr lang="en-US" sz="2300" kern="1200" dirty="0"/>
        </a:p>
      </dsp:txBody>
      <dsp:txXfrm>
        <a:off x="3660277" y="954941"/>
        <a:ext cx="3302620" cy="1078732"/>
      </dsp:txXfrm>
    </dsp:sp>
    <dsp:sp modelId="{02F3B165-D99C-4869-A09C-8098917F925D}">
      <dsp:nvSpPr>
        <dsp:cNvPr id="0" name=""/>
        <dsp:cNvSpPr/>
      </dsp:nvSpPr>
      <dsp:spPr>
        <a:xfrm>
          <a:off x="7192429" y="896584"/>
          <a:ext cx="3419334" cy="1195446"/>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One </a:t>
          </a:r>
          <a:r>
            <a:rPr lang="en-US" sz="2300" kern="1200" dirty="0"/>
            <a:t>to </a:t>
          </a:r>
          <a:r>
            <a:rPr lang="en-US" sz="2300" kern="1200" dirty="0" smtClean="0"/>
            <a:t>One Coaching Call</a:t>
          </a:r>
          <a:endParaRPr lang="en-US" sz="2300" kern="1200" dirty="0"/>
        </a:p>
      </dsp:txBody>
      <dsp:txXfrm>
        <a:off x="7250786" y="954941"/>
        <a:ext cx="3302620" cy="107873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E56152-A90C-4F86-B852-33CB1E52ABF1}" type="datetimeFigureOut">
              <a:rPr lang="en-IN" smtClean="0"/>
              <a:t>08-06-2017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C975EA-7336-4F90-AD51-FD19C006C4BF}" type="slidenum">
              <a:rPr lang="en-IN" smtClean="0"/>
              <a:t>‹#›</a:t>
            </a:fld>
            <a:endParaRPr lang="en-IN"/>
          </a:p>
        </p:txBody>
      </p:sp>
    </p:spTree>
    <p:extLst>
      <p:ext uri="{BB962C8B-B14F-4D97-AF65-F5344CB8AC3E}">
        <p14:creationId xmlns:p14="http://schemas.microsoft.com/office/powerpoint/2010/main" val="352911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77C23F6-0505-4C2A-829B-1287B2C53372}" type="slidenum">
              <a:rPr lang="en-US" smtClean="0"/>
              <a:pPr fontAlgn="base">
                <a:spcBef>
                  <a:spcPct val="0"/>
                </a:spcBef>
                <a:spcAft>
                  <a:spcPct val="0"/>
                </a:spcAft>
                <a:defRPr/>
              </a:pPr>
              <a:t>1</a:t>
            </a:fld>
            <a:endParaRPr lang="en-US"/>
          </a:p>
        </p:txBody>
      </p:sp>
    </p:spTree>
    <p:extLst>
      <p:ext uri="{BB962C8B-B14F-4D97-AF65-F5344CB8AC3E}">
        <p14:creationId xmlns:p14="http://schemas.microsoft.com/office/powerpoint/2010/main" val="1308949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77C23F6-0505-4C2A-829B-1287B2C53372}" type="slidenum">
              <a:rPr lang="en-US" smtClean="0"/>
              <a:pPr fontAlgn="base">
                <a:spcBef>
                  <a:spcPct val="0"/>
                </a:spcBef>
                <a:spcAft>
                  <a:spcPct val="0"/>
                </a:spcAft>
                <a:defRPr/>
              </a:pPr>
              <a:t>20</a:t>
            </a:fld>
            <a:endParaRPr lang="en-US"/>
          </a:p>
        </p:txBody>
      </p:sp>
    </p:spTree>
    <p:extLst>
      <p:ext uri="{BB962C8B-B14F-4D97-AF65-F5344CB8AC3E}">
        <p14:creationId xmlns:p14="http://schemas.microsoft.com/office/powerpoint/2010/main" val="2416688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B1B8F34-824A-4B0B-8DC4-CB3514291882}" type="datetime1">
              <a:rPr lang="en-IN" smtClean="0"/>
              <a:t>08-06-2017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31384F-D4C8-42AC-8756-D72A2598FDF3}" type="slidenum">
              <a:rPr lang="en-IN" smtClean="0"/>
              <a:t>‹#›</a:t>
            </a:fld>
            <a:endParaRPr lang="en-IN"/>
          </a:p>
        </p:txBody>
      </p:sp>
    </p:spTree>
    <p:extLst>
      <p:ext uri="{BB962C8B-B14F-4D97-AF65-F5344CB8AC3E}">
        <p14:creationId xmlns:p14="http://schemas.microsoft.com/office/powerpoint/2010/main" val="3259683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73A832-4C4E-4530-BED8-354DF9FE6619}" type="datetime1">
              <a:rPr lang="en-IN" smtClean="0"/>
              <a:t>08-06-2017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31384F-D4C8-42AC-8756-D72A2598FDF3}" type="slidenum">
              <a:rPr lang="en-IN" smtClean="0"/>
              <a:t>‹#›</a:t>
            </a:fld>
            <a:endParaRPr lang="en-IN"/>
          </a:p>
        </p:txBody>
      </p:sp>
    </p:spTree>
    <p:extLst>
      <p:ext uri="{BB962C8B-B14F-4D97-AF65-F5344CB8AC3E}">
        <p14:creationId xmlns:p14="http://schemas.microsoft.com/office/powerpoint/2010/main" val="3608548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892CDE5-AD53-4958-9115-FB0346468682}" type="datetime1">
              <a:rPr lang="en-IN" smtClean="0"/>
              <a:t>08-06-2017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31384F-D4C8-42AC-8756-D72A2598FDF3}" type="slidenum">
              <a:rPr lang="en-IN" smtClean="0"/>
              <a:t>‹#›</a:t>
            </a:fld>
            <a:endParaRPr lang="en-IN"/>
          </a:p>
        </p:txBody>
      </p:sp>
    </p:spTree>
    <p:extLst>
      <p:ext uri="{BB962C8B-B14F-4D97-AF65-F5344CB8AC3E}">
        <p14:creationId xmlns:p14="http://schemas.microsoft.com/office/powerpoint/2010/main" val="3661165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5DE8233-34F0-404C-AB97-FECE561F44BF}" type="datetime1">
              <a:rPr lang="en-IN" smtClean="0"/>
              <a:t>08-06-2017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31384F-D4C8-42AC-8756-D72A2598FDF3}" type="slidenum">
              <a:rPr lang="en-IN" smtClean="0"/>
              <a:t>‹#›</a:t>
            </a:fld>
            <a:endParaRPr lang="en-IN"/>
          </a:p>
        </p:txBody>
      </p:sp>
    </p:spTree>
    <p:extLst>
      <p:ext uri="{BB962C8B-B14F-4D97-AF65-F5344CB8AC3E}">
        <p14:creationId xmlns:p14="http://schemas.microsoft.com/office/powerpoint/2010/main" val="2415241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CC1347-6A57-459D-B2F1-072FCB4B3BA7}" type="datetime1">
              <a:rPr lang="en-IN" smtClean="0"/>
              <a:t>08-06-2017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31384F-D4C8-42AC-8756-D72A2598FDF3}" type="slidenum">
              <a:rPr lang="en-IN" smtClean="0"/>
              <a:t>‹#›</a:t>
            </a:fld>
            <a:endParaRPr lang="en-IN"/>
          </a:p>
        </p:txBody>
      </p:sp>
    </p:spTree>
    <p:extLst>
      <p:ext uri="{BB962C8B-B14F-4D97-AF65-F5344CB8AC3E}">
        <p14:creationId xmlns:p14="http://schemas.microsoft.com/office/powerpoint/2010/main" val="4086293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2560C9A-70C3-4380-8977-888EC82C2341}" type="datetime1">
              <a:rPr lang="en-IN" smtClean="0"/>
              <a:t>08-06-2017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31384F-D4C8-42AC-8756-D72A2598FDF3}" type="slidenum">
              <a:rPr lang="en-IN" smtClean="0"/>
              <a:t>‹#›</a:t>
            </a:fld>
            <a:endParaRPr lang="en-IN"/>
          </a:p>
        </p:txBody>
      </p:sp>
    </p:spTree>
    <p:extLst>
      <p:ext uri="{BB962C8B-B14F-4D97-AF65-F5344CB8AC3E}">
        <p14:creationId xmlns:p14="http://schemas.microsoft.com/office/powerpoint/2010/main" val="3822545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105E7F0-6886-4330-A1B5-A9B61E1CE28F}" type="datetime1">
              <a:rPr lang="en-IN" smtClean="0"/>
              <a:t>08-06-2017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31384F-D4C8-42AC-8756-D72A2598FDF3}" type="slidenum">
              <a:rPr lang="en-IN" smtClean="0"/>
              <a:t>‹#›</a:t>
            </a:fld>
            <a:endParaRPr lang="en-IN"/>
          </a:p>
        </p:txBody>
      </p:sp>
    </p:spTree>
    <p:extLst>
      <p:ext uri="{BB962C8B-B14F-4D97-AF65-F5344CB8AC3E}">
        <p14:creationId xmlns:p14="http://schemas.microsoft.com/office/powerpoint/2010/main" val="2490700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3365382-7A9A-408C-BCF7-B1C2ED92405C}" type="datetime1">
              <a:rPr lang="en-IN" smtClean="0"/>
              <a:t>08-06-2017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31384F-D4C8-42AC-8756-D72A2598FDF3}" type="slidenum">
              <a:rPr lang="en-IN" smtClean="0"/>
              <a:t>‹#›</a:t>
            </a:fld>
            <a:endParaRPr lang="en-IN"/>
          </a:p>
        </p:txBody>
      </p:sp>
    </p:spTree>
    <p:extLst>
      <p:ext uri="{BB962C8B-B14F-4D97-AF65-F5344CB8AC3E}">
        <p14:creationId xmlns:p14="http://schemas.microsoft.com/office/powerpoint/2010/main" val="1053458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A3CD1-B77A-4BAC-AB81-383C32A16F28}" type="datetime1">
              <a:rPr lang="en-IN" smtClean="0"/>
              <a:t>08-06-2017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31384F-D4C8-42AC-8756-D72A2598FDF3}" type="slidenum">
              <a:rPr lang="en-IN" smtClean="0"/>
              <a:t>‹#›</a:t>
            </a:fld>
            <a:endParaRPr lang="en-IN"/>
          </a:p>
        </p:txBody>
      </p:sp>
    </p:spTree>
    <p:extLst>
      <p:ext uri="{BB962C8B-B14F-4D97-AF65-F5344CB8AC3E}">
        <p14:creationId xmlns:p14="http://schemas.microsoft.com/office/powerpoint/2010/main" val="1961651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19CA06-C6F0-408A-B238-BBE81BE902FE}" type="datetime1">
              <a:rPr lang="en-IN" smtClean="0"/>
              <a:t>08-06-2017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31384F-D4C8-42AC-8756-D72A2598FDF3}" type="slidenum">
              <a:rPr lang="en-IN" smtClean="0"/>
              <a:t>‹#›</a:t>
            </a:fld>
            <a:endParaRPr lang="en-IN"/>
          </a:p>
        </p:txBody>
      </p:sp>
    </p:spTree>
    <p:extLst>
      <p:ext uri="{BB962C8B-B14F-4D97-AF65-F5344CB8AC3E}">
        <p14:creationId xmlns:p14="http://schemas.microsoft.com/office/powerpoint/2010/main" val="247780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8D8189-70EC-4068-B9A7-524689160C65}" type="datetime1">
              <a:rPr lang="en-IN" smtClean="0"/>
              <a:t>08-06-2017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31384F-D4C8-42AC-8756-D72A2598FDF3}" type="slidenum">
              <a:rPr lang="en-IN" smtClean="0"/>
              <a:t>‹#›</a:t>
            </a:fld>
            <a:endParaRPr lang="en-IN"/>
          </a:p>
        </p:txBody>
      </p:sp>
    </p:spTree>
    <p:extLst>
      <p:ext uri="{BB962C8B-B14F-4D97-AF65-F5344CB8AC3E}">
        <p14:creationId xmlns:p14="http://schemas.microsoft.com/office/powerpoint/2010/main" val="1955348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7E87C7-71D3-427E-9926-A51CE84249C4}" type="datetime1">
              <a:rPr lang="en-IN" smtClean="0"/>
              <a:t>08-06-2017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31384F-D4C8-42AC-8756-D72A2598FDF3}" type="slidenum">
              <a:rPr lang="en-IN" smtClean="0"/>
              <a:t>‹#›</a:t>
            </a:fld>
            <a:endParaRPr lang="en-IN"/>
          </a:p>
        </p:txBody>
      </p:sp>
    </p:spTree>
    <p:extLst>
      <p:ext uri="{BB962C8B-B14F-4D97-AF65-F5344CB8AC3E}">
        <p14:creationId xmlns:p14="http://schemas.microsoft.com/office/powerpoint/2010/main" val="3609681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4937760"/>
          </a:xfrm>
          <a:prstGeom prst="rect">
            <a:avLst/>
          </a:prstGeom>
        </p:spPr>
      </p:pic>
      <p:pic>
        <p:nvPicPr>
          <p:cNvPr id="2" name="Picture 2" descr="Image result for lodha group logo"/>
          <p:cNvPicPr>
            <a:picLocks noChangeAspect="1" noChangeArrowheads="1"/>
          </p:cNvPicPr>
          <p:nvPr/>
        </p:nvPicPr>
        <p:blipFill rotWithShape="1">
          <a:blip r:embed="rId4">
            <a:extLst>
              <a:ext uri="{28A0092B-C50C-407E-A947-70E740481C1C}">
                <a14:useLocalDpi xmlns:a14="http://schemas.microsoft.com/office/drawing/2010/main" val="0"/>
              </a:ext>
            </a:extLst>
          </a:blip>
          <a:srcRect t="21120" b="24609"/>
          <a:stretch/>
        </p:blipFill>
        <p:spPr bwMode="auto">
          <a:xfrm>
            <a:off x="1474177" y="5012065"/>
            <a:ext cx="3308838" cy="15807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aynard leigh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1476" y="5383706"/>
            <a:ext cx="4317023" cy="83750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2431384F-D4C8-42AC-8756-D72A2598FDF3}" type="slidenum">
              <a:rPr lang="en-IN" smtClean="0"/>
              <a:t>1</a:t>
            </a:fld>
            <a:endParaRPr lang="en-IN"/>
          </a:p>
        </p:txBody>
      </p:sp>
    </p:spTree>
    <p:extLst>
      <p:ext uri="{BB962C8B-B14F-4D97-AF65-F5344CB8AC3E}">
        <p14:creationId xmlns:p14="http://schemas.microsoft.com/office/powerpoint/2010/main" val="1762746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4621"/>
            <a:ext cx="12192000" cy="66222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p:cNvSpPr txBox="1"/>
          <p:nvPr/>
        </p:nvSpPr>
        <p:spPr>
          <a:xfrm>
            <a:off x="342565" y="85656"/>
            <a:ext cx="6326155" cy="461665"/>
          </a:xfrm>
          <a:prstGeom prst="rect">
            <a:avLst/>
          </a:prstGeom>
          <a:noFill/>
        </p:spPr>
        <p:txBody>
          <a:bodyPr wrap="none" rtlCol="0">
            <a:spAutoFit/>
          </a:bodyPr>
          <a:lstStyle/>
          <a:p>
            <a:r>
              <a:rPr lang="en-IN" sz="2400" dirty="0" smtClean="0"/>
              <a:t>Personal Impact Journey – The Workshop – Day </a:t>
            </a:r>
            <a:r>
              <a:rPr lang="en-IN" sz="2400" dirty="0" smtClean="0"/>
              <a:t>1</a:t>
            </a:r>
            <a:endParaRPr lang="en-IN" sz="2400" dirty="0"/>
          </a:p>
        </p:txBody>
      </p:sp>
      <p:graphicFrame>
        <p:nvGraphicFramePr>
          <p:cNvPr id="8" name="Content Placeholder 3"/>
          <p:cNvGraphicFramePr>
            <a:graphicFrameLocks noGrp="1"/>
          </p:cNvGraphicFramePr>
          <p:nvPr>
            <p:ph idx="1"/>
            <p:extLst>
              <p:ext uri="{D42A27DB-BD31-4B8C-83A1-F6EECF244321}">
                <p14:modId xmlns:p14="http://schemas.microsoft.com/office/powerpoint/2010/main" val="1251773110"/>
              </p:ext>
            </p:extLst>
          </p:nvPr>
        </p:nvGraphicFramePr>
        <p:xfrm>
          <a:off x="342565" y="747876"/>
          <a:ext cx="11515606" cy="6036867"/>
        </p:xfrm>
        <a:graphic>
          <a:graphicData uri="http://schemas.openxmlformats.org/drawingml/2006/table">
            <a:tbl>
              <a:tblPr firstRow="1" bandRow="1">
                <a:tableStyleId>{5C22544A-7EE6-4342-B048-85BDC9FD1C3A}</a:tableStyleId>
              </a:tblPr>
              <a:tblGrid>
                <a:gridCol w="1066259">
                  <a:extLst>
                    <a:ext uri="{9D8B030D-6E8A-4147-A177-3AD203B41FA5}">
                      <a16:colId xmlns:a16="http://schemas.microsoft.com/office/drawing/2014/main" xmlns="" val="20000"/>
                    </a:ext>
                  </a:extLst>
                </a:gridCol>
                <a:gridCol w="2452398">
                  <a:extLst>
                    <a:ext uri="{9D8B030D-6E8A-4147-A177-3AD203B41FA5}">
                      <a16:colId xmlns:a16="http://schemas.microsoft.com/office/drawing/2014/main" xmlns="" val="20001"/>
                    </a:ext>
                  </a:extLst>
                </a:gridCol>
                <a:gridCol w="3731909">
                  <a:extLst>
                    <a:ext uri="{9D8B030D-6E8A-4147-A177-3AD203B41FA5}">
                      <a16:colId xmlns:a16="http://schemas.microsoft.com/office/drawing/2014/main" xmlns="" val="20002"/>
                    </a:ext>
                  </a:extLst>
                </a:gridCol>
                <a:gridCol w="2132520">
                  <a:extLst>
                    <a:ext uri="{9D8B030D-6E8A-4147-A177-3AD203B41FA5}">
                      <a16:colId xmlns:a16="http://schemas.microsoft.com/office/drawing/2014/main" xmlns="" val="20003"/>
                    </a:ext>
                  </a:extLst>
                </a:gridCol>
                <a:gridCol w="2132520">
                  <a:extLst>
                    <a:ext uri="{9D8B030D-6E8A-4147-A177-3AD203B41FA5}">
                      <a16:colId xmlns:a16="http://schemas.microsoft.com/office/drawing/2014/main" xmlns="" val="20004"/>
                    </a:ext>
                  </a:extLst>
                </a:gridCol>
              </a:tblGrid>
              <a:tr h="438018">
                <a:tc>
                  <a:txBody>
                    <a:bodyPr/>
                    <a:lstStyle/>
                    <a:p>
                      <a:r>
                        <a:rPr lang="en-US" dirty="0"/>
                        <a:t>Time</a:t>
                      </a:r>
                    </a:p>
                  </a:txBody>
                  <a:tcPr anchor="ctr"/>
                </a:tc>
                <a:tc>
                  <a:txBody>
                    <a:bodyPr/>
                    <a:lstStyle/>
                    <a:p>
                      <a:r>
                        <a:rPr lang="en-US" dirty="0"/>
                        <a:t>Session</a:t>
                      </a:r>
                    </a:p>
                  </a:txBody>
                  <a:tcPr anchor="ctr"/>
                </a:tc>
                <a:tc>
                  <a:txBody>
                    <a:bodyPr/>
                    <a:lstStyle/>
                    <a:p>
                      <a:r>
                        <a:rPr lang="en-US" dirty="0"/>
                        <a:t>Session Details</a:t>
                      </a:r>
                    </a:p>
                  </a:txBody>
                  <a:tcPr anchor="ctr"/>
                </a:tc>
                <a:tc>
                  <a:txBody>
                    <a:bodyPr/>
                    <a:lstStyle/>
                    <a:p>
                      <a:r>
                        <a:rPr lang="en-US" dirty="0"/>
                        <a:t>Methodology</a:t>
                      </a:r>
                    </a:p>
                  </a:txBody>
                  <a:tcPr anchor="ctr"/>
                </a:tc>
                <a:tc>
                  <a:txBody>
                    <a:bodyPr/>
                    <a:lstStyle/>
                    <a:p>
                      <a:r>
                        <a:rPr lang="en-US" dirty="0"/>
                        <a:t>Outcome</a:t>
                      </a:r>
                    </a:p>
                  </a:txBody>
                  <a:tcPr anchor="ctr"/>
                </a:tc>
                <a:extLst>
                  <a:ext uri="{0D108BD9-81ED-4DB2-BD59-A6C34878D82A}">
                    <a16:rowId xmlns:a16="http://schemas.microsoft.com/office/drawing/2014/main" xmlns="" val="10000"/>
                  </a:ext>
                </a:extLst>
              </a:tr>
              <a:tr h="592181">
                <a:tc>
                  <a:txBody>
                    <a:bodyPr/>
                    <a:lstStyle/>
                    <a:p>
                      <a:r>
                        <a:rPr lang="en-US" sz="1000" dirty="0">
                          <a:latin typeface="+mj-lt"/>
                        </a:rPr>
                        <a:t>9:30-9:45</a:t>
                      </a:r>
                    </a:p>
                  </a:txBody>
                  <a:tcPr anchor="ctr"/>
                </a:tc>
                <a:tc>
                  <a:txBody>
                    <a:bodyPr/>
                    <a:lstStyle/>
                    <a:p>
                      <a:pPr algn="l">
                        <a:lnSpc>
                          <a:spcPts val="1200"/>
                        </a:lnSpc>
                        <a:spcAft>
                          <a:spcPts val="0"/>
                        </a:spcAft>
                      </a:pPr>
                      <a:endParaRPr lang="en-GB" sz="1000" b="0" kern="1200" dirty="0">
                        <a:solidFill>
                          <a:schemeClr val="dk1"/>
                        </a:solidFill>
                        <a:latin typeface="+mj-lt"/>
                        <a:ea typeface="+mn-ea"/>
                        <a:cs typeface="+mn-cs"/>
                      </a:endParaRPr>
                    </a:p>
                    <a:p>
                      <a:pPr algn="l">
                        <a:lnSpc>
                          <a:spcPts val="1200"/>
                        </a:lnSpc>
                        <a:spcAft>
                          <a:spcPts val="0"/>
                        </a:spcAft>
                      </a:pPr>
                      <a:r>
                        <a:rPr lang="en-GB" sz="1000" b="0" kern="1200" dirty="0">
                          <a:solidFill>
                            <a:schemeClr val="dk1"/>
                          </a:solidFill>
                          <a:latin typeface="+mj-lt"/>
                          <a:ea typeface="+mn-ea"/>
                          <a:cs typeface="+mn-cs"/>
                        </a:rPr>
                        <a:t>WELCOME AND CONTEXT SETTING </a:t>
                      </a:r>
                      <a:endParaRPr lang="en-US" sz="1000" b="0" kern="1200" dirty="0">
                        <a:solidFill>
                          <a:schemeClr val="dk1"/>
                        </a:solidFill>
                        <a:latin typeface="+mj-lt"/>
                        <a:ea typeface="+mn-ea"/>
                        <a:cs typeface="+mn-cs"/>
                      </a:endParaRPr>
                    </a:p>
                  </a:txBody>
                  <a:tcPr marL="114300" marR="114300" marT="0" marB="0" anchor="ctr"/>
                </a:tc>
                <a:tc>
                  <a:txBody>
                    <a:bodyPr/>
                    <a:lstStyle/>
                    <a:p>
                      <a:pPr marL="342900" marR="0" lvl="0" indent="-342900" algn="l" defTabSz="914400" rtl="0" eaLnBrk="1" latinLnBrk="0" hangingPunct="1">
                        <a:lnSpc>
                          <a:spcPts val="1200"/>
                        </a:lnSpc>
                        <a:spcBef>
                          <a:spcPts val="0"/>
                        </a:spcBef>
                        <a:spcAft>
                          <a:spcPts val="0"/>
                        </a:spcAft>
                        <a:buFont typeface="Arial"/>
                        <a:buChar char="•"/>
                        <a:tabLst>
                          <a:tab pos="457200" algn="l"/>
                        </a:tabLst>
                      </a:pPr>
                      <a:r>
                        <a:rPr lang="en-GB" sz="1000" b="0" kern="1200" dirty="0">
                          <a:solidFill>
                            <a:schemeClr val="dk1"/>
                          </a:solidFill>
                          <a:latin typeface="+mj-lt"/>
                          <a:ea typeface="+mn-ea"/>
                          <a:cs typeface="Times New Roman"/>
                        </a:rPr>
                        <a:t>What’s the PURPOSE of Personal Impact </a:t>
                      </a:r>
                      <a:endParaRPr lang="en-US" sz="1000" b="0" kern="1200" dirty="0">
                        <a:solidFill>
                          <a:schemeClr val="dk1"/>
                        </a:solidFill>
                        <a:latin typeface="+mj-lt"/>
                        <a:ea typeface="+mn-ea"/>
                        <a:cs typeface="Times New Roman"/>
                      </a:endParaRPr>
                    </a:p>
                    <a:p>
                      <a:pPr marL="342900" marR="0" lvl="0" indent="-342900" algn="l" defTabSz="914400" rtl="0" eaLnBrk="1" latinLnBrk="0" hangingPunct="1">
                        <a:lnSpc>
                          <a:spcPts val="1200"/>
                        </a:lnSpc>
                        <a:spcBef>
                          <a:spcPts val="0"/>
                        </a:spcBef>
                        <a:spcAft>
                          <a:spcPts val="0"/>
                        </a:spcAft>
                        <a:buFont typeface="Arial"/>
                        <a:buChar char="•"/>
                        <a:tabLst>
                          <a:tab pos="457200" algn="l"/>
                        </a:tabLst>
                      </a:pPr>
                      <a:r>
                        <a:rPr lang="en-GB" sz="1000" b="0" kern="1200" dirty="0">
                          <a:solidFill>
                            <a:schemeClr val="dk1"/>
                          </a:solidFill>
                          <a:latin typeface="+mj-lt"/>
                          <a:ea typeface="+mn-ea"/>
                          <a:cs typeface="Times New Roman"/>
                        </a:rPr>
                        <a:t>Introduction of Maynard Leigh Associates</a:t>
                      </a:r>
                    </a:p>
                    <a:p>
                      <a:pPr marL="342900" marR="0" lvl="0" indent="-342900" algn="l" defTabSz="914400" rtl="0" eaLnBrk="1" latinLnBrk="0" hangingPunct="1">
                        <a:lnSpc>
                          <a:spcPts val="1200"/>
                        </a:lnSpc>
                        <a:spcBef>
                          <a:spcPts val="0"/>
                        </a:spcBef>
                        <a:spcAft>
                          <a:spcPts val="0"/>
                        </a:spcAft>
                        <a:buFont typeface="Arial"/>
                        <a:buChar char="•"/>
                        <a:tabLst>
                          <a:tab pos="457200" algn="l"/>
                        </a:tabLst>
                        <a:defRPr/>
                      </a:pPr>
                      <a:r>
                        <a:rPr lang="en-GB" sz="1000" b="0" kern="1200" dirty="0">
                          <a:solidFill>
                            <a:schemeClr val="dk1"/>
                          </a:solidFill>
                          <a:latin typeface="+mj-lt"/>
                          <a:ea typeface="+mn-ea"/>
                          <a:cs typeface="Times New Roman"/>
                        </a:rPr>
                        <a:t>Getting playful and mingling – Move, clap etc.</a:t>
                      </a:r>
                      <a:endParaRPr lang="en-US" sz="1000" b="0" kern="1200" dirty="0">
                        <a:solidFill>
                          <a:schemeClr val="dk1"/>
                        </a:solidFill>
                        <a:latin typeface="+mj-lt"/>
                        <a:ea typeface="+mn-ea"/>
                        <a:cs typeface="Times New Roman"/>
                      </a:endParaRPr>
                    </a:p>
                  </a:txBody>
                  <a:tcPr marL="114300" marR="114300" marT="0" marB="0" anchor="ctr"/>
                </a:tc>
                <a:tc>
                  <a:txBody>
                    <a:bodyPr/>
                    <a:lstStyle/>
                    <a:p>
                      <a:r>
                        <a:rPr lang="en-IN" sz="1000" b="0" dirty="0">
                          <a:latin typeface="+mj-lt"/>
                        </a:rPr>
                        <a:t>Trainer Led</a:t>
                      </a:r>
                    </a:p>
                  </a:txBody>
                  <a:tcPr anchor="ctr"/>
                </a:tc>
                <a:tc>
                  <a:txBody>
                    <a:bodyPr/>
                    <a:lstStyle/>
                    <a:p>
                      <a:r>
                        <a:rPr lang="en-US" sz="1000" b="0" dirty="0">
                          <a:latin typeface="+mj-lt"/>
                        </a:rPr>
                        <a:t>Introduction</a:t>
                      </a:r>
                      <a:r>
                        <a:rPr lang="en-US" sz="1000" b="0" baseline="0" dirty="0">
                          <a:latin typeface="+mj-lt"/>
                        </a:rPr>
                        <a:t> to course</a:t>
                      </a:r>
                    </a:p>
                    <a:p>
                      <a:r>
                        <a:rPr lang="en-US" sz="1000" b="0" baseline="0" dirty="0">
                          <a:latin typeface="+mj-lt"/>
                        </a:rPr>
                        <a:t>Context</a:t>
                      </a:r>
                    </a:p>
                    <a:p>
                      <a:r>
                        <a:rPr lang="en-US" sz="1000" b="0" baseline="0" dirty="0">
                          <a:latin typeface="+mj-lt"/>
                        </a:rPr>
                        <a:t>Warm Up- Building Energy</a:t>
                      </a:r>
                    </a:p>
                  </a:txBody>
                  <a:tcPr anchor="ctr"/>
                </a:tc>
                <a:extLst>
                  <a:ext uri="{0D108BD9-81ED-4DB2-BD59-A6C34878D82A}">
                    <a16:rowId xmlns:a16="http://schemas.microsoft.com/office/drawing/2014/main" xmlns="" val="10001"/>
                  </a:ext>
                </a:extLst>
              </a:tr>
              <a:tr h="603003">
                <a:tc>
                  <a:txBody>
                    <a:bodyPr/>
                    <a:lstStyle/>
                    <a:p>
                      <a:r>
                        <a:rPr lang="en-US" sz="1000" dirty="0">
                          <a:latin typeface="+mj-lt"/>
                        </a:rPr>
                        <a:t>9:45 – 10</a:t>
                      </a:r>
                    </a:p>
                  </a:txBody>
                  <a:tcPr anchor="ctr"/>
                </a:tc>
                <a:tc>
                  <a:txBody>
                    <a:bodyPr/>
                    <a:lstStyle/>
                    <a:p>
                      <a:pPr algn="l">
                        <a:lnSpc>
                          <a:spcPts val="1200"/>
                        </a:lnSpc>
                        <a:spcAft>
                          <a:spcPts val="0"/>
                        </a:spcAft>
                      </a:pPr>
                      <a:endParaRPr lang="en-US" sz="1000" b="0" kern="1200" dirty="0">
                        <a:solidFill>
                          <a:schemeClr val="dk1"/>
                        </a:solidFill>
                        <a:latin typeface="+mj-lt"/>
                        <a:ea typeface="+mn-ea"/>
                        <a:cs typeface="+mn-cs"/>
                      </a:endParaRPr>
                    </a:p>
                    <a:p>
                      <a:pPr algn="l">
                        <a:lnSpc>
                          <a:spcPts val="1200"/>
                        </a:lnSpc>
                        <a:spcAft>
                          <a:spcPts val="0"/>
                        </a:spcAft>
                      </a:pPr>
                      <a:r>
                        <a:rPr lang="en-US" sz="1000" b="0" kern="1200" dirty="0">
                          <a:solidFill>
                            <a:schemeClr val="dk1"/>
                          </a:solidFill>
                          <a:latin typeface="+mj-lt"/>
                          <a:ea typeface="+mn-ea"/>
                          <a:cs typeface="+mn-cs"/>
                        </a:rPr>
                        <a:t>Entrances</a:t>
                      </a:r>
                    </a:p>
                  </a:txBody>
                  <a:tcPr marL="114300" marR="114300" marT="0" marB="0" anchor="ctr"/>
                </a:tc>
                <a:tc>
                  <a:txBody>
                    <a:bodyPr/>
                    <a:lstStyle/>
                    <a:p>
                      <a:pPr marL="342900" marR="0" lvl="0" indent="-342900" algn="l">
                        <a:lnSpc>
                          <a:spcPts val="1200"/>
                        </a:lnSpc>
                        <a:spcBef>
                          <a:spcPts val="0"/>
                        </a:spcBef>
                        <a:spcAft>
                          <a:spcPts val="0"/>
                        </a:spcAft>
                        <a:buFont typeface="Arial"/>
                        <a:buChar char="•"/>
                        <a:tabLst>
                          <a:tab pos="457200" algn="l"/>
                        </a:tabLst>
                      </a:pPr>
                      <a:r>
                        <a:rPr lang="en-US" sz="1000" dirty="0">
                          <a:latin typeface="+mj-lt"/>
                          <a:cs typeface="Times New Roman"/>
                        </a:rPr>
                        <a:t>The entrance can create a Personal Impact!</a:t>
                      </a:r>
                    </a:p>
                    <a:p>
                      <a:pPr marL="342900" marR="0" lvl="0" indent="-342900" algn="l" defTabSz="914400" rtl="0" eaLnBrk="1" fontAlgn="auto" latinLnBrk="0" hangingPunct="1">
                        <a:lnSpc>
                          <a:spcPts val="1200"/>
                        </a:lnSpc>
                        <a:spcBef>
                          <a:spcPts val="0"/>
                        </a:spcBef>
                        <a:spcAft>
                          <a:spcPts val="0"/>
                        </a:spcAft>
                        <a:buClrTx/>
                        <a:buSzTx/>
                        <a:buFont typeface="Arial"/>
                        <a:buChar char="•"/>
                        <a:tabLst>
                          <a:tab pos="457200" algn="l"/>
                        </a:tabLst>
                        <a:defRPr/>
                      </a:pPr>
                      <a:r>
                        <a:rPr lang="en-GB" sz="1000" kern="1200" dirty="0">
                          <a:solidFill>
                            <a:schemeClr val="dk1"/>
                          </a:solidFill>
                          <a:latin typeface="+mj-lt"/>
                          <a:ea typeface="+mn-ea"/>
                          <a:cs typeface="Times New Roman"/>
                        </a:rPr>
                        <a:t>An assessment of the instant judgements people make about us.</a:t>
                      </a:r>
                      <a:endParaRPr lang="en-US" sz="1000" dirty="0">
                        <a:latin typeface="+mj-lt"/>
                        <a:cs typeface="Times New Roman"/>
                      </a:endParaRPr>
                    </a:p>
                  </a:txBody>
                  <a:tcPr marL="114300" marR="114300" marT="0" marB="0" anchor="ctr"/>
                </a:tc>
                <a:tc>
                  <a:txBody>
                    <a:bodyPr/>
                    <a:lstStyle/>
                    <a:p>
                      <a:r>
                        <a:rPr lang="en-IN" sz="1000" b="0" dirty="0">
                          <a:latin typeface="+mj-lt"/>
                        </a:rPr>
                        <a:t>Get up &amp; do activity.</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0" kern="1200" dirty="0">
                        <a:solidFill>
                          <a:schemeClr val="dk1"/>
                        </a:solidFill>
                        <a:latin typeface="+mj-lt"/>
                        <a:ea typeface="+mn-ea"/>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kern="1200" dirty="0">
                          <a:solidFill>
                            <a:schemeClr val="dk1"/>
                          </a:solidFill>
                          <a:latin typeface="+mj-lt"/>
                          <a:ea typeface="+mn-ea"/>
                          <a:cs typeface="Times New Roman"/>
                        </a:rPr>
                        <a:t>What governs how people see us?</a:t>
                      </a:r>
                      <a:endParaRPr lang="en-US" sz="1000" b="0" baseline="0" dirty="0">
                        <a:latin typeface="+mj-lt"/>
                      </a:endParaRPr>
                    </a:p>
                  </a:txBody>
                  <a:tcPr anchor="ctr"/>
                </a:tc>
                <a:extLst>
                  <a:ext uri="{0D108BD9-81ED-4DB2-BD59-A6C34878D82A}">
                    <a16:rowId xmlns:a16="http://schemas.microsoft.com/office/drawing/2014/main" xmlns="" val="10002"/>
                  </a:ext>
                </a:extLst>
              </a:tr>
              <a:tr h="635355">
                <a:tc>
                  <a:txBody>
                    <a:bodyPr/>
                    <a:lstStyle/>
                    <a:p>
                      <a:r>
                        <a:rPr lang="en-US" sz="1000" dirty="0">
                          <a:latin typeface="+mj-lt"/>
                        </a:rPr>
                        <a:t>10-10:30</a:t>
                      </a:r>
                    </a:p>
                    <a:p>
                      <a:endParaRPr lang="en-US" sz="1000" dirty="0">
                        <a:latin typeface="+mj-lt"/>
                      </a:endParaRPr>
                    </a:p>
                  </a:txBody>
                  <a:tcPr anchor="ctr"/>
                </a:tc>
                <a:tc>
                  <a:txBody>
                    <a:bodyPr/>
                    <a:lstStyle/>
                    <a:p>
                      <a:pPr algn="l">
                        <a:lnSpc>
                          <a:spcPts val="1200"/>
                        </a:lnSpc>
                        <a:spcAft>
                          <a:spcPts val="0"/>
                        </a:spcAft>
                      </a:pPr>
                      <a:endParaRPr lang="en-US" sz="1000" b="0" kern="1200" dirty="0">
                        <a:solidFill>
                          <a:schemeClr val="dk1"/>
                        </a:solidFill>
                        <a:latin typeface="+mj-lt"/>
                        <a:ea typeface="+mn-ea"/>
                        <a:cs typeface="+mn-cs"/>
                      </a:endParaRPr>
                    </a:p>
                    <a:p>
                      <a:pPr algn="l">
                        <a:lnSpc>
                          <a:spcPts val="1200"/>
                        </a:lnSpc>
                        <a:spcAft>
                          <a:spcPts val="0"/>
                        </a:spcAft>
                      </a:pPr>
                      <a:r>
                        <a:rPr lang="en-US" sz="1000" b="0" kern="1200" dirty="0">
                          <a:solidFill>
                            <a:schemeClr val="dk1"/>
                          </a:solidFill>
                          <a:latin typeface="+mj-lt"/>
                          <a:ea typeface="+mn-ea"/>
                          <a:cs typeface="+mn-cs"/>
                        </a:rPr>
                        <a:t>First Impressions</a:t>
                      </a:r>
                    </a:p>
                  </a:txBody>
                  <a:tcPr marL="114300" marR="114300" marT="0" marB="0" anchor="ctr"/>
                </a:tc>
                <a:tc>
                  <a:txBody>
                    <a:bodyPr/>
                    <a:lstStyle/>
                    <a:p>
                      <a:pPr marL="342900" marR="0" lvl="0" indent="-342900" algn="l" defTabSz="914400" rtl="0" eaLnBrk="1" latinLnBrk="0" hangingPunct="1">
                        <a:lnSpc>
                          <a:spcPts val="1200"/>
                        </a:lnSpc>
                        <a:spcBef>
                          <a:spcPts val="0"/>
                        </a:spcBef>
                        <a:spcAft>
                          <a:spcPts val="0"/>
                        </a:spcAft>
                        <a:buFont typeface="Arial"/>
                        <a:buChar char="•"/>
                        <a:tabLst>
                          <a:tab pos="457200" algn="l"/>
                        </a:tabLst>
                      </a:pPr>
                      <a:r>
                        <a:rPr lang="en-US" sz="1000" b="0" kern="1200" dirty="0">
                          <a:solidFill>
                            <a:schemeClr val="dk1"/>
                          </a:solidFill>
                          <a:latin typeface="+mj-lt"/>
                          <a:ea typeface="+mn-ea"/>
                          <a:cs typeface="Times New Roman"/>
                        </a:rPr>
                        <a:t>How individuals want to be seen?</a:t>
                      </a:r>
                    </a:p>
                    <a:p>
                      <a:pPr marL="342900" marR="0" lvl="0" indent="-342900" algn="l" defTabSz="914400" rtl="0" eaLnBrk="1" latinLnBrk="0" hangingPunct="1">
                        <a:lnSpc>
                          <a:spcPts val="1200"/>
                        </a:lnSpc>
                        <a:spcBef>
                          <a:spcPts val="0"/>
                        </a:spcBef>
                        <a:spcAft>
                          <a:spcPts val="0"/>
                        </a:spcAft>
                        <a:buFont typeface="Arial"/>
                        <a:buNone/>
                        <a:tabLst>
                          <a:tab pos="457200" algn="l"/>
                        </a:tabLst>
                      </a:pPr>
                      <a:r>
                        <a:rPr lang="en-US" sz="1000" b="0" kern="1200" dirty="0">
                          <a:solidFill>
                            <a:schemeClr val="dk1"/>
                          </a:solidFill>
                          <a:latin typeface="+mj-lt"/>
                          <a:ea typeface="+mn-ea"/>
                          <a:cs typeface="Times New Roman"/>
                        </a:rPr>
                        <a:t>            How they fear they are seen?</a:t>
                      </a:r>
                    </a:p>
                    <a:p>
                      <a:pPr marL="342900" marR="0" lvl="0" indent="-342900" algn="l" defTabSz="914400" rtl="0" eaLnBrk="1" latinLnBrk="0" hangingPunct="1">
                        <a:lnSpc>
                          <a:spcPts val="1200"/>
                        </a:lnSpc>
                        <a:spcBef>
                          <a:spcPts val="0"/>
                        </a:spcBef>
                        <a:spcAft>
                          <a:spcPts val="0"/>
                        </a:spcAft>
                        <a:buFont typeface="Arial"/>
                        <a:buChar char="•"/>
                        <a:tabLst>
                          <a:tab pos="457200" algn="l"/>
                        </a:tabLst>
                        <a:defRPr/>
                      </a:pPr>
                      <a:r>
                        <a:rPr lang="en-GB" sz="1000" b="0" kern="1200" dirty="0">
                          <a:solidFill>
                            <a:schemeClr val="dk1"/>
                          </a:solidFill>
                          <a:latin typeface="+mj-lt"/>
                          <a:ea typeface="+mn-ea"/>
                          <a:cs typeface="Times New Roman"/>
                        </a:rPr>
                        <a:t>Appearance, posture, stature, speech, image and style.</a:t>
                      </a:r>
                      <a:endParaRPr lang="en-US" sz="1000" b="0" kern="1200" dirty="0">
                        <a:solidFill>
                          <a:schemeClr val="dk1"/>
                        </a:solidFill>
                        <a:latin typeface="+mj-lt"/>
                        <a:ea typeface="+mn-ea"/>
                        <a:cs typeface="Times New Roman"/>
                      </a:endParaRPr>
                    </a:p>
                  </a:txBody>
                  <a:tcPr marL="114300" marR="114300" marT="0" marB="0" anchor="ctr"/>
                </a:tc>
                <a:tc>
                  <a:txBody>
                    <a:bodyPr/>
                    <a:lstStyle/>
                    <a:p>
                      <a:endParaRPr lang="en-US" sz="1000" b="0" kern="1200" dirty="0">
                        <a:solidFill>
                          <a:schemeClr val="dk1"/>
                        </a:solidFill>
                        <a:latin typeface="+mj-lt"/>
                        <a:ea typeface="+mn-ea"/>
                        <a:cs typeface="Times New Roman"/>
                      </a:endParaRPr>
                    </a:p>
                    <a:p>
                      <a:r>
                        <a:rPr lang="en-US" sz="1000" b="0" kern="1200" dirty="0">
                          <a:solidFill>
                            <a:schemeClr val="dk1"/>
                          </a:solidFill>
                          <a:latin typeface="+mj-lt"/>
                          <a:ea typeface="+mn-ea"/>
                          <a:cs typeface="Times New Roman"/>
                        </a:rPr>
                        <a:t>Participant</a:t>
                      </a:r>
                    </a:p>
                    <a:p>
                      <a:r>
                        <a:rPr lang="en-US" sz="1000" b="0" kern="1200" dirty="0">
                          <a:solidFill>
                            <a:schemeClr val="dk1"/>
                          </a:solidFill>
                          <a:latin typeface="+mj-lt"/>
                          <a:ea typeface="+mn-ea"/>
                          <a:cs typeface="Times New Roman"/>
                        </a:rPr>
                        <a:t>Sharing with the leader</a:t>
                      </a:r>
                      <a:endParaRPr lang="en-IN" sz="1000" b="0" kern="1200" dirty="0">
                        <a:solidFill>
                          <a:schemeClr val="dk1"/>
                        </a:solidFill>
                        <a:latin typeface="+mj-lt"/>
                        <a:ea typeface="+mn-ea"/>
                        <a:cs typeface="Times New Roman"/>
                      </a:endParaRPr>
                    </a:p>
                  </a:txBody>
                  <a:tcPr anchor="ctr"/>
                </a:tc>
                <a:tc>
                  <a:txBody>
                    <a:bodyPr/>
                    <a:lstStyle/>
                    <a:p>
                      <a:endParaRPr lang="en-IN" sz="1000" b="0" dirty="0">
                        <a:latin typeface="+mj-lt"/>
                      </a:endParaRPr>
                    </a:p>
                    <a:p>
                      <a:r>
                        <a:rPr lang="en-IN" sz="1000" b="0" dirty="0">
                          <a:latin typeface="+mj-lt"/>
                        </a:rPr>
                        <a:t>Self Awareness on</a:t>
                      </a:r>
                      <a:r>
                        <a:rPr lang="en-IN" sz="1000" b="0" baseline="0" dirty="0">
                          <a:latin typeface="+mj-lt"/>
                        </a:rPr>
                        <a:t> their first Impressions</a:t>
                      </a:r>
                    </a:p>
                  </a:txBody>
                  <a:tcPr anchor="ctr"/>
                </a:tc>
                <a:extLst>
                  <a:ext uri="{0D108BD9-81ED-4DB2-BD59-A6C34878D82A}">
                    <a16:rowId xmlns:a16="http://schemas.microsoft.com/office/drawing/2014/main" xmlns="" val="10003"/>
                  </a:ext>
                </a:extLst>
              </a:tr>
              <a:tr h="244304">
                <a:tc gridSpan="5">
                  <a:txBody>
                    <a:bodyPr/>
                    <a:lstStyle/>
                    <a:p>
                      <a:pPr algn="ctr"/>
                      <a:r>
                        <a:rPr lang="en-US" sz="1000" dirty="0">
                          <a:latin typeface="+mj-lt"/>
                        </a:rPr>
                        <a:t>TEA BREAK     10:30 – 10:45am</a:t>
                      </a:r>
                    </a:p>
                  </a:txBody>
                  <a:tcPr anchor="ctr">
                    <a:solidFill>
                      <a:schemeClr val="accent1">
                        <a:lumMod val="60000"/>
                        <a:lumOff val="40000"/>
                      </a:schemeClr>
                    </a:solidFill>
                  </a:tcPr>
                </a:tc>
                <a:tc hMerge="1">
                  <a:txBody>
                    <a:bodyPr/>
                    <a:lstStyle/>
                    <a:p>
                      <a:pPr algn="l">
                        <a:lnSpc>
                          <a:spcPts val="1200"/>
                        </a:lnSpc>
                        <a:spcAft>
                          <a:spcPts val="0"/>
                        </a:spcAft>
                      </a:pPr>
                      <a:endParaRPr lang="en-US" sz="1100" b="0" kern="1200" dirty="0">
                        <a:solidFill>
                          <a:schemeClr val="dk1"/>
                        </a:solidFill>
                        <a:latin typeface="+mj-lt"/>
                        <a:ea typeface="+mn-ea"/>
                        <a:cs typeface="+mn-cs"/>
                      </a:endParaRPr>
                    </a:p>
                  </a:txBody>
                  <a:tcPr marL="114300" marR="114300" marT="0" marB="0"/>
                </a:tc>
                <a:tc hMerge="1">
                  <a:txBody>
                    <a:bodyPr/>
                    <a:lstStyle/>
                    <a:p>
                      <a:pPr marL="342900" marR="0" lvl="0" indent="-342900" algn="l" defTabSz="914400" rtl="0" eaLnBrk="1" latinLnBrk="0" hangingPunct="1">
                        <a:lnSpc>
                          <a:spcPts val="1200"/>
                        </a:lnSpc>
                        <a:spcBef>
                          <a:spcPts val="0"/>
                        </a:spcBef>
                        <a:spcAft>
                          <a:spcPts val="0"/>
                        </a:spcAft>
                        <a:buFont typeface="Arial"/>
                        <a:buChar char="•"/>
                        <a:tabLst>
                          <a:tab pos="457200" algn="l"/>
                        </a:tabLst>
                        <a:defRPr/>
                      </a:pPr>
                      <a:endParaRPr lang="en-US" sz="1100" b="0" kern="1200" dirty="0">
                        <a:solidFill>
                          <a:schemeClr val="dk1"/>
                        </a:solidFill>
                        <a:latin typeface="+mj-lt"/>
                        <a:ea typeface="+mn-ea"/>
                        <a:cs typeface="Times New Roman"/>
                      </a:endParaRPr>
                    </a:p>
                  </a:txBody>
                  <a:tcPr marL="114300" marR="114300" marT="0" marB="0"/>
                </a:tc>
                <a:tc hMerge="1">
                  <a:txBody>
                    <a:bodyPr/>
                    <a:lstStyle/>
                    <a:p>
                      <a:endParaRPr lang="en-IN" sz="1100" b="0" kern="1200" dirty="0">
                        <a:solidFill>
                          <a:schemeClr val="dk1"/>
                        </a:solidFill>
                        <a:latin typeface="+mj-lt"/>
                        <a:ea typeface="+mn-ea"/>
                        <a:cs typeface="Times New Roman"/>
                      </a:endParaRPr>
                    </a:p>
                  </a:txBody>
                  <a:tcPr/>
                </a:tc>
                <a:tc hMerge="1">
                  <a:txBody>
                    <a:bodyPr/>
                    <a:lstStyle/>
                    <a:p>
                      <a:endParaRPr lang="en-IN" sz="1100" b="0" baseline="0" dirty="0">
                        <a:latin typeface="+mj-lt"/>
                      </a:endParaRPr>
                    </a:p>
                  </a:txBody>
                  <a:tcPr/>
                </a:tc>
                <a:extLst>
                  <a:ext uri="{0D108BD9-81ED-4DB2-BD59-A6C34878D82A}">
                    <a16:rowId xmlns:a16="http://schemas.microsoft.com/office/drawing/2014/main" xmlns="" val="10004"/>
                  </a:ext>
                </a:extLst>
              </a:tr>
              <a:tr h="753753">
                <a:tc>
                  <a:txBody>
                    <a:bodyPr/>
                    <a:lstStyle/>
                    <a:p>
                      <a:r>
                        <a:rPr lang="en-US" sz="1000" dirty="0">
                          <a:latin typeface="+mj-lt"/>
                        </a:rPr>
                        <a:t>10:45</a:t>
                      </a:r>
                      <a:r>
                        <a:rPr lang="en-US" sz="1000" baseline="0" dirty="0">
                          <a:latin typeface="+mj-lt"/>
                        </a:rPr>
                        <a:t> – 11:15am</a:t>
                      </a:r>
                      <a:endParaRPr lang="en-US" sz="1000" dirty="0">
                        <a:latin typeface="+mj-lt"/>
                      </a:endParaRPr>
                    </a:p>
                  </a:txBody>
                  <a:tcPr anchor="ctr"/>
                </a:tc>
                <a:tc>
                  <a:txBody>
                    <a:bodyPr/>
                    <a:lstStyle/>
                    <a:p>
                      <a:pPr algn="l">
                        <a:lnSpc>
                          <a:spcPts val="1200"/>
                        </a:lnSpc>
                        <a:spcAft>
                          <a:spcPts val="0"/>
                        </a:spcAft>
                      </a:pPr>
                      <a:endParaRPr lang="en-US" sz="1000" b="0" kern="1200" dirty="0">
                        <a:solidFill>
                          <a:schemeClr val="dk1"/>
                        </a:solidFill>
                        <a:latin typeface="+mj-lt"/>
                        <a:ea typeface="+mn-ea"/>
                        <a:cs typeface="+mn-cs"/>
                      </a:endParaRPr>
                    </a:p>
                    <a:p>
                      <a:pPr algn="l">
                        <a:lnSpc>
                          <a:spcPts val="1200"/>
                        </a:lnSpc>
                        <a:spcAft>
                          <a:spcPts val="0"/>
                        </a:spcAft>
                      </a:pPr>
                      <a:r>
                        <a:rPr lang="en-US" sz="1000" b="0" kern="1200" dirty="0">
                          <a:solidFill>
                            <a:schemeClr val="dk1"/>
                          </a:solidFill>
                          <a:latin typeface="+mj-lt"/>
                          <a:ea typeface="+mn-ea"/>
                          <a:cs typeface="+mn-cs"/>
                        </a:rPr>
                        <a:t>Personal Branding &amp; Impact Introductions</a:t>
                      </a:r>
                    </a:p>
                  </a:txBody>
                  <a:tcPr marL="114300" marR="114300" marT="0" marB="0" anchor="ctr"/>
                </a:tc>
                <a:tc>
                  <a:txBody>
                    <a:bodyPr/>
                    <a:lstStyle/>
                    <a:p>
                      <a:pPr marL="342900" marR="0" lvl="0" indent="-342900" algn="l" defTabSz="914400" rtl="0" eaLnBrk="1" latinLnBrk="0" hangingPunct="1">
                        <a:lnSpc>
                          <a:spcPts val="1200"/>
                        </a:lnSpc>
                        <a:spcBef>
                          <a:spcPts val="0"/>
                        </a:spcBef>
                        <a:spcAft>
                          <a:spcPts val="0"/>
                        </a:spcAft>
                        <a:buFont typeface="Arial"/>
                        <a:buChar char="•"/>
                        <a:tabLst>
                          <a:tab pos="457200" algn="l"/>
                        </a:tabLst>
                      </a:pPr>
                      <a:r>
                        <a:rPr lang="en-US" sz="1000" b="0" kern="1200" dirty="0">
                          <a:solidFill>
                            <a:schemeClr val="dk1"/>
                          </a:solidFill>
                          <a:latin typeface="+mj-lt"/>
                          <a:ea typeface="+mn-ea"/>
                          <a:cs typeface="Times New Roman"/>
                        </a:rPr>
                        <a:t>Creating a Personal Brand. Personal image gets portrayed inside out.</a:t>
                      </a:r>
                    </a:p>
                    <a:p>
                      <a:pPr marL="342900" marR="0" lvl="0" indent="-342900" algn="l" defTabSz="914400" rtl="0" eaLnBrk="1" latinLnBrk="0" hangingPunct="1">
                        <a:lnSpc>
                          <a:spcPts val="1200"/>
                        </a:lnSpc>
                        <a:spcBef>
                          <a:spcPts val="0"/>
                        </a:spcBef>
                        <a:spcAft>
                          <a:spcPts val="0"/>
                        </a:spcAft>
                        <a:buFont typeface="Arial"/>
                        <a:buChar char="•"/>
                        <a:tabLst>
                          <a:tab pos="457200" algn="l"/>
                        </a:tabLst>
                      </a:pPr>
                      <a:r>
                        <a:rPr lang="en-US" sz="1000" b="0" kern="1200" dirty="0">
                          <a:solidFill>
                            <a:schemeClr val="dk1"/>
                          </a:solidFill>
                          <a:latin typeface="+mj-lt"/>
                          <a:ea typeface="+mn-ea"/>
                          <a:cs typeface="Times New Roman"/>
                        </a:rPr>
                        <a:t>Re-doing the entrances and introductions to create specific Personal Impacts.</a:t>
                      </a:r>
                    </a:p>
                  </a:txBody>
                  <a:tcPr marL="114300" marR="114300" marT="0" marB="0" anchor="ctr"/>
                </a:tc>
                <a:tc>
                  <a:txBody>
                    <a:bodyPr/>
                    <a:lstStyle/>
                    <a:p>
                      <a:endParaRPr lang="en-IN" sz="1000" b="0" kern="1200" dirty="0">
                        <a:solidFill>
                          <a:schemeClr val="dk1"/>
                        </a:solidFill>
                        <a:latin typeface="+mj-lt"/>
                        <a:ea typeface="+mn-ea"/>
                        <a:cs typeface="Times New Roman"/>
                      </a:endParaRPr>
                    </a:p>
                    <a:p>
                      <a:r>
                        <a:rPr lang="en-IN" sz="1000" b="0" kern="1200" dirty="0">
                          <a:solidFill>
                            <a:schemeClr val="dk1"/>
                          </a:solidFill>
                          <a:latin typeface="+mj-lt"/>
                          <a:ea typeface="+mn-ea"/>
                          <a:cs typeface="Times New Roman"/>
                        </a:rPr>
                        <a:t>Group Discussion</a:t>
                      </a:r>
                    </a:p>
                  </a:txBody>
                  <a:tcPr anchor="ctr"/>
                </a:tc>
                <a:tc>
                  <a:txBody>
                    <a:bodyPr/>
                    <a:lstStyle/>
                    <a:p>
                      <a:endParaRPr lang="en-IN" sz="1000" b="0" dirty="0">
                        <a:latin typeface="+mj-lt"/>
                      </a:endParaRPr>
                    </a:p>
                    <a:p>
                      <a:r>
                        <a:rPr lang="en-IN" sz="1000" b="0" dirty="0">
                          <a:latin typeface="+mj-lt"/>
                        </a:rPr>
                        <a:t>Be aware of one’s personal brand</a:t>
                      </a:r>
                    </a:p>
                  </a:txBody>
                  <a:tcPr anchor="ctr"/>
                </a:tc>
                <a:extLst>
                  <a:ext uri="{0D108BD9-81ED-4DB2-BD59-A6C34878D82A}">
                    <a16:rowId xmlns:a16="http://schemas.microsoft.com/office/drawing/2014/main" xmlns="" val="10005"/>
                  </a:ext>
                </a:extLst>
              </a:tr>
              <a:tr h="904504">
                <a:tc>
                  <a:txBody>
                    <a:bodyPr/>
                    <a:lstStyle/>
                    <a:p>
                      <a:r>
                        <a:rPr lang="en-US" sz="1000" dirty="0">
                          <a:latin typeface="+mj-lt"/>
                        </a:rPr>
                        <a:t>11:15</a:t>
                      </a:r>
                      <a:r>
                        <a:rPr lang="en-US" sz="1000" baseline="0" dirty="0">
                          <a:latin typeface="+mj-lt"/>
                        </a:rPr>
                        <a:t> – 12:00pm</a:t>
                      </a:r>
                      <a:endParaRPr lang="en-US" sz="1000" dirty="0">
                        <a:latin typeface="+mj-lt"/>
                      </a:endParaRPr>
                    </a:p>
                  </a:txBody>
                  <a:tcPr anchor="ctr"/>
                </a:tc>
                <a:tc>
                  <a:txBody>
                    <a:bodyPr/>
                    <a:lstStyle/>
                    <a:p>
                      <a:pPr algn="l">
                        <a:lnSpc>
                          <a:spcPts val="1200"/>
                        </a:lnSpc>
                        <a:spcAft>
                          <a:spcPts val="0"/>
                        </a:spcAft>
                      </a:pPr>
                      <a:r>
                        <a:rPr lang="en-US" sz="1000" b="0" kern="1200" dirty="0">
                          <a:solidFill>
                            <a:schemeClr val="dk1"/>
                          </a:solidFill>
                          <a:latin typeface="+mj-lt"/>
                          <a:ea typeface="+mn-ea"/>
                          <a:cs typeface="+mn-cs"/>
                        </a:rPr>
                        <a:t>ON-OFF Modes</a:t>
                      </a:r>
                    </a:p>
                  </a:txBody>
                  <a:tcPr marL="114300" marR="114300" marT="0" marB="0" anchor="ctr"/>
                </a:tc>
                <a:tc>
                  <a:txBody>
                    <a:bodyPr/>
                    <a:lstStyle/>
                    <a:p>
                      <a:pPr marL="342900" marR="0" lvl="0" indent="-342900" algn="l" defTabSz="914400" rtl="0" eaLnBrk="1" latinLnBrk="0" hangingPunct="1">
                        <a:lnSpc>
                          <a:spcPts val="1200"/>
                        </a:lnSpc>
                        <a:spcBef>
                          <a:spcPts val="0"/>
                        </a:spcBef>
                        <a:spcAft>
                          <a:spcPts val="0"/>
                        </a:spcAft>
                        <a:buFont typeface="Arial"/>
                        <a:buChar char="•"/>
                        <a:tabLst>
                          <a:tab pos="457200" algn="l"/>
                        </a:tabLst>
                      </a:pPr>
                      <a:r>
                        <a:rPr lang="en-US" sz="1000" b="0" kern="1200" dirty="0">
                          <a:solidFill>
                            <a:schemeClr val="dk1"/>
                          </a:solidFill>
                          <a:latin typeface="+mj-lt"/>
                          <a:ea typeface="+mn-ea"/>
                          <a:cs typeface="Times New Roman"/>
                        </a:rPr>
                        <a:t>ON = When you know you’re being seen and having to represent your personal brand. </a:t>
                      </a:r>
                    </a:p>
                    <a:p>
                      <a:pPr marL="342900" marR="0" lvl="0" indent="-342900" algn="l" defTabSz="914400" rtl="0" eaLnBrk="1" latinLnBrk="0" hangingPunct="1">
                        <a:lnSpc>
                          <a:spcPts val="1200"/>
                        </a:lnSpc>
                        <a:spcBef>
                          <a:spcPts val="0"/>
                        </a:spcBef>
                        <a:spcAft>
                          <a:spcPts val="0"/>
                        </a:spcAft>
                        <a:buFont typeface="Arial"/>
                        <a:buChar char="•"/>
                        <a:tabLst>
                          <a:tab pos="457200" algn="l"/>
                        </a:tabLst>
                      </a:pPr>
                      <a:r>
                        <a:rPr lang="en-US" sz="1000" b="0" kern="1200" dirty="0">
                          <a:solidFill>
                            <a:schemeClr val="dk1"/>
                          </a:solidFill>
                          <a:latin typeface="+mj-lt"/>
                          <a:ea typeface="+mn-ea"/>
                          <a:cs typeface="Times New Roman"/>
                        </a:rPr>
                        <a:t>OF = Those unguarded moments when you are being watched and </a:t>
                      </a:r>
                      <a:r>
                        <a:rPr lang="en-US" sz="1000" b="0" kern="1200" dirty="0" smtClean="0">
                          <a:solidFill>
                            <a:schemeClr val="dk1"/>
                          </a:solidFill>
                          <a:latin typeface="+mj-lt"/>
                          <a:ea typeface="+mn-ea"/>
                          <a:cs typeface="Times New Roman"/>
                        </a:rPr>
                        <a:t>you’re </a:t>
                      </a:r>
                      <a:r>
                        <a:rPr lang="en-US" sz="1000" b="0" kern="1200" dirty="0">
                          <a:solidFill>
                            <a:schemeClr val="dk1"/>
                          </a:solidFill>
                          <a:latin typeface="+mj-lt"/>
                          <a:ea typeface="+mn-ea"/>
                          <a:cs typeface="Times New Roman"/>
                        </a:rPr>
                        <a:t>not aware of it.</a:t>
                      </a:r>
                    </a:p>
                  </a:txBody>
                  <a:tcPr marL="114300" marR="114300" marT="0" marB="0" anchor="ctr"/>
                </a:tc>
                <a:tc>
                  <a:txBody>
                    <a:bodyPr/>
                    <a:lstStyle/>
                    <a:p>
                      <a:r>
                        <a:rPr lang="en-US" sz="1000" b="0" kern="1200" dirty="0">
                          <a:solidFill>
                            <a:schemeClr val="dk1"/>
                          </a:solidFill>
                          <a:latin typeface="+mj-lt"/>
                          <a:ea typeface="+mn-ea"/>
                          <a:cs typeface="Times New Roman"/>
                        </a:rPr>
                        <a:t>Leader &amp;</a:t>
                      </a:r>
                    </a:p>
                    <a:p>
                      <a:r>
                        <a:rPr lang="en-US" sz="1000" b="0" kern="1200" dirty="0">
                          <a:solidFill>
                            <a:schemeClr val="dk1"/>
                          </a:solidFill>
                          <a:latin typeface="+mj-lt"/>
                          <a:ea typeface="+mn-ea"/>
                          <a:cs typeface="Times New Roman"/>
                        </a:rPr>
                        <a:t>participants offer</a:t>
                      </a:r>
                    </a:p>
                    <a:p>
                      <a:r>
                        <a:rPr lang="en-US" sz="1000" b="0" kern="1200" dirty="0">
                          <a:solidFill>
                            <a:schemeClr val="dk1"/>
                          </a:solidFill>
                          <a:latin typeface="+mj-lt"/>
                          <a:ea typeface="+mn-ea"/>
                          <a:cs typeface="Times New Roman"/>
                        </a:rPr>
                        <a:t>insight</a:t>
                      </a:r>
                    </a:p>
                  </a:txBody>
                  <a:tcPr anchor="ctr"/>
                </a:tc>
                <a:tc>
                  <a:txBody>
                    <a:bodyPr/>
                    <a:lstStyle/>
                    <a:p>
                      <a:pPr marL="0" algn="l" defTabSz="914400" rtl="0" eaLnBrk="1" latinLnBrk="0" hangingPunct="1"/>
                      <a:r>
                        <a:rPr lang="en-US" sz="1000" b="0" kern="1200" dirty="0">
                          <a:solidFill>
                            <a:schemeClr val="dk1"/>
                          </a:solidFill>
                          <a:latin typeface="+mj-lt"/>
                          <a:ea typeface="+mn-ea"/>
                          <a:cs typeface="+mn-cs"/>
                        </a:rPr>
                        <a:t>Awareness of what</a:t>
                      </a:r>
                    </a:p>
                    <a:p>
                      <a:pPr marL="0" algn="l" defTabSz="914400" rtl="0" eaLnBrk="1" latinLnBrk="0" hangingPunct="1"/>
                      <a:r>
                        <a:rPr lang="en-US" sz="1000" b="0" kern="1200" dirty="0">
                          <a:solidFill>
                            <a:schemeClr val="dk1"/>
                          </a:solidFill>
                          <a:latin typeface="+mj-lt"/>
                          <a:ea typeface="+mn-ea"/>
                          <a:cs typeface="+mn-cs"/>
                        </a:rPr>
                        <a:t>works and what needs</a:t>
                      </a:r>
                    </a:p>
                    <a:p>
                      <a:pPr marL="0" algn="l" defTabSz="914400" rtl="0" eaLnBrk="1" latinLnBrk="0" hangingPunct="1"/>
                      <a:r>
                        <a:rPr lang="en-US" sz="1000" b="0" kern="1200" dirty="0">
                          <a:solidFill>
                            <a:schemeClr val="dk1"/>
                          </a:solidFill>
                          <a:latin typeface="+mj-lt"/>
                          <a:ea typeface="+mn-ea"/>
                          <a:cs typeface="+mn-cs"/>
                        </a:rPr>
                        <a:t>Improvement</a:t>
                      </a:r>
                    </a:p>
                    <a:p>
                      <a:pPr marL="0" algn="l" defTabSz="914400" rtl="0" eaLnBrk="1" latinLnBrk="0" hangingPunct="1"/>
                      <a:r>
                        <a:rPr lang="en-IN" sz="1000" b="0" kern="1200" dirty="0">
                          <a:solidFill>
                            <a:schemeClr val="dk1"/>
                          </a:solidFill>
                          <a:latin typeface="+mj-lt"/>
                          <a:ea typeface="+mn-ea"/>
                          <a:cs typeface="+mn-cs"/>
                        </a:rPr>
                        <a:t>People notice the</a:t>
                      </a:r>
                      <a:r>
                        <a:rPr lang="en-IN" sz="1000" b="0" kern="1200" baseline="0" dirty="0">
                          <a:solidFill>
                            <a:schemeClr val="dk1"/>
                          </a:solidFill>
                          <a:latin typeface="+mj-lt"/>
                          <a:ea typeface="+mn-ea"/>
                          <a:cs typeface="+mn-cs"/>
                        </a:rPr>
                        <a:t> </a:t>
                      </a:r>
                      <a:r>
                        <a:rPr lang="en-IN" sz="1000" b="0" kern="1200" dirty="0">
                          <a:solidFill>
                            <a:schemeClr val="dk1"/>
                          </a:solidFill>
                          <a:latin typeface="+mj-lt"/>
                          <a:ea typeface="+mn-ea"/>
                          <a:cs typeface="+mn-cs"/>
                        </a:rPr>
                        <a:t>impact</a:t>
                      </a:r>
                      <a:r>
                        <a:rPr lang="en-IN" sz="1000" b="0" kern="1200" baseline="0" dirty="0">
                          <a:solidFill>
                            <a:schemeClr val="dk1"/>
                          </a:solidFill>
                          <a:latin typeface="+mj-lt"/>
                          <a:ea typeface="+mn-ea"/>
                          <a:cs typeface="+mn-cs"/>
                        </a:rPr>
                        <a:t> everywhere</a:t>
                      </a:r>
                      <a:endParaRPr lang="en-US" sz="1000" b="0" kern="1200" dirty="0">
                        <a:solidFill>
                          <a:schemeClr val="dk1"/>
                        </a:solidFill>
                        <a:latin typeface="+mj-lt"/>
                        <a:ea typeface="+mn-ea"/>
                        <a:cs typeface="+mn-cs"/>
                      </a:endParaRPr>
                    </a:p>
                  </a:txBody>
                  <a:tcPr anchor="ctr"/>
                </a:tc>
                <a:extLst>
                  <a:ext uri="{0D108BD9-81ED-4DB2-BD59-A6C34878D82A}">
                    <a16:rowId xmlns:a16="http://schemas.microsoft.com/office/drawing/2014/main" xmlns="" val="10006"/>
                  </a:ext>
                </a:extLst>
              </a:tr>
              <a:tr h="1206004">
                <a:tc>
                  <a:txBody>
                    <a:bodyPr/>
                    <a:lstStyle/>
                    <a:p>
                      <a:endParaRPr lang="en-US" sz="1000" dirty="0">
                        <a:latin typeface="+mj-lt"/>
                      </a:endParaRPr>
                    </a:p>
                    <a:p>
                      <a:r>
                        <a:rPr lang="en-US" sz="1000" dirty="0">
                          <a:latin typeface="+mj-lt"/>
                        </a:rPr>
                        <a:t>12: 00</a:t>
                      </a:r>
                      <a:r>
                        <a:rPr lang="en-US" sz="1000" baseline="0" dirty="0">
                          <a:latin typeface="+mj-lt"/>
                        </a:rPr>
                        <a:t> – 12:30pm</a:t>
                      </a:r>
                      <a:endParaRPr lang="en-US" sz="1000" dirty="0">
                        <a:latin typeface="+mj-lt"/>
                      </a:endParaRPr>
                    </a:p>
                  </a:txBody>
                  <a:tcPr anchor="ctr"/>
                </a:tc>
                <a:tc>
                  <a:txBody>
                    <a:bodyPr/>
                    <a:lstStyle/>
                    <a:p>
                      <a:pPr algn="l">
                        <a:lnSpc>
                          <a:spcPts val="1200"/>
                        </a:lnSpc>
                        <a:spcAft>
                          <a:spcPts val="0"/>
                        </a:spcAft>
                      </a:pPr>
                      <a:endParaRPr lang="en-US" sz="1000" b="0" kern="1200" dirty="0">
                        <a:solidFill>
                          <a:schemeClr val="dk1"/>
                        </a:solidFill>
                        <a:latin typeface="+mj-lt"/>
                        <a:ea typeface="+mn-ea"/>
                        <a:cs typeface="+mn-cs"/>
                      </a:endParaRPr>
                    </a:p>
                    <a:p>
                      <a:pPr algn="l">
                        <a:lnSpc>
                          <a:spcPts val="1200"/>
                        </a:lnSpc>
                        <a:spcAft>
                          <a:spcPts val="0"/>
                        </a:spcAft>
                      </a:pPr>
                      <a:r>
                        <a:rPr lang="en-US" sz="1000" b="0" kern="1200" dirty="0">
                          <a:solidFill>
                            <a:schemeClr val="dk1"/>
                          </a:solidFill>
                          <a:latin typeface="+mj-lt"/>
                          <a:ea typeface="+mn-ea"/>
                          <a:cs typeface="+mn-cs"/>
                        </a:rPr>
                        <a:t>Style Audit</a:t>
                      </a:r>
                    </a:p>
                  </a:txBody>
                  <a:tcPr marL="114300" marR="114300" marT="0" marB="0" anchor="ctr"/>
                </a:tc>
                <a:tc>
                  <a:txBody>
                    <a:bodyPr/>
                    <a:lstStyle/>
                    <a:p>
                      <a:pPr marL="342900" lvl="0" indent="-342900" algn="l">
                        <a:lnSpc>
                          <a:spcPts val="1200"/>
                        </a:lnSpc>
                        <a:spcBef>
                          <a:spcPts val="0"/>
                        </a:spcBef>
                        <a:spcAft>
                          <a:spcPts val="0"/>
                        </a:spcAft>
                        <a:buFont typeface="Symbol"/>
                        <a:buChar char=""/>
                      </a:pPr>
                      <a:r>
                        <a:rPr lang="en-US" sz="1000" dirty="0">
                          <a:latin typeface="+mj-lt"/>
                        </a:rPr>
                        <a:t>Impact comes from Care, Flair and </a:t>
                      </a:r>
                      <a:r>
                        <a:rPr lang="en-US" sz="1000" dirty="0" smtClean="0">
                          <a:latin typeface="+mj-lt"/>
                        </a:rPr>
                        <a:t>Aware</a:t>
                      </a:r>
                    </a:p>
                    <a:p>
                      <a:pPr marL="0" lvl="0" indent="0" algn="l">
                        <a:lnSpc>
                          <a:spcPts val="1200"/>
                        </a:lnSpc>
                        <a:spcBef>
                          <a:spcPts val="0"/>
                        </a:spcBef>
                        <a:spcAft>
                          <a:spcPts val="0"/>
                        </a:spcAft>
                        <a:buFont typeface="Symbol"/>
                        <a:buNone/>
                      </a:pPr>
                      <a:endParaRPr lang="en-US" sz="1000" dirty="0">
                        <a:latin typeface="+mj-lt"/>
                      </a:endParaRPr>
                    </a:p>
                    <a:p>
                      <a:pPr marL="342900" marR="0" lvl="0" indent="-342900" algn="l">
                        <a:lnSpc>
                          <a:spcPts val="1200"/>
                        </a:lnSpc>
                        <a:spcBef>
                          <a:spcPts val="0"/>
                        </a:spcBef>
                        <a:spcAft>
                          <a:spcPts val="0"/>
                        </a:spcAft>
                        <a:buFont typeface="Wingdings"/>
                        <a:buChar char=""/>
                      </a:pPr>
                      <a:r>
                        <a:rPr lang="en-US" sz="1000" dirty="0">
                          <a:latin typeface="+mj-lt"/>
                        </a:rPr>
                        <a:t>Care = Demonstrate that you value yourself</a:t>
                      </a:r>
                    </a:p>
                    <a:p>
                      <a:pPr marL="342900" marR="0" lvl="0" indent="-342900" algn="l">
                        <a:lnSpc>
                          <a:spcPts val="1200"/>
                        </a:lnSpc>
                        <a:spcBef>
                          <a:spcPts val="0"/>
                        </a:spcBef>
                        <a:spcAft>
                          <a:spcPts val="0"/>
                        </a:spcAft>
                        <a:buFont typeface="Wingdings"/>
                        <a:buChar char=""/>
                      </a:pPr>
                      <a:r>
                        <a:rPr lang="en-US" sz="1000" dirty="0">
                          <a:latin typeface="+mj-lt"/>
                        </a:rPr>
                        <a:t>Flair = Express your self, be creative, voice quality, personal style</a:t>
                      </a:r>
                    </a:p>
                    <a:p>
                      <a:pPr marL="342900" marR="0" lvl="0" indent="-342900" algn="l">
                        <a:lnSpc>
                          <a:spcPts val="1200"/>
                        </a:lnSpc>
                        <a:spcBef>
                          <a:spcPts val="0"/>
                        </a:spcBef>
                        <a:spcAft>
                          <a:spcPts val="0"/>
                        </a:spcAft>
                        <a:buFont typeface="Wingdings"/>
                        <a:buChar char=""/>
                      </a:pPr>
                      <a:r>
                        <a:rPr lang="en-US" sz="1000" dirty="0">
                          <a:latin typeface="+mj-lt"/>
                        </a:rPr>
                        <a:t>Aware=</a:t>
                      </a:r>
                      <a:r>
                        <a:rPr lang="en-US" sz="1000" baseline="0" dirty="0">
                          <a:latin typeface="+mj-lt"/>
                        </a:rPr>
                        <a:t> Make sure your clothes are appropriate</a:t>
                      </a:r>
                      <a:endParaRPr lang="en-US" sz="1000" dirty="0">
                        <a:latin typeface="+mj-lt"/>
                      </a:endParaRPr>
                    </a:p>
                  </a:txBody>
                  <a:tcPr marL="114300" marR="114300" marT="0" marB="0" anchor="ctr"/>
                </a:tc>
                <a:tc>
                  <a:txBody>
                    <a:bodyPr/>
                    <a:lstStyle/>
                    <a:p>
                      <a:endParaRPr lang="en-US" sz="1000" b="0" kern="1200" dirty="0">
                        <a:solidFill>
                          <a:schemeClr val="dk1"/>
                        </a:solidFill>
                        <a:latin typeface="+mj-lt"/>
                        <a:ea typeface="+mn-ea"/>
                        <a:cs typeface="Times New Roman"/>
                      </a:endParaRPr>
                    </a:p>
                    <a:p>
                      <a:r>
                        <a:rPr lang="en-US" sz="1000" b="0" kern="1200" dirty="0">
                          <a:solidFill>
                            <a:schemeClr val="dk1"/>
                          </a:solidFill>
                          <a:latin typeface="+mj-lt"/>
                          <a:ea typeface="+mn-ea"/>
                          <a:cs typeface="Times New Roman"/>
                        </a:rPr>
                        <a:t>Discussion leading to Role Plays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latin typeface="+mj-lt"/>
                          <a:ea typeface="+mn-ea"/>
                          <a:cs typeface="+mn-cs"/>
                        </a:rPr>
                        <a:t>Appreciating differences in style and how appearance impacts on our </a:t>
                      </a:r>
                      <a:r>
                        <a:rPr lang="en-US" sz="1000" kern="1200" dirty="0" smtClean="0">
                          <a:solidFill>
                            <a:schemeClr val="dk1"/>
                          </a:solidFill>
                          <a:latin typeface="+mj-lt"/>
                          <a:ea typeface="+mn-ea"/>
                          <a:cs typeface="+mn-cs"/>
                        </a:rPr>
                        <a:t>audience</a:t>
                      </a:r>
                      <a:endParaRPr lang="en-US" sz="1000" kern="1200" dirty="0">
                        <a:solidFill>
                          <a:schemeClr val="dk1"/>
                        </a:solidFill>
                        <a:latin typeface="+mj-lt"/>
                        <a:ea typeface="+mn-ea"/>
                        <a:cs typeface="+mn-cs"/>
                      </a:endParaRPr>
                    </a:p>
                    <a:p>
                      <a:pPr marL="0" algn="l" defTabSz="914400" rtl="0" eaLnBrk="1" latinLnBrk="0" hangingPunct="1"/>
                      <a:endParaRPr lang="en-US" sz="1000" b="0" kern="1200" dirty="0">
                        <a:solidFill>
                          <a:schemeClr val="dk1"/>
                        </a:solidFill>
                        <a:latin typeface="+mj-lt"/>
                        <a:ea typeface="+mn-ea"/>
                        <a:cs typeface="+mn-cs"/>
                      </a:endParaRPr>
                    </a:p>
                  </a:txBody>
                  <a:tcPr anchor="ctr"/>
                </a:tc>
                <a:extLst>
                  <a:ext uri="{0D108BD9-81ED-4DB2-BD59-A6C34878D82A}">
                    <a16:rowId xmlns:a16="http://schemas.microsoft.com/office/drawing/2014/main" xmlns="" val="10007"/>
                  </a:ext>
                </a:extLst>
              </a:tr>
              <a:tr h="659745">
                <a:tc>
                  <a:txBody>
                    <a:bodyPr/>
                    <a:lstStyle/>
                    <a:p>
                      <a:r>
                        <a:rPr lang="en-US" sz="1000" dirty="0">
                          <a:latin typeface="+mj-lt"/>
                        </a:rPr>
                        <a:t>12:30-</a:t>
                      </a:r>
                      <a:r>
                        <a:rPr lang="en-US" sz="1000" baseline="0" dirty="0">
                          <a:latin typeface="+mj-lt"/>
                        </a:rPr>
                        <a:t> 1:00pm</a:t>
                      </a:r>
                      <a:endParaRPr lang="en-US" sz="1000" dirty="0">
                        <a:latin typeface="+mj-lt"/>
                      </a:endParaRPr>
                    </a:p>
                  </a:txBody>
                  <a:tcPr anchor="ctr"/>
                </a:tc>
                <a:tc>
                  <a:txBody>
                    <a:bodyPr/>
                    <a:lstStyle/>
                    <a:p>
                      <a:pPr marL="0" algn="l" defTabSz="914400" rtl="0" eaLnBrk="1" latinLnBrk="0" hangingPunct="1"/>
                      <a:r>
                        <a:rPr lang="en-US" sz="1000" b="0" kern="1200" dirty="0">
                          <a:solidFill>
                            <a:schemeClr val="dk1"/>
                          </a:solidFill>
                          <a:latin typeface="+mj-lt"/>
                          <a:ea typeface="+mn-ea"/>
                          <a:cs typeface="+mn-cs"/>
                        </a:rPr>
                        <a:t>Prepared Presentations</a:t>
                      </a:r>
                    </a:p>
                  </a:txBody>
                  <a:tcPr anchor="ctr"/>
                </a:tc>
                <a:tc>
                  <a:txBody>
                    <a:bodyPr/>
                    <a:lstStyle/>
                    <a:p>
                      <a:pPr marL="342900" marR="0" lvl="0" indent="-342900" algn="l" defTabSz="914400" rtl="0" eaLnBrk="1" latinLnBrk="0" hangingPunct="1">
                        <a:lnSpc>
                          <a:spcPts val="1200"/>
                        </a:lnSpc>
                        <a:spcBef>
                          <a:spcPts val="0"/>
                        </a:spcBef>
                        <a:spcAft>
                          <a:spcPts val="0"/>
                        </a:spcAft>
                        <a:buFont typeface="Arial"/>
                        <a:buChar char="•"/>
                        <a:tabLst>
                          <a:tab pos="457200" algn="l"/>
                        </a:tabLst>
                      </a:pPr>
                      <a:r>
                        <a:rPr lang="en-US" sz="1000" b="0" kern="1200" dirty="0">
                          <a:solidFill>
                            <a:schemeClr val="dk1"/>
                          </a:solidFill>
                          <a:latin typeface="+mj-lt"/>
                          <a:ea typeface="+mn-ea"/>
                          <a:cs typeface="Times New Roman"/>
                        </a:rPr>
                        <a:t>“Sell yourself in 60 seconds”</a:t>
                      </a:r>
                    </a:p>
                    <a:p>
                      <a:pPr marL="342900" marR="0" lvl="0" indent="-342900" algn="l" defTabSz="914400" rtl="0" eaLnBrk="1" latinLnBrk="0" hangingPunct="1">
                        <a:lnSpc>
                          <a:spcPts val="1200"/>
                        </a:lnSpc>
                        <a:spcBef>
                          <a:spcPts val="0"/>
                        </a:spcBef>
                        <a:spcAft>
                          <a:spcPts val="0"/>
                        </a:spcAft>
                        <a:buFont typeface="Arial"/>
                        <a:buChar char="•"/>
                        <a:tabLst>
                          <a:tab pos="457200" algn="l"/>
                        </a:tabLst>
                      </a:pPr>
                      <a:r>
                        <a:rPr lang="en-US" sz="1000" b="0" kern="1200" dirty="0">
                          <a:solidFill>
                            <a:schemeClr val="dk1"/>
                          </a:solidFill>
                          <a:latin typeface="+mj-lt"/>
                          <a:ea typeface="+mn-ea"/>
                          <a:cs typeface="Times New Roman"/>
                        </a:rPr>
                        <a:t>Utilize whatever you have learnt till now</a:t>
                      </a:r>
                    </a:p>
                    <a:p>
                      <a:pPr marL="342900" marR="0" lvl="0" indent="-342900" algn="l" defTabSz="914400" rtl="0" eaLnBrk="1" latinLnBrk="0" hangingPunct="1">
                        <a:lnSpc>
                          <a:spcPts val="1200"/>
                        </a:lnSpc>
                        <a:spcBef>
                          <a:spcPts val="0"/>
                        </a:spcBef>
                        <a:spcAft>
                          <a:spcPts val="0"/>
                        </a:spcAft>
                        <a:buFont typeface="Arial"/>
                        <a:buChar char="•"/>
                        <a:tabLst>
                          <a:tab pos="457200" algn="l"/>
                        </a:tabLst>
                      </a:pPr>
                      <a:r>
                        <a:rPr lang="en-US" sz="1000" b="0" kern="1200" dirty="0">
                          <a:solidFill>
                            <a:schemeClr val="dk1"/>
                          </a:solidFill>
                          <a:latin typeface="+mj-lt"/>
                          <a:ea typeface="+mn-ea"/>
                          <a:cs typeface="Times New Roman"/>
                        </a:rPr>
                        <a:t>Video graphed feedback</a:t>
                      </a:r>
                    </a:p>
                  </a:txBody>
                  <a:tcPr marL="114300" marR="114300" marT="0" marB="0" anchor="ctr"/>
                </a:tc>
                <a:tc>
                  <a:txBody>
                    <a:bodyPr/>
                    <a:lstStyle/>
                    <a:p>
                      <a:pPr marL="0" algn="l" defTabSz="914400" rtl="0" eaLnBrk="1" latinLnBrk="0" hangingPunct="1"/>
                      <a:r>
                        <a:rPr lang="en-US" sz="1000" b="0" kern="1200" dirty="0">
                          <a:solidFill>
                            <a:schemeClr val="dk1"/>
                          </a:solidFill>
                          <a:latin typeface="+mj-lt"/>
                          <a:ea typeface="+mn-ea"/>
                          <a:cs typeface="+mn-cs"/>
                        </a:rPr>
                        <a:t>Video Playback</a:t>
                      </a:r>
                      <a:r>
                        <a:rPr lang="en-US" sz="1000" b="0" kern="1200" baseline="0" dirty="0">
                          <a:solidFill>
                            <a:schemeClr val="dk1"/>
                          </a:solidFill>
                          <a:latin typeface="+mj-lt"/>
                          <a:ea typeface="+mn-ea"/>
                          <a:cs typeface="+mn-cs"/>
                        </a:rPr>
                        <a:t> in the room</a:t>
                      </a:r>
                      <a:endParaRPr lang="en-US" sz="1000" b="0" kern="1200" dirty="0">
                        <a:solidFill>
                          <a:schemeClr val="dk1"/>
                        </a:solidFill>
                        <a:latin typeface="+mj-lt"/>
                        <a:ea typeface="+mn-ea"/>
                        <a:cs typeface="+mn-cs"/>
                      </a:endParaRPr>
                    </a:p>
                  </a:txBody>
                  <a:tcPr anchor="ctr"/>
                </a:tc>
                <a:tc>
                  <a:txBody>
                    <a:bodyPr/>
                    <a:lstStyle/>
                    <a:p>
                      <a:r>
                        <a:rPr lang="en-US" sz="1000" b="0" kern="1200" dirty="0">
                          <a:solidFill>
                            <a:schemeClr val="dk1"/>
                          </a:solidFill>
                          <a:latin typeface="+mj-lt"/>
                          <a:ea typeface="+mn-ea"/>
                          <a:cs typeface="+mn-cs"/>
                        </a:rPr>
                        <a:t>Self awareness</a:t>
                      </a:r>
                    </a:p>
                    <a:p>
                      <a:r>
                        <a:rPr lang="en-US" sz="1000" b="0" kern="1200" dirty="0">
                          <a:solidFill>
                            <a:schemeClr val="dk1"/>
                          </a:solidFill>
                          <a:latin typeface="+mj-lt"/>
                          <a:ea typeface="+mn-ea"/>
                          <a:cs typeface="+mn-cs"/>
                        </a:rPr>
                        <a:t>Vulnerability</a:t>
                      </a:r>
                    </a:p>
                    <a:p>
                      <a:r>
                        <a:rPr lang="en-US" sz="1000" b="0" kern="1200" dirty="0">
                          <a:solidFill>
                            <a:schemeClr val="dk1"/>
                          </a:solidFill>
                          <a:latin typeface="+mj-lt"/>
                          <a:ea typeface="+mn-ea"/>
                          <a:cs typeface="+mn-cs"/>
                        </a:rPr>
                        <a:t>Validation of feedback</a:t>
                      </a:r>
                    </a:p>
                  </a:txBody>
                  <a:tcPr anchor="ctr"/>
                </a:tc>
                <a:extLst>
                  <a:ext uri="{0D108BD9-81ED-4DB2-BD59-A6C34878D82A}">
                    <a16:rowId xmlns:a16="http://schemas.microsoft.com/office/drawing/2014/main" xmlns="" val="10008"/>
                  </a:ext>
                </a:extLst>
              </a:tr>
            </a:tbl>
          </a:graphicData>
        </a:graphic>
      </p:graphicFrame>
      <p:sp>
        <p:nvSpPr>
          <p:cNvPr id="5" name="Oval 4"/>
          <p:cNvSpPr/>
          <p:nvPr/>
        </p:nvSpPr>
        <p:spPr>
          <a:xfrm>
            <a:off x="6668720" y="12623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 name="Slide Number Placeholder 1"/>
          <p:cNvSpPr>
            <a:spLocks noGrp="1"/>
          </p:cNvSpPr>
          <p:nvPr>
            <p:ph type="sldNum" sz="quarter" idx="12"/>
          </p:nvPr>
        </p:nvSpPr>
        <p:spPr/>
        <p:txBody>
          <a:bodyPr/>
          <a:lstStyle/>
          <a:p>
            <a:fld id="{2431384F-D4C8-42AC-8756-D72A2598FDF3}" type="slidenum">
              <a:rPr lang="en-IN" smtClean="0"/>
              <a:t>10</a:t>
            </a:fld>
            <a:endParaRPr lang="en-IN"/>
          </a:p>
        </p:txBody>
      </p:sp>
    </p:spTree>
    <p:extLst>
      <p:ext uri="{BB962C8B-B14F-4D97-AF65-F5344CB8AC3E}">
        <p14:creationId xmlns:p14="http://schemas.microsoft.com/office/powerpoint/2010/main" val="3602894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4621"/>
            <a:ext cx="12192000" cy="66222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p:cNvSpPr txBox="1"/>
          <p:nvPr/>
        </p:nvSpPr>
        <p:spPr>
          <a:xfrm>
            <a:off x="342565" y="85656"/>
            <a:ext cx="7826181" cy="830997"/>
          </a:xfrm>
          <a:prstGeom prst="rect">
            <a:avLst/>
          </a:prstGeom>
          <a:noFill/>
        </p:spPr>
        <p:txBody>
          <a:bodyPr wrap="none" rtlCol="0">
            <a:spAutoFit/>
          </a:bodyPr>
          <a:lstStyle/>
          <a:p>
            <a:r>
              <a:rPr lang="en-IN" sz="2400" dirty="0" smtClean="0"/>
              <a:t>Personal Impact Journey – The Workshop – Day 1 </a:t>
            </a:r>
            <a:r>
              <a:rPr lang="en-IN" sz="2400" dirty="0"/>
              <a:t>Cont’d	</a:t>
            </a:r>
          </a:p>
          <a:p>
            <a:endParaRPr lang="en-IN"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64811991"/>
              </p:ext>
            </p:extLst>
          </p:nvPr>
        </p:nvGraphicFramePr>
        <p:xfrm>
          <a:off x="342564" y="838201"/>
          <a:ext cx="11384979" cy="5387787"/>
        </p:xfrm>
        <a:graphic>
          <a:graphicData uri="http://schemas.openxmlformats.org/drawingml/2006/table">
            <a:tbl>
              <a:tblPr firstRow="1" bandRow="1">
                <a:tableStyleId>{5C22544A-7EE6-4342-B048-85BDC9FD1C3A}</a:tableStyleId>
              </a:tblPr>
              <a:tblGrid>
                <a:gridCol w="1686664">
                  <a:extLst>
                    <a:ext uri="{9D8B030D-6E8A-4147-A177-3AD203B41FA5}">
                      <a16:colId xmlns:a16="http://schemas.microsoft.com/office/drawing/2014/main" xmlns="" val="20000"/>
                    </a:ext>
                  </a:extLst>
                </a:gridCol>
                <a:gridCol w="1581248">
                  <a:extLst>
                    <a:ext uri="{9D8B030D-6E8A-4147-A177-3AD203B41FA5}">
                      <a16:colId xmlns:a16="http://schemas.microsoft.com/office/drawing/2014/main" xmlns="" val="20001"/>
                    </a:ext>
                  </a:extLst>
                </a:gridCol>
                <a:gridCol w="3900409">
                  <a:extLst>
                    <a:ext uri="{9D8B030D-6E8A-4147-A177-3AD203B41FA5}">
                      <a16:colId xmlns:a16="http://schemas.microsoft.com/office/drawing/2014/main" xmlns="" val="20002"/>
                    </a:ext>
                  </a:extLst>
                </a:gridCol>
                <a:gridCol w="2108329">
                  <a:extLst>
                    <a:ext uri="{9D8B030D-6E8A-4147-A177-3AD203B41FA5}">
                      <a16:colId xmlns:a16="http://schemas.microsoft.com/office/drawing/2014/main" xmlns="" val="20003"/>
                    </a:ext>
                  </a:extLst>
                </a:gridCol>
                <a:gridCol w="2108329">
                  <a:extLst>
                    <a:ext uri="{9D8B030D-6E8A-4147-A177-3AD203B41FA5}">
                      <a16:colId xmlns:a16="http://schemas.microsoft.com/office/drawing/2014/main" xmlns="" val="20004"/>
                    </a:ext>
                  </a:extLst>
                </a:gridCol>
              </a:tblGrid>
              <a:tr h="411956">
                <a:tc>
                  <a:txBody>
                    <a:bodyPr/>
                    <a:lstStyle/>
                    <a:p>
                      <a:r>
                        <a:rPr lang="en-US" dirty="0"/>
                        <a:t>Time</a:t>
                      </a:r>
                    </a:p>
                  </a:txBody>
                  <a:tcPr anchor="ctr"/>
                </a:tc>
                <a:tc>
                  <a:txBody>
                    <a:bodyPr/>
                    <a:lstStyle/>
                    <a:p>
                      <a:r>
                        <a:rPr lang="en-US" dirty="0"/>
                        <a:t>Session</a:t>
                      </a:r>
                    </a:p>
                  </a:txBody>
                  <a:tcPr anchor="ctr"/>
                </a:tc>
                <a:tc>
                  <a:txBody>
                    <a:bodyPr/>
                    <a:lstStyle/>
                    <a:p>
                      <a:r>
                        <a:rPr lang="en-US" dirty="0"/>
                        <a:t>Session Details</a:t>
                      </a:r>
                    </a:p>
                  </a:txBody>
                  <a:tcPr anchor="ctr"/>
                </a:tc>
                <a:tc>
                  <a:txBody>
                    <a:bodyPr/>
                    <a:lstStyle/>
                    <a:p>
                      <a:r>
                        <a:rPr lang="en-US" dirty="0"/>
                        <a:t>Methodology</a:t>
                      </a:r>
                    </a:p>
                  </a:txBody>
                  <a:tcPr anchor="ctr"/>
                </a:tc>
                <a:tc>
                  <a:txBody>
                    <a:bodyPr/>
                    <a:lstStyle/>
                    <a:p>
                      <a:r>
                        <a:rPr lang="en-US" dirty="0"/>
                        <a:t>Outcome</a:t>
                      </a:r>
                    </a:p>
                  </a:txBody>
                  <a:tcPr anchor="ctr"/>
                </a:tc>
                <a:extLst>
                  <a:ext uri="{0D108BD9-81ED-4DB2-BD59-A6C34878D82A}">
                    <a16:rowId xmlns:a16="http://schemas.microsoft.com/office/drawing/2014/main" xmlns="" val="10000"/>
                  </a:ext>
                </a:extLst>
              </a:tr>
              <a:tr h="316371">
                <a:tc gridSpan="5">
                  <a:txBody>
                    <a:bodyPr/>
                    <a:lstStyle/>
                    <a:p>
                      <a:pPr algn="ctr"/>
                      <a:r>
                        <a:rPr lang="en-US" sz="1000" b="0" dirty="0">
                          <a:latin typeface="+mj-lt"/>
                        </a:rPr>
                        <a:t>LUNCH  BREAK  1-2pm</a:t>
                      </a:r>
                    </a:p>
                  </a:txBody>
                  <a:tcPr anchor="ctr">
                    <a:solidFill>
                      <a:schemeClr val="accent1">
                        <a:lumMod val="60000"/>
                        <a:lumOff val="40000"/>
                      </a:schemeClr>
                    </a:solidFill>
                  </a:tcPr>
                </a:tc>
                <a:tc hMerge="1">
                  <a:txBody>
                    <a:bodyPr/>
                    <a:lstStyle/>
                    <a:p>
                      <a:endParaRPr lang="en-US" sz="1000" dirty="0">
                        <a:latin typeface="+mj-lt"/>
                      </a:endParaRPr>
                    </a:p>
                  </a:txBody>
                  <a:tcPr/>
                </a:tc>
                <a:tc hMerge="1">
                  <a:txBody>
                    <a:bodyPr/>
                    <a:lstStyle/>
                    <a:p>
                      <a:endParaRPr lang="en-US" sz="1000" dirty="0">
                        <a:latin typeface="+mj-lt"/>
                      </a:endParaRPr>
                    </a:p>
                  </a:txBody>
                  <a:tcPr/>
                </a:tc>
                <a:tc hMerge="1">
                  <a:txBody>
                    <a:bodyPr/>
                    <a:lstStyle/>
                    <a:p>
                      <a:endParaRPr lang="en-US" sz="1000" dirty="0">
                        <a:latin typeface="+mj-lt"/>
                      </a:endParaRPr>
                    </a:p>
                  </a:txBody>
                  <a:tcPr/>
                </a:tc>
                <a:tc hMerge="1">
                  <a:txBody>
                    <a:bodyPr/>
                    <a:lstStyle/>
                    <a:p>
                      <a:endParaRPr lang="en-US" sz="1000" dirty="0">
                        <a:latin typeface="+mj-lt"/>
                      </a:endParaRPr>
                    </a:p>
                  </a:txBody>
                  <a:tcPr/>
                </a:tc>
                <a:extLst>
                  <a:ext uri="{0D108BD9-81ED-4DB2-BD59-A6C34878D82A}">
                    <a16:rowId xmlns:a16="http://schemas.microsoft.com/office/drawing/2014/main" xmlns="" val="10001"/>
                  </a:ext>
                </a:extLst>
              </a:tr>
              <a:tr h="795672">
                <a:tc>
                  <a:txBody>
                    <a:bodyPr/>
                    <a:lstStyle/>
                    <a:p>
                      <a:r>
                        <a:rPr lang="en-US" sz="1000" dirty="0">
                          <a:latin typeface="+mj-lt"/>
                        </a:rPr>
                        <a:t>2 – 3pm</a:t>
                      </a:r>
                    </a:p>
                  </a:txBody>
                  <a:tcPr anchor="ctr"/>
                </a:tc>
                <a:tc>
                  <a:txBody>
                    <a:bodyPr/>
                    <a:lstStyle/>
                    <a:p>
                      <a:pPr marL="0" marR="0" algn="l">
                        <a:lnSpc>
                          <a:spcPts val="1200"/>
                        </a:lnSpc>
                        <a:spcBef>
                          <a:spcPts val="0"/>
                        </a:spcBef>
                        <a:spcAft>
                          <a:spcPts val="0"/>
                        </a:spcAft>
                      </a:pPr>
                      <a:endParaRPr lang="en-US" sz="1000" b="0" dirty="0">
                        <a:latin typeface="+mj-lt"/>
                        <a:ea typeface="MS Mincho"/>
                        <a:cs typeface="Times New Roman"/>
                      </a:endParaRPr>
                    </a:p>
                    <a:p>
                      <a:pPr marL="0" marR="0" algn="l">
                        <a:lnSpc>
                          <a:spcPts val="1200"/>
                        </a:lnSpc>
                        <a:spcBef>
                          <a:spcPts val="0"/>
                        </a:spcBef>
                        <a:spcAft>
                          <a:spcPts val="0"/>
                        </a:spcAft>
                      </a:pPr>
                      <a:endParaRPr lang="en-US" sz="1000" b="0" dirty="0">
                        <a:latin typeface="+mj-lt"/>
                        <a:ea typeface="MS Mincho"/>
                        <a:cs typeface="Times New Roman"/>
                      </a:endParaRPr>
                    </a:p>
                    <a:p>
                      <a:pPr marL="0" marR="0" algn="l">
                        <a:lnSpc>
                          <a:spcPts val="1200"/>
                        </a:lnSpc>
                        <a:spcBef>
                          <a:spcPts val="0"/>
                        </a:spcBef>
                        <a:spcAft>
                          <a:spcPts val="0"/>
                        </a:spcAft>
                      </a:pPr>
                      <a:r>
                        <a:rPr lang="en-US" sz="1000" b="0" dirty="0">
                          <a:latin typeface="+mj-lt"/>
                          <a:ea typeface="MS Mincho"/>
                          <a:cs typeface="Times New Roman"/>
                        </a:rPr>
                        <a:t>A = AIM</a:t>
                      </a:r>
                    </a:p>
                  </a:txBody>
                  <a:tcPr marL="114300" marR="114300" marT="0" marB="0" anchor="ctr"/>
                </a:tc>
                <a:tc>
                  <a:txBody>
                    <a:bodyPr/>
                    <a:lstStyle/>
                    <a:p>
                      <a:pPr marL="342900" lvl="0" indent="-342900" algn="l">
                        <a:lnSpc>
                          <a:spcPts val="1200"/>
                        </a:lnSpc>
                        <a:spcBef>
                          <a:spcPts val="0"/>
                        </a:spcBef>
                        <a:spcAft>
                          <a:spcPts val="0"/>
                        </a:spcAft>
                        <a:buFont typeface="Symbol"/>
                        <a:buChar char=""/>
                      </a:pPr>
                      <a:r>
                        <a:rPr lang="en-US" sz="1000" dirty="0">
                          <a:latin typeface="+mj-lt"/>
                        </a:rPr>
                        <a:t>What is your AIM/ Purpose? (To realize the importance of being clear about our AIM. The clearer and more specific we are, the more likely we are to achieve it.)</a:t>
                      </a:r>
                    </a:p>
                  </a:txBody>
                  <a:tcPr marL="114300" marR="114300" marT="0" marB="0" anchor="ctr"/>
                </a:tc>
                <a:tc>
                  <a:txBody>
                    <a:bodyPr/>
                    <a:lstStyle/>
                    <a:p>
                      <a:r>
                        <a:rPr lang="en-US" sz="1000" kern="1200" dirty="0">
                          <a:solidFill>
                            <a:schemeClr val="dk1"/>
                          </a:solidFill>
                          <a:latin typeface="+mj-lt"/>
                          <a:ea typeface="+mn-ea"/>
                          <a:cs typeface="+mn-cs"/>
                        </a:rPr>
                        <a:t>Leader &amp;</a:t>
                      </a:r>
                    </a:p>
                    <a:p>
                      <a:r>
                        <a:rPr lang="en-US" sz="1000" kern="1200" dirty="0">
                          <a:solidFill>
                            <a:schemeClr val="dk1"/>
                          </a:solidFill>
                          <a:latin typeface="+mj-lt"/>
                          <a:ea typeface="+mn-ea"/>
                          <a:cs typeface="+mn-cs"/>
                        </a:rPr>
                        <a:t>participants offer</a:t>
                      </a:r>
                    </a:p>
                    <a:p>
                      <a:r>
                        <a:rPr lang="en-US" sz="1000" kern="1200" dirty="0">
                          <a:solidFill>
                            <a:schemeClr val="dk1"/>
                          </a:solidFill>
                          <a:latin typeface="+mj-lt"/>
                          <a:ea typeface="+mn-ea"/>
                          <a:cs typeface="+mn-cs"/>
                        </a:rPr>
                        <a:t>Insight</a:t>
                      </a:r>
                    </a:p>
                    <a:p>
                      <a:endParaRPr lang="en-US" sz="1000" kern="1200" dirty="0">
                        <a:solidFill>
                          <a:schemeClr val="dk1"/>
                        </a:solidFill>
                        <a:latin typeface="+mj-lt"/>
                        <a:ea typeface="+mn-ea"/>
                        <a:cs typeface="+mn-cs"/>
                      </a:endParaRPr>
                    </a:p>
                  </a:txBody>
                  <a:tcPr anchor="ctr"/>
                </a:tc>
                <a:tc>
                  <a:txBody>
                    <a:bodyPr/>
                    <a:lstStyle/>
                    <a:p>
                      <a:pPr marL="0" marR="0" lvl="6" indent="0" algn="l" defTabSz="914400" rtl="0" eaLnBrk="1" fontAlgn="auto" latinLnBrk="0" hangingPunct="1">
                        <a:lnSpc>
                          <a:spcPct val="100000"/>
                        </a:lnSpc>
                        <a:spcBef>
                          <a:spcPts val="0"/>
                        </a:spcBef>
                        <a:spcAft>
                          <a:spcPts val="0"/>
                        </a:spcAft>
                        <a:buClrTx/>
                        <a:buSzTx/>
                        <a:buFontTx/>
                        <a:buNone/>
                        <a:tabLst/>
                        <a:defRPr/>
                      </a:pPr>
                      <a:r>
                        <a:rPr lang="en-GB" sz="1000" b="0" kern="1200" dirty="0">
                          <a:solidFill>
                            <a:schemeClr val="dk1"/>
                          </a:solidFill>
                          <a:latin typeface="+mj-lt"/>
                          <a:ea typeface="+mn-ea"/>
                          <a:cs typeface="Times New Roman"/>
                        </a:rPr>
                        <a:t>Communicate to involve others.</a:t>
                      </a:r>
                      <a:endParaRPr lang="en-US" sz="1000" b="0" kern="1200" dirty="0">
                        <a:solidFill>
                          <a:schemeClr val="dk1"/>
                        </a:solidFill>
                        <a:latin typeface="+mj-lt"/>
                        <a:ea typeface="+mn-ea"/>
                        <a:cs typeface="Times New Roman"/>
                      </a:endParaRPr>
                    </a:p>
                    <a:p>
                      <a:pPr marL="0" algn="l" defTabSz="914400" rtl="0" eaLnBrk="1" latinLnBrk="0" hangingPunct="1"/>
                      <a:r>
                        <a:rPr lang="en-US" sz="1000" b="0" kern="1200" dirty="0">
                          <a:solidFill>
                            <a:schemeClr val="dk1"/>
                          </a:solidFill>
                          <a:latin typeface="+mj-lt"/>
                          <a:ea typeface="+mn-ea"/>
                          <a:cs typeface="Times New Roman"/>
                        </a:rPr>
                        <a:t>Be more confident and assured</a:t>
                      </a:r>
                      <a:endParaRPr lang="en-US" sz="1000" dirty="0">
                        <a:latin typeface="+mj-lt"/>
                      </a:endParaRPr>
                    </a:p>
                  </a:txBody>
                  <a:tcPr anchor="ctr"/>
                </a:tc>
                <a:extLst>
                  <a:ext uri="{0D108BD9-81ED-4DB2-BD59-A6C34878D82A}">
                    <a16:rowId xmlns:a16="http://schemas.microsoft.com/office/drawing/2014/main" xmlns="" val="10002"/>
                  </a:ext>
                </a:extLst>
              </a:tr>
              <a:tr h="2144946">
                <a:tc>
                  <a:txBody>
                    <a:bodyPr/>
                    <a:lstStyle/>
                    <a:p>
                      <a:r>
                        <a:rPr lang="en-US" sz="1000" dirty="0">
                          <a:latin typeface="+mj-lt"/>
                        </a:rPr>
                        <a:t>3 to 4:15pm</a:t>
                      </a:r>
                    </a:p>
                  </a:txBody>
                  <a:tcPr anchor="ctr"/>
                </a:tc>
                <a:tc>
                  <a:txBody>
                    <a:bodyPr/>
                    <a:lstStyle/>
                    <a:p>
                      <a:pPr marL="0" marR="0" algn="l">
                        <a:lnSpc>
                          <a:spcPts val="1200"/>
                        </a:lnSpc>
                        <a:spcBef>
                          <a:spcPts val="0"/>
                        </a:spcBef>
                        <a:spcAft>
                          <a:spcPts val="0"/>
                        </a:spcAft>
                      </a:pPr>
                      <a:endParaRPr lang="en-US" sz="1000" b="0" dirty="0">
                        <a:latin typeface="+mj-lt"/>
                        <a:ea typeface="MS Mincho"/>
                        <a:cs typeface="Times New Roman"/>
                      </a:endParaRPr>
                    </a:p>
                    <a:p>
                      <a:pPr marL="0" marR="0" algn="l">
                        <a:lnSpc>
                          <a:spcPts val="1200"/>
                        </a:lnSpc>
                        <a:spcBef>
                          <a:spcPts val="0"/>
                        </a:spcBef>
                        <a:spcAft>
                          <a:spcPts val="0"/>
                        </a:spcAft>
                      </a:pPr>
                      <a:r>
                        <a:rPr lang="en-US" sz="1000" b="0" dirty="0">
                          <a:latin typeface="+mj-lt"/>
                          <a:ea typeface="MS Mincho"/>
                          <a:cs typeface="Times New Roman"/>
                        </a:rPr>
                        <a:t>B = Be Yourself</a:t>
                      </a:r>
                    </a:p>
                  </a:txBody>
                  <a:tcPr marL="114300" marR="114300" marT="0" marB="0" anchor="ctr"/>
                </a:tc>
                <a:tc>
                  <a:txBody>
                    <a:bodyPr/>
                    <a:lstStyle/>
                    <a:p>
                      <a:pPr marL="342900" lvl="0" indent="-342900" algn="l">
                        <a:lnSpc>
                          <a:spcPts val="1200"/>
                        </a:lnSpc>
                        <a:spcBef>
                          <a:spcPts val="0"/>
                        </a:spcBef>
                        <a:spcAft>
                          <a:spcPts val="0"/>
                        </a:spcAft>
                        <a:buFont typeface="Symbol"/>
                        <a:buChar char=""/>
                      </a:pPr>
                      <a:r>
                        <a:rPr lang="en-US" sz="1000" dirty="0">
                          <a:latin typeface="+mj-lt"/>
                        </a:rPr>
                        <a:t>It’s not only about WHAT we communicate. It’s also about HOW we communicate.</a:t>
                      </a:r>
                    </a:p>
                    <a:p>
                      <a:pPr marL="0" marR="0" algn="l">
                        <a:lnSpc>
                          <a:spcPts val="1200"/>
                        </a:lnSpc>
                        <a:spcBef>
                          <a:spcPts val="0"/>
                        </a:spcBef>
                        <a:spcAft>
                          <a:spcPts val="0"/>
                        </a:spcAft>
                      </a:pPr>
                      <a:r>
                        <a:rPr lang="en-US" sz="1000" dirty="0">
                          <a:latin typeface="+mj-lt"/>
                          <a:ea typeface="MS Mincho"/>
                          <a:cs typeface="Times New Roman"/>
                        </a:rPr>
                        <a:t>Preparing all your resources to create a Personal Impact –</a:t>
                      </a:r>
                    </a:p>
                    <a:p>
                      <a:pPr marL="342900" marR="0" lvl="0" indent="-342900" algn="l">
                        <a:lnSpc>
                          <a:spcPts val="1200"/>
                        </a:lnSpc>
                        <a:spcBef>
                          <a:spcPts val="0"/>
                        </a:spcBef>
                        <a:spcAft>
                          <a:spcPts val="0"/>
                        </a:spcAft>
                        <a:buFont typeface="Wingdings"/>
                        <a:buChar char=""/>
                      </a:pPr>
                      <a:r>
                        <a:rPr lang="en-US" sz="1000" dirty="0">
                          <a:latin typeface="+mj-lt"/>
                        </a:rPr>
                        <a:t>MIND – Centering Technique and building awareness</a:t>
                      </a:r>
                    </a:p>
                    <a:p>
                      <a:pPr marL="342900" marR="0" lvl="0" indent="-342900" algn="l">
                        <a:lnSpc>
                          <a:spcPts val="1200"/>
                        </a:lnSpc>
                        <a:spcBef>
                          <a:spcPts val="0"/>
                        </a:spcBef>
                        <a:spcAft>
                          <a:spcPts val="0"/>
                        </a:spcAft>
                        <a:buFont typeface="Wingdings"/>
                        <a:buChar char=""/>
                      </a:pPr>
                      <a:r>
                        <a:rPr lang="en-US" sz="1000" dirty="0">
                          <a:latin typeface="+mj-lt"/>
                        </a:rPr>
                        <a:t>BODY – Preparatory exercises for keeping the energy flowing</a:t>
                      </a:r>
                    </a:p>
                    <a:p>
                      <a:pPr marL="342900" marR="0" lvl="0" indent="-342900" algn="l">
                        <a:lnSpc>
                          <a:spcPts val="1200"/>
                        </a:lnSpc>
                        <a:spcBef>
                          <a:spcPts val="0"/>
                        </a:spcBef>
                        <a:spcAft>
                          <a:spcPts val="0"/>
                        </a:spcAft>
                        <a:buFont typeface="Wingdings"/>
                        <a:buChar char=""/>
                      </a:pPr>
                      <a:r>
                        <a:rPr lang="en-US" sz="1000" dirty="0">
                          <a:latin typeface="+mj-lt"/>
                        </a:rPr>
                        <a:t>BREATH – Taking care of anxiety</a:t>
                      </a:r>
                    </a:p>
                    <a:p>
                      <a:pPr marL="342900" marR="0" lvl="0" indent="-342900" algn="l">
                        <a:lnSpc>
                          <a:spcPts val="1200"/>
                        </a:lnSpc>
                        <a:spcBef>
                          <a:spcPts val="0"/>
                        </a:spcBef>
                        <a:spcAft>
                          <a:spcPts val="0"/>
                        </a:spcAft>
                        <a:buFont typeface="Wingdings"/>
                        <a:buChar char=""/>
                      </a:pPr>
                      <a:r>
                        <a:rPr lang="en-US" sz="1000" dirty="0">
                          <a:latin typeface="+mj-lt"/>
                        </a:rPr>
                        <a:t>VOICE – Helps in pitching with impact and </a:t>
                      </a:r>
                    </a:p>
                    <a:p>
                      <a:pPr marL="342900" marR="0" lvl="0" indent="-342900" algn="l">
                        <a:lnSpc>
                          <a:spcPts val="1200"/>
                        </a:lnSpc>
                        <a:spcBef>
                          <a:spcPts val="0"/>
                        </a:spcBef>
                        <a:spcAft>
                          <a:spcPts val="0"/>
                        </a:spcAft>
                        <a:buFont typeface="Wingdings"/>
                        <a:buChar char=""/>
                      </a:pPr>
                      <a:r>
                        <a:rPr lang="en-US" sz="1000" kern="1200" dirty="0">
                          <a:solidFill>
                            <a:schemeClr val="dk1"/>
                          </a:solidFill>
                          <a:latin typeface="+mj-lt"/>
                          <a:ea typeface="+mn-ea"/>
                          <a:cs typeface="+mn-cs"/>
                        </a:rPr>
                        <a:t>EMOTIONS – Supports in getting along with variety of people</a:t>
                      </a:r>
                    </a:p>
                  </a:txBody>
                  <a:tcPr marL="114300" marR="114300" marT="0" marB="0" anchor="ctr"/>
                </a:tc>
                <a:tc>
                  <a:txBody>
                    <a:bodyPr/>
                    <a:lstStyle/>
                    <a:p>
                      <a:endParaRPr lang="en-US" sz="1000" kern="1200" dirty="0">
                        <a:solidFill>
                          <a:schemeClr val="dk1"/>
                        </a:solidFill>
                        <a:latin typeface="+mj-lt"/>
                        <a:ea typeface="MS Mincho"/>
                        <a:cs typeface="Times New Roman"/>
                      </a:endParaRPr>
                    </a:p>
                    <a:p>
                      <a:r>
                        <a:rPr lang="en-US" sz="1000" kern="1200" dirty="0">
                          <a:solidFill>
                            <a:schemeClr val="dk1"/>
                          </a:solidFill>
                          <a:latin typeface="+mj-lt"/>
                          <a:ea typeface="MS Mincho"/>
                          <a:cs typeface="Times New Roman"/>
                        </a:rPr>
                        <a:t>Rehearsals</a:t>
                      </a:r>
                    </a:p>
                    <a:p>
                      <a:endParaRPr lang="en-US" sz="1000" kern="1200" dirty="0">
                        <a:solidFill>
                          <a:schemeClr val="dk1"/>
                        </a:solidFill>
                        <a:latin typeface="+mj-lt"/>
                        <a:ea typeface="MS Mincho"/>
                        <a:cs typeface="Times New Roman"/>
                      </a:endParaRPr>
                    </a:p>
                    <a:p>
                      <a:r>
                        <a:rPr lang="en-US" sz="1000" kern="1200" dirty="0">
                          <a:solidFill>
                            <a:schemeClr val="dk1"/>
                          </a:solidFill>
                          <a:latin typeface="+mj-lt"/>
                          <a:ea typeface="MS Mincho"/>
                          <a:cs typeface="Times New Roman"/>
                        </a:rPr>
                        <a:t>Coaching</a:t>
                      </a:r>
                    </a:p>
                    <a:p>
                      <a:endParaRPr lang="en-US" sz="1000" kern="1200" dirty="0">
                        <a:solidFill>
                          <a:schemeClr val="dk1"/>
                        </a:solidFill>
                        <a:latin typeface="+mj-lt"/>
                        <a:ea typeface="MS Mincho"/>
                        <a:cs typeface="Times New Roman"/>
                      </a:endParaRPr>
                    </a:p>
                    <a:p>
                      <a:r>
                        <a:rPr lang="en-US" sz="1000" kern="1200" dirty="0">
                          <a:solidFill>
                            <a:schemeClr val="dk1"/>
                          </a:solidFill>
                          <a:latin typeface="+mj-lt"/>
                          <a:ea typeface="MS Mincho"/>
                          <a:cs typeface="Times New Roman"/>
                        </a:rPr>
                        <a:t>Experiential activity</a:t>
                      </a:r>
                    </a:p>
                    <a:p>
                      <a:endParaRPr lang="en-US" sz="1000" kern="1200" dirty="0">
                        <a:solidFill>
                          <a:schemeClr val="dk1"/>
                        </a:solidFill>
                        <a:latin typeface="+mj-lt"/>
                        <a:ea typeface="MS Mincho"/>
                        <a:cs typeface="Times New Roman"/>
                      </a:endParaRPr>
                    </a:p>
                  </a:txBody>
                  <a:tcPr anchor="ctr"/>
                </a:tc>
                <a:tc>
                  <a:txBody>
                    <a:bodyPr/>
                    <a:lstStyle/>
                    <a:p>
                      <a:pPr marL="0" algn="l" defTabSz="914400" rtl="0" eaLnBrk="1" latinLnBrk="0" hangingPunct="1"/>
                      <a:endParaRPr lang="en-IN" sz="1000" b="0" kern="1200" dirty="0">
                        <a:solidFill>
                          <a:schemeClr val="dk1"/>
                        </a:solidFill>
                        <a:latin typeface="+mj-lt"/>
                        <a:ea typeface="+mn-ea"/>
                        <a:cs typeface="Times New Roman"/>
                      </a:endParaRPr>
                    </a:p>
                    <a:p>
                      <a:pPr marL="0" algn="l" defTabSz="914400" rtl="0" eaLnBrk="1" latinLnBrk="0" hangingPunct="1"/>
                      <a:endParaRPr lang="en-IN" sz="1000" b="0" kern="1200" dirty="0">
                        <a:solidFill>
                          <a:schemeClr val="dk1"/>
                        </a:solidFill>
                        <a:latin typeface="+mj-lt"/>
                        <a:ea typeface="+mn-ea"/>
                        <a:cs typeface="Times New Roman"/>
                      </a:endParaRPr>
                    </a:p>
                    <a:p>
                      <a:pPr marL="0" algn="l" defTabSz="914400" rtl="0" eaLnBrk="1" latinLnBrk="0" hangingPunct="1"/>
                      <a:r>
                        <a:rPr lang="en-IN" sz="1000" b="0" kern="1200" dirty="0">
                          <a:solidFill>
                            <a:schemeClr val="dk1"/>
                          </a:solidFill>
                          <a:latin typeface="+mj-lt"/>
                          <a:ea typeface="+mn-ea"/>
                          <a:cs typeface="Times New Roman"/>
                        </a:rPr>
                        <a:t>Knowing what to work on in my interactions and how to do it</a:t>
                      </a:r>
                    </a:p>
                    <a:p>
                      <a:pPr marL="0" algn="l" defTabSz="914400" rtl="0" eaLnBrk="1" latinLnBrk="0" hangingPunct="1"/>
                      <a:endParaRPr lang="en-IN" sz="1000" b="0" kern="1200" dirty="0">
                        <a:solidFill>
                          <a:schemeClr val="dk1"/>
                        </a:solidFill>
                        <a:latin typeface="+mj-lt"/>
                        <a:ea typeface="+mn-ea"/>
                        <a:cs typeface="Times New Roman"/>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IN" sz="1000" b="0" kern="1200" dirty="0">
                          <a:solidFill>
                            <a:schemeClr val="dk1"/>
                          </a:solidFill>
                          <a:latin typeface="+mj-lt"/>
                          <a:ea typeface="+mn-ea"/>
                          <a:cs typeface="Times New Roman"/>
                        </a:rPr>
                        <a:t>More aware &amp; assured about ourselves.</a:t>
                      </a:r>
                    </a:p>
                    <a:p>
                      <a:endParaRPr lang="en-US" sz="1000" dirty="0">
                        <a:latin typeface="+mj-lt"/>
                      </a:endParaRPr>
                    </a:p>
                  </a:txBody>
                  <a:tcPr anchor="ctr"/>
                </a:tc>
                <a:extLst>
                  <a:ext uri="{0D108BD9-81ED-4DB2-BD59-A6C34878D82A}">
                    <a16:rowId xmlns:a16="http://schemas.microsoft.com/office/drawing/2014/main" xmlns="" val="10003"/>
                  </a:ext>
                </a:extLst>
              </a:tr>
              <a:tr h="217254">
                <a:tc gridSpan="5">
                  <a:txBody>
                    <a:bodyPr/>
                    <a:lstStyle/>
                    <a:p>
                      <a:pPr algn="ctr"/>
                      <a:r>
                        <a:rPr lang="en-US" sz="1000" b="0" dirty="0">
                          <a:latin typeface="+mj-lt"/>
                        </a:rPr>
                        <a:t>TEA</a:t>
                      </a:r>
                      <a:r>
                        <a:rPr lang="en-US" sz="1000" b="0" baseline="0" dirty="0">
                          <a:latin typeface="+mj-lt"/>
                        </a:rPr>
                        <a:t> BREAK</a:t>
                      </a:r>
                      <a:r>
                        <a:rPr lang="en-US" sz="1000" b="0" dirty="0">
                          <a:latin typeface="+mj-lt"/>
                        </a:rPr>
                        <a:t>   4:15 –</a:t>
                      </a:r>
                      <a:r>
                        <a:rPr lang="en-US" sz="1000" b="0" baseline="0" dirty="0">
                          <a:latin typeface="+mj-lt"/>
                        </a:rPr>
                        <a:t> 4:30</a:t>
                      </a:r>
                      <a:endParaRPr lang="en-US" sz="1000" b="0" dirty="0">
                        <a:latin typeface="+mj-lt"/>
                      </a:endParaRPr>
                    </a:p>
                  </a:txBody>
                  <a:tcPr anchor="ctr">
                    <a:solidFill>
                      <a:schemeClr val="accent1">
                        <a:lumMod val="60000"/>
                        <a:lumOff val="40000"/>
                      </a:schemeClr>
                    </a:solidFill>
                  </a:tcPr>
                </a:tc>
                <a:tc hMerge="1">
                  <a:txBody>
                    <a:bodyPr/>
                    <a:lstStyle/>
                    <a:p>
                      <a:pPr marL="0" marR="0" algn="l">
                        <a:lnSpc>
                          <a:spcPts val="1200"/>
                        </a:lnSpc>
                        <a:spcBef>
                          <a:spcPts val="0"/>
                        </a:spcBef>
                        <a:spcAft>
                          <a:spcPts val="0"/>
                        </a:spcAft>
                      </a:pPr>
                      <a:endParaRPr lang="en-US" sz="1000" dirty="0">
                        <a:latin typeface="+mj-lt"/>
                        <a:ea typeface="MS Mincho"/>
                        <a:cs typeface="Times New Roman"/>
                      </a:endParaRPr>
                    </a:p>
                  </a:txBody>
                  <a:tcPr marL="114300" marR="114300" marT="0" marB="0"/>
                </a:tc>
                <a:tc hMerge="1">
                  <a:txBody>
                    <a:bodyPr/>
                    <a:lstStyle/>
                    <a:p>
                      <a:pPr marL="342900" marR="0" lvl="0" indent="-342900" algn="l">
                        <a:lnSpc>
                          <a:spcPts val="1200"/>
                        </a:lnSpc>
                        <a:spcBef>
                          <a:spcPts val="0"/>
                        </a:spcBef>
                        <a:spcAft>
                          <a:spcPts val="0"/>
                        </a:spcAft>
                        <a:buFont typeface="Wingdings"/>
                        <a:buChar char=""/>
                      </a:pPr>
                      <a:endParaRPr lang="en-US" sz="1000" kern="1200" dirty="0">
                        <a:solidFill>
                          <a:schemeClr val="dk1"/>
                        </a:solidFill>
                        <a:latin typeface="+mj-lt"/>
                        <a:ea typeface="+mn-ea"/>
                        <a:cs typeface="+mn-cs"/>
                      </a:endParaRPr>
                    </a:p>
                  </a:txBody>
                  <a:tcPr marL="114300" marR="114300" marT="0" marB="0"/>
                </a:tc>
                <a:tc hMerge="1">
                  <a:txBody>
                    <a:bodyPr/>
                    <a:lstStyle/>
                    <a:p>
                      <a:endParaRPr lang="en-US" sz="1000" dirty="0">
                        <a:latin typeface="+mj-lt"/>
                      </a:endParaRPr>
                    </a:p>
                  </a:txBody>
                  <a:tcPr/>
                </a:tc>
                <a:tc hMerge="1">
                  <a:txBody>
                    <a:bodyPr/>
                    <a:lstStyle/>
                    <a:p>
                      <a:endParaRPr lang="en-US" sz="1000" dirty="0">
                        <a:latin typeface="+mj-lt"/>
                      </a:endParaRPr>
                    </a:p>
                  </a:txBody>
                  <a:tcPr/>
                </a:tc>
                <a:extLst>
                  <a:ext uri="{0D108BD9-81ED-4DB2-BD59-A6C34878D82A}">
                    <a16:rowId xmlns:a16="http://schemas.microsoft.com/office/drawing/2014/main" xmlns="" val="10004"/>
                  </a:ext>
                </a:extLst>
              </a:tr>
              <a:tr h="507504">
                <a:tc>
                  <a:txBody>
                    <a:bodyPr/>
                    <a:lstStyle/>
                    <a:p>
                      <a:r>
                        <a:rPr lang="en-US" sz="1000" dirty="0">
                          <a:latin typeface="+mj-lt"/>
                        </a:rPr>
                        <a:t>4:30 to 5:00pm</a:t>
                      </a:r>
                    </a:p>
                  </a:txBody>
                  <a:tcPr anchor="ctr"/>
                </a:tc>
                <a:tc>
                  <a:txBody>
                    <a:bodyPr/>
                    <a:lstStyle/>
                    <a:p>
                      <a:pPr algn="l">
                        <a:lnSpc>
                          <a:spcPts val="1200"/>
                        </a:lnSpc>
                        <a:spcAft>
                          <a:spcPts val="0"/>
                        </a:spcAft>
                      </a:pPr>
                      <a:endParaRPr lang="en-US" sz="1000" b="0" dirty="0">
                        <a:latin typeface="+mj-lt"/>
                      </a:endParaRPr>
                    </a:p>
                    <a:p>
                      <a:pPr algn="l">
                        <a:lnSpc>
                          <a:spcPts val="1200"/>
                        </a:lnSpc>
                        <a:spcAft>
                          <a:spcPts val="0"/>
                        </a:spcAft>
                      </a:pPr>
                      <a:r>
                        <a:rPr lang="en-US" sz="1000" b="0" dirty="0">
                          <a:latin typeface="+mj-lt"/>
                        </a:rPr>
                        <a:t>Status</a:t>
                      </a:r>
                    </a:p>
                  </a:txBody>
                  <a:tcPr marL="114300" marR="114300" marT="0" marB="0" anchor="ctr"/>
                </a:tc>
                <a:tc>
                  <a:txBody>
                    <a:bodyPr/>
                    <a:lstStyle/>
                    <a:p>
                      <a:pPr marL="342900" marR="0" lvl="0" indent="-342900" algn="l">
                        <a:lnSpc>
                          <a:spcPts val="1200"/>
                        </a:lnSpc>
                        <a:spcBef>
                          <a:spcPts val="0"/>
                        </a:spcBef>
                        <a:spcAft>
                          <a:spcPts val="0"/>
                        </a:spcAft>
                        <a:buFont typeface="Symbol"/>
                        <a:buChar char=""/>
                      </a:pPr>
                      <a:r>
                        <a:rPr lang="en-US" sz="1000" dirty="0">
                          <a:latin typeface="+mj-lt"/>
                        </a:rPr>
                        <a:t>It creates a Personal Impact while interacting with others</a:t>
                      </a:r>
                    </a:p>
                    <a:p>
                      <a:pPr marL="342900" marR="0" lvl="0" indent="-342900" algn="l">
                        <a:lnSpc>
                          <a:spcPts val="1200"/>
                        </a:lnSpc>
                        <a:spcBef>
                          <a:spcPts val="0"/>
                        </a:spcBef>
                        <a:spcAft>
                          <a:spcPts val="0"/>
                        </a:spcAft>
                        <a:buFont typeface="Symbol"/>
                        <a:buChar char=""/>
                      </a:pPr>
                      <a:r>
                        <a:rPr lang="en-US" sz="1000" dirty="0">
                          <a:latin typeface="+mj-lt"/>
                        </a:rPr>
                        <a:t>Recognizing the status of others</a:t>
                      </a:r>
                    </a:p>
                  </a:txBody>
                  <a:tcPr marL="114300" marR="114300" marT="0" marB="0" anchor="ctr"/>
                </a:tc>
                <a:tc>
                  <a:txBody>
                    <a:bodyPr/>
                    <a:lstStyle/>
                    <a:p>
                      <a:r>
                        <a:rPr lang="en-US" sz="1000" dirty="0">
                          <a:latin typeface="+mj-lt"/>
                        </a:rPr>
                        <a:t>Role Plays.</a:t>
                      </a:r>
                    </a:p>
                  </a:txBody>
                  <a:tcPr anchor="ctr"/>
                </a:tc>
                <a:tc>
                  <a:txBody>
                    <a:bodyPr/>
                    <a:lstStyle/>
                    <a:p>
                      <a:r>
                        <a:rPr lang="en-GB" sz="1000" kern="1200" dirty="0">
                          <a:solidFill>
                            <a:schemeClr val="dk1"/>
                          </a:solidFill>
                          <a:latin typeface="+mj-lt"/>
                          <a:ea typeface="+mn-ea"/>
                          <a:cs typeface="+mn-cs"/>
                        </a:rPr>
                        <a:t>Exhibiting high self esteem</a:t>
                      </a:r>
                      <a:endParaRPr lang="en-US" sz="1000" kern="1200" dirty="0">
                        <a:solidFill>
                          <a:schemeClr val="dk1"/>
                        </a:solidFill>
                        <a:latin typeface="+mj-lt"/>
                        <a:ea typeface="+mn-ea"/>
                        <a:cs typeface="+mn-cs"/>
                      </a:endParaRPr>
                    </a:p>
                  </a:txBody>
                  <a:tcPr anchor="ctr"/>
                </a:tc>
                <a:extLst>
                  <a:ext uri="{0D108BD9-81ED-4DB2-BD59-A6C34878D82A}">
                    <a16:rowId xmlns:a16="http://schemas.microsoft.com/office/drawing/2014/main" xmlns="" val="10005"/>
                  </a:ext>
                </a:extLst>
              </a:tr>
              <a:tr h="647403">
                <a:tc>
                  <a:txBody>
                    <a:bodyPr/>
                    <a:lstStyle/>
                    <a:p>
                      <a:r>
                        <a:rPr lang="en-US" sz="1000" dirty="0">
                          <a:latin typeface="+mj-lt"/>
                        </a:rPr>
                        <a:t>5:00 to 5:20pm</a:t>
                      </a:r>
                    </a:p>
                  </a:txBody>
                  <a:tcPr anchor="ctr"/>
                </a:tc>
                <a:tc>
                  <a:txBody>
                    <a:bodyPr/>
                    <a:lstStyle/>
                    <a:p>
                      <a:pPr algn="l">
                        <a:lnSpc>
                          <a:spcPts val="1200"/>
                        </a:lnSpc>
                        <a:spcAft>
                          <a:spcPts val="0"/>
                        </a:spcAft>
                      </a:pPr>
                      <a:r>
                        <a:rPr lang="en-US" sz="1000" b="0" dirty="0">
                          <a:latin typeface="+mj-lt"/>
                        </a:rPr>
                        <a:t>Overnight work to come prepared for Day 2 </a:t>
                      </a:r>
                      <a:endParaRPr lang="en-US" sz="1000" dirty="0">
                        <a:latin typeface="+mj-lt"/>
                      </a:endParaRPr>
                    </a:p>
                  </a:txBody>
                  <a:tcPr marL="114300" marR="114300" marT="0" marB="0" anchor="ctr"/>
                </a:tc>
                <a:tc>
                  <a:txBody>
                    <a:bodyPr/>
                    <a:lstStyle/>
                    <a:p>
                      <a:r>
                        <a:rPr lang="en-US" sz="1000" kern="1200" dirty="0">
                          <a:solidFill>
                            <a:schemeClr val="dk1"/>
                          </a:solidFill>
                          <a:latin typeface="+mj-lt"/>
                          <a:ea typeface="+mn-ea"/>
                          <a:cs typeface="+mn-cs"/>
                        </a:rPr>
                        <a:t>Come dressed professionally on Day 2 to represent your Brand that will create Personal Impact</a:t>
                      </a:r>
                      <a:endParaRPr lang="en-US" sz="1000" dirty="0">
                        <a:latin typeface="+mj-lt"/>
                      </a:endParaRPr>
                    </a:p>
                  </a:txBody>
                  <a:tcPr anchor="ctr"/>
                </a:tc>
                <a:tc>
                  <a:txBody>
                    <a:bodyPr/>
                    <a:lstStyle/>
                    <a:p>
                      <a:r>
                        <a:rPr lang="en-US" sz="1000" dirty="0">
                          <a:latin typeface="+mj-lt"/>
                        </a:rPr>
                        <a:t>Discussion</a:t>
                      </a:r>
                    </a:p>
                  </a:txBody>
                  <a:tcPr anchor="ctr"/>
                </a:tc>
                <a:tc>
                  <a:txBody>
                    <a:bodyPr/>
                    <a:lstStyle/>
                    <a:p>
                      <a:endParaRPr lang="en-US" sz="1000" dirty="0">
                        <a:latin typeface="+mj-lt"/>
                      </a:endParaRPr>
                    </a:p>
                  </a:txBody>
                  <a:tcPr anchor="ctr"/>
                </a:tc>
                <a:extLst>
                  <a:ext uri="{0D108BD9-81ED-4DB2-BD59-A6C34878D82A}">
                    <a16:rowId xmlns:a16="http://schemas.microsoft.com/office/drawing/2014/main" xmlns="" val="10006"/>
                  </a:ext>
                </a:extLst>
              </a:tr>
              <a:tr h="320095">
                <a:tc gridSpan="5">
                  <a:txBody>
                    <a:bodyPr/>
                    <a:lstStyle/>
                    <a:p>
                      <a:pPr algn="ctr"/>
                      <a:r>
                        <a:rPr lang="en-US" sz="1000" b="0" dirty="0">
                          <a:latin typeface="+mj-lt"/>
                        </a:rPr>
                        <a:t>5:30 Wrap Up Day1</a:t>
                      </a:r>
                    </a:p>
                  </a:txBody>
                  <a:tcPr anchor="ctr">
                    <a:solidFill>
                      <a:schemeClr val="accent1">
                        <a:lumMod val="60000"/>
                        <a:lumOff val="40000"/>
                      </a:schemeClr>
                    </a:solidFill>
                  </a:tcPr>
                </a:tc>
                <a:tc hMerge="1">
                  <a:txBody>
                    <a:bodyPr/>
                    <a:lstStyle/>
                    <a:p>
                      <a:endParaRPr lang="en-US" sz="1000" dirty="0">
                        <a:latin typeface="+mj-lt"/>
                      </a:endParaRPr>
                    </a:p>
                  </a:txBody>
                  <a:tcPr anchor="ctr">
                    <a:solidFill>
                      <a:schemeClr val="accent1">
                        <a:lumMod val="60000"/>
                        <a:lumOff val="40000"/>
                      </a:schemeClr>
                    </a:solidFill>
                  </a:tcPr>
                </a:tc>
                <a:tc hMerge="1">
                  <a:txBody>
                    <a:bodyPr/>
                    <a:lstStyle/>
                    <a:p>
                      <a:endParaRPr lang="en-US" sz="1000" dirty="0">
                        <a:latin typeface="+mj-lt"/>
                      </a:endParaRPr>
                    </a:p>
                  </a:txBody>
                  <a:tcPr anchor="ctr">
                    <a:solidFill>
                      <a:schemeClr val="accent1">
                        <a:lumMod val="60000"/>
                        <a:lumOff val="40000"/>
                      </a:schemeClr>
                    </a:solidFill>
                  </a:tcPr>
                </a:tc>
                <a:tc hMerge="1">
                  <a:txBody>
                    <a:bodyPr/>
                    <a:lstStyle/>
                    <a:p>
                      <a:endParaRPr lang="en-US" sz="1000" dirty="0">
                        <a:latin typeface="+mj-lt"/>
                      </a:endParaRPr>
                    </a:p>
                  </a:txBody>
                  <a:tcPr anchor="ctr">
                    <a:solidFill>
                      <a:schemeClr val="accent1">
                        <a:lumMod val="60000"/>
                        <a:lumOff val="40000"/>
                      </a:schemeClr>
                    </a:solidFill>
                  </a:tcPr>
                </a:tc>
                <a:tc hMerge="1">
                  <a:txBody>
                    <a:bodyPr/>
                    <a:lstStyle/>
                    <a:p>
                      <a:endParaRPr lang="en-US" sz="1000" dirty="0">
                        <a:latin typeface="+mj-lt"/>
                      </a:endParaRPr>
                    </a:p>
                  </a:txBody>
                  <a:tcPr anchor="ctr">
                    <a:solidFill>
                      <a:schemeClr val="accent1">
                        <a:lumMod val="60000"/>
                        <a:lumOff val="40000"/>
                      </a:schemeClr>
                    </a:solidFill>
                  </a:tcPr>
                </a:tc>
                <a:extLst>
                  <a:ext uri="{0D108BD9-81ED-4DB2-BD59-A6C34878D82A}">
                    <a16:rowId xmlns:a16="http://schemas.microsoft.com/office/drawing/2014/main" xmlns="" val="10007"/>
                  </a:ext>
                </a:extLst>
              </a:tr>
            </a:tbl>
          </a:graphicData>
        </a:graphic>
      </p:graphicFrame>
      <p:sp>
        <p:nvSpPr>
          <p:cNvPr id="2" name="Slide Number Placeholder 1"/>
          <p:cNvSpPr>
            <a:spLocks noGrp="1"/>
          </p:cNvSpPr>
          <p:nvPr>
            <p:ph type="sldNum" sz="quarter" idx="12"/>
          </p:nvPr>
        </p:nvSpPr>
        <p:spPr/>
        <p:txBody>
          <a:bodyPr/>
          <a:lstStyle/>
          <a:p>
            <a:fld id="{2431384F-D4C8-42AC-8756-D72A2598FDF3}" type="slidenum">
              <a:rPr lang="en-IN" smtClean="0"/>
              <a:t>11</a:t>
            </a:fld>
            <a:endParaRPr lang="en-IN"/>
          </a:p>
        </p:txBody>
      </p:sp>
      <p:sp>
        <p:nvSpPr>
          <p:cNvPr id="7" name="Oval 6"/>
          <p:cNvSpPr/>
          <p:nvPr/>
        </p:nvSpPr>
        <p:spPr>
          <a:xfrm>
            <a:off x="7513924" y="12598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Tree>
    <p:extLst>
      <p:ext uri="{BB962C8B-B14F-4D97-AF65-F5344CB8AC3E}">
        <p14:creationId xmlns:p14="http://schemas.microsoft.com/office/powerpoint/2010/main" val="926097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4621"/>
            <a:ext cx="12192000" cy="66222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p:cNvSpPr txBox="1"/>
          <p:nvPr/>
        </p:nvSpPr>
        <p:spPr>
          <a:xfrm>
            <a:off x="342565" y="85656"/>
            <a:ext cx="6395084" cy="461665"/>
          </a:xfrm>
          <a:prstGeom prst="rect">
            <a:avLst/>
          </a:prstGeom>
          <a:noFill/>
        </p:spPr>
        <p:txBody>
          <a:bodyPr wrap="none" rtlCol="0">
            <a:spAutoFit/>
          </a:bodyPr>
          <a:lstStyle/>
          <a:p>
            <a:r>
              <a:rPr lang="en-IN" sz="2400" dirty="0" smtClean="0"/>
              <a:t>Personal Impact Journey – The Workshop – Day 2 </a:t>
            </a:r>
            <a:endParaRPr lang="en-IN"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66685001"/>
              </p:ext>
            </p:extLst>
          </p:nvPr>
        </p:nvGraphicFramePr>
        <p:xfrm>
          <a:off x="342564" y="747876"/>
          <a:ext cx="11399492" cy="6008009"/>
        </p:xfrm>
        <a:graphic>
          <a:graphicData uri="http://schemas.openxmlformats.org/drawingml/2006/table">
            <a:tbl>
              <a:tblPr firstRow="1" bandRow="1">
                <a:tableStyleId>{5C22544A-7EE6-4342-B048-85BDC9FD1C3A}</a:tableStyleId>
              </a:tblPr>
              <a:tblGrid>
                <a:gridCol w="1372161">
                  <a:extLst>
                    <a:ext uri="{9D8B030D-6E8A-4147-A177-3AD203B41FA5}">
                      <a16:colId xmlns:a16="http://schemas.microsoft.com/office/drawing/2014/main" xmlns="" val="20000"/>
                    </a:ext>
                  </a:extLst>
                </a:gridCol>
                <a:gridCol w="1899915">
                  <a:extLst>
                    <a:ext uri="{9D8B030D-6E8A-4147-A177-3AD203B41FA5}">
                      <a16:colId xmlns:a16="http://schemas.microsoft.com/office/drawing/2014/main" xmlns="" val="20001"/>
                    </a:ext>
                  </a:extLst>
                </a:gridCol>
                <a:gridCol w="3905382">
                  <a:extLst>
                    <a:ext uri="{9D8B030D-6E8A-4147-A177-3AD203B41FA5}">
                      <a16:colId xmlns:a16="http://schemas.microsoft.com/office/drawing/2014/main" xmlns="" val="20002"/>
                    </a:ext>
                  </a:extLst>
                </a:gridCol>
                <a:gridCol w="2111017">
                  <a:extLst>
                    <a:ext uri="{9D8B030D-6E8A-4147-A177-3AD203B41FA5}">
                      <a16:colId xmlns:a16="http://schemas.microsoft.com/office/drawing/2014/main" xmlns="" val="20003"/>
                    </a:ext>
                  </a:extLst>
                </a:gridCol>
                <a:gridCol w="2111017">
                  <a:extLst>
                    <a:ext uri="{9D8B030D-6E8A-4147-A177-3AD203B41FA5}">
                      <a16:colId xmlns:a16="http://schemas.microsoft.com/office/drawing/2014/main" xmlns="" val="20004"/>
                    </a:ext>
                  </a:extLst>
                </a:gridCol>
              </a:tblGrid>
              <a:tr h="399704">
                <a:tc>
                  <a:txBody>
                    <a:bodyPr/>
                    <a:lstStyle/>
                    <a:p>
                      <a:pPr algn="l"/>
                      <a:r>
                        <a:rPr lang="en-US" dirty="0"/>
                        <a:t>Time</a:t>
                      </a:r>
                    </a:p>
                  </a:txBody>
                  <a:tcPr anchor="ctr"/>
                </a:tc>
                <a:tc>
                  <a:txBody>
                    <a:bodyPr/>
                    <a:lstStyle/>
                    <a:p>
                      <a:pPr algn="l"/>
                      <a:r>
                        <a:rPr lang="en-US" dirty="0"/>
                        <a:t>Session</a:t>
                      </a:r>
                    </a:p>
                  </a:txBody>
                  <a:tcPr anchor="ctr"/>
                </a:tc>
                <a:tc>
                  <a:txBody>
                    <a:bodyPr/>
                    <a:lstStyle/>
                    <a:p>
                      <a:pPr algn="l"/>
                      <a:r>
                        <a:rPr lang="en-US" dirty="0"/>
                        <a:t>Session Details</a:t>
                      </a:r>
                    </a:p>
                  </a:txBody>
                  <a:tcPr anchor="ctr"/>
                </a:tc>
                <a:tc>
                  <a:txBody>
                    <a:bodyPr/>
                    <a:lstStyle/>
                    <a:p>
                      <a:pPr algn="l"/>
                      <a:r>
                        <a:rPr lang="en-US" dirty="0"/>
                        <a:t>Methodology</a:t>
                      </a:r>
                    </a:p>
                  </a:txBody>
                  <a:tcPr anchor="ctr"/>
                </a:tc>
                <a:tc>
                  <a:txBody>
                    <a:bodyPr/>
                    <a:lstStyle/>
                    <a:p>
                      <a:pPr algn="l"/>
                      <a:r>
                        <a:rPr lang="en-US" dirty="0"/>
                        <a:t>Outcome</a:t>
                      </a:r>
                    </a:p>
                  </a:txBody>
                  <a:tcPr anchor="ctr"/>
                </a:tc>
                <a:extLst>
                  <a:ext uri="{0D108BD9-81ED-4DB2-BD59-A6C34878D82A}">
                    <a16:rowId xmlns:a16="http://schemas.microsoft.com/office/drawing/2014/main" xmlns="" val="10000"/>
                  </a:ext>
                </a:extLst>
              </a:tr>
              <a:tr h="473627">
                <a:tc>
                  <a:txBody>
                    <a:bodyPr/>
                    <a:lstStyle/>
                    <a:p>
                      <a:pPr algn="l"/>
                      <a:r>
                        <a:rPr lang="en-US" sz="1000" dirty="0">
                          <a:latin typeface="+mj-lt"/>
                        </a:rPr>
                        <a:t>9:30-10</a:t>
                      </a:r>
                    </a:p>
                  </a:txBody>
                  <a:tcPr anchor="ct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lang="en-GB" sz="1000" b="0" kern="1200" dirty="0">
                          <a:solidFill>
                            <a:schemeClr val="dk1"/>
                          </a:solidFill>
                          <a:latin typeface="+mj-lt"/>
                          <a:ea typeface="+mn-ea"/>
                          <a:cs typeface="Times New Roman"/>
                        </a:rPr>
                        <a:t>WHAT IS PERSONAL IMPACT</a:t>
                      </a:r>
                      <a:endParaRPr lang="en-US" sz="1000" b="0" kern="1200" dirty="0">
                        <a:solidFill>
                          <a:schemeClr val="dk1"/>
                        </a:solidFill>
                        <a:latin typeface="+mj-lt"/>
                        <a:ea typeface="+mn-ea"/>
                        <a:cs typeface="Times New Roman"/>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0" b="0" kern="1200" dirty="0" smtClean="0">
                        <a:solidFill>
                          <a:schemeClr val="dk1"/>
                        </a:solidFill>
                        <a:latin typeface="+mj-lt"/>
                        <a:ea typeface="+mn-ea"/>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kern="1200" dirty="0" smtClean="0">
                          <a:solidFill>
                            <a:schemeClr val="dk1"/>
                          </a:solidFill>
                          <a:latin typeface="+mj-lt"/>
                          <a:ea typeface="+mn-ea"/>
                          <a:cs typeface="Times New Roman"/>
                        </a:rPr>
                        <a:t>What </a:t>
                      </a:r>
                      <a:r>
                        <a:rPr lang="en-GB" sz="1000" b="0" kern="1200" dirty="0">
                          <a:solidFill>
                            <a:schemeClr val="dk1"/>
                          </a:solidFill>
                          <a:latin typeface="+mj-lt"/>
                          <a:ea typeface="+mn-ea"/>
                          <a:cs typeface="Times New Roman"/>
                        </a:rPr>
                        <a:t>are the factors that contribute to making an impact and creating the appropriate impression on others?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kern="1200" dirty="0">
                        <a:solidFill>
                          <a:schemeClr val="dk1"/>
                        </a:solidFill>
                        <a:latin typeface="+mj-lt"/>
                        <a:ea typeface="+mn-ea"/>
                        <a:cs typeface="Times New Roman"/>
                      </a:endParaRPr>
                    </a:p>
                  </a:txBody>
                  <a:tcPr marL="114300" marR="114300" marT="0" marB="0" anchor="ctr"/>
                </a:tc>
                <a:tc>
                  <a:txBody>
                    <a:bodyPr/>
                    <a:lstStyle/>
                    <a:p>
                      <a:pPr algn="l"/>
                      <a:r>
                        <a:rPr lang="en-US" sz="1000" b="0" kern="1200" dirty="0">
                          <a:solidFill>
                            <a:schemeClr val="dk1"/>
                          </a:solidFill>
                          <a:latin typeface="+mj-lt"/>
                          <a:ea typeface="+mn-ea"/>
                          <a:cs typeface="Times New Roman"/>
                        </a:rPr>
                        <a:t>Trainer led</a:t>
                      </a:r>
                    </a:p>
                  </a:txBody>
                  <a:tcPr anchor="ctr"/>
                </a:tc>
                <a:tc>
                  <a:txBody>
                    <a:bodyPr/>
                    <a:lstStyle/>
                    <a:p>
                      <a:pPr marL="0" algn="l" defTabSz="914400" rtl="0" eaLnBrk="1" latinLnBrk="0" hangingPunct="1"/>
                      <a:r>
                        <a:rPr lang="en-US" sz="1000" b="0" kern="1200" dirty="0">
                          <a:solidFill>
                            <a:schemeClr val="dk1"/>
                          </a:solidFill>
                          <a:latin typeface="+mj-lt"/>
                          <a:ea typeface="+mn-ea"/>
                          <a:cs typeface="Times New Roman"/>
                        </a:rPr>
                        <a:t>Context……..RECAP</a:t>
                      </a:r>
                      <a:r>
                        <a:rPr lang="en-US" sz="1000" b="0" kern="1200" baseline="0" dirty="0">
                          <a:solidFill>
                            <a:schemeClr val="dk1"/>
                          </a:solidFill>
                          <a:latin typeface="+mj-lt"/>
                          <a:ea typeface="+mn-ea"/>
                          <a:cs typeface="Times New Roman"/>
                        </a:rPr>
                        <a:t> from DAY1</a:t>
                      </a:r>
                      <a:endParaRPr lang="en-US" sz="1000" b="0" kern="1200" dirty="0">
                        <a:solidFill>
                          <a:schemeClr val="dk1"/>
                        </a:solidFill>
                        <a:latin typeface="+mj-lt"/>
                        <a:ea typeface="+mn-ea"/>
                        <a:cs typeface="Times New Roman"/>
                      </a:endParaRPr>
                    </a:p>
                  </a:txBody>
                  <a:tcPr anchor="ctr"/>
                </a:tc>
                <a:extLst>
                  <a:ext uri="{0D108BD9-81ED-4DB2-BD59-A6C34878D82A}">
                    <a16:rowId xmlns:a16="http://schemas.microsoft.com/office/drawing/2014/main" xmlns="" val="10001"/>
                  </a:ext>
                </a:extLst>
              </a:tr>
              <a:tr h="799616">
                <a:tc>
                  <a:txBody>
                    <a:bodyPr/>
                    <a:lstStyle/>
                    <a:p>
                      <a:pPr algn="l"/>
                      <a:r>
                        <a:rPr lang="en-US" sz="1000" dirty="0">
                          <a:latin typeface="+mj-lt"/>
                        </a:rPr>
                        <a:t>10-10:30</a:t>
                      </a:r>
                    </a:p>
                  </a:txBody>
                  <a:tcPr anchor="ctr"/>
                </a:tc>
                <a:tc>
                  <a:txBody>
                    <a:bodyPr/>
                    <a:lstStyle/>
                    <a:p>
                      <a:pPr algn="l">
                        <a:lnSpc>
                          <a:spcPts val="1200"/>
                        </a:lnSpc>
                        <a:spcAft>
                          <a:spcPts val="0"/>
                        </a:spcAft>
                      </a:pPr>
                      <a:endParaRPr lang="en-US" sz="1000" b="0" kern="1200" dirty="0">
                        <a:solidFill>
                          <a:schemeClr val="dk1"/>
                        </a:solidFill>
                        <a:latin typeface="+mj-lt"/>
                        <a:ea typeface="+mn-ea"/>
                        <a:cs typeface="Times New Roman"/>
                      </a:endParaRPr>
                    </a:p>
                    <a:p>
                      <a:pPr marL="0" marR="0" indent="0" algn="l" defTabSz="914400" rtl="0" eaLnBrk="1" fontAlgn="auto" latinLnBrk="0" hangingPunct="1">
                        <a:lnSpc>
                          <a:spcPts val="1200"/>
                        </a:lnSpc>
                        <a:spcBef>
                          <a:spcPts val="0"/>
                        </a:spcBef>
                        <a:spcAft>
                          <a:spcPts val="0"/>
                        </a:spcAft>
                        <a:buClrTx/>
                        <a:buSzTx/>
                        <a:buFontTx/>
                        <a:buNone/>
                        <a:tabLst/>
                        <a:defRPr/>
                      </a:pPr>
                      <a:endParaRPr lang="en-IN" sz="1000" b="0" kern="1200" dirty="0">
                        <a:solidFill>
                          <a:schemeClr val="dk1"/>
                        </a:solidFill>
                        <a:latin typeface="+mj-lt"/>
                        <a:ea typeface="+mn-ea"/>
                        <a:cs typeface="Times New Roman"/>
                      </a:endParaRPr>
                    </a:p>
                    <a:p>
                      <a:pPr marL="0" marR="0" indent="0" algn="l" defTabSz="914400" rtl="0" eaLnBrk="1" fontAlgn="auto" latinLnBrk="0" hangingPunct="1">
                        <a:lnSpc>
                          <a:spcPts val="1200"/>
                        </a:lnSpc>
                        <a:spcBef>
                          <a:spcPts val="0"/>
                        </a:spcBef>
                        <a:spcAft>
                          <a:spcPts val="0"/>
                        </a:spcAft>
                        <a:buClrTx/>
                        <a:buSzTx/>
                        <a:buFontTx/>
                        <a:buNone/>
                        <a:tabLst/>
                        <a:defRPr/>
                      </a:pPr>
                      <a:r>
                        <a:rPr lang="en-IN" sz="1000" b="0" kern="1200" dirty="0">
                          <a:solidFill>
                            <a:schemeClr val="dk1"/>
                          </a:solidFill>
                          <a:latin typeface="+mj-lt"/>
                          <a:ea typeface="+mn-ea"/>
                          <a:cs typeface="Times New Roman"/>
                        </a:rPr>
                        <a:t>Emotional Expression</a:t>
                      </a:r>
                      <a:endParaRPr lang="en-US" sz="1000" b="0" kern="1200" dirty="0">
                        <a:solidFill>
                          <a:schemeClr val="dk1"/>
                        </a:solidFill>
                        <a:latin typeface="+mj-lt"/>
                        <a:ea typeface="+mn-ea"/>
                        <a:cs typeface="Times New Roman"/>
                      </a:endParaRPr>
                    </a:p>
                  </a:txBody>
                  <a:tcPr marL="114300" marR="114300" marT="0" marB="0" anchor="ctr"/>
                </a:tc>
                <a:tc>
                  <a:txBody>
                    <a:bodyPr/>
                    <a:lstStyle/>
                    <a:p>
                      <a:pPr marL="0" marR="0" lvl="0" indent="0" algn="l" defTabSz="914400" rtl="0" eaLnBrk="1" latinLnBrk="0" hangingPunct="1">
                        <a:lnSpc>
                          <a:spcPts val="1200"/>
                        </a:lnSpc>
                        <a:spcBef>
                          <a:spcPts val="0"/>
                        </a:spcBef>
                        <a:spcAft>
                          <a:spcPts val="0"/>
                        </a:spcAft>
                        <a:buFont typeface="Arial"/>
                        <a:buNone/>
                        <a:tabLst>
                          <a:tab pos="457200" algn="l"/>
                        </a:tabLst>
                      </a:pPr>
                      <a:r>
                        <a:rPr lang="en-US" sz="1000" b="0" kern="1200" dirty="0">
                          <a:solidFill>
                            <a:schemeClr val="dk1"/>
                          </a:solidFill>
                          <a:latin typeface="+mj-lt"/>
                          <a:ea typeface="+mn-ea"/>
                          <a:cs typeface="Times New Roman"/>
                        </a:rPr>
                        <a:t>How important it is to be able to emotionally express ourselves </a:t>
                      </a:r>
                      <a:r>
                        <a:rPr lang="en-US" sz="1000" b="0" kern="1200" dirty="0" smtClean="0">
                          <a:solidFill>
                            <a:schemeClr val="dk1"/>
                          </a:solidFill>
                          <a:latin typeface="+mj-lt"/>
                          <a:ea typeface="+mn-ea"/>
                          <a:cs typeface="Times New Roman"/>
                        </a:rPr>
                        <a:t>&amp;</a:t>
                      </a:r>
                      <a:r>
                        <a:rPr lang="en-US" sz="1000" b="0" kern="1200" baseline="0" dirty="0" smtClean="0">
                          <a:solidFill>
                            <a:schemeClr val="dk1"/>
                          </a:solidFill>
                          <a:latin typeface="+mj-lt"/>
                          <a:ea typeface="+mn-ea"/>
                          <a:cs typeface="Times New Roman"/>
                        </a:rPr>
                        <a:t> </a:t>
                      </a:r>
                      <a:r>
                        <a:rPr lang="en-US" sz="1000" b="0" kern="1200" dirty="0" smtClean="0">
                          <a:solidFill>
                            <a:schemeClr val="dk1"/>
                          </a:solidFill>
                          <a:latin typeface="+mj-lt"/>
                          <a:ea typeface="+mn-ea"/>
                          <a:cs typeface="Times New Roman"/>
                        </a:rPr>
                        <a:t>convey </a:t>
                      </a:r>
                      <a:r>
                        <a:rPr lang="en-US" sz="1000" b="0" kern="1200" dirty="0">
                          <a:solidFill>
                            <a:schemeClr val="dk1"/>
                          </a:solidFill>
                          <a:latin typeface="+mj-lt"/>
                          <a:ea typeface="+mn-ea"/>
                          <a:cs typeface="Times New Roman"/>
                        </a:rPr>
                        <a:t>a message appropriately</a:t>
                      </a:r>
                      <a:endParaRPr lang="en-IN" sz="1000" b="0" kern="1200" dirty="0">
                        <a:solidFill>
                          <a:schemeClr val="dk1"/>
                        </a:solidFill>
                        <a:latin typeface="+mj-lt"/>
                        <a:ea typeface="+mn-ea"/>
                        <a:cs typeface="Times New Roman"/>
                      </a:endParaRPr>
                    </a:p>
                    <a:p>
                      <a:pPr marL="342900" marR="0" lvl="0" indent="-342900" algn="l" defTabSz="914400" rtl="0" eaLnBrk="1" fontAlgn="base" latinLnBrk="0" hangingPunct="1">
                        <a:lnSpc>
                          <a:spcPts val="1200"/>
                        </a:lnSpc>
                        <a:spcBef>
                          <a:spcPts val="0"/>
                        </a:spcBef>
                        <a:spcAft>
                          <a:spcPts val="0"/>
                        </a:spcAft>
                        <a:buClrTx/>
                        <a:buSzTx/>
                        <a:buFont typeface="Arial"/>
                        <a:buNone/>
                        <a:tabLst>
                          <a:tab pos="457200" algn="l"/>
                        </a:tabLst>
                      </a:pPr>
                      <a:endParaRPr lang="en-US" sz="1000" b="0" kern="1200" dirty="0">
                        <a:solidFill>
                          <a:schemeClr val="dk1"/>
                        </a:solidFill>
                        <a:latin typeface="+mj-lt"/>
                        <a:ea typeface="+mn-ea"/>
                        <a:cs typeface="Times New Roman"/>
                      </a:endParaRPr>
                    </a:p>
                  </a:txBody>
                  <a:tcPr marL="114300" marR="114300" marT="0" marB="0" anchor="ctr"/>
                </a:tc>
                <a:tc>
                  <a:txBody>
                    <a:bodyPr/>
                    <a:lstStyle/>
                    <a:p>
                      <a:pPr marL="0" marR="0" lvl="0" indent="0" algn="l" defTabSz="914400" rtl="0" eaLnBrk="1" latinLnBrk="0" hangingPunct="1">
                        <a:lnSpc>
                          <a:spcPts val="1200"/>
                        </a:lnSpc>
                        <a:spcBef>
                          <a:spcPts val="0"/>
                        </a:spcBef>
                        <a:spcAft>
                          <a:spcPts val="0"/>
                        </a:spcAft>
                        <a:buFont typeface="Arial"/>
                        <a:buNone/>
                        <a:tabLst>
                          <a:tab pos="457200" algn="l"/>
                        </a:tabLst>
                      </a:pPr>
                      <a:r>
                        <a:rPr lang="en-IN" sz="1000" b="0" kern="1200" dirty="0">
                          <a:solidFill>
                            <a:schemeClr val="dk1"/>
                          </a:solidFill>
                          <a:latin typeface="+mj-lt"/>
                          <a:ea typeface="+mn-ea"/>
                          <a:cs typeface="Times New Roman"/>
                        </a:rPr>
                        <a:t>Participants in pairs expressing around 20 - 25 emotional statements (based on sad, glad, mad &amp; afraid).</a:t>
                      </a:r>
                      <a:endParaRPr lang="en-US" sz="1000" b="0" kern="1200" dirty="0">
                        <a:solidFill>
                          <a:schemeClr val="dk1"/>
                        </a:solidFill>
                        <a:latin typeface="+mj-lt"/>
                        <a:ea typeface="+mn-ea"/>
                        <a:cs typeface="Times New Roman"/>
                      </a:endParaRPr>
                    </a:p>
                  </a:txBody>
                  <a:tcPr anchor="ctr"/>
                </a:tc>
                <a:tc>
                  <a:txBody>
                    <a:bodyPr/>
                    <a:lstStyle/>
                    <a:p>
                      <a:pPr marL="0" algn="l" defTabSz="914400" rtl="0" eaLnBrk="1" latinLnBrk="0" hangingPunct="1">
                        <a:buFont typeface="Arial" pitchFamily="34" charset="0"/>
                        <a:buNone/>
                      </a:pPr>
                      <a:endParaRPr lang="en-IN" sz="1000" b="0" kern="1200" dirty="0">
                        <a:solidFill>
                          <a:schemeClr val="dk1"/>
                        </a:solidFill>
                        <a:latin typeface="+mj-lt"/>
                        <a:ea typeface="+mn-ea"/>
                        <a:cs typeface="Times New Roman"/>
                      </a:endParaRPr>
                    </a:p>
                    <a:p>
                      <a:pPr marL="0" algn="l" defTabSz="914400" rtl="0" eaLnBrk="1" latinLnBrk="0" hangingPunct="1">
                        <a:buFont typeface="Arial" pitchFamily="34" charset="0"/>
                        <a:buNone/>
                      </a:pPr>
                      <a:r>
                        <a:rPr lang="en-IN" sz="1000" b="0" kern="1200" dirty="0">
                          <a:solidFill>
                            <a:schemeClr val="dk1"/>
                          </a:solidFill>
                          <a:latin typeface="+mj-lt"/>
                          <a:ea typeface="+mn-ea"/>
                          <a:cs typeface="Times New Roman"/>
                        </a:rPr>
                        <a:t>Being able to identify the emotions they lack/or not able to express comfortably.</a:t>
                      </a:r>
                    </a:p>
                  </a:txBody>
                  <a:tcPr anchor="ctr"/>
                </a:tc>
                <a:extLst>
                  <a:ext uri="{0D108BD9-81ED-4DB2-BD59-A6C34878D82A}">
                    <a16:rowId xmlns:a16="http://schemas.microsoft.com/office/drawing/2014/main" xmlns="" val="10002"/>
                  </a:ext>
                </a:extLst>
              </a:tr>
              <a:tr h="1041979">
                <a:tc>
                  <a:txBody>
                    <a:bodyPr/>
                    <a:lstStyle/>
                    <a:p>
                      <a:pPr algn="l"/>
                      <a:r>
                        <a:rPr lang="en-US" sz="1000" dirty="0">
                          <a:latin typeface="+mj-lt"/>
                        </a:rPr>
                        <a:t>10:30-11:30</a:t>
                      </a:r>
                    </a:p>
                  </a:txBody>
                  <a:tcPr anchor="ctr"/>
                </a:tc>
                <a:tc>
                  <a:txBody>
                    <a:bodyPr/>
                    <a:lstStyle/>
                    <a:p>
                      <a:pPr marL="0" marR="0" algn="l">
                        <a:lnSpc>
                          <a:spcPts val="1200"/>
                        </a:lnSpc>
                        <a:spcBef>
                          <a:spcPts val="0"/>
                        </a:spcBef>
                        <a:spcAft>
                          <a:spcPts val="0"/>
                        </a:spcAft>
                      </a:pPr>
                      <a:endParaRPr lang="en-US" sz="1000" b="0" kern="1200" dirty="0">
                        <a:solidFill>
                          <a:schemeClr val="dk1"/>
                        </a:solidFill>
                        <a:latin typeface="+mj-lt"/>
                        <a:ea typeface="+mn-ea"/>
                        <a:cs typeface="Times New Roman"/>
                      </a:endParaRPr>
                    </a:p>
                    <a:p>
                      <a:pPr marL="0" marR="0" algn="l">
                        <a:lnSpc>
                          <a:spcPts val="1200"/>
                        </a:lnSpc>
                        <a:spcBef>
                          <a:spcPts val="0"/>
                        </a:spcBef>
                        <a:spcAft>
                          <a:spcPts val="0"/>
                        </a:spcAft>
                      </a:pPr>
                      <a:r>
                        <a:rPr lang="en-US" sz="1000" b="0" kern="1200" dirty="0">
                          <a:solidFill>
                            <a:schemeClr val="dk1"/>
                          </a:solidFill>
                          <a:latin typeface="+mj-lt"/>
                          <a:ea typeface="+mn-ea"/>
                          <a:cs typeface="Times New Roman"/>
                        </a:rPr>
                        <a:t>Expanding your range of emotions</a:t>
                      </a:r>
                    </a:p>
                  </a:txBody>
                  <a:tcPr marL="114300" marR="114300" marT="0" marB="0" anchor="ctr"/>
                </a:tc>
                <a:tc>
                  <a:txBody>
                    <a:bodyPr/>
                    <a:lstStyle/>
                    <a:p>
                      <a:pPr algn="l"/>
                      <a:endParaRPr lang="en-US" sz="1000" b="0" dirty="0">
                        <a:latin typeface="+mj-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000" b="0" kern="1200" dirty="0">
                          <a:solidFill>
                            <a:schemeClr val="dk1"/>
                          </a:solidFill>
                          <a:latin typeface="+mj-lt"/>
                          <a:ea typeface="+mn-ea"/>
                          <a:cs typeface="+mn-cs"/>
                        </a:rPr>
                        <a:t>Rehearsing the emotional statement &amp; trying to take it to the next level while being coached by the facilitators.</a:t>
                      </a:r>
                      <a:endParaRPr lang="en-US" sz="1000" b="0" kern="1200" dirty="0">
                        <a:solidFill>
                          <a:schemeClr val="dk1"/>
                        </a:solidFill>
                        <a:latin typeface="+mj-lt"/>
                        <a:ea typeface="+mn-ea"/>
                        <a:cs typeface="Times New Roman"/>
                      </a:endParaRPr>
                    </a:p>
                  </a:txBody>
                  <a:tcPr marL="114300" marR="114300" marT="0" marB="0" anchor="ctr"/>
                </a:tc>
                <a:tc>
                  <a:txBody>
                    <a:bodyPr/>
                    <a:lstStyle/>
                    <a:p>
                      <a:pPr algn="l"/>
                      <a:endParaRPr lang="en-US" sz="1000" b="0" kern="1200" dirty="0">
                        <a:solidFill>
                          <a:schemeClr val="dk1"/>
                        </a:solidFill>
                        <a:latin typeface="+mj-lt"/>
                        <a:ea typeface="+mn-ea"/>
                        <a:cs typeface="Times New Roman"/>
                      </a:endParaRPr>
                    </a:p>
                    <a:p>
                      <a:pPr algn="l"/>
                      <a:r>
                        <a:rPr lang="en-IN" sz="1000" b="0" kern="1200" dirty="0">
                          <a:solidFill>
                            <a:schemeClr val="dk1"/>
                          </a:solidFill>
                          <a:latin typeface="+mj-lt"/>
                          <a:ea typeface="+mn-ea"/>
                          <a:cs typeface="Times New Roman"/>
                        </a:rPr>
                        <a:t>Dividing the space into 4 corners  in regards to the 4 basic emotions.</a:t>
                      </a:r>
                      <a:endParaRPr lang="en-US" sz="1000" b="0" kern="1200" dirty="0">
                        <a:solidFill>
                          <a:schemeClr val="dk1"/>
                        </a:solidFill>
                        <a:latin typeface="+mj-lt"/>
                        <a:ea typeface="+mn-ea"/>
                        <a:cs typeface="Times New Roman"/>
                      </a:endParaRPr>
                    </a:p>
                    <a:p>
                      <a:pPr algn="l"/>
                      <a:r>
                        <a:rPr lang="en-US" sz="1000" b="0" kern="1200" dirty="0">
                          <a:solidFill>
                            <a:schemeClr val="dk1"/>
                          </a:solidFill>
                          <a:latin typeface="+mj-lt"/>
                          <a:ea typeface="+mn-ea"/>
                          <a:cs typeface="Times New Roman"/>
                        </a:rPr>
                        <a:t>Being done in groups.</a:t>
                      </a:r>
                    </a:p>
                  </a:txBody>
                  <a:tcPr anchor="ctr"/>
                </a:tc>
                <a:tc>
                  <a:txBody>
                    <a:bodyPr/>
                    <a:lstStyle/>
                    <a:p>
                      <a:pPr marL="0" algn="l" defTabSz="914400" rtl="0" eaLnBrk="1" latinLnBrk="0" hangingPunct="1"/>
                      <a:endParaRPr lang="en-IN" sz="1000" b="0" kern="1200" dirty="0">
                        <a:solidFill>
                          <a:schemeClr val="dk1"/>
                        </a:solidFill>
                        <a:latin typeface="+mj-lt"/>
                        <a:ea typeface="+mn-ea"/>
                        <a:cs typeface="Times New Roman"/>
                      </a:endParaRPr>
                    </a:p>
                    <a:p>
                      <a:pPr algn="l"/>
                      <a:r>
                        <a:rPr lang="en-IN" sz="1000" b="0" kern="1200" dirty="0">
                          <a:solidFill>
                            <a:schemeClr val="dk1"/>
                          </a:solidFill>
                          <a:latin typeface="+mj-lt"/>
                          <a:ea typeface="+mn-ea"/>
                          <a:cs typeface="+mn-cs"/>
                        </a:rPr>
                        <a:t>Being aware of the emotions not easily expressed</a:t>
                      </a:r>
                      <a:endParaRPr lang="en-US" sz="1000" b="0" kern="1200" dirty="0">
                        <a:solidFill>
                          <a:schemeClr val="dk1"/>
                        </a:solidFill>
                        <a:latin typeface="+mj-lt"/>
                        <a:ea typeface="+mn-ea"/>
                        <a:cs typeface="+mn-cs"/>
                      </a:endParaRPr>
                    </a:p>
                    <a:p>
                      <a:pPr algn="l"/>
                      <a:r>
                        <a:rPr lang="en-US" sz="1000" b="0" kern="1200" dirty="0">
                          <a:solidFill>
                            <a:schemeClr val="dk1"/>
                          </a:solidFill>
                          <a:latin typeface="+mj-lt"/>
                          <a:ea typeface="+mn-ea"/>
                          <a:cs typeface="+mn-cs"/>
                        </a:rPr>
                        <a:t>Going within &amp; working towards it.</a:t>
                      </a:r>
                    </a:p>
                  </a:txBody>
                  <a:tcPr anchor="ctr"/>
                </a:tc>
                <a:extLst>
                  <a:ext uri="{0D108BD9-81ED-4DB2-BD59-A6C34878D82A}">
                    <a16:rowId xmlns:a16="http://schemas.microsoft.com/office/drawing/2014/main" xmlns="" val="10003"/>
                  </a:ext>
                </a:extLst>
              </a:tr>
              <a:tr h="252601">
                <a:tc gridSpan="5">
                  <a:txBody>
                    <a:bodyPr/>
                    <a:lstStyle/>
                    <a:p>
                      <a:pPr algn="ctr"/>
                      <a:r>
                        <a:rPr lang="en-US" sz="1000" dirty="0">
                          <a:latin typeface="+mj-lt"/>
                        </a:rPr>
                        <a:t>11:30-11</a:t>
                      </a:r>
                      <a:r>
                        <a:rPr lang="en-US" sz="1000" baseline="0" dirty="0">
                          <a:latin typeface="+mj-lt"/>
                        </a:rPr>
                        <a:t>:45am</a:t>
                      </a:r>
                      <a:endParaRPr lang="en-US" sz="1000" dirty="0">
                        <a:latin typeface="+mj-lt"/>
                      </a:endParaRPr>
                    </a:p>
                    <a:p>
                      <a:pPr marL="0" marR="0" algn="ctr">
                        <a:lnSpc>
                          <a:spcPts val="1200"/>
                        </a:lnSpc>
                        <a:spcBef>
                          <a:spcPts val="0"/>
                        </a:spcBef>
                        <a:spcAft>
                          <a:spcPts val="0"/>
                        </a:spcAft>
                      </a:pPr>
                      <a:r>
                        <a:rPr lang="en-US" sz="1000" b="0" kern="1200" dirty="0">
                          <a:solidFill>
                            <a:schemeClr val="dk1"/>
                          </a:solidFill>
                          <a:latin typeface="+mj-lt"/>
                          <a:ea typeface="+mn-ea"/>
                          <a:cs typeface="Times New Roman"/>
                        </a:rPr>
                        <a:t>Tea</a:t>
                      </a:r>
                      <a:r>
                        <a:rPr lang="en-US" sz="1000" b="0" kern="1200" baseline="0" dirty="0">
                          <a:solidFill>
                            <a:schemeClr val="dk1"/>
                          </a:solidFill>
                          <a:latin typeface="+mj-lt"/>
                          <a:ea typeface="+mn-ea"/>
                          <a:cs typeface="Times New Roman"/>
                        </a:rPr>
                        <a:t> Break</a:t>
                      </a:r>
                      <a:endParaRPr lang="en-US" sz="1000" b="0" kern="1200" dirty="0">
                        <a:solidFill>
                          <a:schemeClr val="dk1"/>
                        </a:solidFill>
                        <a:latin typeface="+mj-lt"/>
                        <a:ea typeface="+mn-ea"/>
                        <a:cs typeface="Times New Roman"/>
                      </a:endParaRPr>
                    </a:p>
                  </a:txBody>
                  <a:tcPr anchor="ctr">
                    <a:solidFill>
                      <a:schemeClr val="accent1">
                        <a:lumMod val="60000"/>
                        <a:lumOff val="40000"/>
                      </a:schemeClr>
                    </a:solidFill>
                  </a:tcPr>
                </a:tc>
                <a:tc hMerge="1">
                  <a:txBody>
                    <a:bodyPr/>
                    <a:lstStyle/>
                    <a:p>
                      <a:pPr marL="0" marR="0" algn="l">
                        <a:lnSpc>
                          <a:spcPts val="1200"/>
                        </a:lnSpc>
                        <a:spcBef>
                          <a:spcPts val="0"/>
                        </a:spcBef>
                        <a:spcAft>
                          <a:spcPts val="0"/>
                        </a:spcAft>
                      </a:pPr>
                      <a:endParaRPr lang="en-US" sz="1000" b="0" kern="1200" dirty="0">
                        <a:solidFill>
                          <a:schemeClr val="dk1"/>
                        </a:solidFill>
                        <a:latin typeface="+mj-lt"/>
                        <a:ea typeface="+mn-ea"/>
                        <a:cs typeface="Times New Roman"/>
                      </a:endParaRPr>
                    </a:p>
                  </a:txBody>
                  <a:tcPr marL="114300" marR="114300" marT="0" marB="0" anchor="ctr">
                    <a:solidFill>
                      <a:schemeClr val="accent1">
                        <a:lumMod val="60000"/>
                        <a:lumOff val="40000"/>
                      </a:schemeClr>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kern="1200" dirty="0">
                        <a:solidFill>
                          <a:schemeClr val="dk1"/>
                        </a:solidFill>
                        <a:latin typeface="+mj-lt"/>
                        <a:ea typeface="+mn-ea"/>
                        <a:cs typeface="Times New Roman"/>
                      </a:endParaRPr>
                    </a:p>
                  </a:txBody>
                  <a:tcPr marL="114300" marR="114300" marT="0" marB="0" anchor="ctr">
                    <a:solidFill>
                      <a:schemeClr val="accent1">
                        <a:lumMod val="60000"/>
                        <a:lumOff val="40000"/>
                      </a:schemeClr>
                    </a:solidFill>
                  </a:tcPr>
                </a:tc>
                <a:tc hMerge="1">
                  <a:txBody>
                    <a:bodyPr/>
                    <a:lstStyle/>
                    <a:p>
                      <a:pPr algn="l"/>
                      <a:endParaRPr lang="en-US" sz="1000" b="0" kern="1200" dirty="0">
                        <a:solidFill>
                          <a:schemeClr val="dk1"/>
                        </a:solidFill>
                        <a:latin typeface="+mj-lt"/>
                        <a:ea typeface="+mn-ea"/>
                        <a:cs typeface="Times New Roman"/>
                      </a:endParaRPr>
                    </a:p>
                  </a:txBody>
                  <a:tcPr anchor="ctr">
                    <a:solidFill>
                      <a:schemeClr val="accent1">
                        <a:lumMod val="60000"/>
                        <a:lumOff val="40000"/>
                      </a:schemeClr>
                    </a:solidFill>
                  </a:tcPr>
                </a:tc>
                <a:tc hMerge="1">
                  <a:txBody>
                    <a:bodyPr/>
                    <a:lstStyle/>
                    <a:p>
                      <a:pPr algn="l"/>
                      <a:endParaRPr lang="en-US" sz="1000" b="1" kern="1200" dirty="0">
                        <a:solidFill>
                          <a:schemeClr val="dk1"/>
                        </a:solidFill>
                        <a:latin typeface="+mj-lt"/>
                        <a:ea typeface="+mn-ea"/>
                        <a:cs typeface="+mn-cs"/>
                      </a:endParaRPr>
                    </a:p>
                  </a:txBody>
                  <a:tcPr anchor="ctr">
                    <a:solidFill>
                      <a:schemeClr val="accent1">
                        <a:lumMod val="60000"/>
                        <a:lumOff val="40000"/>
                      </a:schemeClr>
                    </a:solidFill>
                  </a:tcPr>
                </a:tc>
                <a:extLst>
                  <a:ext uri="{0D108BD9-81ED-4DB2-BD59-A6C34878D82A}">
                    <a16:rowId xmlns:a16="http://schemas.microsoft.com/office/drawing/2014/main" xmlns="" val="10004"/>
                  </a:ext>
                </a:extLst>
              </a:tr>
              <a:tr h="812218">
                <a:tc>
                  <a:txBody>
                    <a:bodyPr/>
                    <a:lstStyle/>
                    <a:p>
                      <a:pPr algn="l"/>
                      <a:endParaRPr lang="en-US" sz="1000" dirty="0">
                        <a:latin typeface="+mj-lt"/>
                      </a:endParaRPr>
                    </a:p>
                    <a:p>
                      <a:pPr algn="l"/>
                      <a:r>
                        <a:rPr lang="en-US" sz="1000" dirty="0">
                          <a:latin typeface="+mj-lt"/>
                        </a:rPr>
                        <a:t>11:45-12:15</a:t>
                      </a:r>
                    </a:p>
                    <a:p>
                      <a:pPr algn="l"/>
                      <a:endParaRPr lang="en-US" sz="1000" dirty="0">
                        <a:latin typeface="+mj-lt"/>
                      </a:endParaRPr>
                    </a:p>
                  </a:txBody>
                  <a:tcPr anchor="ctr"/>
                </a:tc>
                <a:tc>
                  <a:txBody>
                    <a:bodyPr/>
                    <a:lstStyle/>
                    <a:p>
                      <a:pPr algn="l">
                        <a:lnSpc>
                          <a:spcPts val="1200"/>
                        </a:lnSpc>
                        <a:spcAft>
                          <a:spcPts val="0"/>
                        </a:spcAft>
                      </a:pPr>
                      <a:endParaRPr lang="en-US" sz="1000" b="1" dirty="0">
                        <a:latin typeface="+mj-lt"/>
                      </a:endParaRPr>
                    </a:p>
                    <a:p>
                      <a:pPr algn="l">
                        <a:lnSpc>
                          <a:spcPts val="1200"/>
                        </a:lnSpc>
                        <a:spcAft>
                          <a:spcPts val="0"/>
                        </a:spcAft>
                      </a:pPr>
                      <a:r>
                        <a:rPr lang="en-US" sz="1000" b="0" dirty="0">
                          <a:latin typeface="+mj-lt"/>
                        </a:rPr>
                        <a:t>Chemistry</a:t>
                      </a:r>
                    </a:p>
                    <a:p>
                      <a:pPr algn="l">
                        <a:lnSpc>
                          <a:spcPts val="1200"/>
                        </a:lnSpc>
                        <a:spcAft>
                          <a:spcPts val="0"/>
                        </a:spcAft>
                      </a:pPr>
                      <a:r>
                        <a:rPr lang="en-US" sz="1000" dirty="0">
                          <a:latin typeface="+mj-lt"/>
                        </a:rPr>
                        <a:t>Interdependence</a:t>
                      </a:r>
                    </a:p>
                  </a:txBody>
                  <a:tcPr marL="114300" marR="114300" marT="0" marB="0" anchor="ctr"/>
                </a:tc>
                <a:tc>
                  <a:txBody>
                    <a:bodyPr/>
                    <a:lstStyle/>
                    <a:p>
                      <a:pPr lvl="0" algn="l"/>
                      <a:r>
                        <a:rPr lang="en-US" sz="1000" kern="1200" dirty="0">
                          <a:solidFill>
                            <a:schemeClr val="dk1"/>
                          </a:solidFill>
                          <a:latin typeface="+mj-lt"/>
                          <a:ea typeface="+mn-ea"/>
                          <a:cs typeface="+mn-cs"/>
                        </a:rPr>
                        <a:t>Working creatively in partnership and collaboration with others.</a:t>
                      </a:r>
                    </a:p>
                    <a:p>
                      <a:pPr algn="l"/>
                      <a:r>
                        <a:rPr lang="en-GB" sz="1000" kern="1200" dirty="0">
                          <a:solidFill>
                            <a:schemeClr val="dk1"/>
                          </a:solidFill>
                          <a:latin typeface="+mj-lt"/>
                          <a:ea typeface="+mn-ea"/>
                          <a:cs typeface="+mn-cs"/>
                        </a:rPr>
                        <a:t>Improvising and ‘thinking on your feet’.</a:t>
                      </a:r>
                      <a:endParaRPr lang="en-US" sz="1000" b="0" kern="1200" dirty="0">
                        <a:solidFill>
                          <a:schemeClr val="dk1"/>
                        </a:solidFill>
                        <a:latin typeface="+mj-lt"/>
                        <a:ea typeface="+mn-ea"/>
                        <a:cs typeface="Times New Roman"/>
                      </a:endParaRPr>
                    </a:p>
                  </a:txBody>
                  <a:tcPr marL="114300" marR="114300" marT="0" marB="0" anchor="ctr"/>
                </a:tc>
                <a:tc>
                  <a:txBody>
                    <a:bodyPr/>
                    <a:lstStyle/>
                    <a:p>
                      <a:pPr marL="0" marR="0" lvl="0" indent="0" algn="l" defTabSz="914400" rtl="0" eaLnBrk="1" latinLnBrk="0" hangingPunct="1">
                        <a:lnSpc>
                          <a:spcPts val="1200"/>
                        </a:lnSpc>
                        <a:spcBef>
                          <a:spcPts val="0"/>
                        </a:spcBef>
                        <a:spcAft>
                          <a:spcPts val="0"/>
                        </a:spcAft>
                        <a:buFont typeface="Arial"/>
                        <a:buNone/>
                        <a:tabLst>
                          <a:tab pos="457200" algn="l"/>
                        </a:tabLst>
                      </a:pPr>
                      <a:endParaRPr lang="en-US" sz="1000" b="0" kern="1200" dirty="0">
                        <a:solidFill>
                          <a:schemeClr val="dk1"/>
                        </a:solidFill>
                        <a:latin typeface="+mj-lt"/>
                        <a:ea typeface="+mn-ea"/>
                        <a:cs typeface="Times New Roman"/>
                      </a:endParaRPr>
                    </a:p>
                    <a:p>
                      <a:pPr marL="0" marR="0" lvl="0" indent="0" algn="l" defTabSz="914400" rtl="0" eaLnBrk="1" latinLnBrk="0" hangingPunct="1">
                        <a:lnSpc>
                          <a:spcPts val="1200"/>
                        </a:lnSpc>
                        <a:spcBef>
                          <a:spcPts val="0"/>
                        </a:spcBef>
                        <a:spcAft>
                          <a:spcPts val="0"/>
                        </a:spcAft>
                        <a:buFont typeface="Arial"/>
                        <a:buNone/>
                        <a:tabLst>
                          <a:tab pos="457200" algn="l"/>
                        </a:tabLst>
                      </a:pPr>
                      <a:r>
                        <a:rPr lang="en-US" sz="1000" b="0" kern="1200" dirty="0">
                          <a:solidFill>
                            <a:schemeClr val="dk1"/>
                          </a:solidFill>
                          <a:latin typeface="+mj-lt"/>
                          <a:ea typeface="+mn-ea"/>
                          <a:cs typeface="Times New Roman"/>
                        </a:rPr>
                        <a:t>Theatre Games.</a:t>
                      </a:r>
                    </a:p>
                  </a:txBody>
                  <a:tcPr anchor="ctr"/>
                </a:tc>
                <a:tc>
                  <a:txBody>
                    <a:bodyPr/>
                    <a:lstStyle/>
                    <a:p>
                      <a:pPr marL="0" algn="l" defTabSz="914400" rtl="0" eaLnBrk="1" latinLnBrk="0" hangingPunct="1">
                        <a:buFont typeface="Arial" pitchFamily="34" charset="0"/>
                        <a:buNone/>
                      </a:pPr>
                      <a:r>
                        <a:rPr lang="en-IN" sz="1000" kern="1200" dirty="0">
                          <a:solidFill>
                            <a:schemeClr val="dk1"/>
                          </a:solidFill>
                          <a:latin typeface="+mj-lt"/>
                          <a:ea typeface="+mn-ea"/>
                          <a:cs typeface="+mn-cs"/>
                        </a:rPr>
                        <a:t>To practice working with another</a:t>
                      </a:r>
                      <a:r>
                        <a:rPr lang="en-IN" sz="1000" kern="1200" baseline="0" dirty="0">
                          <a:solidFill>
                            <a:schemeClr val="dk1"/>
                          </a:solidFill>
                          <a:latin typeface="+mj-lt"/>
                          <a:ea typeface="+mn-ea"/>
                          <a:cs typeface="+mn-cs"/>
                        </a:rPr>
                        <a:t> person where success is dependent on both parties working together.</a:t>
                      </a:r>
                      <a:endParaRPr lang="en-IN" sz="1000" kern="1200" dirty="0">
                        <a:solidFill>
                          <a:schemeClr val="dk1"/>
                        </a:solidFill>
                        <a:latin typeface="+mj-lt"/>
                        <a:ea typeface="+mn-ea"/>
                        <a:cs typeface="+mn-cs"/>
                      </a:endParaRPr>
                    </a:p>
                  </a:txBody>
                  <a:tcPr anchor="ctr"/>
                </a:tc>
                <a:extLst>
                  <a:ext uri="{0D108BD9-81ED-4DB2-BD59-A6C34878D82A}">
                    <a16:rowId xmlns:a16="http://schemas.microsoft.com/office/drawing/2014/main" xmlns="" val="10005"/>
                  </a:ext>
                </a:extLst>
              </a:tr>
              <a:tr h="541806">
                <a:tc>
                  <a:txBody>
                    <a:bodyPr/>
                    <a:lstStyle/>
                    <a:p>
                      <a:pPr algn="l"/>
                      <a:r>
                        <a:rPr lang="en-US" sz="1000" dirty="0">
                          <a:latin typeface="+mj-lt"/>
                        </a:rPr>
                        <a:t>12:15-1:15pm</a:t>
                      </a:r>
                    </a:p>
                  </a:txBody>
                  <a:tcPr anchor="ctr"/>
                </a:tc>
                <a:tc>
                  <a:txBody>
                    <a:bodyPr/>
                    <a:lstStyle/>
                    <a:p>
                      <a:pPr algn="l">
                        <a:lnSpc>
                          <a:spcPts val="1200"/>
                        </a:lnSpc>
                        <a:spcAft>
                          <a:spcPts val="0"/>
                        </a:spcAft>
                      </a:pPr>
                      <a:endParaRPr lang="en-US" sz="1000" dirty="0">
                        <a:latin typeface="+mj-lt"/>
                      </a:endParaRPr>
                    </a:p>
                    <a:p>
                      <a:pPr algn="l">
                        <a:lnSpc>
                          <a:spcPts val="1200"/>
                        </a:lnSpc>
                        <a:spcAft>
                          <a:spcPts val="0"/>
                        </a:spcAft>
                      </a:pPr>
                      <a:r>
                        <a:rPr lang="en-US" sz="1000" dirty="0">
                          <a:latin typeface="+mj-lt"/>
                        </a:rPr>
                        <a:t>Attention on others</a:t>
                      </a:r>
                    </a:p>
                  </a:txBody>
                  <a:tcPr marL="114300" marR="114300" marT="0" marB="0" anchor="ctr"/>
                </a:tc>
                <a:tc>
                  <a:txBody>
                    <a:bodyPr/>
                    <a:lstStyle/>
                    <a:p>
                      <a:pPr lvl="0" algn="l"/>
                      <a:r>
                        <a:rPr lang="en-US" sz="1000" kern="1200" dirty="0">
                          <a:solidFill>
                            <a:schemeClr val="dk1"/>
                          </a:solidFill>
                          <a:latin typeface="+mj-lt"/>
                          <a:ea typeface="+mn-ea"/>
                          <a:cs typeface="+mn-cs"/>
                        </a:rPr>
                        <a:t>Choosing where to focus.</a:t>
                      </a:r>
                    </a:p>
                    <a:p>
                      <a:pPr algn="l"/>
                      <a:r>
                        <a:rPr lang="en-GB" sz="1000" kern="1200" dirty="0">
                          <a:solidFill>
                            <a:schemeClr val="dk1"/>
                          </a:solidFill>
                          <a:latin typeface="+mj-lt"/>
                          <a:ea typeface="+mn-ea"/>
                          <a:cs typeface="+mn-cs"/>
                        </a:rPr>
                        <a:t>Focusing attention on the other person or people.</a:t>
                      </a:r>
                      <a:endParaRPr lang="en-US" sz="1000" b="0" kern="1200" dirty="0">
                        <a:solidFill>
                          <a:schemeClr val="dk1"/>
                        </a:solidFill>
                        <a:latin typeface="+mj-lt"/>
                        <a:ea typeface="+mn-ea"/>
                        <a:cs typeface="Times New Roman"/>
                      </a:endParaRPr>
                    </a:p>
                  </a:txBody>
                  <a:tcPr marL="114300" marR="114300" marT="0" marB="0" anchor="ctr"/>
                </a:tc>
                <a:tc>
                  <a:txBody>
                    <a:bodyPr/>
                    <a:lstStyle/>
                    <a:p>
                      <a:pPr marL="0" marR="0" lvl="0" indent="0" algn="l" defTabSz="914400" rtl="0" eaLnBrk="1" latinLnBrk="0" hangingPunct="1">
                        <a:lnSpc>
                          <a:spcPts val="1200"/>
                        </a:lnSpc>
                        <a:spcBef>
                          <a:spcPts val="0"/>
                        </a:spcBef>
                        <a:spcAft>
                          <a:spcPts val="0"/>
                        </a:spcAft>
                        <a:buFont typeface="Arial"/>
                        <a:buNone/>
                        <a:tabLst>
                          <a:tab pos="457200" algn="l"/>
                        </a:tabLst>
                      </a:pPr>
                      <a:r>
                        <a:rPr lang="en-US" sz="1000" b="0" kern="1200" dirty="0">
                          <a:solidFill>
                            <a:schemeClr val="dk1"/>
                          </a:solidFill>
                          <a:latin typeface="+mj-lt"/>
                          <a:ea typeface="+mn-ea"/>
                          <a:cs typeface="Times New Roman"/>
                        </a:rPr>
                        <a:t>Light Hearted Improvisations</a:t>
                      </a:r>
                    </a:p>
                  </a:txBody>
                  <a:tcPr anchor="ctr"/>
                </a:tc>
                <a:tc>
                  <a:txBody>
                    <a:bodyPr/>
                    <a:lstStyle/>
                    <a:p>
                      <a:pPr marL="0" algn="l" defTabSz="914400" rtl="0" eaLnBrk="1" latinLnBrk="0" hangingPunct="1">
                        <a:buFont typeface="Arial" pitchFamily="34" charset="0"/>
                        <a:buNone/>
                      </a:pPr>
                      <a:r>
                        <a:rPr lang="en-IN" sz="1000" kern="1200" dirty="0">
                          <a:solidFill>
                            <a:schemeClr val="dk1"/>
                          </a:solidFill>
                          <a:latin typeface="+mj-lt"/>
                          <a:ea typeface="+mn-ea"/>
                          <a:cs typeface="+mn-cs"/>
                        </a:rPr>
                        <a:t>To practice focusing attention on the other person.</a:t>
                      </a:r>
                    </a:p>
                  </a:txBody>
                  <a:tcPr anchor="ctr"/>
                </a:tc>
                <a:extLst>
                  <a:ext uri="{0D108BD9-81ED-4DB2-BD59-A6C34878D82A}">
                    <a16:rowId xmlns:a16="http://schemas.microsoft.com/office/drawing/2014/main" xmlns="" val="10006"/>
                  </a:ext>
                </a:extLst>
              </a:tr>
              <a:tr h="1406846">
                <a:tc>
                  <a:txBody>
                    <a:bodyPr/>
                    <a:lstStyle/>
                    <a:p>
                      <a:pPr algn="l"/>
                      <a:r>
                        <a:rPr lang="en-US" sz="1000" dirty="0">
                          <a:latin typeface="+mj-lt"/>
                        </a:rPr>
                        <a:t>1:15 – 2</a:t>
                      </a:r>
                    </a:p>
                  </a:txBody>
                  <a:tcPr anchor="ctr"/>
                </a:tc>
                <a:tc>
                  <a:txBody>
                    <a:bodyPr/>
                    <a:lstStyle/>
                    <a:p>
                      <a:pPr algn="l">
                        <a:lnSpc>
                          <a:spcPts val="1200"/>
                        </a:lnSpc>
                        <a:spcAft>
                          <a:spcPts val="0"/>
                        </a:spcAft>
                      </a:pPr>
                      <a:endParaRPr lang="en-US" sz="1000" b="0" dirty="0">
                        <a:latin typeface="+mj-lt"/>
                      </a:endParaRPr>
                    </a:p>
                    <a:p>
                      <a:pPr algn="l">
                        <a:lnSpc>
                          <a:spcPts val="1200"/>
                        </a:lnSpc>
                        <a:spcAft>
                          <a:spcPts val="0"/>
                        </a:spcAft>
                      </a:pPr>
                      <a:r>
                        <a:rPr lang="en-US" sz="1000" b="0" dirty="0">
                          <a:latin typeface="+mj-lt"/>
                        </a:rPr>
                        <a:t>Rapport Building</a:t>
                      </a:r>
                    </a:p>
                  </a:txBody>
                  <a:tcPr marL="114300" marR="114300" marT="0" marB="0" anchor="ctr"/>
                </a:tc>
                <a:tc>
                  <a:txBody>
                    <a:bodyPr/>
                    <a:lstStyle/>
                    <a:p>
                      <a:pPr marL="342900" marR="0" lvl="0" indent="-342900" algn="l" defTabSz="914400" rtl="0" eaLnBrk="1" latinLnBrk="0" hangingPunct="1">
                        <a:lnSpc>
                          <a:spcPts val="1200"/>
                        </a:lnSpc>
                        <a:spcBef>
                          <a:spcPts val="0"/>
                        </a:spcBef>
                        <a:spcAft>
                          <a:spcPts val="0"/>
                        </a:spcAft>
                        <a:buFont typeface="Arial"/>
                        <a:buChar char="•"/>
                        <a:tabLst>
                          <a:tab pos="457200" algn="l"/>
                        </a:tabLst>
                      </a:pPr>
                      <a:endParaRPr lang="en-US" sz="1000" b="0" kern="1200" dirty="0">
                        <a:solidFill>
                          <a:schemeClr val="dk1"/>
                        </a:solidFill>
                        <a:latin typeface="+mj-lt"/>
                        <a:ea typeface="+mn-ea"/>
                        <a:cs typeface="Times New Roman"/>
                      </a:endParaRPr>
                    </a:p>
                    <a:p>
                      <a:pPr marL="342900" marR="0" lvl="0" indent="-342900" algn="l" defTabSz="914400" rtl="0" eaLnBrk="1" latinLnBrk="0" hangingPunct="1">
                        <a:lnSpc>
                          <a:spcPts val="1200"/>
                        </a:lnSpc>
                        <a:spcBef>
                          <a:spcPts val="0"/>
                        </a:spcBef>
                        <a:spcAft>
                          <a:spcPts val="0"/>
                        </a:spcAft>
                        <a:buFont typeface="Arial"/>
                        <a:buNone/>
                        <a:tabLst>
                          <a:tab pos="457200" algn="l"/>
                        </a:tabLst>
                      </a:pPr>
                      <a:r>
                        <a:rPr lang="en-US" sz="1000" b="0" kern="1200" dirty="0">
                          <a:solidFill>
                            <a:schemeClr val="dk1"/>
                          </a:solidFill>
                          <a:latin typeface="+mj-lt"/>
                          <a:ea typeface="+mn-ea"/>
                          <a:cs typeface="Times New Roman"/>
                        </a:rPr>
                        <a:t>  Social Situations</a:t>
                      </a:r>
                    </a:p>
                    <a:p>
                      <a:pPr marL="342900" marR="0" lvl="0" indent="-342900" algn="l" defTabSz="914400" rtl="0" eaLnBrk="1" latinLnBrk="0" hangingPunct="1">
                        <a:lnSpc>
                          <a:spcPts val="1200"/>
                        </a:lnSpc>
                        <a:spcBef>
                          <a:spcPts val="0"/>
                        </a:spcBef>
                        <a:spcAft>
                          <a:spcPts val="0"/>
                        </a:spcAft>
                        <a:buFont typeface="Arial"/>
                        <a:buNone/>
                        <a:tabLst>
                          <a:tab pos="457200" algn="l"/>
                        </a:tabLst>
                      </a:pPr>
                      <a:r>
                        <a:rPr lang="en-US" sz="1000" b="0" kern="1200" dirty="0">
                          <a:solidFill>
                            <a:schemeClr val="dk1"/>
                          </a:solidFill>
                          <a:latin typeface="+mj-lt"/>
                          <a:ea typeface="+mn-ea"/>
                          <a:cs typeface="Times New Roman"/>
                        </a:rPr>
                        <a:t>  Reading the audience </a:t>
                      </a:r>
                    </a:p>
                    <a:p>
                      <a:pPr marL="342900" marR="0" lvl="0" indent="-342900" algn="l" defTabSz="914400" rtl="0" eaLnBrk="1" latinLnBrk="0" hangingPunct="1">
                        <a:lnSpc>
                          <a:spcPts val="1200"/>
                        </a:lnSpc>
                        <a:spcBef>
                          <a:spcPts val="0"/>
                        </a:spcBef>
                        <a:spcAft>
                          <a:spcPts val="0"/>
                        </a:spcAft>
                        <a:buFont typeface="Arial" pitchFamily="34" charset="0"/>
                        <a:buNone/>
                        <a:tabLst>
                          <a:tab pos="457200" algn="l"/>
                        </a:tabLst>
                      </a:pPr>
                      <a:r>
                        <a:rPr lang="en-US" sz="1000" b="0" kern="1200" dirty="0">
                          <a:solidFill>
                            <a:schemeClr val="dk1"/>
                          </a:solidFill>
                          <a:latin typeface="+mj-lt"/>
                          <a:ea typeface="+mn-ea"/>
                          <a:cs typeface="Times New Roman"/>
                        </a:rPr>
                        <a:t>  Engaging the audience</a:t>
                      </a:r>
                    </a:p>
                  </a:txBody>
                  <a:tcPr marL="114300" marR="114300" marT="0" marB="0" anchor="ctr"/>
                </a:tc>
                <a:tc>
                  <a:txBody>
                    <a:bodyPr/>
                    <a:lstStyle/>
                    <a:p>
                      <a:pPr marL="0" algn="l" defTabSz="914400" rtl="0" eaLnBrk="1" latinLnBrk="0" hangingPunct="1">
                        <a:buFont typeface="Arial" pitchFamily="34" charset="0"/>
                        <a:buNone/>
                      </a:pPr>
                      <a:r>
                        <a:rPr lang="en-GB" sz="1000" kern="1200" dirty="0">
                          <a:solidFill>
                            <a:schemeClr val="dk1"/>
                          </a:solidFill>
                          <a:latin typeface="+mj-lt"/>
                          <a:ea typeface="+mn-ea"/>
                          <a:cs typeface="+mn-cs"/>
                        </a:rPr>
                        <a:t>An exercise to explore how we can ‘read’ an audience through observation.</a:t>
                      </a:r>
                      <a:r>
                        <a:rPr lang="en-US" sz="1000" b="0" kern="1200" dirty="0">
                          <a:solidFill>
                            <a:schemeClr val="dk1"/>
                          </a:solidFill>
                          <a:latin typeface="+mj-lt"/>
                          <a:ea typeface="+mn-ea"/>
                          <a:cs typeface="Times New Roman"/>
                        </a:rPr>
                        <a:t> </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000" kern="1200" dirty="0">
                          <a:solidFill>
                            <a:schemeClr val="dk1"/>
                          </a:solidFill>
                          <a:latin typeface="+mj-lt"/>
                          <a:ea typeface="+mn-ea"/>
                          <a:cs typeface="+mn-cs"/>
                        </a:rPr>
                        <a:t>Each participant, with the support of a partner, now devises a communication encompassing all that they’ve learnt.</a:t>
                      </a:r>
                      <a:endParaRPr lang="en-US" sz="1000" b="0" kern="1200" dirty="0">
                        <a:solidFill>
                          <a:schemeClr val="dk1"/>
                        </a:solidFill>
                        <a:latin typeface="+mj-lt"/>
                        <a:ea typeface="+mn-ea"/>
                        <a:cs typeface="Times New Roman"/>
                      </a:endParaRPr>
                    </a:p>
                  </a:txBody>
                  <a:tcPr anchor="ctr"/>
                </a:tc>
                <a:tc>
                  <a:txBody>
                    <a:bodyPr/>
                    <a:lstStyle/>
                    <a:p>
                      <a:pPr marL="0" algn="l" defTabSz="914400" rtl="0" eaLnBrk="1" latinLnBrk="0" hangingPunct="1">
                        <a:buFont typeface="Arial" pitchFamily="34" charset="0"/>
                        <a:buNone/>
                      </a:pPr>
                      <a:r>
                        <a:rPr lang="en-US" sz="1000" b="0" kern="1200" dirty="0">
                          <a:solidFill>
                            <a:schemeClr val="dk1"/>
                          </a:solidFill>
                          <a:latin typeface="+mj-lt"/>
                          <a:ea typeface="+mn-ea"/>
                          <a:cs typeface="Times New Roman"/>
                        </a:rPr>
                        <a:t>To practice communicating with another person in order to establish a genuine rapport.</a:t>
                      </a:r>
                    </a:p>
                    <a:p>
                      <a:pPr marL="0" algn="l" defTabSz="914400" rtl="0" eaLnBrk="1" latinLnBrk="0" hangingPunct="1">
                        <a:buFont typeface="Arial" pitchFamily="34" charset="0"/>
                        <a:buNone/>
                      </a:pPr>
                      <a:r>
                        <a:rPr lang="en-US" sz="1000" b="0" kern="1200" dirty="0">
                          <a:solidFill>
                            <a:schemeClr val="dk1"/>
                          </a:solidFill>
                          <a:latin typeface="+mj-lt"/>
                          <a:ea typeface="+mn-ea"/>
                          <a:cs typeface="Times New Roman"/>
                        </a:rPr>
                        <a:t>How can we establish rapport</a:t>
                      </a:r>
                      <a:r>
                        <a:rPr lang="en-US" sz="1000" b="0" kern="1200" baseline="0" dirty="0">
                          <a:solidFill>
                            <a:schemeClr val="dk1"/>
                          </a:solidFill>
                          <a:latin typeface="+mj-lt"/>
                          <a:ea typeface="+mn-ea"/>
                          <a:cs typeface="Times New Roman"/>
                        </a:rPr>
                        <a:t> quickly?</a:t>
                      </a:r>
                      <a:endParaRPr lang="en-US" sz="1000" b="0" kern="1200" dirty="0">
                        <a:solidFill>
                          <a:schemeClr val="dk1"/>
                        </a:solidFill>
                        <a:latin typeface="+mj-lt"/>
                        <a:ea typeface="+mn-ea"/>
                        <a:cs typeface="Times New Roman"/>
                      </a:endParaRPr>
                    </a:p>
                  </a:txBody>
                  <a:tcPr anchor="ctr"/>
                </a:tc>
                <a:extLst>
                  <a:ext uri="{0D108BD9-81ED-4DB2-BD59-A6C34878D82A}">
                    <a16:rowId xmlns:a16="http://schemas.microsoft.com/office/drawing/2014/main" xmlns="" val="10007"/>
                  </a:ext>
                </a:extLst>
              </a:tr>
            </a:tbl>
          </a:graphicData>
        </a:graphic>
      </p:graphicFrame>
      <p:sp>
        <p:nvSpPr>
          <p:cNvPr id="2" name="Slide Number Placeholder 1"/>
          <p:cNvSpPr>
            <a:spLocks noGrp="1"/>
          </p:cNvSpPr>
          <p:nvPr>
            <p:ph type="sldNum" sz="quarter" idx="12"/>
          </p:nvPr>
        </p:nvSpPr>
        <p:spPr/>
        <p:txBody>
          <a:bodyPr/>
          <a:lstStyle/>
          <a:p>
            <a:fld id="{2431384F-D4C8-42AC-8756-D72A2598FDF3}" type="slidenum">
              <a:rPr lang="en-IN" smtClean="0"/>
              <a:t>12</a:t>
            </a:fld>
            <a:endParaRPr lang="en-IN"/>
          </a:p>
        </p:txBody>
      </p:sp>
      <p:sp>
        <p:nvSpPr>
          <p:cNvPr id="7" name="Oval 6"/>
          <p:cNvSpPr/>
          <p:nvPr/>
        </p:nvSpPr>
        <p:spPr>
          <a:xfrm>
            <a:off x="6668720" y="12623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Tree>
    <p:extLst>
      <p:ext uri="{BB962C8B-B14F-4D97-AF65-F5344CB8AC3E}">
        <p14:creationId xmlns:p14="http://schemas.microsoft.com/office/powerpoint/2010/main" val="24165374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4621"/>
            <a:ext cx="12192000" cy="66222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p:cNvSpPr txBox="1"/>
          <p:nvPr/>
        </p:nvSpPr>
        <p:spPr>
          <a:xfrm>
            <a:off x="342565" y="85656"/>
            <a:ext cx="7209794" cy="461665"/>
          </a:xfrm>
          <a:prstGeom prst="rect">
            <a:avLst/>
          </a:prstGeom>
          <a:noFill/>
        </p:spPr>
        <p:txBody>
          <a:bodyPr wrap="none" rtlCol="0">
            <a:spAutoFit/>
          </a:bodyPr>
          <a:lstStyle/>
          <a:p>
            <a:r>
              <a:rPr lang="en-IN" sz="2400" dirty="0" smtClean="0"/>
              <a:t>Personal Impact Journey – The Workshop – Day 2 Cont’d</a:t>
            </a:r>
            <a:endParaRPr lang="en-IN"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09171047"/>
              </p:ext>
            </p:extLst>
          </p:nvPr>
        </p:nvGraphicFramePr>
        <p:xfrm>
          <a:off x="342565" y="932543"/>
          <a:ext cx="11414006" cy="3180080"/>
        </p:xfrm>
        <a:graphic>
          <a:graphicData uri="http://schemas.openxmlformats.org/drawingml/2006/table">
            <a:tbl>
              <a:tblPr firstRow="1" bandRow="1">
                <a:tableStyleId>{5C22544A-7EE6-4342-B048-85BDC9FD1C3A}</a:tableStyleId>
              </a:tblPr>
              <a:tblGrid>
                <a:gridCol w="1162538">
                  <a:extLst>
                    <a:ext uri="{9D8B030D-6E8A-4147-A177-3AD203B41FA5}">
                      <a16:colId xmlns:a16="http://schemas.microsoft.com/office/drawing/2014/main" xmlns="" val="20000"/>
                    </a:ext>
                  </a:extLst>
                </a:gridCol>
                <a:gridCol w="1585279">
                  <a:extLst>
                    <a:ext uri="{9D8B030D-6E8A-4147-A177-3AD203B41FA5}">
                      <a16:colId xmlns:a16="http://schemas.microsoft.com/office/drawing/2014/main" xmlns="" val="20001"/>
                    </a:ext>
                  </a:extLst>
                </a:gridCol>
                <a:gridCol w="4100587">
                  <a:extLst>
                    <a:ext uri="{9D8B030D-6E8A-4147-A177-3AD203B41FA5}">
                      <a16:colId xmlns:a16="http://schemas.microsoft.com/office/drawing/2014/main" xmlns="" val="20002"/>
                    </a:ext>
                  </a:extLst>
                </a:gridCol>
                <a:gridCol w="2282801">
                  <a:extLst>
                    <a:ext uri="{9D8B030D-6E8A-4147-A177-3AD203B41FA5}">
                      <a16:colId xmlns:a16="http://schemas.microsoft.com/office/drawing/2014/main" xmlns="" val="20003"/>
                    </a:ext>
                  </a:extLst>
                </a:gridCol>
                <a:gridCol w="2282801">
                  <a:extLst>
                    <a:ext uri="{9D8B030D-6E8A-4147-A177-3AD203B41FA5}">
                      <a16:colId xmlns:a16="http://schemas.microsoft.com/office/drawing/2014/main" xmlns="" val="20004"/>
                    </a:ext>
                  </a:extLst>
                </a:gridCol>
              </a:tblGrid>
              <a:tr h="370840">
                <a:tc>
                  <a:txBody>
                    <a:bodyPr/>
                    <a:lstStyle/>
                    <a:p>
                      <a:pPr algn="l"/>
                      <a:r>
                        <a:rPr lang="en-US" b="1" dirty="0"/>
                        <a:t>Time</a:t>
                      </a:r>
                    </a:p>
                  </a:txBody>
                  <a:tcPr anchor="ctr"/>
                </a:tc>
                <a:tc>
                  <a:txBody>
                    <a:bodyPr/>
                    <a:lstStyle/>
                    <a:p>
                      <a:pPr algn="l"/>
                      <a:r>
                        <a:rPr lang="en-US" b="1" dirty="0"/>
                        <a:t>Session</a:t>
                      </a:r>
                    </a:p>
                  </a:txBody>
                  <a:tcPr anchor="ctr"/>
                </a:tc>
                <a:tc>
                  <a:txBody>
                    <a:bodyPr/>
                    <a:lstStyle/>
                    <a:p>
                      <a:pPr algn="l"/>
                      <a:r>
                        <a:rPr lang="en-US" b="1" dirty="0"/>
                        <a:t>Session Details</a:t>
                      </a:r>
                    </a:p>
                  </a:txBody>
                  <a:tcPr anchor="ctr"/>
                </a:tc>
                <a:tc>
                  <a:txBody>
                    <a:bodyPr/>
                    <a:lstStyle/>
                    <a:p>
                      <a:pPr algn="l"/>
                      <a:r>
                        <a:rPr lang="en-US" b="1" dirty="0"/>
                        <a:t>Methodology</a:t>
                      </a:r>
                    </a:p>
                  </a:txBody>
                  <a:tcPr anchor="ctr"/>
                </a:tc>
                <a:tc>
                  <a:txBody>
                    <a:bodyPr/>
                    <a:lstStyle/>
                    <a:p>
                      <a:pPr algn="l"/>
                      <a:r>
                        <a:rPr lang="en-US" b="1" dirty="0"/>
                        <a:t>Outcome</a:t>
                      </a:r>
                    </a:p>
                  </a:txBody>
                  <a:tcPr anchor="ctr"/>
                </a:tc>
                <a:extLst>
                  <a:ext uri="{0D108BD9-81ED-4DB2-BD59-A6C34878D82A}">
                    <a16:rowId xmlns:a16="http://schemas.microsoft.com/office/drawing/2014/main" xmlns="" val="10000"/>
                  </a:ext>
                </a:extLst>
              </a:tr>
              <a:tr h="370840">
                <a:tc gridSpan="5">
                  <a:txBody>
                    <a:bodyPr/>
                    <a:lstStyle/>
                    <a:p>
                      <a:pPr algn="ctr"/>
                      <a:r>
                        <a:rPr lang="en-US" sz="1000" b="0" dirty="0">
                          <a:solidFill>
                            <a:schemeClr val="tx1"/>
                          </a:solidFill>
                        </a:rPr>
                        <a:t>2</a:t>
                      </a:r>
                      <a:r>
                        <a:rPr lang="en-US" sz="1000" b="0" baseline="0" dirty="0">
                          <a:solidFill>
                            <a:schemeClr val="tx1"/>
                          </a:solidFill>
                        </a:rPr>
                        <a:t>-2:45pm</a:t>
                      </a:r>
                      <a:endParaRPr lang="en-US" sz="1000" b="0" dirty="0">
                        <a:solidFill>
                          <a:schemeClr val="tx1"/>
                        </a:solidFill>
                      </a:endParaRPr>
                    </a:p>
                    <a:p>
                      <a:pPr algn="ctr"/>
                      <a:r>
                        <a:rPr kumimoji="0" lang="en-US" sz="1000" b="0" u="none" strike="noStrike" kern="1200" cap="none" normalizeH="0" baseline="0" dirty="0">
                          <a:ln>
                            <a:noFill/>
                          </a:ln>
                          <a:solidFill>
                            <a:schemeClr val="tx1"/>
                          </a:solidFill>
                          <a:effectLst/>
                          <a:latin typeface="+mn-lt"/>
                          <a:ea typeface="+mn-ea"/>
                          <a:cs typeface="+mn-cs"/>
                        </a:rPr>
                        <a:t>LUNCH</a:t>
                      </a:r>
                    </a:p>
                  </a:txBody>
                  <a:tcPr anchor="ctr">
                    <a:solidFill>
                      <a:schemeClr val="accent1">
                        <a:lumMod val="60000"/>
                        <a:lumOff val="40000"/>
                      </a:schemeClr>
                    </a:solidFill>
                  </a:tcPr>
                </a:tc>
                <a:tc hMerge="1">
                  <a:txBody>
                    <a:bodyPr/>
                    <a:lstStyle/>
                    <a:p>
                      <a:pPr algn="ctr"/>
                      <a:endParaRPr kumimoji="0" lang="en-US" sz="1000" b="1" u="none" strike="noStrike" kern="1200" cap="none" normalizeH="0" baseline="0" dirty="0">
                        <a:ln>
                          <a:noFill/>
                        </a:ln>
                        <a:solidFill>
                          <a:schemeClr val="accent5">
                            <a:lumMod val="50000"/>
                          </a:schemeClr>
                        </a:solidFill>
                        <a:effectLst/>
                        <a:latin typeface="+mn-lt"/>
                        <a:ea typeface="+mn-ea"/>
                        <a:cs typeface="+mn-cs"/>
                      </a:endParaRPr>
                    </a:p>
                  </a:txBody>
                  <a:tcPr anchor="ctr">
                    <a:solidFill>
                      <a:schemeClr val="accent1">
                        <a:lumMod val="60000"/>
                        <a:lumOff val="40000"/>
                      </a:schemeClr>
                    </a:solidFill>
                  </a:tcPr>
                </a:tc>
                <a:tc hMerge="1">
                  <a:txBody>
                    <a:bodyPr/>
                    <a:lstStyle/>
                    <a:p>
                      <a:pPr marL="88900" marR="0" indent="-88900" algn="ctr"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000" u="none" strike="noStrike" kern="1200" cap="none" normalizeH="0" baseline="0" dirty="0">
                        <a:ln>
                          <a:noFill/>
                        </a:ln>
                        <a:solidFill>
                          <a:schemeClr val="accent5">
                            <a:lumMod val="50000"/>
                          </a:schemeClr>
                        </a:solidFill>
                        <a:effectLst/>
                        <a:latin typeface="+mn-lt"/>
                        <a:ea typeface="+mn-ea"/>
                        <a:cs typeface="+mn-cs"/>
                      </a:endParaRPr>
                    </a:p>
                  </a:txBody>
                  <a:tcPr anchor="ctr">
                    <a:solidFill>
                      <a:schemeClr val="accent1">
                        <a:lumMod val="60000"/>
                        <a:lumOff val="40000"/>
                      </a:schemeClr>
                    </a:solidFill>
                  </a:tcPr>
                </a:tc>
                <a:tc hMerge="1">
                  <a:txBody>
                    <a:bodyPr/>
                    <a:lstStyle/>
                    <a:p>
                      <a:pPr algn="ctr"/>
                      <a:endParaRPr kumimoji="0" lang="en-US" sz="1000" u="none" strike="noStrike" kern="1200" cap="none" normalizeH="0" baseline="0" dirty="0">
                        <a:ln>
                          <a:noFill/>
                        </a:ln>
                        <a:solidFill>
                          <a:schemeClr val="accent5">
                            <a:lumMod val="50000"/>
                          </a:schemeClr>
                        </a:solidFill>
                        <a:effectLst/>
                        <a:latin typeface="+mn-lt"/>
                        <a:ea typeface="+mn-ea"/>
                        <a:cs typeface="+mn-cs"/>
                      </a:endParaRPr>
                    </a:p>
                  </a:txBody>
                  <a:tcPr anchor="ctr">
                    <a:solidFill>
                      <a:schemeClr val="accent1">
                        <a:lumMod val="60000"/>
                        <a:lumOff val="40000"/>
                      </a:schemeClr>
                    </a:solidFill>
                  </a:tcPr>
                </a:tc>
                <a:tc hMerge="1">
                  <a:txBody>
                    <a:bodyPr/>
                    <a:lstStyle/>
                    <a:p>
                      <a:pPr algn="ctr"/>
                      <a:endParaRPr kumimoji="0" lang="en-IN" sz="1000" u="none" strike="noStrike" kern="1200" cap="none" normalizeH="0" baseline="0" dirty="0">
                        <a:ln>
                          <a:noFill/>
                        </a:ln>
                        <a:solidFill>
                          <a:schemeClr val="accent5">
                            <a:lumMod val="50000"/>
                          </a:schemeClr>
                        </a:solidFill>
                        <a:effectLst/>
                        <a:latin typeface="+mn-lt"/>
                        <a:ea typeface="+mn-ea"/>
                        <a:cs typeface="+mn-cs"/>
                      </a:endParaRPr>
                    </a:p>
                  </a:txBody>
                  <a:tcPr anchor="ctr">
                    <a:solidFill>
                      <a:schemeClr val="accent1">
                        <a:lumMod val="60000"/>
                        <a:lumOff val="40000"/>
                      </a:schemeClr>
                    </a:solidFill>
                  </a:tcPr>
                </a:tc>
                <a:extLst>
                  <a:ext uri="{0D108BD9-81ED-4DB2-BD59-A6C34878D82A}">
                    <a16:rowId xmlns:a16="http://schemas.microsoft.com/office/drawing/2014/main" xmlns="" val="10001"/>
                  </a:ext>
                </a:extLst>
              </a:tr>
              <a:tr h="370840">
                <a:tc>
                  <a:txBody>
                    <a:bodyPr/>
                    <a:lstStyle/>
                    <a:p>
                      <a:pPr algn="l"/>
                      <a:r>
                        <a:rPr lang="en-US" sz="1000" b="0" dirty="0">
                          <a:solidFill>
                            <a:schemeClr val="tx1"/>
                          </a:solidFill>
                          <a:latin typeface="+mj-lt"/>
                        </a:rPr>
                        <a:t>2:45 – 4:15</a:t>
                      </a:r>
                    </a:p>
                  </a:txBody>
                  <a:tcPr anchor="ctr"/>
                </a:tc>
                <a:tc>
                  <a:txBody>
                    <a:bodyPr/>
                    <a:lstStyle/>
                    <a:p>
                      <a:pPr algn="l"/>
                      <a:r>
                        <a:rPr kumimoji="0" lang="en-US" sz="1000" b="0" u="none" strike="noStrike" kern="1200" cap="none" normalizeH="0" baseline="0" dirty="0">
                          <a:ln>
                            <a:noFill/>
                          </a:ln>
                          <a:solidFill>
                            <a:schemeClr val="tx1"/>
                          </a:solidFill>
                          <a:effectLst/>
                          <a:latin typeface="+mj-lt"/>
                          <a:ea typeface="+mn-ea"/>
                          <a:cs typeface="+mn-cs"/>
                        </a:rPr>
                        <a:t>Performing Inspirational Pieces</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000" b="0" u="none" strike="noStrike" kern="1200" cap="none" normalizeH="0" baseline="0" dirty="0">
                          <a:ln>
                            <a:noFill/>
                          </a:ln>
                          <a:solidFill>
                            <a:schemeClr val="tx1"/>
                          </a:solidFill>
                          <a:effectLst/>
                          <a:latin typeface="+mj-lt"/>
                          <a:ea typeface="+mn-ea"/>
                          <a:cs typeface="+mn-cs"/>
                        </a:rPr>
                        <a:t>They present a 2-3 min inspirational piece i.e. song, poem, prose, </a:t>
                      </a:r>
                      <a:r>
                        <a:rPr kumimoji="0" lang="en-US" sz="1000" b="0" u="none" strike="noStrike" kern="1200" cap="none" normalizeH="0" baseline="0" dirty="0" smtClean="0">
                          <a:ln>
                            <a:noFill/>
                          </a:ln>
                          <a:solidFill>
                            <a:schemeClr val="tx1"/>
                          </a:solidFill>
                          <a:effectLst/>
                          <a:latin typeface="+mj-lt"/>
                          <a:ea typeface="+mn-ea"/>
                          <a:cs typeface="+mn-cs"/>
                        </a:rPr>
                        <a:t>speech from </a:t>
                      </a:r>
                      <a:r>
                        <a:rPr kumimoji="0" lang="en-US" sz="1000" b="0" u="none" strike="noStrike" kern="1200" cap="none" normalizeH="0" baseline="0" dirty="0">
                          <a:ln>
                            <a:noFill/>
                          </a:ln>
                          <a:solidFill>
                            <a:schemeClr val="tx1"/>
                          </a:solidFill>
                          <a:effectLst/>
                          <a:latin typeface="+mj-lt"/>
                          <a:ea typeface="+mn-ea"/>
                          <a:cs typeface="+mn-cs"/>
                        </a:rPr>
                        <a:t>a play etc. ( asked to come  prepared ).</a:t>
                      </a:r>
                    </a:p>
                    <a:p>
                      <a:pPr marL="88900" marR="0" indent="-88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000" b="0" u="none" strike="noStrike" kern="1200" cap="none" normalizeH="0" baseline="0" dirty="0">
                          <a:ln>
                            <a:noFill/>
                          </a:ln>
                          <a:solidFill>
                            <a:schemeClr val="tx1"/>
                          </a:solidFill>
                          <a:effectLst/>
                          <a:latin typeface="+mj-lt"/>
                          <a:ea typeface="+mn-ea"/>
                          <a:cs typeface="+mn-cs"/>
                        </a:rPr>
                        <a:t>They need to choose a piece they find inspiring.</a:t>
                      </a:r>
                    </a:p>
                  </a:txBody>
                  <a:tcPr anchor="ctr"/>
                </a:tc>
                <a:tc>
                  <a:txBody>
                    <a:bodyPr/>
                    <a:lstStyle/>
                    <a:p>
                      <a:pPr algn="l"/>
                      <a:r>
                        <a:rPr kumimoji="0" lang="en-US" sz="1000" b="0" u="none" strike="noStrike" kern="1200" cap="none" normalizeH="0" baseline="0" dirty="0">
                          <a:ln>
                            <a:noFill/>
                          </a:ln>
                          <a:solidFill>
                            <a:schemeClr val="tx1"/>
                          </a:solidFill>
                          <a:effectLst/>
                          <a:latin typeface="+mj-lt"/>
                          <a:ea typeface="+mn-ea"/>
                          <a:cs typeface="+mn-cs"/>
                        </a:rPr>
                        <a:t>Coaching in creative partnership </a:t>
                      </a:r>
                    </a:p>
                    <a:p>
                      <a:pPr algn="l"/>
                      <a:r>
                        <a:rPr kumimoji="0" lang="en-US" sz="1000" b="0" u="none" strike="noStrike" kern="1200" cap="none" normalizeH="0" baseline="0" dirty="0">
                          <a:ln>
                            <a:noFill/>
                          </a:ln>
                          <a:solidFill>
                            <a:schemeClr val="tx1"/>
                          </a:solidFill>
                          <a:effectLst/>
                          <a:latin typeface="+mj-lt"/>
                          <a:ea typeface="+mn-ea"/>
                          <a:cs typeface="+mn-cs"/>
                        </a:rPr>
                        <a:t>Insightful feedback .</a:t>
                      </a:r>
                    </a:p>
                  </a:txBody>
                  <a:tcPr anchor="ctr"/>
                </a:tc>
                <a:tc>
                  <a:txBody>
                    <a:bodyPr/>
                    <a:lstStyle/>
                    <a:p>
                      <a:pPr algn="l"/>
                      <a:r>
                        <a:rPr kumimoji="0" lang="en-IN" sz="1000" b="0" u="none" strike="noStrike" kern="1200" cap="none" normalizeH="0" baseline="0" dirty="0">
                          <a:ln>
                            <a:noFill/>
                          </a:ln>
                          <a:solidFill>
                            <a:schemeClr val="tx1"/>
                          </a:solidFill>
                          <a:effectLst/>
                          <a:latin typeface="+mj-lt"/>
                          <a:ea typeface="+mn-ea"/>
                          <a:cs typeface="+mn-cs"/>
                        </a:rPr>
                        <a:t>Creates a climate of trust in which people want to do their best.</a:t>
                      </a:r>
                    </a:p>
                  </a:txBody>
                  <a:tcPr anchor="ctr"/>
                </a:tc>
                <a:extLst>
                  <a:ext uri="{0D108BD9-81ED-4DB2-BD59-A6C34878D82A}">
                    <a16:rowId xmlns:a16="http://schemas.microsoft.com/office/drawing/2014/main" xmlns="" val="10002"/>
                  </a:ext>
                </a:extLst>
              </a:tr>
              <a:tr h="370840">
                <a:tc gridSpan="5">
                  <a:txBody>
                    <a:bodyPr/>
                    <a:lstStyle/>
                    <a:p>
                      <a:pPr algn="ctr"/>
                      <a:r>
                        <a:rPr lang="en-US" sz="1000" b="0" dirty="0">
                          <a:solidFill>
                            <a:schemeClr val="tx1"/>
                          </a:solidFill>
                          <a:latin typeface="+mj-lt"/>
                        </a:rPr>
                        <a:t>4:15-4:30</a:t>
                      </a:r>
                    </a:p>
                    <a:p>
                      <a:pPr algn="ctr"/>
                      <a:r>
                        <a:rPr kumimoji="0" lang="en-US" sz="1000" b="0" u="none" strike="noStrike" kern="1200" cap="none" normalizeH="0" baseline="0" dirty="0">
                          <a:ln>
                            <a:noFill/>
                          </a:ln>
                          <a:solidFill>
                            <a:schemeClr val="tx1"/>
                          </a:solidFill>
                          <a:effectLst/>
                          <a:latin typeface="+mj-lt"/>
                          <a:ea typeface="+mn-ea"/>
                          <a:cs typeface="+mn-cs"/>
                        </a:rPr>
                        <a:t>Tea Break</a:t>
                      </a:r>
                    </a:p>
                  </a:txBody>
                  <a:tcPr anchor="ctr">
                    <a:solidFill>
                      <a:schemeClr val="accent1">
                        <a:lumMod val="60000"/>
                        <a:lumOff val="40000"/>
                      </a:schemeClr>
                    </a:solidFill>
                  </a:tcPr>
                </a:tc>
                <a:tc hMerge="1">
                  <a:txBody>
                    <a:bodyPr/>
                    <a:lstStyle/>
                    <a:p>
                      <a:pPr algn="ctr"/>
                      <a:endParaRPr kumimoji="0" lang="en-US" sz="1000" b="1" u="none" strike="noStrike" kern="1200" cap="none" normalizeH="0" baseline="0" dirty="0">
                        <a:ln>
                          <a:noFill/>
                        </a:ln>
                        <a:solidFill>
                          <a:schemeClr val="accent5">
                            <a:lumMod val="50000"/>
                          </a:schemeClr>
                        </a:solidFill>
                        <a:effectLst/>
                        <a:latin typeface="+mn-lt"/>
                        <a:ea typeface="+mn-ea"/>
                        <a:cs typeface="+mn-cs"/>
                      </a:endParaRPr>
                    </a:p>
                  </a:txBody>
                  <a:tcPr anchor="ctr">
                    <a:solidFill>
                      <a:schemeClr val="accent1">
                        <a:lumMod val="60000"/>
                        <a:lumOff val="40000"/>
                      </a:schemeClr>
                    </a:solidFill>
                  </a:tcPr>
                </a:tc>
                <a:tc hMerge="1">
                  <a:txBody>
                    <a:bodyPr/>
                    <a:lstStyle/>
                    <a:p>
                      <a:pPr marL="88900" marR="0" indent="-88900" algn="ctr"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000" b="1" u="none" strike="noStrike" kern="1200" cap="none" normalizeH="0" baseline="0" dirty="0">
                        <a:ln>
                          <a:noFill/>
                        </a:ln>
                        <a:solidFill>
                          <a:schemeClr val="accent5">
                            <a:lumMod val="50000"/>
                          </a:schemeClr>
                        </a:solidFill>
                        <a:effectLst/>
                        <a:latin typeface="+mn-lt"/>
                        <a:ea typeface="+mn-ea"/>
                        <a:cs typeface="+mn-cs"/>
                      </a:endParaRPr>
                    </a:p>
                  </a:txBody>
                  <a:tcPr anchor="ctr">
                    <a:solidFill>
                      <a:schemeClr val="accent1">
                        <a:lumMod val="60000"/>
                        <a:lumOff val="40000"/>
                      </a:schemeClr>
                    </a:solidFill>
                  </a:tcPr>
                </a:tc>
                <a:tc hMerge="1">
                  <a:txBody>
                    <a:bodyPr/>
                    <a:lstStyle/>
                    <a:p>
                      <a:pPr algn="ctr"/>
                      <a:endParaRPr kumimoji="0" lang="en-US" sz="1000" b="1" u="none" strike="noStrike" kern="1200" cap="none" normalizeH="0" baseline="0" dirty="0">
                        <a:ln>
                          <a:noFill/>
                        </a:ln>
                        <a:solidFill>
                          <a:schemeClr val="accent5">
                            <a:lumMod val="50000"/>
                          </a:schemeClr>
                        </a:solidFill>
                        <a:effectLst/>
                        <a:latin typeface="+mn-lt"/>
                        <a:ea typeface="+mn-ea"/>
                        <a:cs typeface="+mn-cs"/>
                      </a:endParaRPr>
                    </a:p>
                  </a:txBody>
                  <a:tcPr anchor="ctr">
                    <a:solidFill>
                      <a:schemeClr val="accent1">
                        <a:lumMod val="60000"/>
                        <a:lumOff val="40000"/>
                      </a:schemeClr>
                    </a:solidFill>
                  </a:tcPr>
                </a:tc>
                <a:tc hMerge="1">
                  <a:txBody>
                    <a:bodyPr/>
                    <a:lstStyle/>
                    <a:p>
                      <a:pPr algn="ctr"/>
                      <a:endParaRPr kumimoji="0" lang="en-IN" sz="1000" b="1" u="none" strike="noStrike" kern="1200" cap="none" normalizeH="0" baseline="0" dirty="0">
                        <a:ln>
                          <a:noFill/>
                        </a:ln>
                        <a:solidFill>
                          <a:schemeClr val="accent5">
                            <a:lumMod val="50000"/>
                          </a:schemeClr>
                        </a:solidFill>
                        <a:effectLst/>
                        <a:latin typeface="+mn-lt"/>
                        <a:ea typeface="+mn-ea"/>
                        <a:cs typeface="+mn-cs"/>
                      </a:endParaRPr>
                    </a:p>
                  </a:txBody>
                  <a:tcPr anchor="ctr">
                    <a:solidFill>
                      <a:schemeClr val="accent1">
                        <a:lumMod val="60000"/>
                        <a:lumOff val="40000"/>
                      </a:schemeClr>
                    </a:solidFill>
                  </a:tcPr>
                </a:tc>
                <a:extLst>
                  <a:ext uri="{0D108BD9-81ED-4DB2-BD59-A6C34878D82A}">
                    <a16:rowId xmlns:a16="http://schemas.microsoft.com/office/drawing/2014/main" xmlns="" val="10003"/>
                  </a:ext>
                </a:extLst>
              </a:tr>
              <a:tr h="370840">
                <a:tc>
                  <a:txBody>
                    <a:bodyPr/>
                    <a:lstStyle/>
                    <a:p>
                      <a:pPr algn="l"/>
                      <a:r>
                        <a:rPr lang="en-US" sz="1000" b="0" dirty="0">
                          <a:solidFill>
                            <a:schemeClr val="tx1"/>
                          </a:solidFill>
                          <a:latin typeface="+mj-lt"/>
                        </a:rPr>
                        <a:t>4:30-5:00</a:t>
                      </a:r>
                    </a:p>
                  </a:txBody>
                  <a:tcPr anchor="ctr"/>
                </a:tc>
                <a:tc>
                  <a:txBody>
                    <a:bodyPr/>
                    <a:lstStyle/>
                    <a:p>
                      <a:pPr algn="l"/>
                      <a:r>
                        <a:rPr kumimoji="0" lang="en-US" sz="1000" b="0" u="none" strike="noStrike" kern="1200" cap="none" normalizeH="0" baseline="0" dirty="0">
                          <a:ln>
                            <a:noFill/>
                          </a:ln>
                          <a:solidFill>
                            <a:schemeClr val="tx1"/>
                          </a:solidFill>
                          <a:effectLst/>
                          <a:latin typeface="+mj-lt"/>
                          <a:ea typeface="+mn-ea"/>
                          <a:cs typeface="+mn-cs"/>
                        </a:rPr>
                        <a:t>Personal Qualities</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000" b="0" u="none" strike="noStrike" kern="1200" cap="none" normalizeH="0" baseline="0" dirty="0">
                          <a:ln>
                            <a:noFill/>
                          </a:ln>
                          <a:solidFill>
                            <a:schemeClr val="tx1"/>
                          </a:solidFill>
                          <a:effectLst/>
                          <a:latin typeface="+mj-lt"/>
                          <a:ea typeface="+mn-ea"/>
                          <a:cs typeface="+mn-cs"/>
                        </a:rPr>
                        <a:t>Participants go through their first impression sheets. Get feedback on what new qualities people see in them.</a:t>
                      </a:r>
                    </a:p>
                  </a:txBody>
                  <a:tcPr anchor="ctr"/>
                </a:tc>
                <a:tc>
                  <a:txBody>
                    <a:bodyPr/>
                    <a:lstStyle/>
                    <a:p>
                      <a:pPr algn="l"/>
                      <a:r>
                        <a:rPr kumimoji="0" lang="en-US" sz="1000" b="0" u="none" strike="noStrike" kern="1200" cap="none" normalizeH="0" baseline="0" dirty="0">
                          <a:ln>
                            <a:noFill/>
                          </a:ln>
                          <a:solidFill>
                            <a:schemeClr val="tx1"/>
                          </a:solidFill>
                          <a:effectLst/>
                          <a:latin typeface="+mj-lt"/>
                          <a:ea typeface="+mn-ea"/>
                          <a:cs typeface="+mn-cs"/>
                        </a:rPr>
                        <a:t>Feedback leading to discussion.</a:t>
                      </a:r>
                    </a:p>
                  </a:txBody>
                  <a:tcPr anchor="ctr"/>
                </a:tc>
                <a:tc>
                  <a:txBody>
                    <a:bodyPr/>
                    <a:lstStyle/>
                    <a:p>
                      <a:pPr algn="l"/>
                      <a:r>
                        <a:rPr kumimoji="0" lang="en-IN" sz="1000" b="0" u="none" strike="noStrike" kern="1200" cap="none" normalizeH="0" baseline="0" dirty="0">
                          <a:ln>
                            <a:noFill/>
                          </a:ln>
                          <a:solidFill>
                            <a:schemeClr val="tx1"/>
                          </a:solidFill>
                          <a:effectLst/>
                          <a:latin typeface="+mj-lt"/>
                          <a:ea typeface="+mn-ea"/>
                          <a:cs typeface="+mn-cs"/>
                        </a:rPr>
                        <a:t>Identifying 3 new qualities.</a:t>
                      </a:r>
                    </a:p>
                  </a:txBody>
                  <a:tcPr anchor="ctr"/>
                </a:tc>
                <a:extLst>
                  <a:ext uri="{0D108BD9-81ED-4DB2-BD59-A6C34878D82A}">
                    <a16:rowId xmlns:a16="http://schemas.microsoft.com/office/drawing/2014/main" xmlns="" val="10004"/>
                  </a:ext>
                </a:extLst>
              </a:tr>
              <a:tr h="370840">
                <a:tc>
                  <a:txBody>
                    <a:bodyPr/>
                    <a:lstStyle/>
                    <a:p>
                      <a:pPr algn="l"/>
                      <a:r>
                        <a:rPr lang="en-US" sz="1000" b="0" dirty="0">
                          <a:solidFill>
                            <a:schemeClr val="tx1"/>
                          </a:solidFill>
                          <a:latin typeface="+mj-lt"/>
                        </a:rPr>
                        <a:t>5-5:30pm</a:t>
                      </a:r>
                    </a:p>
                  </a:txBody>
                  <a:tcPr anchor="ct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GB" sz="1000" b="0" u="none" strike="noStrike" kern="1200" cap="none" normalizeH="0" baseline="0" dirty="0">
                          <a:ln>
                            <a:noFill/>
                          </a:ln>
                          <a:solidFill>
                            <a:schemeClr val="tx1"/>
                          </a:solidFill>
                          <a:effectLst/>
                          <a:latin typeface="+mj-lt"/>
                          <a:ea typeface="+mn-ea"/>
                          <a:cs typeface="+mn-cs"/>
                        </a:rPr>
                        <a:t>LEARNING </a:t>
                      </a:r>
                      <a:r>
                        <a:rPr kumimoji="0" lang="en-GB" sz="1000" b="0" u="none" strike="noStrike" kern="1200" cap="none" normalizeH="0" baseline="0" dirty="0" smtClean="0">
                          <a:ln>
                            <a:noFill/>
                          </a:ln>
                          <a:solidFill>
                            <a:schemeClr val="tx1"/>
                          </a:solidFill>
                          <a:effectLst/>
                          <a:latin typeface="+mj-lt"/>
                          <a:ea typeface="+mn-ea"/>
                          <a:cs typeface="+mn-cs"/>
                        </a:rPr>
                        <a:t>TRANSFER</a:t>
                      </a:r>
                      <a:endParaRPr kumimoji="0" lang="en-GB" sz="1000" b="0" u="none" strike="noStrike" kern="1200" cap="none" normalizeH="0" baseline="0" dirty="0">
                        <a:ln>
                          <a:noFill/>
                        </a:ln>
                        <a:solidFill>
                          <a:schemeClr val="tx1"/>
                        </a:solidFill>
                        <a:effectLst/>
                        <a:latin typeface="+mj-lt"/>
                        <a:ea typeface="+mn-ea"/>
                        <a:cs typeface="+mn-cs"/>
                      </a:endParaRPr>
                    </a:p>
                  </a:txBody>
                  <a:tcPr marL="114300" marR="114300" marT="0" marB="0" anchor="ct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GB" sz="1000" b="0" u="none" strike="noStrike" kern="1200" cap="none" normalizeH="0" baseline="0" dirty="0">
                          <a:ln>
                            <a:noFill/>
                          </a:ln>
                          <a:solidFill>
                            <a:schemeClr val="tx1"/>
                          </a:solidFill>
                          <a:effectLst/>
                          <a:latin typeface="+mj-lt"/>
                          <a:ea typeface="+mn-ea"/>
                          <a:cs typeface="+mn-cs"/>
                        </a:rPr>
                        <a:t>Taking time to coach each person in his or her next developmental steps and on how to apply their learning from the course back in the workplace.</a:t>
                      </a:r>
                    </a:p>
                  </a:txBody>
                  <a:tcPr marL="114300" marR="114300" marT="0" marB="0" anchor="ctr"/>
                </a:tc>
                <a:tc>
                  <a:txBody>
                    <a:bodyPr/>
                    <a:lstStyle/>
                    <a:p>
                      <a:pPr algn="l"/>
                      <a:r>
                        <a:rPr kumimoji="0" lang="en-US" sz="1000" b="0" u="none" strike="noStrike" kern="1200" cap="none" normalizeH="0" baseline="0" dirty="0">
                          <a:ln>
                            <a:noFill/>
                          </a:ln>
                          <a:solidFill>
                            <a:schemeClr val="tx1"/>
                          </a:solidFill>
                          <a:effectLst/>
                          <a:latin typeface="+mj-lt"/>
                          <a:ea typeface="+mn-ea"/>
                          <a:cs typeface="+mn-cs"/>
                        </a:rPr>
                        <a:t>Participant</a:t>
                      </a:r>
                    </a:p>
                    <a:p>
                      <a:pPr algn="l"/>
                      <a:r>
                        <a:rPr kumimoji="0" lang="en-US" sz="1000" b="0" u="none" strike="noStrike" kern="1200" cap="none" normalizeH="0" baseline="0" dirty="0">
                          <a:ln>
                            <a:noFill/>
                          </a:ln>
                          <a:solidFill>
                            <a:schemeClr val="tx1"/>
                          </a:solidFill>
                          <a:effectLst/>
                          <a:latin typeface="+mj-lt"/>
                          <a:ea typeface="+mn-ea"/>
                          <a:cs typeface="+mn-cs"/>
                        </a:rPr>
                        <a:t>Sharing</a:t>
                      </a:r>
                    </a:p>
                    <a:p>
                      <a:pPr algn="l"/>
                      <a:r>
                        <a:rPr kumimoji="0" lang="en-US" sz="1000" b="0" u="none" strike="noStrike" kern="1200" cap="none" normalizeH="0" baseline="0" dirty="0">
                          <a:ln>
                            <a:noFill/>
                          </a:ln>
                          <a:solidFill>
                            <a:schemeClr val="tx1"/>
                          </a:solidFill>
                          <a:effectLst/>
                          <a:latin typeface="+mj-lt"/>
                          <a:ea typeface="+mn-ea"/>
                          <a:cs typeface="+mn-cs"/>
                        </a:rPr>
                        <a:t>Paper and color based</a:t>
                      </a:r>
                    </a:p>
                    <a:p>
                      <a:pPr algn="l"/>
                      <a:r>
                        <a:rPr kumimoji="0" lang="en-US" sz="1000" b="0" u="none" strike="noStrike" kern="1200" cap="none" normalizeH="0" baseline="0" dirty="0">
                          <a:ln>
                            <a:noFill/>
                          </a:ln>
                          <a:solidFill>
                            <a:schemeClr val="tx1"/>
                          </a:solidFill>
                          <a:effectLst/>
                          <a:latin typeface="+mj-lt"/>
                          <a:ea typeface="+mn-ea"/>
                          <a:cs typeface="+mn-cs"/>
                        </a:rPr>
                        <a:t>activity</a:t>
                      </a:r>
                    </a:p>
                  </a:txBody>
                  <a:tcPr anchor="ctr"/>
                </a:tc>
                <a:tc>
                  <a:txBody>
                    <a:bodyPr/>
                    <a:lstStyle/>
                    <a:p>
                      <a:pPr marL="0" marR="0" lvl="6"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GB" sz="1000" b="0" u="none" strike="noStrike" kern="1200" cap="none" normalizeH="0" baseline="0" dirty="0">
                          <a:ln>
                            <a:noFill/>
                          </a:ln>
                          <a:solidFill>
                            <a:schemeClr val="tx1"/>
                          </a:solidFill>
                          <a:effectLst/>
                          <a:latin typeface="+mj-lt"/>
                          <a:ea typeface="+mn-ea"/>
                          <a:cs typeface="+mn-cs"/>
                        </a:rPr>
                        <a:t>Work on their development plan</a:t>
                      </a:r>
                    </a:p>
                    <a:p>
                      <a:pPr marL="0" marR="0" lvl="6"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GB" sz="1000" b="0" u="none" strike="noStrike" kern="1200" cap="none" normalizeH="0" baseline="0" dirty="0">
                          <a:ln>
                            <a:noFill/>
                          </a:ln>
                          <a:solidFill>
                            <a:schemeClr val="tx1"/>
                          </a:solidFill>
                          <a:effectLst/>
                          <a:latin typeface="+mj-lt"/>
                          <a:ea typeface="+mn-ea"/>
                          <a:cs typeface="+mn-cs"/>
                        </a:rPr>
                        <a:t>Live the learning's from the program</a:t>
                      </a:r>
                    </a:p>
                  </a:txBody>
                  <a:tcPr anchor="ctr"/>
                </a:tc>
                <a:extLst>
                  <a:ext uri="{0D108BD9-81ED-4DB2-BD59-A6C34878D82A}">
                    <a16:rowId xmlns:a16="http://schemas.microsoft.com/office/drawing/2014/main" xmlns="" val="10005"/>
                  </a:ext>
                </a:extLst>
              </a:tr>
              <a:tr h="370840">
                <a:tc gridSpan="5">
                  <a:txBody>
                    <a:bodyPr/>
                    <a:lstStyle/>
                    <a:p>
                      <a:pPr algn="ctr"/>
                      <a:r>
                        <a:rPr lang="en-US" sz="1000" b="0" dirty="0">
                          <a:latin typeface="+mj-lt"/>
                        </a:rPr>
                        <a:t>Wrap Up</a:t>
                      </a:r>
                    </a:p>
                  </a:txBody>
                  <a:tcPr anchor="ctr">
                    <a:solidFill>
                      <a:schemeClr val="accent1">
                        <a:lumMod val="60000"/>
                        <a:lumOff val="40000"/>
                      </a:schemeClr>
                    </a:solidFill>
                  </a:tcPr>
                </a:tc>
                <a:tc hMerge="1">
                  <a:txBody>
                    <a:bodyPr/>
                    <a:lstStyle/>
                    <a:p>
                      <a:pPr algn="ctr"/>
                      <a:endParaRPr lang="en-US" sz="1000" b="1" dirty="0"/>
                    </a:p>
                  </a:txBody>
                  <a:tcPr anchor="ctr">
                    <a:solidFill>
                      <a:schemeClr val="accent1">
                        <a:lumMod val="60000"/>
                        <a:lumOff val="40000"/>
                      </a:schemeClr>
                    </a:solidFill>
                  </a:tcPr>
                </a:tc>
                <a:tc hMerge="1">
                  <a:txBody>
                    <a:bodyPr/>
                    <a:lstStyle/>
                    <a:p>
                      <a:pPr algn="ctr"/>
                      <a:endParaRPr lang="en-US" sz="1000" b="1" dirty="0"/>
                    </a:p>
                  </a:txBody>
                  <a:tcPr anchor="ctr">
                    <a:solidFill>
                      <a:schemeClr val="accent1">
                        <a:lumMod val="60000"/>
                        <a:lumOff val="40000"/>
                      </a:schemeClr>
                    </a:solidFill>
                  </a:tcPr>
                </a:tc>
                <a:tc hMerge="1">
                  <a:txBody>
                    <a:bodyPr/>
                    <a:lstStyle/>
                    <a:p>
                      <a:pPr algn="ctr"/>
                      <a:endParaRPr lang="en-US" sz="1000" b="1" dirty="0"/>
                    </a:p>
                  </a:txBody>
                  <a:tcPr anchor="ctr">
                    <a:solidFill>
                      <a:schemeClr val="accent1">
                        <a:lumMod val="60000"/>
                        <a:lumOff val="40000"/>
                      </a:schemeClr>
                    </a:solidFill>
                  </a:tcPr>
                </a:tc>
                <a:tc hMerge="1">
                  <a:txBody>
                    <a:bodyPr/>
                    <a:lstStyle/>
                    <a:p>
                      <a:pPr algn="ctr"/>
                      <a:endParaRPr lang="en-US" sz="1000" b="1" dirty="0"/>
                    </a:p>
                  </a:txBody>
                  <a:tcPr anchor="ctr">
                    <a:solidFill>
                      <a:schemeClr val="accent1">
                        <a:lumMod val="60000"/>
                        <a:lumOff val="40000"/>
                      </a:schemeClr>
                    </a:solidFill>
                  </a:tcPr>
                </a:tc>
                <a:extLst>
                  <a:ext uri="{0D108BD9-81ED-4DB2-BD59-A6C34878D82A}">
                    <a16:rowId xmlns:a16="http://schemas.microsoft.com/office/drawing/2014/main" xmlns="" val="10006"/>
                  </a:ext>
                </a:extLst>
              </a:tr>
            </a:tbl>
          </a:graphicData>
        </a:graphic>
      </p:graphicFrame>
      <p:sp>
        <p:nvSpPr>
          <p:cNvPr id="2" name="Slide Number Placeholder 1"/>
          <p:cNvSpPr>
            <a:spLocks noGrp="1"/>
          </p:cNvSpPr>
          <p:nvPr>
            <p:ph type="sldNum" sz="quarter" idx="12"/>
          </p:nvPr>
        </p:nvSpPr>
        <p:spPr/>
        <p:txBody>
          <a:bodyPr/>
          <a:lstStyle/>
          <a:p>
            <a:fld id="{2431384F-D4C8-42AC-8756-D72A2598FDF3}" type="slidenum">
              <a:rPr lang="en-IN" smtClean="0"/>
              <a:t>13</a:t>
            </a:fld>
            <a:endParaRPr lang="en-IN"/>
          </a:p>
        </p:txBody>
      </p:sp>
      <p:sp>
        <p:nvSpPr>
          <p:cNvPr id="7" name="Oval 6"/>
          <p:cNvSpPr/>
          <p:nvPr/>
        </p:nvSpPr>
        <p:spPr>
          <a:xfrm>
            <a:off x="7552359" y="12598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Tree>
    <p:extLst>
      <p:ext uri="{BB962C8B-B14F-4D97-AF65-F5344CB8AC3E}">
        <p14:creationId xmlns:p14="http://schemas.microsoft.com/office/powerpoint/2010/main" val="37398533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4621"/>
            <a:ext cx="12192000" cy="66222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p:cNvSpPr txBox="1"/>
          <p:nvPr/>
        </p:nvSpPr>
        <p:spPr>
          <a:xfrm>
            <a:off x="342565" y="85656"/>
            <a:ext cx="5468356" cy="461665"/>
          </a:xfrm>
          <a:prstGeom prst="rect">
            <a:avLst/>
          </a:prstGeom>
          <a:noFill/>
        </p:spPr>
        <p:txBody>
          <a:bodyPr wrap="none" rtlCol="0">
            <a:spAutoFit/>
          </a:bodyPr>
          <a:lstStyle/>
          <a:p>
            <a:r>
              <a:rPr lang="en-IN" sz="2400" dirty="0" smtClean="0"/>
              <a:t>Progress IT – 9 Week Goal Tracking System</a:t>
            </a:r>
            <a:endParaRPr lang="en-IN" sz="2400" dirty="0"/>
          </a:p>
        </p:txBody>
      </p:sp>
      <p:pic>
        <p:nvPicPr>
          <p:cNvPr id="7" name="Picture 3" descr="C:\Users\admin\Desktop\313.jpg"/>
          <p:cNvPicPr>
            <a:picLocks noChangeAspect="1" noChangeArrowheads="1"/>
          </p:cNvPicPr>
          <p:nvPr/>
        </p:nvPicPr>
        <p:blipFill>
          <a:blip r:embed="rId2" cstate="print"/>
          <a:srcRect/>
          <a:stretch>
            <a:fillRect/>
          </a:stretch>
        </p:blipFill>
        <p:spPr bwMode="auto">
          <a:xfrm>
            <a:off x="959223" y="943516"/>
            <a:ext cx="5257800" cy="1965533"/>
          </a:xfrm>
          <a:prstGeom prst="rect">
            <a:avLst/>
          </a:prstGeom>
          <a:ln>
            <a:noFill/>
          </a:ln>
          <a:effectLst>
            <a:softEdge rad="112500"/>
          </a:effectLst>
        </p:spPr>
      </p:pic>
      <p:pic>
        <p:nvPicPr>
          <p:cNvPr id="8" name="Picture 4"/>
          <p:cNvPicPr>
            <a:picLocks noChangeAspect="1" noChangeArrowheads="1"/>
          </p:cNvPicPr>
          <p:nvPr/>
        </p:nvPicPr>
        <p:blipFill>
          <a:blip r:embed="rId3" cstate="print"/>
          <a:srcRect l="34554" t="26042" r="36163" b="51042"/>
          <a:stretch>
            <a:fillRect/>
          </a:stretch>
        </p:blipFill>
        <p:spPr bwMode="auto">
          <a:xfrm>
            <a:off x="6380164" y="943516"/>
            <a:ext cx="3983037" cy="1752600"/>
          </a:xfrm>
          <a:prstGeom prst="rect">
            <a:avLst/>
          </a:prstGeom>
          <a:noFill/>
          <a:ln w="9525">
            <a:noFill/>
            <a:miter lim="800000"/>
            <a:headEnd/>
            <a:tailEnd/>
          </a:ln>
        </p:spPr>
      </p:pic>
      <p:sp>
        <p:nvSpPr>
          <p:cNvPr id="9" name="TextBox 8"/>
          <p:cNvSpPr txBox="1"/>
          <p:nvPr/>
        </p:nvSpPr>
        <p:spPr>
          <a:xfrm>
            <a:off x="2368923" y="3204965"/>
            <a:ext cx="7696200" cy="2911475"/>
          </a:xfrm>
          <a:prstGeom prst="roundRect">
            <a:avLst/>
          </a:pr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en-US" sz="1500" dirty="0" smtClean="0"/>
              <a:t>Progress IT </a:t>
            </a:r>
            <a:r>
              <a:rPr lang="en-US" sz="1500" dirty="0"/>
              <a:t>® is a powerful on-line support system that provides follow through after a course, a workshop or learning event. We use this innovative service to:</a:t>
            </a:r>
          </a:p>
          <a:p>
            <a:pPr marL="400050" indent="-400050" fontAlgn="auto">
              <a:spcBef>
                <a:spcPts val="0"/>
              </a:spcBef>
              <a:spcAft>
                <a:spcPts val="0"/>
              </a:spcAft>
              <a:buFont typeface="+mj-lt"/>
              <a:buAutoNum type="romanUcPeriod"/>
              <a:defRPr/>
            </a:pPr>
            <a:r>
              <a:rPr lang="en-US" sz="1500" dirty="0"/>
              <a:t>Help participants reach their self selected </a:t>
            </a:r>
            <a:r>
              <a:rPr lang="en-US" sz="1500" dirty="0" smtClean="0"/>
              <a:t>behavioral </a:t>
            </a:r>
            <a:r>
              <a:rPr lang="en-US" sz="1500" dirty="0"/>
              <a:t>goals</a:t>
            </a:r>
          </a:p>
          <a:p>
            <a:pPr marL="400050" indent="-400050" fontAlgn="auto">
              <a:spcBef>
                <a:spcPts val="0"/>
              </a:spcBef>
              <a:spcAft>
                <a:spcPts val="0"/>
              </a:spcAft>
              <a:buFont typeface="+mj-lt"/>
              <a:buAutoNum type="romanUcPeriod"/>
              <a:defRPr/>
            </a:pPr>
            <a:r>
              <a:rPr lang="en-US" sz="1500" dirty="0"/>
              <a:t>Show line managers what their colleagues have learned and report on the business results from their new learning</a:t>
            </a:r>
          </a:p>
          <a:p>
            <a:pPr marL="400050" indent="-400050" fontAlgn="auto">
              <a:spcBef>
                <a:spcPts val="0"/>
              </a:spcBef>
              <a:spcAft>
                <a:spcPts val="0"/>
              </a:spcAft>
              <a:buFont typeface="+mj-lt"/>
              <a:buAutoNum type="romanUcPeriod"/>
              <a:defRPr/>
            </a:pPr>
            <a:r>
              <a:rPr lang="en-US" sz="1500" dirty="0"/>
              <a:t>Enable Human Resources departments to offer evidence of specific business gains stemming from a particular learning experience.</a:t>
            </a:r>
          </a:p>
          <a:p>
            <a:pPr marL="400050" indent="-400050" fontAlgn="auto">
              <a:spcBef>
                <a:spcPts val="0"/>
              </a:spcBef>
              <a:spcAft>
                <a:spcPts val="0"/>
              </a:spcAft>
              <a:buFont typeface="+mj-lt"/>
              <a:buAutoNum type="romanUcPeriod"/>
              <a:defRPr/>
            </a:pPr>
            <a:r>
              <a:rPr lang="en-US" sz="1500" dirty="0"/>
              <a:t>Assign supporters to these participants who will give feedback for a period of nine weeks.</a:t>
            </a:r>
          </a:p>
          <a:p>
            <a:pPr fontAlgn="auto">
              <a:spcBef>
                <a:spcPts val="0"/>
              </a:spcBef>
              <a:spcAft>
                <a:spcPts val="0"/>
              </a:spcAft>
              <a:defRPr/>
            </a:pPr>
            <a:r>
              <a:rPr lang="en-US" sz="1500" dirty="0" smtClean="0"/>
              <a:t>Progress IT </a:t>
            </a:r>
            <a:r>
              <a:rPr lang="en-US" sz="1500" dirty="0"/>
              <a:t>® tackles these with a nine-week support service and a report at the end summarizing progress.</a:t>
            </a:r>
          </a:p>
        </p:txBody>
      </p:sp>
      <p:sp>
        <p:nvSpPr>
          <p:cNvPr id="11" name="Oval 10"/>
          <p:cNvSpPr/>
          <p:nvPr/>
        </p:nvSpPr>
        <p:spPr>
          <a:xfrm>
            <a:off x="5810921" y="12624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US" dirty="0"/>
          </a:p>
        </p:txBody>
      </p:sp>
      <p:sp>
        <p:nvSpPr>
          <p:cNvPr id="2" name="Slide Number Placeholder 1"/>
          <p:cNvSpPr>
            <a:spLocks noGrp="1"/>
          </p:cNvSpPr>
          <p:nvPr>
            <p:ph type="sldNum" sz="quarter" idx="12"/>
          </p:nvPr>
        </p:nvSpPr>
        <p:spPr/>
        <p:txBody>
          <a:bodyPr/>
          <a:lstStyle/>
          <a:p>
            <a:fld id="{2431384F-D4C8-42AC-8756-D72A2598FDF3}" type="slidenum">
              <a:rPr lang="en-IN" smtClean="0"/>
              <a:t>14</a:t>
            </a:fld>
            <a:endParaRPr lang="en-IN"/>
          </a:p>
        </p:txBody>
      </p:sp>
    </p:spTree>
    <p:extLst>
      <p:ext uri="{BB962C8B-B14F-4D97-AF65-F5344CB8AC3E}">
        <p14:creationId xmlns:p14="http://schemas.microsoft.com/office/powerpoint/2010/main" val="37141818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4621"/>
            <a:ext cx="12192000" cy="66222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p:cNvSpPr txBox="1"/>
          <p:nvPr/>
        </p:nvSpPr>
        <p:spPr>
          <a:xfrm>
            <a:off x="342565" y="85656"/>
            <a:ext cx="3536546" cy="461665"/>
          </a:xfrm>
          <a:prstGeom prst="rect">
            <a:avLst/>
          </a:prstGeom>
          <a:noFill/>
        </p:spPr>
        <p:txBody>
          <a:bodyPr wrap="none" rtlCol="0">
            <a:spAutoFit/>
          </a:bodyPr>
          <a:lstStyle/>
          <a:p>
            <a:r>
              <a:rPr lang="en-IN" sz="2400" dirty="0" smtClean="0"/>
              <a:t>One on One Coaching Calls</a:t>
            </a:r>
            <a:endParaRPr lang="en-IN" sz="2400" dirty="0"/>
          </a:p>
        </p:txBody>
      </p:sp>
      <p:sp>
        <p:nvSpPr>
          <p:cNvPr id="11" name="Oval 10"/>
          <p:cNvSpPr/>
          <p:nvPr/>
        </p:nvSpPr>
        <p:spPr>
          <a:xfrm>
            <a:off x="3919002" y="12598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US" dirty="0"/>
          </a:p>
        </p:txBody>
      </p:sp>
      <p:sp>
        <p:nvSpPr>
          <p:cNvPr id="2" name="TextBox 1"/>
          <p:cNvSpPr txBox="1"/>
          <p:nvPr/>
        </p:nvSpPr>
        <p:spPr>
          <a:xfrm>
            <a:off x="627530" y="1021976"/>
            <a:ext cx="9513998" cy="923330"/>
          </a:xfrm>
          <a:prstGeom prst="rect">
            <a:avLst/>
          </a:prstGeom>
          <a:noFill/>
        </p:spPr>
        <p:txBody>
          <a:bodyPr wrap="square" rtlCol="0">
            <a:spAutoFit/>
          </a:bodyPr>
          <a:lstStyle/>
          <a:p>
            <a:r>
              <a:rPr lang="en-US" dirty="0" smtClean="0">
                <a:latin typeface="+mj-lt"/>
              </a:rPr>
              <a:t>Every </a:t>
            </a:r>
            <a:r>
              <a:rPr lang="en-US" dirty="0">
                <a:latin typeface="+mj-lt"/>
              </a:rPr>
              <a:t>participant will have a </a:t>
            </a:r>
            <a:r>
              <a:rPr lang="en-US" dirty="0" smtClean="0">
                <a:latin typeface="+mj-lt"/>
              </a:rPr>
              <a:t>45 minute </a:t>
            </a:r>
            <a:r>
              <a:rPr lang="en-US" dirty="0">
                <a:latin typeface="+mj-lt"/>
              </a:rPr>
              <a:t>conversation with the consultant to anchor the </a:t>
            </a:r>
            <a:r>
              <a:rPr lang="en-US" dirty="0" smtClean="0">
                <a:latin typeface="+mj-lt"/>
              </a:rPr>
              <a:t>learnings </a:t>
            </a:r>
            <a:r>
              <a:rPr lang="en-US" dirty="0">
                <a:latin typeface="+mj-lt"/>
              </a:rPr>
              <a:t>and arrive at concrete areas on what has changed in their personal </a:t>
            </a:r>
            <a:r>
              <a:rPr lang="en-US" dirty="0" smtClean="0">
                <a:latin typeface="+mj-lt"/>
              </a:rPr>
              <a:t>impact </a:t>
            </a:r>
            <a:r>
              <a:rPr lang="en-US" dirty="0" smtClean="0">
                <a:latin typeface="+mj-lt"/>
              </a:rPr>
              <a:t>after the complete journey has been delivered.</a:t>
            </a:r>
            <a:endParaRPr lang="en-US" dirty="0">
              <a:latin typeface="+mj-lt"/>
            </a:endParaRPr>
          </a:p>
        </p:txBody>
      </p:sp>
      <p:pic>
        <p:nvPicPr>
          <p:cNvPr id="12" name="Picture 2" descr="C:\Users\admin\Desktop\two-cartoon-people-talking-to-each-other-i17.jpg"/>
          <p:cNvPicPr>
            <a:picLocks noChangeAspect="1" noChangeArrowheads="1"/>
          </p:cNvPicPr>
          <p:nvPr/>
        </p:nvPicPr>
        <p:blipFill>
          <a:blip r:embed="rId2" cstate="print">
            <a:grayscl/>
          </a:blip>
          <a:srcRect l="5709" t="5802" r="5642" b="11698"/>
          <a:stretch>
            <a:fillRect/>
          </a:stretch>
        </p:blipFill>
        <p:spPr bwMode="auto">
          <a:xfrm>
            <a:off x="4203876" y="2042683"/>
            <a:ext cx="3559695" cy="3581400"/>
          </a:xfrm>
          <a:prstGeom prst="rect">
            <a:avLst/>
          </a:prstGeom>
          <a:ln>
            <a:noFill/>
          </a:ln>
          <a:effectLst>
            <a:softEdge rad="112500"/>
          </a:effectLst>
        </p:spPr>
      </p:pic>
      <p:sp>
        <p:nvSpPr>
          <p:cNvPr id="4" name="Slide Number Placeholder 3"/>
          <p:cNvSpPr>
            <a:spLocks noGrp="1"/>
          </p:cNvSpPr>
          <p:nvPr>
            <p:ph type="sldNum" sz="quarter" idx="12"/>
          </p:nvPr>
        </p:nvSpPr>
        <p:spPr/>
        <p:txBody>
          <a:bodyPr/>
          <a:lstStyle/>
          <a:p>
            <a:fld id="{2431384F-D4C8-42AC-8756-D72A2598FDF3}" type="slidenum">
              <a:rPr lang="en-IN" smtClean="0"/>
              <a:t>15</a:t>
            </a:fld>
            <a:endParaRPr lang="en-IN"/>
          </a:p>
        </p:txBody>
      </p:sp>
    </p:spTree>
    <p:extLst>
      <p:ext uri="{BB962C8B-B14F-4D97-AF65-F5344CB8AC3E}">
        <p14:creationId xmlns:p14="http://schemas.microsoft.com/office/powerpoint/2010/main" val="27918330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4621"/>
            <a:ext cx="12192000" cy="66222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p:cNvSpPr txBox="1"/>
          <p:nvPr/>
        </p:nvSpPr>
        <p:spPr>
          <a:xfrm>
            <a:off x="342565" y="85656"/>
            <a:ext cx="1864934" cy="461665"/>
          </a:xfrm>
          <a:prstGeom prst="rect">
            <a:avLst/>
          </a:prstGeom>
          <a:noFill/>
        </p:spPr>
        <p:txBody>
          <a:bodyPr wrap="none" rtlCol="0">
            <a:spAutoFit/>
          </a:bodyPr>
          <a:lstStyle/>
          <a:p>
            <a:r>
              <a:rPr lang="en-IN" sz="2400" dirty="0" smtClean="0"/>
              <a:t>Commercials</a:t>
            </a:r>
            <a:endParaRPr lang="en-IN" sz="2400" dirty="0"/>
          </a:p>
        </p:txBody>
      </p:sp>
      <p:graphicFrame>
        <p:nvGraphicFramePr>
          <p:cNvPr id="6" name="Table 5"/>
          <p:cNvGraphicFramePr>
            <a:graphicFrameLocks noGrp="1"/>
          </p:cNvGraphicFramePr>
          <p:nvPr>
            <p:extLst>
              <p:ext uri="{D42A27DB-BD31-4B8C-83A1-F6EECF244321}">
                <p14:modId xmlns:p14="http://schemas.microsoft.com/office/powerpoint/2010/main" val="1862009914"/>
              </p:ext>
            </p:extLst>
          </p:nvPr>
        </p:nvGraphicFramePr>
        <p:xfrm>
          <a:off x="1145883" y="946334"/>
          <a:ext cx="9900233" cy="4569652"/>
        </p:xfrm>
        <a:graphic>
          <a:graphicData uri="http://schemas.openxmlformats.org/drawingml/2006/table">
            <a:tbl>
              <a:tblPr>
                <a:tableStyleId>{BC89EF96-8CEA-46FF-86C4-4CE0E7609802}</a:tableStyleId>
              </a:tblPr>
              <a:tblGrid>
                <a:gridCol w="4302417">
                  <a:extLst>
                    <a:ext uri="{9D8B030D-6E8A-4147-A177-3AD203B41FA5}">
                      <a16:colId xmlns="" xmlns:a16="http://schemas.microsoft.com/office/drawing/2014/main" val="20000"/>
                    </a:ext>
                  </a:extLst>
                </a:gridCol>
                <a:gridCol w="3595874">
                  <a:extLst>
                    <a:ext uri="{9D8B030D-6E8A-4147-A177-3AD203B41FA5}">
                      <a16:colId xmlns="" xmlns:a16="http://schemas.microsoft.com/office/drawing/2014/main" val="20001"/>
                    </a:ext>
                  </a:extLst>
                </a:gridCol>
                <a:gridCol w="2001942">
                  <a:extLst>
                    <a:ext uri="{9D8B030D-6E8A-4147-A177-3AD203B41FA5}">
                      <a16:colId xmlns="" xmlns:a16="http://schemas.microsoft.com/office/drawing/2014/main" val="20002"/>
                    </a:ext>
                  </a:extLst>
                </a:gridCol>
              </a:tblGrid>
              <a:tr h="347415">
                <a:tc gridSpan="3">
                  <a:txBody>
                    <a:bodyPr/>
                    <a:lstStyle/>
                    <a:p>
                      <a:pPr algn="ctr" fontAlgn="ctr"/>
                      <a:r>
                        <a:rPr lang="en-US" sz="1600" u="sng" strike="noStrike" dirty="0">
                          <a:effectLst/>
                        </a:rPr>
                        <a:t>Diagnose &amp; Design (For the whole Intervention)</a:t>
                      </a:r>
                      <a:endParaRPr lang="en-US" sz="1600" b="1" i="0" u="sng" strike="noStrike" dirty="0">
                        <a:solidFill>
                          <a:schemeClr val="bg1"/>
                        </a:solidFill>
                        <a:effectLst/>
                        <a:latin typeface="Calibri" panose="020F0502020204030204" pitchFamily="34" charset="0"/>
                      </a:endParaRPr>
                    </a:p>
                  </a:txBody>
                  <a:tcPr marL="8532" marR="8532" marT="8532" marB="0" anchor="ct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845789">
                <a:tc gridSpan="2">
                  <a:txBody>
                    <a:bodyPr/>
                    <a:lstStyle/>
                    <a:p>
                      <a:pPr algn="ctr" fontAlgn="ctr"/>
                      <a:r>
                        <a:rPr lang="en-US" sz="1300" u="none" strike="noStrike" baseline="0" dirty="0">
                          <a:effectLst/>
                        </a:rPr>
                        <a:t>Half Day Diagnostic Interviews + Half Day Design</a:t>
                      </a:r>
                    </a:p>
                    <a:p>
                      <a:pPr algn="ctr" fontAlgn="ctr"/>
                      <a:r>
                        <a:rPr lang="en-US" sz="1300" u="none" strike="noStrike" dirty="0" smtClean="0">
                          <a:effectLst/>
                        </a:rPr>
                        <a:t>(</a:t>
                      </a:r>
                      <a:r>
                        <a:rPr lang="en-US" sz="1300" u="none" strike="noStrike" baseline="0" dirty="0" smtClean="0">
                          <a:effectLst/>
                        </a:rPr>
                        <a:t>creating </a:t>
                      </a:r>
                      <a:r>
                        <a:rPr lang="en-US" sz="1300" u="none" strike="noStrike" baseline="0" dirty="0">
                          <a:effectLst/>
                        </a:rPr>
                        <a:t>report, customizing </a:t>
                      </a:r>
                      <a:r>
                        <a:rPr lang="en-US" sz="1300" u="none" strike="noStrike" baseline="0" dirty="0" smtClean="0">
                          <a:effectLst/>
                        </a:rPr>
                        <a:t>design</a:t>
                      </a:r>
                      <a:r>
                        <a:rPr lang="en-US" sz="1300" u="none" strike="noStrike" dirty="0" smtClean="0">
                          <a:effectLst/>
                        </a:rPr>
                        <a:t>) - </a:t>
                      </a:r>
                      <a:r>
                        <a:rPr lang="en-US" sz="1300" u="none" strike="noStrike" dirty="0">
                          <a:effectLst/>
                        </a:rPr>
                        <a:t>1 day worth of</a:t>
                      </a:r>
                      <a:r>
                        <a:rPr lang="en-US" sz="1300" u="none" strike="noStrike" baseline="0" dirty="0">
                          <a:effectLst/>
                        </a:rPr>
                        <a:t> investment</a:t>
                      </a:r>
                      <a:endParaRPr lang="en-US" sz="1300" b="0" i="0" u="none" strike="noStrike" dirty="0">
                        <a:solidFill>
                          <a:schemeClr val="bg1"/>
                        </a:solidFill>
                        <a:effectLst/>
                        <a:latin typeface="Calibri" panose="020F0502020204030204" pitchFamily="34" charset="0"/>
                      </a:endParaRPr>
                    </a:p>
                  </a:txBody>
                  <a:tcPr marL="8532" marR="8532" marT="8532" marB="0" anchor="ctr"/>
                </a:tc>
                <a:tc hMerge="1">
                  <a:txBody>
                    <a:bodyPr/>
                    <a:lstStyle/>
                    <a:p>
                      <a:pPr algn="ctr" fontAlgn="t"/>
                      <a:endParaRPr lang="en-US" sz="1300" b="0" i="0" u="none" strike="noStrike" dirty="0">
                        <a:solidFill>
                          <a:srgbClr val="000000"/>
                        </a:solidFill>
                        <a:effectLst/>
                        <a:latin typeface="Calibri" panose="020F0502020204030204" pitchFamily="34" charset="0"/>
                      </a:endParaRPr>
                    </a:p>
                  </a:txBody>
                  <a:tcPr marL="8532" marR="8532" marT="8532" marB="0" anchor="ctr">
                    <a:solidFill>
                      <a:schemeClr val="accent2">
                        <a:lumMod val="60000"/>
                        <a:lumOff val="40000"/>
                      </a:schemeClr>
                    </a:solidFill>
                  </a:tcPr>
                </a:tc>
                <a:tc>
                  <a:txBody>
                    <a:bodyPr/>
                    <a:lstStyle/>
                    <a:p>
                      <a:pPr algn="ctr" fontAlgn="t"/>
                      <a:endParaRPr lang="en-US" sz="1300" u="none" strike="noStrike" dirty="0">
                        <a:effectLst/>
                      </a:endParaRPr>
                    </a:p>
                    <a:p>
                      <a:pPr algn="ctr" fontAlgn="t"/>
                      <a:r>
                        <a:rPr lang="en-US" sz="1300" u="none" strike="noStrike" dirty="0" smtClean="0">
                          <a:effectLst/>
                        </a:rPr>
                        <a:t>NIL </a:t>
                      </a:r>
                      <a:endParaRPr lang="en-US" sz="1300" u="none" strike="noStrike" dirty="0">
                        <a:effectLst/>
                      </a:endParaRPr>
                    </a:p>
                    <a:p>
                      <a:pPr algn="ctr" fontAlgn="t"/>
                      <a:r>
                        <a:rPr lang="en-US" sz="1300" u="none" strike="noStrike" dirty="0">
                          <a:effectLst/>
                        </a:rPr>
                        <a:t> </a:t>
                      </a:r>
                      <a:endParaRPr lang="en-US" sz="1300" b="0" i="0" u="none" strike="noStrike" dirty="0">
                        <a:solidFill>
                          <a:schemeClr val="bg1"/>
                        </a:solidFill>
                        <a:effectLst/>
                        <a:latin typeface="Calibri" panose="020F0502020204030204" pitchFamily="34" charset="0"/>
                      </a:endParaRPr>
                    </a:p>
                  </a:txBody>
                  <a:tcPr marL="8532" marR="8532" marT="8532" marB="0" anchor="ctr"/>
                </a:tc>
                <a:extLst>
                  <a:ext uri="{0D108BD9-81ED-4DB2-BD59-A6C34878D82A}">
                    <a16:rowId xmlns="" xmlns:a16="http://schemas.microsoft.com/office/drawing/2014/main" val="10001"/>
                  </a:ext>
                </a:extLst>
              </a:tr>
              <a:tr h="319307">
                <a:tc gridSpan="3">
                  <a:txBody>
                    <a:bodyPr/>
                    <a:lstStyle/>
                    <a:p>
                      <a:pPr algn="ctr" fontAlgn="t"/>
                      <a:r>
                        <a:rPr lang="en-US" sz="1600" u="sng" strike="noStrike" dirty="0">
                          <a:effectLst/>
                        </a:rPr>
                        <a:t>Delivery (for each batch of </a:t>
                      </a:r>
                      <a:r>
                        <a:rPr lang="en-US" sz="1600" u="sng" strike="noStrike" dirty="0" smtClean="0">
                          <a:effectLst/>
                        </a:rPr>
                        <a:t>max 10 leaders)</a:t>
                      </a:r>
                      <a:endParaRPr lang="en-US" sz="1600" b="1" i="0" u="sng" strike="noStrike" dirty="0">
                        <a:solidFill>
                          <a:schemeClr val="bg1"/>
                        </a:solidFill>
                        <a:effectLst/>
                        <a:latin typeface="Calibri" panose="020F0502020204030204" pitchFamily="34" charset="0"/>
                      </a:endParaRPr>
                    </a:p>
                  </a:txBody>
                  <a:tcPr marL="8532" marR="8532" marT="8532" marB="0" anchor="ct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2"/>
                  </a:ext>
                </a:extLst>
              </a:tr>
              <a:tr h="319307">
                <a:tc>
                  <a:txBody>
                    <a:bodyPr/>
                    <a:lstStyle/>
                    <a:p>
                      <a:pPr algn="ctr" fontAlgn="t"/>
                      <a:r>
                        <a:rPr lang="en-US" sz="1400" u="sng" strike="noStrike" dirty="0">
                          <a:effectLst/>
                        </a:rPr>
                        <a:t>Activity </a:t>
                      </a:r>
                      <a:endParaRPr lang="en-US" sz="1400" b="1" i="0" u="sng" strike="noStrike" dirty="0">
                        <a:solidFill>
                          <a:schemeClr val="bg1"/>
                        </a:solidFill>
                        <a:effectLst/>
                        <a:latin typeface="Calibri" panose="020F0502020204030204" pitchFamily="34" charset="0"/>
                      </a:endParaRPr>
                    </a:p>
                  </a:txBody>
                  <a:tcPr marL="8532" marR="8532" marT="8532" marB="0" anchor="ctr"/>
                </a:tc>
                <a:tc>
                  <a:txBody>
                    <a:bodyPr/>
                    <a:lstStyle/>
                    <a:p>
                      <a:pPr algn="ctr" fontAlgn="t"/>
                      <a:r>
                        <a:rPr lang="en-US" sz="1400" u="sng" strike="noStrike" dirty="0">
                          <a:effectLst/>
                        </a:rPr>
                        <a:t>Investment</a:t>
                      </a:r>
                      <a:endParaRPr lang="en-US" sz="1400" b="1" i="0" u="sng" strike="noStrike" dirty="0">
                        <a:solidFill>
                          <a:schemeClr val="bg1"/>
                        </a:solidFill>
                        <a:effectLst/>
                        <a:latin typeface="Calibri" panose="020F0502020204030204" pitchFamily="34" charset="0"/>
                      </a:endParaRPr>
                    </a:p>
                  </a:txBody>
                  <a:tcPr marL="8532" marR="8532" marT="8532" marB="0" anchor="ctr"/>
                </a:tc>
                <a:tc>
                  <a:txBody>
                    <a:bodyPr/>
                    <a:lstStyle/>
                    <a:p>
                      <a:pPr algn="ctr" fontAlgn="t"/>
                      <a:r>
                        <a:rPr lang="en-US" sz="1400" u="sng" strike="noStrike" kern="1200" dirty="0" smtClean="0">
                          <a:solidFill>
                            <a:schemeClr val="tx1"/>
                          </a:solidFill>
                          <a:effectLst/>
                          <a:latin typeface="+mn-lt"/>
                          <a:ea typeface="+mn-ea"/>
                          <a:cs typeface="+mn-cs"/>
                        </a:rPr>
                        <a:t>Total Cost</a:t>
                      </a:r>
                      <a:r>
                        <a:rPr lang="en-US" sz="1400" u="sng" strike="noStrike" kern="1200" dirty="0">
                          <a:solidFill>
                            <a:schemeClr val="tx1"/>
                          </a:solidFill>
                          <a:effectLst/>
                          <a:latin typeface="+mn-lt"/>
                          <a:ea typeface="+mn-ea"/>
                          <a:cs typeface="+mn-cs"/>
                        </a:rPr>
                        <a:t> </a:t>
                      </a:r>
                    </a:p>
                  </a:txBody>
                  <a:tcPr marL="8532" marR="8532" marT="8532" marB="0" anchor="ctr"/>
                </a:tc>
                <a:extLst>
                  <a:ext uri="{0D108BD9-81ED-4DB2-BD59-A6C34878D82A}">
                    <a16:rowId xmlns="" xmlns:a16="http://schemas.microsoft.com/office/drawing/2014/main" val="10003"/>
                  </a:ext>
                </a:extLst>
              </a:tr>
              <a:tr h="512127">
                <a:tc>
                  <a:txBody>
                    <a:bodyPr/>
                    <a:lstStyle/>
                    <a:p>
                      <a:pPr algn="ctr" fontAlgn="t"/>
                      <a:r>
                        <a:rPr lang="en-US" sz="1300" u="none" strike="noStrike" dirty="0">
                          <a:effectLst/>
                        </a:rPr>
                        <a:t>Professional Fee for delivery – Personal Impact Workshop</a:t>
                      </a:r>
                      <a:endParaRPr lang="en-US" sz="1300" b="0" i="0" u="none" strike="noStrike" dirty="0">
                        <a:solidFill>
                          <a:schemeClr val="bg1"/>
                        </a:solidFill>
                        <a:effectLst/>
                        <a:latin typeface="Calibri" panose="020F0502020204030204" pitchFamily="34" charset="0"/>
                      </a:endParaRPr>
                    </a:p>
                  </a:txBody>
                  <a:tcPr marL="8532" marR="8532" marT="8532" marB="0" anchor="ctr"/>
                </a:tc>
                <a:tc>
                  <a:txBody>
                    <a:bodyPr/>
                    <a:lstStyle/>
                    <a:p>
                      <a:pPr algn="ctr" fontAlgn="t"/>
                      <a:r>
                        <a:rPr lang="en-US" sz="1300" u="none" strike="noStrike" dirty="0">
                          <a:effectLst/>
                        </a:rPr>
                        <a:t>INR 75,000 Per Day per consultant X 2</a:t>
                      </a:r>
                      <a:r>
                        <a:rPr lang="en-US" sz="1300" u="none" strike="noStrike" baseline="0" dirty="0">
                          <a:effectLst/>
                        </a:rPr>
                        <a:t> Days X 1 Consultant</a:t>
                      </a:r>
                      <a:endParaRPr lang="en-US" sz="1300" b="0" i="0" u="none" strike="noStrike" dirty="0">
                        <a:solidFill>
                          <a:schemeClr val="bg1"/>
                        </a:solidFill>
                        <a:effectLst/>
                        <a:latin typeface="Calibri" panose="020F0502020204030204" pitchFamily="34" charset="0"/>
                      </a:endParaRPr>
                    </a:p>
                  </a:txBody>
                  <a:tcPr marL="8532" marR="8532" marT="8532" marB="0" anchor="ctr"/>
                </a:tc>
                <a:tc>
                  <a:txBody>
                    <a:bodyPr/>
                    <a:lstStyle/>
                    <a:p>
                      <a:pPr algn="ctr" fontAlgn="t"/>
                      <a:r>
                        <a:rPr lang="en-US" sz="1300" u="none" strike="noStrike" dirty="0">
                          <a:effectLst/>
                        </a:rPr>
                        <a:t>INR 1,50,000/-</a:t>
                      </a:r>
                      <a:endParaRPr lang="en-US" sz="1300" b="0" i="0" u="none" strike="noStrike" dirty="0">
                        <a:solidFill>
                          <a:schemeClr val="bg1"/>
                        </a:solidFill>
                        <a:effectLst/>
                        <a:latin typeface="Calibri" panose="020F0502020204030204" pitchFamily="34" charset="0"/>
                      </a:endParaRPr>
                    </a:p>
                  </a:txBody>
                  <a:tcPr marL="8532" marR="8532" marT="8532" marB="0" anchor="ctr"/>
                </a:tc>
              </a:tr>
              <a:tr h="512127">
                <a:tc>
                  <a:txBody>
                    <a:bodyPr/>
                    <a:lstStyle/>
                    <a:p>
                      <a:pPr marL="0" algn="ctr" defTabSz="914400" rtl="0" eaLnBrk="1" fontAlgn="t" latinLnBrk="0" hangingPunct="1"/>
                      <a:r>
                        <a:rPr lang="en-US" sz="1300" u="none" strike="noStrike" kern="1200" dirty="0" smtClean="0">
                          <a:solidFill>
                            <a:schemeClr val="tx1"/>
                          </a:solidFill>
                          <a:effectLst/>
                          <a:latin typeface="+mn-lt"/>
                          <a:ea typeface="+mn-ea"/>
                          <a:cs typeface="+mn-cs"/>
                        </a:rPr>
                        <a:t>Progress IT</a:t>
                      </a:r>
                      <a:endParaRPr lang="en-US" sz="1300" u="none" strike="noStrike" kern="1200" dirty="0">
                        <a:solidFill>
                          <a:schemeClr val="tx1"/>
                        </a:solidFill>
                        <a:effectLst/>
                        <a:latin typeface="+mn-lt"/>
                        <a:ea typeface="+mn-ea"/>
                        <a:cs typeface="+mn-cs"/>
                      </a:endParaRPr>
                    </a:p>
                  </a:txBody>
                  <a:tcPr marL="8532" marR="8532" marT="8532" marB="0" anchor="ctr">
                    <a:solidFill>
                      <a:schemeClr val="bg1"/>
                    </a:solidFill>
                  </a:tcPr>
                </a:tc>
                <a:tc>
                  <a:txBody>
                    <a:bodyPr/>
                    <a:lstStyle/>
                    <a:p>
                      <a:pPr marL="0" algn="ctr" defTabSz="914400" rtl="0" eaLnBrk="1" fontAlgn="t" latinLnBrk="0" hangingPunct="1"/>
                      <a:r>
                        <a:rPr lang="en-US" sz="1300" u="none" strike="noStrike" kern="1200" dirty="0" smtClean="0">
                          <a:solidFill>
                            <a:schemeClr val="tx1"/>
                          </a:solidFill>
                          <a:effectLst/>
                          <a:latin typeface="+mn-lt"/>
                          <a:ea typeface="+mn-ea"/>
                          <a:cs typeface="+mn-cs"/>
                        </a:rPr>
                        <a:t>INR </a:t>
                      </a:r>
                      <a:r>
                        <a:rPr lang="en-US" sz="1300" u="none" strike="noStrike" kern="1200" dirty="0" smtClean="0">
                          <a:solidFill>
                            <a:schemeClr val="tx1"/>
                          </a:solidFill>
                          <a:effectLst/>
                          <a:latin typeface="+mn-lt"/>
                          <a:ea typeface="+mn-ea"/>
                          <a:cs typeface="+mn-cs"/>
                        </a:rPr>
                        <a:t>500 </a:t>
                      </a:r>
                      <a:r>
                        <a:rPr lang="en-US" sz="1300" u="none" strike="noStrike" kern="1200" dirty="0" smtClean="0">
                          <a:solidFill>
                            <a:schemeClr val="tx1"/>
                          </a:solidFill>
                          <a:effectLst/>
                          <a:latin typeface="+mn-lt"/>
                          <a:ea typeface="+mn-ea"/>
                          <a:cs typeface="+mn-cs"/>
                        </a:rPr>
                        <a:t>Per Participant x 10 Participants</a:t>
                      </a:r>
                      <a:endParaRPr lang="en-US" sz="1300" u="none" strike="noStrike" kern="1200" dirty="0">
                        <a:solidFill>
                          <a:schemeClr val="tx1"/>
                        </a:solidFill>
                        <a:effectLst/>
                        <a:latin typeface="+mn-lt"/>
                        <a:ea typeface="+mn-ea"/>
                        <a:cs typeface="+mn-cs"/>
                      </a:endParaRPr>
                    </a:p>
                  </a:txBody>
                  <a:tcPr marL="8532" marR="8532" marT="8532" marB="0" anchor="ctr">
                    <a:solidFill>
                      <a:schemeClr val="bg1"/>
                    </a:solidFill>
                  </a:tcPr>
                </a:tc>
                <a:tc>
                  <a:txBody>
                    <a:bodyPr/>
                    <a:lstStyle/>
                    <a:p>
                      <a:pPr marL="0" algn="ctr" defTabSz="914400" rtl="0" eaLnBrk="1" fontAlgn="t" latinLnBrk="0" hangingPunct="1"/>
                      <a:r>
                        <a:rPr lang="en-US" sz="1300" u="none" strike="noStrike" kern="1200" dirty="0" smtClean="0">
                          <a:solidFill>
                            <a:schemeClr val="tx1"/>
                          </a:solidFill>
                          <a:effectLst/>
                          <a:latin typeface="+mn-lt"/>
                          <a:ea typeface="+mn-ea"/>
                          <a:cs typeface="+mn-cs"/>
                        </a:rPr>
                        <a:t>INR </a:t>
                      </a:r>
                      <a:r>
                        <a:rPr lang="en-US" sz="1300" u="none" strike="noStrike" kern="1200" dirty="0" smtClean="0">
                          <a:solidFill>
                            <a:schemeClr val="tx1"/>
                          </a:solidFill>
                          <a:effectLst/>
                          <a:latin typeface="+mn-lt"/>
                          <a:ea typeface="+mn-ea"/>
                          <a:cs typeface="+mn-cs"/>
                        </a:rPr>
                        <a:t>5,000</a:t>
                      </a:r>
                      <a:endParaRPr lang="en-US" sz="1300" u="none" strike="noStrike" kern="1200" dirty="0">
                        <a:solidFill>
                          <a:schemeClr val="tx1"/>
                        </a:solidFill>
                        <a:effectLst/>
                        <a:latin typeface="+mn-lt"/>
                        <a:ea typeface="+mn-ea"/>
                        <a:cs typeface="+mn-cs"/>
                      </a:endParaRPr>
                    </a:p>
                  </a:txBody>
                  <a:tcPr marL="8532" marR="8532" marT="8532" marB="0" anchor="ctr">
                    <a:solidFill>
                      <a:schemeClr val="bg1"/>
                    </a:solidFill>
                  </a:tcPr>
                </a:tc>
              </a:tr>
              <a:tr h="512127">
                <a:tc>
                  <a:txBody>
                    <a:bodyPr/>
                    <a:lstStyle/>
                    <a:p>
                      <a:pPr marL="0" algn="ctr" defTabSz="914400" rtl="0" eaLnBrk="1" fontAlgn="t" latinLnBrk="0" hangingPunct="1"/>
                      <a:r>
                        <a:rPr lang="en-US" sz="1300" u="none" strike="noStrike" kern="1200" dirty="0" smtClean="0">
                          <a:solidFill>
                            <a:schemeClr val="tx1"/>
                          </a:solidFill>
                          <a:effectLst/>
                          <a:latin typeface="+mn-lt"/>
                          <a:ea typeface="+mn-ea"/>
                          <a:cs typeface="+mn-cs"/>
                        </a:rPr>
                        <a:t>One on One Coaching Calls</a:t>
                      </a:r>
                      <a:endParaRPr lang="en-US" sz="1300" u="none" strike="noStrike" kern="1200" dirty="0">
                        <a:solidFill>
                          <a:schemeClr val="tx1"/>
                        </a:solidFill>
                        <a:effectLst/>
                        <a:latin typeface="+mn-lt"/>
                        <a:ea typeface="+mn-ea"/>
                        <a:cs typeface="+mn-cs"/>
                      </a:endParaRPr>
                    </a:p>
                  </a:txBody>
                  <a:tcPr marL="8532" marR="8532" marT="8532" marB="0" anchor="ctr">
                    <a:solidFill>
                      <a:schemeClr val="bg1"/>
                    </a:solidFill>
                  </a:tcPr>
                </a:tc>
                <a:tc>
                  <a:txBody>
                    <a:bodyPr/>
                    <a:lstStyle/>
                    <a:p>
                      <a:pPr marL="0" algn="ctr" defTabSz="914400" rtl="0" eaLnBrk="1" fontAlgn="t" latinLnBrk="0" hangingPunct="1"/>
                      <a:r>
                        <a:rPr lang="en-US" sz="1300" u="none" strike="noStrike" kern="1200" dirty="0" smtClean="0">
                          <a:solidFill>
                            <a:schemeClr val="tx1"/>
                          </a:solidFill>
                          <a:effectLst/>
                          <a:latin typeface="+mn-lt"/>
                          <a:ea typeface="+mn-ea"/>
                          <a:cs typeface="+mn-cs"/>
                        </a:rPr>
                        <a:t>INR </a:t>
                      </a:r>
                      <a:r>
                        <a:rPr lang="en-US" sz="1300" u="none" strike="noStrike" kern="1200" dirty="0" smtClean="0">
                          <a:solidFill>
                            <a:schemeClr val="tx1"/>
                          </a:solidFill>
                          <a:effectLst/>
                          <a:latin typeface="+mn-lt"/>
                          <a:ea typeface="+mn-ea"/>
                          <a:cs typeface="+mn-cs"/>
                        </a:rPr>
                        <a:t>6500 </a:t>
                      </a:r>
                      <a:r>
                        <a:rPr lang="en-US" sz="1300" u="none" strike="noStrike" kern="1200" dirty="0" smtClean="0">
                          <a:solidFill>
                            <a:schemeClr val="tx1"/>
                          </a:solidFill>
                          <a:effectLst/>
                          <a:latin typeface="+mn-lt"/>
                          <a:ea typeface="+mn-ea"/>
                          <a:cs typeface="+mn-cs"/>
                        </a:rPr>
                        <a:t>Per Participant (45 Mins Each) x 10 Participants</a:t>
                      </a:r>
                      <a:endParaRPr lang="en-US" sz="1300" u="none" strike="noStrike" kern="1200" dirty="0">
                        <a:solidFill>
                          <a:schemeClr val="tx1"/>
                        </a:solidFill>
                        <a:effectLst/>
                        <a:latin typeface="+mn-lt"/>
                        <a:ea typeface="+mn-ea"/>
                        <a:cs typeface="+mn-cs"/>
                      </a:endParaRPr>
                    </a:p>
                  </a:txBody>
                  <a:tcPr marL="8532" marR="8532" marT="8532" marB="0" anchor="ctr">
                    <a:solidFill>
                      <a:schemeClr val="bg1"/>
                    </a:solidFill>
                  </a:tcPr>
                </a:tc>
                <a:tc>
                  <a:txBody>
                    <a:bodyPr/>
                    <a:lstStyle/>
                    <a:p>
                      <a:pPr marL="0" algn="ctr" defTabSz="914400" rtl="0" eaLnBrk="1" fontAlgn="t" latinLnBrk="0" hangingPunct="1"/>
                      <a:r>
                        <a:rPr lang="en-US" sz="1300" u="none" strike="noStrike" kern="1200" dirty="0" smtClean="0">
                          <a:solidFill>
                            <a:schemeClr val="tx1"/>
                          </a:solidFill>
                          <a:effectLst/>
                          <a:latin typeface="+mn-lt"/>
                          <a:ea typeface="+mn-ea"/>
                          <a:cs typeface="+mn-cs"/>
                        </a:rPr>
                        <a:t>INR </a:t>
                      </a:r>
                      <a:r>
                        <a:rPr lang="en-US" sz="1300" u="none" strike="noStrike" kern="1200" dirty="0" smtClean="0">
                          <a:solidFill>
                            <a:schemeClr val="tx1"/>
                          </a:solidFill>
                          <a:effectLst/>
                          <a:latin typeface="+mn-lt"/>
                          <a:ea typeface="+mn-ea"/>
                          <a:cs typeface="+mn-cs"/>
                        </a:rPr>
                        <a:t>65,000</a:t>
                      </a:r>
                      <a:endParaRPr lang="en-US" sz="1300" u="none" strike="noStrike" kern="1200" dirty="0">
                        <a:solidFill>
                          <a:schemeClr val="tx1"/>
                        </a:solidFill>
                        <a:effectLst/>
                        <a:latin typeface="+mn-lt"/>
                        <a:ea typeface="+mn-ea"/>
                        <a:cs typeface="+mn-cs"/>
                      </a:endParaRPr>
                    </a:p>
                  </a:txBody>
                  <a:tcPr marL="8532" marR="8532" marT="8532" marB="0" anchor="ctr">
                    <a:solidFill>
                      <a:schemeClr val="bg1"/>
                    </a:solidFill>
                  </a:tcPr>
                </a:tc>
              </a:tr>
              <a:tr h="382973">
                <a:tc>
                  <a:txBody>
                    <a:bodyPr/>
                    <a:lstStyle/>
                    <a:p>
                      <a:pPr algn="ctr" fontAlgn="t"/>
                      <a:r>
                        <a:rPr lang="en-US" sz="1300" u="none" strike="noStrike" dirty="0">
                          <a:effectLst/>
                        </a:rPr>
                        <a:t>Learning</a:t>
                      </a:r>
                      <a:r>
                        <a:rPr lang="en-US" sz="1300" u="none" strike="noStrike" baseline="0" dirty="0">
                          <a:effectLst/>
                        </a:rPr>
                        <a:t> Material, Folders, Books, DO IT NOW cards</a:t>
                      </a:r>
                      <a:endParaRPr lang="en-US" sz="1300" b="0" i="0" u="none" strike="noStrike" dirty="0">
                        <a:solidFill>
                          <a:schemeClr val="bg1"/>
                        </a:solidFill>
                        <a:effectLst/>
                        <a:latin typeface="Calibri" panose="020F0502020204030204" pitchFamily="34" charset="0"/>
                      </a:endParaRPr>
                    </a:p>
                  </a:txBody>
                  <a:tcPr marL="8532" marR="8532" marT="8532" marB="0" anchor="ctr"/>
                </a:tc>
                <a:tc>
                  <a:txBody>
                    <a:bodyPr/>
                    <a:lstStyle/>
                    <a:p>
                      <a:pPr algn="ctr" fontAlgn="t"/>
                      <a:r>
                        <a:rPr lang="en-US" sz="1300" u="none" strike="noStrike" dirty="0">
                          <a:effectLst/>
                        </a:rPr>
                        <a:t>INR 1000 X 10</a:t>
                      </a:r>
                      <a:endParaRPr lang="en-US" sz="1300" b="0" i="0" u="none" strike="noStrike" dirty="0">
                        <a:solidFill>
                          <a:schemeClr val="bg1"/>
                        </a:solidFill>
                        <a:effectLst/>
                        <a:latin typeface="Calibri" panose="020F0502020204030204" pitchFamily="34" charset="0"/>
                      </a:endParaRPr>
                    </a:p>
                  </a:txBody>
                  <a:tcPr marL="8532" marR="8532" marT="8532" marB="0" anchor="ctr"/>
                </a:tc>
                <a:tc>
                  <a:txBody>
                    <a:bodyPr/>
                    <a:lstStyle/>
                    <a:p>
                      <a:pPr algn="ctr" fontAlgn="t"/>
                      <a:r>
                        <a:rPr lang="en-US" sz="1300" u="none" strike="noStrike" dirty="0">
                          <a:effectLst/>
                        </a:rPr>
                        <a:t>INR 10,000/-</a:t>
                      </a:r>
                      <a:endParaRPr lang="en-US" sz="1300" b="0" i="0" u="none" strike="noStrike" dirty="0">
                        <a:solidFill>
                          <a:schemeClr val="bg1"/>
                        </a:solidFill>
                        <a:effectLst/>
                        <a:latin typeface="Calibri" panose="020F0502020204030204" pitchFamily="34" charset="0"/>
                      </a:endParaRPr>
                    </a:p>
                  </a:txBody>
                  <a:tcPr marL="8532" marR="8532" marT="8532" marB="0" anchor="ctr"/>
                </a:tc>
                <a:extLst>
                  <a:ext uri="{0D108BD9-81ED-4DB2-BD59-A6C34878D82A}">
                    <a16:rowId xmlns="" xmlns:a16="http://schemas.microsoft.com/office/drawing/2014/main" val="10007"/>
                  </a:ext>
                </a:extLst>
              </a:tr>
              <a:tr h="368753">
                <a:tc gridSpan="2">
                  <a:txBody>
                    <a:bodyPr/>
                    <a:lstStyle/>
                    <a:p>
                      <a:pPr algn="ctr" fontAlgn="t"/>
                      <a:r>
                        <a:rPr lang="en-US" sz="1300" b="1" u="none" strike="noStrike" dirty="0">
                          <a:effectLst/>
                        </a:rPr>
                        <a:t>Total Investment for 10 leaders </a:t>
                      </a:r>
                      <a:endParaRPr lang="en-US" sz="1600" b="1" i="0" u="none" strike="noStrike" dirty="0">
                        <a:solidFill>
                          <a:schemeClr val="bg1"/>
                        </a:solidFill>
                        <a:effectLst/>
                        <a:latin typeface="Arial" panose="020B0604020202020204" pitchFamily="34" charset="0"/>
                      </a:endParaRPr>
                    </a:p>
                  </a:txBody>
                  <a:tcPr marL="8532" marR="8532" marT="8532" marB="0" anchor="ctr">
                    <a:solidFill>
                      <a:schemeClr val="accent6">
                        <a:lumMod val="20000"/>
                        <a:lumOff val="80000"/>
                      </a:schemeClr>
                    </a:solidFill>
                  </a:tcPr>
                </a:tc>
                <a:tc hMerge="1">
                  <a:txBody>
                    <a:bodyPr/>
                    <a:lstStyle/>
                    <a:p>
                      <a:pPr algn="just" fontAlgn="b"/>
                      <a:endParaRPr lang="en-US" sz="1600" b="0" i="0" u="none" strike="noStrike" dirty="0">
                        <a:solidFill>
                          <a:srgbClr val="000000"/>
                        </a:solidFill>
                        <a:effectLst/>
                        <a:latin typeface="Arial" panose="020B0604020202020204" pitchFamily="34" charset="0"/>
                      </a:endParaRPr>
                    </a:p>
                  </a:txBody>
                  <a:tcPr marL="8532" marR="8532" marT="8532" marB="0" anchor="b">
                    <a:solidFill>
                      <a:srgbClr val="92D050"/>
                    </a:solidFill>
                  </a:tcPr>
                </a:tc>
                <a:tc>
                  <a:txBody>
                    <a:bodyPr/>
                    <a:lstStyle/>
                    <a:p>
                      <a:pPr algn="ctr" fontAlgn="t"/>
                      <a:r>
                        <a:rPr lang="en-US" sz="1300" b="1" u="none" strike="noStrike" dirty="0" smtClean="0">
                          <a:solidFill>
                            <a:schemeClr val="tx1"/>
                          </a:solidFill>
                          <a:effectLst/>
                        </a:rPr>
                        <a:t>INR</a:t>
                      </a:r>
                      <a:r>
                        <a:rPr lang="en-US" sz="1300" b="1" u="none" strike="noStrike" baseline="0" dirty="0" smtClean="0">
                          <a:solidFill>
                            <a:schemeClr val="tx1"/>
                          </a:solidFill>
                          <a:effectLst/>
                        </a:rPr>
                        <a:t> </a:t>
                      </a:r>
                      <a:r>
                        <a:rPr lang="en-US" sz="1300" b="1" u="none" strike="noStrike" baseline="0" dirty="0" smtClean="0">
                          <a:solidFill>
                            <a:schemeClr val="tx1"/>
                          </a:solidFill>
                          <a:effectLst/>
                        </a:rPr>
                        <a:t>2,30,000</a:t>
                      </a:r>
                      <a:endParaRPr lang="en-US" sz="1300" b="1" u="none" strike="noStrike" dirty="0">
                        <a:solidFill>
                          <a:schemeClr val="tx1"/>
                        </a:solidFill>
                        <a:effectLst/>
                      </a:endParaRPr>
                    </a:p>
                  </a:txBody>
                  <a:tcPr marL="8532" marR="8532" marT="8532" marB="0" anchor="ctr">
                    <a:solidFill>
                      <a:schemeClr val="accent6">
                        <a:lumMod val="20000"/>
                        <a:lumOff val="80000"/>
                      </a:schemeClr>
                    </a:solidFill>
                  </a:tcPr>
                </a:tc>
                <a:extLst>
                  <a:ext uri="{0D108BD9-81ED-4DB2-BD59-A6C34878D82A}">
                    <a16:rowId xmlns="" xmlns:a16="http://schemas.microsoft.com/office/drawing/2014/main" val="10008"/>
                  </a:ext>
                </a:extLst>
              </a:tr>
              <a:tr h="449727">
                <a:tc gridSpan="2">
                  <a:txBody>
                    <a:bodyPr/>
                    <a:lstStyle/>
                    <a:p>
                      <a:pPr algn="ctr" fontAlgn="t"/>
                      <a:r>
                        <a:rPr lang="en-US" sz="1300" b="1" u="none" strike="noStrike" kern="1200" dirty="0">
                          <a:effectLst/>
                        </a:rPr>
                        <a:t>Cost per leader</a:t>
                      </a:r>
                      <a:endParaRPr lang="en-US" sz="1300" b="1" u="none" strike="noStrike" kern="1200" dirty="0">
                        <a:solidFill>
                          <a:schemeClr val="bg1"/>
                        </a:solidFill>
                        <a:effectLst/>
                        <a:latin typeface="+mn-lt"/>
                        <a:ea typeface="+mn-ea"/>
                        <a:cs typeface="+mn-cs"/>
                      </a:endParaRPr>
                    </a:p>
                  </a:txBody>
                  <a:tcPr marL="8532" marR="8532" marT="8532" marB="0" anchor="ctr">
                    <a:solidFill>
                      <a:schemeClr val="accent6">
                        <a:lumMod val="20000"/>
                        <a:lumOff val="80000"/>
                      </a:schemeClr>
                    </a:solidFill>
                  </a:tcPr>
                </a:tc>
                <a:tc hMerge="1">
                  <a:txBody>
                    <a:bodyPr/>
                    <a:lstStyle/>
                    <a:p>
                      <a:endParaRPr lang="en-US"/>
                    </a:p>
                  </a:txBody>
                  <a:tcPr/>
                </a:tc>
                <a:tc>
                  <a:txBody>
                    <a:bodyPr/>
                    <a:lstStyle/>
                    <a:p>
                      <a:pPr algn="ctr" fontAlgn="t"/>
                      <a:r>
                        <a:rPr lang="en-US" sz="1300" b="1" u="none" strike="noStrike" dirty="0">
                          <a:effectLst/>
                        </a:rPr>
                        <a:t>INR </a:t>
                      </a:r>
                      <a:r>
                        <a:rPr lang="en-US" sz="1300" b="1" u="none" strike="noStrike" dirty="0" smtClean="0">
                          <a:effectLst/>
                        </a:rPr>
                        <a:t>23,000/-</a:t>
                      </a:r>
                      <a:endParaRPr lang="en-US" sz="1300" b="1" u="none" strike="noStrike" dirty="0">
                        <a:solidFill>
                          <a:schemeClr val="bg1"/>
                        </a:solidFill>
                        <a:effectLst/>
                      </a:endParaRPr>
                    </a:p>
                  </a:txBody>
                  <a:tcPr marL="8532" marR="8532" marT="8532" marB="0" anchor="ctr">
                    <a:solidFill>
                      <a:schemeClr val="accent6">
                        <a:lumMod val="20000"/>
                        <a:lumOff val="80000"/>
                      </a:schemeClr>
                    </a:solidFill>
                  </a:tcPr>
                </a:tc>
                <a:extLst>
                  <a:ext uri="{0D108BD9-81ED-4DB2-BD59-A6C34878D82A}">
                    <a16:rowId xmlns="" xmlns:a16="http://schemas.microsoft.com/office/drawing/2014/main" val="2876472215"/>
                  </a:ext>
                </a:extLst>
              </a:tr>
            </a:tbl>
          </a:graphicData>
        </a:graphic>
      </p:graphicFrame>
      <p:sp>
        <p:nvSpPr>
          <p:cNvPr id="4" name="Slide Number Placeholder 3"/>
          <p:cNvSpPr>
            <a:spLocks noGrp="1"/>
          </p:cNvSpPr>
          <p:nvPr>
            <p:ph type="sldNum" sz="quarter" idx="12"/>
          </p:nvPr>
        </p:nvSpPr>
        <p:spPr/>
        <p:txBody>
          <a:bodyPr/>
          <a:lstStyle/>
          <a:p>
            <a:fld id="{2431384F-D4C8-42AC-8756-D72A2598FDF3}" type="slidenum">
              <a:rPr lang="en-IN" smtClean="0"/>
              <a:t>16</a:t>
            </a:fld>
            <a:endParaRPr lang="en-IN"/>
          </a:p>
        </p:txBody>
      </p:sp>
    </p:spTree>
    <p:extLst>
      <p:ext uri="{BB962C8B-B14F-4D97-AF65-F5344CB8AC3E}">
        <p14:creationId xmlns:p14="http://schemas.microsoft.com/office/powerpoint/2010/main" val="4238984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4621"/>
            <a:ext cx="12192000" cy="66222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p:cNvSpPr txBox="1"/>
          <p:nvPr/>
        </p:nvSpPr>
        <p:spPr>
          <a:xfrm>
            <a:off x="342565" y="85656"/>
            <a:ext cx="2619500" cy="461665"/>
          </a:xfrm>
          <a:prstGeom prst="rect">
            <a:avLst/>
          </a:prstGeom>
          <a:noFill/>
        </p:spPr>
        <p:txBody>
          <a:bodyPr wrap="none" rtlCol="0">
            <a:spAutoFit/>
          </a:bodyPr>
          <a:lstStyle/>
          <a:p>
            <a:r>
              <a:rPr lang="en-IN" sz="2400" dirty="0" smtClean="0"/>
              <a:t>Terms &amp; Conditions</a:t>
            </a:r>
            <a:endParaRPr lang="en-IN" sz="2400" dirty="0"/>
          </a:p>
        </p:txBody>
      </p:sp>
      <p:sp>
        <p:nvSpPr>
          <p:cNvPr id="5" name="TextBox 4"/>
          <p:cNvSpPr txBox="1"/>
          <p:nvPr/>
        </p:nvSpPr>
        <p:spPr>
          <a:xfrm>
            <a:off x="852290" y="896105"/>
            <a:ext cx="10389452" cy="3524042"/>
          </a:xfrm>
          <a:prstGeom prst="rect">
            <a:avLst/>
          </a:prstGeom>
          <a:noFill/>
        </p:spPr>
        <p:txBody>
          <a:bodyPr wrap="square" rtlCol="0">
            <a:spAutoFit/>
          </a:bodyPr>
          <a:lstStyle/>
          <a:p>
            <a:pPr marL="266700" indent="-266700">
              <a:spcAft>
                <a:spcPts val="200"/>
              </a:spcAft>
              <a:buFont typeface="Arial" panose="020B0604020202020204" pitchFamily="34" charset="0"/>
              <a:buChar char="•"/>
              <a:defRPr/>
            </a:pPr>
            <a:r>
              <a:rPr lang="en-US" sz="1600" dirty="0">
                <a:solidFill>
                  <a:schemeClr val="accent5">
                    <a:lumMod val="50000"/>
                  </a:schemeClr>
                </a:solidFill>
                <a:latin typeface="+mj-lt"/>
              </a:rPr>
              <a:t>Client is responsible for providing venue, conference facilities, AV equipment.</a:t>
            </a:r>
          </a:p>
          <a:p>
            <a:pPr marL="266700" indent="-266700">
              <a:spcAft>
                <a:spcPts val="200"/>
              </a:spcAft>
              <a:buFont typeface="Arial" panose="020B0604020202020204" pitchFamily="34" charset="0"/>
              <a:buChar char="•"/>
              <a:defRPr/>
            </a:pPr>
            <a:r>
              <a:rPr lang="en-US" sz="1600" dirty="0">
                <a:solidFill>
                  <a:schemeClr val="accent5">
                    <a:lumMod val="50000"/>
                  </a:schemeClr>
                </a:solidFill>
                <a:latin typeface="+mj-lt"/>
              </a:rPr>
              <a:t>Travel outside Delhi NCR - Air, stay &amp; airport/ venue cab transfers to be taken care by the client. </a:t>
            </a:r>
          </a:p>
          <a:p>
            <a:pPr marL="266700" indent="-266700">
              <a:spcAft>
                <a:spcPts val="200"/>
              </a:spcAft>
              <a:buFont typeface="Arial" panose="020B0604020202020204" pitchFamily="34" charset="0"/>
              <a:buChar char="•"/>
              <a:defRPr/>
            </a:pPr>
            <a:r>
              <a:rPr lang="en-US" sz="1600" dirty="0">
                <a:solidFill>
                  <a:schemeClr val="accent5">
                    <a:lumMod val="50000"/>
                  </a:schemeClr>
                </a:solidFill>
                <a:latin typeface="+mj-lt"/>
              </a:rPr>
              <a:t>Travel inside Delhi NCR - at </a:t>
            </a:r>
            <a:r>
              <a:rPr lang="en-US" sz="1600" dirty="0" err="1" smtClean="0">
                <a:solidFill>
                  <a:schemeClr val="accent5">
                    <a:lumMod val="50000"/>
                  </a:schemeClr>
                </a:solidFill>
                <a:latin typeface="+mj-lt"/>
              </a:rPr>
              <a:t>Rs</a:t>
            </a:r>
            <a:r>
              <a:rPr lang="en-US" sz="1600" dirty="0" smtClean="0">
                <a:solidFill>
                  <a:schemeClr val="accent5">
                    <a:lumMod val="50000"/>
                  </a:schemeClr>
                </a:solidFill>
                <a:latin typeface="+mj-lt"/>
              </a:rPr>
              <a:t> </a:t>
            </a:r>
            <a:r>
              <a:rPr lang="en-US" sz="1600" dirty="0">
                <a:solidFill>
                  <a:schemeClr val="accent5">
                    <a:lumMod val="50000"/>
                  </a:schemeClr>
                </a:solidFill>
                <a:latin typeface="+mj-lt"/>
              </a:rPr>
              <a:t>12.00 Per Km.</a:t>
            </a:r>
          </a:p>
          <a:p>
            <a:pPr marL="266700" indent="-266700">
              <a:spcAft>
                <a:spcPts val="200"/>
              </a:spcAft>
              <a:buFont typeface="Arial" panose="020B0604020202020204" pitchFamily="34" charset="0"/>
              <a:buChar char="•"/>
              <a:defRPr/>
            </a:pPr>
            <a:r>
              <a:rPr lang="en-US" sz="1600" dirty="0">
                <a:solidFill>
                  <a:schemeClr val="accent5">
                    <a:lumMod val="50000"/>
                  </a:schemeClr>
                </a:solidFill>
                <a:latin typeface="+mj-lt"/>
              </a:rPr>
              <a:t>Not inclusive of applicable taxes (service tax @ 15.00%). </a:t>
            </a:r>
          </a:p>
          <a:p>
            <a:pPr marL="266700" indent="-266700">
              <a:spcAft>
                <a:spcPts val="200"/>
              </a:spcAft>
              <a:buFont typeface="Arial" panose="020B0604020202020204" pitchFamily="34" charset="0"/>
              <a:buChar char="•"/>
              <a:defRPr/>
            </a:pPr>
            <a:r>
              <a:rPr lang="en-US" sz="1600" dirty="0">
                <a:solidFill>
                  <a:schemeClr val="accent5">
                    <a:lumMod val="50000"/>
                  </a:schemeClr>
                </a:solidFill>
                <a:latin typeface="+mj-lt"/>
              </a:rPr>
              <a:t>A commercial contract will be signed before the execution of the project. </a:t>
            </a:r>
          </a:p>
          <a:p>
            <a:pPr marL="266700" indent="-266700">
              <a:spcAft>
                <a:spcPts val="200"/>
              </a:spcAft>
              <a:buFont typeface="Arial" panose="020B0604020202020204" pitchFamily="34" charset="0"/>
              <a:buChar char="•"/>
              <a:defRPr/>
            </a:pPr>
            <a:r>
              <a:rPr lang="en-US" sz="1600" dirty="0">
                <a:solidFill>
                  <a:schemeClr val="accent5">
                    <a:lumMod val="50000"/>
                  </a:schemeClr>
                </a:solidFill>
                <a:latin typeface="+mj-lt"/>
              </a:rPr>
              <a:t>50% of cancellation fee will be charged on any cancellation or postponements that occur within 3 to 20 working days of the confirmed date of delivery. </a:t>
            </a:r>
          </a:p>
          <a:p>
            <a:pPr marL="266700" indent="-266700">
              <a:spcAft>
                <a:spcPts val="200"/>
              </a:spcAft>
              <a:buFont typeface="Arial" panose="020B0604020202020204" pitchFamily="34" charset="0"/>
              <a:buChar char="•"/>
              <a:defRPr/>
            </a:pPr>
            <a:r>
              <a:rPr lang="en-US" sz="1600" dirty="0">
                <a:solidFill>
                  <a:schemeClr val="accent5">
                    <a:lumMod val="50000"/>
                  </a:schemeClr>
                </a:solidFill>
                <a:latin typeface="+mj-lt"/>
              </a:rPr>
              <a:t>100% of cancellation fee will be charged on any cancellation or postponements that occur within 0 to 2 working days of the confirmed date of delivery.</a:t>
            </a:r>
          </a:p>
          <a:p>
            <a:pPr marL="266700" indent="-266700">
              <a:spcAft>
                <a:spcPts val="200"/>
              </a:spcAft>
              <a:buFont typeface="Arial" panose="020B0604020202020204" pitchFamily="34" charset="0"/>
              <a:buChar char="•"/>
              <a:defRPr/>
            </a:pPr>
            <a:r>
              <a:rPr lang="en-US" sz="1600" dirty="0">
                <a:solidFill>
                  <a:schemeClr val="accent5">
                    <a:lumMod val="50000"/>
                  </a:schemeClr>
                </a:solidFill>
                <a:latin typeface="+mj-lt"/>
              </a:rPr>
              <a:t>The above commercials are valid till the 31</a:t>
            </a:r>
            <a:r>
              <a:rPr lang="en-US" sz="1600" baseline="30000" dirty="0">
                <a:solidFill>
                  <a:schemeClr val="accent5">
                    <a:lumMod val="50000"/>
                  </a:schemeClr>
                </a:solidFill>
                <a:latin typeface="+mj-lt"/>
              </a:rPr>
              <a:t>st</a:t>
            </a:r>
            <a:r>
              <a:rPr lang="en-US" sz="1600" dirty="0">
                <a:solidFill>
                  <a:schemeClr val="accent5">
                    <a:lumMod val="50000"/>
                  </a:schemeClr>
                </a:solidFill>
                <a:latin typeface="+mj-lt"/>
              </a:rPr>
              <a:t> March 2018</a:t>
            </a:r>
          </a:p>
          <a:p>
            <a:pPr marL="266700" indent="-266700">
              <a:spcAft>
                <a:spcPts val="200"/>
              </a:spcAft>
              <a:buFont typeface="Arial" panose="020B0604020202020204" pitchFamily="34" charset="0"/>
              <a:buChar char="•"/>
              <a:defRPr/>
            </a:pPr>
            <a:r>
              <a:rPr lang="en-US" sz="1600" dirty="0">
                <a:solidFill>
                  <a:schemeClr val="accent5">
                    <a:lumMod val="50000"/>
                  </a:schemeClr>
                </a:solidFill>
                <a:latin typeface="+mj-lt"/>
              </a:rPr>
              <a:t>Contracts, legal &amp; accounting paperwork (including billing &amp; payments) will be in the name of “Life Strategies </a:t>
            </a:r>
            <a:r>
              <a:rPr lang="en-US" sz="1600" dirty="0" err="1">
                <a:solidFill>
                  <a:schemeClr val="accent5">
                    <a:lumMod val="50000"/>
                  </a:schemeClr>
                </a:solidFill>
                <a:latin typeface="+mj-lt"/>
              </a:rPr>
              <a:t>Humancare</a:t>
            </a:r>
            <a:r>
              <a:rPr lang="en-US" sz="1600" dirty="0">
                <a:solidFill>
                  <a:schemeClr val="accent5">
                    <a:lumMod val="50000"/>
                  </a:schemeClr>
                </a:solidFill>
                <a:latin typeface="+mj-lt"/>
              </a:rPr>
              <a:t> Pvt. Ltd.”  </a:t>
            </a:r>
          </a:p>
          <a:p>
            <a:pPr marL="171450" indent="-171450">
              <a:buFont typeface="Arial" panose="020B0604020202020204" pitchFamily="34" charset="0"/>
              <a:buChar char="•"/>
            </a:pPr>
            <a:endParaRPr lang="en-US" sz="1600" dirty="0">
              <a:latin typeface="+mj-lt"/>
            </a:endParaRPr>
          </a:p>
        </p:txBody>
      </p:sp>
      <p:sp>
        <p:nvSpPr>
          <p:cNvPr id="2" name="Slide Number Placeholder 1"/>
          <p:cNvSpPr>
            <a:spLocks noGrp="1"/>
          </p:cNvSpPr>
          <p:nvPr>
            <p:ph type="sldNum" sz="quarter" idx="12"/>
          </p:nvPr>
        </p:nvSpPr>
        <p:spPr/>
        <p:txBody>
          <a:bodyPr/>
          <a:lstStyle/>
          <a:p>
            <a:fld id="{2431384F-D4C8-42AC-8756-D72A2598FDF3}" type="slidenum">
              <a:rPr lang="en-IN" smtClean="0"/>
              <a:t>17</a:t>
            </a:fld>
            <a:endParaRPr lang="en-IN"/>
          </a:p>
        </p:txBody>
      </p:sp>
    </p:spTree>
    <p:extLst>
      <p:ext uri="{BB962C8B-B14F-4D97-AF65-F5344CB8AC3E}">
        <p14:creationId xmlns:p14="http://schemas.microsoft.com/office/powerpoint/2010/main" val="7791008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4621"/>
            <a:ext cx="12192000" cy="66222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p:cNvSpPr txBox="1"/>
          <p:nvPr/>
        </p:nvSpPr>
        <p:spPr>
          <a:xfrm>
            <a:off x="342565" y="85656"/>
            <a:ext cx="3014608" cy="461665"/>
          </a:xfrm>
          <a:prstGeom prst="rect">
            <a:avLst/>
          </a:prstGeom>
          <a:noFill/>
        </p:spPr>
        <p:txBody>
          <a:bodyPr wrap="none" rtlCol="0">
            <a:spAutoFit/>
          </a:bodyPr>
          <a:lstStyle/>
          <a:p>
            <a:r>
              <a:rPr lang="en-IN" sz="2400" dirty="0" smtClean="0"/>
              <a:t>Room Layout Required</a:t>
            </a:r>
            <a:endParaRPr lang="en-IN" sz="2400" dirty="0"/>
          </a:p>
        </p:txBody>
      </p:sp>
      <p:sp>
        <p:nvSpPr>
          <p:cNvPr id="7" name="Rectangle 5"/>
          <p:cNvSpPr>
            <a:spLocks noChangeArrowheads="1"/>
          </p:cNvSpPr>
          <p:nvPr/>
        </p:nvSpPr>
        <p:spPr bwMode="auto">
          <a:xfrm>
            <a:off x="1201003" y="4821534"/>
            <a:ext cx="9771797" cy="1569660"/>
          </a:xfrm>
          <a:prstGeom prst="rect">
            <a:avLst/>
          </a:prstGeom>
          <a:noFill/>
          <a:ln w="9525">
            <a:noFill/>
            <a:miter lim="800000"/>
            <a:headEnd/>
            <a:tailEnd/>
          </a:ln>
        </p:spPr>
        <p:txBody>
          <a:bodyPr wrap="square" anchor="ctr">
            <a:spAutoFit/>
          </a:bodyPr>
          <a:lstStyle/>
          <a:p>
            <a:pPr algn="just" eaLnBrk="0" hangingPunct="0">
              <a:defRPr/>
            </a:pPr>
            <a:r>
              <a:rPr lang="en-GB" sz="1600" dirty="0">
                <a:latin typeface="+mj-lt"/>
              </a:rPr>
              <a:t>We love alternative ways of setting up a workshop! Creating an atmosphere where the participants </a:t>
            </a:r>
            <a:r>
              <a:rPr lang="en-GB" sz="1600" dirty="0" smtClean="0">
                <a:latin typeface="+mj-lt"/>
              </a:rPr>
              <a:t>feel </a:t>
            </a:r>
            <a:r>
              <a:rPr lang="en-GB" sz="1600" dirty="0">
                <a:latin typeface="+mj-lt"/>
              </a:rPr>
              <a:t>absolutely </a:t>
            </a:r>
            <a:r>
              <a:rPr lang="en-GB" sz="1600" dirty="0" smtClean="0">
                <a:latin typeface="+mj-lt"/>
              </a:rPr>
              <a:t>comfortable, yet </a:t>
            </a:r>
            <a:r>
              <a:rPr lang="en-GB" sz="1600" dirty="0">
                <a:latin typeface="+mj-lt"/>
              </a:rPr>
              <a:t>challenged. In this workshop, the use of theatre, team games and experiential methodologies are essential ingredients, hence we’d require ample place to move around and make noise. </a:t>
            </a:r>
          </a:p>
          <a:p>
            <a:pPr algn="just" eaLnBrk="0" hangingPunct="0">
              <a:defRPr/>
            </a:pPr>
            <a:endParaRPr lang="en-GB" sz="1600" dirty="0">
              <a:latin typeface="+mj-lt"/>
            </a:endParaRPr>
          </a:p>
          <a:p>
            <a:pPr algn="just" eaLnBrk="0" hangingPunct="0">
              <a:defRPr/>
            </a:pPr>
            <a:r>
              <a:rPr lang="en-GB" sz="1600" dirty="0">
                <a:latin typeface="+mj-lt"/>
              </a:rPr>
              <a:t>Please book a space with ample natural light (Yes, we want sunlight streaming in) and no fixed furniture for the participants to work with </a:t>
            </a:r>
            <a:r>
              <a:rPr lang="en-GB" sz="1600" dirty="0" smtClean="0">
                <a:latin typeface="+mj-lt"/>
              </a:rPr>
              <a:t>Maynard Leigh </a:t>
            </a:r>
            <a:r>
              <a:rPr lang="en-GB" sz="1600" dirty="0">
                <a:latin typeface="+mj-lt"/>
              </a:rPr>
              <a:t>consultant.</a:t>
            </a:r>
          </a:p>
        </p:txBody>
      </p:sp>
      <p:pic>
        <p:nvPicPr>
          <p:cNvPr id="8" name="Picture 7" descr="C:\Users\Jigyasa\Desktop\Ballroom_0.jpg"/>
          <p:cNvPicPr/>
          <p:nvPr/>
        </p:nvPicPr>
        <p:blipFill>
          <a:blip r:embed="rId2"/>
          <a:srcRect/>
          <a:stretch>
            <a:fillRect/>
          </a:stretch>
        </p:blipFill>
        <p:spPr bwMode="auto">
          <a:xfrm>
            <a:off x="1378794" y="1467697"/>
            <a:ext cx="3956758" cy="25337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p:cNvPicPr>
            <a:picLocks noChangeAspect="1"/>
          </p:cNvPicPr>
          <p:nvPr/>
        </p:nvPicPr>
        <p:blipFill rotWithShape="1">
          <a:blip r:embed="rId3"/>
          <a:srcRect l="33913" t="5825" r="32500" b="11865"/>
          <a:stretch/>
        </p:blipFill>
        <p:spPr>
          <a:xfrm>
            <a:off x="6950772" y="842947"/>
            <a:ext cx="2955228" cy="37832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Slide Number Placeholder 1"/>
          <p:cNvSpPr>
            <a:spLocks noGrp="1"/>
          </p:cNvSpPr>
          <p:nvPr>
            <p:ph type="sldNum" sz="quarter" idx="12"/>
          </p:nvPr>
        </p:nvSpPr>
        <p:spPr/>
        <p:txBody>
          <a:bodyPr/>
          <a:lstStyle/>
          <a:p>
            <a:fld id="{2431384F-D4C8-42AC-8756-D72A2598FDF3}" type="slidenum">
              <a:rPr lang="en-IN" smtClean="0"/>
              <a:t>18</a:t>
            </a:fld>
            <a:endParaRPr lang="en-IN"/>
          </a:p>
        </p:txBody>
      </p:sp>
    </p:spTree>
    <p:extLst>
      <p:ext uri="{BB962C8B-B14F-4D97-AF65-F5344CB8AC3E}">
        <p14:creationId xmlns:p14="http://schemas.microsoft.com/office/powerpoint/2010/main" val="38881584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4621"/>
            <a:ext cx="12192000" cy="66222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p:cNvSpPr txBox="1"/>
          <p:nvPr/>
        </p:nvSpPr>
        <p:spPr>
          <a:xfrm>
            <a:off x="342565" y="85656"/>
            <a:ext cx="3855158" cy="461665"/>
          </a:xfrm>
          <a:prstGeom prst="rect">
            <a:avLst/>
          </a:prstGeom>
          <a:noFill/>
        </p:spPr>
        <p:txBody>
          <a:bodyPr wrap="none" rtlCol="0">
            <a:spAutoFit/>
          </a:bodyPr>
          <a:lstStyle/>
          <a:p>
            <a:r>
              <a:rPr lang="en-IN" sz="2400" dirty="0" smtClean="0"/>
              <a:t>Things Required at the Venue</a:t>
            </a:r>
            <a:endParaRPr lang="en-IN" sz="2400" dirty="0"/>
          </a:p>
        </p:txBody>
      </p:sp>
      <p:sp>
        <p:nvSpPr>
          <p:cNvPr id="2" name="Rectangle 1"/>
          <p:cNvSpPr/>
          <p:nvPr/>
        </p:nvSpPr>
        <p:spPr>
          <a:xfrm>
            <a:off x="495299" y="889844"/>
            <a:ext cx="10934701" cy="3693319"/>
          </a:xfrm>
          <a:prstGeom prst="rect">
            <a:avLst/>
          </a:prstGeom>
        </p:spPr>
        <p:txBody>
          <a:bodyPr wrap="square">
            <a:spAutoFit/>
          </a:bodyPr>
          <a:lstStyle/>
          <a:p>
            <a:r>
              <a:rPr lang="en-US" dirty="0">
                <a:latin typeface="+mj-lt"/>
              </a:rPr>
              <a:t>For the workshop, we will need the below mentioned</a:t>
            </a:r>
            <a:r>
              <a:rPr lang="en-US" dirty="0" smtClean="0">
                <a:latin typeface="+mj-lt"/>
              </a:rPr>
              <a:t>:</a:t>
            </a:r>
          </a:p>
          <a:p>
            <a:endParaRPr lang="en-US" dirty="0">
              <a:latin typeface="+mj-lt"/>
            </a:endParaRPr>
          </a:p>
          <a:p>
            <a:pPr marL="285750" indent="-285750">
              <a:buFont typeface="Arial" panose="020B0604020202020204" pitchFamily="34" charset="0"/>
              <a:buChar char="•"/>
            </a:pPr>
            <a:r>
              <a:rPr lang="en-US" dirty="0">
                <a:latin typeface="+mj-lt"/>
              </a:rPr>
              <a:t>LCD projector and projection screen </a:t>
            </a:r>
          </a:p>
          <a:p>
            <a:pPr marL="285750" indent="-285750">
              <a:buFont typeface="Arial" panose="020B0604020202020204" pitchFamily="34" charset="0"/>
              <a:buChar char="•"/>
            </a:pPr>
            <a:r>
              <a:rPr lang="en-US" dirty="0">
                <a:latin typeface="+mj-lt"/>
              </a:rPr>
              <a:t>UPS Power Back-up for Laptop, LCD projector &amp; Laptop speakers </a:t>
            </a:r>
          </a:p>
          <a:p>
            <a:pPr marL="285750" indent="-285750">
              <a:buFont typeface="Arial" panose="020B0604020202020204" pitchFamily="34" charset="0"/>
              <a:buChar char="•"/>
            </a:pPr>
            <a:r>
              <a:rPr lang="en-US" dirty="0">
                <a:latin typeface="+mj-lt"/>
              </a:rPr>
              <a:t>TV with Remote for Video playback </a:t>
            </a:r>
            <a:r>
              <a:rPr lang="en-US" dirty="0" smtClean="0">
                <a:latin typeface="+mj-lt"/>
              </a:rPr>
              <a:t>(Day </a:t>
            </a:r>
            <a:r>
              <a:rPr lang="en-US" dirty="0">
                <a:latin typeface="+mj-lt"/>
              </a:rPr>
              <a:t>1)</a:t>
            </a:r>
          </a:p>
          <a:p>
            <a:pPr marL="285750" indent="-285750">
              <a:buFont typeface="Arial" panose="020B0604020202020204" pitchFamily="34" charset="0"/>
              <a:buChar char="•"/>
            </a:pPr>
            <a:r>
              <a:rPr lang="en-US" dirty="0">
                <a:latin typeface="+mj-lt"/>
              </a:rPr>
              <a:t>External speakers (for laptop connectivity). The external speakers should be loud </a:t>
            </a:r>
            <a:r>
              <a:rPr lang="en-US" dirty="0" smtClean="0">
                <a:latin typeface="+mj-lt"/>
              </a:rPr>
              <a:t>enough for music playback</a:t>
            </a:r>
            <a:endParaRPr lang="en-US" dirty="0">
              <a:latin typeface="+mj-lt"/>
            </a:endParaRPr>
          </a:p>
          <a:p>
            <a:pPr marL="285750" indent="-285750">
              <a:buFont typeface="Arial" panose="020B0604020202020204" pitchFamily="34" charset="0"/>
              <a:buChar char="•"/>
            </a:pPr>
            <a:r>
              <a:rPr lang="en-US" dirty="0">
                <a:latin typeface="+mj-lt"/>
              </a:rPr>
              <a:t>White board &amp; White board markers (2 blue, 2 black, 2 green)</a:t>
            </a:r>
          </a:p>
          <a:p>
            <a:pPr marL="285750" indent="-285750">
              <a:buFont typeface="Arial" panose="020B0604020202020204" pitchFamily="34" charset="0"/>
              <a:buChar char="•"/>
            </a:pPr>
            <a:r>
              <a:rPr lang="en-US" dirty="0">
                <a:latin typeface="+mj-lt"/>
              </a:rPr>
              <a:t>Flip chart and Flip chart stand with suitable clips</a:t>
            </a:r>
          </a:p>
          <a:p>
            <a:pPr marL="285750" indent="-285750">
              <a:buFont typeface="Arial" panose="020B0604020202020204" pitchFamily="34" charset="0"/>
              <a:buChar char="•"/>
            </a:pPr>
            <a:r>
              <a:rPr lang="en-US" dirty="0" smtClean="0">
                <a:latin typeface="+mj-lt"/>
              </a:rPr>
              <a:t>Color </a:t>
            </a:r>
            <a:r>
              <a:rPr lang="en-US" dirty="0">
                <a:latin typeface="+mj-lt"/>
              </a:rPr>
              <a:t>pens (Normal sketch pens - about 30)</a:t>
            </a:r>
          </a:p>
          <a:p>
            <a:pPr marL="285750" indent="-285750">
              <a:buFont typeface="Arial" panose="020B0604020202020204" pitchFamily="34" charset="0"/>
              <a:buChar char="•"/>
            </a:pPr>
            <a:r>
              <a:rPr lang="en-US" dirty="0">
                <a:latin typeface="+mj-lt"/>
              </a:rPr>
              <a:t>Notepads and pens (for participants)</a:t>
            </a:r>
          </a:p>
          <a:p>
            <a:pPr marL="285750" indent="-285750">
              <a:buFont typeface="Arial" panose="020B0604020202020204" pitchFamily="34" charset="0"/>
              <a:buChar char="•"/>
            </a:pPr>
            <a:r>
              <a:rPr lang="en-US" dirty="0" err="1" smtClean="0">
                <a:latin typeface="+mj-lt"/>
              </a:rPr>
              <a:t>Blu</a:t>
            </a:r>
            <a:r>
              <a:rPr lang="en-US" dirty="0" smtClean="0">
                <a:latin typeface="+mj-lt"/>
              </a:rPr>
              <a:t>-Tac </a:t>
            </a:r>
            <a:r>
              <a:rPr lang="en-US" dirty="0">
                <a:latin typeface="+mj-lt"/>
              </a:rPr>
              <a:t>(This substance is used to stick things, posters or paper on the wall)</a:t>
            </a:r>
          </a:p>
          <a:p>
            <a:pPr marL="285750" indent="-285750">
              <a:buFont typeface="Arial" panose="020B0604020202020204" pitchFamily="34" charset="0"/>
              <a:buChar char="•"/>
            </a:pPr>
            <a:r>
              <a:rPr lang="en-US" dirty="0">
                <a:latin typeface="+mj-lt"/>
              </a:rPr>
              <a:t>20 A4 Size normal and drawing sheets</a:t>
            </a:r>
          </a:p>
          <a:p>
            <a:pPr marL="285750" indent="-285750">
              <a:buFont typeface="Arial" panose="020B0604020202020204" pitchFamily="34" charset="0"/>
              <a:buChar char="•"/>
            </a:pPr>
            <a:r>
              <a:rPr lang="en-US" dirty="0">
                <a:latin typeface="+mj-lt"/>
              </a:rPr>
              <a:t>2 tables for the </a:t>
            </a:r>
            <a:r>
              <a:rPr lang="en-US" dirty="0" smtClean="0">
                <a:latin typeface="+mj-lt"/>
              </a:rPr>
              <a:t>consultant (one </a:t>
            </a:r>
            <a:r>
              <a:rPr lang="en-US" dirty="0">
                <a:latin typeface="+mj-lt"/>
              </a:rPr>
              <a:t>will be used for the projector and the other for keeping the handouts)</a:t>
            </a:r>
          </a:p>
        </p:txBody>
      </p:sp>
      <p:pic>
        <p:nvPicPr>
          <p:cNvPr id="7" name="Picture 4" descr="Image result for maynard leigh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2569" y="5693195"/>
            <a:ext cx="4317023" cy="83750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2431384F-D4C8-42AC-8756-D72A2598FDF3}" type="slidenum">
              <a:rPr lang="en-IN" smtClean="0"/>
              <a:t>19</a:t>
            </a:fld>
            <a:endParaRPr lang="en-IN"/>
          </a:p>
        </p:txBody>
      </p:sp>
    </p:spTree>
    <p:extLst>
      <p:ext uri="{BB962C8B-B14F-4D97-AF65-F5344CB8AC3E}">
        <p14:creationId xmlns:p14="http://schemas.microsoft.com/office/powerpoint/2010/main" val="33919947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4621"/>
            <a:ext cx="12192000" cy="66222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p:cNvSpPr txBox="1"/>
          <p:nvPr/>
        </p:nvSpPr>
        <p:spPr>
          <a:xfrm>
            <a:off x="342565" y="85656"/>
            <a:ext cx="867673" cy="461665"/>
          </a:xfrm>
          <a:prstGeom prst="rect">
            <a:avLst/>
          </a:prstGeom>
          <a:noFill/>
        </p:spPr>
        <p:txBody>
          <a:bodyPr wrap="none" rtlCol="0">
            <a:spAutoFit/>
          </a:bodyPr>
          <a:lstStyle/>
          <a:p>
            <a:r>
              <a:rPr lang="en-IN" sz="2400" dirty="0" smtClean="0"/>
              <a:t>Index</a:t>
            </a:r>
            <a:endParaRPr lang="en-IN" sz="2400" dirty="0"/>
          </a:p>
        </p:txBody>
      </p:sp>
      <p:graphicFrame>
        <p:nvGraphicFramePr>
          <p:cNvPr id="2" name="Table 1"/>
          <p:cNvGraphicFramePr>
            <a:graphicFrameLocks noGrp="1"/>
          </p:cNvGraphicFramePr>
          <p:nvPr>
            <p:extLst>
              <p:ext uri="{D42A27DB-BD31-4B8C-83A1-F6EECF244321}">
                <p14:modId xmlns:p14="http://schemas.microsoft.com/office/powerpoint/2010/main" val="1931921328"/>
              </p:ext>
            </p:extLst>
          </p:nvPr>
        </p:nvGraphicFramePr>
        <p:xfrm>
          <a:off x="2032000" y="1732678"/>
          <a:ext cx="8128000" cy="333756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smtClean="0"/>
                        <a:t>Title</a:t>
                      </a:r>
                      <a:endParaRPr lang="en-US" dirty="0"/>
                    </a:p>
                  </a:txBody>
                  <a:tcPr>
                    <a:solidFill>
                      <a:schemeClr val="accent1">
                        <a:lumMod val="75000"/>
                      </a:schemeClr>
                    </a:solidFill>
                  </a:tcPr>
                </a:tc>
                <a:tc>
                  <a:txBody>
                    <a:bodyPr/>
                    <a:lstStyle/>
                    <a:p>
                      <a:r>
                        <a:rPr lang="en-US" dirty="0" smtClean="0"/>
                        <a:t>Page</a:t>
                      </a:r>
                      <a:r>
                        <a:rPr lang="en-US" baseline="0" dirty="0" smtClean="0"/>
                        <a:t> Number</a:t>
                      </a:r>
                      <a:endParaRPr lang="en-US" dirty="0"/>
                    </a:p>
                  </a:txBody>
                  <a:tcPr>
                    <a:solidFill>
                      <a:schemeClr val="accent1">
                        <a:lumMod val="75000"/>
                      </a:schemeClr>
                    </a:solidFill>
                  </a:tcPr>
                </a:tc>
              </a:tr>
              <a:tr h="370840">
                <a:tc>
                  <a:txBody>
                    <a:bodyPr/>
                    <a:lstStyle/>
                    <a:p>
                      <a:pPr algn="l"/>
                      <a:r>
                        <a:rPr lang="en-US" b="0" dirty="0" smtClean="0">
                          <a:latin typeface="+mj-lt"/>
                        </a:rPr>
                        <a:t>Your Need As We Understand</a:t>
                      </a:r>
                      <a:endParaRPr lang="en-US" b="0" dirty="0">
                        <a:latin typeface="+mj-lt"/>
                      </a:endParaRPr>
                    </a:p>
                  </a:txBody>
                  <a:tcPr/>
                </a:tc>
                <a:tc>
                  <a:txBody>
                    <a:bodyPr/>
                    <a:lstStyle/>
                    <a:p>
                      <a:pPr algn="r"/>
                      <a:r>
                        <a:rPr lang="en-US" b="0" dirty="0" smtClean="0">
                          <a:latin typeface="+mj-lt"/>
                        </a:rPr>
                        <a:t>3</a:t>
                      </a:r>
                      <a:endParaRPr lang="en-US" b="0" dirty="0">
                        <a:latin typeface="+mj-lt"/>
                      </a:endParaRPr>
                    </a:p>
                  </a:txBody>
                  <a:tcPr/>
                </a:tc>
              </a:tr>
              <a:tr h="370840">
                <a:tc>
                  <a:txBody>
                    <a:bodyPr/>
                    <a:lstStyle/>
                    <a:p>
                      <a:pPr algn="l"/>
                      <a:r>
                        <a:rPr lang="en-US" b="0" dirty="0" smtClean="0">
                          <a:latin typeface="+mj-lt"/>
                        </a:rPr>
                        <a:t>Proposed Solution </a:t>
                      </a:r>
                      <a:endParaRPr lang="en-US" b="0" dirty="0">
                        <a:latin typeface="+mj-lt"/>
                      </a:endParaRPr>
                    </a:p>
                  </a:txBody>
                  <a:tcPr/>
                </a:tc>
                <a:tc>
                  <a:txBody>
                    <a:bodyPr/>
                    <a:lstStyle/>
                    <a:p>
                      <a:pPr algn="r"/>
                      <a:r>
                        <a:rPr lang="en-US" b="0" dirty="0" smtClean="0">
                          <a:latin typeface="+mj-lt"/>
                        </a:rPr>
                        <a:t>4</a:t>
                      </a:r>
                      <a:endParaRPr lang="en-US" b="0" dirty="0">
                        <a:latin typeface="+mj-lt"/>
                      </a:endParaRPr>
                    </a:p>
                  </a:txBody>
                  <a:tcPr/>
                </a:tc>
              </a:tr>
              <a:tr h="370840">
                <a:tc>
                  <a:txBody>
                    <a:bodyPr/>
                    <a:lstStyle/>
                    <a:p>
                      <a:pPr algn="l"/>
                      <a:r>
                        <a:rPr lang="en-US" b="0" dirty="0" smtClean="0">
                          <a:latin typeface="+mj-lt"/>
                        </a:rPr>
                        <a:t>Our Approach</a:t>
                      </a:r>
                      <a:endParaRPr lang="en-US" b="0" dirty="0">
                        <a:latin typeface="+mj-lt"/>
                      </a:endParaRPr>
                    </a:p>
                  </a:txBody>
                  <a:tcPr/>
                </a:tc>
                <a:tc>
                  <a:txBody>
                    <a:bodyPr/>
                    <a:lstStyle/>
                    <a:p>
                      <a:pPr algn="r"/>
                      <a:r>
                        <a:rPr lang="en-US" b="0" dirty="0" smtClean="0">
                          <a:latin typeface="+mj-lt"/>
                        </a:rPr>
                        <a:t>5 – 7</a:t>
                      </a:r>
                      <a:endParaRPr lang="en-US" b="0" dirty="0">
                        <a:latin typeface="+mj-lt"/>
                      </a:endParaRPr>
                    </a:p>
                  </a:txBody>
                  <a:tcPr/>
                </a:tc>
              </a:tr>
              <a:tr h="370840">
                <a:tc>
                  <a:txBody>
                    <a:bodyPr/>
                    <a:lstStyle/>
                    <a:p>
                      <a:pPr algn="l"/>
                      <a:r>
                        <a:rPr lang="en-US" b="0" dirty="0" smtClean="0">
                          <a:latin typeface="+mj-lt"/>
                        </a:rPr>
                        <a:t>Rolling Out</a:t>
                      </a:r>
                      <a:r>
                        <a:rPr lang="en-US" b="0" baseline="0" dirty="0" smtClean="0">
                          <a:latin typeface="+mj-lt"/>
                        </a:rPr>
                        <a:t> – The Learning Journey</a:t>
                      </a:r>
                      <a:endParaRPr lang="en-US" b="0" dirty="0">
                        <a:latin typeface="+mj-lt"/>
                      </a:endParaRPr>
                    </a:p>
                  </a:txBody>
                  <a:tcPr/>
                </a:tc>
                <a:tc>
                  <a:txBody>
                    <a:bodyPr/>
                    <a:lstStyle/>
                    <a:p>
                      <a:pPr algn="r"/>
                      <a:r>
                        <a:rPr lang="en-US" b="0" dirty="0" smtClean="0">
                          <a:latin typeface="+mj-lt"/>
                        </a:rPr>
                        <a:t>8</a:t>
                      </a:r>
                      <a:r>
                        <a:rPr lang="en-US" b="0" baseline="0" dirty="0" smtClean="0">
                          <a:latin typeface="+mj-lt"/>
                        </a:rPr>
                        <a:t> – </a:t>
                      </a:r>
                      <a:r>
                        <a:rPr lang="en-US" b="0" baseline="0" dirty="0" smtClean="0">
                          <a:latin typeface="+mj-lt"/>
                        </a:rPr>
                        <a:t>15</a:t>
                      </a:r>
                      <a:endParaRPr lang="en-US" b="0" dirty="0">
                        <a:latin typeface="+mj-lt"/>
                      </a:endParaRPr>
                    </a:p>
                  </a:txBody>
                  <a:tcPr/>
                </a:tc>
              </a:tr>
              <a:tr h="370840">
                <a:tc>
                  <a:txBody>
                    <a:bodyPr/>
                    <a:lstStyle/>
                    <a:p>
                      <a:pPr algn="l"/>
                      <a:r>
                        <a:rPr lang="en-US" b="0" dirty="0" smtClean="0">
                          <a:latin typeface="+mj-lt"/>
                        </a:rPr>
                        <a:t>Commercials</a:t>
                      </a:r>
                      <a:endParaRPr lang="en-US" b="0" dirty="0">
                        <a:latin typeface="+mj-lt"/>
                      </a:endParaRPr>
                    </a:p>
                  </a:txBody>
                  <a:tcPr/>
                </a:tc>
                <a:tc>
                  <a:txBody>
                    <a:bodyPr/>
                    <a:lstStyle/>
                    <a:p>
                      <a:pPr algn="r"/>
                      <a:r>
                        <a:rPr lang="en-US" b="0" dirty="0" smtClean="0">
                          <a:latin typeface="+mj-lt"/>
                        </a:rPr>
                        <a:t>16</a:t>
                      </a:r>
                      <a:endParaRPr lang="en-US" b="0" dirty="0">
                        <a:latin typeface="+mj-lt"/>
                      </a:endParaRPr>
                    </a:p>
                  </a:txBody>
                  <a:tcPr/>
                </a:tc>
              </a:tr>
              <a:tr h="370840">
                <a:tc>
                  <a:txBody>
                    <a:bodyPr/>
                    <a:lstStyle/>
                    <a:p>
                      <a:pPr algn="l"/>
                      <a:r>
                        <a:rPr lang="en-US" b="0" dirty="0" smtClean="0">
                          <a:latin typeface="+mj-lt"/>
                        </a:rPr>
                        <a:t>Terms &amp;</a:t>
                      </a:r>
                      <a:r>
                        <a:rPr lang="en-US" b="0" baseline="0" dirty="0" smtClean="0">
                          <a:latin typeface="+mj-lt"/>
                        </a:rPr>
                        <a:t> Conditions</a:t>
                      </a:r>
                    </a:p>
                  </a:txBody>
                  <a:tcPr/>
                </a:tc>
                <a:tc>
                  <a:txBody>
                    <a:bodyPr/>
                    <a:lstStyle/>
                    <a:p>
                      <a:pPr algn="r"/>
                      <a:r>
                        <a:rPr lang="en-US" b="0" dirty="0" smtClean="0">
                          <a:latin typeface="+mj-lt"/>
                        </a:rPr>
                        <a:t>17</a:t>
                      </a:r>
                      <a:endParaRPr lang="en-US" b="0" dirty="0">
                        <a:latin typeface="+mj-lt"/>
                      </a:endParaRPr>
                    </a:p>
                  </a:txBody>
                  <a:tcPr/>
                </a:tc>
              </a:tr>
              <a:tr h="370840">
                <a:tc>
                  <a:txBody>
                    <a:bodyPr/>
                    <a:lstStyle/>
                    <a:p>
                      <a:pPr algn="l"/>
                      <a:r>
                        <a:rPr lang="en-US" b="0" dirty="0" smtClean="0">
                          <a:latin typeface="+mj-lt"/>
                        </a:rPr>
                        <a:t>Room Layout</a:t>
                      </a:r>
                      <a:r>
                        <a:rPr lang="en-US" b="0" baseline="0" dirty="0" smtClean="0">
                          <a:latin typeface="+mj-lt"/>
                        </a:rPr>
                        <a:t> Required</a:t>
                      </a:r>
                      <a:endParaRPr lang="en-US" b="0" dirty="0">
                        <a:latin typeface="+mj-lt"/>
                      </a:endParaRPr>
                    </a:p>
                  </a:txBody>
                  <a:tcPr/>
                </a:tc>
                <a:tc>
                  <a:txBody>
                    <a:bodyPr/>
                    <a:lstStyle/>
                    <a:p>
                      <a:pPr algn="r"/>
                      <a:r>
                        <a:rPr lang="en-US" b="0" dirty="0" smtClean="0">
                          <a:latin typeface="+mj-lt"/>
                        </a:rPr>
                        <a:t>18</a:t>
                      </a:r>
                      <a:endParaRPr lang="en-US" b="0" dirty="0">
                        <a:latin typeface="+mj-lt"/>
                      </a:endParaRPr>
                    </a:p>
                  </a:txBody>
                  <a:tcPr/>
                </a:tc>
              </a:tr>
              <a:tr h="370840">
                <a:tc>
                  <a:txBody>
                    <a:bodyPr/>
                    <a:lstStyle/>
                    <a:p>
                      <a:pPr algn="l"/>
                      <a:r>
                        <a:rPr lang="en-US" b="0" dirty="0" smtClean="0">
                          <a:latin typeface="+mj-lt"/>
                        </a:rPr>
                        <a:t>Things Required at the Venue</a:t>
                      </a:r>
                      <a:endParaRPr lang="en-US" b="0" dirty="0">
                        <a:latin typeface="+mj-lt"/>
                      </a:endParaRPr>
                    </a:p>
                  </a:txBody>
                  <a:tcPr/>
                </a:tc>
                <a:tc>
                  <a:txBody>
                    <a:bodyPr/>
                    <a:lstStyle/>
                    <a:p>
                      <a:pPr algn="r"/>
                      <a:r>
                        <a:rPr lang="en-US" b="0" dirty="0" smtClean="0">
                          <a:latin typeface="+mj-lt"/>
                        </a:rPr>
                        <a:t>19</a:t>
                      </a:r>
                      <a:endParaRPr lang="en-US" b="0" dirty="0">
                        <a:latin typeface="+mj-lt"/>
                      </a:endParaRPr>
                    </a:p>
                  </a:txBody>
                  <a:tcPr/>
                </a:tc>
              </a:tr>
            </a:tbl>
          </a:graphicData>
        </a:graphic>
      </p:graphicFrame>
      <p:sp>
        <p:nvSpPr>
          <p:cNvPr id="4" name="Slide Number Placeholder 3"/>
          <p:cNvSpPr>
            <a:spLocks noGrp="1"/>
          </p:cNvSpPr>
          <p:nvPr>
            <p:ph type="sldNum" sz="quarter" idx="12"/>
          </p:nvPr>
        </p:nvSpPr>
        <p:spPr/>
        <p:txBody>
          <a:bodyPr/>
          <a:lstStyle/>
          <a:p>
            <a:fld id="{2431384F-D4C8-42AC-8756-D72A2598FDF3}" type="slidenum">
              <a:rPr lang="en-IN" smtClean="0"/>
              <a:t>2</a:t>
            </a:fld>
            <a:endParaRPr lang="en-IN"/>
          </a:p>
        </p:txBody>
      </p:sp>
    </p:spTree>
    <p:extLst>
      <p:ext uri="{BB962C8B-B14F-4D97-AF65-F5344CB8AC3E}">
        <p14:creationId xmlns:p14="http://schemas.microsoft.com/office/powerpoint/2010/main" val="12679062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4937760"/>
          </a:xfrm>
          <a:prstGeom prst="rect">
            <a:avLst/>
          </a:prstGeom>
        </p:spPr>
      </p:pic>
      <p:pic>
        <p:nvPicPr>
          <p:cNvPr id="2" name="Picture 2" descr="Image result for lodha group logo"/>
          <p:cNvPicPr>
            <a:picLocks noChangeAspect="1" noChangeArrowheads="1"/>
          </p:cNvPicPr>
          <p:nvPr/>
        </p:nvPicPr>
        <p:blipFill rotWithShape="1">
          <a:blip r:embed="rId4">
            <a:extLst>
              <a:ext uri="{28A0092B-C50C-407E-A947-70E740481C1C}">
                <a14:useLocalDpi xmlns:a14="http://schemas.microsoft.com/office/drawing/2010/main" val="0"/>
              </a:ext>
            </a:extLst>
          </a:blip>
          <a:srcRect t="21120" b="24609"/>
          <a:stretch/>
        </p:blipFill>
        <p:spPr bwMode="auto">
          <a:xfrm>
            <a:off x="1474177" y="5012065"/>
            <a:ext cx="3308838" cy="15807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aynard leigh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1476" y="5383706"/>
            <a:ext cx="4317023" cy="83750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2431384F-D4C8-42AC-8756-D72A2598FDF3}" type="slidenum">
              <a:rPr lang="en-IN" smtClean="0"/>
              <a:t>20</a:t>
            </a:fld>
            <a:endParaRPr lang="en-IN"/>
          </a:p>
        </p:txBody>
      </p:sp>
    </p:spTree>
    <p:extLst>
      <p:ext uri="{BB962C8B-B14F-4D97-AF65-F5344CB8AC3E}">
        <p14:creationId xmlns:p14="http://schemas.microsoft.com/office/powerpoint/2010/main" val="33464503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ounded Rectangle 33"/>
          <p:cNvSpPr/>
          <p:nvPr/>
        </p:nvSpPr>
        <p:spPr>
          <a:xfrm>
            <a:off x="2483791" y="5701289"/>
            <a:ext cx="8201465" cy="98590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4"/>
          <p:cNvSpPr>
            <a:spLocks noChangeArrowheads="1"/>
          </p:cNvSpPr>
          <p:nvPr/>
        </p:nvSpPr>
        <p:spPr bwMode="auto">
          <a:xfrm>
            <a:off x="-133232" y="1234246"/>
            <a:ext cx="2778522" cy="521681"/>
          </a:xfrm>
          <a:prstGeom prst="rect">
            <a:avLst/>
          </a:prstGeom>
          <a:extLst/>
        </p:spPr>
        <p:txBody>
          <a:bodyPr vert="horz" lIns="91440" tIns="45720" rIns="91440" bIns="45720" rtlCol="0" anchor="ctr">
            <a:noAutofit/>
          </a:bodyPr>
          <a:lstStyle/>
          <a:p>
            <a:pPr algn="ctr" eaLnBrk="0" hangingPunct="0">
              <a:lnSpc>
                <a:spcPct val="90000"/>
              </a:lnSpc>
            </a:pPr>
            <a:r>
              <a:rPr lang="en-US" altLang="en-US" sz="2400" b="1" dirty="0" smtClean="0">
                <a:solidFill>
                  <a:schemeClr val="tx2"/>
                </a:solidFill>
                <a:ea typeface="+mj-ea"/>
                <a:cs typeface="+mj-cs"/>
              </a:rPr>
              <a:t>Situation</a:t>
            </a:r>
            <a:endParaRPr lang="en-US" altLang="en-US" sz="2400" b="1" dirty="0">
              <a:solidFill>
                <a:schemeClr val="tx2"/>
              </a:solidFill>
              <a:ea typeface="+mj-ea"/>
              <a:cs typeface="+mj-cs"/>
            </a:endParaRPr>
          </a:p>
        </p:txBody>
      </p:sp>
      <p:sp>
        <p:nvSpPr>
          <p:cNvPr id="3" name="Rectangle 2"/>
          <p:cNvSpPr/>
          <p:nvPr/>
        </p:nvSpPr>
        <p:spPr>
          <a:xfrm>
            <a:off x="0" y="-14621"/>
            <a:ext cx="12192000" cy="66222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p:cNvSpPr txBox="1"/>
          <p:nvPr/>
        </p:nvSpPr>
        <p:spPr>
          <a:xfrm>
            <a:off x="342565" y="85656"/>
            <a:ext cx="3866443" cy="461665"/>
          </a:xfrm>
          <a:prstGeom prst="rect">
            <a:avLst/>
          </a:prstGeom>
          <a:noFill/>
        </p:spPr>
        <p:txBody>
          <a:bodyPr wrap="none" rtlCol="0">
            <a:spAutoFit/>
          </a:bodyPr>
          <a:lstStyle/>
          <a:p>
            <a:r>
              <a:rPr lang="en-IN" sz="2400" dirty="0" smtClean="0"/>
              <a:t>Your Need As We Understand</a:t>
            </a:r>
            <a:endParaRPr lang="en-IN" sz="2400" dirty="0"/>
          </a:p>
        </p:txBody>
      </p:sp>
      <p:grpSp>
        <p:nvGrpSpPr>
          <p:cNvPr id="37" name="Group 36"/>
          <p:cNvGrpSpPr/>
          <p:nvPr/>
        </p:nvGrpSpPr>
        <p:grpSpPr>
          <a:xfrm>
            <a:off x="2490544" y="816512"/>
            <a:ext cx="8201465" cy="1386109"/>
            <a:chOff x="2497297" y="972646"/>
            <a:chExt cx="8201465" cy="1386109"/>
          </a:xfrm>
        </p:grpSpPr>
        <p:sp>
          <p:nvSpPr>
            <p:cNvPr id="31" name="Rounded Rectangle 30"/>
            <p:cNvSpPr/>
            <p:nvPr/>
          </p:nvSpPr>
          <p:spPr>
            <a:xfrm>
              <a:off x="2497297" y="972646"/>
              <a:ext cx="8201465" cy="138610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p:cNvSpPr txBox="1"/>
            <p:nvPr/>
          </p:nvSpPr>
          <p:spPr>
            <a:xfrm>
              <a:off x="2638538" y="1066446"/>
              <a:ext cx="7905480" cy="1169551"/>
            </a:xfrm>
            <a:prstGeom prst="rect">
              <a:avLst/>
            </a:prstGeom>
            <a:noFill/>
          </p:spPr>
          <p:txBody>
            <a:bodyPr wrap="square" rtlCol="0">
              <a:spAutoFit/>
            </a:bodyPr>
            <a:lstStyle/>
            <a:p>
              <a:pPr algn="just"/>
              <a:r>
                <a:rPr lang="en-US" sz="1400" dirty="0" smtClean="0">
                  <a:latin typeface="+mj-lt"/>
                  <a:ea typeface="Times New Roman" pitchFamily="18" charset="0"/>
                </a:rPr>
                <a:t>The participants’ profile consists of </a:t>
              </a:r>
              <a:r>
                <a:rPr lang="en-US" sz="1400" b="1" dirty="0" smtClean="0">
                  <a:latin typeface="+mj-lt"/>
                  <a:ea typeface="Times New Roman" pitchFamily="18" charset="0"/>
                </a:rPr>
                <a:t>10 </a:t>
              </a:r>
              <a:r>
                <a:rPr lang="mr-IN" sz="1400" b="1" dirty="0" smtClean="0">
                  <a:latin typeface="+mj-lt"/>
                  <a:ea typeface="Times New Roman" pitchFamily="18" charset="0"/>
                </a:rPr>
                <a:t>–</a:t>
              </a:r>
              <a:r>
                <a:rPr lang="en-US" sz="1400" b="1" dirty="0" smtClean="0">
                  <a:latin typeface="+mj-lt"/>
                  <a:ea typeface="Times New Roman" pitchFamily="18" charset="0"/>
                </a:rPr>
                <a:t> 12 professionals </a:t>
              </a:r>
              <a:r>
                <a:rPr lang="en-US" sz="1400" dirty="0" smtClean="0">
                  <a:latin typeface="+mj-lt"/>
                  <a:ea typeface="Times New Roman" pitchFamily="18" charset="0"/>
                </a:rPr>
                <a:t>of </a:t>
              </a:r>
              <a:r>
                <a:rPr lang="en-US" sz="1400" b="1" dirty="0" smtClean="0">
                  <a:latin typeface="+mj-lt"/>
                  <a:ea typeface="Times New Roman" pitchFamily="18" charset="0"/>
                </a:rPr>
                <a:t>Level 1 &amp; 2 i.e. at the AGM/GM/VP/P</a:t>
              </a:r>
              <a:r>
                <a:rPr lang="en-US" sz="1400" dirty="0" smtClean="0">
                  <a:latin typeface="+mj-lt"/>
                  <a:ea typeface="Times New Roman" pitchFamily="18" charset="0"/>
                </a:rPr>
                <a:t> positions, who head clusters with 15-20 reportees. The average age of the target audience is between </a:t>
              </a:r>
              <a:r>
                <a:rPr lang="en-US" sz="1400" b="1" dirty="0" smtClean="0">
                  <a:latin typeface="+mj-lt"/>
                  <a:ea typeface="Times New Roman" pitchFamily="18" charset="0"/>
                </a:rPr>
                <a:t>35-43 years </a:t>
              </a:r>
              <a:r>
                <a:rPr lang="en-US" sz="1400" dirty="0" smtClean="0">
                  <a:latin typeface="+mj-lt"/>
                  <a:ea typeface="Times New Roman" pitchFamily="18" charset="0"/>
                </a:rPr>
                <a:t>with a </a:t>
              </a:r>
              <a:r>
                <a:rPr lang="en-US" sz="1400" b="1" dirty="0" smtClean="0">
                  <a:latin typeface="+mj-lt"/>
                  <a:ea typeface="Times New Roman" pitchFamily="18" charset="0"/>
                </a:rPr>
                <a:t>professional experience range of 10-18 years</a:t>
              </a:r>
              <a:r>
                <a:rPr lang="en-US" sz="1400" dirty="0" smtClean="0">
                  <a:latin typeface="+mj-lt"/>
                  <a:ea typeface="Times New Roman" pitchFamily="18" charset="0"/>
                </a:rPr>
                <a:t>. Most of them are post graduates in role-specific technical functions with 40% of them being civil/mechanical engineers. </a:t>
              </a:r>
              <a:r>
                <a:rPr lang="en-US" sz="1400" b="1" dirty="0" smtClean="0">
                  <a:latin typeface="+mj-lt"/>
                  <a:ea typeface="Times New Roman" pitchFamily="18" charset="0"/>
                </a:rPr>
                <a:t>While these leaders are technically proficient, their current state in skills of public speaking and effective communication needs improvement. </a:t>
              </a:r>
              <a:endParaRPr lang="en-IN" sz="1400" b="1" dirty="0">
                <a:latin typeface="+mj-lt"/>
              </a:endParaRPr>
            </a:p>
          </p:txBody>
        </p:sp>
      </p:grpSp>
      <p:grpSp>
        <p:nvGrpSpPr>
          <p:cNvPr id="36" name="Group 35"/>
          <p:cNvGrpSpPr/>
          <p:nvPr/>
        </p:nvGrpSpPr>
        <p:grpSpPr>
          <a:xfrm>
            <a:off x="2497297" y="2442871"/>
            <a:ext cx="8201465" cy="1386109"/>
            <a:chOff x="2497297" y="2699819"/>
            <a:chExt cx="8201465" cy="1386109"/>
          </a:xfrm>
        </p:grpSpPr>
        <p:sp>
          <p:nvSpPr>
            <p:cNvPr id="32" name="Rounded Rectangle 31"/>
            <p:cNvSpPr/>
            <p:nvPr/>
          </p:nvSpPr>
          <p:spPr>
            <a:xfrm>
              <a:off x="2497297" y="2699819"/>
              <a:ext cx="8201465" cy="138610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p:cNvSpPr txBox="1"/>
            <p:nvPr/>
          </p:nvSpPr>
          <p:spPr>
            <a:xfrm>
              <a:off x="2645290" y="2798295"/>
              <a:ext cx="7905480" cy="1169551"/>
            </a:xfrm>
            <a:prstGeom prst="rect">
              <a:avLst/>
            </a:prstGeom>
            <a:noFill/>
          </p:spPr>
          <p:txBody>
            <a:bodyPr wrap="square" rtlCol="0">
              <a:spAutoFit/>
            </a:bodyPr>
            <a:lstStyle/>
            <a:p>
              <a:pPr lvl="0"/>
              <a:r>
                <a:rPr lang="en-US" sz="1400" dirty="0">
                  <a:latin typeface="+mj-lt"/>
                  <a:ea typeface="Times New Roman" pitchFamily="18" charset="0"/>
                </a:rPr>
                <a:t>On the basis </a:t>
              </a:r>
              <a:r>
                <a:rPr lang="en-US" sz="1400" dirty="0" smtClean="0">
                  <a:latin typeface="+mj-lt"/>
                  <a:ea typeface="Times New Roman" pitchFamily="18" charset="0"/>
                </a:rPr>
                <a:t>observation and feedback </a:t>
              </a:r>
              <a:r>
                <a:rPr lang="en-US" sz="1400" dirty="0">
                  <a:latin typeface="+mj-lt"/>
                  <a:ea typeface="Times New Roman" pitchFamily="18" charset="0"/>
                </a:rPr>
                <a:t>from senior leaders, issues </a:t>
              </a:r>
              <a:r>
                <a:rPr lang="en-US" sz="1400" dirty="0" smtClean="0">
                  <a:latin typeface="+mj-lt"/>
                  <a:ea typeface="Times New Roman" pitchFamily="18" charset="0"/>
                </a:rPr>
                <a:t>being faced </a:t>
              </a:r>
              <a:r>
                <a:rPr lang="en-US" sz="1400" dirty="0">
                  <a:latin typeface="+mj-lt"/>
                  <a:ea typeface="Times New Roman" pitchFamily="18" charset="0"/>
                </a:rPr>
                <a:t>by the target audience are:</a:t>
              </a:r>
            </a:p>
            <a:p>
              <a:pPr marL="285750" indent="-285750">
                <a:buFont typeface="Arial" charset="0"/>
                <a:buChar char="•"/>
              </a:pPr>
              <a:r>
                <a:rPr lang="en-US" sz="1400" dirty="0">
                  <a:latin typeface="+mj-lt"/>
                  <a:ea typeface="Times New Roman" pitchFamily="18" charset="0"/>
                </a:rPr>
                <a:t>Lack of impactful communication</a:t>
              </a:r>
            </a:p>
            <a:p>
              <a:pPr marL="285750" indent="-285750">
                <a:buFont typeface="Arial" charset="0"/>
                <a:buChar char="•"/>
              </a:pPr>
              <a:r>
                <a:rPr lang="en-US" sz="1400" dirty="0">
                  <a:latin typeface="+mj-lt"/>
                  <a:ea typeface="Times New Roman" pitchFamily="18" charset="0"/>
                </a:rPr>
                <a:t>Nervousness while addressing </a:t>
              </a:r>
              <a:r>
                <a:rPr lang="en-US" sz="1400" dirty="0" smtClean="0">
                  <a:latin typeface="+mj-lt"/>
                  <a:ea typeface="Times New Roman" pitchFamily="18" charset="0"/>
                </a:rPr>
                <a:t>internal stakeholders and vendors</a:t>
              </a:r>
              <a:endParaRPr lang="en-US" sz="1400" dirty="0">
                <a:latin typeface="+mj-lt"/>
                <a:ea typeface="Times New Roman" pitchFamily="18" charset="0"/>
              </a:endParaRPr>
            </a:p>
            <a:p>
              <a:pPr marL="285750" indent="-285750">
                <a:buFont typeface="Arial" charset="0"/>
                <a:buChar char="•"/>
              </a:pPr>
              <a:r>
                <a:rPr lang="en-US" sz="1400" dirty="0">
                  <a:latin typeface="+mj-lt"/>
                  <a:ea typeface="Times New Roman" pitchFamily="18" charset="0"/>
                </a:rPr>
                <a:t>Absence of assertiveness </a:t>
              </a:r>
            </a:p>
            <a:p>
              <a:pPr marL="285750" indent="-285750">
                <a:buFont typeface="Arial" charset="0"/>
                <a:buChar char="•"/>
              </a:pPr>
              <a:r>
                <a:rPr lang="en-US" sz="1400" dirty="0">
                  <a:latin typeface="+mj-lt"/>
                  <a:ea typeface="Times New Roman" pitchFamily="18" charset="0"/>
                </a:rPr>
                <a:t>Paucity of confidence in social gatherings and </a:t>
              </a:r>
              <a:r>
                <a:rPr lang="en-US" sz="1400" dirty="0" smtClean="0">
                  <a:latin typeface="+mj-lt"/>
                  <a:ea typeface="Times New Roman" pitchFamily="18" charset="0"/>
                </a:rPr>
                <a:t>groups </a:t>
              </a:r>
              <a:endParaRPr lang="en-IN" sz="1400" dirty="0">
                <a:latin typeface="+mj-lt"/>
              </a:endParaRPr>
            </a:p>
          </p:txBody>
        </p:sp>
      </p:grpSp>
      <p:grpSp>
        <p:nvGrpSpPr>
          <p:cNvPr id="35" name="Group 34"/>
          <p:cNvGrpSpPr/>
          <p:nvPr/>
        </p:nvGrpSpPr>
        <p:grpSpPr>
          <a:xfrm>
            <a:off x="2483792" y="4072637"/>
            <a:ext cx="8201465" cy="1386109"/>
            <a:chOff x="2497297" y="4393680"/>
            <a:chExt cx="8201465" cy="1386109"/>
          </a:xfrm>
        </p:grpSpPr>
        <p:sp>
          <p:nvSpPr>
            <p:cNvPr id="33" name="Rounded Rectangle 32"/>
            <p:cNvSpPr/>
            <p:nvPr/>
          </p:nvSpPr>
          <p:spPr>
            <a:xfrm>
              <a:off x="2497297" y="4393680"/>
              <a:ext cx="8201465" cy="138610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2645290" y="4492156"/>
              <a:ext cx="7905480" cy="1169551"/>
            </a:xfrm>
            <a:prstGeom prst="rect">
              <a:avLst/>
            </a:prstGeom>
            <a:noFill/>
          </p:spPr>
          <p:txBody>
            <a:bodyPr wrap="square" rtlCol="0">
              <a:spAutoFit/>
            </a:bodyPr>
            <a:lstStyle/>
            <a:p>
              <a:pPr lvl="0"/>
              <a:r>
                <a:rPr lang="en-US" sz="1400" dirty="0">
                  <a:latin typeface="+mj-lt"/>
                  <a:ea typeface="Times New Roman" pitchFamily="18" charset="0"/>
                </a:rPr>
                <a:t>If the above mentioned issues are not looked into, </a:t>
              </a:r>
              <a:r>
                <a:rPr lang="en-US" sz="1400" dirty="0" smtClean="0">
                  <a:latin typeface="+mj-lt"/>
                  <a:ea typeface="Times New Roman" pitchFamily="18" charset="0"/>
                </a:rPr>
                <a:t>the </a:t>
              </a:r>
              <a:r>
                <a:rPr lang="en-US" sz="1400" dirty="0">
                  <a:latin typeface="+mj-lt"/>
                  <a:ea typeface="Times New Roman" pitchFamily="18" charset="0"/>
                </a:rPr>
                <a:t>following implications </a:t>
              </a:r>
              <a:r>
                <a:rPr lang="en-US" sz="1400" dirty="0" smtClean="0">
                  <a:latin typeface="+mj-lt"/>
                  <a:ea typeface="Times New Roman" pitchFamily="18" charset="0"/>
                </a:rPr>
                <a:t>might arise:</a:t>
              </a:r>
              <a:endParaRPr lang="en-US" sz="1400" dirty="0">
                <a:latin typeface="+mj-lt"/>
                <a:ea typeface="Times New Roman" pitchFamily="18" charset="0"/>
              </a:endParaRPr>
            </a:p>
            <a:p>
              <a:pPr marL="285750" indent="-285750">
                <a:buFont typeface="Arial" charset="0"/>
                <a:buChar char="•"/>
              </a:pPr>
              <a:r>
                <a:rPr lang="en-US" sz="1400" dirty="0">
                  <a:latin typeface="+mj-lt"/>
                  <a:ea typeface="Times New Roman" pitchFamily="18" charset="0"/>
                </a:rPr>
                <a:t>Low morale of </a:t>
              </a:r>
              <a:r>
                <a:rPr lang="en-US" sz="1400" dirty="0" smtClean="0">
                  <a:latin typeface="+mj-lt"/>
                  <a:ea typeface="Times New Roman" pitchFamily="18" charset="0"/>
                </a:rPr>
                <a:t>participants</a:t>
              </a:r>
              <a:endParaRPr lang="en-US" sz="1400" dirty="0">
                <a:latin typeface="+mj-lt"/>
                <a:ea typeface="Times New Roman" pitchFamily="18" charset="0"/>
              </a:endParaRPr>
            </a:p>
            <a:p>
              <a:pPr marL="285750" indent="-285750">
                <a:buFont typeface="Arial" charset="0"/>
                <a:buChar char="•"/>
              </a:pPr>
              <a:r>
                <a:rPr lang="en-US" sz="1400" dirty="0">
                  <a:latin typeface="+mj-lt"/>
                  <a:ea typeface="Times New Roman" pitchFamily="18" charset="0"/>
                </a:rPr>
                <a:t>Impact on company </a:t>
              </a:r>
              <a:r>
                <a:rPr lang="en-US" sz="1400" dirty="0" smtClean="0">
                  <a:latin typeface="+mj-lt"/>
                  <a:ea typeface="Times New Roman" pitchFamily="18" charset="0"/>
                </a:rPr>
                <a:t>growth</a:t>
              </a:r>
              <a:endParaRPr lang="en-US" sz="1400" dirty="0">
                <a:latin typeface="+mj-lt"/>
                <a:ea typeface="Times New Roman" pitchFamily="18" charset="0"/>
              </a:endParaRPr>
            </a:p>
            <a:p>
              <a:pPr marL="285750" indent="-285750">
                <a:buFont typeface="Arial" charset="0"/>
                <a:buChar char="•"/>
              </a:pPr>
              <a:r>
                <a:rPr lang="en-US" sz="1400" dirty="0">
                  <a:latin typeface="+mj-lt"/>
                  <a:ea typeface="Times New Roman" pitchFamily="18" charset="0"/>
                </a:rPr>
                <a:t>Possibilities of slow career growth</a:t>
              </a:r>
            </a:p>
            <a:p>
              <a:pPr marL="285750" indent="-285750">
                <a:buFont typeface="Arial" charset="0"/>
                <a:buChar char="•"/>
              </a:pPr>
              <a:r>
                <a:rPr lang="en-US" sz="1400" dirty="0" smtClean="0">
                  <a:latin typeface="+mj-lt"/>
                  <a:ea typeface="Times New Roman" pitchFamily="18" charset="0"/>
                </a:rPr>
                <a:t>Under-utilization </a:t>
              </a:r>
              <a:r>
                <a:rPr lang="en-US" sz="1400" dirty="0">
                  <a:latin typeface="+mj-lt"/>
                  <a:ea typeface="Times New Roman" pitchFamily="18" charset="0"/>
                </a:rPr>
                <a:t>of resources and bandwidth</a:t>
              </a:r>
            </a:p>
          </p:txBody>
        </p:sp>
      </p:grpSp>
      <p:sp>
        <p:nvSpPr>
          <p:cNvPr id="30" name="TextBox 29"/>
          <p:cNvSpPr txBox="1"/>
          <p:nvPr/>
        </p:nvSpPr>
        <p:spPr>
          <a:xfrm>
            <a:off x="2645290" y="5823878"/>
            <a:ext cx="7905480" cy="738664"/>
          </a:xfrm>
          <a:prstGeom prst="rect">
            <a:avLst/>
          </a:prstGeom>
          <a:noFill/>
        </p:spPr>
        <p:txBody>
          <a:bodyPr wrap="square" rtlCol="0">
            <a:spAutoFit/>
          </a:bodyPr>
          <a:lstStyle/>
          <a:p>
            <a:pPr lvl="0"/>
            <a:r>
              <a:rPr lang="en-US" sz="1400" dirty="0">
                <a:latin typeface="+mj-lt"/>
                <a:ea typeface="Times New Roman" pitchFamily="18" charset="0"/>
              </a:rPr>
              <a:t>Lodha Group wants </a:t>
            </a:r>
            <a:r>
              <a:rPr lang="en-US" sz="1400" dirty="0" smtClean="0">
                <a:latin typeface="+mj-lt"/>
                <a:ea typeface="Times New Roman" pitchFamily="18" charset="0"/>
              </a:rPr>
              <a:t>Maynard Leigh </a:t>
            </a:r>
            <a:r>
              <a:rPr lang="en-US" sz="1400" dirty="0">
                <a:latin typeface="+mj-lt"/>
                <a:ea typeface="Times New Roman" pitchFamily="18" charset="0"/>
              </a:rPr>
              <a:t>to provide them with a solution to </a:t>
            </a:r>
            <a:r>
              <a:rPr lang="en-US" sz="1400" dirty="0" smtClean="0">
                <a:latin typeface="+mj-lt"/>
                <a:ea typeface="Times New Roman" pitchFamily="18" charset="0"/>
              </a:rPr>
              <a:t>help address these areas of concern. </a:t>
            </a:r>
            <a:r>
              <a:rPr lang="en-US" sz="1400" dirty="0">
                <a:latin typeface="+mj-lt"/>
                <a:ea typeface="Times New Roman" pitchFamily="18" charset="0"/>
              </a:rPr>
              <a:t>The learning intervention should be one-day long and focus on improving their communication skills with a focus on their executive presence.  </a:t>
            </a:r>
          </a:p>
        </p:txBody>
      </p:sp>
      <p:sp>
        <p:nvSpPr>
          <p:cNvPr id="38" name="Rectangle 4"/>
          <p:cNvSpPr>
            <a:spLocks noChangeArrowheads="1"/>
          </p:cNvSpPr>
          <p:nvPr/>
        </p:nvSpPr>
        <p:spPr bwMode="auto">
          <a:xfrm>
            <a:off x="-146737" y="2733859"/>
            <a:ext cx="2778522" cy="521681"/>
          </a:xfrm>
          <a:prstGeom prst="rect">
            <a:avLst/>
          </a:prstGeom>
          <a:extLst/>
        </p:spPr>
        <p:txBody>
          <a:bodyPr vert="horz" lIns="91440" tIns="45720" rIns="91440" bIns="45720" rtlCol="0" anchor="ctr">
            <a:noAutofit/>
          </a:bodyPr>
          <a:lstStyle/>
          <a:p>
            <a:pPr algn="ctr" eaLnBrk="0" hangingPunct="0">
              <a:lnSpc>
                <a:spcPct val="90000"/>
              </a:lnSpc>
            </a:pPr>
            <a:r>
              <a:rPr lang="en-US" altLang="en-US" sz="2400" b="1" dirty="0" smtClean="0">
                <a:solidFill>
                  <a:schemeClr val="tx2"/>
                </a:solidFill>
                <a:ea typeface="+mj-ea"/>
                <a:cs typeface="+mj-cs"/>
              </a:rPr>
              <a:t>Problem</a:t>
            </a:r>
            <a:endParaRPr lang="en-US" altLang="en-US" sz="2400" b="1" dirty="0">
              <a:solidFill>
                <a:schemeClr val="tx2"/>
              </a:solidFill>
              <a:ea typeface="+mj-ea"/>
              <a:cs typeface="+mj-cs"/>
            </a:endParaRPr>
          </a:p>
        </p:txBody>
      </p:sp>
      <p:sp>
        <p:nvSpPr>
          <p:cNvPr id="39" name="Rectangle 4"/>
          <p:cNvSpPr>
            <a:spLocks noChangeArrowheads="1"/>
          </p:cNvSpPr>
          <p:nvPr/>
        </p:nvSpPr>
        <p:spPr bwMode="auto">
          <a:xfrm>
            <a:off x="-156679" y="4495047"/>
            <a:ext cx="2778522" cy="521681"/>
          </a:xfrm>
          <a:prstGeom prst="rect">
            <a:avLst/>
          </a:prstGeom>
          <a:extLst/>
        </p:spPr>
        <p:txBody>
          <a:bodyPr vert="horz" lIns="91440" tIns="45720" rIns="91440" bIns="45720" rtlCol="0" anchor="ctr">
            <a:noAutofit/>
          </a:bodyPr>
          <a:lstStyle/>
          <a:p>
            <a:pPr algn="ctr" eaLnBrk="0" hangingPunct="0">
              <a:lnSpc>
                <a:spcPct val="90000"/>
              </a:lnSpc>
            </a:pPr>
            <a:r>
              <a:rPr lang="en-US" altLang="en-US" sz="2400" b="1" dirty="0" smtClean="0">
                <a:solidFill>
                  <a:schemeClr val="tx2"/>
                </a:solidFill>
                <a:ea typeface="+mj-ea"/>
                <a:cs typeface="+mj-cs"/>
              </a:rPr>
              <a:t>Implication</a:t>
            </a:r>
            <a:endParaRPr lang="en-US" altLang="en-US" sz="2400" b="1" dirty="0">
              <a:solidFill>
                <a:schemeClr val="tx2"/>
              </a:solidFill>
              <a:ea typeface="+mj-ea"/>
              <a:cs typeface="+mj-cs"/>
            </a:endParaRPr>
          </a:p>
        </p:txBody>
      </p:sp>
      <p:sp>
        <p:nvSpPr>
          <p:cNvPr id="40" name="Rectangle 4"/>
          <p:cNvSpPr>
            <a:spLocks noChangeArrowheads="1"/>
          </p:cNvSpPr>
          <p:nvPr/>
        </p:nvSpPr>
        <p:spPr bwMode="auto">
          <a:xfrm>
            <a:off x="-156679" y="5916260"/>
            <a:ext cx="2778522" cy="521681"/>
          </a:xfrm>
          <a:prstGeom prst="rect">
            <a:avLst/>
          </a:prstGeom>
          <a:extLst/>
        </p:spPr>
        <p:txBody>
          <a:bodyPr vert="horz" lIns="91440" tIns="45720" rIns="91440" bIns="45720" rtlCol="0" anchor="ctr">
            <a:noAutofit/>
          </a:bodyPr>
          <a:lstStyle/>
          <a:p>
            <a:pPr algn="ctr" eaLnBrk="0" hangingPunct="0">
              <a:lnSpc>
                <a:spcPct val="90000"/>
              </a:lnSpc>
            </a:pPr>
            <a:r>
              <a:rPr lang="en-US" altLang="en-US" sz="2400" b="1" dirty="0" smtClean="0">
                <a:solidFill>
                  <a:schemeClr val="tx2"/>
                </a:solidFill>
                <a:ea typeface="+mj-ea"/>
                <a:cs typeface="+mj-cs"/>
              </a:rPr>
              <a:t>Need</a:t>
            </a:r>
            <a:endParaRPr lang="en-US" altLang="en-US" sz="2400" b="1" dirty="0">
              <a:solidFill>
                <a:schemeClr val="tx2"/>
              </a:solidFill>
              <a:ea typeface="+mj-ea"/>
              <a:cs typeface="+mj-cs"/>
            </a:endParaRPr>
          </a:p>
        </p:txBody>
      </p:sp>
      <p:sp>
        <p:nvSpPr>
          <p:cNvPr id="2" name="Slide Number Placeholder 1"/>
          <p:cNvSpPr>
            <a:spLocks noGrp="1"/>
          </p:cNvSpPr>
          <p:nvPr>
            <p:ph type="sldNum" sz="quarter" idx="12"/>
          </p:nvPr>
        </p:nvSpPr>
        <p:spPr/>
        <p:txBody>
          <a:bodyPr/>
          <a:lstStyle/>
          <a:p>
            <a:fld id="{2431384F-D4C8-42AC-8756-D72A2598FDF3}" type="slidenum">
              <a:rPr lang="en-IN" smtClean="0"/>
              <a:t>3</a:t>
            </a:fld>
            <a:endParaRPr lang="en-IN"/>
          </a:p>
        </p:txBody>
      </p:sp>
    </p:spTree>
    <p:extLst>
      <p:ext uri="{BB962C8B-B14F-4D97-AF65-F5344CB8AC3E}">
        <p14:creationId xmlns:p14="http://schemas.microsoft.com/office/powerpoint/2010/main" val="4175892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4621"/>
            <a:ext cx="12192000" cy="66222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p:cNvSpPr txBox="1"/>
          <p:nvPr/>
        </p:nvSpPr>
        <p:spPr>
          <a:xfrm>
            <a:off x="368481" y="72214"/>
            <a:ext cx="6106031" cy="461665"/>
          </a:xfrm>
          <a:prstGeom prst="rect">
            <a:avLst/>
          </a:prstGeom>
          <a:noFill/>
        </p:spPr>
        <p:txBody>
          <a:bodyPr wrap="none" rtlCol="0">
            <a:spAutoFit/>
          </a:bodyPr>
          <a:lstStyle/>
          <a:p>
            <a:r>
              <a:rPr lang="en-IN" sz="2400" dirty="0" smtClean="0"/>
              <a:t>Proposed Solution – Personal Impact Workshop</a:t>
            </a:r>
            <a:endParaRPr lang="en-IN" sz="2400" dirty="0"/>
          </a:p>
        </p:txBody>
      </p:sp>
      <p:sp>
        <p:nvSpPr>
          <p:cNvPr id="12" name="TextBox 11"/>
          <p:cNvSpPr txBox="1"/>
          <p:nvPr/>
        </p:nvSpPr>
        <p:spPr>
          <a:xfrm>
            <a:off x="342565" y="849360"/>
            <a:ext cx="11167027" cy="4093428"/>
          </a:xfrm>
          <a:prstGeom prst="rect">
            <a:avLst/>
          </a:prstGeom>
          <a:noFill/>
        </p:spPr>
        <p:txBody>
          <a:bodyPr wrap="square">
            <a:spAutoFit/>
          </a:bodyPr>
          <a:lstStyle/>
          <a:p>
            <a:pPr>
              <a:defRPr/>
            </a:pPr>
            <a:r>
              <a:rPr lang="en-US" sz="2000" dirty="0" smtClean="0">
                <a:latin typeface="+mj-lt"/>
                <a:cs typeface="Arial" charset="0"/>
              </a:rPr>
              <a:t>The current scenario demands engaging the participants in a workshop that shall help unlock their potential and address the problem areas that have been discovered. We thus recommend a </a:t>
            </a:r>
            <a:r>
              <a:rPr lang="en-US" sz="2000" b="1" dirty="0" smtClean="0">
                <a:latin typeface="+mj-lt"/>
                <a:cs typeface="Arial" charset="0"/>
              </a:rPr>
              <a:t>2 day personal impact workshop</a:t>
            </a:r>
            <a:r>
              <a:rPr lang="en-US" sz="2000" dirty="0" smtClean="0">
                <a:latin typeface="+mj-lt"/>
                <a:cs typeface="Arial" charset="0"/>
              </a:rPr>
              <a:t> during which the participants can hope to learn the following: </a:t>
            </a:r>
          </a:p>
          <a:p>
            <a:pPr>
              <a:defRPr/>
            </a:pPr>
            <a:endParaRPr lang="en-US" sz="2000" dirty="0">
              <a:latin typeface="+mj-lt"/>
              <a:cs typeface="Arial" charset="0"/>
            </a:endParaRPr>
          </a:p>
          <a:p>
            <a:pPr marL="342900" indent="-342900">
              <a:buFont typeface="Wingdings" panose="05000000000000000000" pitchFamily="2" charset="2"/>
              <a:buChar char="§"/>
              <a:defRPr/>
            </a:pPr>
            <a:r>
              <a:rPr lang="en-US" sz="2000" b="1" dirty="0" smtClean="0">
                <a:latin typeface="+mj-lt"/>
                <a:cs typeface="Arial" charset="0"/>
              </a:rPr>
              <a:t>Handle Nerves:</a:t>
            </a:r>
            <a:r>
              <a:rPr lang="en-US" sz="2000" dirty="0" smtClean="0">
                <a:latin typeface="+mj-lt"/>
                <a:cs typeface="Arial" charset="0"/>
              </a:rPr>
              <a:t> Become better equipped to handle group/public situations</a:t>
            </a:r>
          </a:p>
          <a:p>
            <a:pPr marL="342900" indent="-342900">
              <a:buFont typeface="Wingdings" panose="05000000000000000000" pitchFamily="2" charset="2"/>
              <a:buChar char="§"/>
              <a:defRPr/>
            </a:pPr>
            <a:endParaRPr lang="en-US" sz="2000" dirty="0" smtClean="0">
              <a:latin typeface="+mj-lt"/>
              <a:cs typeface="Arial" charset="0"/>
            </a:endParaRPr>
          </a:p>
          <a:p>
            <a:pPr marL="342900" indent="-342900">
              <a:buFont typeface="Wingdings" panose="05000000000000000000" pitchFamily="2" charset="2"/>
              <a:buChar char="§"/>
              <a:defRPr/>
            </a:pPr>
            <a:r>
              <a:rPr lang="en-US" sz="2000" b="1" dirty="0" smtClean="0">
                <a:latin typeface="+mj-lt"/>
                <a:cs typeface="Arial" charset="0"/>
              </a:rPr>
              <a:t>Build Confidence: </a:t>
            </a:r>
            <a:r>
              <a:rPr lang="en-US" sz="2000" dirty="0" smtClean="0">
                <a:latin typeface="+mj-lt"/>
                <a:cs typeface="Arial" charset="0"/>
              </a:rPr>
              <a:t>Convey your ideas with conviction and quality</a:t>
            </a:r>
          </a:p>
          <a:p>
            <a:pPr marL="342900" indent="-342900">
              <a:buFont typeface="Wingdings" panose="05000000000000000000" pitchFamily="2" charset="2"/>
              <a:buChar char="§"/>
              <a:defRPr/>
            </a:pPr>
            <a:endParaRPr lang="en-US" sz="2000" dirty="0" smtClean="0">
              <a:latin typeface="+mj-lt"/>
              <a:cs typeface="Arial" charset="0"/>
            </a:endParaRPr>
          </a:p>
          <a:p>
            <a:pPr marL="342900" indent="-342900">
              <a:buFont typeface="Wingdings" panose="05000000000000000000" pitchFamily="2" charset="2"/>
              <a:buChar char="§"/>
              <a:defRPr/>
            </a:pPr>
            <a:r>
              <a:rPr lang="en-US" sz="2000" b="1" dirty="0" smtClean="0">
                <a:latin typeface="+mj-lt"/>
                <a:cs typeface="Arial" charset="0"/>
              </a:rPr>
              <a:t>Effective Communication: </a:t>
            </a:r>
            <a:r>
              <a:rPr lang="en-US" sz="2000" dirty="0" smtClean="0">
                <a:latin typeface="+mj-lt"/>
                <a:cs typeface="Arial" charset="0"/>
              </a:rPr>
              <a:t>Be able to deliver clearly and concisely and hold effective meetings</a:t>
            </a:r>
          </a:p>
          <a:p>
            <a:pPr marL="342900" indent="-342900">
              <a:buFont typeface="Wingdings" panose="05000000000000000000" pitchFamily="2" charset="2"/>
              <a:buChar char="§"/>
              <a:defRPr/>
            </a:pPr>
            <a:endParaRPr lang="en-US" sz="2000" dirty="0" smtClean="0">
              <a:latin typeface="+mj-lt"/>
              <a:cs typeface="Arial" charset="0"/>
            </a:endParaRPr>
          </a:p>
          <a:p>
            <a:pPr marL="342900" indent="-342900">
              <a:buFont typeface="Wingdings" panose="05000000000000000000" pitchFamily="2" charset="2"/>
              <a:buChar char="§"/>
              <a:defRPr/>
            </a:pPr>
            <a:r>
              <a:rPr lang="en-US" sz="2000" b="1" dirty="0" smtClean="0">
                <a:latin typeface="+mj-lt"/>
                <a:cs typeface="Arial" charset="0"/>
              </a:rPr>
              <a:t>Personal Effectiveness: </a:t>
            </a:r>
            <a:r>
              <a:rPr lang="en-US" sz="2000" dirty="0" smtClean="0">
                <a:latin typeface="+mj-lt"/>
                <a:cs typeface="Arial" charset="0"/>
              </a:rPr>
              <a:t>Understand how to best use your own communication style</a:t>
            </a:r>
          </a:p>
          <a:p>
            <a:pPr marL="342900" indent="-342900">
              <a:buFont typeface="Wingdings" panose="05000000000000000000" pitchFamily="2" charset="2"/>
              <a:buChar char="§"/>
              <a:defRPr/>
            </a:pPr>
            <a:endParaRPr lang="en-US" sz="2000" dirty="0" smtClean="0">
              <a:latin typeface="+mj-lt"/>
              <a:cs typeface="Arial" charset="0"/>
            </a:endParaRPr>
          </a:p>
          <a:p>
            <a:pPr marL="342900" indent="-342900">
              <a:buFont typeface="Wingdings" panose="05000000000000000000" pitchFamily="2" charset="2"/>
              <a:buChar char="§"/>
              <a:defRPr/>
            </a:pPr>
            <a:r>
              <a:rPr lang="en-US" sz="2000" b="1" dirty="0" smtClean="0">
                <a:latin typeface="+mj-lt"/>
                <a:cs typeface="Arial" charset="0"/>
              </a:rPr>
              <a:t>Be Assertive: </a:t>
            </a:r>
            <a:r>
              <a:rPr lang="en-US" sz="2000" dirty="0" smtClean="0">
                <a:latin typeface="+mj-lt"/>
                <a:cs typeface="Arial" charset="0"/>
              </a:rPr>
              <a:t>Create personal rapport and end encounters positively </a:t>
            </a:r>
          </a:p>
        </p:txBody>
      </p:sp>
      <p:pic>
        <p:nvPicPr>
          <p:cNvPr id="14" name="Picture 4" descr="Image result for maynard leigh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2569" y="5693195"/>
            <a:ext cx="4317023" cy="83750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2431384F-D4C8-42AC-8756-D72A2598FDF3}" type="slidenum">
              <a:rPr lang="en-IN" smtClean="0"/>
              <a:t>4</a:t>
            </a:fld>
            <a:endParaRPr lang="en-IN"/>
          </a:p>
        </p:txBody>
      </p:sp>
    </p:spTree>
    <p:extLst>
      <p:ext uri="{BB962C8B-B14F-4D97-AF65-F5344CB8AC3E}">
        <p14:creationId xmlns:p14="http://schemas.microsoft.com/office/powerpoint/2010/main" val="8100290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4621"/>
            <a:ext cx="12192000" cy="66222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p:cNvSpPr txBox="1"/>
          <p:nvPr/>
        </p:nvSpPr>
        <p:spPr>
          <a:xfrm>
            <a:off x="342565" y="85656"/>
            <a:ext cx="3983655" cy="461665"/>
          </a:xfrm>
          <a:prstGeom prst="rect">
            <a:avLst/>
          </a:prstGeom>
          <a:noFill/>
        </p:spPr>
        <p:txBody>
          <a:bodyPr wrap="none" rtlCol="0">
            <a:spAutoFit/>
          </a:bodyPr>
          <a:lstStyle/>
          <a:p>
            <a:r>
              <a:rPr lang="en-IN" sz="2400" dirty="0" smtClean="0"/>
              <a:t>Our Approach – The 4D Model</a:t>
            </a:r>
            <a:endParaRPr lang="en-IN" sz="2400" dirty="0"/>
          </a:p>
        </p:txBody>
      </p:sp>
      <p:pic>
        <p:nvPicPr>
          <p:cNvPr id="8" name="Picture 4" descr="Image result for maynard leigh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2569" y="5693195"/>
            <a:ext cx="4317023" cy="83750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7" descr="dddd"/>
          <p:cNvPicPr>
            <a:picLocks noChangeAspect="1" noChangeArrowheads="1"/>
          </p:cNvPicPr>
          <p:nvPr/>
        </p:nvPicPr>
        <p:blipFill>
          <a:blip r:embed="rId3" cstate="print"/>
          <a:srcRect/>
          <a:stretch>
            <a:fillRect/>
          </a:stretch>
        </p:blipFill>
        <p:spPr bwMode="auto">
          <a:xfrm>
            <a:off x="304800" y="747877"/>
            <a:ext cx="5435991" cy="5532185"/>
          </a:xfrm>
          <a:prstGeom prst="rect">
            <a:avLst/>
          </a:prstGeom>
          <a:noFill/>
          <a:ln w="9525">
            <a:noFill/>
            <a:miter lim="800000"/>
            <a:headEnd/>
            <a:tailEnd/>
          </a:ln>
        </p:spPr>
      </p:pic>
      <p:sp>
        <p:nvSpPr>
          <p:cNvPr id="13" name="Rectangle 3"/>
          <p:cNvSpPr>
            <a:spLocks noChangeArrowheads="1"/>
          </p:cNvSpPr>
          <p:nvPr/>
        </p:nvSpPr>
        <p:spPr bwMode="auto">
          <a:xfrm>
            <a:off x="5905961" y="1649454"/>
            <a:ext cx="5603631" cy="3439239"/>
          </a:xfrm>
          <a:prstGeom prst="roundRect">
            <a:avLst/>
          </a:prstGeom>
          <a:noFill/>
          <a:ln w="9525">
            <a:solidFill>
              <a:schemeClr val="bg1">
                <a:lumMod val="75000"/>
              </a:schemeClr>
            </a:solidFill>
            <a:miter lim="800000"/>
            <a:headEnd/>
            <a:tailEnd/>
          </a:ln>
          <a:effectLst/>
        </p:spPr>
        <p:txBody>
          <a:bodyPr wrap="square" anchor="ctr">
            <a:spAutoFit/>
          </a:bodyPr>
          <a:lstStyle/>
          <a:p>
            <a:pPr algn="just" eaLnBrk="0" hangingPunct="0">
              <a:defRPr/>
            </a:pPr>
            <a:r>
              <a:rPr lang="en-GB" sz="1400" dirty="0">
                <a:solidFill>
                  <a:srgbClr val="1D1B11"/>
                </a:solidFill>
                <a:latin typeface="+mn-lt"/>
                <a:ea typeface="Times New Roman" pitchFamily="18" charset="0"/>
                <a:cs typeface="Arial" pitchFamily="34" charset="0"/>
              </a:rPr>
              <a:t>We would start with a further </a:t>
            </a:r>
            <a:r>
              <a:rPr lang="en-GB" sz="1400" b="1" dirty="0">
                <a:solidFill>
                  <a:srgbClr val="548DD4"/>
                </a:solidFill>
                <a:latin typeface="+mn-lt"/>
                <a:ea typeface="Times New Roman" pitchFamily="18" charset="0"/>
                <a:cs typeface="Arial" pitchFamily="34" charset="0"/>
              </a:rPr>
              <a:t>diagnostic</a:t>
            </a:r>
            <a:r>
              <a:rPr lang="en-GB" sz="1400" b="1" dirty="0">
                <a:solidFill>
                  <a:srgbClr val="1F497D"/>
                </a:solidFill>
                <a:latin typeface="+mn-lt"/>
                <a:ea typeface="Times New Roman" pitchFamily="18" charset="0"/>
                <a:cs typeface="Arial" pitchFamily="34" charset="0"/>
              </a:rPr>
              <a:t> </a:t>
            </a:r>
            <a:r>
              <a:rPr lang="en-GB" sz="1400" dirty="0">
                <a:solidFill>
                  <a:srgbClr val="1D1B11"/>
                </a:solidFill>
                <a:latin typeface="+mn-lt"/>
                <a:ea typeface="Times New Roman" pitchFamily="18" charset="0"/>
                <a:cs typeface="Arial" pitchFamily="34" charset="0"/>
              </a:rPr>
              <a:t>conversation with different </a:t>
            </a:r>
            <a:r>
              <a:rPr lang="en-GB" sz="1400" dirty="0" smtClean="0">
                <a:solidFill>
                  <a:srgbClr val="1D1B11"/>
                </a:solidFill>
                <a:ea typeface="Times New Roman" pitchFamily="18" charset="0"/>
                <a:cs typeface="Arial" pitchFamily="34" charset="0"/>
              </a:rPr>
              <a:t>participants in</a:t>
            </a:r>
            <a:r>
              <a:rPr lang="en-GB" sz="1400" dirty="0" smtClean="0">
                <a:solidFill>
                  <a:srgbClr val="1D1B11"/>
                </a:solidFill>
                <a:latin typeface="+mn-lt"/>
                <a:ea typeface="Times New Roman" pitchFamily="18" charset="0"/>
                <a:cs typeface="Arial" pitchFamily="34" charset="0"/>
              </a:rPr>
              <a:t> </a:t>
            </a:r>
            <a:r>
              <a:rPr lang="en-GB" sz="1400" dirty="0">
                <a:solidFill>
                  <a:srgbClr val="1D1B11"/>
                </a:solidFill>
                <a:latin typeface="+mn-lt"/>
                <a:ea typeface="Times New Roman" pitchFamily="18" charset="0"/>
                <a:cs typeface="Arial" pitchFamily="34" charset="0"/>
              </a:rPr>
              <a:t>your organization . We may also run an online profile to gauge the feedback for individuals to then </a:t>
            </a:r>
            <a:r>
              <a:rPr lang="en-GB" sz="1400" b="1" dirty="0">
                <a:solidFill>
                  <a:srgbClr val="548DD4"/>
                </a:solidFill>
                <a:latin typeface="+mn-lt"/>
                <a:ea typeface="Times New Roman" pitchFamily="18" charset="0"/>
                <a:cs typeface="Arial" pitchFamily="34" charset="0"/>
              </a:rPr>
              <a:t>design</a:t>
            </a:r>
            <a:r>
              <a:rPr lang="en-GB" sz="1400" dirty="0">
                <a:solidFill>
                  <a:srgbClr val="1F497D"/>
                </a:solidFill>
                <a:latin typeface="+mn-lt"/>
                <a:ea typeface="Times New Roman" pitchFamily="18" charset="0"/>
                <a:cs typeface="Arial" pitchFamily="34" charset="0"/>
              </a:rPr>
              <a:t> </a:t>
            </a:r>
            <a:r>
              <a:rPr lang="en-GB" sz="1400" dirty="0">
                <a:solidFill>
                  <a:srgbClr val="1D1B11"/>
                </a:solidFill>
                <a:latin typeface="+mn-lt"/>
                <a:ea typeface="Times New Roman" pitchFamily="18" charset="0"/>
                <a:cs typeface="Arial" pitchFamily="34" charset="0"/>
              </a:rPr>
              <a:t>experiences delivered using theatre methodologies in the </a:t>
            </a:r>
            <a:r>
              <a:rPr lang="en-GB" sz="1400" dirty="0" smtClean="0">
                <a:solidFill>
                  <a:srgbClr val="1D1B11"/>
                </a:solidFill>
                <a:latin typeface="+mn-lt"/>
                <a:ea typeface="Times New Roman" pitchFamily="18" charset="0"/>
                <a:cs typeface="Arial" pitchFamily="34" charset="0"/>
              </a:rPr>
              <a:t>workshop </a:t>
            </a:r>
            <a:r>
              <a:rPr lang="en-GB" sz="1400" dirty="0">
                <a:solidFill>
                  <a:srgbClr val="1D1B11"/>
                </a:solidFill>
                <a:latin typeface="+mn-lt"/>
                <a:ea typeface="Times New Roman" pitchFamily="18" charset="0"/>
                <a:cs typeface="Arial" pitchFamily="34" charset="0"/>
              </a:rPr>
              <a:t>along the lines indicated in this proposal.</a:t>
            </a:r>
          </a:p>
          <a:p>
            <a:pPr algn="just" eaLnBrk="0" hangingPunct="0">
              <a:defRPr/>
            </a:pPr>
            <a:endParaRPr lang="en-GB" sz="1400" dirty="0">
              <a:solidFill>
                <a:srgbClr val="1D1B11"/>
              </a:solidFill>
              <a:latin typeface="+mn-lt"/>
              <a:ea typeface="Times New Roman" pitchFamily="18" charset="0"/>
              <a:cs typeface="Arial" pitchFamily="34" charset="0"/>
            </a:endParaRPr>
          </a:p>
          <a:p>
            <a:pPr algn="just" eaLnBrk="0" hangingPunct="0">
              <a:defRPr/>
            </a:pPr>
            <a:r>
              <a:rPr lang="en-GB" sz="1400" dirty="0">
                <a:solidFill>
                  <a:srgbClr val="1D1B11"/>
                </a:solidFill>
                <a:latin typeface="+mn-lt"/>
                <a:ea typeface="Times New Roman" pitchFamily="18" charset="0"/>
                <a:cs typeface="Arial" pitchFamily="34" charset="0"/>
              </a:rPr>
              <a:t>The experience for the leaders would be </a:t>
            </a:r>
            <a:r>
              <a:rPr lang="en-GB" sz="1400" b="1" dirty="0">
                <a:solidFill>
                  <a:srgbClr val="4F81BD"/>
                </a:solidFill>
                <a:latin typeface="+mn-lt"/>
                <a:ea typeface="Times New Roman" pitchFamily="18" charset="0"/>
                <a:cs typeface="Arial" pitchFamily="34" charset="0"/>
              </a:rPr>
              <a:t>delivered </a:t>
            </a:r>
            <a:r>
              <a:rPr lang="en-GB" sz="1400" dirty="0">
                <a:solidFill>
                  <a:srgbClr val="1D1B11"/>
                </a:solidFill>
                <a:latin typeface="+mn-lt"/>
                <a:ea typeface="Times New Roman" pitchFamily="18" charset="0"/>
                <a:cs typeface="Arial" pitchFamily="34" charset="0"/>
              </a:rPr>
              <a:t>by an experienced MaynardLeigh facilitator. We pride in creating unique experiences which would help the team connect back to their behaviour's at work and otherwise.</a:t>
            </a:r>
          </a:p>
          <a:p>
            <a:pPr algn="just" eaLnBrk="0" hangingPunct="0">
              <a:defRPr/>
            </a:pPr>
            <a:endParaRPr lang="en-US" sz="1400" dirty="0">
              <a:latin typeface="+mn-lt"/>
            </a:endParaRPr>
          </a:p>
          <a:p>
            <a:pPr algn="just" eaLnBrk="0" hangingPunct="0">
              <a:defRPr/>
            </a:pPr>
            <a:r>
              <a:rPr lang="en-GB" sz="1400" dirty="0">
                <a:solidFill>
                  <a:srgbClr val="1D1B11"/>
                </a:solidFill>
                <a:latin typeface="+mn-lt"/>
                <a:ea typeface="Times New Roman" pitchFamily="18" charset="0"/>
                <a:cs typeface="Arial" pitchFamily="34" charset="0"/>
              </a:rPr>
              <a:t>We would recommend a</a:t>
            </a:r>
            <a:r>
              <a:rPr lang="en-GB" sz="1400" dirty="0">
                <a:solidFill>
                  <a:srgbClr val="1F497D"/>
                </a:solidFill>
                <a:latin typeface="+mn-lt"/>
                <a:ea typeface="Times New Roman" pitchFamily="18" charset="0"/>
                <a:cs typeface="Arial" pitchFamily="34" charset="0"/>
              </a:rPr>
              <a:t> </a:t>
            </a:r>
            <a:r>
              <a:rPr lang="en-GB" sz="1400" b="1" dirty="0">
                <a:solidFill>
                  <a:srgbClr val="548DD4"/>
                </a:solidFill>
                <a:latin typeface="+mn-lt"/>
                <a:ea typeface="Times New Roman" pitchFamily="18" charset="0"/>
                <a:cs typeface="Arial" pitchFamily="34" charset="0"/>
              </a:rPr>
              <a:t>discovery meeting</a:t>
            </a:r>
            <a:r>
              <a:rPr lang="en-GB" sz="1400" dirty="0">
                <a:solidFill>
                  <a:srgbClr val="1F497D"/>
                </a:solidFill>
                <a:latin typeface="+mn-lt"/>
                <a:ea typeface="Times New Roman" pitchFamily="18" charset="0"/>
                <a:cs typeface="Arial" pitchFamily="34" charset="0"/>
              </a:rPr>
              <a:t> </a:t>
            </a:r>
            <a:r>
              <a:rPr lang="en-GB" sz="1400" dirty="0">
                <a:solidFill>
                  <a:srgbClr val="1D1B11"/>
                </a:solidFill>
                <a:latin typeface="+mn-lt"/>
                <a:ea typeface="Times New Roman" pitchFamily="18" charset="0"/>
                <a:cs typeface="Arial" pitchFamily="34" charset="0"/>
              </a:rPr>
              <a:t>with you after the workshop has been completed in order to </a:t>
            </a:r>
            <a:r>
              <a:rPr lang="en-GB" sz="1400" dirty="0" smtClean="0">
                <a:solidFill>
                  <a:srgbClr val="1D1B11"/>
                </a:solidFill>
                <a:latin typeface="+mn-lt"/>
                <a:ea typeface="Times New Roman" pitchFamily="18" charset="0"/>
                <a:cs typeface="Arial" pitchFamily="34" charset="0"/>
              </a:rPr>
              <a:t>get feedback on </a:t>
            </a:r>
            <a:r>
              <a:rPr lang="en-GB" sz="1400" dirty="0">
                <a:solidFill>
                  <a:srgbClr val="1D1B11"/>
                </a:solidFill>
                <a:latin typeface="+mn-lt"/>
                <a:ea typeface="Times New Roman" pitchFamily="18" charset="0"/>
                <a:cs typeface="Arial" pitchFamily="34" charset="0"/>
              </a:rPr>
              <a:t>the themes and issues that were uncovered. </a:t>
            </a:r>
            <a:endParaRPr lang="en-GB" sz="1400" dirty="0">
              <a:latin typeface="+mn-lt"/>
            </a:endParaRPr>
          </a:p>
        </p:txBody>
      </p:sp>
      <p:sp>
        <p:nvSpPr>
          <p:cNvPr id="2" name="Slide Number Placeholder 1"/>
          <p:cNvSpPr>
            <a:spLocks noGrp="1"/>
          </p:cNvSpPr>
          <p:nvPr>
            <p:ph type="sldNum" sz="quarter" idx="12"/>
          </p:nvPr>
        </p:nvSpPr>
        <p:spPr/>
        <p:txBody>
          <a:bodyPr/>
          <a:lstStyle/>
          <a:p>
            <a:fld id="{2431384F-D4C8-42AC-8756-D72A2598FDF3}" type="slidenum">
              <a:rPr lang="en-IN" smtClean="0"/>
              <a:t>5</a:t>
            </a:fld>
            <a:endParaRPr lang="en-IN"/>
          </a:p>
        </p:txBody>
      </p:sp>
    </p:spTree>
    <p:extLst>
      <p:ext uri="{BB962C8B-B14F-4D97-AF65-F5344CB8AC3E}">
        <p14:creationId xmlns:p14="http://schemas.microsoft.com/office/powerpoint/2010/main" val="1588807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8481" y="1463521"/>
            <a:ext cx="11167027" cy="4708981"/>
          </a:xfrm>
          <a:prstGeom prst="rect">
            <a:avLst/>
          </a:prstGeom>
          <a:noFill/>
        </p:spPr>
        <p:txBody>
          <a:bodyPr wrap="square">
            <a:spAutoFit/>
          </a:bodyPr>
          <a:lstStyle/>
          <a:p>
            <a:pPr>
              <a:defRPr/>
            </a:pPr>
            <a:r>
              <a:rPr lang="en-US" sz="2000" dirty="0">
                <a:latin typeface="+mj-lt"/>
                <a:cs typeface="Arial" charset="0"/>
              </a:rPr>
              <a:t>We </a:t>
            </a:r>
            <a:r>
              <a:rPr lang="en-US" sz="2000" dirty="0" smtClean="0">
                <a:latin typeface="+mj-lt"/>
                <a:cs typeface="Arial" charset="0"/>
              </a:rPr>
              <a:t>would want to spend time to undertake some pre-work in conversing with the participants, which would enable us to customize the solution for your exact needs: </a:t>
            </a:r>
          </a:p>
          <a:p>
            <a:pPr>
              <a:defRPr/>
            </a:pPr>
            <a:endParaRPr lang="en-US" sz="2000" dirty="0">
              <a:latin typeface="+mj-lt"/>
              <a:cs typeface="Arial" charset="0"/>
            </a:endParaRPr>
          </a:p>
          <a:p>
            <a:pPr>
              <a:defRPr/>
            </a:pPr>
            <a:r>
              <a:rPr lang="en-US" sz="2000" b="1" dirty="0" smtClean="0">
                <a:latin typeface="+mj-lt"/>
                <a:cs typeface="Arial" charset="0"/>
              </a:rPr>
              <a:t>Requirements: </a:t>
            </a:r>
          </a:p>
          <a:p>
            <a:pPr>
              <a:defRPr/>
            </a:pPr>
            <a:endParaRPr lang="en-US" sz="2000" dirty="0">
              <a:latin typeface="+mj-lt"/>
              <a:cs typeface="Arial" charset="0"/>
            </a:endParaRPr>
          </a:p>
          <a:p>
            <a:pPr marL="285750" indent="-285750">
              <a:buFont typeface="Arial" panose="020B0604020202020204" pitchFamily="34" charset="0"/>
              <a:buChar char="•"/>
              <a:defRPr/>
            </a:pPr>
            <a:r>
              <a:rPr lang="en-US" sz="2000" dirty="0" smtClean="0">
                <a:latin typeface="+mj-lt"/>
                <a:cs typeface="Arial" charset="0"/>
              </a:rPr>
              <a:t>Telephonic conversation with a minimum of 3 participants – half hour sessions each</a:t>
            </a:r>
          </a:p>
          <a:p>
            <a:pPr marL="285750" indent="-285750">
              <a:buFont typeface="Arial" panose="020B0604020202020204" pitchFamily="34" charset="0"/>
              <a:buChar char="•"/>
              <a:defRPr/>
            </a:pPr>
            <a:r>
              <a:rPr lang="en-US" sz="2000" dirty="0" smtClean="0">
                <a:latin typeface="+mj-lt"/>
                <a:cs typeface="Arial" charset="0"/>
              </a:rPr>
              <a:t>Telephonic conversation with at least 1 group leader (Level 1B) – half an hour session </a:t>
            </a:r>
            <a:endParaRPr lang="en-US" sz="2000" dirty="0">
              <a:latin typeface="+mj-lt"/>
              <a:cs typeface="Arial" charset="0"/>
            </a:endParaRPr>
          </a:p>
          <a:p>
            <a:pPr marL="285750" indent="-285750">
              <a:buFont typeface="Arial" panose="020B0604020202020204" pitchFamily="34" charset="0"/>
              <a:buChar char="•"/>
              <a:defRPr/>
            </a:pPr>
            <a:endParaRPr lang="en-US" sz="2000" b="1" dirty="0">
              <a:latin typeface="+mj-lt"/>
              <a:cs typeface="Arial" charset="0"/>
            </a:endParaRPr>
          </a:p>
          <a:p>
            <a:pPr>
              <a:defRPr/>
            </a:pPr>
            <a:r>
              <a:rPr lang="en-US" sz="2000" b="1" dirty="0" smtClean="0">
                <a:latin typeface="+mj-lt"/>
                <a:cs typeface="Arial" charset="0"/>
              </a:rPr>
              <a:t>Our Curiosity: </a:t>
            </a:r>
          </a:p>
          <a:p>
            <a:pPr>
              <a:defRPr/>
            </a:pPr>
            <a:endParaRPr lang="en-US" sz="2000" dirty="0" smtClean="0">
              <a:latin typeface="+mj-lt"/>
              <a:cs typeface="Arial" charset="0"/>
            </a:endParaRPr>
          </a:p>
          <a:p>
            <a:pPr marL="285750" indent="-285750">
              <a:buFont typeface="Arial" panose="020B0604020202020204" pitchFamily="34" charset="0"/>
              <a:buChar char="•"/>
              <a:defRPr/>
            </a:pPr>
            <a:r>
              <a:rPr lang="en-US" sz="2000" dirty="0">
                <a:latin typeface="+mj-lt"/>
                <a:cs typeface="Arial" charset="0"/>
              </a:rPr>
              <a:t>Current State - what’s working, areas of strengths, </a:t>
            </a:r>
            <a:r>
              <a:rPr lang="en-US" sz="2000" dirty="0" smtClean="0">
                <a:latin typeface="+mj-lt"/>
                <a:cs typeface="Arial" charset="0"/>
              </a:rPr>
              <a:t>challenges</a:t>
            </a:r>
            <a:r>
              <a:rPr lang="en-US" sz="2000" dirty="0">
                <a:latin typeface="+mj-lt"/>
                <a:cs typeface="Arial" charset="0"/>
              </a:rPr>
              <a:t>, </a:t>
            </a:r>
            <a:r>
              <a:rPr lang="en-US" sz="2000" dirty="0" smtClean="0">
                <a:latin typeface="+mj-lt"/>
                <a:cs typeface="Arial" charset="0"/>
              </a:rPr>
              <a:t>etc.</a:t>
            </a:r>
            <a:endParaRPr lang="en-US" sz="2000" dirty="0">
              <a:latin typeface="+mj-lt"/>
              <a:cs typeface="Arial" charset="0"/>
            </a:endParaRPr>
          </a:p>
          <a:p>
            <a:pPr marL="285750" indent="-285750">
              <a:buFont typeface="Arial" panose="020B0604020202020204" pitchFamily="34" charset="0"/>
              <a:buChar char="•"/>
              <a:defRPr/>
            </a:pPr>
            <a:r>
              <a:rPr lang="en-US" sz="2000" dirty="0">
                <a:latin typeface="+mj-lt"/>
                <a:cs typeface="Arial" charset="0"/>
              </a:rPr>
              <a:t>Current scenarios of their interactions with the stakeholders, </a:t>
            </a:r>
            <a:r>
              <a:rPr lang="en-US" sz="2000" dirty="0" smtClean="0">
                <a:latin typeface="+mj-lt"/>
                <a:cs typeface="Arial" charset="0"/>
              </a:rPr>
              <a:t>customers/vendors</a:t>
            </a:r>
            <a:endParaRPr lang="en-US" sz="2000" dirty="0">
              <a:latin typeface="+mj-lt"/>
              <a:cs typeface="Arial" charset="0"/>
            </a:endParaRPr>
          </a:p>
          <a:p>
            <a:pPr marL="285750" indent="-285750">
              <a:buFont typeface="Arial" panose="020B0604020202020204" pitchFamily="34" charset="0"/>
              <a:buChar char="•"/>
              <a:defRPr/>
            </a:pPr>
            <a:r>
              <a:rPr lang="en-US" sz="2000" dirty="0">
                <a:latin typeface="+mj-lt"/>
                <a:cs typeface="Arial" charset="0"/>
              </a:rPr>
              <a:t>Gather anecdotes, examples &amp; situations relevant for the </a:t>
            </a:r>
            <a:r>
              <a:rPr lang="en-US" sz="2000" dirty="0" smtClean="0">
                <a:latin typeface="+mj-lt"/>
                <a:cs typeface="Arial" charset="0"/>
              </a:rPr>
              <a:t>workshop</a:t>
            </a:r>
            <a:endParaRPr lang="en-US" sz="2000" dirty="0">
              <a:latin typeface="+mj-lt"/>
              <a:cs typeface="Arial" charset="0"/>
            </a:endParaRPr>
          </a:p>
          <a:p>
            <a:pPr marL="285750" indent="-285750">
              <a:buFont typeface="Arial" panose="020B0604020202020204" pitchFamily="34" charset="0"/>
              <a:buChar char="•"/>
              <a:defRPr/>
            </a:pPr>
            <a:r>
              <a:rPr lang="en-US" sz="2000" dirty="0">
                <a:latin typeface="+mj-lt"/>
                <a:cs typeface="Arial" charset="0"/>
              </a:rPr>
              <a:t>Get to know their work flow </a:t>
            </a:r>
            <a:r>
              <a:rPr lang="en-US" sz="2000" dirty="0" smtClean="0">
                <a:latin typeface="+mj-lt"/>
                <a:cs typeface="Arial" charset="0"/>
              </a:rPr>
              <a:t>and day to day responsibilities </a:t>
            </a:r>
            <a:endParaRPr lang="en-US" sz="2000" dirty="0">
              <a:latin typeface="+mj-lt"/>
              <a:cs typeface="Arial" charset="0"/>
            </a:endParaRPr>
          </a:p>
          <a:p>
            <a:pPr>
              <a:defRPr/>
            </a:pPr>
            <a:endParaRPr lang="en-US" sz="2000" dirty="0" smtClean="0">
              <a:latin typeface="+mj-lt"/>
              <a:cs typeface="Arial" charset="0"/>
            </a:endParaRPr>
          </a:p>
        </p:txBody>
      </p:sp>
      <p:sp>
        <p:nvSpPr>
          <p:cNvPr id="6" name="Rectangle 4"/>
          <p:cNvSpPr>
            <a:spLocks noChangeArrowheads="1"/>
          </p:cNvSpPr>
          <p:nvPr/>
        </p:nvSpPr>
        <p:spPr bwMode="auto">
          <a:xfrm>
            <a:off x="368481" y="941840"/>
            <a:ext cx="2349654" cy="521681"/>
          </a:xfrm>
          <a:prstGeom prst="rect">
            <a:avLst/>
          </a:prstGeom>
          <a:extLst/>
        </p:spPr>
        <p:txBody>
          <a:bodyPr vert="horz" lIns="91440" tIns="45720" rIns="91440" bIns="45720" rtlCol="0" anchor="ctr">
            <a:noAutofit/>
          </a:bodyPr>
          <a:lstStyle/>
          <a:p>
            <a:pPr eaLnBrk="0" hangingPunct="0">
              <a:lnSpc>
                <a:spcPct val="90000"/>
              </a:lnSpc>
            </a:pPr>
            <a:r>
              <a:rPr lang="en-US" altLang="en-US" sz="2800" b="1" dirty="0" smtClean="0">
                <a:solidFill>
                  <a:schemeClr val="tx2"/>
                </a:solidFill>
                <a:ea typeface="+mj-ea"/>
                <a:cs typeface="+mj-cs"/>
              </a:rPr>
              <a:t>Diagnose</a:t>
            </a:r>
            <a:endParaRPr lang="en-US" altLang="en-US" sz="2800" b="1" dirty="0">
              <a:solidFill>
                <a:schemeClr val="tx2"/>
              </a:solidFill>
              <a:ea typeface="+mj-ea"/>
              <a:cs typeface="+mj-cs"/>
            </a:endParaRPr>
          </a:p>
        </p:txBody>
      </p:sp>
      <p:sp>
        <p:nvSpPr>
          <p:cNvPr id="3" name="Rectangle 2"/>
          <p:cNvSpPr/>
          <p:nvPr/>
        </p:nvSpPr>
        <p:spPr>
          <a:xfrm>
            <a:off x="0" y="-14621"/>
            <a:ext cx="12192000" cy="66222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p:cNvSpPr txBox="1"/>
          <p:nvPr/>
        </p:nvSpPr>
        <p:spPr>
          <a:xfrm>
            <a:off x="342565" y="85656"/>
            <a:ext cx="5493683" cy="461665"/>
          </a:xfrm>
          <a:prstGeom prst="rect">
            <a:avLst/>
          </a:prstGeom>
          <a:noFill/>
        </p:spPr>
        <p:txBody>
          <a:bodyPr wrap="none" rtlCol="0">
            <a:spAutoFit/>
          </a:bodyPr>
          <a:lstStyle/>
          <a:p>
            <a:r>
              <a:rPr lang="en-IN" sz="2400" dirty="0" smtClean="0"/>
              <a:t>Our Approach – The 4D Model – Diagnose</a:t>
            </a:r>
            <a:endParaRPr lang="en-IN" sz="2400" dirty="0"/>
          </a:p>
        </p:txBody>
      </p:sp>
      <p:pic>
        <p:nvPicPr>
          <p:cNvPr id="7" name="Picture 4" descr="Image result for maynard leigh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2569" y="5693195"/>
            <a:ext cx="4317023" cy="83750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2431384F-D4C8-42AC-8756-D72A2598FDF3}" type="slidenum">
              <a:rPr lang="en-IN" smtClean="0"/>
              <a:t>6</a:t>
            </a:fld>
            <a:endParaRPr lang="en-IN"/>
          </a:p>
        </p:txBody>
      </p:sp>
    </p:spTree>
    <p:extLst>
      <p:ext uri="{BB962C8B-B14F-4D97-AF65-F5344CB8AC3E}">
        <p14:creationId xmlns:p14="http://schemas.microsoft.com/office/powerpoint/2010/main" val="2143671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8481" y="1463521"/>
            <a:ext cx="11167027" cy="1323439"/>
          </a:xfrm>
          <a:prstGeom prst="rect">
            <a:avLst/>
          </a:prstGeom>
          <a:noFill/>
        </p:spPr>
        <p:txBody>
          <a:bodyPr wrap="square">
            <a:spAutoFit/>
          </a:bodyPr>
          <a:lstStyle/>
          <a:p>
            <a:pPr>
              <a:defRPr/>
            </a:pPr>
            <a:r>
              <a:rPr lang="en-US" sz="2000" dirty="0" smtClean="0">
                <a:latin typeface="+mj-lt"/>
                <a:cs typeface="Arial" charset="0"/>
              </a:rPr>
              <a:t>Post the diagnosis we shall get into designing a customized delivery solution for your participants and we shall aim to provide the following 2 things:  </a:t>
            </a:r>
          </a:p>
          <a:p>
            <a:pPr>
              <a:defRPr/>
            </a:pPr>
            <a:endParaRPr lang="en-US" sz="2000" dirty="0">
              <a:latin typeface="+mj-lt"/>
              <a:cs typeface="Arial" charset="0"/>
            </a:endParaRPr>
          </a:p>
          <a:p>
            <a:pPr>
              <a:defRPr/>
            </a:pPr>
            <a:endParaRPr lang="en-US" sz="2000" dirty="0" smtClean="0">
              <a:latin typeface="+mj-lt"/>
              <a:cs typeface="Arial" charset="0"/>
            </a:endParaRPr>
          </a:p>
        </p:txBody>
      </p:sp>
      <p:sp>
        <p:nvSpPr>
          <p:cNvPr id="6" name="Rectangle 4"/>
          <p:cNvSpPr>
            <a:spLocks noChangeArrowheads="1"/>
          </p:cNvSpPr>
          <p:nvPr/>
        </p:nvSpPr>
        <p:spPr bwMode="auto">
          <a:xfrm>
            <a:off x="368481" y="941840"/>
            <a:ext cx="2349654" cy="521681"/>
          </a:xfrm>
          <a:prstGeom prst="rect">
            <a:avLst/>
          </a:prstGeom>
          <a:extLst/>
        </p:spPr>
        <p:txBody>
          <a:bodyPr vert="horz" lIns="91440" tIns="45720" rIns="91440" bIns="45720" rtlCol="0" anchor="ctr">
            <a:noAutofit/>
          </a:bodyPr>
          <a:lstStyle/>
          <a:p>
            <a:pPr eaLnBrk="0" hangingPunct="0">
              <a:lnSpc>
                <a:spcPct val="90000"/>
              </a:lnSpc>
            </a:pPr>
            <a:r>
              <a:rPr lang="en-US" altLang="en-US" sz="2800" b="1" dirty="0" smtClean="0">
                <a:solidFill>
                  <a:schemeClr val="tx2"/>
                </a:solidFill>
                <a:ea typeface="+mj-ea"/>
                <a:cs typeface="+mj-cs"/>
              </a:rPr>
              <a:t>Design</a:t>
            </a:r>
            <a:endParaRPr lang="en-US" altLang="en-US" sz="2800" b="1" dirty="0">
              <a:solidFill>
                <a:schemeClr val="tx2"/>
              </a:solidFill>
              <a:ea typeface="+mj-ea"/>
              <a:cs typeface="+mj-cs"/>
            </a:endParaRPr>
          </a:p>
        </p:txBody>
      </p:sp>
      <p:sp>
        <p:nvSpPr>
          <p:cNvPr id="3" name="Rectangle 2"/>
          <p:cNvSpPr/>
          <p:nvPr/>
        </p:nvSpPr>
        <p:spPr>
          <a:xfrm>
            <a:off x="0" y="-14621"/>
            <a:ext cx="12192000" cy="66222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p:cNvSpPr txBox="1"/>
          <p:nvPr/>
        </p:nvSpPr>
        <p:spPr>
          <a:xfrm>
            <a:off x="342565" y="85656"/>
            <a:ext cx="5115375" cy="461665"/>
          </a:xfrm>
          <a:prstGeom prst="rect">
            <a:avLst/>
          </a:prstGeom>
          <a:noFill/>
        </p:spPr>
        <p:txBody>
          <a:bodyPr wrap="none" rtlCol="0">
            <a:spAutoFit/>
          </a:bodyPr>
          <a:lstStyle/>
          <a:p>
            <a:r>
              <a:rPr lang="en-IN" sz="2400" dirty="0" smtClean="0"/>
              <a:t>Our Approach – The 4D Model – Design</a:t>
            </a:r>
            <a:endParaRPr lang="en-IN" sz="2400" dirty="0"/>
          </a:p>
        </p:txBody>
      </p:sp>
      <p:sp>
        <p:nvSpPr>
          <p:cNvPr id="7" name="TextBox 6"/>
          <p:cNvSpPr txBox="1"/>
          <p:nvPr/>
        </p:nvSpPr>
        <p:spPr>
          <a:xfrm>
            <a:off x="1166245" y="2551853"/>
            <a:ext cx="4785749" cy="1371785"/>
          </a:xfrm>
          <a:prstGeom prst="roundRect">
            <a:avLst/>
          </a:prstGeom>
          <a:ln>
            <a:solidFill>
              <a:schemeClr val="bg2">
                <a:lumMod val="50000"/>
              </a:schemeClr>
            </a:solidFill>
          </a:ln>
        </p:spPr>
        <p:txBody>
          <a:bodyPr vert="horz" lIns="68580" tIns="34290" rIns="68580" bIns="34290" rtlCol="0" anchor="ctr">
            <a:noAutofit/>
          </a:bodyPr>
          <a:lstStyle>
            <a:lvl1pPr>
              <a:lnSpc>
                <a:spcPct val="90000"/>
              </a:lnSpc>
              <a:spcBef>
                <a:spcPct val="0"/>
              </a:spcBef>
              <a:buNone/>
              <a:defRPr sz="3600" b="1">
                <a:solidFill>
                  <a:schemeClr val="tx2"/>
                </a:solidFill>
                <a:ea typeface="+mj-ea"/>
                <a:cs typeface="+mj-cs"/>
              </a:defRPr>
            </a:lvl1pPr>
          </a:lstStyle>
          <a:p>
            <a:pPr algn="ctr"/>
            <a:r>
              <a:rPr lang="en-US" sz="1500" dirty="0"/>
              <a:t>Diagnosis report: </a:t>
            </a:r>
            <a:r>
              <a:rPr lang="en-US" sz="1500" dirty="0">
                <a:solidFill>
                  <a:schemeClr val="tx1"/>
                </a:solidFill>
              </a:rPr>
              <a:t>A report is generated which would reflect the outputs from Diagnosis (The identity of the participants would be confidential).</a:t>
            </a:r>
          </a:p>
        </p:txBody>
      </p:sp>
      <p:sp>
        <p:nvSpPr>
          <p:cNvPr id="8" name="TextBox 7"/>
          <p:cNvSpPr txBox="1"/>
          <p:nvPr/>
        </p:nvSpPr>
        <p:spPr>
          <a:xfrm>
            <a:off x="5843423" y="4722550"/>
            <a:ext cx="4781521" cy="1371785"/>
          </a:xfrm>
          <a:prstGeom prst="roundRect">
            <a:avLst/>
          </a:prstGeom>
          <a:ln>
            <a:solidFill>
              <a:schemeClr val="bg2">
                <a:lumMod val="50000"/>
              </a:schemeClr>
            </a:solidFill>
          </a:ln>
        </p:spPr>
        <p:txBody>
          <a:bodyPr vert="horz" lIns="68580" tIns="34290" rIns="68580" bIns="34290" rtlCol="0" anchor="ctr">
            <a:noAutofit/>
          </a:bodyPr>
          <a:lstStyle>
            <a:lvl1pPr>
              <a:lnSpc>
                <a:spcPct val="90000"/>
              </a:lnSpc>
              <a:spcBef>
                <a:spcPct val="0"/>
              </a:spcBef>
              <a:buNone/>
              <a:defRPr sz="3600" b="1">
                <a:solidFill>
                  <a:schemeClr val="tx2"/>
                </a:solidFill>
                <a:ea typeface="+mj-ea"/>
                <a:cs typeface="+mj-cs"/>
              </a:defRPr>
            </a:lvl1pPr>
          </a:lstStyle>
          <a:p>
            <a:pPr algn="ctr"/>
            <a:r>
              <a:rPr lang="en-US" sz="1500" dirty="0"/>
              <a:t>Design Customization: </a:t>
            </a:r>
            <a:r>
              <a:rPr lang="en-US" sz="1500" dirty="0">
                <a:solidFill>
                  <a:schemeClr val="tx1"/>
                </a:solidFill>
              </a:rPr>
              <a:t>The consultant will design the final objectives and customize the content of the learning intervention. Modules of the workshops are designed, activities are mapped to the examples, new handouts are drafted based on the content.</a:t>
            </a:r>
          </a:p>
        </p:txBody>
      </p:sp>
      <p:cxnSp>
        <p:nvCxnSpPr>
          <p:cNvPr id="16" name="Elbow Connector 15"/>
          <p:cNvCxnSpPr>
            <a:stCxn id="7" idx="2"/>
            <a:endCxn id="8" idx="1"/>
          </p:cNvCxnSpPr>
          <p:nvPr/>
        </p:nvCxnSpPr>
        <p:spPr>
          <a:xfrm rot="16200000" flipH="1">
            <a:off x="3958869" y="3523888"/>
            <a:ext cx="1484805" cy="228430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431384F-D4C8-42AC-8756-D72A2598FDF3}" type="slidenum">
              <a:rPr lang="en-IN" smtClean="0"/>
              <a:t>7</a:t>
            </a:fld>
            <a:endParaRPr lang="en-IN"/>
          </a:p>
        </p:txBody>
      </p:sp>
    </p:spTree>
    <p:extLst>
      <p:ext uri="{BB962C8B-B14F-4D97-AF65-F5344CB8AC3E}">
        <p14:creationId xmlns:p14="http://schemas.microsoft.com/office/powerpoint/2010/main" val="12890246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4621"/>
            <a:ext cx="12192000" cy="66222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p:cNvSpPr txBox="1"/>
          <p:nvPr/>
        </p:nvSpPr>
        <p:spPr>
          <a:xfrm>
            <a:off x="342565" y="85656"/>
            <a:ext cx="5443734" cy="461665"/>
          </a:xfrm>
          <a:prstGeom prst="rect">
            <a:avLst/>
          </a:prstGeom>
          <a:noFill/>
        </p:spPr>
        <p:txBody>
          <a:bodyPr wrap="none" rtlCol="0">
            <a:spAutoFit/>
          </a:bodyPr>
          <a:lstStyle/>
          <a:p>
            <a:r>
              <a:rPr lang="en-IN" sz="2400" dirty="0" smtClean="0"/>
              <a:t>Rolling Out – The Personal Impact Journey</a:t>
            </a:r>
            <a:endParaRPr lang="en-IN" sz="2400" dirty="0"/>
          </a:p>
        </p:txBody>
      </p:sp>
      <p:graphicFrame>
        <p:nvGraphicFramePr>
          <p:cNvPr id="15" name="Diagram 14"/>
          <p:cNvGraphicFramePr/>
          <p:nvPr>
            <p:extLst>
              <p:ext uri="{D42A27DB-BD31-4B8C-83A1-F6EECF244321}">
                <p14:modId xmlns:p14="http://schemas.microsoft.com/office/powerpoint/2010/main" val="770757069"/>
              </p:ext>
            </p:extLst>
          </p:nvPr>
        </p:nvGraphicFramePr>
        <p:xfrm>
          <a:off x="784412" y="2031620"/>
          <a:ext cx="10623176" cy="29886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Oval 15"/>
          <p:cNvSpPr/>
          <p:nvPr/>
        </p:nvSpPr>
        <p:spPr>
          <a:xfrm>
            <a:off x="2286003" y="395516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7" name="Oval 16"/>
          <p:cNvSpPr/>
          <p:nvPr/>
        </p:nvSpPr>
        <p:spPr>
          <a:xfrm>
            <a:off x="5905500" y="395516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8" name="Oval 17"/>
          <p:cNvSpPr/>
          <p:nvPr/>
        </p:nvSpPr>
        <p:spPr>
          <a:xfrm>
            <a:off x="9529480" y="395516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 name="Slide Number Placeholder 1"/>
          <p:cNvSpPr>
            <a:spLocks noGrp="1"/>
          </p:cNvSpPr>
          <p:nvPr>
            <p:ph type="sldNum" sz="quarter" idx="12"/>
          </p:nvPr>
        </p:nvSpPr>
        <p:spPr/>
        <p:txBody>
          <a:bodyPr/>
          <a:lstStyle/>
          <a:p>
            <a:fld id="{2431384F-D4C8-42AC-8756-D72A2598FDF3}" type="slidenum">
              <a:rPr lang="en-IN" smtClean="0"/>
              <a:t>8</a:t>
            </a:fld>
            <a:endParaRPr lang="en-IN"/>
          </a:p>
        </p:txBody>
      </p:sp>
    </p:spTree>
    <p:extLst>
      <p:ext uri="{BB962C8B-B14F-4D97-AF65-F5344CB8AC3E}">
        <p14:creationId xmlns:p14="http://schemas.microsoft.com/office/powerpoint/2010/main" val="2717801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4621"/>
            <a:ext cx="12192000" cy="66222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p:cNvSpPr txBox="1"/>
          <p:nvPr/>
        </p:nvSpPr>
        <p:spPr>
          <a:xfrm>
            <a:off x="342565" y="85656"/>
            <a:ext cx="6019789" cy="461665"/>
          </a:xfrm>
          <a:prstGeom prst="rect">
            <a:avLst/>
          </a:prstGeom>
          <a:noFill/>
        </p:spPr>
        <p:txBody>
          <a:bodyPr wrap="none" rtlCol="0">
            <a:spAutoFit/>
          </a:bodyPr>
          <a:lstStyle/>
          <a:p>
            <a:r>
              <a:rPr lang="en-IN" sz="2400" dirty="0" smtClean="0"/>
              <a:t>At the end of the journey participants should…</a:t>
            </a:r>
            <a:endParaRPr lang="en-IN" sz="2400" dirty="0"/>
          </a:p>
        </p:txBody>
      </p:sp>
      <p:sp>
        <p:nvSpPr>
          <p:cNvPr id="11" name="Rectangle 10"/>
          <p:cNvSpPr/>
          <p:nvPr/>
        </p:nvSpPr>
        <p:spPr>
          <a:xfrm>
            <a:off x="2278966" y="948690"/>
            <a:ext cx="9455834" cy="5632311"/>
          </a:xfrm>
          <a:prstGeom prst="rect">
            <a:avLst/>
          </a:prstGeom>
        </p:spPr>
        <p:txBody>
          <a:bodyPr wrap="square">
            <a:spAutoFit/>
          </a:bodyPr>
          <a:lstStyle/>
          <a:p>
            <a:pPr lvl="1" fontAlgn="base">
              <a:spcBef>
                <a:spcPct val="0"/>
              </a:spcBef>
              <a:spcAft>
                <a:spcPct val="0"/>
              </a:spcAft>
              <a:defRPr/>
            </a:pPr>
            <a:r>
              <a:rPr lang="en-GB" b="1" i="1" dirty="0">
                <a:solidFill>
                  <a:srgbClr val="006699"/>
                </a:solidFill>
                <a:cs typeface="Arial" charset="0"/>
              </a:rPr>
              <a:t>Think:</a:t>
            </a:r>
            <a:endParaRPr lang="en-IN" b="1" i="1" dirty="0">
              <a:solidFill>
                <a:srgbClr val="006699"/>
              </a:solidFill>
              <a:cs typeface="Arial" charset="0"/>
            </a:endParaRPr>
          </a:p>
          <a:p>
            <a:pPr lvl="1" fontAlgn="base">
              <a:spcBef>
                <a:spcPct val="0"/>
              </a:spcBef>
              <a:spcAft>
                <a:spcPct val="0"/>
              </a:spcAft>
              <a:buFont typeface="Arial" pitchFamily="34" charset="0"/>
              <a:buChar char="•"/>
              <a:defRPr/>
            </a:pPr>
            <a:r>
              <a:rPr lang="en-IN" dirty="0">
                <a:solidFill>
                  <a:srgbClr val="006699"/>
                </a:solidFill>
                <a:cs typeface="Arial" charset="0"/>
              </a:rPr>
              <a:t> </a:t>
            </a:r>
            <a:r>
              <a:rPr lang="en-IN" dirty="0" smtClean="0">
                <a:solidFill>
                  <a:srgbClr val="006699"/>
                </a:solidFill>
                <a:cs typeface="Arial" charset="0"/>
              </a:rPr>
              <a:t>People </a:t>
            </a:r>
            <a:r>
              <a:rPr lang="en-IN" dirty="0">
                <a:solidFill>
                  <a:srgbClr val="006699"/>
                </a:solidFill>
                <a:cs typeface="Arial" charset="0"/>
              </a:rPr>
              <a:t>notice my </a:t>
            </a:r>
            <a:r>
              <a:rPr lang="en-IN" dirty="0" smtClean="0">
                <a:solidFill>
                  <a:srgbClr val="006699"/>
                </a:solidFill>
                <a:cs typeface="Arial" charset="0"/>
              </a:rPr>
              <a:t>impact, no </a:t>
            </a:r>
            <a:r>
              <a:rPr lang="en-IN" dirty="0">
                <a:solidFill>
                  <a:srgbClr val="006699"/>
                </a:solidFill>
                <a:cs typeface="Arial" charset="0"/>
              </a:rPr>
              <a:t>matter when &amp; where I </a:t>
            </a:r>
            <a:r>
              <a:rPr lang="en-IN" dirty="0" smtClean="0">
                <a:solidFill>
                  <a:srgbClr val="006699"/>
                </a:solidFill>
                <a:cs typeface="Arial" charset="0"/>
              </a:rPr>
              <a:t>am</a:t>
            </a:r>
            <a:endParaRPr lang="en-IN" dirty="0">
              <a:solidFill>
                <a:srgbClr val="006699"/>
              </a:solidFill>
              <a:cs typeface="Arial" charset="0"/>
            </a:endParaRPr>
          </a:p>
          <a:p>
            <a:pPr lvl="1" fontAlgn="base">
              <a:spcBef>
                <a:spcPct val="0"/>
              </a:spcBef>
              <a:spcAft>
                <a:spcPct val="0"/>
              </a:spcAft>
              <a:buFont typeface="Arial" pitchFamily="34" charset="0"/>
              <a:buChar char="•"/>
              <a:defRPr/>
            </a:pPr>
            <a:r>
              <a:rPr lang="en-IN" dirty="0">
                <a:solidFill>
                  <a:srgbClr val="006699"/>
                </a:solidFill>
                <a:cs typeface="Arial" charset="0"/>
              </a:rPr>
              <a:t> </a:t>
            </a:r>
            <a:r>
              <a:rPr lang="en-IN" dirty="0" smtClean="0">
                <a:solidFill>
                  <a:srgbClr val="006699"/>
                </a:solidFill>
                <a:cs typeface="Arial" charset="0"/>
              </a:rPr>
              <a:t>I </a:t>
            </a:r>
            <a:r>
              <a:rPr lang="en-IN" dirty="0">
                <a:solidFill>
                  <a:srgbClr val="006699"/>
                </a:solidFill>
                <a:cs typeface="Arial" charset="0"/>
              </a:rPr>
              <a:t>know what I need to work upon in my interactions and </a:t>
            </a:r>
            <a:r>
              <a:rPr lang="en-IN" dirty="0" smtClean="0">
                <a:solidFill>
                  <a:srgbClr val="006699"/>
                </a:solidFill>
                <a:cs typeface="Arial" charset="0"/>
              </a:rPr>
              <a:t>how to overcome nervousness</a:t>
            </a:r>
            <a:endParaRPr lang="en-IN" dirty="0">
              <a:solidFill>
                <a:srgbClr val="006699"/>
              </a:solidFill>
              <a:cs typeface="Arial" charset="0"/>
            </a:endParaRPr>
          </a:p>
          <a:p>
            <a:pPr lvl="1" fontAlgn="base">
              <a:spcBef>
                <a:spcPct val="0"/>
              </a:spcBef>
              <a:spcAft>
                <a:spcPct val="0"/>
              </a:spcAft>
              <a:buFont typeface="Arial" pitchFamily="34" charset="0"/>
              <a:buChar char="•"/>
              <a:defRPr/>
            </a:pPr>
            <a:r>
              <a:rPr lang="en-IN" dirty="0">
                <a:solidFill>
                  <a:srgbClr val="006699"/>
                </a:solidFill>
                <a:cs typeface="Arial" charset="0"/>
              </a:rPr>
              <a:t> I am making an impact at every moment- consciously and </a:t>
            </a:r>
            <a:r>
              <a:rPr lang="en-IN" dirty="0" smtClean="0">
                <a:solidFill>
                  <a:srgbClr val="006699"/>
                </a:solidFill>
                <a:cs typeface="Arial" charset="0"/>
              </a:rPr>
              <a:t>unconsciously</a:t>
            </a:r>
          </a:p>
          <a:p>
            <a:pPr lvl="1" fontAlgn="base">
              <a:spcBef>
                <a:spcPct val="0"/>
              </a:spcBef>
              <a:spcAft>
                <a:spcPct val="0"/>
              </a:spcAft>
              <a:buFont typeface="Arial" pitchFamily="34" charset="0"/>
              <a:buChar char="•"/>
              <a:defRPr/>
            </a:pPr>
            <a:r>
              <a:rPr lang="en-IN" dirty="0" smtClean="0">
                <a:solidFill>
                  <a:srgbClr val="006699"/>
                </a:solidFill>
                <a:cs typeface="Arial" charset="0"/>
              </a:rPr>
              <a:t> Everything </a:t>
            </a:r>
            <a:r>
              <a:rPr lang="en-IN" dirty="0">
                <a:solidFill>
                  <a:srgbClr val="006699"/>
                </a:solidFill>
                <a:cs typeface="Arial" charset="0"/>
              </a:rPr>
              <a:t>makes an impact- my dress, entrance, body language, voice </a:t>
            </a:r>
            <a:endParaRPr lang="en-IN" dirty="0" smtClean="0">
              <a:solidFill>
                <a:srgbClr val="006699"/>
              </a:solidFill>
              <a:cs typeface="Arial" charset="0"/>
            </a:endParaRPr>
          </a:p>
          <a:p>
            <a:pPr lvl="1" fontAlgn="base">
              <a:spcBef>
                <a:spcPct val="0"/>
              </a:spcBef>
              <a:spcAft>
                <a:spcPct val="0"/>
              </a:spcAft>
              <a:buFont typeface="Arial" pitchFamily="34" charset="0"/>
              <a:buChar char="•"/>
              <a:defRPr/>
            </a:pPr>
            <a:r>
              <a:rPr lang="en-GB" dirty="0" smtClean="0">
                <a:solidFill>
                  <a:srgbClr val="006699"/>
                </a:solidFill>
                <a:cs typeface="Arial" charset="0"/>
              </a:rPr>
              <a:t> Every interaction/presentation </a:t>
            </a:r>
            <a:r>
              <a:rPr lang="en-GB" dirty="0">
                <a:solidFill>
                  <a:srgbClr val="006699"/>
                </a:solidFill>
                <a:cs typeface="Arial" charset="0"/>
              </a:rPr>
              <a:t>is a moment of </a:t>
            </a:r>
            <a:r>
              <a:rPr lang="en-GB" dirty="0" smtClean="0">
                <a:solidFill>
                  <a:srgbClr val="006699"/>
                </a:solidFill>
                <a:cs typeface="Arial" charset="0"/>
              </a:rPr>
              <a:t>impact &amp; I </a:t>
            </a:r>
            <a:r>
              <a:rPr lang="en-GB" dirty="0">
                <a:solidFill>
                  <a:srgbClr val="006699"/>
                </a:solidFill>
                <a:cs typeface="Arial" charset="0"/>
              </a:rPr>
              <a:t>will make them </a:t>
            </a:r>
            <a:r>
              <a:rPr lang="en-GB" dirty="0" smtClean="0">
                <a:solidFill>
                  <a:srgbClr val="006699"/>
                </a:solidFill>
                <a:cs typeface="Arial" charset="0"/>
              </a:rPr>
              <a:t>count</a:t>
            </a:r>
            <a:endParaRPr lang="en-IN" dirty="0" smtClean="0">
              <a:solidFill>
                <a:srgbClr val="006699"/>
              </a:solidFill>
              <a:cs typeface="Arial" charset="0"/>
            </a:endParaRPr>
          </a:p>
          <a:p>
            <a:pPr lvl="1" fontAlgn="base">
              <a:spcBef>
                <a:spcPct val="0"/>
              </a:spcBef>
              <a:spcAft>
                <a:spcPct val="0"/>
              </a:spcAft>
              <a:defRPr/>
            </a:pPr>
            <a:r>
              <a:rPr lang="en-US" dirty="0">
                <a:solidFill>
                  <a:srgbClr val="4BACC6">
                    <a:lumMod val="75000"/>
                  </a:srgbClr>
                </a:solidFill>
                <a:cs typeface="Arial" charset="0"/>
              </a:rPr>
              <a:t> </a:t>
            </a:r>
            <a:endParaRPr lang="en-IN" dirty="0">
              <a:solidFill>
                <a:srgbClr val="4BACC6">
                  <a:lumMod val="75000"/>
                </a:srgbClr>
              </a:solidFill>
              <a:cs typeface="Arial" charset="0"/>
            </a:endParaRPr>
          </a:p>
          <a:p>
            <a:pPr lvl="3" fontAlgn="base">
              <a:spcBef>
                <a:spcPct val="0"/>
              </a:spcBef>
              <a:spcAft>
                <a:spcPct val="0"/>
              </a:spcAft>
              <a:defRPr/>
            </a:pPr>
            <a:r>
              <a:rPr lang="en-GB" b="1" i="1" dirty="0">
                <a:solidFill>
                  <a:srgbClr val="F79646">
                    <a:lumMod val="75000"/>
                  </a:srgbClr>
                </a:solidFill>
                <a:cs typeface="Arial" charset="0"/>
              </a:rPr>
              <a:t>Feel</a:t>
            </a:r>
            <a:r>
              <a:rPr lang="en-GB" b="1" dirty="0">
                <a:solidFill>
                  <a:srgbClr val="F79646">
                    <a:lumMod val="75000"/>
                  </a:srgbClr>
                </a:solidFill>
                <a:cs typeface="Arial" charset="0"/>
              </a:rPr>
              <a:t>:</a:t>
            </a:r>
            <a:endParaRPr lang="en-IN" dirty="0">
              <a:solidFill>
                <a:srgbClr val="F79646">
                  <a:lumMod val="75000"/>
                </a:srgbClr>
              </a:solidFill>
              <a:cs typeface="Arial" charset="0"/>
            </a:endParaRPr>
          </a:p>
          <a:p>
            <a:pPr marL="1436688" lvl="3" indent="-65088" fontAlgn="base">
              <a:spcBef>
                <a:spcPct val="0"/>
              </a:spcBef>
              <a:spcAft>
                <a:spcPct val="0"/>
              </a:spcAft>
              <a:buFont typeface="Arial" pitchFamily="34" charset="0"/>
              <a:buChar char="•"/>
              <a:defRPr/>
            </a:pPr>
            <a:r>
              <a:rPr lang="en-IN" sz="1600" b="1" dirty="0" smtClean="0">
                <a:solidFill>
                  <a:srgbClr val="F79646">
                    <a:lumMod val="75000"/>
                  </a:srgbClr>
                </a:solidFill>
                <a:cs typeface="Arial" charset="0"/>
              </a:rPr>
              <a:t> </a:t>
            </a:r>
            <a:r>
              <a:rPr lang="en-IN" sz="1600" dirty="0" smtClean="0">
                <a:solidFill>
                  <a:srgbClr val="F79646">
                    <a:lumMod val="75000"/>
                  </a:srgbClr>
                </a:solidFill>
                <a:cs typeface="Arial" charset="0"/>
              </a:rPr>
              <a:t>C</a:t>
            </a:r>
            <a:r>
              <a:rPr lang="en-IN" dirty="0" smtClean="0">
                <a:solidFill>
                  <a:srgbClr val="F79646">
                    <a:lumMod val="75000"/>
                  </a:srgbClr>
                </a:solidFill>
                <a:cs typeface="Arial" charset="0"/>
              </a:rPr>
              <a:t>omfortable</a:t>
            </a:r>
            <a:r>
              <a:rPr lang="en-IN" sz="1600" dirty="0" smtClean="0">
                <a:solidFill>
                  <a:srgbClr val="F79646">
                    <a:lumMod val="75000"/>
                  </a:srgbClr>
                </a:solidFill>
                <a:cs typeface="Arial" charset="0"/>
              </a:rPr>
              <a:t> </a:t>
            </a:r>
            <a:r>
              <a:rPr lang="en-IN" dirty="0" smtClean="0">
                <a:solidFill>
                  <a:srgbClr val="F79646">
                    <a:lumMod val="75000"/>
                  </a:srgbClr>
                </a:solidFill>
                <a:cs typeface="Arial" charset="0"/>
              </a:rPr>
              <a:t>with interacting in social situations</a:t>
            </a:r>
            <a:endParaRPr lang="en-IN" dirty="0">
              <a:solidFill>
                <a:srgbClr val="F79646">
                  <a:lumMod val="75000"/>
                </a:srgbClr>
              </a:solidFill>
              <a:cs typeface="Arial" charset="0"/>
            </a:endParaRPr>
          </a:p>
          <a:p>
            <a:pPr lvl="3" fontAlgn="base">
              <a:spcBef>
                <a:spcPct val="0"/>
              </a:spcBef>
              <a:spcAft>
                <a:spcPct val="0"/>
              </a:spcAft>
              <a:buFont typeface="Arial" pitchFamily="34" charset="0"/>
              <a:buChar char="•"/>
              <a:defRPr/>
            </a:pPr>
            <a:r>
              <a:rPr lang="en-IN" sz="1600" dirty="0" smtClean="0">
                <a:solidFill>
                  <a:srgbClr val="F79646">
                    <a:lumMod val="75000"/>
                  </a:srgbClr>
                </a:solidFill>
                <a:cs typeface="Arial" charset="0"/>
              </a:rPr>
              <a:t> </a:t>
            </a:r>
            <a:r>
              <a:rPr lang="en-IN" dirty="0">
                <a:solidFill>
                  <a:srgbClr val="F79646">
                    <a:lumMod val="75000"/>
                  </a:srgbClr>
                </a:solidFill>
                <a:cs typeface="Arial" charset="0"/>
              </a:rPr>
              <a:t>More aware &amp; assured about themselves</a:t>
            </a:r>
          </a:p>
          <a:p>
            <a:pPr lvl="3" fontAlgn="base">
              <a:spcBef>
                <a:spcPct val="0"/>
              </a:spcBef>
              <a:spcAft>
                <a:spcPct val="0"/>
              </a:spcAft>
              <a:buFont typeface="Arial" pitchFamily="34" charset="0"/>
              <a:buChar char="•"/>
              <a:defRPr/>
            </a:pPr>
            <a:r>
              <a:rPr lang="en-IN" dirty="0">
                <a:solidFill>
                  <a:srgbClr val="F79646">
                    <a:lumMod val="75000"/>
                  </a:srgbClr>
                </a:solidFill>
                <a:cs typeface="Arial" charset="0"/>
              </a:rPr>
              <a:t> More present </a:t>
            </a:r>
            <a:r>
              <a:rPr lang="en-IN" dirty="0" smtClean="0">
                <a:solidFill>
                  <a:srgbClr val="F79646">
                    <a:lumMod val="75000"/>
                  </a:srgbClr>
                </a:solidFill>
                <a:cs typeface="Arial" charset="0"/>
              </a:rPr>
              <a:t>and engaged during meetings</a:t>
            </a:r>
          </a:p>
          <a:p>
            <a:pPr lvl="3" fontAlgn="base">
              <a:spcBef>
                <a:spcPct val="0"/>
              </a:spcBef>
              <a:spcAft>
                <a:spcPct val="0"/>
              </a:spcAft>
              <a:buFont typeface="Arial" pitchFamily="34" charset="0"/>
              <a:buChar char="•"/>
              <a:defRPr/>
            </a:pPr>
            <a:r>
              <a:rPr lang="en-IN" dirty="0" smtClean="0">
                <a:solidFill>
                  <a:srgbClr val="F79646">
                    <a:lumMod val="75000"/>
                  </a:srgbClr>
                </a:solidFill>
                <a:cs typeface="Arial" charset="0"/>
              </a:rPr>
              <a:t> Equal while interacting with my stakeholders</a:t>
            </a:r>
            <a:endParaRPr lang="en-IN" dirty="0">
              <a:solidFill>
                <a:srgbClr val="F79646">
                  <a:lumMod val="75000"/>
                </a:srgbClr>
              </a:solidFill>
              <a:cs typeface="Arial" charset="0"/>
            </a:endParaRPr>
          </a:p>
          <a:p>
            <a:pPr lvl="3" fontAlgn="base">
              <a:spcBef>
                <a:spcPct val="0"/>
              </a:spcBef>
              <a:spcAft>
                <a:spcPct val="0"/>
              </a:spcAft>
              <a:buFont typeface="Arial" pitchFamily="34" charset="0"/>
              <a:buChar char="•"/>
              <a:defRPr/>
            </a:pPr>
            <a:endParaRPr lang="en-IN" dirty="0">
              <a:solidFill>
                <a:srgbClr val="F79646">
                  <a:lumMod val="75000"/>
                </a:srgbClr>
              </a:solidFill>
              <a:cs typeface="Arial" charset="0"/>
            </a:endParaRPr>
          </a:p>
          <a:p>
            <a:pPr fontAlgn="base">
              <a:spcBef>
                <a:spcPct val="0"/>
              </a:spcBef>
              <a:spcAft>
                <a:spcPct val="0"/>
              </a:spcAft>
              <a:defRPr/>
            </a:pPr>
            <a:r>
              <a:rPr lang="en-GB" b="1" dirty="0">
                <a:solidFill>
                  <a:srgbClr val="4BACC6">
                    <a:lumMod val="75000"/>
                  </a:srgbClr>
                </a:solidFill>
                <a:cs typeface="Arial" charset="0"/>
              </a:rPr>
              <a:t> </a:t>
            </a:r>
            <a:endParaRPr lang="en-IN" dirty="0">
              <a:solidFill>
                <a:srgbClr val="4BACC6">
                  <a:lumMod val="75000"/>
                </a:srgbClr>
              </a:solidFill>
              <a:cs typeface="Arial" charset="0"/>
            </a:endParaRPr>
          </a:p>
          <a:p>
            <a:pPr lvl="6">
              <a:defRPr/>
            </a:pPr>
            <a:r>
              <a:rPr lang="en-GB" b="1" i="1" dirty="0">
                <a:solidFill>
                  <a:srgbClr val="753805"/>
                </a:solidFill>
                <a:cs typeface="Arial" pitchFamily="34" charset="0"/>
              </a:rPr>
              <a:t>Be more able to: </a:t>
            </a:r>
          </a:p>
          <a:p>
            <a:pPr lvl="6">
              <a:buFont typeface="Arial" pitchFamily="34" charset="0"/>
              <a:buChar char="•"/>
              <a:defRPr/>
            </a:pPr>
            <a:r>
              <a:rPr lang="en-GB" dirty="0" smtClean="0">
                <a:solidFill>
                  <a:srgbClr val="753805"/>
                </a:solidFill>
                <a:cs typeface="Arial" pitchFamily="34" charset="0"/>
              </a:rPr>
              <a:t> Handle group/public situations</a:t>
            </a:r>
            <a:endParaRPr lang="en-GB" dirty="0">
              <a:solidFill>
                <a:srgbClr val="753805"/>
              </a:solidFill>
              <a:cs typeface="Arial" pitchFamily="34" charset="0"/>
            </a:endParaRPr>
          </a:p>
          <a:p>
            <a:pPr lvl="6">
              <a:buFont typeface="Arial" pitchFamily="34" charset="0"/>
              <a:buChar char="•"/>
              <a:defRPr/>
            </a:pPr>
            <a:r>
              <a:rPr lang="en-GB" dirty="0" smtClean="0">
                <a:solidFill>
                  <a:srgbClr val="753805"/>
                </a:solidFill>
                <a:cs typeface="Arial" pitchFamily="34" charset="0"/>
              </a:rPr>
              <a:t> Articulate messages concisely and with conviction</a:t>
            </a:r>
            <a:endParaRPr lang="en-GB" dirty="0">
              <a:solidFill>
                <a:srgbClr val="753805"/>
              </a:solidFill>
              <a:cs typeface="Arial" pitchFamily="34" charset="0"/>
            </a:endParaRPr>
          </a:p>
          <a:p>
            <a:pPr lvl="6">
              <a:buFont typeface="Arial" pitchFamily="34" charset="0"/>
              <a:buChar char="•"/>
              <a:defRPr/>
            </a:pPr>
            <a:r>
              <a:rPr lang="en-GB" dirty="0" smtClean="0">
                <a:solidFill>
                  <a:srgbClr val="753805"/>
                </a:solidFill>
                <a:cs typeface="Arial" pitchFamily="34" charset="0"/>
              </a:rPr>
              <a:t> Assert my reasoning for the actions that I shall undertake</a:t>
            </a:r>
            <a:endParaRPr lang="en-GB" dirty="0">
              <a:solidFill>
                <a:srgbClr val="753805"/>
              </a:solidFill>
              <a:cs typeface="Arial" pitchFamily="34" charset="0"/>
            </a:endParaRPr>
          </a:p>
          <a:p>
            <a:pPr lvl="6">
              <a:buFont typeface="Arial" pitchFamily="34" charset="0"/>
              <a:buChar char="•"/>
              <a:defRPr/>
            </a:pPr>
            <a:r>
              <a:rPr lang="en-GB" dirty="0" smtClean="0">
                <a:solidFill>
                  <a:srgbClr val="753805"/>
                </a:solidFill>
                <a:cs typeface="Arial" pitchFamily="34" charset="0"/>
              </a:rPr>
              <a:t> Communicate by developing my own personal style</a:t>
            </a:r>
          </a:p>
          <a:p>
            <a:pPr lvl="6">
              <a:buFont typeface="Arial" pitchFamily="34" charset="0"/>
              <a:buChar char="•"/>
              <a:defRPr/>
            </a:pPr>
            <a:r>
              <a:rPr lang="en-IN" dirty="0" smtClean="0">
                <a:solidFill>
                  <a:srgbClr val="753805"/>
                </a:solidFill>
                <a:cs typeface="Arial" pitchFamily="34" charset="0"/>
              </a:rPr>
              <a:t> Gain </a:t>
            </a:r>
            <a:r>
              <a:rPr lang="en-IN" dirty="0">
                <a:solidFill>
                  <a:srgbClr val="753805"/>
                </a:solidFill>
                <a:cs typeface="Arial" pitchFamily="34" charset="0"/>
              </a:rPr>
              <a:t>buy-in and create impact through </a:t>
            </a:r>
            <a:r>
              <a:rPr lang="en-IN" dirty="0" smtClean="0">
                <a:solidFill>
                  <a:srgbClr val="753805"/>
                </a:solidFill>
                <a:cs typeface="Arial" pitchFamily="34" charset="0"/>
              </a:rPr>
              <a:t>increased </a:t>
            </a:r>
            <a:r>
              <a:rPr lang="en-IN" dirty="0">
                <a:solidFill>
                  <a:srgbClr val="753805"/>
                </a:solidFill>
                <a:cs typeface="Arial" pitchFamily="34" charset="0"/>
              </a:rPr>
              <a:t>personal </a:t>
            </a:r>
            <a:r>
              <a:rPr lang="en-IN" dirty="0" smtClean="0">
                <a:solidFill>
                  <a:srgbClr val="753805"/>
                </a:solidFill>
                <a:cs typeface="Arial" pitchFamily="34" charset="0"/>
              </a:rPr>
              <a:t>charisma</a:t>
            </a:r>
            <a:endParaRPr lang="en-IN" dirty="0">
              <a:solidFill>
                <a:srgbClr val="753805"/>
              </a:solidFill>
              <a:cs typeface="Arial" pitchFamily="34" charset="0"/>
            </a:endParaRPr>
          </a:p>
        </p:txBody>
      </p:sp>
      <p:pic>
        <p:nvPicPr>
          <p:cNvPr id="12" name="Picture 1" descr="think-circle.gif"/>
          <p:cNvPicPr>
            <a:picLocks noChangeArrowheads="1"/>
          </p:cNvPicPr>
          <p:nvPr/>
        </p:nvPicPr>
        <p:blipFill>
          <a:blip r:embed="rId2" cstate="print"/>
          <a:srcRect/>
          <a:stretch>
            <a:fillRect/>
          </a:stretch>
        </p:blipFill>
        <p:spPr bwMode="auto">
          <a:xfrm>
            <a:off x="1364567" y="1446628"/>
            <a:ext cx="1292225" cy="1257300"/>
          </a:xfrm>
          <a:prstGeom prst="rect">
            <a:avLst/>
          </a:prstGeom>
          <a:noFill/>
          <a:ln w="9525">
            <a:noFill/>
            <a:miter lim="800000"/>
            <a:headEnd/>
            <a:tailEnd/>
          </a:ln>
        </p:spPr>
      </p:pic>
      <p:pic>
        <p:nvPicPr>
          <p:cNvPr id="13" name="Picture 2" descr="feel.gif"/>
          <p:cNvPicPr>
            <a:picLocks noChangeArrowheads="1"/>
          </p:cNvPicPr>
          <p:nvPr/>
        </p:nvPicPr>
        <p:blipFill>
          <a:blip r:embed="rId3" cstate="print"/>
          <a:srcRect/>
          <a:stretch>
            <a:fillRect/>
          </a:stretch>
        </p:blipFill>
        <p:spPr bwMode="auto">
          <a:xfrm>
            <a:off x="2278966" y="3275429"/>
            <a:ext cx="1347788" cy="1300163"/>
          </a:xfrm>
          <a:prstGeom prst="rect">
            <a:avLst/>
          </a:prstGeom>
          <a:noFill/>
          <a:ln w="9525">
            <a:noFill/>
            <a:miter lim="800000"/>
            <a:headEnd/>
            <a:tailEnd/>
          </a:ln>
        </p:spPr>
      </p:pic>
      <p:pic>
        <p:nvPicPr>
          <p:cNvPr id="14" name="Picture 3" descr="act.gif"/>
          <p:cNvPicPr>
            <a:picLocks noChangeArrowheads="1"/>
          </p:cNvPicPr>
          <p:nvPr/>
        </p:nvPicPr>
        <p:blipFill>
          <a:blip r:embed="rId4" cstate="print"/>
          <a:srcRect/>
          <a:stretch>
            <a:fillRect/>
          </a:stretch>
        </p:blipFill>
        <p:spPr bwMode="auto">
          <a:xfrm>
            <a:off x="3498166" y="5028028"/>
            <a:ext cx="1447800" cy="1284288"/>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2431384F-D4C8-42AC-8756-D72A2598FDF3}" type="slidenum">
              <a:rPr lang="en-IN" smtClean="0"/>
              <a:t>9</a:t>
            </a:fld>
            <a:endParaRPr lang="en-IN"/>
          </a:p>
        </p:txBody>
      </p:sp>
    </p:spTree>
    <p:extLst>
      <p:ext uri="{BB962C8B-B14F-4D97-AF65-F5344CB8AC3E}">
        <p14:creationId xmlns:p14="http://schemas.microsoft.com/office/powerpoint/2010/main" val="42587119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3983</TotalTime>
  <Words>2453</Words>
  <Application>Microsoft Office PowerPoint</Application>
  <PresentationFormat>Widescreen</PresentationFormat>
  <Paragraphs>415</Paragraphs>
  <Slides>20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Calibri Light</vt:lpstr>
      <vt:lpstr>Mangal</vt:lpstr>
      <vt:lpstr>MS Mincho</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vineeth@maynardleigh.in</dc:creator>
  <cp:lastModifiedBy>Varun Hangloo</cp:lastModifiedBy>
  <cp:revision>41</cp:revision>
  <dcterms:created xsi:type="dcterms:W3CDTF">2017-04-28T12:49:47Z</dcterms:created>
  <dcterms:modified xsi:type="dcterms:W3CDTF">2017-06-08T14:46:55Z</dcterms:modified>
</cp:coreProperties>
</file>