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4.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5.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6.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7.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8.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60"/>
  </p:notesMasterIdLst>
  <p:sldIdLst>
    <p:sldId id="316" r:id="rId6"/>
    <p:sldId id="292" r:id="rId7"/>
    <p:sldId id="310" r:id="rId8"/>
    <p:sldId id="290" r:id="rId9"/>
    <p:sldId id="311" r:id="rId10"/>
    <p:sldId id="285" r:id="rId11"/>
    <p:sldId id="286" r:id="rId12"/>
    <p:sldId id="287" r:id="rId13"/>
    <p:sldId id="312" r:id="rId14"/>
    <p:sldId id="291" r:id="rId15"/>
    <p:sldId id="289" r:id="rId16"/>
    <p:sldId id="359" r:id="rId17"/>
    <p:sldId id="360" r:id="rId18"/>
    <p:sldId id="361" r:id="rId19"/>
    <p:sldId id="313" r:id="rId20"/>
    <p:sldId id="336" r:id="rId21"/>
    <p:sldId id="337" r:id="rId22"/>
    <p:sldId id="338" r:id="rId23"/>
    <p:sldId id="362" r:id="rId24"/>
    <p:sldId id="339" r:id="rId25"/>
    <p:sldId id="340" r:id="rId26"/>
    <p:sldId id="341" r:id="rId27"/>
    <p:sldId id="342" r:id="rId28"/>
    <p:sldId id="343" r:id="rId29"/>
    <p:sldId id="344" r:id="rId30"/>
    <p:sldId id="345" r:id="rId31"/>
    <p:sldId id="346" r:id="rId32"/>
    <p:sldId id="347" r:id="rId33"/>
    <p:sldId id="348" r:id="rId34"/>
    <p:sldId id="364" r:id="rId35"/>
    <p:sldId id="365" r:id="rId36"/>
    <p:sldId id="366" r:id="rId37"/>
    <p:sldId id="367" r:id="rId38"/>
    <p:sldId id="368" r:id="rId39"/>
    <p:sldId id="349" r:id="rId40"/>
    <p:sldId id="314" r:id="rId41"/>
    <p:sldId id="304" r:id="rId42"/>
    <p:sldId id="315" r:id="rId43"/>
    <p:sldId id="350" r:id="rId44"/>
    <p:sldId id="351" r:id="rId45"/>
    <p:sldId id="352" r:id="rId46"/>
    <p:sldId id="353" r:id="rId47"/>
    <p:sldId id="354" r:id="rId48"/>
    <p:sldId id="355" r:id="rId49"/>
    <p:sldId id="356" r:id="rId50"/>
    <p:sldId id="357" r:id="rId51"/>
    <p:sldId id="358" r:id="rId52"/>
    <p:sldId id="264" r:id="rId53"/>
    <p:sldId id="265" r:id="rId54"/>
    <p:sldId id="305" r:id="rId55"/>
    <p:sldId id="306" r:id="rId56"/>
    <p:sldId id="307" r:id="rId57"/>
    <p:sldId id="308" r:id="rId58"/>
    <p:sldId id="319" r:id="rId59"/>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99" autoAdjust="0"/>
  </p:normalViewPr>
  <p:slideViewPr>
    <p:cSldViewPr>
      <p:cViewPr varScale="1">
        <p:scale>
          <a:sx n="67" d="100"/>
          <a:sy n="67" d="100"/>
        </p:scale>
        <p:origin x="139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tags" Target="tags/tag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D:\Dr.%20Surbhit%20Sharma\Stroke\SAKE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Dr.%20Surbhit%20Sharma\Stroke\DDN.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Dr.%20Surbhit%20Sharma\Stroke\Smart.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Dr.%20Surbhit%20Sharma\Stroke\Smart.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Dr.%20Surbhit%20Sharma\Stroke\Smart.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Dr.%20Surbhit%20Sharma\Stroke\Smar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20Surbhit%20Sharma\Stroke\MO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20Surbhit%20Sharma\Stroke\MO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20Surbhit%20Sharma\Stroke\MOH.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r.%20Surbhit%20Sharma\Stroke\MOH.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r.%20Surbhit%20Sharma\Stroke\PPG.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Dr.%20Surbhit%20Sharma\Stroke\PPG.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r.%20Surbhit%20Sharma\Stroke\Vaishali.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Dr.%20Surbhit%20Sharma\Stroke\Vaishali.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dirty="0"/>
              <a:t>Average Door to </a:t>
            </a:r>
            <a:r>
              <a:rPr lang="en-IN" dirty="0" smtClean="0"/>
              <a:t>Needle </a:t>
            </a:r>
            <a:r>
              <a:rPr lang="en-IN" dirty="0"/>
              <a:t>time - in mins</a:t>
            </a:r>
          </a:p>
        </c:rich>
      </c:tx>
      <c:overlay val="0"/>
    </c:title>
    <c:autoTitleDeleted val="0"/>
    <c:plotArea>
      <c:layout/>
      <c:barChart>
        <c:barDir val="col"/>
        <c:grouping val="clustered"/>
        <c:varyColors val="0"/>
        <c:ser>
          <c:idx val="0"/>
          <c:order val="0"/>
          <c:tx>
            <c:strRef>
              <c:f>Analysis!$X$32:$X$33</c:f>
              <c:strCache>
                <c:ptCount val="1"/>
                <c:pt idx="0">
                  <c:v>Average Door to Baloon time - in mins</c:v>
                </c:pt>
              </c:strCache>
            </c:strRef>
          </c:tx>
          <c:invertIfNegative val="0"/>
          <c:dLbls>
            <c:spPr>
              <a:noFill/>
              <a:ln>
                <a:noFill/>
              </a:ln>
              <a:effectLst/>
            </c:spPr>
            <c:txPr>
              <a:bodyPr/>
              <a:lstStyle/>
              <a:p>
                <a:pPr>
                  <a:defRPr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Analysis!$W$34</c:f>
              <c:strCache>
                <c:ptCount val="1"/>
                <c:pt idx="0">
                  <c:v>October'16</c:v>
                </c:pt>
              </c:strCache>
            </c:strRef>
          </c:cat>
          <c:val>
            <c:numRef>
              <c:f>Analysis!$X$34</c:f>
              <c:numCache>
                <c:formatCode>General</c:formatCode>
                <c:ptCount val="1"/>
                <c:pt idx="0">
                  <c:v>75.33</c:v>
                </c:pt>
              </c:numCache>
            </c:numRef>
          </c:val>
        </c:ser>
        <c:dLbls>
          <c:showLegendKey val="0"/>
          <c:showVal val="1"/>
          <c:showCatName val="0"/>
          <c:showSerName val="0"/>
          <c:showPercent val="0"/>
          <c:showBubbleSize val="0"/>
        </c:dLbls>
        <c:gapWidth val="150"/>
        <c:axId val="916265472"/>
        <c:axId val="916260032"/>
      </c:barChart>
      <c:catAx>
        <c:axId val="916265472"/>
        <c:scaling>
          <c:orientation val="minMax"/>
        </c:scaling>
        <c:delete val="0"/>
        <c:axPos val="b"/>
        <c:numFmt formatCode="General" sourceLinked="0"/>
        <c:majorTickMark val="out"/>
        <c:minorTickMark val="none"/>
        <c:tickLblPos val="nextTo"/>
        <c:crossAx val="916260032"/>
        <c:crosses val="autoZero"/>
        <c:auto val="1"/>
        <c:lblAlgn val="ctr"/>
        <c:lblOffset val="100"/>
        <c:noMultiLvlLbl val="0"/>
      </c:catAx>
      <c:valAx>
        <c:axId val="916260032"/>
        <c:scaling>
          <c:orientation val="minMax"/>
        </c:scaling>
        <c:delete val="0"/>
        <c:axPos val="l"/>
        <c:majorGridlines/>
        <c:numFmt formatCode="General" sourceLinked="1"/>
        <c:majorTickMark val="out"/>
        <c:minorTickMark val="none"/>
        <c:tickLblPos val="nextTo"/>
        <c:crossAx val="916265472"/>
        <c:crosses val="autoZero"/>
        <c:crossBetween val="between"/>
      </c:valAx>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sz="2400">
          <a:solidFill>
            <a:schemeClr val="dk1"/>
          </a:solidFill>
          <a:latin typeface="+mn-lt"/>
          <a:ea typeface="+mn-ea"/>
          <a:cs typeface="+mn-cs"/>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lang="en-US"/>
          </a:pPr>
          <a:endParaRPr lang="en-US"/>
        </a:p>
      </c:txPr>
    </c:title>
    <c:autoTitleDeleted val="0"/>
    <c:plotArea>
      <c:layout/>
      <c:barChart>
        <c:barDir val="col"/>
        <c:grouping val="clustered"/>
        <c:varyColors val="0"/>
        <c:ser>
          <c:idx val="0"/>
          <c:order val="0"/>
          <c:tx>
            <c:strRef>
              <c:f>'Sheet 1'!$H$9</c:f>
              <c:strCache>
                <c:ptCount val="1"/>
                <c:pt idx="0">
                  <c:v>Average Door to Baloon time - in mins</c:v>
                </c:pt>
              </c:strCache>
            </c:strRef>
          </c:tx>
          <c:invertIfNegative val="0"/>
          <c:dLbls>
            <c:spPr>
              <a:noFill/>
              <a:ln>
                <a:noFill/>
              </a:ln>
              <a:effectLst/>
            </c:spPr>
            <c:txPr>
              <a:bodyPr/>
              <a:lstStyle/>
              <a:p>
                <a:pPr>
                  <a:defRPr lang="en-US"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 1'!$G$10</c:f>
              <c:strCache>
                <c:ptCount val="1"/>
                <c:pt idx="0">
                  <c:v>October'16</c:v>
                </c:pt>
              </c:strCache>
            </c:strRef>
          </c:cat>
          <c:val>
            <c:numRef>
              <c:f>'Sheet 1'!$H$10</c:f>
              <c:numCache>
                <c:formatCode>General</c:formatCode>
                <c:ptCount val="1"/>
                <c:pt idx="0">
                  <c:v>60</c:v>
                </c:pt>
              </c:numCache>
            </c:numRef>
          </c:val>
        </c:ser>
        <c:dLbls>
          <c:showLegendKey val="0"/>
          <c:showVal val="1"/>
          <c:showCatName val="0"/>
          <c:showSerName val="0"/>
          <c:showPercent val="0"/>
          <c:showBubbleSize val="0"/>
        </c:dLbls>
        <c:gapWidth val="150"/>
        <c:axId val="845290480"/>
        <c:axId val="845298096"/>
      </c:barChart>
      <c:catAx>
        <c:axId val="845290480"/>
        <c:scaling>
          <c:orientation val="minMax"/>
        </c:scaling>
        <c:delete val="0"/>
        <c:axPos val="b"/>
        <c:numFmt formatCode="General" sourceLinked="0"/>
        <c:majorTickMark val="out"/>
        <c:minorTickMark val="none"/>
        <c:tickLblPos val="nextTo"/>
        <c:txPr>
          <a:bodyPr/>
          <a:lstStyle/>
          <a:p>
            <a:pPr>
              <a:defRPr lang="en-US"/>
            </a:pPr>
            <a:endParaRPr lang="en-US"/>
          </a:p>
        </c:txPr>
        <c:crossAx val="845298096"/>
        <c:crosses val="autoZero"/>
        <c:auto val="1"/>
        <c:lblAlgn val="ctr"/>
        <c:lblOffset val="100"/>
        <c:noMultiLvlLbl val="0"/>
      </c:catAx>
      <c:valAx>
        <c:axId val="845298096"/>
        <c:scaling>
          <c:orientation val="minMax"/>
        </c:scaling>
        <c:delete val="0"/>
        <c:axPos val="l"/>
        <c:majorGridlines/>
        <c:numFmt formatCode="General" sourceLinked="1"/>
        <c:majorTickMark val="out"/>
        <c:minorTickMark val="none"/>
        <c:tickLblPos val="nextTo"/>
        <c:txPr>
          <a:bodyPr/>
          <a:lstStyle/>
          <a:p>
            <a:pPr>
              <a:defRPr lang="en-US"/>
            </a:pPr>
            <a:endParaRPr lang="en-US"/>
          </a:p>
        </c:txPr>
        <c:crossAx val="845290480"/>
        <c:crosses val="autoZero"/>
        <c:crossBetween val="between"/>
      </c:valAx>
    </c:plotArea>
    <c:plotVisOnly val="1"/>
    <c:dispBlanksAs val="gap"/>
    <c:showDLblsOverMax val="0"/>
  </c:chart>
  <c:txPr>
    <a:bodyPr/>
    <a:lstStyle/>
    <a:p>
      <a:pPr>
        <a:defRPr sz="20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a:pPr>
          <a:endParaRPr lang="en-US"/>
        </a:p>
      </c:txPr>
    </c:title>
    <c:autoTitleDeleted val="0"/>
    <c:plotArea>
      <c:layout/>
      <c:pieChart>
        <c:varyColors val="1"/>
        <c:ser>
          <c:idx val="0"/>
          <c:order val="0"/>
          <c:tx>
            <c:strRef>
              <c:f>Analysis!$X$4</c:f>
              <c:strCache>
                <c:ptCount val="1"/>
                <c:pt idx="0">
                  <c:v>Number of Patients Thrombolysed</c:v>
                </c:pt>
              </c:strCache>
            </c:strRef>
          </c:tx>
          <c:dLbls>
            <c:spPr>
              <a:noFill/>
              <a:ln>
                <a:noFill/>
              </a:ln>
              <a:effectLst/>
            </c:spPr>
            <c:txPr>
              <a:bodyPr/>
              <a:lstStyle/>
              <a:p>
                <a:pPr>
                  <a:defRPr lang="en-US" b="1">
                    <a:solidFill>
                      <a:schemeClr val="bg1"/>
                    </a:solidFill>
                  </a:defRPr>
                </a:pPr>
                <a:endParaRPr lang="en-US"/>
              </a:p>
            </c:txPr>
            <c:dLblPos val="inEnd"/>
            <c:showLegendKey val="0"/>
            <c:showVal val="1"/>
            <c:showCatName val="0"/>
            <c:showSerName val="0"/>
            <c:showPercent val="1"/>
            <c:showBubbleSize val="0"/>
            <c:showLeaderLines val="1"/>
            <c:extLst>
              <c:ext xmlns:c15="http://schemas.microsoft.com/office/drawing/2012/chart" uri="{CE6537A1-D6FC-4f65-9D91-7224C49458BB}"/>
            </c:extLst>
          </c:dLbls>
          <c:cat>
            <c:strRef>
              <c:f>Analysis!$W$5:$W$6</c:f>
              <c:strCache>
                <c:ptCount val="2"/>
                <c:pt idx="0">
                  <c:v>Yes</c:v>
                </c:pt>
                <c:pt idx="1">
                  <c:v>No</c:v>
                </c:pt>
              </c:strCache>
            </c:strRef>
          </c:cat>
          <c:val>
            <c:numRef>
              <c:f>Analysis!$X$5:$X$6</c:f>
              <c:numCache>
                <c:formatCode>General</c:formatCode>
                <c:ptCount val="2"/>
                <c:pt idx="0">
                  <c:v>1</c:v>
                </c:pt>
                <c:pt idx="1">
                  <c:v>4</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40533171018096431"/>
          <c:y val="0.90364953757339284"/>
          <c:w val="0.15088617212322181"/>
          <c:h val="7.5222704393870979E-2"/>
        </c:manualLayout>
      </c:layout>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000">
          <a:solidFill>
            <a:schemeClr val="dk1"/>
          </a:solidFill>
          <a:latin typeface="+mn-lt"/>
          <a:ea typeface="+mn-ea"/>
          <a:cs typeface="+mn-cs"/>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a:pPr>
          <a:endParaRPr lang="en-US"/>
        </a:p>
      </c:txPr>
    </c:title>
    <c:autoTitleDeleted val="0"/>
    <c:plotArea>
      <c:layout/>
      <c:pieChart>
        <c:varyColors val="1"/>
        <c:ser>
          <c:idx val="0"/>
          <c:order val="0"/>
          <c:tx>
            <c:strRef>
              <c:f>Analysis!$B$28</c:f>
              <c:strCache>
                <c:ptCount val="1"/>
                <c:pt idx="0">
                  <c:v>Requirement for Mechanical Ventilation</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Analysis!$A$29:$A$30</c:f>
              <c:strCache>
                <c:ptCount val="2"/>
                <c:pt idx="0">
                  <c:v>Yes</c:v>
                </c:pt>
                <c:pt idx="1">
                  <c:v>No</c:v>
                </c:pt>
              </c:strCache>
            </c:strRef>
          </c:cat>
          <c:val>
            <c:numRef>
              <c:f>Analysis!$B$29:$B$30</c:f>
              <c:numCache>
                <c:formatCode>General</c:formatCode>
                <c:ptCount val="2"/>
                <c:pt idx="0">
                  <c:v>3</c:v>
                </c:pt>
                <c:pt idx="1">
                  <c:v>2</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1800">
          <a:solidFill>
            <a:schemeClr val="dk1"/>
          </a:solidFill>
          <a:latin typeface="+mn-lt"/>
          <a:ea typeface="+mn-ea"/>
          <a:cs typeface="+mn-cs"/>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a:pPr>
          <a:endParaRPr lang="en-US"/>
        </a:p>
      </c:txPr>
    </c:title>
    <c:autoTitleDeleted val="0"/>
    <c:plotArea>
      <c:layout/>
      <c:pieChart>
        <c:varyColors val="1"/>
        <c:ser>
          <c:idx val="0"/>
          <c:order val="0"/>
          <c:tx>
            <c:strRef>
              <c:f>Analysis!$H$28</c:f>
              <c:strCache>
                <c:ptCount val="1"/>
                <c:pt idx="0">
                  <c:v>Requirement for ICU Admission</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Analysis!$G$29:$G$30</c:f>
              <c:strCache>
                <c:ptCount val="2"/>
                <c:pt idx="0">
                  <c:v>Yes</c:v>
                </c:pt>
                <c:pt idx="1">
                  <c:v>No</c:v>
                </c:pt>
              </c:strCache>
            </c:strRef>
          </c:cat>
          <c:val>
            <c:numRef>
              <c:f>Analysis!$H$29:$H$30</c:f>
              <c:numCache>
                <c:formatCode>General</c:formatCode>
                <c:ptCount val="2"/>
                <c:pt idx="0">
                  <c:v>4</c:v>
                </c:pt>
                <c:pt idx="1">
                  <c:v>1</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000">
          <a:solidFill>
            <a:schemeClr val="dk1"/>
          </a:solidFill>
          <a:latin typeface="+mn-lt"/>
          <a:ea typeface="+mn-ea"/>
          <a:cs typeface="+mn-cs"/>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a:pPr>
          <a:endParaRPr lang="en-US"/>
        </a:p>
      </c:txPr>
    </c:title>
    <c:autoTitleDeleted val="0"/>
    <c:plotArea>
      <c:layout/>
      <c:pieChart>
        <c:varyColors val="1"/>
        <c:ser>
          <c:idx val="0"/>
          <c:order val="0"/>
          <c:tx>
            <c:strRef>
              <c:f>Analysis!$P$28</c:f>
              <c:strCache>
                <c:ptCount val="1"/>
                <c:pt idx="0">
                  <c:v>Present status in the Hospital</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Analysis!$O$29:$O$30</c:f>
              <c:strCache>
                <c:ptCount val="2"/>
                <c:pt idx="0">
                  <c:v>Discharged</c:v>
                </c:pt>
                <c:pt idx="1">
                  <c:v>Death</c:v>
                </c:pt>
              </c:strCache>
            </c:strRef>
          </c:cat>
          <c:val>
            <c:numRef>
              <c:f>Analysis!$P$29:$P$30</c:f>
              <c:numCache>
                <c:formatCode>General</c:formatCode>
                <c:ptCount val="2"/>
                <c:pt idx="0">
                  <c:v>3</c:v>
                </c:pt>
                <c:pt idx="1">
                  <c:v>2</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a:latin typeface="Calibri" pitchFamily="34" charset="0"/>
              </a:defRPr>
            </a:pPr>
            <a:r>
              <a:rPr lang="en-US">
                <a:latin typeface="Calibri" pitchFamily="34" charset="0"/>
              </a:rPr>
              <a:t> Activation of Emergency Medical System
</a:t>
            </a:r>
          </a:p>
        </c:rich>
      </c:tx>
      <c:overlay val="0"/>
      <c:spPr>
        <a:solidFill>
          <a:schemeClr val="lt1"/>
        </a:solidFill>
        <a:ln w="25400" cap="flat" cmpd="sng" algn="ctr">
          <a:solidFill>
            <a:schemeClr val="dk1"/>
          </a:solidFill>
          <a:prstDash val="solid"/>
        </a:ln>
        <a:effectLst/>
      </c:spPr>
    </c:title>
    <c:autoTitleDeleted val="0"/>
    <c:plotArea>
      <c:layout/>
      <c:pieChart>
        <c:varyColors val="1"/>
        <c:ser>
          <c:idx val="0"/>
          <c:order val="0"/>
          <c:tx>
            <c:strRef>
              <c:f>Analysis!$B$3</c:f>
              <c:strCache>
                <c:ptCount val="1"/>
                <c:pt idx="0">
                  <c:v> Activation of Emergency Medical System
(Time in Mins)
</c:v>
                </c:pt>
              </c:strCache>
            </c:strRef>
          </c:tx>
          <c:dLbls>
            <c:spPr>
              <a:noFill/>
              <a:ln>
                <a:noFill/>
              </a:ln>
              <a:effectLst/>
            </c:spPr>
            <c:txPr>
              <a:bodyPr/>
              <a:lstStyle/>
              <a:p>
                <a:pPr>
                  <a:defRPr lang="en-US" b="1">
                    <a:solidFill>
                      <a:schemeClr val="bg1"/>
                    </a:solidFill>
                  </a:defRPr>
                </a:pPr>
                <a:endParaRPr lang="en-US"/>
              </a:p>
            </c:txPr>
            <c:dLblPos val="inEnd"/>
            <c:showLegendKey val="0"/>
            <c:showVal val="1"/>
            <c:showCatName val="0"/>
            <c:showSerName val="0"/>
            <c:showPercent val="1"/>
            <c:showBubbleSize val="0"/>
            <c:showLeaderLines val="1"/>
            <c:extLst>
              <c:ext xmlns:c15="http://schemas.microsoft.com/office/drawing/2012/chart" uri="{CE6537A1-D6FC-4f65-9D91-7224C49458BB}"/>
            </c:extLst>
          </c:dLbls>
          <c:cat>
            <c:strRef>
              <c:f>Analysis!$A$4:$A$5</c:f>
              <c:strCache>
                <c:ptCount val="2"/>
                <c:pt idx="0">
                  <c:v>&lt; 5 minutes</c:v>
                </c:pt>
                <c:pt idx="1">
                  <c:v>&lt;30 minutes</c:v>
                </c:pt>
              </c:strCache>
            </c:strRef>
          </c:cat>
          <c:val>
            <c:numRef>
              <c:f>Analysis!$B$4:$B$5</c:f>
              <c:numCache>
                <c:formatCode>General</c:formatCode>
                <c:ptCount val="2"/>
                <c:pt idx="0">
                  <c:v>14</c:v>
                </c:pt>
                <c:pt idx="1">
                  <c:v>1</c:v>
                </c:pt>
              </c:numCache>
            </c:numRef>
          </c:val>
        </c:ser>
        <c:dLbls>
          <c:showLegendKey val="0"/>
          <c:showVal val="0"/>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1800">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sz="2000">
              <a:latin typeface="Arial" pitchFamily="34" charset="0"/>
              <a:cs typeface="Arial" pitchFamily="34" charset="0"/>
            </a:defRPr>
          </a:pPr>
          <a:endParaRPr lang="en-US"/>
        </a:p>
      </c:txPr>
    </c:title>
    <c:autoTitleDeleted val="0"/>
    <c:plotArea>
      <c:layout/>
      <c:pieChart>
        <c:varyColors val="1"/>
        <c:ser>
          <c:idx val="0"/>
          <c:order val="0"/>
          <c:tx>
            <c:strRef>
              <c:f>Analysis!$Q$5</c:f>
              <c:strCache>
                <c:ptCount val="1"/>
                <c:pt idx="0">
                  <c:v> Patient Compliance
on Previous Treatment</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Analysis!$P$6:$P$7</c:f>
              <c:strCache>
                <c:ptCount val="2"/>
                <c:pt idx="0">
                  <c:v>Yes</c:v>
                </c:pt>
                <c:pt idx="1">
                  <c:v>No</c:v>
                </c:pt>
              </c:strCache>
            </c:strRef>
          </c:cat>
          <c:val>
            <c:numRef>
              <c:f>Analysis!$Q$6:$Q$7</c:f>
              <c:numCache>
                <c:formatCode>General</c:formatCode>
                <c:ptCount val="2"/>
                <c:pt idx="0">
                  <c:v>7</c:v>
                </c:pt>
                <c:pt idx="1">
                  <c:v>8</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000">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a:latin typeface="Arial" pitchFamily="34" charset="0"/>
              <a:cs typeface="Arial" pitchFamily="34" charset="0"/>
            </a:defRPr>
          </a:pPr>
          <a:endParaRPr lang="en-US"/>
        </a:p>
      </c:txPr>
    </c:title>
    <c:autoTitleDeleted val="0"/>
    <c:plotArea>
      <c:layout/>
      <c:pieChart>
        <c:varyColors val="1"/>
        <c:ser>
          <c:idx val="0"/>
          <c:order val="0"/>
          <c:tx>
            <c:strRef>
              <c:f>Analysis!$P$28</c:f>
              <c:strCache>
                <c:ptCount val="1"/>
                <c:pt idx="0">
                  <c:v>Present status in the Hospital</c:v>
                </c:pt>
              </c:strCache>
            </c:strRef>
          </c:tx>
          <c:dLbls>
            <c:dLbl>
              <c:idx val="2"/>
              <c:spPr/>
              <c:txPr>
                <a:bodyPr/>
                <a:lstStyle/>
                <a:p>
                  <a:pPr>
                    <a:defRPr lang="en-US" b="1">
                      <a:solidFill>
                        <a:schemeClr val="tx1"/>
                      </a:solidFill>
                    </a:defRPr>
                  </a:pPr>
                  <a:endParaRPr lang="en-US"/>
                </a:p>
              </c:txPr>
              <c:showLegendKey val="0"/>
              <c:showVal val="1"/>
              <c:showCatName val="0"/>
              <c:showSerName val="0"/>
              <c:showPercent val="1"/>
              <c:showBubbleSize val="0"/>
            </c:dLbl>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Analysis!$O$29:$O$31</c:f>
              <c:strCache>
                <c:ptCount val="3"/>
                <c:pt idx="0">
                  <c:v>Discharged</c:v>
                </c:pt>
                <c:pt idx="1">
                  <c:v>LAMA</c:v>
                </c:pt>
                <c:pt idx="2">
                  <c:v>Death</c:v>
                </c:pt>
              </c:strCache>
            </c:strRef>
          </c:cat>
          <c:val>
            <c:numRef>
              <c:f>Analysis!$P$29:$P$31</c:f>
              <c:numCache>
                <c:formatCode>General</c:formatCode>
                <c:ptCount val="3"/>
                <c:pt idx="0">
                  <c:v>12</c:v>
                </c:pt>
                <c:pt idx="1">
                  <c:v>2</c:v>
                </c:pt>
                <c:pt idx="2">
                  <c:v>1</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latin typeface="Arial" pitchFamily="34" charset="0"/>
              <a:cs typeface="Arial" pitchFamily="34" charset="0"/>
            </a:defRPr>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1800">
          <a:solidFill>
            <a:schemeClr val="dk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sz="2000">
              <a:latin typeface="Arial" pitchFamily="34" charset="0"/>
              <a:cs typeface="Arial" pitchFamily="34" charset="0"/>
            </a:defRPr>
          </a:pPr>
          <a:endParaRPr lang="en-US"/>
        </a:p>
      </c:txPr>
    </c:title>
    <c:autoTitleDeleted val="0"/>
    <c:plotArea>
      <c:layout/>
      <c:pieChart>
        <c:varyColors val="1"/>
        <c:ser>
          <c:idx val="0"/>
          <c:order val="0"/>
          <c:tx>
            <c:strRef>
              <c:f>Analysis!$H$28</c:f>
              <c:strCache>
                <c:ptCount val="1"/>
                <c:pt idx="0">
                  <c:v>Requirement for ICU Admission</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Analysis!$G$29:$G$30</c:f>
              <c:strCache>
                <c:ptCount val="2"/>
                <c:pt idx="0">
                  <c:v>Yes</c:v>
                </c:pt>
                <c:pt idx="1">
                  <c:v>No</c:v>
                </c:pt>
              </c:strCache>
            </c:strRef>
          </c:cat>
          <c:val>
            <c:numRef>
              <c:f>Analysis!$H$29:$H$30</c:f>
              <c:numCache>
                <c:formatCode>General</c:formatCode>
                <c:ptCount val="2"/>
                <c:pt idx="0">
                  <c:v>3</c:v>
                </c:pt>
                <c:pt idx="1">
                  <c:v>12</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latin typeface="Arial" pitchFamily="34" charset="0"/>
              <a:cs typeface="Arial" pitchFamily="34" charset="0"/>
            </a:defRPr>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000">
          <a:solidFill>
            <a:schemeClr val="dk1"/>
          </a:solidFill>
          <a:latin typeface="+mn-lt"/>
          <a:ea typeface="+mn-ea"/>
          <a:cs typeface="+mn-c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2800">
                <a:solidFill>
                  <a:schemeClr val="dk1"/>
                </a:solidFill>
                <a:latin typeface="Arial" pitchFamily="34" charset="0"/>
                <a:ea typeface="+mn-ea"/>
                <a:cs typeface="Arial" pitchFamily="34" charset="0"/>
              </a:defRPr>
            </a:pPr>
            <a:r>
              <a:rPr lang="en-IN" dirty="0"/>
              <a:t>Average Door to </a:t>
            </a:r>
            <a:r>
              <a:rPr lang="en-IN" dirty="0" smtClean="0"/>
              <a:t>Needle </a:t>
            </a:r>
            <a:r>
              <a:rPr lang="en-IN" dirty="0"/>
              <a:t>time - in mins</a:t>
            </a:r>
          </a:p>
        </c:rich>
      </c:tx>
      <c:layout/>
      <c:overlay val="0"/>
      <c:spPr>
        <a:solidFill>
          <a:schemeClr val="lt1"/>
        </a:solidFill>
        <a:ln w="25400" cap="flat" cmpd="sng" algn="ctr">
          <a:solidFill>
            <a:schemeClr val="dk1"/>
          </a:solidFill>
          <a:prstDash val="solid"/>
        </a:ln>
        <a:effectLst/>
      </c:spPr>
    </c:title>
    <c:autoTitleDeleted val="0"/>
    <c:plotArea>
      <c:layout/>
      <c:barChart>
        <c:barDir val="col"/>
        <c:grouping val="clustered"/>
        <c:varyColors val="0"/>
        <c:ser>
          <c:idx val="0"/>
          <c:order val="0"/>
          <c:tx>
            <c:strRef>
              <c:f>Analysis!$H$28</c:f>
              <c:strCache>
                <c:ptCount val="1"/>
                <c:pt idx="0">
                  <c:v>Average Door to Baloon time - in mins</c:v>
                </c:pt>
              </c:strCache>
            </c:strRef>
          </c:tx>
          <c:invertIfNegative val="0"/>
          <c:dLbls>
            <c:spPr>
              <a:noFill/>
              <a:ln>
                <a:noFill/>
              </a:ln>
              <a:effectLst/>
            </c:spPr>
            <c:txPr>
              <a:bodyPr/>
              <a:lstStyle/>
              <a:p>
                <a:pPr>
                  <a:defRPr lang="en-US"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Analysis!$G$29</c:f>
              <c:strCache>
                <c:ptCount val="1"/>
                <c:pt idx="0">
                  <c:v>October'16</c:v>
                </c:pt>
              </c:strCache>
            </c:strRef>
          </c:cat>
          <c:val>
            <c:numRef>
              <c:f>Analysis!$H$29</c:f>
              <c:numCache>
                <c:formatCode>General</c:formatCode>
                <c:ptCount val="1"/>
                <c:pt idx="0">
                  <c:v>43.75</c:v>
                </c:pt>
              </c:numCache>
            </c:numRef>
          </c:val>
        </c:ser>
        <c:dLbls>
          <c:showLegendKey val="0"/>
          <c:showVal val="1"/>
          <c:showCatName val="0"/>
          <c:showSerName val="0"/>
          <c:showPercent val="0"/>
          <c:showBubbleSize val="0"/>
        </c:dLbls>
        <c:gapWidth val="150"/>
        <c:axId val="916255680"/>
        <c:axId val="916256768"/>
      </c:barChart>
      <c:catAx>
        <c:axId val="916255680"/>
        <c:scaling>
          <c:orientation val="minMax"/>
        </c:scaling>
        <c:delete val="0"/>
        <c:axPos val="b"/>
        <c:numFmt formatCode="General" sourceLinked="0"/>
        <c:majorTickMark val="out"/>
        <c:minorTickMark val="none"/>
        <c:tickLblPos val="nextTo"/>
        <c:txPr>
          <a:bodyPr/>
          <a:lstStyle/>
          <a:p>
            <a:pPr>
              <a:defRPr lang="en-US"/>
            </a:pPr>
            <a:endParaRPr lang="en-US"/>
          </a:p>
        </c:txPr>
        <c:crossAx val="916256768"/>
        <c:crosses val="autoZero"/>
        <c:auto val="1"/>
        <c:lblAlgn val="ctr"/>
        <c:lblOffset val="100"/>
        <c:noMultiLvlLbl val="0"/>
      </c:catAx>
      <c:valAx>
        <c:axId val="916256768"/>
        <c:scaling>
          <c:orientation val="minMax"/>
        </c:scaling>
        <c:delete val="0"/>
        <c:axPos val="l"/>
        <c:majorGridlines/>
        <c:numFmt formatCode="General" sourceLinked="1"/>
        <c:majorTickMark val="out"/>
        <c:minorTickMark val="none"/>
        <c:tickLblPos val="nextTo"/>
        <c:txPr>
          <a:bodyPr/>
          <a:lstStyle/>
          <a:p>
            <a:pPr>
              <a:defRPr lang="en-US"/>
            </a:pPr>
            <a:endParaRPr lang="en-US"/>
          </a:p>
        </c:txPr>
        <c:crossAx val="916255680"/>
        <c:crosses val="autoZero"/>
        <c:crossBetween val="between"/>
      </c:valAx>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sz="2400">
          <a:solidFill>
            <a:schemeClr val="dk1"/>
          </a:solidFill>
          <a:latin typeface="+mn-lt"/>
          <a:ea typeface="+mn-ea"/>
          <a:cs typeface="+mn-c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solidFill>
          <a:schemeClr val="lt1"/>
        </a:solidFill>
        <a:ln w="25400" cap="flat" cmpd="sng" algn="ctr">
          <a:solidFill>
            <a:schemeClr val="dk1"/>
          </a:solidFill>
          <a:prstDash val="solid"/>
        </a:ln>
        <a:effectLst/>
      </c:spPr>
      <c:txPr>
        <a:bodyPr/>
        <a:lstStyle/>
        <a:p>
          <a:pPr>
            <a:defRPr lang="en-US">
              <a:latin typeface="Arial" pitchFamily="34" charset="0"/>
              <a:cs typeface="Arial" pitchFamily="34" charset="0"/>
            </a:defRPr>
          </a:pPr>
          <a:endParaRPr lang="en-US"/>
        </a:p>
      </c:txPr>
    </c:title>
    <c:autoTitleDeleted val="0"/>
    <c:plotArea>
      <c:layout/>
      <c:pieChart>
        <c:varyColors val="1"/>
        <c:ser>
          <c:idx val="0"/>
          <c:order val="0"/>
          <c:tx>
            <c:strRef>
              <c:f>Analysis!$B$28</c:f>
              <c:strCache>
                <c:ptCount val="1"/>
                <c:pt idx="0">
                  <c:v>Thrombolysis Done</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15:layout/>
              </c:ext>
            </c:extLst>
          </c:dLbls>
          <c:cat>
            <c:strRef>
              <c:f>Analysis!$A$29:$A$30</c:f>
              <c:strCache>
                <c:ptCount val="2"/>
                <c:pt idx="0">
                  <c:v>Yes</c:v>
                </c:pt>
                <c:pt idx="1">
                  <c:v>No</c:v>
                </c:pt>
              </c:strCache>
            </c:strRef>
          </c:cat>
          <c:val>
            <c:numRef>
              <c:f>Analysis!$B$29:$B$30</c:f>
              <c:numCache>
                <c:formatCode>General</c:formatCode>
                <c:ptCount val="2"/>
                <c:pt idx="0">
                  <c:v>4</c:v>
                </c:pt>
                <c:pt idx="1">
                  <c:v>33</c:v>
                </c:pt>
              </c:numCache>
            </c:numRef>
          </c:val>
        </c:ser>
        <c:dLbls>
          <c:showLegendKey val="0"/>
          <c:showVal val="1"/>
          <c:showCatName val="0"/>
          <c:showSerName val="0"/>
          <c:showPercent val="0"/>
          <c:showBubbleSize val="0"/>
          <c:showLeaderLines val="1"/>
        </c:dLbls>
        <c:firstSliceAng val="0"/>
      </c:pieChart>
    </c:plotArea>
    <c:legend>
      <c:legendPos val="b"/>
      <c:layout/>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400">
          <a:solidFill>
            <a:schemeClr val="dk1"/>
          </a:solidFill>
          <a:latin typeface="+mn-lt"/>
          <a:ea typeface="+mn-ea"/>
          <a:cs typeface="+mn-cs"/>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a:pPr>
            <a:r>
              <a:rPr lang="en-IN" dirty="0"/>
              <a:t>Average Door to </a:t>
            </a:r>
            <a:r>
              <a:rPr lang="en-IN" dirty="0" smtClean="0"/>
              <a:t>Needle </a:t>
            </a:r>
            <a:r>
              <a:rPr lang="en-IN" dirty="0"/>
              <a:t>time - in mins</a:t>
            </a:r>
          </a:p>
        </c:rich>
      </c:tx>
      <c:overlay val="0"/>
    </c:title>
    <c:autoTitleDeleted val="0"/>
    <c:plotArea>
      <c:layout/>
      <c:barChart>
        <c:barDir val="col"/>
        <c:grouping val="clustered"/>
        <c:varyColors val="0"/>
        <c:ser>
          <c:idx val="0"/>
          <c:order val="0"/>
          <c:tx>
            <c:strRef>
              <c:f>Sheet1!$I$3</c:f>
              <c:strCache>
                <c:ptCount val="1"/>
                <c:pt idx="0">
                  <c:v>Average Door to Baloon time - in mins</c:v>
                </c:pt>
              </c:strCache>
            </c:strRef>
          </c:tx>
          <c:invertIfNegative val="0"/>
          <c:dLbls>
            <c:spPr>
              <a:noFill/>
              <a:ln>
                <a:noFill/>
              </a:ln>
              <a:effectLst/>
            </c:spPr>
            <c:txPr>
              <a:bodyPr/>
              <a:lstStyle/>
              <a:p>
                <a:pPr>
                  <a:defRPr lang="en-US"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Sheet1!$H$4</c:f>
              <c:strCache>
                <c:ptCount val="1"/>
                <c:pt idx="0">
                  <c:v>October'16</c:v>
                </c:pt>
              </c:strCache>
            </c:strRef>
          </c:cat>
          <c:val>
            <c:numRef>
              <c:f>Sheet1!$I$4</c:f>
              <c:numCache>
                <c:formatCode>General</c:formatCode>
                <c:ptCount val="1"/>
                <c:pt idx="0">
                  <c:v>71.66</c:v>
                </c:pt>
              </c:numCache>
            </c:numRef>
          </c:val>
        </c:ser>
        <c:dLbls>
          <c:showLegendKey val="0"/>
          <c:showVal val="0"/>
          <c:showCatName val="0"/>
          <c:showSerName val="0"/>
          <c:showPercent val="0"/>
          <c:showBubbleSize val="0"/>
        </c:dLbls>
        <c:gapWidth val="150"/>
        <c:axId val="845295920"/>
        <c:axId val="845304080"/>
      </c:barChart>
      <c:catAx>
        <c:axId val="845295920"/>
        <c:scaling>
          <c:orientation val="minMax"/>
        </c:scaling>
        <c:delete val="0"/>
        <c:axPos val="b"/>
        <c:numFmt formatCode="General" sourceLinked="0"/>
        <c:majorTickMark val="out"/>
        <c:minorTickMark val="none"/>
        <c:tickLblPos val="nextTo"/>
        <c:txPr>
          <a:bodyPr/>
          <a:lstStyle/>
          <a:p>
            <a:pPr>
              <a:defRPr lang="en-US"/>
            </a:pPr>
            <a:endParaRPr lang="en-US"/>
          </a:p>
        </c:txPr>
        <c:crossAx val="845304080"/>
        <c:crosses val="autoZero"/>
        <c:auto val="1"/>
        <c:lblAlgn val="ctr"/>
        <c:lblOffset val="100"/>
        <c:noMultiLvlLbl val="0"/>
      </c:catAx>
      <c:valAx>
        <c:axId val="845304080"/>
        <c:scaling>
          <c:orientation val="minMax"/>
        </c:scaling>
        <c:delete val="0"/>
        <c:axPos val="l"/>
        <c:majorGridlines/>
        <c:numFmt formatCode="General" sourceLinked="1"/>
        <c:majorTickMark val="out"/>
        <c:minorTickMark val="none"/>
        <c:tickLblPos val="nextTo"/>
        <c:txPr>
          <a:bodyPr/>
          <a:lstStyle/>
          <a:p>
            <a:pPr>
              <a:defRPr lang="en-US"/>
            </a:pPr>
            <a:endParaRPr lang="en-US"/>
          </a:p>
        </c:txPr>
        <c:crossAx val="845295920"/>
        <c:crosses val="autoZero"/>
        <c:crossBetween val="between"/>
      </c:valAx>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sz="2400">
          <a:solidFill>
            <a:schemeClr val="dk1"/>
          </a:solidFill>
          <a:latin typeface="+mn-lt"/>
          <a:ea typeface="+mn-ea"/>
          <a:cs typeface="+mn-cs"/>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lt1"/>
        </a:solidFill>
        <a:ln w="25400" cap="flat" cmpd="sng" algn="ctr">
          <a:solidFill>
            <a:schemeClr val="dk1"/>
          </a:solidFill>
          <a:prstDash val="solid"/>
        </a:ln>
        <a:effectLst/>
      </c:spPr>
      <c:txPr>
        <a:bodyPr/>
        <a:lstStyle/>
        <a:p>
          <a:pPr>
            <a:defRPr lang="en-US"/>
          </a:pPr>
          <a:endParaRPr lang="en-US"/>
        </a:p>
      </c:txPr>
    </c:title>
    <c:autoTitleDeleted val="0"/>
    <c:plotArea>
      <c:layout/>
      <c:pieChart>
        <c:varyColors val="1"/>
        <c:ser>
          <c:idx val="0"/>
          <c:order val="0"/>
          <c:tx>
            <c:strRef>
              <c:f>Sheet1!$C$3</c:f>
              <c:strCache>
                <c:ptCount val="1"/>
                <c:pt idx="0">
                  <c:v>Thrombolysis Done</c:v>
                </c:pt>
              </c:strCache>
            </c:strRef>
          </c:tx>
          <c:dLbls>
            <c:spPr>
              <a:noFill/>
              <a:ln>
                <a:noFill/>
              </a:ln>
              <a:effectLst/>
            </c:spPr>
            <c:txPr>
              <a:bodyPr/>
              <a:lstStyle/>
              <a:p>
                <a:pPr>
                  <a:defRPr lang="en-US" b="1">
                    <a:solidFill>
                      <a:schemeClr val="bg1"/>
                    </a:solidFill>
                  </a:defRPr>
                </a:pPr>
                <a:endParaRPr lang="en-US"/>
              </a:p>
            </c:txPr>
            <c:showLegendKey val="0"/>
            <c:showVal val="1"/>
            <c:showCatName val="0"/>
            <c:showSerName val="0"/>
            <c:showPercent val="1"/>
            <c:showBubbleSize val="0"/>
            <c:showLeaderLines val="1"/>
            <c:extLst>
              <c:ext xmlns:c15="http://schemas.microsoft.com/office/drawing/2012/chart" uri="{CE6537A1-D6FC-4f65-9D91-7224C49458BB}"/>
            </c:extLst>
          </c:dLbls>
          <c:cat>
            <c:strRef>
              <c:f>Sheet1!$B$4:$B$5</c:f>
              <c:strCache>
                <c:ptCount val="2"/>
                <c:pt idx="0">
                  <c:v>Yes</c:v>
                </c:pt>
                <c:pt idx="1">
                  <c:v>No</c:v>
                </c:pt>
              </c:strCache>
            </c:strRef>
          </c:cat>
          <c:val>
            <c:numRef>
              <c:f>Sheet1!$C$4:$C$5</c:f>
              <c:numCache>
                <c:formatCode>General</c:formatCode>
                <c:ptCount val="2"/>
                <c:pt idx="0">
                  <c:v>3</c:v>
                </c:pt>
                <c:pt idx="1">
                  <c:v>7</c:v>
                </c:pt>
              </c:numCache>
            </c:numRef>
          </c:val>
        </c:ser>
        <c:dLbls>
          <c:showLegendKey val="0"/>
          <c:showVal val="1"/>
          <c:showCatName val="0"/>
          <c:showSerName val="0"/>
          <c:showPercent val="0"/>
          <c:showBubbleSize val="0"/>
          <c:showLeaderLines val="1"/>
        </c:dLbls>
        <c:firstSliceAng val="0"/>
      </c:pieChart>
    </c:plotArea>
    <c:legend>
      <c:legendPos val="b"/>
      <c:overlay val="0"/>
      <c:spPr>
        <a:solidFill>
          <a:schemeClr val="lt1"/>
        </a:solidFill>
        <a:ln w="25400" cap="flat" cmpd="sng" algn="ctr">
          <a:solidFill>
            <a:schemeClr val="dk1"/>
          </a:solidFill>
          <a:prstDash val="solid"/>
        </a:ln>
        <a:effectLst/>
      </c:spPr>
      <c:txPr>
        <a:bodyPr/>
        <a:lstStyle/>
        <a:p>
          <a:pPr>
            <a:defRPr lang="en-US"/>
          </a:pPr>
          <a:endParaRPr lang="en-US"/>
        </a:p>
      </c:txPr>
    </c:legend>
    <c:plotVisOnly val="1"/>
    <c:dispBlanksAs val="gap"/>
    <c:showDLblsOverMax val="0"/>
  </c:chart>
  <c:spPr>
    <a:solidFill>
      <a:schemeClr val="lt1"/>
    </a:solidFill>
    <a:ln w="25400" cap="flat" cmpd="sng" algn="ctr">
      <a:solidFill>
        <a:schemeClr val="dk1"/>
      </a:solidFill>
      <a:prstDash val="solid"/>
    </a:ln>
    <a:effectLst/>
  </c:spPr>
  <c:txPr>
    <a:bodyPr/>
    <a:lstStyle/>
    <a:p>
      <a:pPr>
        <a:defRPr sz="2400">
          <a:solidFill>
            <a:schemeClr val="dk1"/>
          </a:solidFill>
          <a:latin typeface="+mn-lt"/>
          <a:ea typeface="+mn-ea"/>
          <a:cs typeface="+mn-cs"/>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9.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2CF258-EC5D-446D-843E-044E1D1BEC61}" type="datetimeFigureOut">
              <a:rPr lang="en-IN" smtClean="0"/>
              <a:t>30-10-2017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ABC86-B28C-45C7-ABEB-5513DA8C1FBF}" type="slidenum">
              <a:rPr lang="en-IN" smtClean="0"/>
              <a:t>‹#›</a:t>
            </a:fld>
            <a:endParaRPr lang="en-IN"/>
          </a:p>
        </p:txBody>
      </p:sp>
    </p:spTree>
    <p:extLst>
      <p:ext uri="{BB962C8B-B14F-4D97-AF65-F5344CB8AC3E}">
        <p14:creationId xmlns:p14="http://schemas.microsoft.com/office/powerpoint/2010/main" val="322645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1137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41</a:t>
            </a:fld>
            <a:endParaRPr lang="en-IN" dirty="0">
              <a:solidFill>
                <a:prstClr val="black"/>
              </a:solidFill>
            </a:endParaRPr>
          </a:p>
        </p:txBody>
      </p:sp>
    </p:spTree>
    <p:extLst>
      <p:ext uri="{BB962C8B-B14F-4D97-AF65-F5344CB8AC3E}">
        <p14:creationId xmlns:p14="http://schemas.microsoft.com/office/powerpoint/2010/main" val="214947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43</a:t>
            </a:fld>
            <a:endParaRPr lang="en-IN" dirty="0">
              <a:solidFill>
                <a:prstClr val="black"/>
              </a:solidFill>
            </a:endParaRPr>
          </a:p>
        </p:txBody>
      </p:sp>
    </p:spTree>
    <p:extLst>
      <p:ext uri="{BB962C8B-B14F-4D97-AF65-F5344CB8AC3E}">
        <p14:creationId xmlns:p14="http://schemas.microsoft.com/office/powerpoint/2010/main" val="60983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45</a:t>
            </a:fld>
            <a:endParaRPr lang="en-IN" dirty="0">
              <a:solidFill>
                <a:prstClr val="black"/>
              </a:solidFill>
            </a:endParaRPr>
          </a:p>
        </p:txBody>
      </p:sp>
    </p:spTree>
    <p:extLst>
      <p:ext uri="{BB962C8B-B14F-4D97-AF65-F5344CB8AC3E}">
        <p14:creationId xmlns:p14="http://schemas.microsoft.com/office/powerpoint/2010/main" val="203958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50</a:t>
            </a:fld>
            <a:endParaRPr lang="en-IN" dirty="0">
              <a:solidFill>
                <a:prstClr val="black"/>
              </a:solidFill>
            </a:endParaRPr>
          </a:p>
        </p:txBody>
      </p:sp>
    </p:spTree>
    <p:extLst>
      <p:ext uri="{BB962C8B-B14F-4D97-AF65-F5344CB8AC3E}">
        <p14:creationId xmlns:p14="http://schemas.microsoft.com/office/powerpoint/2010/main" val="26014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51</a:t>
            </a:fld>
            <a:endParaRPr lang="en-IN" dirty="0">
              <a:solidFill>
                <a:prstClr val="black"/>
              </a:solidFill>
            </a:endParaRPr>
          </a:p>
        </p:txBody>
      </p:sp>
    </p:spTree>
    <p:extLst>
      <p:ext uri="{BB962C8B-B14F-4D97-AF65-F5344CB8AC3E}">
        <p14:creationId xmlns:p14="http://schemas.microsoft.com/office/powerpoint/2010/main" val="107870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52</a:t>
            </a:fld>
            <a:endParaRPr lang="en-IN" dirty="0">
              <a:solidFill>
                <a:prstClr val="black"/>
              </a:solidFill>
            </a:endParaRPr>
          </a:p>
        </p:txBody>
      </p:sp>
    </p:spTree>
    <p:extLst>
      <p:ext uri="{BB962C8B-B14F-4D97-AF65-F5344CB8AC3E}">
        <p14:creationId xmlns:p14="http://schemas.microsoft.com/office/powerpoint/2010/main" val="280230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53</a:t>
            </a:fld>
            <a:endParaRPr lang="en-IN" dirty="0">
              <a:solidFill>
                <a:prstClr val="black"/>
              </a:solidFill>
            </a:endParaRPr>
          </a:p>
        </p:txBody>
      </p:sp>
    </p:spTree>
    <p:extLst>
      <p:ext uri="{BB962C8B-B14F-4D97-AF65-F5344CB8AC3E}">
        <p14:creationId xmlns:p14="http://schemas.microsoft.com/office/powerpoint/2010/main" val="796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C8E0B83-0A12-4801-BA40-6C26D98822B0}" type="slidenum">
              <a:rPr lang="en-IN" smtClean="0">
                <a:solidFill>
                  <a:prstClr val="black"/>
                </a:solidFill>
              </a:rPr>
              <a:pPr/>
              <a:t>54</a:t>
            </a:fld>
            <a:endParaRPr lang="en-IN" dirty="0">
              <a:solidFill>
                <a:prstClr val="black"/>
              </a:solidFill>
            </a:endParaRPr>
          </a:p>
        </p:txBody>
      </p:sp>
    </p:spTree>
    <p:extLst>
      <p:ext uri="{BB962C8B-B14F-4D97-AF65-F5344CB8AC3E}">
        <p14:creationId xmlns:p14="http://schemas.microsoft.com/office/powerpoint/2010/main" val="364614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4.emf"/><Relationship Id="rId4" Type="http://schemas.openxmlformats.org/officeDocument/2006/relationships/oleObject" Target="../embeddings/oleObject10.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2.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4.emf"/><Relationship Id="rId4" Type="http://schemas.openxmlformats.org/officeDocument/2006/relationships/oleObject" Target="../embeddings/oleObject1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4.emf"/><Relationship Id="rId4" Type="http://schemas.openxmlformats.org/officeDocument/2006/relationships/oleObject" Target="../embeddings/oleObject17.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4.emf"/><Relationship Id="rId4" Type="http://schemas.openxmlformats.org/officeDocument/2006/relationships/oleObject" Target="../embeddings/oleObject18.bin"/></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FF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A2E2FD6A-83A5-4445-93FA-A8F0B35DC806}"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
        <p:nvSpPr>
          <p:cNvPr id="8" name="Rectangle 7"/>
          <p:cNvSpPr/>
          <p:nvPr userDrawn="1"/>
        </p:nvSpPr>
        <p:spPr>
          <a:xfrm>
            <a:off x="0" y="3680048"/>
            <a:ext cx="9144000" cy="19812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ctrTitle"/>
          </p:nvPr>
        </p:nvSpPr>
        <p:spPr>
          <a:xfrm>
            <a:off x="609600" y="3863975"/>
            <a:ext cx="7772400" cy="1470025"/>
          </a:xfrm>
        </p:spPr>
        <p:txBody>
          <a:bodyPr/>
          <a:lstStyle>
            <a:lvl1pPr algn="ctr">
              <a:defRPr>
                <a:latin typeface="+mj-lt"/>
              </a:defRPr>
            </a:lvl1pPr>
          </a:lstStyle>
          <a:p>
            <a:r>
              <a:rPr lang="en-US" smtClean="0"/>
              <a:t>Click to edit Master title style</a:t>
            </a:r>
            <a:endParaRPr lang="en-US" dirty="0"/>
          </a:p>
        </p:txBody>
      </p:sp>
      <p:pic>
        <p:nvPicPr>
          <p:cNvPr id="12" name="Picture 2"/>
          <p:cNvPicPr>
            <a:picLocks noChangeAspect="1" noChangeArrowheads="1"/>
          </p:cNvPicPr>
          <p:nvPr userDrawn="1"/>
        </p:nvPicPr>
        <p:blipFill rotWithShape="1">
          <a:blip r:embed="rId2"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2322674" y="1052246"/>
            <a:ext cx="4498652" cy="194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8213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51704-A974-4D4C-A837-96CA0B780399}"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2610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A913-BDAE-4CD3-B9AA-355F8BDB4137}"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0648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DAE74-CE20-4F94-A78D-D7075DF804D7}"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35787C-D817-43C2-8B49-5F26EB8D332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00581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FF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4D011E6D-E1D7-43B9-92C0-7D0686D17574}"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
        <p:nvSpPr>
          <p:cNvPr id="8" name="Rectangle 7"/>
          <p:cNvSpPr/>
          <p:nvPr userDrawn="1"/>
        </p:nvSpPr>
        <p:spPr>
          <a:xfrm>
            <a:off x="0" y="3680048"/>
            <a:ext cx="9144000" cy="19812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ctrTitle"/>
          </p:nvPr>
        </p:nvSpPr>
        <p:spPr>
          <a:xfrm>
            <a:off x="609600" y="3863975"/>
            <a:ext cx="7772400" cy="1470025"/>
          </a:xfrm>
        </p:spPr>
        <p:txBody>
          <a:bodyPr/>
          <a:lstStyle>
            <a:lvl1pPr algn="ctr">
              <a:defRPr>
                <a:latin typeface="+mj-lt"/>
              </a:defRPr>
            </a:lvl1pPr>
          </a:lstStyle>
          <a:p>
            <a:r>
              <a:rPr lang="en-US" smtClean="0"/>
              <a:t>Click to edit Master title style</a:t>
            </a:r>
            <a:endParaRPr lang="en-US" dirty="0"/>
          </a:p>
        </p:txBody>
      </p:sp>
      <p:pic>
        <p:nvPicPr>
          <p:cNvPr id="12" name="Picture 2"/>
          <p:cNvPicPr>
            <a:picLocks noChangeAspect="1" noChangeArrowheads="1"/>
          </p:cNvPicPr>
          <p:nvPr userDrawn="1"/>
        </p:nvPicPr>
        <p:blipFill rotWithShape="1">
          <a:blip r:embed="rId2"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2322674" y="1052246"/>
            <a:ext cx="4498652" cy="194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11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7508074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88"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44624"/>
            <a:ext cx="6934200" cy="944562"/>
          </a:xfrm>
        </p:spPr>
        <p:txBody>
          <a:bodyPr>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015E7-FE99-4209-9920-C13E80E4D5DF}"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37283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D212E-D3FA-45E1-8735-423A488DB987}"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36332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0104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B0A860-3DA5-4AFB-84EC-24E5EBEB1068}"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96332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23884-05B8-4C05-96EF-F339F8BC7654}" type="datetime1">
              <a:rPr lang="en-US" smtClean="0">
                <a:solidFill>
                  <a:prstClr val="black">
                    <a:tint val="75000"/>
                  </a:prstClr>
                </a:solidFill>
              </a:rPr>
              <a:t>10/30/2017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81584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752275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11"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6BAB48-4030-4E14-A695-1861C3FE5A29}" type="datetime1">
              <a:rPr lang="en-US" smtClean="0">
                <a:solidFill>
                  <a:prstClr val="black">
                    <a:tint val="75000"/>
                  </a:prstClr>
                </a:solidFill>
              </a:rPr>
              <a:t>10/30/2017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728775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360819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35"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CED7DCBC-BED2-42E3-9020-668A222F3DDF}" type="datetime1">
              <a:rPr lang="en-US" smtClean="0">
                <a:solidFill>
                  <a:prstClr val="black">
                    <a:tint val="75000"/>
                  </a:prstClr>
                </a:solidFill>
              </a:rPr>
              <a:t>10/30/2017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20287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3536079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4"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74638"/>
            <a:ext cx="6934200" cy="944562"/>
          </a:xfrm>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CA295-B1C6-4DCC-81B6-8B2D0930041B}"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10455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546848" cy="10626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80728"/>
            <a:ext cx="5111750" cy="5145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141ED-57A3-4B09-BEF1-B70101BA5ABF}"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89837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7DB95-1CAB-423E-B437-D1EBB5AA8A40}"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653531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7FEA4-ACE9-4CDD-933B-C60AB79AAB01}"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4937217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9F35D-BDEB-4291-A103-69E6044759CC}"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793060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3BD762-ECD0-40C6-818A-E33DF4669495}"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35787C-D817-43C2-8B49-5F26EB8D332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2923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FF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E44450ED-A96A-4F58-B37D-1846B22EAF02}"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
        <p:nvSpPr>
          <p:cNvPr id="8" name="Rectangle 7"/>
          <p:cNvSpPr/>
          <p:nvPr userDrawn="1"/>
        </p:nvSpPr>
        <p:spPr>
          <a:xfrm>
            <a:off x="0" y="3680048"/>
            <a:ext cx="9144000" cy="19812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ctrTitle"/>
          </p:nvPr>
        </p:nvSpPr>
        <p:spPr>
          <a:xfrm>
            <a:off x="609600" y="3863975"/>
            <a:ext cx="7772400" cy="1470025"/>
          </a:xfrm>
        </p:spPr>
        <p:txBody>
          <a:bodyPr/>
          <a:lstStyle>
            <a:lvl1pPr algn="ctr">
              <a:defRPr>
                <a:latin typeface="+mj-lt"/>
              </a:defRPr>
            </a:lvl1pPr>
          </a:lstStyle>
          <a:p>
            <a:r>
              <a:rPr lang="en-US" smtClean="0"/>
              <a:t>Click to edit Master title style</a:t>
            </a:r>
            <a:endParaRPr lang="en-US" dirty="0"/>
          </a:p>
        </p:txBody>
      </p:sp>
      <p:pic>
        <p:nvPicPr>
          <p:cNvPr id="12" name="Picture 2"/>
          <p:cNvPicPr>
            <a:picLocks noChangeAspect="1" noChangeArrowheads="1"/>
          </p:cNvPicPr>
          <p:nvPr userDrawn="1"/>
        </p:nvPicPr>
        <p:blipFill rotWithShape="1">
          <a:blip r:embed="rId2"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2322674" y="1052246"/>
            <a:ext cx="4498652" cy="194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32673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37072872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831"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44624"/>
            <a:ext cx="6934200" cy="944562"/>
          </a:xfrm>
        </p:spPr>
        <p:txBody>
          <a:bodyPr>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44905-66C8-4BAD-9574-11F00CC0FC9B}"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1295967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CF1C7-0E06-4B13-8C2E-179124F4F162}"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554002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0104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256320-1B8F-4D29-A845-9FF57C23243C}"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447371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47EAB7-7120-4EFB-A08B-8977C152206D}" type="datetime1">
              <a:rPr lang="en-US" smtClean="0">
                <a:solidFill>
                  <a:prstClr val="black">
                    <a:tint val="75000"/>
                  </a:prstClr>
                </a:solidFill>
              </a:rPr>
              <a:t>10/30/2017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345849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38C28-67DD-42E1-BBB6-8BAEED2529A9}"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4382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060290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854"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457882-117C-46C3-BF93-CB7F79EA3776}" type="datetime1">
              <a:rPr lang="en-US" smtClean="0">
                <a:solidFill>
                  <a:prstClr val="black">
                    <a:tint val="75000"/>
                  </a:prstClr>
                </a:solidFill>
              </a:rPr>
              <a:t>10/30/2017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025576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09410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878"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97E87272-3390-47E5-88B4-5ED26E6FB396}" type="datetime1">
              <a:rPr lang="en-US" smtClean="0">
                <a:solidFill>
                  <a:prstClr val="black">
                    <a:tint val="75000"/>
                  </a:prstClr>
                </a:solidFill>
              </a:rPr>
              <a:t>10/30/2017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232042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546848" cy="10626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80728"/>
            <a:ext cx="5111750" cy="5145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141F4-D2DD-4154-A72D-F6E4607E1891}"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29882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8DF5A-84CB-4D49-B56F-CB79459FCAE9}"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5622017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1666D-5B47-4E02-BC92-AE4953B1B449}"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780435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45821-A165-4E30-91ED-C278050E83D8}"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636003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602203-D533-4615-8D6C-1E8357CBDEBC}"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35787C-D817-43C2-8B49-5F26EB8D332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3286071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FF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57F19B73-40F8-4478-BDD6-D3947D2EBAB4}"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
        <p:nvSpPr>
          <p:cNvPr id="8" name="Rectangle 7"/>
          <p:cNvSpPr/>
          <p:nvPr userDrawn="1"/>
        </p:nvSpPr>
        <p:spPr>
          <a:xfrm>
            <a:off x="0" y="3680048"/>
            <a:ext cx="9144000" cy="19812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ctrTitle"/>
          </p:nvPr>
        </p:nvSpPr>
        <p:spPr>
          <a:xfrm>
            <a:off x="609600" y="3863975"/>
            <a:ext cx="7772400" cy="1470025"/>
          </a:xfrm>
        </p:spPr>
        <p:txBody>
          <a:bodyPr/>
          <a:lstStyle>
            <a:lvl1pPr algn="ctr">
              <a:defRPr>
                <a:latin typeface="+mj-lt"/>
              </a:defRPr>
            </a:lvl1pPr>
          </a:lstStyle>
          <a:p>
            <a:r>
              <a:rPr lang="en-US" smtClean="0"/>
              <a:t>Click to edit Master title style</a:t>
            </a:r>
            <a:endParaRPr lang="en-US" dirty="0"/>
          </a:p>
        </p:txBody>
      </p:sp>
      <p:pic>
        <p:nvPicPr>
          <p:cNvPr id="12" name="Picture 2"/>
          <p:cNvPicPr>
            <a:picLocks noChangeAspect="1" noChangeArrowheads="1"/>
          </p:cNvPicPr>
          <p:nvPr userDrawn="1"/>
        </p:nvPicPr>
        <p:blipFill rotWithShape="1">
          <a:blip r:embed="rId2"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2322674" y="1052246"/>
            <a:ext cx="4498652" cy="194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02627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19093835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033"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74638"/>
            <a:ext cx="6934200" cy="944562"/>
          </a:xfrm>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095AE-C57A-4419-903F-5F8F5B908186}"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736916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4D1F2-84D9-4D12-8D36-1055EEF99872}"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3718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3B300D-44B8-4B62-B963-3374702B5A34}"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60649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1440D8-554B-454C-A248-41F54EABB27E}"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17724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F0BE24-6960-4C0A-B6F9-ADFA60671499}" type="datetime1">
              <a:rPr lang="en-US" smtClean="0">
                <a:solidFill>
                  <a:prstClr val="black">
                    <a:tint val="75000"/>
                  </a:prstClr>
                </a:solidFill>
              </a:rPr>
              <a:t>10/30/2017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06025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8896519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58"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3DD720-F6B6-485E-8F8D-D243B1FEF939}" type="datetime1">
              <a:rPr lang="en-US" smtClean="0">
                <a:solidFill>
                  <a:prstClr val="black">
                    <a:tint val="75000"/>
                  </a:prstClr>
                </a:solidFill>
              </a:rPr>
              <a:t>10/30/2017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552828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4592910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081"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8F294693-9E0B-4B77-AC2B-2794DC0FD413}" type="datetime1">
              <a:rPr lang="en-US" smtClean="0">
                <a:solidFill>
                  <a:prstClr val="black">
                    <a:tint val="75000"/>
                  </a:prstClr>
                </a:solidFill>
              </a:rPr>
              <a:t>10/30/2017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65477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701EC-F9B1-4956-A720-1582130434D5}"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761439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0ACD0-3BA7-4B73-A688-2E10F17C9F9A}"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504004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709DF-90FD-40B3-89CF-D47C7F88C76A}"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816876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B2269-B896-4938-B19D-58E168135EDC}"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493949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2BE658-3237-4369-A0F4-0ABBCD8F6AE4}"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35787C-D817-43C2-8B49-5F26EB8D332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728832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FF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7D9854C5-9F2F-4CAA-B9C7-4599577CB666}"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
        <p:nvSpPr>
          <p:cNvPr id="8" name="Rectangle 7"/>
          <p:cNvSpPr/>
          <p:nvPr userDrawn="1"/>
        </p:nvSpPr>
        <p:spPr>
          <a:xfrm>
            <a:off x="0" y="3680048"/>
            <a:ext cx="9144000" cy="19812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ctrTitle"/>
          </p:nvPr>
        </p:nvSpPr>
        <p:spPr>
          <a:xfrm>
            <a:off x="609600" y="3863975"/>
            <a:ext cx="7772400" cy="1470025"/>
          </a:xfrm>
        </p:spPr>
        <p:txBody>
          <a:bodyPr/>
          <a:lstStyle>
            <a:lvl1pPr algn="ctr">
              <a:defRPr>
                <a:latin typeface="+mj-lt"/>
              </a:defRPr>
            </a:lvl1pPr>
          </a:lstStyle>
          <a:p>
            <a:r>
              <a:rPr lang="en-US" smtClean="0"/>
              <a:t>Click to edit Master title style</a:t>
            </a:r>
            <a:endParaRPr lang="en-US" dirty="0"/>
          </a:p>
        </p:txBody>
      </p:sp>
      <p:pic>
        <p:nvPicPr>
          <p:cNvPr id="12" name="Picture 2"/>
          <p:cNvPicPr>
            <a:picLocks noChangeAspect="1" noChangeArrowheads="1"/>
          </p:cNvPicPr>
          <p:nvPr userDrawn="1"/>
        </p:nvPicPr>
        <p:blipFill rotWithShape="1">
          <a:blip r:embed="rId2"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2322674" y="1052246"/>
            <a:ext cx="4498652" cy="194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0283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D51559-C01A-4390-9C9D-CADD3ED2748A}" type="datetime1">
              <a:rPr lang="en-US" smtClean="0">
                <a:solidFill>
                  <a:prstClr val="black">
                    <a:tint val="75000"/>
                  </a:prstClr>
                </a:solidFill>
              </a:rPr>
              <a:t>10/30/2017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806137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1491798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416"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44624"/>
            <a:ext cx="6934200" cy="944562"/>
          </a:xfrm>
        </p:spPr>
        <p:txBody>
          <a:bodyPr>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37B1E-A547-4FA1-A36A-5E4AB06C062C}"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2457564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0DE1E7-B49D-40DB-BBC7-CAF311E6051B}"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2327596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0104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FE5FF9-A33A-4AF1-9339-67D88F900190}"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722168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A89DD-E594-4FC4-AD72-B87F74B28699}" type="datetime1">
              <a:rPr lang="en-US" smtClean="0">
                <a:solidFill>
                  <a:prstClr val="black">
                    <a:tint val="75000"/>
                  </a:prstClr>
                </a:solidFill>
              </a:rPr>
              <a:t>10/30/2017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8427293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0423381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440"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BCEB0A-76E8-45AE-BAA2-9C55E4A64728}" type="datetime1">
              <a:rPr lang="en-US" smtClean="0">
                <a:solidFill>
                  <a:prstClr val="black">
                    <a:tint val="75000"/>
                  </a:prstClr>
                </a:solidFill>
              </a:rPr>
              <a:t>10/30/2017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8974577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110237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464"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5FCCFBC9-7837-4F14-9569-9313F4453E56}" type="datetime1">
              <a:rPr lang="en-US" smtClean="0">
                <a:solidFill>
                  <a:prstClr val="black">
                    <a:tint val="75000"/>
                  </a:prstClr>
                </a:solidFill>
              </a:rPr>
              <a:t>10/30/2017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1869428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546848" cy="10626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80728"/>
            <a:ext cx="5111750" cy="5145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6B719-7DE6-406E-9EC4-2DD989223654}"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6781087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E0094-5162-4C93-8478-CD5D00B99C46}"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127206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02B11-0A60-4A46-AD25-0C6260B4BEF8}"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350971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BF71F-5CD2-48DC-A8FC-11E5B514EDB1}"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962877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F8AD31-58EB-4588-96BD-809A1A4449DC}" type="datetime1">
              <a:rPr lang="en-US" smtClean="0">
                <a:solidFill>
                  <a:prstClr val="black">
                    <a:tint val="75000"/>
                  </a:prstClr>
                </a:solidFill>
              </a:rPr>
              <a:t>10/30/2017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909682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EE03B5-D1FD-4A24-B869-2639E74C8D12}"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35787C-D817-43C2-8B49-5F26EB8D332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99593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A9AF5-D80A-4F91-B448-AB26619C0CB6}" type="datetime1">
              <a:rPr lang="en-US" smtClean="0">
                <a:solidFill>
                  <a:prstClr val="black">
                    <a:tint val="75000"/>
                  </a:prstClr>
                </a:solidFill>
              </a:rPr>
              <a:t>10/30/2017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7797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0E5C4-BF8E-4098-A11A-807E8EE75C1C}"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3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6FBBB-D2AA-4395-855F-79A765965A8B}" type="datetime1">
              <a:rPr lang="en-US" smtClean="0">
                <a:solidFill>
                  <a:prstClr val="black">
                    <a:tint val="75000"/>
                  </a:prstClr>
                </a:solidFill>
              </a:rPr>
              <a:t>10/30/2017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625DD9-E95C-4E36-A780-EB4B59B201F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8937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emf"/><Relationship Id="rId2" Type="http://schemas.openxmlformats.org/officeDocument/2006/relationships/slideLayout" Target="../slideLayouts/slideLayout14.xml"/><Relationship Id="rId16"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4.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2.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emf"/><Relationship Id="rId2" Type="http://schemas.openxmlformats.org/officeDocument/2006/relationships/slideLayout" Target="../slideLayouts/slideLayout26.xml"/><Relationship Id="rId16" Type="http://schemas.openxmlformats.org/officeDocument/2006/relationships/oleObject" Target="../embeddings/oleObject7.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8.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18"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1.emf"/><Relationship Id="rId2" Type="http://schemas.openxmlformats.org/officeDocument/2006/relationships/slideLayout" Target="../slideLayouts/slideLayout38.xml"/><Relationship Id="rId16" Type="http://schemas.openxmlformats.org/officeDocument/2006/relationships/oleObject" Target="../embeddings/oleObject11.bin"/><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ags" Target="../tags/tag12.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vmlDrawing" Target="../drawings/vmlDrawing11.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18" Type="http://schemas.openxmlformats.org/officeDocument/2006/relationships/image" Target="../media/image2.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image" Target="../media/image4.emf"/><Relationship Id="rId2" Type="http://schemas.openxmlformats.org/officeDocument/2006/relationships/slideLayout" Target="../slideLayouts/slideLayout50.xml"/><Relationship Id="rId16" Type="http://schemas.openxmlformats.org/officeDocument/2006/relationships/oleObject" Target="../embeddings/oleObject15.bin"/><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ags" Target="../tags/tag16.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EE2">
            <a:alpha val="0"/>
          </a:srgbClr>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5"/>
            </p:custDataLst>
            <p:extLst>
              <p:ext uri="{D42A27DB-BD31-4B8C-83A1-F6EECF244321}">
                <p14:modId xmlns:p14="http://schemas.microsoft.com/office/powerpoint/2010/main" val="111198020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98" name="think-cell Slide" r:id="rId16" imgW="360" imgH="360" progId="TCLayout.ActiveDocument.1">
                  <p:embed/>
                </p:oleObj>
              </mc:Choice>
              <mc:Fallback>
                <p:oleObj name="think-cell Slide" r:id="rId16" imgW="360" imgH="36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6248400"/>
            <a:ext cx="9144000" cy="6096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4624"/>
            <a:ext cx="7010400" cy="944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77004-B60E-4053-991C-64215D14A3D3}"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22625DD9-E95C-4E36-A780-EB4B59B201F4}" type="slidenum">
              <a:rPr lang="en-US" smtClean="0">
                <a:solidFill>
                  <a:prstClr val="black"/>
                </a:solidFill>
              </a:rPr>
              <a:pPr/>
              <a:t>‹#›</a:t>
            </a:fld>
            <a:endParaRPr lang="en-US">
              <a:solidFill>
                <a:prstClr val="black"/>
              </a:solidFill>
            </a:endParaRPr>
          </a:p>
        </p:txBody>
      </p:sp>
      <p:cxnSp>
        <p:nvCxnSpPr>
          <p:cNvPr id="13" name="Straight Connector 12"/>
          <p:cNvCxnSpPr/>
          <p:nvPr/>
        </p:nvCxnSpPr>
        <p:spPr>
          <a:xfrm>
            <a:off x="0" y="980728"/>
            <a:ext cx="9144000" cy="0"/>
          </a:xfrm>
          <a:prstGeom prst="line">
            <a:avLst/>
          </a:prstGeom>
          <a:solidFill>
            <a:srgbClr val="5DBAB0"/>
          </a:solidFill>
          <a:ln w="9525">
            <a:solidFill>
              <a:srgbClr val="5DBAB0"/>
            </a:solidFill>
          </a:ln>
        </p:spPr>
        <p:style>
          <a:lnRef idx="2">
            <a:schemeClr val="accent1">
              <a:shade val="50000"/>
            </a:schemeClr>
          </a:lnRef>
          <a:fillRef idx="1">
            <a:schemeClr val="accent1"/>
          </a:fillRef>
          <a:effectRef idx="0">
            <a:schemeClr val="accent1"/>
          </a:effectRef>
          <a:fontRef idx="minor">
            <a:schemeClr val="lt1"/>
          </a:fontRef>
        </p:style>
      </p:cxnSp>
      <p:pic>
        <p:nvPicPr>
          <p:cNvPr id="11" name="Picture 2"/>
          <p:cNvPicPr>
            <a:picLocks noChangeAspect="1" noChangeArrowheads="1"/>
          </p:cNvPicPr>
          <p:nvPr/>
        </p:nvPicPr>
        <p:blipFill rotWithShape="1">
          <a:blip r:embed="rId18"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7524328" y="164139"/>
            <a:ext cx="1555478" cy="67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872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EE2">
            <a:alpha val="0"/>
          </a:srgbClr>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5"/>
            </p:custDataLst>
            <p:extLst>
              <p:ext uri="{D42A27DB-BD31-4B8C-83A1-F6EECF244321}">
                <p14:modId xmlns:p14="http://schemas.microsoft.com/office/powerpoint/2010/main" val="31707002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64" name="think-cell Slide" r:id="rId16" imgW="421" imgH="420" progId="TCLayout.ActiveDocument.1">
                  <p:embed/>
                </p:oleObj>
              </mc:Choice>
              <mc:Fallback>
                <p:oleObj name="think-cell Slide" r:id="rId16" imgW="421" imgH="42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248400"/>
            <a:ext cx="9144000" cy="6096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4624"/>
            <a:ext cx="7010400" cy="944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96752"/>
            <a:ext cx="8229600" cy="49294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66EB-BB15-401B-892C-0FF91CB3C55E}"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22625DD9-E95C-4E36-A780-EB4B59B201F4}" type="slidenum">
              <a:rPr lang="en-US" smtClean="0">
                <a:solidFill>
                  <a:prstClr val="black"/>
                </a:solidFill>
              </a:rPr>
              <a:pPr/>
              <a:t>‹#›</a:t>
            </a:fld>
            <a:endParaRPr lang="en-US">
              <a:solidFill>
                <a:prstClr val="black"/>
              </a:solidFill>
            </a:endParaRPr>
          </a:p>
        </p:txBody>
      </p:sp>
      <p:cxnSp>
        <p:nvCxnSpPr>
          <p:cNvPr id="13" name="Straight Connector 12"/>
          <p:cNvCxnSpPr/>
          <p:nvPr/>
        </p:nvCxnSpPr>
        <p:spPr>
          <a:xfrm>
            <a:off x="0" y="980728"/>
            <a:ext cx="9144000" cy="0"/>
          </a:xfrm>
          <a:prstGeom prst="line">
            <a:avLst/>
          </a:prstGeom>
          <a:solidFill>
            <a:srgbClr val="5DBAB0"/>
          </a:solidFill>
          <a:ln w="9525">
            <a:solidFill>
              <a:srgbClr val="5DBAB0"/>
            </a:solidFill>
          </a:ln>
        </p:spPr>
        <p:style>
          <a:lnRef idx="2">
            <a:schemeClr val="accent1">
              <a:shade val="50000"/>
            </a:schemeClr>
          </a:lnRef>
          <a:fillRef idx="1">
            <a:schemeClr val="accent1"/>
          </a:fillRef>
          <a:effectRef idx="0">
            <a:schemeClr val="accent1"/>
          </a:effectRef>
          <a:fontRef idx="minor">
            <a:schemeClr val="lt1"/>
          </a:fontRef>
        </p:style>
      </p:cxnSp>
      <p:pic>
        <p:nvPicPr>
          <p:cNvPr id="11" name="Picture 2"/>
          <p:cNvPicPr>
            <a:picLocks noChangeAspect="1" noChangeArrowheads="1"/>
          </p:cNvPicPr>
          <p:nvPr/>
        </p:nvPicPr>
        <p:blipFill rotWithShape="1">
          <a:blip r:embed="rId18"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7524328" y="164139"/>
            <a:ext cx="1555478" cy="67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14338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EE2">
            <a:alpha val="0"/>
          </a:srgbClr>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5"/>
            </p:custDataLst>
            <p:extLst>
              <p:ext uri="{D42A27DB-BD31-4B8C-83A1-F6EECF244321}">
                <p14:modId xmlns:p14="http://schemas.microsoft.com/office/powerpoint/2010/main" val="24219796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808" name="think-cell Slide" r:id="rId16" imgW="421" imgH="420" progId="TCLayout.ActiveDocument.1">
                  <p:embed/>
                </p:oleObj>
              </mc:Choice>
              <mc:Fallback>
                <p:oleObj name="think-cell Slide" r:id="rId16" imgW="421" imgH="42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248400"/>
            <a:ext cx="9144000" cy="6096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4624"/>
            <a:ext cx="7010400" cy="944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96752"/>
            <a:ext cx="8229600" cy="49294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D0D07-1190-4278-8FA2-6C4D2C9D5762}"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22625DD9-E95C-4E36-A780-EB4B59B201F4}" type="slidenum">
              <a:rPr lang="en-US" smtClean="0">
                <a:solidFill>
                  <a:prstClr val="black"/>
                </a:solidFill>
              </a:rPr>
              <a:pPr/>
              <a:t>‹#›</a:t>
            </a:fld>
            <a:endParaRPr lang="en-US">
              <a:solidFill>
                <a:prstClr val="black"/>
              </a:solidFill>
            </a:endParaRPr>
          </a:p>
        </p:txBody>
      </p:sp>
      <p:cxnSp>
        <p:nvCxnSpPr>
          <p:cNvPr id="13" name="Straight Connector 12"/>
          <p:cNvCxnSpPr/>
          <p:nvPr/>
        </p:nvCxnSpPr>
        <p:spPr>
          <a:xfrm>
            <a:off x="0" y="980728"/>
            <a:ext cx="9144000" cy="0"/>
          </a:xfrm>
          <a:prstGeom prst="line">
            <a:avLst/>
          </a:prstGeom>
          <a:solidFill>
            <a:srgbClr val="5DBAB0"/>
          </a:solidFill>
          <a:ln w="9525">
            <a:solidFill>
              <a:srgbClr val="5DBAB0"/>
            </a:solidFill>
          </a:ln>
        </p:spPr>
        <p:style>
          <a:lnRef idx="2">
            <a:schemeClr val="accent1">
              <a:shade val="50000"/>
            </a:schemeClr>
          </a:lnRef>
          <a:fillRef idx="1">
            <a:schemeClr val="accent1"/>
          </a:fillRef>
          <a:effectRef idx="0">
            <a:schemeClr val="accent1"/>
          </a:effectRef>
          <a:fontRef idx="minor">
            <a:schemeClr val="lt1"/>
          </a:fontRef>
        </p:style>
      </p:cxnSp>
      <p:pic>
        <p:nvPicPr>
          <p:cNvPr id="11" name="Picture 2"/>
          <p:cNvPicPr>
            <a:picLocks noChangeAspect="1" noChangeArrowheads="1"/>
          </p:cNvPicPr>
          <p:nvPr/>
        </p:nvPicPr>
        <p:blipFill rotWithShape="1">
          <a:blip r:embed="rId18"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7524328" y="164139"/>
            <a:ext cx="1555478" cy="67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365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EE2">
            <a:alpha val="0"/>
          </a:srgbClr>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5"/>
            </p:custDataLst>
            <p:extLst>
              <p:ext uri="{D42A27DB-BD31-4B8C-83A1-F6EECF244321}">
                <p14:modId xmlns:p14="http://schemas.microsoft.com/office/powerpoint/2010/main" val="31556668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5010" name="think-cell Slide" r:id="rId16" imgW="360" imgH="360" progId="TCLayout.ActiveDocument.1">
                  <p:embed/>
                </p:oleObj>
              </mc:Choice>
              <mc:Fallback>
                <p:oleObj name="think-cell Slide" r:id="rId16" imgW="360" imgH="36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6248400"/>
            <a:ext cx="9144000" cy="6096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4624"/>
            <a:ext cx="7010400" cy="944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34AD1-FA78-4D1D-A57E-ABB52EA471A8}"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22625DD9-E95C-4E36-A780-EB4B59B201F4}" type="slidenum">
              <a:rPr lang="en-US" smtClean="0">
                <a:solidFill>
                  <a:prstClr val="black"/>
                </a:solidFill>
              </a:rPr>
              <a:pPr/>
              <a:t>‹#›</a:t>
            </a:fld>
            <a:endParaRPr lang="en-US">
              <a:solidFill>
                <a:prstClr val="black"/>
              </a:solidFill>
            </a:endParaRPr>
          </a:p>
        </p:txBody>
      </p:sp>
      <p:cxnSp>
        <p:nvCxnSpPr>
          <p:cNvPr id="13" name="Straight Connector 12"/>
          <p:cNvCxnSpPr/>
          <p:nvPr/>
        </p:nvCxnSpPr>
        <p:spPr>
          <a:xfrm>
            <a:off x="0" y="980728"/>
            <a:ext cx="9144000" cy="0"/>
          </a:xfrm>
          <a:prstGeom prst="line">
            <a:avLst/>
          </a:prstGeom>
          <a:solidFill>
            <a:srgbClr val="5DBAB0"/>
          </a:solidFill>
          <a:ln w="9525">
            <a:solidFill>
              <a:srgbClr val="5DBAB0"/>
            </a:solidFill>
          </a:ln>
        </p:spPr>
        <p:style>
          <a:lnRef idx="2">
            <a:schemeClr val="accent1">
              <a:shade val="50000"/>
            </a:schemeClr>
          </a:lnRef>
          <a:fillRef idx="1">
            <a:schemeClr val="accent1"/>
          </a:fillRef>
          <a:effectRef idx="0">
            <a:schemeClr val="accent1"/>
          </a:effectRef>
          <a:fontRef idx="minor">
            <a:schemeClr val="lt1"/>
          </a:fontRef>
        </p:style>
      </p:cxnSp>
      <p:pic>
        <p:nvPicPr>
          <p:cNvPr id="11" name="Picture 2"/>
          <p:cNvPicPr>
            <a:picLocks noChangeAspect="1" noChangeArrowheads="1"/>
          </p:cNvPicPr>
          <p:nvPr/>
        </p:nvPicPr>
        <p:blipFill rotWithShape="1">
          <a:blip r:embed="rId18"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7524328" y="164139"/>
            <a:ext cx="1555478" cy="67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8567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EE2">
            <a:alpha val="0"/>
          </a:srgbClr>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5"/>
            </p:custDataLst>
            <p:extLst>
              <p:ext uri="{D42A27DB-BD31-4B8C-83A1-F6EECF244321}">
                <p14:modId xmlns:p14="http://schemas.microsoft.com/office/powerpoint/2010/main" val="2279043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392" name="think-cell Slide" r:id="rId16" imgW="421" imgH="420" progId="TCLayout.ActiveDocument.1">
                  <p:embed/>
                </p:oleObj>
              </mc:Choice>
              <mc:Fallback>
                <p:oleObj name="think-cell Slide" r:id="rId16" imgW="421" imgH="42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248400"/>
            <a:ext cx="9144000" cy="609600"/>
          </a:xfrm>
          <a:prstGeom prst="rect">
            <a:avLst/>
          </a:prstGeom>
          <a:solidFill>
            <a:srgbClr val="6EC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44624"/>
            <a:ext cx="7010400" cy="944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96752"/>
            <a:ext cx="8229600" cy="49294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AB182-D5E5-4649-954D-4C2A32C38724}" type="datetime1">
              <a:rPr lang="en-US" smtClean="0">
                <a:solidFill>
                  <a:prstClr val="black">
                    <a:tint val="75000"/>
                  </a:prstClr>
                </a:solidFill>
              </a:rPr>
              <a:t>10/30/2017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22625DD9-E95C-4E36-A780-EB4B59B201F4}" type="slidenum">
              <a:rPr lang="en-US" smtClean="0">
                <a:solidFill>
                  <a:prstClr val="black"/>
                </a:solidFill>
              </a:rPr>
              <a:pPr/>
              <a:t>‹#›</a:t>
            </a:fld>
            <a:endParaRPr lang="en-US">
              <a:solidFill>
                <a:prstClr val="black"/>
              </a:solidFill>
            </a:endParaRPr>
          </a:p>
        </p:txBody>
      </p:sp>
      <p:cxnSp>
        <p:nvCxnSpPr>
          <p:cNvPr id="13" name="Straight Connector 12"/>
          <p:cNvCxnSpPr/>
          <p:nvPr/>
        </p:nvCxnSpPr>
        <p:spPr>
          <a:xfrm>
            <a:off x="0" y="980728"/>
            <a:ext cx="9144000" cy="0"/>
          </a:xfrm>
          <a:prstGeom prst="line">
            <a:avLst/>
          </a:prstGeom>
          <a:solidFill>
            <a:srgbClr val="5DBAB0"/>
          </a:solidFill>
          <a:ln w="9525">
            <a:solidFill>
              <a:srgbClr val="5DBAB0"/>
            </a:solidFill>
          </a:ln>
        </p:spPr>
        <p:style>
          <a:lnRef idx="2">
            <a:schemeClr val="accent1">
              <a:shade val="50000"/>
            </a:schemeClr>
          </a:lnRef>
          <a:fillRef idx="1">
            <a:schemeClr val="accent1"/>
          </a:fillRef>
          <a:effectRef idx="0">
            <a:schemeClr val="accent1"/>
          </a:effectRef>
          <a:fontRef idx="minor">
            <a:schemeClr val="lt1"/>
          </a:fontRef>
        </p:style>
      </p:cxnSp>
      <p:pic>
        <p:nvPicPr>
          <p:cNvPr id="11" name="Picture 2"/>
          <p:cNvPicPr>
            <a:picLocks noChangeAspect="1" noChangeArrowheads="1"/>
          </p:cNvPicPr>
          <p:nvPr/>
        </p:nvPicPr>
        <p:blipFill rotWithShape="1">
          <a:blip r:embed="rId18" cstate="print">
            <a:clrChange>
              <a:clrFrom>
                <a:srgbClr val="FFFDE8"/>
              </a:clrFrom>
              <a:clrTo>
                <a:srgbClr val="FFFDE8">
                  <a:alpha val="0"/>
                </a:srgbClr>
              </a:clrTo>
            </a:clrChange>
            <a:extLst>
              <a:ext uri="{28A0092B-C50C-407E-A947-70E740481C1C}">
                <a14:useLocalDpi xmlns:a14="http://schemas.microsoft.com/office/drawing/2010/main" val="0"/>
              </a:ext>
            </a:extLst>
          </a:blip>
          <a:srcRect l="20400" t="16551" r="24392" b="51620"/>
          <a:stretch/>
        </p:blipFill>
        <p:spPr bwMode="auto">
          <a:xfrm>
            <a:off x="7524328" y="164139"/>
            <a:ext cx="1555478" cy="67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57261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30.xml"/><Relationship Id="rId1" Type="http://schemas.openxmlformats.org/officeDocument/2006/relationships/vmlDrawing" Target="../drawings/vmlDrawing26.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9.bin"/></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9.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9.xml"/><Relationship Id="rId5" Type="http://schemas.openxmlformats.org/officeDocument/2006/relationships/chart" Target="../charts/chart14.xml"/><Relationship Id="rId4" Type="http://schemas.openxmlformats.org/officeDocument/2006/relationships/chart" Target="../charts/char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0.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31.xml"/><Relationship Id="rId1" Type="http://schemas.openxmlformats.org/officeDocument/2006/relationships/vmlDrawing" Target="../drawings/vmlDrawing27.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9" Type="http://schemas.openxmlformats.org/officeDocument/2006/relationships/image" Target="../media/image6.emf"/><Relationship Id="rId21" Type="http://schemas.openxmlformats.org/officeDocument/2006/relationships/tags" Target="../tags/tag51.xml"/><Relationship Id="rId34" Type="http://schemas.openxmlformats.org/officeDocument/2006/relationships/tags" Target="../tags/tag64.xml"/><Relationship Id="rId7" Type="http://schemas.openxmlformats.org/officeDocument/2006/relationships/tags" Target="../tags/tag3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41" Type="http://schemas.openxmlformats.org/officeDocument/2006/relationships/image" Target="../media/image7.emf"/><Relationship Id="rId1" Type="http://schemas.openxmlformats.org/officeDocument/2006/relationships/vmlDrawing" Target="../drawings/vmlDrawing28.v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tags" Target="../tags/tag62.xml"/><Relationship Id="rId37" Type="http://schemas.openxmlformats.org/officeDocument/2006/relationships/image" Target="../media/image4.emf"/><Relationship Id="rId40" Type="http://schemas.openxmlformats.org/officeDocument/2006/relationships/oleObject" Target="../embeddings/oleObject30.bin"/><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36" Type="http://schemas.openxmlformats.org/officeDocument/2006/relationships/oleObject" Target="../embeddings/oleObject28.bin"/><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tags" Target="../tags/tag61.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tags" Target="../tags/tag60.xml"/><Relationship Id="rId35" Type="http://schemas.openxmlformats.org/officeDocument/2006/relationships/slideLayout" Target="../slideLayouts/slideLayout42.xml"/><Relationship Id="rId8" Type="http://schemas.openxmlformats.org/officeDocument/2006/relationships/tags" Target="../tags/tag38.xml"/><Relationship Id="rId3" Type="http://schemas.openxmlformats.org/officeDocument/2006/relationships/tags" Target="../tags/tag33.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33" Type="http://schemas.openxmlformats.org/officeDocument/2006/relationships/tags" Target="../tags/tag63.xml"/><Relationship Id="rId38" Type="http://schemas.openxmlformats.org/officeDocument/2006/relationships/oleObject" Target="../embeddings/oleObject29.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65.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66.xml"/><Relationship Id="rId1" Type="http://schemas.openxmlformats.org/officeDocument/2006/relationships/vmlDrawing" Target="../drawings/vmlDrawing30.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67.xml"/><Relationship Id="rId1" Type="http://schemas.openxmlformats.org/officeDocument/2006/relationships/vmlDrawing" Target="../drawings/vmlDrawing31.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13" Type="http://schemas.openxmlformats.org/officeDocument/2006/relationships/tags" Target="../tags/tag79.xml"/><Relationship Id="rId18" Type="http://schemas.openxmlformats.org/officeDocument/2006/relationships/tags" Target="../tags/tag84.xml"/><Relationship Id="rId26" Type="http://schemas.openxmlformats.org/officeDocument/2006/relationships/tags" Target="../tags/tag92.xml"/><Relationship Id="rId39" Type="http://schemas.openxmlformats.org/officeDocument/2006/relationships/notesSlide" Target="../notesSlides/notesSlide2.xml"/><Relationship Id="rId21" Type="http://schemas.openxmlformats.org/officeDocument/2006/relationships/tags" Target="../tags/tag87.xml"/><Relationship Id="rId34" Type="http://schemas.openxmlformats.org/officeDocument/2006/relationships/tags" Target="../tags/tag100.xml"/><Relationship Id="rId42" Type="http://schemas.openxmlformats.org/officeDocument/2006/relationships/oleObject" Target="../embeddings/oleObject35.bin"/><Relationship Id="rId7" Type="http://schemas.openxmlformats.org/officeDocument/2006/relationships/tags" Target="../tags/tag73.xml"/><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tags" Target="../tags/tag86.xml"/><Relationship Id="rId29" Type="http://schemas.openxmlformats.org/officeDocument/2006/relationships/tags" Target="../tags/tag95.xml"/><Relationship Id="rId41" Type="http://schemas.openxmlformats.org/officeDocument/2006/relationships/image" Target="../media/image9.emf"/><Relationship Id="rId1" Type="http://schemas.openxmlformats.org/officeDocument/2006/relationships/vmlDrawing" Target="../drawings/vmlDrawing32.vml"/><Relationship Id="rId6" Type="http://schemas.openxmlformats.org/officeDocument/2006/relationships/tags" Target="../tags/tag72.xml"/><Relationship Id="rId11" Type="http://schemas.openxmlformats.org/officeDocument/2006/relationships/tags" Target="../tags/tag77.xml"/><Relationship Id="rId24" Type="http://schemas.openxmlformats.org/officeDocument/2006/relationships/tags" Target="../tags/tag90.xml"/><Relationship Id="rId32" Type="http://schemas.openxmlformats.org/officeDocument/2006/relationships/tags" Target="../tags/tag98.xml"/><Relationship Id="rId37" Type="http://schemas.openxmlformats.org/officeDocument/2006/relationships/tags" Target="../tags/tag103.xml"/><Relationship Id="rId40" Type="http://schemas.openxmlformats.org/officeDocument/2006/relationships/oleObject" Target="../embeddings/oleObject34.bin"/><Relationship Id="rId5" Type="http://schemas.openxmlformats.org/officeDocument/2006/relationships/tags" Target="../tags/tag71.xml"/><Relationship Id="rId15" Type="http://schemas.openxmlformats.org/officeDocument/2006/relationships/tags" Target="../tags/tag81.xml"/><Relationship Id="rId23" Type="http://schemas.openxmlformats.org/officeDocument/2006/relationships/tags" Target="../tags/tag89.xml"/><Relationship Id="rId28" Type="http://schemas.openxmlformats.org/officeDocument/2006/relationships/tags" Target="../tags/tag94.xml"/><Relationship Id="rId36" Type="http://schemas.openxmlformats.org/officeDocument/2006/relationships/tags" Target="../tags/tag102.xml"/><Relationship Id="rId10" Type="http://schemas.openxmlformats.org/officeDocument/2006/relationships/tags" Target="../tags/tag76.xml"/><Relationship Id="rId19" Type="http://schemas.openxmlformats.org/officeDocument/2006/relationships/tags" Target="../tags/tag85.xml"/><Relationship Id="rId31" Type="http://schemas.openxmlformats.org/officeDocument/2006/relationships/tags" Target="../tags/tag97.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 Id="rId22" Type="http://schemas.openxmlformats.org/officeDocument/2006/relationships/tags" Target="../tags/tag88.xml"/><Relationship Id="rId27" Type="http://schemas.openxmlformats.org/officeDocument/2006/relationships/tags" Target="../tags/tag93.xml"/><Relationship Id="rId30" Type="http://schemas.openxmlformats.org/officeDocument/2006/relationships/tags" Target="../tags/tag96.xml"/><Relationship Id="rId35" Type="http://schemas.openxmlformats.org/officeDocument/2006/relationships/tags" Target="../tags/tag101.xml"/><Relationship Id="rId43" Type="http://schemas.openxmlformats.org/officeDocument/2006/relationships/image" Target="../media/image10.emf"/><Relationship Id="rId8" Type="http://schemas.openxmlformats.org/officeDocument/2006/relationships/tags" Target="../tags/tag74.xml"/><Relationship Id="rId3" Type="http://schemas.openxmlformats.org/officeDocument/2006/relationships/tags" Target="../tags/tag69.xml"/><Relationship Id="rId12" Type="http://schemas.openxmlformats.org/officeDocument/2006/relationships/tags" Target="../tags/tag78.xml"/><Relationship Id="rId17" Type="http://schemas.openxmlformats.org/officeDocument/2006/relationships/tags" Target="../tags/tag83.xml"/><Relationship Id="rId25" Type="http://schemas.openxmlformats.org/officeDocument/2006/relationships/tags" Target="../tags/tag91.xml"/><Relationship Id="rId33" Type="http://schemas.openxmlformats.org/officeDocument/2006/relationships/tags" Target="../tags/tag99.xml"/><Relationship Id="rId38"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104.xml"/><Relationship Id="rId1" Type="http://schemas.openxmlformats.org/officeDocument/2006/relationships/vmlDrawing" Target="../drawings/vmlDrawing33.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36.bin"/></Relationships>
</file>

<file path=ppt/slides/_rels/slide43.xml.rels><?xml version="1.0" encoding="UTF-8" standalone="yes"?>
<Relationships xmlns="http://schemas.openxmlformats.org/package/2006/relationships"><Relationship Id="rId13" Type="http://schemas.openxmlformats.org/officeDocument/2006/relationships/tags" Target="../tags/tag116.xml"/><Relationship Id="rId18" Type="http://schemas.openxmlformats.org/officeDocument/2006/relationships/tags" Target="../tags/tag121.xml"/><Relationship Id="rId26" Type="http://schemas.openxmlformats.org/officeDocument/2006/relationships/tags" Target="../tags/tag129.xml"/><Relationship Id="rId3" Type="http://schemas.openxmlformats.org/officeDocument/2006/relationships/tags" Target="../tags/tag106.xml"/><Relationship Id="rId21" Type="http://schemas.openxmlformats.org/officeDocument/2006/relationships/tags" Target="../tags/tag124.xml"/><Relationship Id="rId34" Type="http://schemas.openxmlformats.org/officeDocument/2006/relationships/image" Target="../media/image11.emf"/><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5" Type="http://schemas.openxmlformats.org/officeDocument/2006/relationships/tags" Target="../tags/tag128.xml"/><Relationship Id="rId33" Type="http://schemas.openxmlformats.org/officeDocument/2006/relationships/oleObject" Target="../embeddings/oleObject38.bin"/><Relationship Id="rId2" Type="http://schemas.openxmlformats.org/officeDocument/2006/relationships/tags" Target="../tags/tag105.xml"/><Relationship Id="rId16" Type="http://schemas.openxmlformats.org/officeDocument/2006/relationships/tags" Target="../tags/tag119.xml"/><Relationship Id="rId20" Type="http://schemas.openxmlformats.org/officeDocument/2006/relationships/tags" Target="../tags/tag123.xml"/><Relationship Id="rId29" Type="http://schemas.openxmlformats.org/officeDocument/2006/relationships/slideLayout" Target="../slideLayouts/slideLayout38.xml"/><Relationship Id="rId1" Type="http://schemas.openxmlformats.org/officeDocument/2006/relationships/vmlDrawing" Target="../drawings/vmlDrawing34.vml"/><Relationship Id="rId6" Type="http://schemas.openxmlformats.org/officeDocument/2006/relationships/tags" Target="../tags/tag109.xml"/><Relationship Id="rId11" Type="http://schemas.openxmlformats.org/officeDocument/2006/relationships/tags" Target="../tags/tag114.xml"/><Relationship Id="rId24" Type="http://schemas.openxmlformats.org/officeDocument/2006/relationships/tags" Target="../tags/tag127.xml"/><Relationship Id="rId32" Type="http://schemas.openxmlformats.org/officeDocument/2006/relationships/image" Target="../media/image9.emf"/><Relationship Id="rId5" Type="http://schemas.openxmlformats.org/officeDocument/2006/relationships/tags" Target="../tags/tag108.xml"/><Relationship Id="rId15" Type="http://schemas.openxmlformats.org/officeDocument/2006/relationships/tags" Target="../tags/tag118.xml"/><Relationship Id="rId23" Type="http://schemas.openxmlformats.org/officeDocument/2006/relationships/tags" Target="../tags/tag126.xml"/><Relationship Id="rId28" Type="http://schemas.openxmlformats.org/officeDocument/2006/relationships/tags" Target="../tags/tag131.xml"/><Relationship Id="rId10" Type="http://schemas.openxmlformats.org/officeDocument/2006/relationships/tags" Target="../tags/tag113.xml"/><Relationship Id="rId19" Type="http://schemas.openxmlformats.org/officeDocument/2006/relationships/tags" Target="../tags/tag122.xml"/><Relationship Id="rId31" Type="http://schemas.openxmlformats.org/officeDocument/2006/relationships/oleObject" Target="../embeddings/oleObject37.bin"/><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 Id="rId22" Type="http://schemas.openxmlformats.org/officeDocument/2006/relationships/tags" Target="../tags/tag125.xml"/><Relationship Id="rId27" Type="http://schemas.openxmlformats.org/officeDocument/2006/relationships/tags" Target="../tags/tag130.xml"/><Relationship Id="rId30" Type="http://schemas.openxmlformats.org/officeDocument/2006/relationships/notesSlide" Target="../notesSlides/notesSlide3.xml"/><Relationship Id="rId8" Type="http://schemas.openxmlformats.org/officeDocument/2006/relationships/tags" Target="../tags/tag11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132.xml"/><Relationship Id="rId1" Type="http://schemas.openxmlformats.org/officeDocument/2006/relationships/vmlDrawing" Target="../drawings/vmlDrawing35.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39.bin"/></Relationships>
</file>

<file path=ppt/slides/_rels/slide45.xml.rels><?xml version="1.0" encoding="UTF-8" standalone="yes"?>
<Relationships xmlns="http://schemas.openxmlformats.org/package/2006/relationships"><Relationship Id="rId13" Type="http://schemas.openxmlformats.org/officeDocument/2006/relationships/tags" Target="../tags/tag144.xml"/><Relationship Id="rId18" Type="http://schemas.openxmlformats.org/officeDocument/2006/relationships/tags" Target="../tags/tag149.xml"/><Relationship Id="rId26" Type="http://schemas.openxmlformats.org/officeDocument/2006/relationships/tags" Target="../tags/tag157.xml"/><Relationship Id="rId3" Type="http://schemas.openxmlformats.org/officeDocument/2006/relationships/tags" Target="../tags/tag134.xml"/><Relationship Id="rId21" Type="http://schemas.openxmlformats.org/officeDocument/2006/relationships/tags" Target="../tags/tag152.xml"/><Relationship Id="rId34" Type="http://schemas.openxmlformats.org/officeDocument/2006/relationships/image" Target="../media/image13.emf"/><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33" Type="http://schemas.openxmlformats.org/officeDocument/2006/relationships/oleObject" Target="../embeddings/oleObject42.bin"/><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29" Type="http://schemas.openxmlformats.org/officeDocument/2006/relationships/oleObject" Target="../embeddings/oleObject40.bin"/><Relationship Id="rId1" Type="http://schemas.openxmlformats.org/officeDocument/2006/relationships/vmlDrawing" Target="../drawings/vmlDrawing36.v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tags" Target="../tags/tag155.xml"/><Relationship Id="rId32" Type="http://schemas.openxmlformats.org/officeDocument/2006/relationships/image" Target="../media/image12.emf"/><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notesSlide" Target="../notesSlides/notesSlide4.xml"/><Relationship Id="rId10" Type="http://schemas.openxmlformats.org/officeDocument/2006/relationships/tags" Target="../tags/tag141.xml"/><Relationship Id="rId19" Type="http://schemas.openxmlformats.org/officeDocument/2006/relationships/tags" Target="../tags/tag150.xml"/><Relationship Id="rId31" Type="http://schemas.openxmlformats.org/officeDocument/2006/relationships/oleObject" Target="../embeddings/oleObject41.bin"/><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slideLayout" Target="../slideLayouts/slideLayout38.xml"/><Relationship Id="rId30" Type="http://schemas.openxmlformats.org/officeDocument/2006/relationships/image" Target="../media/image9.emf"/><Relationship Id="rId8" Type="http://schemas.openxmlformats.org/officeDocument/2006/relationships/tags" Target="../tags/tag13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158.xml"/><Relationship Id="rId1" Type="http://schemas.openxmlformats.org/officeDocument/2006/relationships/vmlDrawing" Target="../drawings/vmlDrawing37.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43.xml"/><Relationship Id="rId5" Type="http://schemas.openxmlformats.org/officeDocument/2006/relationships/slide" Target="slide50.xml"/><Relationship Id="rId4" Type="http://schemas.openxmlformats.org/officeDocument/2006/relationships/slide" Target="slide5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1.bin"/></Relationships>
</file>

<file path=ppt/slides/_rels/slide50.xml.rels><?xml version="1.0" encoding="UTF-8" standalone="yes"?>
<Relationships xmlns="http://schemas.openxmlformats.org/package/2006/relationships"><Relationship Id="rId13" Type="http://schemas.openxmlformats.org/officeDocument/2006/relationships/tags" Target="../tags/tag170.xml"/><Relationship Id="rId18" Type="http://schemas.openxmlformats.org/officeDocument/2006/relationships/tags" Target="../tags/tag175.xml"/><Relationship Id="rId26" Type="http://schemas.openxmlformats.org/officeDocument/2006/relationships/tags" Target="../tags/tag183.xml"/><Relationship Id="rId39" Type="http://schemas.openxmlformats.org/officeDocument/2006/relationships/slide" Target="slide47.xml"/><Relationship Id="rId21" Type="http://schemas.openxmlformats.org/officeDocument/2006/relationships/tags" Target="../tags/tag178.xml"/><Relationship Id="rId34" Type="http://schemas.openxmlformats.org/officeDocument/2006/relationships/notesSlide" Target="../notesSlides/notesSlide5.xml"/><Relationship Id="rId7" Type="http://schemas.openxmlformats.org/officeDocument/2006/relationships/tags" Target="../tags/tag164.xml"/><Relationship Id="rId12" Type="http://schemas.openxmlformats.org/officeDocument/2006/relationships/tags" Target="../tags/tag169.xml"/><Relationship Id="rId17" Type="http://schemas.openxmlformats.org/officeDocument/2006/relationships/tags" Target="../tags/tag174.xml"/><Relationship Id="rId25" Type="http://schemas.openxmlformats.org/officeDocument/2006/relationships/tags" Target="../tags/tag182.xml"/><Relationship Id="rId33" Type="http://schemas.openxmlformats.org/officeDocument/2006/relationships/slideLayout" Target="../slideLayouts/slideLayout50.xml"/><Relationship Id="rId38" Type="http://schemas.openxmlformats.org/officeDocument/2006/relationships/image" Target="../media/image14.emf"/><Relationship Id="rId2" Type="http://schemas.openxmlformats.org/officeDocument/2006/relationships/tags" Target="../tags/tag159.xml"/><Relationship Id="rId16" Type="http://schemas.openxmlformats.org/officeDocument/2006/relationships/tags" Target="../tags/tag173.xml"/><Relationship Id="rId20" Type="http://schemas.openxmlformats.org/officeDocument/2006/relationships/tags" Target="../tags/tag177.xml"/><Relationship Id="rId29" Type="http://schemas.openxmlformats.org/officeDocument/2006/relationships/tags" Target="../tags/tag186.xml"/><Relationship Id="rId1" Type="http://schemas.openxmlformats.org/officeDocument/2006/relationships/vmlDrawing" Target="../drawings/vmlDrawing38.vml"/><Relationship Id="rId6" Type="http://schemas.openxmlformats.org/officeDocument/2006/relationships/tags" Target="../tags/tag163.xml"/><Relationship Id="rId11" Type="http://schemas.openxmlformats.org/officeDocument/2006/relationships/tags" Target="../tags/tag168.xml"/><Relationship Id="rId24" Type="http://schemas.openxmlformats.org/officeDocument/2006/relationships/tags" Target="../tags/tag181.xml"/><Relationship Id="rId32" Type="http://schemas.openxmlformats.org/officeDocument/2006/relationships/tags" Target="../tags/tag189.xml"/><Relationship Id="rId37" Type="http://schemas.openxmlformats.org/officeDocument/2006/relationships/oleObject" Target="../embeddings/oleObject45.bin"/><Relationship Id="rId5" Type="http://schemas.openxmlformats.org/officeDocument/2006/relationships/tags" Target="../tags/tag162.xml"/><Relationship Id="rId15" Type="http://schemas.openxmlformats.org/officeDocument/2006/relationships/tags" Target="../tags/tag172.xml"/><Relationship Id="rId23" Type="http://schemas.openxmlformats.org/officeDocument/2006/relationships/tags" Target="../tags/tag180.xml"/><Relationship Id="rId28" Type="http://schemas.openxmlformats.org/officeDocument/2006/relationships/tags" Target="../tags/tag185.xml"/><Relationship Id="rId36" Type="http://schemas.openxmlformats.org/officeDocument/2006/relationships/image" Target="../media/image9.emf"/><Relationship Id="rId10" Type="http://schemas.openxmlformats.org/officeDocument/2006/relationships/tags" Target="../tags/tag167.xml"/><Relationship Id="rId19" Type="http://schemas.openxmlformats.org/officeDocument/2006/relationships/tags" Target="../tags/tag176.xml"/><Relationship Id="rId31" Type="http://schemas.openxmlformats.org/officeDocument/2006/relationships/tags" Target="../tags/tag188.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tags" Target="../tags/tag171.xml"/><Relationship Id="rId22" Type="http://schemas.openxmlformats.org/officeDocument/2006/relationships/tags" Target="../tags/tag179.xml"/><Relationship Id="rId27" Type="http://schemas.openxmlformats.org/officeDocument/2006/relationships/tags" Target="../tags/tag184.xml"/><Relationship Id="rId30" Type="http://schemas.openxmlformats.org/officeDocument/2006/relationships/tags" Target="../tags/tag187.xml"/><Relationship Id="rId35" Type="http://schemas.openxmlformats.org/officeDocument/2006/relationships/oleObject" Target="../embeddings/oleObject44.bin"/><Relationship Id="rId8" Type="http://schemas.openxmlformats.org/officeDocument/2006/relationships/tags" Target="../tags/tag165.xml"/><Relationship Id="rId3" Type="http://schemas.openxmlformats.org/officeDocument/2006/relationships/tags" Target="../tags/tag160.xml"/></Relationships>
</file>

<file path=ppt/slides/_rels/slide51.xml.rels><?xml version="1.0" encoding="UTF-8" standalone="yes"?>
<Relationships xmlns="http://schemas.openxmlformats.org/package/2006/relationships"><Relationship Id="rId13" Type="http://schemas.openxmlformats.org/officeDocument/2006/relationships/tags" Target="../tags/tag201.xml"/><Relationship Id="rId18" Type="http://schemas.openxmlformats.org/officeDocument/2006/relationships/tags" Target="../tags/tag206.xml"/><Relationship Id="rId26" Type="http://schemas.openxmlformats.org/officeDocument/2006/relationships/tags" Target="../tags/tag214.xml"/><Relationship Id="rId39" Type="http://schemas.openxmlformats.org/officeDocument/2006/relationships/slide" Target="slide47.xml"/><Relationship Id="rId21" Type="http://schemas.openxmlformats.org/officeDocument/2006/relationships/tags" Target="../tags/tag209.xml"/><Relationship Id="rId34" Type="http://schemas.openxmlformats.org/officeDocument/2006/relationships/notesSlide" Target="../notesSlides/notesSlide6.xml"/><Relationship Id="rId7" Type="http://schemas.openxmlformats.org/officeDocument/2006/relationships/tags" Target="../tags/tag195.xml"/><Relationship Id="rId12" Type="http://schemas.openxmlformats.org/officeDocument/2006/relationships/tags" Target="../tags/tag200.xml"/><Relationship Id="rId17" Type="http://schemas.openxmlformats.org/officeDocument/2006/relationships/tags" Target="../tags/tag205.xml"/><Relationship Id="rId25" Type="http://schemas.openxmlformats.org/officeDocument/2006/relationships/tags" Target="../tags/tag213.xml"/><Relationship Id="rId33" Type="http://schemas.openxmlformats.org/officeDocument/2006/relationships/slideLayout" Target="../slideLayouts/slideLayout50.xml"/><Relationship Id="rId38" Type="http://schemas.openxmlformats.org/officeDocument/2006/relationships/image" Target="../media/image15.emf"/><Relationship Id="rId2" Type="http://schemas.openxmlformats.org/officeDocument/2006/relationships/tags" Target="../tags/tag190.xml"/><Relationship Id="rId16" Type="http://schemas.openxmlformats.org/officeDocument/2006/relationships/tags" Target="../tags/tag204.xml"/><Relationship Id="rId20" Type="http://schemas.openxmlformats.org/officeDocument/2006/relationships/tags" Target="../tags/tag208.xml"/><Relationship Id="rId29" Type="http://schemas.openxmlformats.org/officeDocument/2006/relationships/tags" Target="../tags/tag217.xml"/><Relationship Id="rId1" Type="http://schemas.openxmlformats.org/officeDocument/2006/relationships/vmlDrawing" Target="../drawings/vmlDrawing39.vml"/><Relationship Id="rId6" Type="http://schemas.openxmlformats.org/officeDocument/2006/relationships/tags" Target="../tags/tag194.xml"/><Relationship Id="rId11" Type="http://schemas.openxmlformats.org/officeDocument/2006/relationships/tags" Target="../tags/tag199.xml"/><Relationship Id="rId24" Type="http://schemas.openxmlformats.org/officeDocument/2006/relationships/tags" Target="../tags/tag212.xml"/><Relationship Id="rId32" Type="http://schemas.openxmlformats.org/officeDocument/2006/relationships/tags" Target="../tags/tag220.xml"/><Relationship Id="rId37" Type="http://schemas.openxmlformats.org/officeDocument/2006/relationships/oleObject" Target="../embeddings/oleObject47.bin"/><Relationship Id="rId5" Type="http://schemas.openxmlformats.org/officeDocument/2006/relationships/tags" Target="../tags/tag193.xml"/><Relationship Id="rId15" Type="http://schemas.openxmlformats.org/officeDocument/2006/relationships/tags" Target="../tags/tag203.xml"/><Relationship Id="rId23" Type="http://schemas.openxmlformats.org/officeDocument/2006/relationships/tags" Target="../tags/tag211.xml"/><Relationship Id="rId28" Type="http://schemas.openxmlformats.org/officeDocument/2006/relationships/tags" Target="../tags/tag216.xml"/><Relationship Id="rId36" Type="http://schemas.openxmlformats.org/officeDocument/2006/relationships/image" Target="../media/image9.emf"/><Relationship Id="rId10" Type="http://schemas.openxmlformats.org/officeDocument/2006/relationships/tags" Target="../tags/tag198.xml"/><Relationship Id="rId19" Type="http://schemas.openxmlformats.org/officeDocument/2006/relationships/tags" Target="../tags/tag207.xml"/><Relationship Id="rId31" Type="http://schemas.openxmlformats.org/officeDocument/2006/relationships/tags" Target="../tags/tag219.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tags" Target="../tags/tag202.xml"/><Relationship Id="rId22" Type="http://schemas.openxmlformats.org/officeDocument/2006/relationships/tags" Target="../tags/tag210.xml"/><Relationship Id="rId27" Type="http://schemas.openxmlformats.org/officeDocument/2006/relationships/tags" Target="../tags/tag215.xml"/><Relationship Id="rId30" Type="http://schemas.openxmlformats.org/officeDocument/2006/relationships/tags" Target="../tags/tag218.xml"/><Relationship Id="rId35" Type="http://schemas.openxmlformats.org/officeDocument/2006/relationships/oleObject" Target="../embeddings/oleObject46.bin"/><Relationship Id="rId8" Type="http://schemas.openxmlformats.org/officeDocument/2006/relationships/tags" Target="../tags/tag196.xml"/><Relationship Id="rId3" Type="http://schemas.openxmlformats.org/officeDocument/2006/relationships/tags" Target="../tags/tag191.xml"/></Relationships>
</file>

<file path=ppt/slides/_rels/slide52.xml.rels><?xml version="1.0" encoding="UTF-8" standalone="yes"?>
<Relationships xmlns="http://schemas.openxmlformats.org/package/2006/relationships"><Relationship Id="rId13" Type="http://schemas.openxmlformats.org/officeDocument/2006/relationships/tags" Target="../tags/tag232.xml"/><Relationship Id="rId18" Type="http://schemas.openxmlformats.org/officeDocument/2006/relationships/tags" Target="../tags/tag237.xml"/><Relationship Id="rId26" Type="http://schemas.openxmlformats.org/officeDocument/2006/relationships/tags" Target="../tags/tag245.xml"/><Relationship Id="rId39" Type="http://schemas.openxmlformats.org/officeDocument/2006/relationships/slide" Target="slide47.xml"/><Relationship Id="rId21" Type="http://schemas.openxmlformats.org/officeDocument/2006/relationships/tags" Target="../tags/tag240.xml"/><Relationship Id="rId34" Type="http://schemas.openxmlformats.org/officeDocument/2006/relationships/notesSlide" Target="../notesSlides/notesSlide7.xml"/><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tags" Target="../tags/tag244.xml"/><Relationship Id="rId33" Type="http://schemas.openxmlformats.org/officeDocument/2006/relationships/slideLayout" Target="../slideLayouts/slideLayout50.xml"/><Relationship Id="rId38" Type="http://schemas.openxmlformats.org/officeDocument/2006/relationships/image" Target="../media/image16.emf"/><Relationship Id="rId2" Type="http://schemas.openxmlformats.org/officeDocument/2006/relationships/tags" Target="../tags/tag221.xml"/><Relationship Id="rId16" Type="http://schemas.openxmlformats.org/officeDocument/2006/relationships/tags" Target="../tags/tag235.xml"/><Relationship Id="rId20" Type="http://schemas.openxmlformats.org/officeDocument/2006/relationships/tags" Target="../tags/tag239.xml"/><Relationship Id="rId29" Type="http://schemas.openxmlformats.org/officeDocument/2006/relationships/tags" Target="../tags/tag248.xml"/><Relationship Id="rId1" Type="http://schemas.openxmlformats.org/officeDocument/2006/relationships/vmlDrawing" Target="../drawings/vmlDrawing40.vml"/><Relationship Id="rId6" Type="http://schemas.openxmlformats.org/officeDocument/2006/relationships/tags" Target="../tags/tag225.xml"/><Relationship Id="rId11" Type="http://schemas.openxmlformats.org/officeDocument/2006/relationships/tags" Target="../tags/tag230.xml"/><Relationship Id="rId24" Type="http://schemas.openxmlformats.org/officeDocument/2006/relationships/tags" Target="../tags/tag243.xml"/><Relationship Id="rId32" Type="http://schemas.openxmlformats.org/officeDocument/2006/relationships/tags" Target="../tags/tag251.xml"/><Relationship Id="rId37" Type="http://schemas.openxmlformats.org/officeDocument/2006/relationships/oleObject" Target="../embeddings/oleObject49.bin"/><Relationship Id="rId5" Type="http://schemas.openxmlformats.org/officeDocument/2006/relationships/tags" Target="../tags/tag224.xml"/><Relationship Id="rId15" Type="http://schemas.openxmlformats.org/officeDocument/2006/relationships/tags" Target="../tags/tag234.xml"/><Relationship Id="rId23" Type="http://schemas.openxmlformats.org/officeDocument/2006/relationships/tags" Target="../tags/tag242.xml"/><Relationship Id="rId28" Type="http://schemas.openxmlformats.org/officeDocument/2006/relationships/tags" Target="../tags/tag247.xml"/><Relationship Id="rId36" Type="http://schemas.openxmlformats.org/officeDocument/2006/relationships/image" Target="../media/image9.emf"/><Relationship Id="rId10" Type="http://schemas.openxmlformats.org/officeDocument/2006/relationships/tags" Target="../tags/tag229.xml"/><Relationship Id="rId19" Type="http://schemas.openxmlformats.org/officeDocument/2006/relationships/tags" Target="../tags/tag238.xml"/><Relationship Id="rId31" Type="http://schemas.openxmlformats.org/officeDocument/2006/relationships/tags" Target="../tags/tag250.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 Id="rId22" Type="http://schemas.openxmlformats.org/officeDocument/2006/relationships/tags" Target="../tags/tag241.xml"/><Relationship Id="rId27" Type="http://schemas.openxmlformats.org/officeDocument/2006/relationships/tags" Target="../tags/tag246.xml"/><Relationship Id="rId30" Type="http://schemas.openxmlformats.org/officeDocument/2006/relationships/tags" Target="../tags/tag249.xml"/><Relationship Id="rId35" Type="http://schemas.openxmlformats.org/officeDocument/2006/relationships/oleObject" Target="../embeddings/oleObject48.bin"/><Relationship Id="rId8" Type="http://schemas.openxmlformats.org/officeDocument/2006/relationships/tags" Target="../tags/tag227.xml"/><Relationship Id="rId3" Type="http://schemas.openxmlformats.org/officeDocument/2006/relationships/tags" Target="../tags/tag222.xml"/></Relationships>
</file>

<file path=ppt/slides/_rels/slide53.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tags" Target="../tags/tag268.xml"/><Relationship Id="rId26" Type="http://schemas.openxmlformats.org/officeDocument/2006/relationships/image" Target="../media/image17.emf"/><Relationship Id="rId3" Type="http://schemas.openxmlformats.org/officeDocument/2006/relationships/tags" Target="../tags/tag253.xml"/><Relationship Id="rId21" Type="http://schemas.openxmlformats.org/officeDocument/2006/relationships/slideLayout" Target="../slideLayouts/slideLayout50.xml"/><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tags" Target="../tags/tag267.xml"/><Relationship Id="rId25" Type="http://schemas.openxmlformats.org/officeDocument/2006/relationships/oleObject" Target="../embeddings/oleObject51.bin"/><Relationship Id="rId2" Type="http://schemas.openxmlformats.org/officeDocument/2006/relationships/tags" Target="../tags/tag252.xml"/><Relationship Id="rId16" Type="http://schemas.openxmlformats.org/officeDocument/2006/relationships/tags" Target="../tags/tag266.xml"/><Relationship Id="rId20" Type="http://schemas.openxmlformats.org/officeDocument/2006/relationships/tags" Target="../tags/tag270.xml"/><Relationship Id="rId1" Type="http://schemas.openxmlformats.org/officeDocument/2006/relationships/vmlDrawing" Target="../drawings/vmlDrawing41.vml"/><Relationship Id="rId6" Type="http://schemas.openxmlformats.org/officeDocument/2006/relationships/tags" Target="../tags/tag256.xml"/><Relationship Id="rId11" Type="http://schemas.openxmlformats.org/officeDocument/2006/relationships/tags" Target="../tags/tag261.xml"/><Relationship Id="rId24" Type="http://schemas.openxmlformats.org/officeDocument/2006/relationships/image" Target="../media/image9.emf"/><Relationship Id="rId5" Type="http://schemas.openxmlformats.org/officeDocument/2006/relationships/tags" Target="../tags/tag255.xml"/><Relationship Id="rId15" Type="http://schemas.openxmlformats.org/officeDocument/2006/relationships/tags" Target="../tags/tag265.xml"/><Relationship Id="rId23" Type="http://schemas.openxmlformats.org/officeDocument/2006/relationships/oleObject" Target="../embeddings/oleObject50.bin"/><Relationship Id="rId10" Type="http://schemas.openxmlformats.org/officeDocument/2006/relationships/tags" Target="../tags/tag260.xml"/><Relationship Id="rId19" Type="http://schemas.openxmlformats.org/officeDocument/2006/relationships/tags" Target="../tags/tag269.xml"/><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 Id="rId22" Type="http://schemas.openxmlformats.org/officeDocument/2006/relationships/notesSlide" Target="../notesSlides/notesSlide8.xml"/><Relationship Id="rId27" Type="http://schemas.openxmlformats.org/officeDocument/2006/relationships/slide" Target="slide47.xml"/></Relationships>
</file>

<file path=ppt/slides/_rels/slide54.xml.rels><?xml version="1.0" encoding="UTF-8" standalone="yes"?>
<Relationships xmlns="http://schemas.openxmlformats.org/package/2006/relationships"><Relationship Id="rId13" Type="http://schemas.openxmlformats.org/officeDocument/2006/relationships/tags" Target="../tags/tag282.xml"/><Relationship Id="rId18" Type="http://schemas.openxmlformats.org/officeDocument/2006/relationships/tags" Target="../tags/tag287.xml"/><Relationship Id="rId26" Type="http://schemas.openxmlformats.org/officeDocument/2006/relationships/tags" Target="../tags/tag295.xml"/><Relationship Id="rId39" Type="http://schemas.openxmlformats.org/officeDocument/2006/relationships/tags" Target="../tags/tag308.xml"/><Relationship Id="rId21" Type="http://schemas.openxmlformats.org/officeDocument/2006/relationships/tags" Target="../tags/tag290.xml"/><Relationship Id="rId34" Type="http://schemas.openxmlformats.org/officeDocument/2006/relationships/tags" Target="../tags/tag303.xml"/><Relationship Id="rId42" Type="http://schemas.openxmlformats.org/officeDocument/2006/relationships/slideLayout" Target="../slideLayouts/slideLayout50.xml"/><Relationship Id="rId47" Type="http://schemas.openxmlformats.org/officeDocument/2006/relationships/image" Target="../media/image18.emf"/><Relationship Id="rId7" Type="http://schemas.openxmlformats.org/officeDocument/2006/relationships/tags" Target="../tags/tag276.xml"/><Relationship Id="rId2" Type="http://schemas.openxmlformats.org/officeDocument/2006/relationships/tags" Target="../tags/tag271.xml"/><Relationship Id="rId16" Type="http://schemas.openxmlformats.org/officeDocument/2006/relationships/tags" Target="../tags/tag285.xml"/><Relationship Id="rId29" Type="http://schemas.openxmlformats.org/officeDocument/2006/relationships/tags" Target="../tags/tag298.xml"/><Relationship Id="rId11" Type="http://schemas.openxmlformats.org/officeDocument/2006/relationships/tags" Target="../tags/tag280.xml"/><Relationship Id="rId24" Type="http://schemas.openxmlformats.org/officeDocument/2006/relationships/tags" Target="../tags/tag293.xml"/><Relationship Id="rId32" Type="http://schemas.openxmlformats.org/officeDocument/2006/relationships/tags" Target="../tags/tag301.xml"/><Relationship Id="rId37" Type="http://schemas.openxmlformats.org/officeDocument/2006/relationships/tags" Target="../tags/tag306.xml"/><Relationship Id="rId40" Type="http://schemas.openxmlformats.org/officeDocument/2006/relationships/tags" Target="../tags/tag309.xml"/><Relationship Id="rId45" Type="http://schemas.openxmlformats.org/officeDocument/2006/relationships/image" Target="../media/image9.emf"/><Relationship Id="rId5" Type="http://schemas.openxmlformats.org/officeDocument/2006/relationships/tags" Target="../tags/tag274.xml"/><Relationship Id="rId15" Type="http://schemas.openxmlformats.org/officeDocument/2006/relationships/tags" Target="../tags/tag284.xml"/><Relationship Id="rId23" Type="http://schemas.openxmlformats.org/officeDocument/2006/relationships/tags" Target="../tags/tag292.xml"/><Relationship Id="rId28" Type="http://schemas.openxmlformats.org/officeDocument/2006/relationships/tags" Target="../tags/tag297.xml"/><Relationship Id="rId36" Type="http://schemas.openxmlformats.org/officeDocument/2006/relationships/tags" Target="../tags/tag305.xml"/><Relationship Id="rId49" Type="http://schemas.openxmlformats.org/officeDocument/2006/relationships/image" Target="../media/image19.emf"/><Relationship Id="rId10" Type="http://schemas.openxmlformats.org/officeDocument/2006/relationships/tags" Target="../tags/tag279.xml"/><Relationship Id="rId19" Type="http://schemas.openxmlformats.org/officeDocument/2006/relationships/tags" Target="../tags/tag288.xml"/><Relationship Id="rId31" Type="http://schemas.openxmlformats.org/officeDocument/2006/relationships/tags" Target="../tags/tag300.xml"/><Relationship Id="rId44" Type="http://schemas.openxmlformats.org/officeDocument/2006/relationships/oleObject" Target="../embeddings/oleObject52.bin"/><Relationship Id="rId4" Type="http://schemas.openxmlformats.org/officeDocument/2006/relationships/tags" Target="../tags/tag273.xml"/><Relationship Id="rId9" Type="http://schemas.openxmlformats.org/officeDocument/2006/relationships/tags" Target="../tags/tag278.xml"/><Relationship Id="rId14" Type="http://schemas.openxmlformats.org/officeDocument/2006/relationships/tags" Target="../tags/tag283.xml"/><Relationship Id="rId22" Type="http://schemas.openxmlformats.org/officeDocument/2006/relationships/tags" Target="../tags/tag291.xml"/><Relationship Id="rId27" Type="http://schemas.openxmlformats.org/officeDocument/2006/relationships/tags" Target="../tags/tag296.xml"/><Relationship Id="rId30" Type="http://schemas.openxmlformats.org/officeDocument/2006/relationships/tags" Target="../tags/tag299.xml"/><Relationship Id="rId35" Type="http://schemas.openxmlformats.org/officeDocument/2006/relationships/tags" Target="../tags/tag304.xml"/><Relationship Id="rId43" Type="http://schemas.openxmlformats.org/officeDocument/2006/relationships/notesSlide" Target="../notesSlides/notesSlide9.xml"/><Relationship Id="rId48" Type="http://schemas.openxmlformats.org/officeDocument/2006/relationships/oleObject" Target="../embeddings/oleObject54.bin"/><Relationship Id="rId8" Type="http://schemas.openxmlformats.org/officeDocument/2006/relationships/tags" Target="../tags/tag277.xml"/><Relationship Id="rId3" Type="http://schemas.openxmlformats.org/officeDocument/2006/relationships/tags" Target="../tags/tag272.xml"/><Relationship Id="rId12" Type="http://schemas.openxmlformats.org/officeDocument/2006/relationships/tags" Target="../tags/tag281.xml"/><Relationship Id="rId17" Type="http://schemas.openxmlformats.org/officeDocument/2006/relationships/tags" Target="../tags/tag286.xml"/><Relationship Id="rId25" Type="http://schemas.openxmlformats.org/officeDocument/2006/relationships/tags" Target="../tags/tag294.xml"/><Relationship Id="rId33" Type="http://schemas.openxmlformats.org/officeDocument/2006/relationships/tags" Target="../tags/tag302.xml"/><Relationship Id="rId38" Type="http://schemas.openxmlformats.org/officeDocument/2006/relationships/tags" Target="../tags/tag307.xml"/><Relationship Id="rId46" Type="http://schemas.openxmlformats.org/officeDocument/2006/relationships/oleObject" Target="../embeddings/oleObject53.bin"/><Relationship Id="rId20" Type="http://schemas.openxmlformats.org/officeDocument/2006/relationships/tags" Target="../tags/tag289.xml"/><Relationship Id="rId41" Type="http://schemas.openxmlformats.org/officeDocument/2006/relationships/tags" Target="../tags/tag310.xml"/><Relationship Id="rId1" Type="http://schemas.openxmlformats.org/officeDocument/2006/relationships/vmlDrawing" Target="../drawings/vmlDrawing42.vml"/><Relationship Id="rId6" Type="http://schemas.openxmlformats.org/officeDocument/2006/relationships/tags" Target="../tags/tag275.xml"/></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4.emf"/><Relationship Id="rId5" Type="http://schemas.openxmlformats.org/officeDocument/2006/relationships/oleObject" Target="../embeddings/oleObject22.bin"/><Relationship Id="rId4"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23.vml"/><Relationship Id="rId6" Type="http://schemas.openxmlformats.org/officeDocument/2006/relationships/image" Target="../media/image4.emf"/><Relationship Id="rId5" Type="http://schemas.openxmlformats.org/officeDocument/2006/relationships/oleObject" Target="../embeddings/oleObject23.bin"/><Relationship Id="rId4"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24.vml"/><Relationship Id="rId6" Type="http://schemas.openxmlformats.org/officeDocument/2006/relationships/image" Target="../media/image4.emf"/><Relationship Id="rId5" Type="http://schemas.openxmlformats.org/officeDocument/2006/relationships/oleObject" Target="../embeddings/oleObject24.bin"/><Relationship Id="rId4"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9.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2200" dirty="0" smtClean="0">
                <a:latin typeface="Arial" panose="020B0604020202020204" pitchFamily="34" charset="0"/>
                <a:cs typeface="Arial" panose="020B0604020202020204" pitchFamily="34" charset="0"/>
              </a:rPr>
              <a:t>Max Neuro Sciences Forum (MNF)</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2</a:t>
            </a:r>
            <a:r>
              <a:rPr lang="en-US" sz="2200" baseline="30000" dirty="0" smtClean="0">
                <a:latin typeface="Arial" panose="020B0604020202020204" pitchFamily="34" charset="0"/>
                <a:cs typeface="Arial" panose="020B0604020202020204" pitchFamily="34" charset="0"/>
              </a:rPr>
              <a:t>nd</a:t>
            </a:r>
            <a:r>
              <a:rPr lang="en-US" sz="2200" dirty="0" smtClean="0">
                <a:latin typeface="Arial" panose="020B0604020202020204" pitchFamily="34" charset="0"/>
                <a:cs typeface="Arial" panose="020B0604020202020204" pitchFamily="34" charset="0"/>
              </a:rPr>
              <a:t> Meet</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November 23</a:t>
            </a:r>
            <a:r>
              <a:rPr lang="en-US" sz="2200" baseline="30000" dirty="0" smtClean="0">
                <a:latin typeface="Arial" panose="020B0604020202020204" pitchFamily="34" charset="0"/>
                <a:cs typeface="Arial" panose="020B0604020202020204" pitchFamily="34" charset="0"/>
              </a:rPr>
              <a:t>rd</a:t>
            </a:r>
            <a:r>
              <a:rPr lang="en-US" sz="2200" dirty="0" smtClean="0">
                <a:latin typeface="Arial" panose="020B0604020202020204" pitchFamily="34" charset="0"/>
                <a:cs typeface="Arial" panose="020B0604020202020204" pitchFamily="34" charset="0"/>
              </a:rPr>
              <a:t>, 2016</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81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843808" y="2206352"/>
            <a:ext cx="5760640" cy="827348"/>
            <a:chOff x="1547664" y="1056386"/>
            <a:chExt cx="5760640" cy="827348"/>
          </a:xfrm>
        </p:grpSpPr>
        <p:sp>
          <p:nvSpPr>
            <p:cNvPr id="33" name="Rectangle 32"/>
            <p:cNvSpPr/>
            <p:nvPr/>
          </p:nvSpPr>
          <p:spPr>
            <a:xfrm>
              <a:off x="3995936" y="1056386"/>
              <a:ext cx="3312368"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t"/>
            <a:lstStyle/>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Arun Saroha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Amit Batra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Mohan Menon (marketing team)</a:t>
              </a:r>
              <a:endParaRPr lang="en-IN" sz="1500" dirty="0">
                <a:solidFill>
                  <a:prstClr val="black"/>
                </a:solidFill>
                <a:latin typeface="Arial" panose="020B0604020202020204" pitchFamily="34" charset="0"/>
                <a:cs typeface="Arial" panose="020B0604020202020204" pitchFamily="34" charset="0"/>
              </a:endParaRPr>
            </a:p>
          </p:txBody>
        </p:sp>
        <p:sp>
          <p:nvSpPr>
            <p:cNvPr id="34" name="Rectangle 33"/>
            <p:cNvSpPr/>
            <p:nvPr/>
          </p:nvSpPr>
          <p:spPr>
            <a:xfrm>
              <a:off x="1547664" y="1056387"/>
              <a:ext cx="2304256"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prstClr val="black"/>
                  </a:solidFill>
                  <a:latin typeface="Arial" panose="020B0604020202020204" pitchFamily="34" charset="0"/>
                  <a:cs typeface="Arial" panose="020B0604020202020204" pitchFamily="34" charset="0"/>
                </a:rPr>
                <a:t>On line/Website Development </a:t>
              </a:r>
            </a:p>
          </p:txBody>
        </p:sp>
      </p:grpSp>
      <p:sp>
        <p:nvSpPr>
          <p:cNvPr id="44" name="Rectangle 43"/>
          <p:cNvSpPr/>
          <p:nvPr/>
        </p:nvSpPr>
        <p:spPr>
          <a:xfrm>
            <a:off x="107504" y="2996952"/>
            <a:ext cx="1728192"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smtClean="0">
                <a:latin typeface="Arial" panose="020B0604020202020204" pitchFamily="34" charset="0"/>
                <a:cs typeface="Arial" panose="020B0604020202020204" pitchFamily="34" charset="0"/>
              </a:rPr>
              <a:t>Sub Committee</a:t>
            </a:r>
            <a:endParaRPr lang="en-IN" b="1" dirty="0">
              <a:latin typeface="Arial" panose="020B0604020202020204" pitchFamily="34" charset="0"/>
              <a:cs typeface="Arial" panose="020B0604020202020204" pitchFamily="34" charset="0"/>
            </a:endParaRPr>
          </a:p>
        </p:txBody>
      </p:sp>
      <p:cxnSp>
        <p:nvCxnSpPr>
          <p:cNvPr id="45" name="Straight Connector 44"/>
          <p:cNvCxnSpPr/>
          <p:nvPr/>
        </p:nvCxnSpPr>
        <p:spPr>
          <a:xfrm>
            <a:off x="2195736" y="2673660"/>
            <a:ext cx="0" cy="2016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195736" y="2673660"/>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195736" y="4689884"/>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835696" y="3681772"/>
            <a:ext cx="36004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2843808" y="4257836"/>
            <a:ext cx="5760640" cy="827348"/>
            <a:chOff x="1547664" y="1056386"/>
            <a:chExt cx="5760640" cy="827348"/>
          </a:xfrm>
        </p:grpSpPr>
        <p:sp>
          <p:nvSpPr>
            <p:cNvPr id="31" name="Rectangle 30"/>
            <p:cNvSpPr/>
            <p:nvPr/>
          </p:nvSpPr>
          <p:spPr>
            <a:xfrm>
              <a:off x="3995936" y="1056386"/>
              <a:ext cx="3312368"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500" dirty="0">
                  <a:solidFill>
                    <a:prstClr val="black"/>
                  </a:solidFill>
                  <a:latin typeface="Arial" panose="020B0604020202020204" pitchFamily="34" charset="0"/>
                  <a:cs typeface="Arial" panose="020B0604020202020204" pitchFamily="34" charset="0"/>
                </a:rPr>
                <a:t>Dr </a:t>
              </a:r>
              <a:r>
                <a:rPr lang="en-IN" sz="1500" dirty="0" smtClean="0">
                  <a:solidFill>
                    <a:prstClr val="black"/>
                  </a:solidFill>
                  <a:latin typeface="Arial" panose="020B0604020202020204" pitchFamily="34" charset="0"/>
                  <a:cs typeface="Arial" panose="020B0604020202020204" pitchFamily="34" charset="0"/>
                </a:rPr>
                <a:t>Sonal Gupta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Arati Verma /Nominee</a:t>
              </a:r>
              <a:endParaRPr lang="en-IN" sz="1500" dirty="0">
                <a:solidFill>
                  <a:prstClr val="black"/>
                </a:solidFill>
                <a:latin typeface="Arial" panose="020B0604020202020204" pitchFamily="34" charset="0"/>
                <a:cs typeface="Arial" panose="020B0604020202020204" pitchFamily="34" charset="0"/>
              </a:endParaRPr>
            </a:p>
          </p:txBody>
        </p:sp>
        <p:sp>
          <p:nvSpPr>
            <p:cNvPr id="46" name="Rectangle 45"/>
            <p:cNvSpPr/>
            <p:nvPr/>
          </p:nvSpPr>
          <p:spPr>
            <a:xfrm>
              <a:off x="1547664" y="1056387"/>
              <a:ext cx="2304256"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solidFill>
                  <a:prstClr val="black"/>
                </a:solidFill>
                <a:latin typeface="Arial" panose="020B0604020202020204" pitchFamily="34" charset="0"/>
                <a:cs typeface="Arial" panose="020B0604020202020204" pitchFamily="34" charset="0"/>
              </a:endParaRPr>
            </a:p>
            <a:p>
              <a:pPr algn="ctr"/>
              <a:r>
                <a:rPr lang="en-US" b="1" dirty="0">
                  <a:solidFill>
                    <a:prstClr val="black"/>
                  </a:solidFill>
                  <a:latin typeface="Arial" panose="020B0604020202020204" pitchFamily="34" charset="0"/>
                  <a:cs typeface="Arial" panose="020B0604020202020204" pitchFamily="34" charset="0"/>
                </a:rPr>
                <a:t>Clinical Dashboard Development  </a:t>
              </a:r>
            </a:p>
            <a:p>
              <a:pPr algn="ctr"/>
              <a:endParaRPr lang="en-US" sz="900" b="1" dirty="0">
                <a:solidFill>
                  <a:prstClr val="black"/>
                </a:solidFill>
                <a:latin typeface="Arial" panose="020B0604020202020204" pitchFamily="34" charset="0"/>
                <a:cs typeface="Arial" panose="020B0604020202020204" pitchFamily="34" charset="0"/>
              </a:endParaRPr>
            </a:p>
          </p:txBody>
        </p:sp>
      </p:grpSp>
      <p:sp>
        <p:nvSpPr>
          <p:cNvPr id="48"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US" sz="2000" b="1" dirty="0" smtClean="0">
                <a:latin typeface="Arial" panose="020B0604020202020204" pitchFamily="34" charset="0"/>
                <a:cs typeface="Arial" panose="020B0604020202020204" pitchFamily="34" charset="0"/>
              </a:rPr>
              <a:t>Sub-Committee</a:t>
            </a:r>
            <a:endParaRPr lang="en-IN" sz="2000" b="1" dirty="0">
              <a:solidFill>
                <a:prstClr val="black"/>
              </a:solidFill>
              <a:latin typeface="Arial" pitchFamily="34" charset="0"/>
              <a:cs typeface="Arial" pitchFamily="34" charset="0"/>
            </a:endParaRPr>
          </a:p>
        </p:txBody>
      </p:sp>
      <p:sp>
        <p:nvSpPr>
          <p:cNvPr id="11" name="Slide Number Placeholder 10"/>
          <p:cNvSpPr>
            <a:spLocks noGrp="1"/>
          </p:cNvSpPr>
          <p:nvPr>
            <p:ph type="sldNum" sz="quarter" idx="12"/>
          </p:nvPr>
        </p:nvSpPr>
        <p:spPr/>
        <p:txBody>
          <a:bodyPr/>
          <a:lstStyle/>
          <a:p>
            <a:fld id="{22625DD9-E95C-4E36-A780-EB4B59B201F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33913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43808" y="1161492"/>
            <a:ext cx="5616624" cy="827348"/>
            <a:chOff x="1547664" y="1056386"/>
            <a:chExt cx="5616624" cy="827348"/>
          </a:xfrm>
        </p:grpSpPr>
        <p:sp>
          <p:nvSpPr>
            <p:cNvPr id="6" name="Rectangle 5"/>
            <p:cNvSpPr/>
            <p:nvPr/>
          </p:nvSpPr>
          <p:spPr>
            <a:xfrm>
              <a:off x="3851920" y="1056386"/>
              <a:ext cx="3312368"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Manoj Majhi</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Bipin Walia</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Sanjeev Dua</a:t>
              </a:r>
              <a:endParaRPr lang="en-IN" sz="1200"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a:xfrm>
              <a:off x="1547664" y="1056387"/>
              <a:ext cx="2088232"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smtClean="0">
                  <a:latin typeface="Arial" panose="020B0604020202020204" pitchFamily="34" charset="0"/>
                  <a:cs typeface="Arial" panose="020B0604020202020204" pitchFamily="34" charset="0"/>
                </a:rPr>
                <a:t>Spine</a:t>
              </a:r>
              <a:endParaRPr lang="en-IN" b="1" dirty="0">
                <a:latin typeface="Arial" panose="020B0604020202020204" pitchFamily="34" charset="0"/>
                <a:cs typeface="Arial" panose="020B0604020202020204" pitchFamily="34" charset="0"/>
              </a:endParaRPr>
            </a:p>
          </p:txBody>
        </p:sp>
      </p:grpSp>
      <p:grpSp>
        <p:nvGrpSpPr>
          <p:cNvPr id="32" name="Group 31"/>
          <p:cNvGrpSpPr/>
          <p:nvPr/>
        </p:nvGrpSpPr>
        <p:grpSpPr>
          <a:xfrm>
            <a:off x="2843808" y="2206352"/>
            <a:ext cx="6156176" cy="827348"/>
            <a:chOff x="1547664" y="1056386"/>
            <a:chExt cx="6156176" cy="827348"/>
          </a:xfrm>
        </p:grpSpPr>
        <p:sp>
          <p:nvSpPr>
            <p:cNvPr id="33" name="Rectangle 32"/>
            <p:cNvSpPr/>
            <p:nvPr/>
          </p:nvSpPr>
          <p:spPr>
            <a:xfrm>
              <a:off x="3851920" y="1056386"/>
              <a:ext cx="3851920"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a:solidFill>
                    <a:prstClr val="black"/>
                  </a:solidFill>
                  <a:latin typeface="Arial" panose="020B0604020202020204" pitchFamily="34" charset="0"/>
                  <a:cs typeface="Arial" panose="020B0604020202020204" pitchFamily="34" charset="0"/>
                </a:rPr>
                <a:t>Dr Bipin Walia</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a:t>
              </a:r>
              <a:r>
                <a:rPr lang="en-IN" sz="1200" dirty="0">
                  <a:solidFill>
                    <a:prstClr val="black"/>
                  </a:solidFill>
                  <a:latin typeface="Arial" panose="020B0604020202020204" pitchFamily="34" charset="0"/>
                  <a:cs typeface="Arial" panose="020B0604020202020204" pitchFamily="34" charset="0"/>
                </a:rPr>
                <a:t>JD </a:t>
              </a:r>
              <a:r>
                <a:rPr lang="en-IN" sz="1200" dirty="0" smtClean="0">
                  <a:solidFill>
                    <a:prstClr val="black"/>
                  </a:solidFill>
                  <a:latin typeface="Arial" panose="020B0604020202020204" pitchFamily="34" charset="0"/>
                  <a:cs typeface="Arial" panose="020B0604020202020204" pitchFamily="34" charset="0"/>
                </a:rPr>
                <a:t>Mukherjee</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Sakshi Jain (PT)</a:t>
              </a:r>
              <a:endParaRPr lang="en-IN" sz="1200" dirty="0">
                <a:solidFill>
                  <a:prstClr val="black"/>
                </a:solidFill>
                <a:latin typeface="Arial" panose="020B0604020202020204" pitchFamily="34" charset="0"/>
                <a:cs typeface="Arial" panose="020B0604020202020204" pitchFamily="34" charset="0"/>
              </a:endParaRPr>
            </a:p>
          </p:txBody>
        </p:sp>
        <p:sp>
          <p:nvSpPr>
            <p:cNvPr id="34" name="Rectangle 33"/>
            <p:cNvSpPr/>
            <p:nvPr/>
          </p:nvSpPr>
          <p:spPr>
            <a:xfrm>
              <a:off x="1547664" y="1056387"/>
              <a:ext cx="2088232"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prstClr val="black"/>
                  </a:solidFill>
                  <a:latin typeface="Arial" panose="020B0604020202020204" pitchFamily="34" charset="0"/>
                  <a:cs typeface="Arial" panose="020B0604020202020204" pitchFamily="34" charset="0"/>
                </a:rPr>
                <a:t>Movement Disorder</a:t>
              </a:r>
            </a:p>
          </p:txBody>
        </p:sp>
      </p:grpSp>
      <p:grpSp>
        <p:nvGrpSpPr>
          <p:cNvPr id="35" name="Group 34"/>
          <p:cNvGrpSpPr/>
          <p:nvPr/>
        </p:nvGrpSpPr>
        <p:grpSpPr>
          <a:xfrm>
            <a:off x="2843808" y="3214464"/>
            <a:ext cx="5616624" cy="827348"/>
            <a:chOff x="1547664" y="1056386"/>
            <a:chExt cx="5616624" cy="827348"/>
          </a:xfrm>
        </p:grpSpPr>
        <p:sp>
          <p:nvSpPr>
            <p:cNvPr id="36" name="Rectangle 35"/>
            <p:cNvSpPr/>
            <p:nvPr/>
          </p:nvSpPr>
          <p:spPr>
            <a:xfrm>
              <a:off x="3851920" y="1056386"/>
              <a:ext cx="3312368"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AK Singh</a:t>
              </a:r>
              <a:endParaRPr lang="en-IN" sz="12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200" dirty="0">
                  <a:solidFill>
                    <a:prstClr val="black"/>
                  </a:solidFill>
                  <a:latin typeface="Arial" panose="020B0604020202020204" pitchFamily="34" charset="0"/>
                  <a:cs typeface="Arial" panose="020B0604020202020204" pitchFamily="34" charset="0"/>
                </a:rPr>
                <a:t>Dr Sanjay </a:t>
              </a:r>
              <a:r>
                <a:rPr lang="en-IN" sz="1200" dirty="0" smtClean="0">
                  <a:solidFill>
                    <a:prstClr val="black"/>
                  </a:solidFill>
                  <a:latin typeface="Arial" panose="020B0604020202020204" pitchFamily="34" charset="0"/>
                  <a:cs typeface="Arial" panose="020B0604020202020204" pitchFamily="34" charset="0"/>
                </a:rPr>
                <a:t>Kumar</a:t>
              </a:r>
            </a:p>
            <a:p>
              <a:r>
                <a:rPr lang="en-IN" sz="1200" dirty="0">
                  <a:solidFill>
                    <a:prstClr val="black"/>
                  </a:solidFill>
                  <a:latin typeface="Arial" panose="020B0604020202020204" pitchFamily="34" charset="0"/>
                  <a:cs typeface="Arial" panose="020B0604020202020204" pitchFamily="34" charset="0"/>
                </a:rPr>
                <a:t> </a:t>
              </a:r>
              <a:r>
                <a:rPr lang="en-IN" sz="1200" dirty="0" smtClean="0">
                  <a:solidFill>
                    <a:prstClr val="black"/>
                  </a:solidFill>
                  <a:latin typeface="Arial" panose="020B0604020202020204" pitchFamily="34" charset="0"/>
                  <a:cs typeface="Arial" panose="020B0604020202020204" pitchFamily="34" charset="0"/>
                </a:rPr>
                <a:t>    </a:t>
              </a:r>
              <a:r>
                <a:rPr lang="en-IN" sz="1200" dirty="0">
                  <a:solidFill>
                    <a:prstClr val="black"/>
                  </a:solidFill>
                  <a:latin typeface="Arial" panose="020B0604020202020204" pitchFamily="34" charset="0"/>
                  <a:cs typeface="Arial" panose="020B0604020202020204" pitchFamily="34" charset="0"/>
                </a:rPr>
                <a:t>Saxena</a:t>
              </a:r>
            </a:p>
          </p:txBody>
        </p:sp>
        <p:sp>
          <p:nvSpPr>
            <p:cNvPr id="37" name="Rectangle 36"/>
            <p:cNvSpPr/>
            <p:nvPr/>
          </p:nvSpPr>
          <p:spPr>
            <a:xfrm>
              <a:off x="1547664" y="1056387"/>
              <a:ext cx="2088232"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prstClr val="black"/>
                  </a:solidFill>
                  <a:latin typeface="Arial" panose="020B0604020202020204" pitchFamily="34" charset="0"/>
                  <a:cs typeface="Arial" panose="020B0604020202020204" pitchFamily="34" charset="0"/>
                </a:rPr>
                <a:t>Epilepsy</a:t>
              </a:r>
              <a:endParaRPr lang="en-US" b="1" dirty="0">
                <a:solidFill>
                  <a:prstClr val="black"/>
                </a:solidFill>
                <a:latin typeface="Arial" panose="020B0604020202020204" pitchFamily="34" charset="0"/>
                <a:cs typeface="Arial" panose="020B0604020202020204" pitchFamily="34" charset="0"/>
              </a:endParaRPr>
            </a:p>
          </p:txBody>
        </p:sp>
      </p:grpSp>
      <p:grpSp>
        <p:nvGrpSpPr>
          <p:cNvPr id="38" name="Group 37"/>
          <p:cNvGrpSpPr/>
          <p:nvPr/>
        </p:nvGrpSpPr>
        <p:grpSpPr>
          <a:xfrm>
            <a:off x="2843808" y="4222576"/>
            <a:ext cx="6156176" cy="827348"/>
            <a:chOff x="1547664" y="1056386"/>
            <a:chExt cx="6156176" cy="827348"/>
          </a:xfrm>
        </p:grpSpPr>
        <p:sp>
          <p:nvSpPr>
            <p:cNvPr id="39" name="Rectangle 38"/>
            <p:cNvSpPr/>
            <p:nvPr/>
          </p:nvSpPr>
          <p:spPr>
            <a:xfrm>
              <a:off x="3851920" y="1056386"/>
              <a:ext cx="3851920"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a:solidFill>
                    <a:prstClr val="black"/>
                  </a:solidFill>
                  <a:latin typeface="Arial" panose="020B0604020202020204" pitchFamily="34" charset="0"/>
                  <a:cs typeface="Arial" panose="020B0604020202020204" pitchFamily="34" charset="0"/>
                </a:rPr>
                <a:t>Dr </a:t>
              </a:r>
              <a:r>
                <a:rPr lang="en-IN" sz="1200" dirty="0" smtClean="0">
                  <a:solidFill>
                    <a:prstClr val="black"/>
                  </a:solidFill>
                  <a:latin typeface="Arial" panose="020B0604020202020204" pitchFamily="34" charset="0"/>
                  <a:cs typeface="Arial" panose="020B0604020202020204" pitchFamily="34" charset="0"/>
                </a:rPr>
                <a:t>Hitesh Gupta (PT)</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Paediatrician (TBD)</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Clinical Psychologist</a:t>
              </a:r>
              <a:endParaRPr lang="en-IN" sz="1200" dirty="0">
                <a:solidFill>
                  <a:prstClr val="black"/>
                </a:solidFill>
                <a:latin typeface="Arial" panose="020B0604020202020204" pitchFamily="34" charset="0"/>
                <a:cs typeface="Arial" panose="020B0604020202020204" pitchFamily="34" charset="0"/>
              </a:endParaRPr>
            </a:p>
          </p:txBody>
        </p:sp>
        <p:sp>
          <p:nvSpPr>
            <p:cNvPr id="40" name="Rectangle 39"/>
            <p:cNvSpPr/>
            <p:nvPr/>
          </p:nvSpPr>
          <p:spPr>
            <a:xfrm>
              <a:off x="1547664" y="1056387"/>
              <a:ext cx="2088232"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prstClr val="black"/>
                  </a:solidFill>
                  <a:latin typeface="Arial" panose="020B0604020202020204" pitchFamily="34" charset="0"/>
                  <a:cs typeface="Arial" panose="020B0604020202020204" pitchFamily="34" charset="0"/>
                </a:rPr>
                <a:t>Cerebral Palsy(NDD)</a:t>
              </a:r>
            </a:p>
          </p:txBody>
        </p:sp>
      </p:grpSp>
      <p:grpSp>
        <p:nvGrpSpPr>
          <p:cNvPr id="41" name="Group 40"/>
          <p:cNvGrpSpPr/>
          <p:nvPr/>
        </p:nvGrpSpPr>
        <p:grpSpPr>
          <a:xfrm>
            <a:off x="2843808" y="5229200"/>
            <a:ext cx="5616624" cy="971364"/>
            <a:chOff x="1547664" y="1019638"/>
            <a:chExt cx="5616624" cy="971364"/>
          </a:xfrm>
        </p:grpSpPr>
        <p:sp>
          <p:nvSpPr>
            <p:cNvPr id="42" name="Rectangle 41"/>
            <p:cNvSpPr/>
            <p:nvPr/>
          </p:nvSpPr>
          <p:spPr>
            <a:xfrm>
              <a:off x="3851920" y="1019638"/>
              <a:ext cx="3312368" cy="971364"/>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a:solidFill>
                    <a:prstClr val="black"/>
                  </a:solidFill>
                  <a:latin typeface="Arial" panose="020B0604020202020204" pitchFamily="34" charset="0"/>
                  <a:cs typeface="Arial" panose="020B0604020202020204" pitchFamily="34" charset="0"/>
                </a:rPr>
                <a:t>Dr </a:t>
              </a:r>
              <a:r>
                <a:rPr lang="en-IN" sz="1200" dirty="0" smtClean="0">
                  <a:solidFill>
                    <a:prstClr val="black"/>
                  </a:solidFill>
                  <a:latin typeface="Arial" panose="020B0604020202020204" pitchFamily="34" charset="0"/>
                  <a:cs typeface="Arial" panose="020B0604020202020204" pitchFamily="34" charset="0"/>
                </a:rPr>
                <a:t>Sanjay Kumar</a:t>
              </a:r>
            </a:p>
            <a:p>
              <a:r>
                <a:rPr lang="en-IN" sz="1200" dirty="0" smtClean="0">
                  <a:solidFill>
                    <a:prstClr val="black"/>
                  </a:solidFill>
                  <a:latin typeface="Arial" panose="020B0604020202020204" pitchFamily="34" charset="0"/>
                  <a:cs typeface="Arial" panose="020B0604020202020204" pitchFamily="34" charset="0"/>
                </a:rPr>
                <a:t>       Saxena</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a:t>
              </a:r>
              <a:r>
                <a:rPr lang="en-IN" sz="1200" dirty="0">
                  <a:solidFill>
                    <a:prstClr val="black"/>
                  </a:solidFill>
                  <a:latin typeface="Arial" panose="020B0604020202020204" pitchFamily="34" charset="0"/>
                  <a:cs typeface="Arial" panose="020B0604020202020204" pitchFamily="34" charset="0"/>
                </a:rPr>
                <a:t>Puneet </a:t>
              </a:r>
              <a:r>
                <a:rPr lang="en-IN" sz="1200" dirty="0" smtClean="0">
                  <a:solidFill>
                    <a:prstClr val="black"/>
                  </a:solidFill>
                  <a:latin typeface="Arial" panose="020B0604020202020204" pitchFamily="34" charset="0"/>
                  <a:cs typeface="Arial" panose="020B0604020202020204" pitchFamily="34" charset="0"/>
                </a:rPr>
                <a:t>Agarwal</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Girish Rajpal</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Silky Arora</a:t>
              </a:r>
            </a:p>
          </p:txBody>
        </p:sp>
        <p:sp>
          <p:nvSpPr>
            <p:cNvPr id="43" name="Rectangle 42"/>
            <p:cNvSpPr/>
            <p:nvPr/>
          </p:nvSpPr>
          <p:spPr>
            <a:xfrm>
              <a:off x="1547664" y="1056387"/>
              <a:ext cx="2088232" cy="8273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prstClr val="black"/>
                  </a:solidFill>
                  <a:latin typeface="Arial" panose="020B0604020202020204" pitchFamily="34" charset="0"/>
                  <a:cs typeface="Arial" panose="020B0604020202020204" pitchFamily="34" charset="0"/>
                </a:rPr>
                <a:t>Stroke</a:t>
              </a:r>
              <a:endParaRPr lang="en-US" b="1" dirty="0">
                <a:solidFill>
                  <a:prstClr val="black"/>
                </a:solidFill>
                <a:latin typeface="Arial" panose="020B0604020202020204" pitchFamily="34" charset="0"/>
                <a:cs typeface="Arial" panose="020B0604020202020204" pitchFamily="34" charset="0"/>
              </a:endParaRPr>
            </a:p>
          </p:txBody>
        </p:sp>
      </p:grpSp>
      <p:sp>
        <p:nvSpPr>
          <p:cNvPr id="44" name="Rectangle 43"/>
          <p:cNvSpPr/>
          <p:nvPr/>
        </p:nvSpPr>
        <p:spPr>
          <a:xfrm>
            <a:off x="107504" y="2996952"/>
            <a:ext cx="1728192"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smtClean="0">
                <a:latin typeface="Arial" panose="020B0604020202020204" pitchFamily="34" charset="0"/>
                <a:cs typeface="Arial" panose="020B0604020202020204" pitchFamily="34" charset="0"/>
              </a:rPr>
              <a:t>Sub Committee</a:t>
            </a:r>
            <a:endParaRPr lang="en-IN" b="1" dirty="0">
              <a:latin typeface="Arial" panose="020B0604020202020204" pitchFamily="34" charset="0"/>
              <a:cs typeface="Arial" panose="020B0604020202020204" pitchFamily="34" charset="0"/>
            </a:endParaRPr>
          </a:p>
        </p:txBody>
      </p:sp>
      <p:cxnSp>
        <p:nvCxnSpPr>
          <p:cNvPr id="45" name="Straight Connector 44"/>
          <p:cNvCxnSpPr/>
          <p:nvPr/>
        </p:nvCxnSpPr>
        <p:spPr>
          <a:xfrm>
            <a:off x="2195736" y="1575165"/>
            <a:ext cx="0" cy="41228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195736" y="1575165"/>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195736" y="2673660"/>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195736" y="3681772"/>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195736" y="4689884"/>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195736" y="5697996"/>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835696" y="3681772"/>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20272" y="1161493"/>
            <a:ext cx="1979712"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Arun Saroha</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Ortho Spine (TBD)</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Dhiraj Dubey(PT)</a:t>
            </a:r>
            <a:endParaRPr lang="en-IN" sz="1200" dirty="0">
              <a:solidFill>
                <a:prstClr val="black"/>
              </a:solidFill>
              <a:latin typeface="Arial" panose="020B0604020202020204" pitchFamily="34" charset="0"/>
              <a:cs typeface="Arial" panose="020B0604020202020204" pitchFamily="34" charset="0"/>
            </a:endParaRPr>
          </a:p>
        </p:txBody>
      </p:sp>
      <p:sp>
        <p:nvSpPr>
          <p:cNvPr id="27" name="Rectangle 26"/>
          <p:cNvSpPr/>
          <p:nvPr/>
        </p:nvSpPr>
        <p:spPr>
          <a:xfrm>
            <a:off x="7020272" y="3212976"/>
            <a:ext cx="1979712" cy="827347"/>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Deepak Goel</a:t>
            </a:r>
          </a:p>
          <a:p>
            <a:pPr marL="285750" indent="-2857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Navneet Singh (PT)</a:t>
            </a:r>
            <a:endParaRPr lang="en-IN" sz="1200" dirty="0">
              <a:solidFill>
                <a:prstClr val="black"/>
              </a:solidFill>
              <a:latin typeface="Arial" panose="020B0604020202020204" pitchFamily="34" charset="0"/>
              <a:cs typeface="Arial" panose="020B0604020202020204" pitchFamily="34" charset="0"/>
            </a:endParaRPr>
          </a:p>
        </p:txBody>
      </p:sp>
      <p:sp>
        <p:nvSpPr>
          <p:cNvPr id="28" name="Rectangle 27"/>
          <p:cNvSpPr/>
          <p:nvPr/>
        </p:nvSpPr>
        <p:spPr>
          <a:xfrm>
            <a:off x="6804248" y="5229200"/>
            <a:ext cx="2195736" cy="971363"/>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Stroke Nurse (TBD by Sandhya Shankar)</a:t>
            </a:r>
          </a:p>
          <a:p>
            <a:pPr marL="171450" indent="-1714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Clinical Psychologist (TBD by Dr Sameer Malhotra)</a:t>
            </a:r>
          </a:p>
          <a:p>
            <a:pPr marL="171450" indent="-171450">
              <a:buFont typeface="Wingdings" panose="05000000000000000000" pitchFamily="2" charset="2"/>
              <a:buChar char="§"/>
            </a:pPr>
            <a:r>
              <a:rPr lang="en-IN" sz="1200" dirty="0" smtClean="0">
                <a:solidFill>
                  <a:prstClr val="black"/>
                </a:solidFill>
                <a:latin typeface="Arial" panose="020B0604020202020204" pitchFamily="34" charset="0"/>
                <a:cs typeface="Arial" panose="020B0604020202020204" pitchFamily="34" charset="0"/>
              </a:rPr>
              <a:t>Dr Naveen Yadav</a:t>
            </a:r>
            <a:endParaRPr lang="en-IN" sz="1200" dirty="0">
              <a:solidFill>
                <a:prstClr val="black"/>
              </a:solidFill>
              <a:latin typeface="Arial" panose="020B0604020202020204" pitchFamily="34" charset="0"/>
              <a:cs typeface="Arial" panose="020B0604020202020204" pitchFamily="34" charset="0"/>
            </a:endParaRPr>
          </a:p>
        </p:txBody>
      </p:sp>
      <p:sp>
        <p:nvSpPr>
          <p:cNvPr id="29"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US" sz="2000" b="1" dirty="0"/>
              <a:t>Sub Committee</a:t>
            </a:r>
            <a:endParaRPr lang="en-IN" sz="2000" b="1" dirty="0">
              <a:solidFill>
                <a:prstClr val="black"/>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25790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625DD9-E95C-4E36-A780-EB4B59B201F4}" type="slidenum">
              <a:rPr lang="en-US" smtClean="0">
                <a:solidFill>
                  <a:prstClr val="black"/>
                </a:solidFill>
              </a:rPr>
              <a:pPr/>
              <a:t>12</a:t>
            </a:fld>
            <a:endParaRPr lang="en-US">
              <a:solidFill>
                <a:prstClr val="black"/>
              </a:solidFill>
            </a:endParaRPr>
          </a:p>
        </p:txBody>
      </p:sp>
      <p:sp>
        <p:nvSpPr>
          <p:cNvPr id="5" name="Title 1"/>
          <p:cNvSpPr txBox="1">
            <a:spLocks/>
          </p:cNvSpPr>
          <p:nvPr/>
        </p:nvSpPr>
        <p:spPr bwMode="auto">
          <a:xfrm>
            <a:off x="0" y="-73496"/>
            <a:ext cx="8229600" cy="838200"/>
          </a:xfrm>
          <a:prstGeom prst="rect">
            <a:avLst/>
          </a:prstGeom>
          <a:noFill/>
          <a:ln w="9525">
            <a:noFill/>
            <a:miter lim="800000"/>
            <a:headEnd/>
            <a:tailEnd/>
          </a:ln>
        </p:spPr>
        <p:txBody>
          <a:bodyPr anchor="ctr"/>
          <a:lstStyle/>
          <a:p>
            <a:pPr>
              <a:defRPr/>
            </a:pPr>
            <a:r>
              <a:rPr lang="en-US" sz="2000" b="1" dirty="0" smtClean="0">
                <a:solidFill>
                  <a:prstClr val="black"/>
                </a:solidFill>
                <a:latin typeface="Arial" pitchFamily="34" charset="0"/>
                <a:cs typeface="Arial" pitchFamily="34" charset="0"/>
              </a:rPr>
              <a:t>Sub- Committee</a:t>
            </a:r>
            <a:endParaRPr lang="en-IN" sz="2000" b="1" dirty="0">
              <a:solidFill>
                <a:prstClr val="black"/>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40679771"/>
              </p:ext>
            </p:extLst>
          </p:nvPr>
        </p:nvGraphicFramePr>
        <p:xfrm>
          <a:off x="-9236" y="731728"/>
          <a:ext cx="9001001" cy="6733184"/>
        </p:xfrm>
        <a:graphic>
          <a:graphicData uri="http://schemas.openxmlformats.org/drawingml/2006/table">
            <a:tbl>
              <a:tblPr firstRow="1" bandRow="1"/>
              <a:tblGrid>
                <a:gridCol w="614993"/>
                <a:gridCol w="1661987"/>
                <a:gridCol w="1008112"/>
                <a:gridCol w="2016224"/>
                <a:gridCol w="2304256"/>
                <a:gridCol w="1395429"/>
              </a:tblGrid>
              <a:tr h="493505">
                <a:tc>
                  <a:txBody>
                    <a:bodyPr/>
                    <a:lstStyle/>
                    <a:p>
                      <a:pPr algn="ctr" rtl="0" fontAlgn="ctr"/>
                      <a:r>
                        <a:rPr lang="en-IN" sz="1700" b="1" i="0" u="none" strike="noStrike" dirty="0" smtClean="0">
                          <a:solidFill>
                            <a:srgbClr val="FFFFFF"/>
                          </a:solidFill>
                          <a:effectLst/>
                          <a:latin typeface="+mj-lt"/>
                          <a:cs typeface="Arial" panose="020B0604020202020204" pitchFamily="34" charset="0"/>
                        </a:rPr>
                        <a:t>S No</a:t>
                      </a:r>
                      <a:endParaRPr lang="en-IN" sz="1700" b="1" i="0" u="none" strike="noStrike" dirty="0">
                        <a:solidFill>
                          <a:srgbClr val="FFFFFF"/>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smtClean="0">
                          <a:solidFill>
                            <a:srgbClr val="FFFFFF"/>
                          </a:solidFill>
                          <a:effectLst/>
                          <a:latin typeface="+mj-lt"/>
                          <a:cs typeface="Arial" panose="020B0604020202020204" pitchFamily="34" charset="0"/>
                        </a:rPr>
                        <a:t>Sub </a:t>
                      </a:r>
                      <a:r>
                        <a:rPr lang="en-IN" sz="1700" b="1" i="0" u="none" strike="noStrike" dirty="0">
                          <a:solidFill>
                            <a:srgbClr val="FFFFFF"/>
                          </a:solidFill>
                          <a:effectLst/>
                          <a:latin typeface="+mj-lt"/>
                          <a:cs typeface="Arial" panose="020B0604020202020204" pitchFamily="34" charset="0"/>
                        </a:rPr>
                        <a:t>Committee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a:solidFill>
                            <a:srgbClr val="FFFFFF"/>
                          </a:solidFill>
                          <a:effectLst/>
                          <a:latin typeface="+mj-lt"/>
                          <a:cs typeface="Arial" panose="020B0604020202020204" pitchFamily="34" charset="0"/>
                        </a:rPr>
                        <a:t>Frequency</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a:solidFill>
                            <a:srgbClr val="FFFFFF"/>
                          </a:solidFill>
                          <a:effectLst/>
                          <a:latin typeface="+mj-lt"/>
                          <a:cs typeface="Arial" panose="020B0604020202020204" pitchFamily="34" charset="0"/>
                        </a:rPr>
                        <a:t>Purpose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smtClean="0">
                          <a:solidFill>
                            <a:srgbClr val="FFFFFF"/>
                          </a:solidFill>
                          <a:effectLst/>
                          <a:latin typeface="+mj-lt"/>
                          <a:cs typeface="Arial" panose="020B0604020202020204" pitchFamily="34" charset="0"/>
                        </a:rPr>
                        <a:t>Responsibilities</a:t>
                      </a:r>
                      <a:endParaRPr lang="en-IN" sz="1700" b="1" i="0" u="none" strike="noStrike" dirty="0">
                        <a:solidFill>
                          <a:srgbClr val="FFFFFF"/>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a:solidFill>
                            <a:srgbClr val="FFFFFF"/>
                          </a:solidFill>
                          <a:effectLst/>
                          <a:latin typeface="+mj-lt"/>
                          <a:cs typeface="Arial" panose="020B0604020202020204" pitchFamily="34" charset="0"/>
                        </a:rPr>
                        <a:t>Composition</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r>
              <a:tr h="736851">
                <a:tc>
                  <a:txBody>
                    <a:bodyPr/>
                    <a:lstStyle/>
                    <a:p>
                      <a:pPr algn="ctr" rtl="0" fontAlgn="ctr"/>
                      <a:r>
                        <a:rPr lang="en-IN" sz="1700" b="0" i="0" u="none" strike="noStrike">
                          <a:solidFill>
                            <a:srgbClr val="000000"/>
                          </a:solidFill>
                          <a:effectLst/>
                          <a:latin typeface="+mj-lt"/>
                          <a:cs typeface="Arial" panose="020B0604020202020204" pitchFamily="34" charset="0"/>
                        </a:rPr>
                        <a:t>1</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smtClean="0">
                          <a:solidFill>
                            <a:srgbClr val="000000"/>
                          </a:solidFill>
                          <a:effectLst/>
                          <a:latin typeface="+mj-lt"/>
                          <a:cs typeface="Arial" panose="020B0604020202020204" pitchFamily="34" charset="0"/>
                        </a:rPr>
                        <a:t>Website </a:t>
                      </a:r>
                      <a:r>
                        <a:rPr lang="en-IN" sz="1700" b="0" i="0" u="none" strike="noStrike" dirty="0">
                          <a:solidFill>
                            <a:srgbClr val="000000"/>
                          </a:solidFill>
                          <a:effectLst/>
                          <a:latin typeface="+mj-lt"/>
                          <a:cs typeface="Arial" panose="020B0604020202020204" pitchFamily="34" charset="0"/>
                        </a:rPr>
                        <a:t>Development Committee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To ensure the website is most comprehensive and gets maximum  traffic in Delhi NCR</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Update pioneering work</a:t>
                      </a:r>
                    </a:p>
                    <a:p>
                      <a:pPr algn="l" rtl="0" fontAlgn="ctr"/>
                      <a:r>
                        <a:rPr lang="en-IN" sz="1700" b="0" i="0" u="none" strike="noStrike" dirty="0" smtClean="0">
                          <a:solidFill>
                            <a:srgbClr val="000000"/>
                          </a:solidFill>
                          <a:effectLst/>
                          <a:latin typeface="+mj-lt"/>
                          <a:cs typeface="Arial" panose="020B0604020202020204" pitchFamily="34" charset="0"/>
                        </a:rPr>
                        <a:t>Patient testimonials</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Dr Arun Saroha</a:t>
                      </a:r>
                    </a:p>
                    <a:p>
                      <a:pPr algn="l" rtl="0" fontAlgn="ctr"/>
                      <a:r>
                        <a:rPr lang="en-IN" sz="1700" b="0" i="0" u="none" strike="noStrike" dirty="0" smtClean="0">
                          <a:solidFill>
                            <a:srgbClr val="000000"/>
                          </a:solidFill>
                          <a:effectLst/>
                          <a:latin typeface="+mj-lt"/>
                          <a:cs typeface="Arial" panose="020B0604020202020204" pitchFamily="34" charset="0"/>
                        </a:rPr>
                        <a:t>Dr Amit </a:t>
                      </a:r>
                      <a:r>
                        <a:rPr lang="en-IN" sz="1700" b="0" i="0" u="none" strike="noStrike" dirty="0" err="1" smtClean="0">
                          <a:solidFill>
                            <a:srgbClr val="000000"/>
                          </a:solidFill>
                          <a:effectLst/>
                          <a:latin typeface="+mj-lt"/>
                          <a:cs typeface="Arial" panose="020B0604020202020204" pitchFamily="34" charset="0"/>
                        </a:rPr>
                        <a:t>Batra</a:t>
                      </a:r>
                      <a:endParaRPr lang="en-IN" sz="1700" b="0" i="0" u="none" strike="noStrike" dirty="0" smtClean="0">
                        <a:solidFill>
                          <a:srgbClr val="000000"/>
                        </a:solidFill>
                        <a:effectLst/>
                        <a:latin typeface="+mj-lt"/>
                        <a:cs typeface="Arial" panose="020B0604020202020204" pitchFamily="34" charset="0"/>
                      </a:endParaRPr>
                    </a:p>
                    <a:p>
                      <a:pPr algn="l" rtl="0" fontAlgn="ctr"/>
                      <a:r>
                        <a:rPr lang="en-IN" sz="1700" b="0" i="0" u="none" strike="noStrike" dirty="0" smtClean="0">
                          <a:solidFill>
                            <a:srgbClr val="000000"/>
                          </a:solidFill>
                          <a:effectLst/>
                          <a:latin typeface="+mj-lt"/>
                          <a:cs typeface="Arial" panose="020B0604020202020204" pitchFamily="34" charset="0"/>
                        </a:rPr>
                        <a:t>Mohan Menon</a:t>
                      </a:r>
                    </a:p>
                    <a:p>
                      <a:pPr algn="l" rtl="0" fontAlgn="ctr"/>
                      <a:r>
                        <a:rPr lang="en-IN" sz="1700" b="0" i="0" u="none" strike="noStrike" dirty="0" smtClean="0">
                          <a:solidFill>
                            <a:srgbClr val="000000"/>
                          </a:solidFill>
                          <a:effectLst/>
                          <a:latin typeface="+mj-lt"/>
                          <a:cs typeface="Arial" panose="020B0604020202020204" pitchFamily="34" charset="0"/>
                        </a:rPr>
                        <a:t>Dr Arati Verma</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r>
              <a:tr h="736851">
                <a:tc>
                  <a:txBody>
                    <a:bodyPr/>
                    <a:lstStyle/>
                    <a:p>
                      <a:pPr algn="ctr" rtl="0" fontAlgn="ctr"/>
                      <a:r>
                        <a:rPr lang="en-IN" sz="1700" b="0" i="0" u="none" strike="noStrike">
                          <a:solidFill>
                            <a:srgbClr val="000000"/>
                          </a:solidFill>
                          <a:effectLst/>
                          <a:latin typeface="+mj-lt"/>
                          <a:cs typeface="Arial" panose="020B0604020202020204" pitchFamily="34" charset="0"/>
                        </a:rPr>
                        <a:t>2</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Clinical Dashboard Development Committee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To develop</a:t>
                      </a:r>
                      <a:r>
                        <a:rPr lang="en-IN" sz="1700" b="0" i="0" u="none" strike="noStrike" baseline="0" dirty="0" smtClean="0">
                          <a:solidFill>
                            <a:srgbClr val="000000"/>
                          </a:solidFill>
                          <a:effectLst/>
                          <a:latin typeface="+mj-lt"/>
                          <a:cs typeface="Arial" panose="020B0604020202020204" pitchFamily="34" charset="0"/>
                        </a:rPr>
                        <a:t> and review</a:t>
                      </a:r>
                      <a:r>
                        <a:rPr lang="en-IN" sz="1700" b="0" i="0" u="none" strike="noStrike" dirty="0" smtClean="0">
                          <a:solidFill>
                            <a:srgbClr val="000000"/>
                          </a:solidFill>
                          <a:effectLst/>
                          <a:latin typeface="+mj-lt"/>
                          <a:cs typeface="Arial" panose="020B0604020202020204" pitchFamily="34" charset="0"/>
                        </a:rPr>
                        <a:t> clinical dashboard for patient reported outcome</a:t>
                      </a:r>
                      <a:r>
                        <a:rPr lang="en-IN" sz="1700" b="0" i="0" u="none" strike="noStrike" baseline="0" dirty="0" smtClean="0">
                          <a:solidFill>
                            <a:srgbClr val="000000"/>
                          </a:solidFill>
                          <a:effectLst/>
                          <a:latin typeface="+mj-lt"/>
                          <a:cs typeface="Arial" panose="020B0604020202020204" pitchFamily="34" charset="0"/>
                        </a:rPr>
                        <a:t> measures (ICHOM) for key Neuro conditions</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Develop dashboard</a:t>
                      </a:r>
                    </a:p>
                    <a:p>
                      <a:pPr algn="l" rtl="0" fontAlgn="ctr"/>
                      <a:r>
                        <a:rPr lang="en-IN" sz="1700" b="0" i="0" u="none" strike="noStrike" dirty="0" smtClean="0">
                          <a:solidFill>
                            <a:srgbClr val="000000"/>
                          </a:solidFill>
                          <a:effectLst/>
                          <a:latin typeface="+mj-lt"/>
                          <a:cs typeface="Arial" panose="020B0604020202020204" pitchFamily="34" charset="0"/>
                        </a:rPr>
                        <a:t>Review and report monthly</a:t>
                      </a:r>
                    </a:p>
                    <a:p>
                      <a:pPr algn="l" rtl="0" fontAlgn="ctr"/>
                      <a:r>
                        <a:rPr lang="en-IN" sz="1700" b="0" i="0" u="none" strike="noStrike" dirty="0" smtClean="0">
                          <a:solidFill>
                            <a:srgbClr val="000000"/>
                          </a:solidFill>
                          <a:effectLst/>
                          <a:latin typeface="+mj-lt"/>
                          <a:cs typeface="Arial" panose="020B0604020202020204" pitchFamily="34" charset="0"/>
                        </a:rPr>
                        <a:t>Amend dashboard</a:t>
                      </a:r>
                    </a:p>
                    <a:p>
                      <a:pPr algn="l" rtl="0" fontAlgn="ctr"/>
                      <a:r>
                        <a:rPr lang="en-IN" sz="1700" b="0" i="0" u="none" strike="noStrike" dirty="0" smtClean="0">
                          <a:solidFill>
                            <a:srgbClr val="000000"/>
                          </a:solidFill>
                          <a:effectLst/>
                          <a:latin typeface="+mj-lt"/>
                          <a:cs typeface="Arial" panose="020B0604020202020204" pitchFamily="34" charset="0"/>
                        </a:rPr>
                        <a:t>Benchmark</a:t>
                      </a:r>
                      <a:r>
                        <a:rPr lang="en-IN" sz="1700" b="0" i="0" u="none" strike="noStrike" baseline="0" dirty="0" smtClean="0">
                          <a:solidFill>
                            <a:srgbClr val="000000"/>
                          </a:solidFill>
                          <a:effectLst/>
                          <a:latin typeface="+mj-lt"/>
                          <a:cs typeface="Arial" panose="020B0604020202020204" pitchFamily="34" charset="0"/>
                        </a:rPr>
                        <a:t> with external data</a:t>
                      </a:r>
                    </a:p>
                    <a:p>
                      <a:pPr algn="l" rtl="0" fontAlgn="ctr"/>
                      <a:r>
                        <a:rPr lang="en-IN" sz="1700" b="0" i="0" u="none" strike="noStrike" baseline="0" dirty="0" smtClean="0">
                          <a:solidFill>
                            <a:srgbClr val="000000"/>
                          </a:solidFill>
                          <a:effectLst/>
                          <a:latin typeface="+mj-lt"/>
                          <a:cs typeface="Arial" panose="020B0604020202020204" pitchFamily="34" charset="0"/>
                        </a:rPr>
                        <a:t>Publishing annual outcome report</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Dr Arati Verma</a:t>
                      </a:r>
                    </a:p>
                    <a:p>
                      <a:pPr algn="l" rtl="0" fontAlgn="ctr"/>
                      <a:r>
                        <a:rPr lang="en-IN" sz="1700" b="0" i="0" u="none" strike="noStrike" dirty="0" smtClean="0">
                          <a:solidFill>
                            <a:srgbClr val="000000"/>
                          </a:solidFill>
                          <a:effectLst/>
                          <a:latin typeface="+mj-lt"/>
                          <a:cs typeface="Arial" panose="020B0604020202020204" pitchFamily="34" charset="0"/>
                        </a:rPr>
                        <a:t>Dr Sonal Gupta</a:t>
                      </a:r>
                    </a:p>
                    <a:p>
                      <a:pPr algn="l" rtl="0" fontAlgn="ctr"/>
                      <a:r>
                        <a:rPr lang="en-IN" sz="1700" b="0" i="0" u="none" strike="noStrike" dirty="0" smtClean="0">
                          <a:solidFill>
                            <a:srgbClr val="000000"/>
                          </a:solidFill>
                          <a:effectLst/>
                          <a:latin typeface="+mj-lt"/>
                          <a:cs typeface="Arial" panose="020B0604020202020204" pitchFamily="34" charset="0"/>
                        </a:rPr>
                        <a:t>Dr Arati/ Nominee</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r>
              <a:tr h="585868">
                <a:tc>
                  <a:txBody>
                    <a:bodyPr/>
                    <a:lstStyle/>
                    <a:p>
                      <a:pPr algn="ctr" rtl="0" fontAlgn="ctr"/>
                      <a:r>
                        <a:rPr lang="en-IN" sz="1700" b="0" i="0" u="none" strike="noStrike">
                          <a:solidFill>
                            <a:srgbClr val="000000"/>
                          </a:solidFill>
                          <a:effectLst/>
                          <a:latin typeface="+mj-lt"/>
                          <a:cs typeface="Arial" panose="020B0604020202020204" pitchFamily="34" charset="0"/>
                        </a:rPr>
                        <a:t>3</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Spine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To</a:t>
                      </a:r>
                      <a:r>
                        <a:rPr lang="en-IN" sz="1700" b="0" i="0" u="none" strike="noStrike" baseline="0" dirty="0" smtClean="0">
                          <a:solidFill>
                            <a:srgbClr val="000000"/>
                          </a:solidFill>
                          <a:effectLst/>
                          <a:latin typeface="+mj-lt"/>
                          <a:cs typeface="Arial" panose="020B0604020202020204" pitchFamily="34" charset="0"/>
                        </a:rPr>
                        <a:t> ensure safe and cost effective therapy for all spine patients coming to Max network hospitals</a:t>
                      </a:r>
                    </a:p>
                    <a:p>
                      <a:pPr algn="l" rtl="0" fontAlgn="ctr"/>
                      <a:r>
                        <a:rPr lang="en-IN" sz="1700" b="0" i="0" u="none" strike="noStrike" baseline="0" dirty="0" smtClean="0">
                          <a:solidFill>
                            <a:srgbClr val="000000"/>
                          </a:solidFill>
                          <a:effectLst/>
                          <a:latin typeface="+mj-lt"/>
                          <a:cs typeface="Arial" panose="020B0604020202020204" pitchFamily="34" charset="0"/>
                        </a:rPr>
                        <a:t>To be known for pioneering work in the field</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Develop CDVC (SOP, MDT) for key</a:t>
                      </a:r>
                      <a:r>
                        <a:rPr lang="en-IN" sz="1700" b="0" i="0" u="none" strike="noStrike" baseline="0" dirty="0" smtClean="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spine conditions</a:t>
                      </a:r>
                    </a:p>
                    <a:p>
                      <a:pPr algn="l" rtl="0" fontAlgn="ctr"/>
                      <a:r>
                        <a:rPr lang="en-IN" sz="1700" b="0" i="0" u="none" strike="noStrike" dirty="0" smtClean="0">
                          <a:solidFill>
                            <a:srgbClr val="000000"/>
                          </a:solidFill>
                          <a:effectLst/>
                          <a:latin typeface="+mj-lt"/>
                          <a:cs typeface="Arial" panose="020B0604020202020204" pitchFamily="34" charset="0"/>
                        </a:rPr>
                        <a:t>Patient reported outcome measures</a:t>
                      </a:r>
                    </a:p>
                    <a:p>
                      <a:pPr algn="l" rtl="0" fontAlgn="ctr"/>
                      <a:r>
                        <a:rPr lang="en-IN" sz="1700" b="0" i="0" u="none" strike="noStrike" dirty="0" smtClean="0">
                          <a:solidFill>
                            <a:srgbClr val="000000"/>
                          </a:solidFill>
                          <a:effectLst/>
                          <a:latin typeface="+mj-lt"/>
                          <a:cs typeface="Arial" panose="020B0604020202020204" pitchFamily="34" charset="0"/>
                        </a:rPr>
                        <a:t>List</a:t>
                      </a:r>
                      <a:r>
                        <a:rPr lang="en-IN" sz="1700" b="0" i="0" u="none" strike="noStrike" baseline="0" dirty="0" smtClean="0">
                          <a:solidFill>
                            <a:srgbClr val="000000"/>
                          </a:solidFill>
                          <a:effectLst/>
                          <a:latin typeface="+mj-lt"/>
                          <a:cs typeface="Arial" panose="020B0604020202020204" pitchFamily="34" charset="0"/>
                        </a:rPr>
                        <a:t> advances and new technology which will impact patient outcomes</a:t>
                      </a:r>
                    </a:p>
                    <a:p>
                      <a:pPr algn="l" rtl="0" fontAlgn="ctr"/>
                      <a:r>
                        <a:rPr lang="en-IN" sz="1700" b="0" i="0" u="none" strike="noStrike" baseline="0" dirty="0" smtClean="0">
                          <a:solidFill>
                            <a:srgbClr val="000000"/>
                          </a:solidFill>
                          <a:effectLst/>
                          <a:latin typeface="+mj-lt"/>
                          <a:cs typeface="Arial" panose="020B0604020202020204" pitchFamily="34" charset="0"/>
                        </a:rPr>
                        <a:t>Identify gaps in talent and infra</a:t>
                      </a:r>
                    </a:p>
                    <a:p>
                      <a:pPr algn="l" rtl="0" fontAlgn="ct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smtClean="0">
                          <a:solidFill>
                            <a:srgbClr val="000000"/>
                          </a:solidFill>
                          <a:effectLst/>
                          <a:latin typeface="+mj-lt"/>
                          <a:cs typeface="Arial" panose="020B0604020202020204" pitchFamily="34" charset="0"/>
                        </a:rPr>
                        <a:t>Dr Bipin Walia</a:t>
                      </a:r>
                    </a:p>
                    <a:p>
                      <a:pPr algn="l" rtl="0" fontAlgn="ctr"/>
                      <a:r>
                        <a:rPr lang="en-IN" sz="1700" b="0" i="0" u="none" strike="noStrike" dirty="0" smtClean="0">
                          <a:solidFill>
                            <a:srgbClr val="000000"/>
                          </a:solidFill>
                          <a:effectLst/>
                          <a:latin typeface="+mj-lt"/>
                          <a:cs typeface="Arial" panose="020B0604020202020204" pitchFamily="34" charset="0"/>
                        </a:rPr>
                        <a:t>Dr Sanjeev</a:t>
                      </a:r>
                      <a:r>
                        <a:rPr lang="en-IN" sz="1700" b="0" i="0" u="none" strike="noStrike" baseline="0" dirty="0" smtClean="0">
                          <a:solidFill>
                            <a:srgbClr val="000000"/>
                          </a:solidFill>
                          <a:effectLst/>
                          <a:latin typeface="+mj-lt"/>
                          <a:cs typeface="Arial" panose="020B0604020202020204" pitchFamily="34" charset="0"/>
                        </a:rPr>
                        <a:t> Dua</a:t>
                      </a:r>
                    </a:p>
                    <a:p>
                      <a:pPr algn="l" rtl="0" fontAlgn="ctr"/>
                      <a:r>
                        <a:rPr lang="en-IN" sz="1700" b="0" i="0" u="none" strike="noStrike" baseline="0" dirty="0" smtClean="0">
                          <a:solidFill>
                            <a:srgbClr val="000000"/>
                          </a:solidFill>
                          <a:effectLst/>
                          <a:latin typeface="+mj-lt"/>
                          <a:cs typeface="Arial" panose="020B0604020202020204" pitchFamily="34" charset="0"/>
                        </a:rPr>
                        <a:t>Dr Manoj Majhi</a:t>
                      </a:r>
                    </a:p>
                    <a:p>
                      <a:pPr algn="l" rtl="0" fontAlgn="ctr"/>
                      <a:r>
                        <a:rPr lang="en-IN" sz="1700" b="0" i="0" u="none" strike="noStrike" baseline="0" dirty="0" smtClean="0">
                          <a:solidFill>
                            <a:srgbClr val="000000"/>
                          </a:solidFill>
                          <a:effectLst/>
                          <a:latin typeface="+mj-lt"/>
                          <a:cs typeface="Arial" panose="020B0604020202020204" pitchFamily="34" charset="0"/>
                        </a:rPr>
                        <a:t>ORTH spine (TBD)</a:t>
                      </a:r>
                    </a:p>
                    <a:p>
                      <a:pPr algn="l" rtl="0" fontAlgn="ctr"/>
                      <a:r>
                        <a:rPr lang="en-IN" sz="1700" b="0" i="0" u="none" strike="noStrike" baseline="0" dirty="0" smtClean="0">
                          <a:solidFill>
                            <a:srgbClr val="000000"/>
                          </a:solidFill>
                          <a:effectLst/>
                          <a:latin typeface="+mj-lt"/>
                          <a:cs typeface="Arial" panose="020B0604020202020204" pitchFamily="34" charset="0"/>
                        </a:rPr>
                        <a:t>Dr </a:t>
                      </a:r>
                      <a:r>
                        <a:rPr lang="en-IN" sz="1700" b="0" i="0" u="none" strike="noStrike" baseline="0" dirty="0" err="1" smtClean="0">
                          <a:solidFill>
                            <a:srgbClr val="000000"/>
                          </a:solidFill>
                          <a:effectLst/>
                          <a:latin typeface="+mj-lt"/>
                          <a:cs typeface="Arial" panose="020B0604020202020204" pitchFamily="34" charset="0"/>
                        </a:rPr>
                        <a:t>Dhiraj</a:t>
                      </a:r>
                      <a:r>
                        <a:rPr lang="en-IN" sz="1700" b="0" i="0" u="none" strike="noStrike" baseline="0" dirty="0" smtClean="0">
                          <a:solidFill>
                            <a:srgbClr val="000000"/>
                          </a:solidFill>
                          <a:effectLst/>
                          <a:latin typeface="+mj-lt"/>
                          <a:cs typeface="Arial" panose="020B0604020202020204" pitchFamily="34" charset="0"/>
                        </a:rPr>
                        <a:t> Dubey (PT)</a:t>
                      </a:r>
                    </a:p>
                    <a:p>
                      <a:pPr algn="l" rtl="0" fontAlgn="ctr"/>
                      <a:r>
                        <a:rPr lang="en-IN" sz="1700" b="0" i="0" u="none" strike="noStrike" baseline="0" dirty="0" smtClean="0">
                          <a:solidFill>
                            <a:srgbClr val="000000"/>
                          </a:solidFill>
                          <a:effectLst/>
                          <a:latin typeface="+mj-lt"/>
                          <a:cs typeface="Arial" panose="020B0604020202020204" pitchFamily="34" charset="0"/>
                        </a:rPr>
                        <a:t>Dr Arati/ Nominee</a:t>
                      </a:r>
                    </a:p>
                    <a:p>
                      <a:pPr algn="l" rtl="0" fontAlgn="ct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r>
            </a:tbl>
          </a:graphicData>
        </a:graphic>
      </p:graphicFrame>
    </p:spTree>
    <p:extLst>
      <p:ext uri="{BB962C8B-B14F-4D97-AF65-F5344CB8AC3E}">
        <p14:creationId xmlns:p14="http://schemas.microsoft.com/office/powerpoint/2010/main" val="2887632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625DD9-E95C-4E36-A780-EB4B59B201F4}" type="slidenum">
              <a:rPr lang="en-US" smtClean="0">
                <a:solidFill>
                  <a:prstClr val="black"/>
                </a:solidFill>
              </a:rPr>
              <a:pPr/>
              <a:t>13</a:t>
            </a:fld>
            <a:endParaRPr lang="en-US">
              <a:solidFill>
                <a:prstClr val="black"/>
              </a:solidFill>
            </a:endParaRPr>
          </a:p>
        </p:txBody>
      </p:sp>
      <p:sp>
        <p:nvSpPr>
          <p:cNvPr id="5" name="Title 1"/>
          <p:cNvSpPr txBox="1">
            <a:spLocks/>
          </p:cNvSpPr>
          <p:nvPr/>
        </p:nvSpPr>
        <p:spPr bwMode="auto">
          <a:xfrm>
            <a:off x="0" y="-73496"/>
            <a:ext cx="8229600" cy="838200"/>
          </a:xfrm>
          <a:prstGeom prst="rect">
            <a:avLst/>
          </a:prstGeom>
          <a:noFill/>
          <a:ln w="9525">
            <a:noFill/>
            <a:miter lim="800000"/>
            <a:headEnd/>
            <a:tailEnd/>
          </a:ln>
        </p:spPr>
        <p:txBody>
          <a:bodyPr anchor="ctr"/>
          <a:lstStyle/>
          <a:p>
            <a:pPr>
              <a:defRPr/>
            </a:pPr>
            <a:r>
              <a:rPr lang="en-US" sz="2000" b="1" dirty="0" smtClean="0">
                <a:solidFill>
                  <a:prstClr val="black"/>
                </a:solidFill>
                <a:latin typeface="Arial" pitchFamily="34" charset="0"/>
                <a:cs typeface="Arial" pitchFamily="34" charset="0"/>
              </a:rPr>
              <a:t>Action Report</a:t>
            </a:r>
            <a:endParaRPr lang="en-IN" sz="2000" b="1" dirty="0">
              <a:solidFill>
                <a:prstClr val="black"/>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3078214"/>
              </p:ext>
            </p:extLst>
          </p:nvPr>
        </p:nvGraphicFramePr>
        <p:xfrm>
          <a:off x="107504" y="1069557"/>
          <a:ext cx="8928993" cy="5689611"/>
        </p:xfrm>
        <a:graphic>
          <a:graphicData uri="http://schemas.openxmlformats.org/drawingml/2006/table">
            <a:tbl>
              <a:tblPr firstRow="1" bandRow="1"/>
              <a:tblGrid>
                <a:gridCol w="542985"/>
                <a:gridCol w="1917195"/>
                <a:gridCol w="1026597"/>
                <a:gridCol w="1841815"/>
                <a:gridCol w="2232248"/>
                <a:gridCol w="1368153"/>
              </a:tblGrid>
              <a:tr h="493505">
                <a:tc>
                  <a:txBody>
                    <a:bodyPr/>
                    <a:lstStyle/>
                    <a:p>
                      <a:pPr algn="ctr" rtl="0" fontAlgn="ctr"/>
                      <a:r>
                        <a:rPr lang="en-IN" sz="1700" b="1" i="0" u="none" strike="noStrike" dirty="0" smtClean="0">
                          <a:solidFill>
                            <a:srgbClr val="FFFFFF"/>
                          </a:solidFill>
                          <a:effectLst/>
                          <a:latin typeface="+mj-lt"/>
                          <a:cs typeface="Arial" panose="020B0604020202020204" pitchFamily="34" charset="0"/>
                        </a:rPr>
                        <a:t>S No</a:t>
                      </a:r>
                      <a:endParaRPr lang="en-IN" sz="1700" b="1" i="0" u="none" strike="noStrike" dirty="0">
                        <a:solidFill>
                          <a:srgbClr val="FFFFFF"/>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smtClean="0">
                          <a:solidFill>
                            <a:srgbClr val="FFFFFF"/>
                          </a:solidFill>
                          <a:effectLst/>
                          <a:latin typeface="+mj-lt"/>
                          <a:cs typeface="Arial" panose="020B0604020202020204" pitchFamily="34" charset="0"/>
                        </a:rPr>
                        <a:t>Sub </a:t>
                      </a:r>
                      <a:r>
                        <a:rPr lang="en-IN" sz="1700" b="1" i="0" u="none" strike="noStrike" dirty="0">
                          <a:solidFill>
                            <a:srgbClr val="FFFFFF"/>
                          </a:solidFill>
                          <a:effectLst/>
                          <a:latin typeface="+mj-lt"/>
                          <a:cs typeface="Arial" panose="020B0604020202020204" pitchFamily="34" charset="0"/>
                        </a:rPr>
                        <a:t>Committee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a:solidFill>
                            <a:srgbClr val="FFFFFF"/>
                          </a:solidFill>
                          <a:effectLst/>
                          <a:latin typeface="+mj-lt"/>
                          <a:cs typeface="Arial" panose="020B0604020202020204" pitchFamily="34" charset="0"/>
                        </a:rPr>
                        <a:t>Frequency</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a:solidFill>
                            <a:srgbClr val="FFFFFF"/>
                          </a:solidFill>
                          <a:effectLst/>
                          <a:latin typeface="+mj-lt"/>
                          <a:cs typeface="Arial" panose="020B0604020202020204" pitchFamily="34" charset="0"/>
                        </a:rPr>
                        <a:t>Purpose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smtClean="0">
                          <a:solidFill>
                            <a:srgbClr val="FFFFFF"/>
                          </a:solidFill>
                          <a:effectLst/>
                          <a:latin typeface="+mj-lt"/>
                          <a:cs typeface="Arial" panose="020B0604020202020204" pitchFamily="34" charset="0"/>
                        </a:rPr>
                        <a:t>Responsibilities</a:t>
                      </a:r>
                      <a:endParaRPr lang="en-IN" sz="1700" b="1" i="0" u="none" strike="noStrike" dirty="0">
                        <a:solidFill>
                          <a:srgbClr val="FFFFFF"/>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a:solidFill>
                            <a:srgbClr val="FFFFFF"/>
                          </a:solidFill>
                          <a:effectLst/>
                          <a:latin typeface="+mj-lt"/>
                          <a:cs typeface="Arial" panose="020B0604020202020204" pitchFamily="34" charset="0"/>
                        </a:rPr>
                        <a:t>Composition</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r>
              <a:tr h="585868">
                <a:tc>
                  <a:txBody>
                    <a:bodyPr/>
                    <a:lstStyle/>
                    <a:p>
                      <a:pPr algn="ctr" rtl="0" fontAlgn="ctr"/>
                      <a:r>
                        <a:rPr lang="en-IN" sz="1700" b="0" i="0" u="none" strike="noStrike" dirty="0">
                          <a:solidFill>
                            <a:srgbClr val="000000"/>
                          </a:solidFill>
                          <a:effectLst/>
                          <a:latin typeface="+mj-lt"/>
                          <a:cs typeface="Arial" panose="020B0604020202020204" pitchFamily="34" charset="0"/>
                        </a:rPr>
                        <a:t>4</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Movement Disorder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To</a:t>
                      </a:r>
                      <a:r>
                        <a:rPr lang="en-IN" sz="1700" b="0" i="0" u="none" strike="noStrike" baseline="0" dirty="0" smtClean="0">
                          <a:solidFill>
                            <a:srgbClr val="000000"/>
                          </a:solidFill>
                          <a:effectLst/>
                          <a:latin typeface="+mj-lt"/>
                          <a:cs typeface="Arial" panose="020B0604020202020204" pitchFamily="34" charset="0"/>
                        </a:rPr>
                        <a:t> ensure safe and cost effective therapy for all movement disorder patients coming to Max network hospitals</a:t>
                      </a:r>
                    </a:p>
                    <a:p>
                      <a:pPr algn="l" rtl="0" fontAlgn="ctr"/>
                      <a:r>
                        <a:rPr lang="en-IN" sz="1700" b="0" i="0" u="none" strike="noStrike" baseline="0" dirty="0" smtClean="0">
                          <a:solidFill>
                            <a:srgbClr val="000000"/>
                          </a:solidFill>
                          <a:effectLst/>
                          <a:latin typeface="+mj-lt"/>
                          <a:cs typeface="Arial" panose="020B0604020202020204" pitchFamily="34" charset="0"/>
                        </a:rPr>
                        <a:t>Pioneering work</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Develop CDVC (SOP, MDT) for movement</a:t>
                      </a:r>
                      <a:r>
                        <a:rPr lang="en-IN" sz="1700" b="0" i="0" u="none" strike="noStrike" baseline="0" dirty="0" smtClean="0">
                          <a:solidFill>
                            <a:srgbClr val="000000"/>
                          </a:solidFill>
                          <a:effectLst/>
                          <a:latin typeface="+mj-lt"/>
                          <a:cs typeface="Arial" panose="020B0604020202020204" pitchFamily="34" charset="0"/>
                        </a:rPr>
                        <a:t> disorders</a:t>
                      </a:r>
                      <a:endParaRPr lang="en-IN" sz="1700" b="0" i="0" u="none" strike="noStrike" dirty="0" smtClean="0">
                        <a:solidFill>
                          <a:srgbClr val="000000"/>
                        </a:solidFill>
                        <a:effectLst/>
                        <a:latin typeface="+mj-lt"/>
                        <a:cs typeface="Arial" panose="020B0604020202020204" pitchFamily="34" charset="0"/>
                      </a:endParaRPr>
                    </a:p>
                    <a:p>
                      <a:pPr algn="l" rtl="0" fontAlgn="ctr"/>
                      <a:r>
                        <a:rPr lang="en-IN" sz="1700" b="0" i="0" u="none" strike="noStrike" dirty="0" smtClean="0">
                          <a:solidFill>
                            <a:srgbClr val="000000"/>
                          </a:solidFill>
                          <a:effectLst/>
                          <a:latin typeface="+mj-lt"/>
                          <a:cs typeface="Arial" panose="020B0604020202020204" pitchFamily="34" charset="0"/>
                        </a:rPr>
                        <a:t>Patient reported outcome measures</a:t>
                      </a:r>
                    </a:p>
                    <a:p>
                      <a:pPr algn="l" rtl="0" fontAlgn="ctr"/>
                      <a:r>
                        <a:rPr lang="en-IN" sz="1700" b="0" i="0" u="none" strike="noStrike" dirty="0" smtClean="0">
                          <a:solidFill>
                            <a:srgbClr val="000000"/>
                          </a:solidFill>
                          <a:effectLst/>
                          <a:latin typeface="+mj-lt"/>
                          <a:cs typeface="Arial" panose="020B0604020202020204" pitchFamily="34" charset="0"/>
                        </a:rPr>
                        <a:t>List</a:t>
                      </a:r>
                      <a:r>
                        <a:rPr lang="en-IN" sz="1700" b="0" i="0" u="none" strike="noStrike" baseline="0" dirty="0" smtClean="0">
                          <a:solidFill>
                            <a:srgbClr val="000000"/>
                          </a:solidFill>
                          <a:effectLst/>
                          <a:latin typeface="+mj-lt"/>
                          <a:cs typeface="Arial" panose="020B0604020202020204" pitchFamily="34" charset="0"/>
                        </a:rPr>
                        <a:t> advances and new technology which will impact patient outcomes</a:t>
                      </a:r>
                    </a:p>
                    <a:p>
                      <a:pPr algn="l" rtl="0" fontAlgn="ctr"/>
                      <a:r>
                        <a:rPr lang="en-IN" sz="1700" b="0" i="0" u="none" strike="noStrike" baseline="0" dirty="0" smtClean="0">
                          <a:solidFill>
                            <a:srgbClr val="000000"/>
                          </a:solidFill>
                          <a:effectLst/>
                          <a:latin typeface="+mj-lt"/>
                          <a:cs typeface="Arial" panose="020B0604020202020204" pitchFamily="34" charset="0"/>
                        </a:rPr>
                        <a:t>Identify gaps in talent and infra</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Dr Bipin Walia</a:t>
                      </a:r>
                    </a:p>
                    <a:p>
                      <a:pPr algn="l" rtl="0" fontAlgn="ctr"/>
                      <a:r>
                        <a:rPr lang="en-IN" sz="1700" b="0" i="0" u="none" strike="noStrike" dirty="0" smtClean="0">
                          <a:solidFill>
                            <a:srgbClr val="000000"/>
                          </a:solidFill>
                          <a:effectLst/>
                          <a:latin typeface="+mj-lt"/>
                          <a:cs typeface="Arial" panose="020B0604020202020204" pitchFamily="34" charset="0"/>
                        </a:rPr>
                        <a:t>Dr JD Mukherji</a:t>
                      </a:r>
                    </a:p>
                    <a:p>
                      <a:pPr algn="l" rtl="0" fontAlgn="ctr"/>
                      <a:r>
                        <a:rPr lang="en-IN" sz="1700" b="0" i="0" u="none" strike="noStrike" dirty="0" smtClean="0">
                          <a:solidFill>
                            <a:srgbClr val="000000"/>
                          </a:solidFill>
                          <a:effectLst/>
                          <a:latin typeface="+mj-lt"/>
                          <a:cs typeface="Arial" panose="020B0604020202020204" pitchFamily="34" charset="0"/>
                        </a:rPr>
                        <a:t>Dr </a:t>
                      </a:r>
                      <a:r>
                        <a:rPr lang="en-IN" sz="1700" b="0" i="0" u="none" strike="noStrike" dirty="0" err="1" smtClean="0">
                          <a:solidFill>
                            <a:srgbClr val="000000"/>
                          </a:solidFill>
                          <a:effectLst/>
                          <a:latin typeface="+mj-lt"/>
                          <a:cs typeface="Arial" panose="020B0604020202020204" pitchFamily="34" charset="0"/>
                        </a:rPr>
                        <a:t>Sakshi</a:t>
                      </a:r>
                      <a:r>
                        <a:rPr lang="en-IN" sz="1700" b="0" i="0" u="none" strike="noStrike" dirty="0" smtClean="0">
                          <a:solidFill>
                            <a:srgbClr val="000000"/>
                          </a:solidFill>
                          <a:effectLst/>
                          <a:latin typeface="+mj-lt"/>
                          <a:cs typeface="Arial" panose="020B0604020202020204" pitchFamily="34" charset="0"/>
                        </a:rPr>
                        <a:t> Jain (PT)</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r>
              <a:tr h="585868">
                <a:tc>
                  <a:txBody>
                    <a:bodyPr/>
                    <a:lstStyle/>
                    <a:p>
                      <a:pPr algn="ctr" rtl="0" fontAlgn="ctr"/>
                      <a:r>
                        <a:rPr lang="en-IN" sz="1700" b="0" i="0" u="none" strike="noStrike">
                          <a:solidFill>
                            <a:srgbClr val="000000"/>
                          </a:solidFill>
                          <a:effectLst/>
                          <a:latin typeface="+mj-lt"/>
                          <a:cs typeface="Arial" panose="020B0604020202020204" pitchFamily="34" charset="0"/>
                        </a:rPr>
                        <a:t>5</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Epilepsy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700" b="0" i="0" u="none" strike="noStrike" dirty="0">
                          <a:solidFill>
                            <a:srgbClr val="000000"/>
                          </a:solidFill>
                          <a:effectLst/>
                          <a:latin typeface="+mj-lt"/>
                          <a:cs typeface="Arial" panose="020B0604020202020204" pitchFamily="34" charset="0"/>
                        </a:rPr>
                        <a:t> </a:t>
                      </a:r>
                      <a:r>
                        <a:rPr lang="en-IN" sz="1700" b="0" i="0" u="none" strike="noStrike" kern="1200" dirty="0" smtClean="0">
                          <a:solidFill>
                            <a:srgbClr val="000000"/>
                          </a:solidFill>
                          <a:effectLst/>
                          <a:latin typeface="+mn-lt"/>
                          <a:ea typeface="+mn-ea"/>
                          <a:cs typeface="Arial" panose="020B0604020202020204" pitchFamily="34" charset="0"/>
                        </a:rPr>
                        <a:t>To</a:t>
                      </a:r>
                      <a:r>
                        <a:rPr lang="en-IN" sz="1700" b="0" i="0" u="none" strike="noStrike" kern="1200" baseline="0" dirty="0" smtClean="0">
                          <a:solidFill>
                            <a:srgbClr val="000000"/>
                          </a:solidFill>
                          <a:effectLst/>
                          <a:latin typeface="+mn-lt"/>
                          <a:ea typeface="+mn-ea"/>
                          <a:cs typeface="Arial" panose="020B0604020202020204" pitchFamily="34" charset="0"/>
                        </a:rPr>
                        <a:t> ensure safe and cost effective therapy for all Epilepsy patients coming to Max network hospitals.</a:t>
                      </a:r>
                    </a:p>
                    <a:p>
                      <a:pPr marL="0" marR="0" indent="0" algn="l" defTabSz="914400" rtl="0" eaLnBrk="1" fontAlgn="ctr" latinLnBrk="0" hangingPunct="1">
                        <a:lnSpc>
                          <a:spcPct val="100000"/>
                        </a:lnSpc>
                        <a:spcBef>
                          <a:spcPts val="0"/>
                        </a:spcBef>
                        <a:spcAft>
                          <a:spcPts val="0"/>
                        </a:spcAft>
                        <a:buClrTx/>
                        <a:buSzTx/>
                        <a:buFontTx/>
                        <a:buNone/>
                        <a:tabLst/>
                        <a:defRPr/>
                      </a:pPr>
                      <a:r>
                        <a:rPr lang="en-IN" sz="1700" b="0" i="0" u="none" strike="noStrike" kern="1200" baseline="0" dirty="0" smtClean="0">
                          <a:solidFill>
                            <a:srgbClr val="000000"/>
                          </a:solidFill>
                          <a:effectLst/>
                          <a:latin typeface="+mn-lt"/>
                          <a:ea typeface="+mn-ea"/>
                          <a:cs typeface="Arial" panose="020B0604020202020204" pitchFamily="34" charset="0"/>
                        </a:rPr>
                        <a:t>Pioneering work</a:t>
                      </a:r>
                      <a:endParaRPr lang="en-IN" sz="1700" b="0" i="0" u="none" strike="noStrike" kern="1200" dirty="0" smtClean="0">
                        <a:solidFill>
                          <a:srgbClr val="000000"/>
                        </a:solidFill>
                        <a:effectLst/>
                        <a:latin typeface="+mn-lt"/>
                        <a:ea typeface="+mn-ea"/>
                        <a:cs typeface="Arial" panose="020B0604020202020204" pitchFamily="34" charset="0"/>
                      </a:endParaRPr>
                    </a:p>
                    <a:p>
                      <a:pPr algn="l" rtl="0" fontAlgn="ct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kern="1200" dirty="0" smtClean="0">
                          <a:solidFill>
                            <a:srgbClr val="000000"/>
                          </a:solidFill>
                          <a:effectLst/>
                          <a:latin typeface="+mn-lt"/>
                          <a:ea typeface="+mn-ea"/>
                          <a:cs typeface="Arial" panose="020B0604020202020204" pitchFamily="34" charset="0"/>
                        </a:rPr>
                        <a:t>Develop CDVC (SOP, MDT) for Epilepsy</a:t>
                      </a:r>
                    </a:p>
                    <a:p>
                      <a:pPr algn="l" rtl="0" fontAlgn="ctr"/>
                      <a:r>
                        <a:rPr lang="en-IN" sz="1700" b="0" i="0" u="none" strike="noStrike" kern="1200" dirty="0" smtClean="0">
                          <a:solidFill>
                            <a:srgbClr val="000000"/>
                          </a:solidFill>
                          <a:effectLst/>
                          <a:latin typeface="+mn-lt"/>
                          <a:ea typeface="+mn-ea"/>
                          <a:cs typeface="Arial" panose="020B0604020202020204" pitchFamily="34" charset="0"/>
                        </a:rPr>
                        <a:t>Patient reported outcome measures</a:t>
                      </a:r>
                    </a:p>
                    <a:p>
                      <a:pPr algn="l" rtl="0" fontAlgn="ctr"/>
                      <a:r>
                        <a:rPr lang="en-IN" sz="1700" b="0" i="0" u="none" strike="noStrike" kern="1200" dirty="0" smtClean="0">
                          <a:solidFill>
                            <a:srgbClr val="000000"/>
                          </a:solidFill>
                          <a:effectLst/>
                          <a:latin typeface="+mn-lt"/>
                          <a:ea typeface="+mn-ea"/>
                          <a:cs typeface="Arial" panose="020B0604020202020204" pitchFamily="34" charset="0"/>
                        </a:rPr>
                        <a:t>List</a:t>
                      </a:r>
                      <a:r>
                        <a:rPr lang="en-IN" sz="1700" b="0" i="0" u="none" strike="noStrike" kern="1200" baseline="0" dirty="0" smtClean="0">
                          <a:solidFill>
                            <a:srgbClr val="000000"/>
                          </a:solidFill>
                          <a:effectLst/>
                          <a:latin typeface="+mn-lt"/>
                          <a:ea typeface="+mn-ea"/>
                          <a:cs typeface="Arial" panose="020B0604020202020204" pitchFamily="34" charset="0"/>
                        </a:rPr>
                        <a:t> advances and new technology which will impact patient outcomes</a:t>
                      </a:r>
                    </a:p>
                    <a:p>
                      <a:pPr algn="l" rtl="0" fontAlgn="ctr"/>
                      <a:r>
                        <a:rPr lang="en-IN" sz="1700" b="0" i="0" u="none" strike="noStrike" kern="1200" baseline="0" dirty="0" smtClean="0">
                          <a:solidFill>
                            <a:srgbClr val="000000"/>
                          </a:solidFill>
                          <a:effectLst/>
                          <a:latin typeface="+mn-lt"/>
                          <a:ea typeface="+mn-ea"/>
                          <a:cs typeface="Arial" panose="020B0604020202020204" pitchFamily="34" charset="0"/>
                        </a:rPr>
                        <a:t>Identify gaps in talent and infra</a:t>
                      </a:r>
                    </a:p>
                    <a:p>
                      <a:pPr algn="l" rtl="0" fontAlgn="ct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Dr AK Singh</a:t>
                      </a:r>
                    </a:p>
                    <a:p>
                      <a:pPr algn="l" rtl="0" fontAlgn="ctr"/>
                      <a:r>
                        <a:rPr lang="en-IN" sz="1700" b="0" i="0" u="none" strike="noStrike" dirty="0" smtClean="0">
                          <a:solidFill>
                            <a:srgbClr val="000000"/>
                          </a:solidFill>
                          <a:effectLst/>
                          <a:latin typeface="+mj-lt"/>
                          <a:cs typeface="Arial" panose="020B0604020202020204" pitchFamily="34" charset="0"/>
                        </a:rPr>
                        <a:t>Dr Sanjay Saxena</a:t>
                      </a:r>
                    </a:p>
                    <a:p>
                      <a:pPr algn="l" rtl="0" fontAlgn="ctr"/>
                      <a:r>
                        <a:rPr lang="en-IN" sz="1700" b="0" i="0" u="none" strike="noStrike" dirty="0" smtClean="0">
                          <a:solidFill>
                            <a:srgbClr val="000000"/>
                          </a:solidFill>
                          <a:effectLst/>
                          <a:latin typeface="+mj-lt"/>
                          <a:cs typeface="Arial" panose="020B0604020202020204" pitchFamily="34" charset="0"/>
                        </a:rPr>
                        <a:t>Dr Deepak Goel</a:t>
                      </a:r>
                    </a:p>
                    <a:p>
                      <a:pPr algn="l" rtl="0" fontAlgn="ctr"/>
                      <a:r>
                        <a:rPr lang="en-IN" sz="1700" b="0" i="0" u="none" strike="noStrike" dirty="0" smtClean="0">
                          <a:solidFill>
                            <a:srgbClr val="000000"/>
                          </a:solidFill>
                          <a:effectLst/>
                          <a:latin typeface="+mj-lt"/>
                          <a:cs typeface="Arial" panose="020B0604020202020204" pitchFamily="34" charset="0"/>
                        </a:rPr>
                        <a:t>Dr Navneet Singh (PT)</a:t>
                      </a:r>
                    </a:p>
                    <a:p>
                      <a:pPr algn="l" rtl="0" fontAlgn="ct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r>
            </a:tbl>
          </a:graphicData>
        </a:graphic>
      </p:graphicFrame>
    </p:spTree>
    <p:extLst>
      <p:ext uri="{BB962C8B-B14F-4D97-AF65-F5344CB8AC3E}">
        <p14:creationId xmlns:p14="http://schemas.microsoft.com/office/powerpoint/2010/main" val="47646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625DD9-E95C-4E36-A780-EB4B59B201F4}" type="slidenum">
              <a:rPr lang="en-US" smtClean="0">
                <a:solidFill>
                  <a:prstClr val="black"/>
                </a:solidFill>
              </a:rPr>
              <a:pPr/>
              <a:t>14</a:t>
            </a:fld>
            <a:endParaRPr lang="en-US">
              <a:solidFill>
                <a:prstClr val="black"/>
              </a:solidFill>
            </a:endParaRPr>
          </a:p>
        </p:txBody>
      </p:sp>
      <p:sp>
        <p:nvSpPr>
          <p:cNvPr id="5" name="Title 1"/>
          <p:cNvSpPr txBox="1">
            <a:spLocks/>
          </p:cNvSpPr>
          <p:nvPr/>
        </p:nvSpPr>
        <p:spPr bwMode="auto">
          <a:xfrm>
            <a:off x="0" y="-73496"/>
            <a:ext cx="8229600" cy="838200"/>
          </a:xfrm>
          <a:prstGeom prst="rect">
            <a:avLst/>
          </a:prstGeom>
          <a:noFill/>
          <a:ln w="9525">
            <a:noFill/>
            <a:miter lim="800000"/>
            <a:headEnd/>
            <a:tailEnd/>
          </a:ln>
        </p:spPr>
        <p:txBody>
          <a:bodyPr anchor="ctr"/>
          <a:lstStyle/>
          <a:p>
            <a:pPr>
              <a:defRPr/>
            </a:pPr>
            <a:r>
              <a:rPr lang="en-US" sz="2000" b="1" dirty="0" smtClean="0">
                <a:solidFill>
                  <a:prstClr val="black"/>
                </a:solidFill>
                <a:latin typeface="Arial" pitchFamily="34" charset="0"/>
                <a:cs typeface="Arial" pitchFamily="34" charset="0"/>
              </a:rPr>
              <a:t>Action Report</a:t>
            </a:r>
            <a:endParaRPr lang="en-IN" sz="2000" b="1" dirty="0">
              <a:solidFill>
                <a:prstClr val="black"/>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90244510"/>
              </p:ext>
            </p:extLst>
          </p:nvPr>
        </p:nvGraphicFramePr>
        <p:xfrm>
          <a:off x="107504" y="1069557"/>
          <a:ext cx="8928993" cy="6207771"/>
        </p:xfrm>
        <a:graphic>
          <a:graphicData uri="http://schemas.openxmlformats.org/drawingml/2006/table">
            <a:tbl>
              <a:tblPr firstRow="1" bandRow="1"/>
              <a:tblGrid>
                <a:gridCol w="542985"/>
                <a:gridCol w="1917195"/>
                <a:gridCol w="1026597"/>
                <a:gridCol w="1913823"/>
                <a:gridCol w="2232248"/>
                <a:gridCol w="1296145"/>
              </a:tblGrid>
              <a:tr h="493505">
                <a:tc>
                  <a:txBody>
                    <a:bodyPr/>
                    <a:lstStyle/>
                    <a:p>
                      <a:pPr algn="ctr" rtl="0" fontAlgn="ctr"/>
                      <a:r>
                        <a:rPr lang="en-IN" sz="1700" b="1" i="0" u="none" strike="noStrike" dirty="0" smtClean="0">
                          <a:solidFill>
                            <a:srgbClr val="FFFFFF"/>
                          </a:solidFill>
                          <a:effectLst/>
                          <a:latin typeface="+mj-lt"/>
                          <a:cs typeface="Arial" panose="020B0604020202020204" pitchFamily="34" charset="0"/>
                        </a:rPr>
                        <a:t>S No</a:t>
                      </a:r>
                      <a:endParaRPr lang="en-IN" sz="1700" b="1" i="0" u="none" strike="noStrike" dirty="0">
                        <a:solidFill>
                          <a:srgbClr val="FFFFFF"/>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smtClean="0">
                          <a:solidFill>
                            <a:srgbClr val="FFFFFF"/>
                          </a:solidFill>
                          <a:effectLst/>
                          <a:latin typeface="+mj-lt"/>
                          <a:cs typeface="Arial" panose="020B0604020202020204" pitchFamily="34" charset="0"/>
                        </a:rPr>
                        <a:t>Sub </a:t>
                      </a:r>
                      <a:r>
                        <a:rPr lang="en-IN" sz="1700" b="1" i="0" u="none" strike="noStrike" dirty="0">
                          <a:solidFill>
                            <a:srgbClr val="FFFFFF"/>
                          </a:solidFill>
                          <a:effectLst/>
                          <a:latin typeface="+mj-lt"/>
                          <a:cs typeface="Arial" panose="020B0604020202020204" pitchFamily="34" charset="0"/>
                        </a:rPr>
                        <a:t>Committee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a:solidFill>
                            <a:srgbClr val="FFFFFF"/>
                          </a:solidFill>
                          <a:effectLst/>
                          <a:latin typeface="+mj-lt"/>
                          <a:cs typeface="Arial" panose="020B0604020202020204" pitchFamily="34" charset="0"/>
                        </a:rPr>
                        <a:t>Frequency</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a:solidFill>
                            <a:srgbClr val="FFFFFF"/>
                          </a:solidFill>
                          <a:effectLst/>
                          <a:latin typeface="+mj-lt"/>
                          <a:cs typeface="Arial" panose="020B0604020202020204" pitchFamily="34" charset="0"/>
                        </a:rPr>
                        <a:t>Purpose</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smtClean="0">
                          <a:solidFill>
                            <a:srgbClr val="FFFFFF"/>
                          </a:solidFill>
                          <a:effectLst/>
                          <a:latin typeface="+mj-lt"/>
                          <a:cs typeface="Arial" panose="020B0604020202020204" pitchFamily="34" charset="0"/>
                        </a:rPr>
                        <a:t>Responsibilities</a:t>
                      </a:r>
                      <a:endParaRPr lang="en-IN" sz="1700" b="1" i="0" u="none" strike="noStrike" dirty="0">
                        <a:solidFill>
                          <a:srgbClr val="FFFFFF"/>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c>
                  <a:txBody>
                    <a:bodyPr/>
                    <a:lstStyle/>
                    <a:p>
                      <a:pPr algn="ctr" rtl="0" fontAlgn="ctr"/>
                      <a:r>
                        <a:rPr lang="en-IN" sz="1700" b="1" i="0" u="none" strike="noStrike" dirty="0">
                          <a:solidFill>
                            <a:srgbClr val="FFFFFF"/>
                          </a:solidFill>
                          <a:effectLst/>
                          <a:latin typeface="+mj-lt"/>
                          <a:cs typeface="Arial" panose="020B0604020202020204" pitchFamily="34" charset="0"/>
                        </a:rPr>
                        <a:t>Composition</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F497D"/>
                    </a:solidFill>
                  </a:tcPr>
                </a:tc>
              </a:tr>
              <a:tr h="585868">
                <a:tc>
                  <a:txBody>
                    <a:bodyPr/>
                    <a:lstStyle/>
                    <a:p>
                      <a:pPr algn="ctr" rtl="0" fontAlgn="ctr"/>
                      <a:r>
                        <a:rPr lang="en-IN" sz="1700" b="0" i="0" u="none" strike="noStrike" dirty="0">
                          <a:solidFill>
                            <a:srgbClr val="000000"/>
                          </a:solidFill>
                          <a:effectLst/>
                          <a:latin typeface="+mj-lt"/>
                          <a:cs typeface="Arial" panose="020B0604020202020204" pitchFamily="34" charset="0"/>
                        </a:rPr>
                        <a:t>6</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Cerebral Palsy (NDD)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To</a:t>
                      </a:r>
                      <a:r>
                        <a:rPr lang="en-IN" sz="1700" b="0" i="0" u="none" strike="noStrike" baseline="0" dirty="0" smtClean="0">
                          <a:solidFill>
                            <a:srgbClr val="000000"/>
                          </a:solidFill>
                          <a:effectLst/>
                          <a:latin typeface="+mj-lt"/>
                          <a:cs typeface="Arial" panose="020B0604020202020204" pitchFamily="34" charset="0"/>
                        </a:rPr>
                        <a:t> ensure safe and cost effective therapy for all cerebral palsy and NDD  patients coming to Max network hospitals</a:t>
                      </a:r>
                    </a:p>
                    <a:p>
                      <a:pPr algn="l" rtl="0" fontAlgn="ctr"/>
                      <a:r>
                        <a:rPr lang="en-IN" sz="1700" b="0" i="0" u="none" strike="noStrike" baseline="0" dirty="0" smtClean="0">
                          <a:solidFill>
                            <a:srgbClr val="000000"/>
                          </a:solidFill>
                          <a:effectLst/>
                          <a:latin typeface="+mj-lt"/>
                          <a:cs typeface="Arial" panose="020B0604020202020204" pitchFamily="34" charset="0"/>
                        </a:rPr>
                        <a:t>Pioneering work</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Develop CDVC (SOP, MDT) for cerebral</a:t>
                      </a:r>
                      <a:r>
                        <a:rPr lang="en-IN" sz="1700" b="0" i="0" u="none" strike="noStrike" baseline="0" dirty="0" smtClean="0">
                          <a:solidFill>
                            <a:srgbClr val="000000"/>
                          </a:solidFill>
                          <a:effectLst/>
                          <a:latin typeface="+mj-lt"/>
                          <a:cs typeface="Arial" panose="020B0604020202020204" pitchFamily="34" charset="0"/>
                        </a:rPr>
                        <a:t> palsy</a:t>
                      </a:r>
                      <a:endParaRPr lang="en-IN" sz="1700" b="0" i="0" u="none" strike="noStrike" dirty="0" smtClean="0">
                        <a:solidFill>
                          <a:srgbClr val="000000"/>
                        </a:solidFill>
                        <a:effectLst/>
                        <a:latin typeface="+mj-lt"/>
                        <a:cs typeface="Arial" panose="020B0604020202020204" pitchFamily="34" charset="0"/>
                      </a:endParaRPr>
                    </a:p>
                    <a:p>
                      <a:pPr algn="l" rtl="0" fontAlgn="ctr"/>
                      <a:r>
                        <a:rPr lang="en-IN" sz="1700" b="0" i="0" u="none" strike="noStrike" dirty="0" smtClean="0">
                          <a:solidFill>
                            <a:srgbClr val="000000"/>
                          </a:solidFill>
                          <a:effectLst/>
                          <a:latin typeface="+mj-lt"/>
                          <a:cs typeface="Arial" panose="020B0604020202020204" pitchFamily="34" charset="0"/>
                        </a:rPr>
                        <a:t>Patient reported outcome measures</a:t>
                      </a:r>
                    </a:p>
                    <a:p>
                      <a:pPr algn="l" rtl="0" fontAlgn="ctr"/>
                      <a:r>
                        <a:rPr lang="en-IN" sz="1700" b="0" i="0" u="none" strike="noStrike" dirty="0" smtClean="0">
                          <a:solidFill>
                            <a:srgbClr val="000000"/>
                          </a:solidFill>
                          <a:effectLst/>
                          <a:latin typeface="+mj-lt"/>
                          <a:cs typeface="Arial" panose="020B0604020202020204" pitchFamily="34" charset="0"/>
                        </a:rPr>
                        <a:t>List</a:t>
                      </a:r>
                      <a:r>
                        <a:rPr lang="en-IN" sz="1700" b="0" i="0" u="none" strike="noStrike" baseline="0" dirty="0" smtClean="0">
                          <a:solidFill>
                            <a:srgbClr val="000000"/>
                          </a:solidFill>
                          <a:effectLst/>
                          <a:latin typeface="+mj-lt"/>
                          <a:cs typeface="Arial" panose="020B0604020202020204" pitchFamily="34" charset="0"/>
                        </a:rPr>
                        <a:t> advances and new technology which will impact patient outcomes</a:t>
                      </a:r>
                    </a:p>
                    <a:p>
                      <a:pPr algn="l" rtl="0" fontAlgn="ctr"/>
                      <a:r>
                        <a:rPr lang="en-IN" sz="1700" b="0" i="0" u="none" strike="noStrike" baseline="0" dirty="0" smtClean="0">
                          <a:solidFill>
                            <a:srgbClr val="000000"/>
                          </a:solidFill>
                          <a:effectLst/>
                          <a:latin typeface="+mj-lt"/>
                          <a:cs typeface="Arial" panose="020B0604020202020204" pitchFamily="34" charset="0"/>
                        </a:rPr>
                        <a:t>Identify gaps in talent and infra</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Dr Hitesh</a:t>
                      </a:r>
                      <a:r>
                        <a:rPr lang="en-IN" sz="1700" b="0" i="0" u="none" strike="noStrike" baseline="0" dirty="0" smtClean="0">
                          <a:solidFill>
                            <a:srgbClr val="000000"/>
                          </a:solidFill>
                          <a:effectLst/>
                          <a:latin typeface="+mj-lt"/>
                          <a:cs typeface="Arial" panose="020B0604020202020204" pitchFamily="34" charset="0"/>
                        </a:rPr>
                        <a:t> Gupta</a:t>
                      </a:r>
                    </a:p>
                    <a:p>
                      <a:pPr algn="l" rtl="0" fontAlgn="ctr"/>
                      <a:r>
                        <a:rPr lang="en-IN" sz="1700" b="0" i="0" u="none" strike="noStrike" baseline="0" dirty="0" err="1" smtClean="0">
                          <a:solidFill>
                            <a:srgbClr val="000000"/>
                          </a:solidFill>
                          <a:effectLst/>
                          <a:latin typeface="+mj-lt"/>
                          <a:cs typeface="Arial" panose="020B0604020202020204" pitchFamily="34" charset="0"/>
                        </a:rPr>
                        <a:t>Pediatrician</a:t>
                      </a:r>
                      <a:r>
                        <a:rPr lang="en-IN" sz="1700" b="0" i="0" u="none" strike="noStrike" baseline="0" dirty="0" smtClean="0">
                          <a:solidFill>
                            <a:srgbClr val="000000"/>
                          </a:solidFill>
                          <a:effectLst/>
                          <a:latin typeface="+mj-lt"/>
                          <a:cs typeface="Arial" panose="020B0604020202020204" pitchFamily="34" charset="0"/>
                        </a:rPr>
                        <a:t> (TBD)</a:t>
                      </a:r>
                    </a:p>
                    <a:p>
                      <a:pPr algn="l" rtl="0" fontAlgn="ctr"/>
                      <a:r>
                        <a:rPr lang="en-IN" sz="1700" b="0" i="0" u="none" strike="noStrike" baseline="0" dirty="0" smtClean="0">
                          <a:solidFill>
                            <a:srgbClr val="000000"/>
                          </a:solidFill>
                          <a:effectLst/>
                          <a:latin typeface="+mj-lt"/>
                          <a:cs typeface="Arial" panose="020B0604020202020204" pitchFamily="34" charset="0"/>
                        </a:rPr>
                        <a:t>Clinical Psychologist</a:t>
                      </a: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9EC"/>
                    </a:solidFill>
                  </a:tcPr>
                </a:tc>
              </a:tr>
              <a:tr h="585868">
                <a:tc>
                  <a:txBody>
                    <a:bodyPr/>
                    <a:lstStyle/>
                    <a:p>
                      <a:pPr algn="ctr" rtl="0" fontAlgn="ctr"/>
                      <a:r>
                        <a:rPr lang="en-IN" sz="1700" b="0" i="0" u="none" strike="noStrike">
                          <a:solidFill>
                            <a:srgbClr val="000000"/>
                          </a:solidFill>
                          <a:effectLst/>
                          <a:latin typeface="+mj-lt"/>
                          <a:cs typeface="Arial" panose="020B0604020202020204" pitchFamily="34" charset="0"/>
                        </a:rPr>
                        <a:t>7</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Stroke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a:solidFill>
                            <a:srgbClr val="000000"/>
                          </a:solidFill>
                          <a:effectLst/>
                          <a:latin typeface="+mj-lt"/>
                          <a:cs typeface="Arial" panose="020B0604020202020204" pitchFamily="34" charset="0"/>
                        </a:rPr>
                        <a:t> </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700" b="0" i="0" u="none" strike="noStrike" dirty="0">
                          <a:solidFill>
                            <a:srgbClr val="000000"/>
                          </a:solidFill>
                          <a:effectLst/>
                          <a:latin typeface="+mj-lt"/>
                          <a:cs typeface="Arial" panose="020B0604020202020204" pitchFamily="34" charset="0"/>
                        </a:rPr>
                        <a:t> </a:t>
                      </a:r>
                      <a:r>
                        <a:rPr lang="en-IN" sz="1700" b="0" i="0" u="none" strike="noStrike" kern="1200" dirty="0" smtClean="0">
                          <a:solidFill>
                            <a:srgbClr val="000000"/>
                          </a:solidFill>
                          <a:effectLst/>
                          <a:latin typeface="+mn-lt"/>
                          <a:ea typeface="+mn-ea"/>
                          <a:cs typeface="Arial" panose="020B0604020202020204" pitchFamily="34" charset="0"/>
                        </a:rPr>
                        <a:t>To</a:t>
                      </a:r>
                      <a:r>
                        <a:rPr lang="en-IN" sz="1700" b="0" i="0" u="none" strike="noStrike" kern="1200" baseline="0" dirty="0" smtClean="0">
                          <a:solidFill>
                            <a:srgbClr val="000000"/>
                          </a:solidFill>
                          <a:effectLst/>
                          <a:latin typeface="+mn-lt"/>
                          <a:ea typeface="+mn-ea"/>
                          <a:cs typeface="Arial" panose="020B0604020202020204" pitchFamily="34" charset="0"/>
                        </a:rPr>
                        <a:t> ensure safe and cost effective therapy for all Stroke patients coming to Max network hospitals.</a:t>
                      </a:r>
                    </a:p>
                    <a:p>
                      <a:pPr marL="0" marR="0" indent="0" algn="l" defTabSz="914400" rtl="0" eaLnBrk="1" fontAlgn="ctr" latinLnBrk="0" hangingPunct="1">
                        <a:lnSpc>
                          <a:spcPct val="100000"/>
                        </a:lnSpc>
                        <a:spcBef>
                          <a:spcPts val="0"/>
                        </a:spcBef>
                        <a:spcAft>
                          <a:spcPts val="0"/>
                        </a:spcAft>
                        <a:buClrTx/>
                        <a:buSzTx/>
                        <a:buFontTx/>
                        <a:buNone/>
                        <a:tabLst/>
                        <a:defRPr/>
                      </a:pPr>
                      <a:r>
                        <a:rPr lang="en-IN" sz="1700" b="0" i="0" u="none" strike="noStrike" kern="1200" baseline="0" dirty="0" smtClean="0">
                          <a:solidFill>
                            <a:srgbClr val="000000"/>
                          </a:solidFill>
                          <a:effectLst/>
                          <a:latin typeface="+mn-lt"/>
                          <a:ea typeface="+mn-ea"/>
                          <a:cs typeface="Arial" panose="020B0604020202020204" pitchFamily="34" charset="0"/>
                        </a:rPr>
                        <a:t>Pioneering work</a:t>
                      </a:r>
                      <a:endParaRPr lang="en-IN" sz="1700" b="0" i="0" u="none" strike="noStrike" kern="1200" dirty="0" smtClean="0">
                        <a:solidFill>
                          <a:srgbClr val="000000"/>
                        </a:solidFill>
                        <a:effectLst/>
                        <a:latin typeface="+mn-lt"/>
                        <a:ea typeface="+mn-ea"/>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kern="1200" dirty="0" smtClean="0">
                          <a:solidFill>
                            <a:srgbClr val="000000"/>
                          </a:solidFill>
                          <a:effectLst/>
                          <a:latin typeface="+mn-lt"/>
                          <a:ea typeface="+mn-ea"/>
                          <a:cs typeface="Arial" panose="020B0604020202020204" pitchFamily="34" charset="0"/>
                        </a:rPr>
                        <a:t>Develop CDVC (SOP, MDT) for Stroke</a:t>
                      </a:r>
                    </a:p>
                    <a:p>
                      <a:pPr algn="l" rtl="0" fontAlgn="ctr"/>
                      <a:r>
                        <a:rPr lang="en-IN" sz="1700" b="0" i="0" u="none" strike="noStrike" kern="1200" dirty="0" smtClean="0">
                          <a:solidFill>
                            <a:srgbClr val="000000"/>
                          </a:solidFill>
                          <a:effectLst/>
                          <a:latin typeface="+mn-lt"/>
                          <a:ea typeface="+mn-ea"/>
                          <a:cs typeface="Arial" panose="020B0604020202020204" pitchFamily="34" charset="0"/>
                        </a:rPr>
                        <a:t>Patient reported outcome measures</a:t>
                      </a:r>
                    </a:p>
                    <a:p>
                      <a:pPr algn="l" rtl="0" fontAlgn="ctr"/>
                      <a:r>
                        <a:rPr lang="en-IN" sz="1700" b="0" i="0" u="none" strike="noStrike" kern="1200" dirty="0" smtClean="0">
                          <a:solidFill>
                            <a:srgbClr val="000000"/>
                          </a:solidFill>
                          <a:effectLst/>
                          <a:latin typeface="+mn-lt"/>
                          <a:ea typeface="+mn-ea"/>
                          <a:cs typeface="Arial" panose="020B0604020202020204" pitchFamily="34" charset="0"/>
                        </a:rPr>
                        <a:t>List</a:t>
                      </a:r>
                      <a:r>
                        <a:rPr lang="en-IN" sz="1700" b="0" i="0" u="none" strike="noStrike" kern="1200" baseline="0" dirty="0" smtClean="0">
                          <a:solidFill>
                            <a:srgbClr val="000000"/>
                          </a:solidFill>
                          <a:effectLst/>
                          <a:latin typeface="+mn-lt"/>
                          <a:ea typeface="+mn-ea"/>
                          <a:cs typeface="Arial" panose="020B0604020202020204" pitchFamily="34" charset="0"/>
                        </a:rPr>
                        <a:t> advances and new technology which will impact patient outcomes</a:t>
                      </a:r>
                    </a:p>
                    <a:p>
                      <a:pPr algn="l" rtl="0" fontAlgn="ctr"/>
                      <a:r>
                        <a:rPr lang="en-IN" sz="1700" b="0" i="0" u="none" strike="noStrike" kern="1200" baseline="0" dirty="0" smtClean="0">
                          <a:solidFill>
                            <a:srgbClr val="000000"/>
                          </a:solidFill>
                          <a:effectLst/>
                          <a:latin typeface="+mn-lt"/>
                          <a:ea typeface="+mn-ea"/>
                          <a:cs typeface="Arial" panose="020B0604020202020204" pitchFamily="34" charset="0"/>
                        </a:rPr>
                        <a:t>Identify gaps in talent and infra</a:t>
                      </a: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c>
                  <a:txBody>
                    <a:bodyPr/>
                    <a:lstStyle/>
                    <a:p>
                      <a:pPr algn="l" rtl="0" fontAlgn="ctr"/>
                      <a:r>
                        <a:rPr lang="en-IN" sz="1700" b="0" i="0" u="none" strike="noStrike" dirty="0">
                          <a:solidFill>
                            <a:srgbClr val="000000"/>
                          </a:solidFill>
                          <a:effectLst/>
                          <a:latin typeface="+mj-lt"/>
                          <a:cs typeface="Arial" panose="020B0604020202020204" pitchFamily="34" charset="0"/>
                        </a:rPr>
                        <a:t> </a:t>
                      </a:r>
                      <a:r>
                        <a:rPr lang="en-IN" sz="1700" b="0" i="0" u="none" strike="noStrike" dirty="0" smtClean="0">
                          <a:solidFill>
                            <a:srgbClr val="000000"/>
                          </a:solidFill>
                          <a:effectLst/>
                          <a:latin typeface="+mj-lt"/>
                          <a:cs typeface="Arial" panose="020B0604020202020204" pitchFamily="34" charset="0"/>
                        </a:rPr>
                        <a:t>Dr Sanjay</a:t>
                      </a:r>
                      <a:r>
                        <a:rPr lang="en-IN" sz="1700" b="0" i="0" u="none" strike="noStrike" baseline="0" dirty="0" smtClean="0">
                          <a:solidFill>
                            <a:srgbClr val="000000"/>
                          </a:solidFill>
                          <a:effectLst/>
                          <a:latin typeface="+mj-lt"/>
                          <a:cs typeface="Arial" panose="020B0604020202020204" pitchFamily="34" charset="0"/>
                        </a:rPr>
                        <a:t> Saxena</a:t>
                      </a:r>
                    </a:p>
                    <a:p>
                      <a:pPr algn="l" rtl="0" fontAlgn="ctr"/>
                      <a:r>
                        <a:rPr lang="en-IN" sz="1700" b="0" i="0" u="none" strike="noStrike" baseline="0" dirty="0" smtClean="0">
                          <a:solidFill>
                            <a:srgbClr val="000000"/>
                          </a:solidFill>
                          <a:effectLst/>
                          <a:latin typeface="+mj-lt"/>
                          <a:cs typeface="Arial" panose="020B0604020202020204" pitchFamily="34" charset="0"/>
                        </a:rPr>
                        <a:t>Dr Puneet Agarwal</a:t>
                      </a:r>
                    </a:p>
                    <a:p>
                      <a:pPr algn="l" rtl="0" fontAlgn="ctr"/>
                      <a:r>
                        <a:rPr lang="en-IN" sz="1700" b="0" i="0" u="none" strike="noStrike" baseline="0" dirty="0" smtClean="0">
                          <a:solidFill>
                            <a:srgbClr val="000000"/>
                          </a:solidFill>
                          <a:effectLst/>
                          <a:latin typeface="+mj-lt"/>
                          <a:cs typeface="Arial" panose="020B0604020202020204" pitchFamily="34" charset="0"/>
                        </a:rPr>
                        <a:t>Dr Girish </a:t>
                      </a:r>
                      <a:r>
                        <a:rPr lang="en-IN" sz="1700" b="0" i="0" u="none" strike="noStrike" baseline="0" dirty="0" err="1" smtClean="0">
                          <a:solidFill>
                            <a:srgbClr val="000000"/>
                          </a:solidFill>
                          <a:effectLst/>
                          <a:latin typeface="+mj-lt"/>
                          <a:cs typeface="Arial" panose="020B0604020202020204" pitchFamily="34" charset="0"/>
                        </a:rPr>
                        <a:t>Rajpal</a:t>
                      </a:r>
                      <a:endParaRPr lang="en-IN" sz="1700" b="0" i="0" u="none" strike="noStrike" baseline="0" dirty="0" smtClean="0">
                        <a:solidFill>
                          <a:srgbClr val="000000"/>
                        </a:solidFill>
                        <a:effectLst/>
                        <a:latin typeface="+mj-lt"/>
                        <a:cs typeface="Arial" panose="020B0604020202020204" pitchFamily="34" charset="0"/>
                      </a:endParaRPr>
                    </a:p>
                    <a:p>
                      <a:pPr algn="l" rtl="0" fontAlgn="ctr"/>
                      <a:r>
                        <a:rPr lang="en-IN" sz="1700" b="0" i="0" u="none" strike="noStrike" baseline="0" dirty="0" smtClean="0">
                          <a:solidFill>
                            <a:srgbClr val="000000"/>
                          </a:solidFill>
                          <a:effectLst/>
                          <a:latin typeface="+mj-lt"/>
                          <a:cs typeface="Arial" panose="020B0604020202020204" pitchFamily="34" charset="0"/>
                        </a:rPr>
                        <a:t>Dr Silky Arora</a:t>
                      </a:r>
                    </a:p>
                    <a:p>
                      <a:pPr algn="l" rtl="0" fontAlgn="ctr"/>
                      <a:r>
                        <a:rPr lang="en-IN" sz="1700" b="0" i="0" u="none" strike="noStrike" baseline="0" dirty="0" smtClean="0">
                          <a:solidFill>
                            <a:srgbClr val="000000"/>
                          </a:solidFill>
                          <a:effectLst/>
                          <a:latin typeface="+mj-lt"/>
                          <a:cs typeface="Arial" panose="020B0604020202020204" pitchFamily="34" charset="0"/>
                        </a:rPr>
                        <a:t>Stroke nurse</a:t>
                      </a:r>
                    </a:p>
                    <a:p>
                      <a:pPr algn="l" rtl="0" fontAlgn="ctr"/>
                      <a:r>
                        <a:rPr lang="en-IN" sz="1700" b="0" i="0" u="none" strike="noStrike" baseline="0" dirty="0" smtClean="0">
                          <a:solidFill>
                            <a:srgbClr val="000000"/>
                          </a:solidFill>
                          <a:effectLst/>
                          <a:latin typeface="+mj-lt"/>
                          <a:cs typeface="Arial" panose="020B0604020202020204" pitchFamily="34" charset="0"/>
                        </a:rPr>
                        <a:t>Clinical Psychologist</a:t>
                      </a:r>
                    </a:p>
                    <a:p>
                      <a:pPr algn="l" rtl="0" fontAlgn="ctr"/>
                      <a:r>
                        <a:rPr lang="en-IN" sz="1700" b="0" i="0" u="none" strike="noStrike" baseline="0" dirty="0" smtClean="0">
                          <a:solidFill>
                            <a:srgbClr val="000000"/>
                          </a:solidFill>
                          <a:effectLst/>
                          <a:latin typeface="+mj-lt"/>
                          <a:cs typeface="Arial" panose="020B0604020202020204" pitchFamily="34" charset="0"/>
                        </a:rPr>
                        <a:t>Dr Naveen Yadav</a:t>
                      </a:r>
                    </a:p>
                    <a:p>
                      <a:pPr algn="l" rtl="0" fontAlgn="ctr"/>
                      <a:endParaRPr lang="en-IN" sz="1700" b="0" i="0" u="none" strike="noStrike" dirty="0">
                        <a:solidFill>
                          <a:srgbClr val="000000"/>
                        </a:solidFill>
                        <a:effectLst/>
                        <a:latin typeface="+mj-lt"/>
                        <a:cs typeface="Arial" panose="020B0604020202020204" pitchFamily="34" charset="0"/>
                      </a:endParaRPr>
                    </a:p>
                  </a:txBody>
                  <a:tcPr marL="7253" marR="7253" marT="725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FD7"/>
                    </a:solidFill>
                  </a:tcPr>
                </a:tc>
              </a:tr>
            </a:tbl>
          </a:graphicData>
        </a:graphic>
      </p:graphicFrame>
    </p:spTree>
    <p:extLst>
      <p:ext uri="{BB962C8B-B14F-4D97-AF65-F5344CB8AC3E}">
        <p14:creationId xmlns:p14="http://schemas.microsoft.com/office/powerpoint/2010/main" val="111259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553239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60"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15</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VK Jain</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Garima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Arati Verma </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19720610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219" y="1620401"/>
            <a:ext cx="7983141" cy="3396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buFont typeface="Arial" pitchFamily="34" charset="0"/>
              <a:buChar char="•"/>
              <a:defRPr/>
            </a:pPr>
            <a:r>
              <a:rPr lang="en-IN" dirty="0">
                <a:latin typeface="Calibri" pitchFamily="34" charset="0"/>
                <a:cs typeface="Arial" pitchFamily="34" charset="0"/>
              </a:rPr>
              <a:t>   Agree on Metrics...suggest others </a:t>
            </a:r>
          </a:p>
          <a:p>
            <a:pPr hangingPunct="0">
              <a:lnSpc>
                <a:spcPct val="150000"/>
              </a:lnSpc>
              <a:buFont typeface="Arial" pitchFamily="34" charset="0"/>
              <a:buChar char="•"/>
              <a:defRPr/>
            </a:pPr>
            <a:r>
              <a:rPr lang="en-IN" dirty="0">
                <a:latin typeface="Calibri" pitchFamily="34" charset="0"/>
                <a:ea typeface="+mn-ea"/>
                <a:cs typeface="+mn-cs"/>
              </a:rPr>
              <a:t>   Data sheet for capturing indices : revise as per </a:t>
            </a:r>
            <a:r>
              <a:rPr lang="en-IN" dirty="0" smtClean="0">
                <a:latin typeface="Calibri" pitchFamily="34" charset="0"/>
                <a:ea typeface="+mn-ea"/>
                <a:cs typeface="+mn-cs"/>
              </a:rPr>
              <a:t>metrics and implement from 1</a:t>
            </a:r>
            <a:r>
              <a:rPr lang="en-IN" baseline="30000" dirty="0" smtClean="0">
                <a:latin typeface="Calibri" pitchFamily="34" charset="0"/>
                <a:ea typeface="+mn-ea"/>
                <a:cs typeface="+mn-cs"/>
              </a:rPr>
              <a:t>st</a:t>
            </a:r>
            <a:r>
              <a:rPr lang="en-IN" dirty="0" smtClean="0">
                <a:latin typeface="Calibri" pitchFamily="34" charset="0"/>
                <a:ea typeface="+mn-ea"/>
                <a:cs typeface="+mn-cs"/>
              </a:rPr>
              <a:t> November</a:t>
            </a:r>
          </a:p>
          <a:p>
            <a:pPr hangingPunct="0">
              <a:lnSpc>
                <a:spcPct val="150000"/>
              </a:lnSpc>
              <a:buFont typeface="Arial" pitchFamily="34" charset="0"/>
              <a:buChar char="•"/>
              <a:defRPr/>
            </a:pPr>
            <a:r>
              <a:rPr lang="en-IN" dirty="0" smtClean="0">
                <a:latin typeface="Calibri" pitchFamily="34" charset="0"/>
              </a:rPr>
              <a:t>Composition of stroke team per hub</a:t>
            </a:r>
          </a:p>
          <a:p>
            <a:pPr hangingPunct="0">
              <a:lnSpc>
                <a:spcPct val="150000"/>
              </a:lnSpc>
              <a:buFont typeface="Arial" pitchFamily="34" charset="0"/>
              <a:buChar char="•"/>
              <a:defRPr/>
            </a:pPr>
            <a:r>
              <a:rPr lang="en-IN" dirty="0" smtClean="0">
                <a:latin typeface="Calibri" pitchFamily="34" charset="0"/>
                <a:ea typeface="+mn-ea"/>
                <a:cs typeface="+mn-cs"/>
              </a:rPr>
              <a:t>Transfer to higher </a:t>
            </a:r>
            <a:r>
              <a:rPr lang="en-IN" dirty="0" err="1" smtClean="0">
                <a:latin typeface="Calibri" pitchFamily="34" charset="0"/>
                <a:ea typeface="+mn-ea"/>
                <a:cs typeface="+mn-cs"/>
              </a:rPr>
              <a:t>center</a:t>
            </a:r>
            <a:r>
              <a:rPr lang="en-IN" smtClean="0">
                <a:latin typeface="Calibri" pitchFamily="34" charset="0"/>
                <a:ea typeface="+mn-ea"/>
                <a:cs typeface="+mn-cs"/>
              </a:rPr>
              <a:t> triggers</a:t>
            </a:r>
            <a:endParaRPr lang="en-IN" dirty="0">
              <a:latin typeface="Calibri" pitchFamily="34" charset="0"/>
              <a:ea typeface="+mn-ea"/>
              <a:cs typeface="+mn-cs"/>
            </a:endParaRPr>
          </a:p>
          <a:p>
            <a:pPr hangingPunct="0">
              <a:lnSpc>
                <a:spcPct val="150000"/>
              </a:lnSpc>
              <a:buFont typeface="Arial" pitchFamily="34" charset="0"/>
              <a:buChar char="•"/>
              <a:defRPr/>
            </a:pPr>
            <a:r>
              <a:rPr lang="en-IN" dirty="0">
                <a:latin typeface="Calibri" pitchFamily="34" charset="0"/>
                <a:ea typeface="+mn-ea"/>
                <a:cs typeface="+mn-cs"/>
              </a:rPr>
              <a:t>   Monthly report to be sent to Central Medical </a:t>
            </a:r>
          </a:p>
          <a:p>
            <a:pPr hangingPunct="0">
              <a:lnSpc>
                <a:spcPct val="150000"/>
              </a:lnSpc>
              <a:defRPr/>
            </a:pPr>
            <a:r>
              <a:rPr lang="en-IN" dirty="0">
                <a:latin typeface="Calibri" pitchFamily="34" charset="0"/>
                <a:ea typeface="+mn-ea"/>
                <a:cs typeface="+mn-cs"/>
              </a:rPr>
              <a:t>     Quality </a:t>
            </a:r>
            <a:r>
              <a:rPr lang="en-IN" dirty="0" err="1">
                <a:latin typeface="Calibri" pitchFamily="34" charset="0"/>
                <a:ea typeface="+mn-ea"/>
                <a:cs typeface="+mn-cs"/>
              </a:rPr>
              <a:t>wef</a:t>
            </a:r>
            <a:r>
              <a:rPr lang="en-IN" dirty="0">
                <a:latin typeface="Calibri" pitchFamily="34" charset="0"/>
                <a:ea typeface="+mn-ea"/>
                <a:cs typeface="+mn-cs"/>
              </a:rPr>
              <a:t>  01</a:t>
            </a:r>
            <a:r>
              <a:rPr lang="en-IN" baseline="30000" dirty="0">
                <a:latin typeface="Calibri" pitchFamily="34" charset="0"/>
                <a:ea typeface="+mn-ea"/>
                <a:cs typeface="+mn-cs"/>
              </a:rPr>
              <a:t>st</a:t>
            </a:r>
            <a:r>
              <a:rPr lang="en-IN" dirty="0">
                <a:latin typeface="Calibri" pitchFamily="34" charset="0"/>
                <a:ea typeface="+mn-ea"/>
                <a:cs typeface="+mn-cs"/>
              </a:rPr>
              <a:t> Jan, 2017</a:t>
            </a:r>
          </a:p>
          <a:p>
            <a:pPr hangingPunct="0">
              <a:lnSpc>
                <a:spcPct val="150000"/>
              </a:lnSpc>
              <a:defRPr/>
            </a:pPr>
            <a:endParaRPr lang="en-IN" dirty="0">
              <a:latin typeface="Calibri" pitchFamily="34" charset="0"/>
              <a:ea typeface="+mn-ea"/>
              <a:cs typeface="+mn-cs"/>
            </a:endParaRPr>
          </a:p>
        </p:txBody>
      </p:sp>
      <p:sp>
        <p:nvSpPr>
          <p:cNvPr id="3" name="TextBox 2"/>
          <p:cNvSpPr txBox="1"/>
          <p:nvPr/>
        </p:nvSpPr>
        <p:spPr>
          <a:xfrm>
            <a:off x="339328" y="324158"/>
            <a:ext cx="2411016" cy="349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algn="ctr" hangingPunct="0">
              <a:defRPr/>
            </a:pPr>
            <a:r>
              <a:rPr lang="en-IN" b="1" dirty="0">
                <a:ea typeface="+mn-ea"/>
                <a:cs typeface="Arial" pitchFamily="34" charset="0"/>
              </a:rPr>
              <a:t>Way Forward </a:t>
            </a:r>
          </a:p>
        </p:txBody>
      </p:sp>
      <p:sp>
        <p:nvSpPr>
          <p:cNvPr id="5" name="Slide Number Placeholder 4"/>
          <p:cNvSpPr>
            <a:spLocks noGrp="1"/>
          </p:cNvSpPr>
          <p:nvPr>
            <p:ph type="sldNum" sz="quarter" idx="10"/>
          </p:nvPr>
        </p:nvSpPr>
        <p:spPr/>
        <p:txBody>
          <a:bodyPr/>
          <a:lstStyle/>
          <a:p>
            <a:pPr>
              <a:defRPr/>
            </a:pPr>
            <a:fld id="{20B839AE-F9CA-4BC1-B4E7-8CC954E177E8}" type="slidenum">
              <a:rPr lang="en-US" smtClean="0"/>
              <a:pPr>
                <a:defRPr/>
              </a:pPr>
              <a:t>16</a:t>
            </a:fld>
            <a:endParaRPr lang="en-US"/>
          </a:p>
        </p:txBody>
      </p:sp>
    </p:spTree>
    <p:extLst>
      <p:ext uri="{BB962C8B-B14F-4D97-AF65-F5344CB8AC3E}">
        <p14:creationId xmlns:p14="http://schemas.microsoft.com/office/powerpoint/2010/main" val="304509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87" y="2643187"/>
            <a:ext cx="7500938" cy="785813"/>
          </a:xfrm>
          <a:prstGeom prst="rect">
            <a:avLst/>
          </a:prstGeom>
          <a:ln/>
        </p:spPr>
        <p:style>
          <a:lnRef idx="2">
            <a:schemeClr val="dk1"/>
          </a:lnRef>
          <a:fillRef idx="1">
            <a:schemeClr val="lt1"/>
          </a:fillRef>
          <a:effectRef idx="0">
            <a:schemeClr val="dk1"/>
          </a:effectRef>
          <a:fontRef idx="minor">
            <a:schemeClr val="dk1"/>
          </a:fontRef>
        </p:style>
        <p:txBody>
          <a:bodyPr spcFirstLastPara="1" lIns="35717" tIns="35717" rIns="35717" bIns="35717" spcCol="26788" anchor="ctr">
            <a:spAutoFit/>
          </a:bodyPr>
          <a:lstStyle/>
          <a:p>
            <a:pPr algn="ctr" hangingPunct="0">
              <a:defRPr/>
            </a:pPr>
            <a:r>
              <a:rPr lang="en-US" sz="4600" b="1" kern="0" dirty="0">
                <a:solidFill>
                  <a:srgbClr val="000000"/>
                </a:solidFill>
                <a:latin typeface="Calibri" pitchFamily="34" charset="0"/>
              </a:rPr>
              <a:t>Hub Wise Data </a:t>
            </a:r>
          </a:p>
        </p:txBody>
      </p:sp>
      <p:sp>
        <p:nvSpPr>
          <p:cNvPr id="3" name="Slide Number Placeholder 2"/>
          <p:cNvSpPr>
            <a:spLocks noGrp="1"/>
          </p:cNvSpPr>
          <p:nvPr>
            <p:ph type="sldNum" sz="quarter" idx="10"/>
          </p:nvPr>
        </p:nvSpPr>
        <p:spPr/>
        <p:txBody>
          <a:bodyPr/>
          <a:lstStyle/>
          <a:p>
            <a:pPr>
              <a:defRPr/>
            </a:pPr>
            <a:fld id="{98FBBA4B-D819-464B-A72C-C6B5B599B207}" type="slidenum">
              <a:rPr lang="en-US" smtClean="0"/>
              <a:pPr>
                <a:defRPr/>
              </a:pPr>
              <a:t>17</a:t>
            </a:fld>
            <a:endParaRPr lang="en-US"/>
          </a:p>
        </p:txBody>
      </p:sp>
    </p:spTree>
    <p:extLst>
      <p:ext uri="{BB962C8B-B14F-4D97-AF65-F5344CB8AC3E}">
        <p14:creationId xmlns:p14="http://schemas.microsoft.com/office/powerpoint/2010/main" val="351920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1393031"/>
          <a:ext cx="6536532" cy="4987644"/>
        </p:xfrm>
        <a:graphic>
          <a:graphicData uri="http://schemas.openxmlformats.org/drawingml/2006/table">
            <a:tbl>
              <a:tblPr/>
              <a:tblGrid>
                <a:gridCol w="2566489"/>
                <a:gridCol w="3970043"/>
              </a:tblGrid>
              <a:tr h="794629">
                <a:tc gridSpan="2">
                  <a:txBody>
                    <a:bodyPr/>
                    <a:lstStyle/>
                    <a:p>
                      <a:pPr algn="ctr" fontAlgn="ctr"/>
                      <a:r>
                        <a:rPr lang="en-IN" sz="2300" b="1" i="0" u="none" strike="noStrike" dirty="0">
                          <a:solidFill>
                            <a:srgbClr val="000000"/>
                          </a:solidFill>
                          <a:latin typeface="Arial"/>
                        </a:rPr>
                        <a:t>Acute stroke: Door to CT/ MRI time (Mean time</a:t>
                      </a:r>
                      <a:r>
                        <a:rPr lang="en-IN" sz="2300" b="1" i="0" u="none" strike="noStrike" dirty="0" smtClean="0">
                          <a:solidFill>
                            <a:srgbClr val="000000"/>
                          </a:solidFill>
                          <a:latin typeface="Arial"/>
                        </a:rPr>
                        <a:t>)</a:t>
                      </a:r>
                    </a:p>
                    <a:p>
                      <a:pPr algn="ctr" fontAlgn="ctr"/>
                      <a:r>
                        <a:rPr lang="en-IN" sz="2300" b="1" i="0" u="none" strike="noStrike" dirty="0" smtClean="0">
                          <a:solidFill>
                            <a:srgbClr val="000000"/>
                          </a:solidFill>
                          <a:latin typeface="Arial"/>
                        </a:rPr>
                        <a:t>Goal &lt;25 minutes</a:t>
                      </a:r>
                      <a:endParaRPr lang="en-IN" sz="2300" b="1" i="0" u="none" strike="noStrike" dirty="0">
                        <a:solidFill>
                          <a:srgbClr val="000000"/>
                        </a:solidFill>
                        <a:latin typeface="Arial"/>
                      </a:endParaRP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en-IN"/>
                    </a:p>
                  </a:txBody>
                  <a:tcPr/>
                </a:tc>
              </a:tr>
              <a:tr h="349597">
                <a:tc>
                  <a:txBody>
                    <a:bodyPr/>
                    <a:lstStyle/>
                    <a:p>
                      <a:pPr lvl="1" algn="l" fontAlgn="ctr"/>
                      <a:r>
                        <a:rPr lang="en-IN" sz="2300" b="0" i="0" u="none" strike="noStrike" dirty="0">
                          <a:solidFill>
                            <a:srgbClr val="000000"/>
                          </a:solidFill>
                          <a:latin typeface="Arial"/>
                        </a:rPr>
                        <a:t>SKT</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46</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PPG</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4</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GGN</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4" algn="ctr" fontAlgn="ctr"/>
                      <a:r>
                        <a:rPr lang="en-IN" sz="2300" b="0" i="0" u="none" strike="noStrike" dirty="0">
                          <a:solidFill>
                            <a:srgbClr val="000000"/>
                          </a:solidFill>
                          <a:latin typeface="Arial"/>
                        </a:rPr>
                        <a:t>Not captured</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PPA</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1</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NDA</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NA</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MHLI</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14</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BHT</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 </a:t>
                      </a:r>
                      <a:r>
                        <a:rPr lang="en-IN" sz="2300" b="0" i="0" u="none" strike="noStrike" dirty="0" smtClean="0">
                          <a:solidFill>
                            <a:srgbClr val="000000"/>
                          </a:solidFill>
                          <a:latin typeface="Arial"/>
                        </a:rPr>
                        <a:t>-</a:t>
                      </a:r>
                      <a:endParaRPr lang="en-IN" sz="2300" b="0" i="0" u="none" strike="noStrike" dirty="0">
                        <a:solidFill>
                          <a:srgbClr val="000000"/>
                        </a:solidFill>
                        <a:latin typeface="Arial"/>
                      </a:endParaRP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SHB</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15</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DDN</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9</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VSH</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12</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597">
                <a:tc>
                  <a:txBody>
                    <a:bodyPr/>
                    <a:lstStyle/>
                    <a:p>
                      <a:pPr lvl="1" algn="l" fontAlgn="ctr"/>
                      <a:r>
                        <a:rPr lang="en-IN" sz="2300" b="0" i="0" u="none" strike="noStrike" dirty="0">
                          <a:solidFill>
                            <a:srgbClr val="000000"/>
                          </a:solidFill>
                          <a:latin typeface="Arial"/>
                        </a:rPr>
                        <a:t>Smart</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300" b="0" i="0" u="none" strike="noStrike" dirty="0">
                          <a:solidFill>
                            <a:srgbClr val="000000"/>
                          </a:solidFill>
                          <a:latin typeface="Arial"/>
                        </a:rPr>
                        <a:t>24</a:t>
                      </a:r>
                    </a:p>
                  </a:txBody>
                  <a:tcPr marL="6697" marR="6697" marT="6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0"/>
          </p:nvPr>
        </p:nvSpPr>
        <p:spPr/>
        <p:txBody>
          <a:bodyPr/>
          <a:lstStyle/>
          <a:p>
            <a:pPr>
              <a:defRPr/>
            </a:pPr>
            <a:fld id="{FFBF6DFB-183B-4687-9F19-AFA49573E9A4}" type="slidenum">
              <a:rPr lang="en-US" smtClean="0"/>
              <a:pPr>
                <a:defRPr/>
              </a:pPr>
              <a:t>18</a:t>
            </a:fld>
            <a:endParaRPr lang="en-US"/>
          </a:p>
        </p:txBody>
      </p:sp>
    </p:spTree>
    <p:extLst>
      <p:ext uri="{BB962C8B-B14F-4D97-AF65-F5344CB8AC3E}">
        <p14:creationId xmlns:p14="http://schemas.microsoft.com/office/powerpoint/2010/main" val="33033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SAKET</a:t>
            </a:r>
          </a:p>
        </p:txBody>
      </p:sp>
      <p:sp>
        <p:nvSpPr>
          <p:cNvPr id="5" name="Slide Number Placeholder 4"/>
          <p:cNvSpPr>
            <a:spLocks noGrp="1"/>
          </p:cNvSpPr>
          <p:nvPr>
            <p:ph type="sldNum" sz="quarter" idx="10"/>
          </p:nvPr>
        </p:nvSpPr>
        <p:spPr/>
        <p:txBody>
          <a:bodyPr/>
          <a:lstStyle/>
          <a:p>
            <a:pPr>
              <a:defRPr/>
            </a:pPr>
            <a:fld id="{31D8B0B4-D639-41FF-8F41-537294B3F9F4}" type="slidenum">
              <a:rPr lang="en-US" smtClean="0"/>
              <a:pPr>
                <a:defRPr/>
              </a:pPr>
              <a:t>19</a:t>
            </a:fld>
            <a:endParaRPr lang="en-US"/>
          </a:p>
        </p:txBody>
      </p:sp>
      <p:graphicFrame>
        <p:nvGraphicFramePr>
          <p:cNvPr id="6" name="Chart 5"/>
          <p:cNvGraphicFramePr/>
          <p:nvPr>
            <p:extLst>
              <p:ext uri="{D42A27DB-BD31-4B8C-83A1-F6EECF244321}">
                <p14:modId xmlns:p14="http://schemas.microsoft.com/office/powerpoint/2010/main" val="192365892"/>
              </p:ext>
            </p:extLst>
          </p:nvPr>
        </p:nvGraphicFramePr>
        <p:xfrm>
          <a:off x="392906" y="1232297"/>
          <a:ext cx="4071938" cy="45005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5643562" y="1892859"/>
            <a:ext cx="3214688" cy="2149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algn="just" hangingPunct="0">
              <a:lnSpc>
                <a:spcPct val="150000"/>
              </a:lnSpc>
              <a:defRPr/>
            </a:pPr>
            <a:r>
              <a:rPr lang="en-US" b="1" u="sng" kern="0" dirty="0">
                <a:latin typeface="Calibri" pitchFamily="34" charset="0"/>
                <a:ea typeface="+mn-ea"/>
                <a:cs typeface="+mn-cs"/>
              </a:rPr>
              <a:t>Challenges:</a:t>
            </a:r>
          </a:p>
          <a:p>
            <a:pPr algn="just" hangingPunct="0">
              <a:lnSpc>
                <a:spcPct val="150000"/>
              </a:lnSpc>
              <a:buFont typeface="Arial" pitchFamily="34" charset="0"/>
              <a:buChar char="•"/>
              <a:defRPr/>
            </a:pPr>
            <a:r>
              <a:rPr lang="en-US" kern="0" dirty="0">
                <a:latin typeface="Calibri" pitchFamily="34" charset="0"/>
                <a:ea typeface="+mn-ea"/>
                <a:cs typeface="+mn-cs"/>
              </a:rPr>
              <a:t> Though the data is being captured, timely collation of data is a challenge.</a:t>
            </a:r>
          </a:p>
          <a:p>
            <a:pPr algn="just" hangingPunct="0">
              <a:lnSpc>
                <a:spcPct val="150000"/>
              </a:lnSpc>
              <a:defRPr/>
            </a:pPr>
            <a:endParaRPr lang="en-US" kern="0" dirty="0">
              <a:latin typeface="Calibri" pitchFamily="34" charset="0"/>
              <a:ea typeface="+mn-ea"/>
              <a:cs typeface="+mn-cs"/>
            </a:endParaRPr>
          </a:p>
        </p:txBody>
      </p:sp>
    </p:spTree>
    <p:extLst>
      <p:ext uri="{BB962C8B-B14F-4D97-AF65-F5344CB8AC3E}">
        <p14:creationId xmlns:p14="http://schemas.microsoft.com/office/powerpoint/2010/main" val="331987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2821756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55"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2</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VK Jain</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Garima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Arati  Verma </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err="1" smtClean="0">
                    <a:solidFill>
                      <a:srgbClr val="000000"/>
                    </a:solidFill>
                    <a:latin typeface="Arial"/>
                  </a:rPr>
                  <a:t>Raghav</a:t>
                </a:r>
                <a:r>
                  <a:rPr lang="en-IN" sz="1400" dirty="0" smtClean="0">
                    <a:solidFill>
                      <a:srgbClr val="000000"/>
                    </a:solidFill>
                    <a:latin typeface="Arial"/>
                  </a:rPr>
                  <a:t>/ 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191201210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MOHALI</a:t>
            </a:r>
          </a:p>
        </p:txBody>
      </p:sp>
      <p:graphicFrame>
        <p:nvGraphicFramePr>
          <p:cNvPr id="8" name="Chart 7"/>
          <p:cNvGraphicFramePr/>
          <p:nvPr/>
        </p:nvGraphicFramePr>
        <p:xfrm>
          <a:off x="0" y="1071563"/>
          <a:ext cx="4518422" cy="27324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4625578" y="1071563"/>
          <a:ext cx="4518422" cy="2732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0" y="3964781"/>
          <a:ext cx="4518422" cy="28932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p:nvPr/>
        </p:nvGraphicFramePr>
        <p:xfrm>
          <a:off x="4679156" y="3964781"/>
          <a:ext cx="4464844" cy="2893219"/>
        </p:xfrm>
        <a:graphic>
          <a:graphicData uri="http://schemas.openxmlformats.org/drawingml/2006/chart">
            <c:chart xmlns:c="http://schemas.openxmlformats.org/drawingml/2006/chart" xmlns:r="http://schemas.openxmlformats.org/officeDocument/2006/relationships" r:id="rId5"/>
          </a:graphicData>
        </a:graphic>
      </p:graphicFrame>
      <p:sp>
        <p:nvSpPr>
          <p:cNvPr id="7" name="Slide Number Placeholder 6"/>
          <p:cNvSpPr>
            <a:spLocks noGrp="1"/>
          </p:cNvSpPr>
          <p:nvPr>
            <p:ph type="sldNum" sz="quarter" idx="10"/>
          </p:nvPr>
        </p:nvSpPr>
        <p:spPr/>
        <p:txBody>
          <a:bodyPr/>
          <a:lstStyle/>
          <a:p>
            <a:pPr>
              <a:defRPr/>
            </a:pPr>
            <a:fld id="{C228EFB4-5312-4CB0-9E20-9EE470C7FE82}" type="slidenum">
              <a:rPr lang="en-US" smtClean="0"/>
              <a:pPr>
                <a:defRPr/>
              </a:pPr>
              <a:t>20</a:t>
            </a:fld>
            <a:endParaRPr lang="en-US"/>
          </a:p>
        </p:txBody>
      </p:sp>
    </p:spTree>
    <p:extLst>
      <p:ext uri="{BB962C8B-B14F-4D97-AF65-F5344CB8AC3E}">
        <p14:creationId xmlns:p14="http://schemas.microsoft.com/office/powerpoint/2010/main" val="2162445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MOHALI</a:t>
            </a:r>
          </a:p>
        </p:txBody>
      </p:sp>
      <p:sp>
        <p:nvSpPr>
          <p:cNvPr id="5" name="TextBox 4"/>
          <p:cNvSpPr txBox="1"/>
          <p:nvPr/>
        </p:nvSpPr>
        <p:spPr>
          <a:xfrm>
            <a:off x="500062" y="1998516"/>
            <a:ext cx="7608094"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u="sng" kern="0" dirty="0">
                <a:latin typeface="Calibri" pitchFamily="34" charset="0"/>
                <a:ea typeface="+mn-ea"/>
                <a:cs typeface="+mn-cs"/>
              </a:rPr>
              <a:t>Challenges:</a:t>
            </a:r>
          </a:p>
          <a:p>
            <a:pPr hangingPunct="0">
              <a:lnSpc>
                <a:spcPct val="150000"/>
              </a:lnSpc>
              <a:buFont typeface="Arial" pitchFamily="34" charset="0"/>
              <a:buChar char="•"/>
              <a:defRPr/>
            </a:pPr>
            <a:r>
              <a:rPr lang="en-US" kern="0" dirty="0">
                <a:latin typeface="Calibri" pitchFamily="34" charset="0"/>
                <a:ea typeface="+mn-ea"/>
                <a:cs typeface="+mn-cs"/>
              </a:rPr>
              <a:t> Door to needle time not available</a:t>
            </a:r>
          </a:p>
          <a:p>
            <a:pPr hangingPunct="0">
              <a:lnSpc>
                <a:spcPct val="150000"/>
              </a:lnSpc>
              <a:buFont typeface="Arial" pitchFamily="34" charset="0"/>
              <a:buChar char="•"/>
              <a:defRPr/>
            </a:pPr>
            <a:r>
              <a:rPr lang="en-US" kern="0" dirty="0">
                <a:latin typeface="Calibri" pitchFamily="34" charset="0"/>
                <a:ea typeface="+mn-ea"/>
                <a:cs typeface="+mn-cs"/>
              </a:rPr>
              <a:t> Data Available only for the month of Oct’16</a:t>
            </a:r>
          </a:p>
          <a:p>
            <a:pPr hangingPunct="0">
              <a:lnSpc>
                <a:spcPct val="150000"/>
              </a:lnSpc>
              <a:defRPr/>
            </a:pPr>
            <a:endParaRPr lang="en-US" kern="0" dirty="0">
              <a:latin typeface="Calibri" pitchFamily="34" charset="0"/>
              <a:ea typeface="+mn-ea"/>
              <a:cs typeface="+mn-cs"/>
            </a:endParaRPr>
          </a:p>
        </p:txBody>
      </p:sp>
      <p:sp>
        <p:nvSpPr>
          <p:cNvPr id="6" name="Slide Number Placeholder 5"/>
          <p:cNvSpPr>
            <a:spLocks noGrp="1"/>
          </p:cNvSpPr>
          <p:nvPr>
            <p:ph type="sldNum" sz="quarter" idx="10"/>
          </p:nvPr>
        </p:nvSpPr>
        <p:spPr/>
        <p:txBody>
          <a:bodyPr/>
          <a:lstStyle/>
          <a:p>
            <a:pPr>
              <a:defRPr/>
            </a:pPr>
            <a:fld id="{9CE9095D-B36F-4B69-BC06-29A80AAF4996}" type="slidenum">
              <a:rPr lang="en-US" smtClean="0"/>
              <a:pPr>
                <a:defRPr/>
              </a:pPr>
              <a:t>21</a:t>
            </a:fld>
            <a:endParaRPr lang="en-US"/>
          </a:p>
        </p:txBody>
      </p:sp>
    </p:spTree>
    <p:extLst>
      <p:ext uri="{BB962C8B-B14F-4D97-AF65-F5344CB8AC3E}">
        <p14:creationId xmlns:p14="http://schemas.microsoft.com/office/powerpoint/2010/main" val="3035636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PPG</a:t>
            </a:r>
          </a:p>
        </p:txBody>
      </p:sp>
      <p:graphicFrame>
        <p:nvGraphicFramePr>
          <p:cNvPr id="7" name="Chart 6"/>
          <p:cNvGraphicFramePr/>
          <p:nvPr>
            <p:extLst>
              <p:ext uri="{D42A27DB-BD31-4B8C-83A1-F6EECF244321}">
                <p14:modId xmlns:p14="http://schemas.microsoft.com/office/powerpoint/2010/main" val="3047486080"/>
              </p:ext>
            </p:extLst>
          </p:nvPr>
        </p:nvGraphicFramePr>
        <p:xfrm>
          <a:off x="178594" y="1178719"/>
          <a:ext cx="4179094" cy="41790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nvGraphicFramePr>
        <p:xfrm>
          <a:off x="4572000" y="1125141"/>
          <a:ext cx="4393406" cy="4232672"/>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0"/>
          </p:nvPr>
        </p:nvSpPr>
        <p:spPr/>
        <p:txBody>
          <a:bodyPr/>
          <a:lstStyle/>
          <a:p>
            <a:pPr>
              <a:defRPr/>
            </a:pPr>
            <a:fld id="{24C926AB-2A8F-4F95-A7F7-36AB92B1CD25}" type="slidenum">
              <a:rPr lang="en-US" smtClean="0"/>
              <a:pPr>
                <a:defRPr/>
              </a:pPr>
              <a:t>22</a:t>
            </a:fld>
            <a:endParaRPr lang="en-US"/>
          </a:p>
        </p:txBody>
      </p:sp>
    </p:spTree>
    <p:extLst>
      <p:ext uri="{BB962C8B-B14F-4D97-AF65-F5344CB8AC3E}">
        <p14:creationId xmlns:p14="http://schemas.microsoft.com/office/powerpoint/2010/main" val="14624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PPG</a:t>
            </a:r>
          </a:p>
        </p:txBody>
      </p:sp>
      <p:sp>
        <p:nvSpPr>
          <p:cNvPr id="5" name="TextBox 4"/>
          <p:cNvSpPr txBox="1"/>
          <p:nvPr/>
        </p:nvSpPr>
        <p:spPr>
          <a:xfrm>
            <a:off x="446484" y="1808460"/>
            <a:ext cx="7608094"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u="sng" kern="0" dirty="0">
                <a:latin typeface="Calibri" pitchFamily="34" charset="0"/>
                <a:ea typeface="+mn-ea"/>
                <a:cs typeface="+mn-cs"/>
              </a:rPr>
              <a:t>Challenges:</a:t>
            </a:r>
          </a:p>
          <a:p>
            <a:pPr hangingPunct="0">
              <a:lnSpc>
                <a:spcPct val="150000"/>
              </a:lnSpc>
              <a:buFont typeface="Arial" pitchFamily="34" charset="0"/>
              <a:buChar char="•"/>
              <a:defRPr/>
            </a:pPr>
            <a:r>
              <a:rPr lang="en-US" kern="0" dirty="0">
                <a:latin typeface="Calibri" pitchFamily="34" charset="0"/>
                <a:ea typeface="+mn-ea"/>
                <a:cs typeface="+mn-cs"/>
              </a:rPr>
              <a:t> Non adherence to prescribed and approved format of data collection.</a:t>
            </a:r>
          </a:p>
          <a:p>
            <a:pPr hangingPunct="0">
              <a:lnSpc>
                <a:spcPct val="150000"/>
              </a:lnSpc>
              <a:buFont typeface="Arial" pitchFamily="34" charset="0"/>
              <a:buChar char="•"/>
              <a:defRPr/>
            </a:pPr>
            <a:r>
              <a:rPr lang="en-US" kern="0" dirty="0">
                <a:latin typeface="Calibri" pitchFamily="34" charset="0"/>
                <a:ea typeface="+mn-ea"/>
                <a:cs typeface="+mn-cs"/>
              </a:rPr>
              <a:t> No collection of door to needle time for all the patients.</a:t>
            </a:r>
          </a:p>
          <a:p>
            <a:pPr hangingPunct="0">
              <a:lnSpc>
                <a:spcPct val="150000"/>
              </a:lnSpc>
              <a:defRPr/>
            </a:pPr>
            <a:endParaRPr lang="en-US" kern="0" dirty="0">
              <a:latin typeface="Calibri" pitchFamily="34" charset="0"/>
              <a:ea typeface="+mn-ea"/>
              <a:cs typeface="+mn-cs"/>
            </a:endParaRPr>
          </a:p>
        </p:txBody>
      </p:sp>
      <p:sp>
        <p:nvSpPr>
          <p:cNvPr id="6" name="Slide Number Placeholder 5"/>
          <p:cNvSpPr>
            <a:spLocks noGrp="1"/>
          </p:cNvSpPr>
          <p:nvPr>
            <p:ph type="sldNum" sz="quarter" idx="10"/>
          </p:nvPr>
        </p:nvSpPr>
        <p:spPr/>
        <p:txBody>
          <a:bodyPr/>
          <a:lstStyle/>
          <a:p>
            <a:pPr>
              <a:defRPr/>
            </a:pPr>
            <a:fld id="{7DB37B15-42EC-4654-B2D7-B93DF9EA0484}" type="slidenum">
              <a:rPr lang="en-US" smtClean="0"/>
              <a:pPr>
                <a:defRPr/>
              </a:pPr>
              <a:t>23</a:t>
            </a:fld>
            <a:endParaRPr lang="en-US"/>
          </a:p>
        </p:txBody>
      </p:sp>
    </p:spTree>
    <p:extLst>
      <p:ext uri="{BB962C8B-B14F-4D97-AF65-F5344CB8AC3E}">
        <p14:creationId xmlns:p14="http://schemas.microsoft.com/office/powerpoint/2010/main" val="281282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VAISHALI</a:t>
            </a:r>
          </a:p>
        </p:txBody>
      </p:sp>
      <p:graphicFrame>
        <p:nvGraphicFramePr>
          <p:cNvPr id="5" name="Chart 4"/>
          <p:cNvGraphicFramePr/>
          <p:nvPr>
            <p:extLst>
              <p:ext uri="{D42A27DB-BD31-4B8C-83A1-F6EECF244321}">
                <p14:modId xmlns:p14="http://schemas.microsoft.com/office/powerpoint/2010/main" val="337225375"/>
              </p:ext>
            </p:extLst>
          </p:nvPr>
        </p:nvGraphicFramePr>
        <p:xfrm>
          <a:off x="339328" y="1339453"/>
          <a:ext cx="4125516" cy="4339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679156" y="1339453"/>
          <a:ext cx="4232672" cy="4393406"/>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6"/>
          <p:cNvSpPr>
            <a:spLocks noGrp="1"/>
          </p:cNvSpPr>
          <p:nvPr>
            <p:ph type="sldNum" sz="quarter" idx="10"/>
          </p:nvPr>
        </p:nvSpPr>
        <p:spPr/>
        <p:txBody>
          <a:bodyPr/>
          <a:lstStyle/>
          <a:p>
            <a:pPr>
              <a:defRPr/>
            </a:pPr>
            <a:fld id="{18A0F08A-0F22-48DA-9D9A-93BC083A9C26}" type="slidenum">
              <a:rPr lang="en-US" smtClean="0"/>
              <a:pPr>
                <a:defRPr/>
              </a:pPr>
              <a:t>24</a:t>
            </a:fld>
            <a:endParaRPr lang="en-US"/>
          </a:p>
        </p:txBody>
      </p:sp>
    </p:spTree>
    <p:extLst>
      <p:ext uri="{BB962C8B-B14F-4D97-AF65-F5344CB8AC3E}">
        <p14:creationId xmlns:p14="http://schemas.microsoft.com/office/powerpoint/2010/main" val="1139125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VAISHALI</a:t>
            </a:r>
          </a:p>
        </p:txBody>
      </p:sp>
      <p:sp>
        <p:nvSpPr>
          <p:cNvPr id="5" name="TextBox 4"/>
          <p:cNvSpPr txBox="1"/>
          <p:nvPr/>
        </p:nvSpPr>
        <p:spPr>
          <a:xfrm>
            <a:off x="446484" y="1892859"/>
            <a:ext cx="7608094" cy="2149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u="sng" kern="0" dirty="0">
                <a:latin typeface="Calibri" pitchFamily="34" charset="0"/>
                <a:ea typeface="+mn-ea"/>
                <a:cs typeface="+mn-cs"/>
              </a:rPr>
              <a:t>Challenges:</a:t>
            </a:r>
          </a:p>
          <a:p>
            <a:pPr hangingPunct="0">
              <a:lnSpc>
                <a:spcPct val="150000"/>
              </a:lnSpc>
              <a:buFont typeface="Arial" pitchFamily="34" charset="0"/>
              <a:buChar char="•"/>
              <a:defRPr/>
            </a:pPr>
            <a:r>
              <a:rPr lang="en-US" kern="0" dirty="0">
                <a:latin typeface="Calibri" pitchFamily="34" charset="0"/>
                <a:ea typeface="+mn-ea"/>
                <a:cs typeface="+mn-cs"/>
              </a:rPr>
              <a:t> Non adherence to prescribed and approved format of data collection. </a:t>
            </a:r>
          </a:p>
          <a:p>
            <a:pPr hangingPunct="0">
              <a:lnSpc>
                <a:spcPct val="150000"/>
              </a:lnSpc>
              <a:buFont typeface="Arial" pitchFamily="34" charset="0"/>
              <a:buChar char="•"/>
              <a:defRPr/>
            </a:pPr>
            <a:r>
              <a:rPr lang="en-US" kern="0" dirty="0">
                <a:latin typeface="Calibri" pitchFamily="34" charset="0"/>
                <a:ea typeface="+mn-ea"/>
                <a:cs typeface="+mn-cs"/>
              </a:rPr>
              <a:t> No collection of door to needle time for all the patients.</a:t>
            </a:r>
          </a:p>
          <a:p>
            <a:pPr hangingPunct="0">
              <a:lnSpc>
                <a:spcPct val="150000"/>
              </a:lnSpc>
              <a:buFont typeface="Arial" pitchFamily="34" charset="0"/>
              <a:buChar char="•"/>
              <a:defRPr/>
            </a:pPr>
            <a:endParaRPr lang="en-US" kern="0" dirty="0">
              <a:latin typeface="Calibri" pitchFamily="34" charset="0"/>
              <a:ea typeface="+mn-ea"/>
              <a:cs typeface="+mn-cs"/>
            </a:endParaRPr>
          </a:p>
          <a:p>
            <a:pPr hangingPunct="0">
              <a:lnSpc>
                <a:spcPct val="150000"/>
              </a:lnSpc>
              <a:defRPr/>
            </a:pPr>
            <a:endParaRPr lang="en-US" kern="0" dirty="0">
              <a:latin typeface="Calibri" pitchFamily="34" charset="0"/>
              <a:ea typeface="+mn-ea"/>
              <a:cs typeface="+mn-cs"/>
            </a:endParaRPr>
          </a:p>
        </p:txBody>
      </p:sp>
      <p:sp>
        <p:nvSpPr>
          <p:cNvPr id="6" name="Slide Number Placeholder 5"/>
          <p:cNvSpPr>
            <a:spLocks noGrp="1"/>
          </p:cNvSpPr>
          <p:nvPr>
            <p:ph type="sldNum" sz="quarter" idx="10"/>
          </p:nvPr>
        </p:nvSpPr>
        <p:spPr/>
        <p:txBody>
          <a:bodyPr/>
          <a:lstStyle/>
          <a:p>
            <a:pPr>
              <a:defRPr/>
            </a:pPr>
            <a:fld id="{AA5D5A71-062E-4E23-BDEE-AEB4B0500343}" type="slidenum">
              <a:rPr lang="en-US" smtClean="0"/>
              <a:pPr>
                <a:defRPr/>
              </a:pPr>
              <a:t>25</a:t>
            </a:fld>
            <a:endParaRPr lang="en-US"/>
          </a:p>
        </p:txBody>
      </p:sp>
    </p:spTree>
    <p:extLst>
      <p:ext uri="{BB962C8B-B14F-4D97-AF65-F5344CB8AC3E}">
        <p14:creationId xmlns:p14="http://schemas.microsoft.com/office/powerpoint/2010/main" val="189710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DDN</a:t>
            </a:r>
          </a:p>
        </p:txBody>
      </p:sp>
      <p:graphicFrame>
        <p:nvGraphicFramePr>
          <p:cNvPr id="7" name="Chart 6"/>
          <p:cNvGraphicFramePr/>
          <p:nvPr/>
        </p:nvGraphicFramePr>
        <p:xfrm>
          <a:off x="339328" y="1232297"/>
          <a:ext cx="4607719" cy="492918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5643562" y="1516313"/>
            <a:ext cx="3214688"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algn="just" hangingPunct="0">
              <a:lnSpc>
                <a:spcPct val="150000"/>
              </a:lnSpc>
              <a:defRPr/>
            </a:pPr>
            <a:r>
              <a:rPr lang="en-US" b="1" u="sng" kern="0" dirty="0">
                <a:latin typeface="Calibri" pitchFamily="34" charset="0"/>
                <a:ea typeface="+mn-ea"/>
                <a:cs typeface="+mn-cs"/>
              </a:rPr>
              <a:t>Challenges:</a:t>
            </a:r>
          </a:p>
          <a:p>
            <a:pPr algn="just" hangingPunct="0">
              <a:lnSpc>
                <a:spcPct val="150000"/>
              </a:lnSpc>
              <a:buFont typeface="Arial" pitchFamily="34" charset="0"/>
              <a:buChar char="•"/>
              <a:defRPr/>
            </a:pPr>
            <a:r>
              <a:rPr lang="en-US" kern="0" dirty="0">
                <a:latin typeface="Calibri" pitchFamily="34" charset="0"/>
                <a:ea typeface="+mn-ea"/>
                <a:cs typeface="+mn-cs"/>
              </a:rPr>
              <a:t> Data Available only for the month of Oct’16.</a:t>
            </a:r>
          </a:p>
          <a:p>
            <a:pPr algn="just" hangingPunct="0">
              <a:lnSpc>
                <a:spcPct val="150000"/>
              </a:lnSpc>
              <a:defRPr/>
            </a:pPr>
            <a:endParaRPr lang="en-US" kern="0" dirty="0">
              <a:latin typeface="Calibri" pitchFamily="34" charset="0"/>
              <a:ea typeface="+mn-ea"/>
              <a:cs typeface="+mn-cs"/>
            </a:endParaRPr>
          </a:p>
        </p:txBody>
      </p:sp>
      <p:sp>
        <p:nvSpPr>
          <p:cNvPr id="5" name="Slide Number Placeholder 4"/>
          <p:cNvSpPr>
            <a:spLocks noGrp="1"/>
          </p:cNvSpPr>
          <p:nvPr>
            <p:ph type="sldNum" sz="quarter" idx="10"/>
          </p:nvPr>
        </p:nvSpPr>
        <p:spPr/>
        <p:txBody>
          <a:bodyPr/>
          <a:lstStyle/>
          <a:p>
            <a:pPr>
              <a:defRPr/>
            </a:pPr>
            <a:fld id="{00722ABA-8666-4BA1-BFD1-C67E8B5642B4}" type="slidenum">
              <a:rPr lang="en-US" smtClean="0"/>
              <a:pPr>
                <a:defRPr/>
              </a:pPr>
              <a:t>26</a:t>
            </a:fld>
            <a:endParaRPr lang="en-US"/>
          </a:p>
        </p:txBody>
      </p:sp>
    </p:spTree>
    <p:extLst>
      <p:ext uri="{BB962C8B-B14F-4D97-AF65-F5344CB8AC3E}">
        <p14:creationId xmlns:p14="http://schemas.microsoft.com/office/powerpoint/2010/main" val="33646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SMART</a:t>
            </a:r>
          </a:p>
        </p:txBody>
      </p:sp>
      <p:graphicFrame>
        <p:nvGraphicFramePr>
          <p:cNvPr id="7" name="Chart 6"/>
          <p:cNvGraphicFramePr/>
          <p:nvPr/>
        </p:nvGraphicFramePr>
        <p:xfrm>
          <a:off x="0" y="1125141"/>
          <a:ext cx="4464844" cy="26856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nvGraphicFramePr>
        <p:xfrm>
          <a:off x="4679156" y="1125141"/>
          <a:ext cx="4464844" cy="26789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nvGraphicFramePr>
        <p:xfrm>
          <a:off x="0" y="4071937"/>
          <a:ext cx="4464844" cy="27860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p:nvPr/>
        </p:nvGraphicFramePr>
        <p:xfrm>
          <a:off x="4786312" y="4018359"/>
          <a:ext cx="4357688" cy="2839641"/>
        </p:xfrm>
        <a:graphic>
          <a:graphicData uri="http://schemas.openxmlformats.org/drawingml/2006/chart">
            <c:chart xmlns:c="http://schemas.openxmlformats.org/drawingml/2006/chart" xmlns:r="http://schemas.openxmlformats.org/officeDocument/2006/relationships" r:id="rId5"/>
          </a:graphicData>
        </a:graphic>
      </p:graphicFrame>
      <p:sp>
        <p:nvSpPr>
          <p:cNvPr id="8" name="Slide Number Placeholder 7"/>
          <p:cNvSpPr>
            <a:spLocks noGrp="1"/>
          </p:cNvSpPr>
          <p:nvPr>
            <p:ph type="sldNum" sz="quarter" idx="10"/>
          </p:nvPr>
        </p:nvSpPr>
        <p:spPr/>
        <p:txBody>
          <a:bodyPr/>
          <a:lstStyle/>
          <a:p>
            <a:pPr>
              <a:defRPr/>
            </a:pPr>
            <a:fld id="{38CDB511-364F-434A-8F2A-34B79E69AD6A}" type="slidenum">
              <a:rPr lang="en-US" smtClean="0"/>
              <a:pPr>
                <a:defRPr/>
              </a:pPr>
              <a:t>27</a:t>
            </a:fld>
            <a:endParaRPr lang="en-US"/>
          </a:p>
        </p:txBody>
      </p:sp>
    </p:spTree>
    <p:extLst>
      <p:ext uri="{BB962C8B-B14F-4D97-AF65-F5344CB8AC3E}">
        <p14:creationId xmlns:p14="http://schemas.microsoft.com/office/powerpoint/2010/main" val="46897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SMART</a:t>
            </a:r>
          </a:p>
        </p:txBody>
      </p:sp>
      <p:sp>
        <p:nvSpPr>
          <p:cNvPr id="5" name="TextBox 4"/>
          <p:cNvSpPr txBox="1"/>
          <p:nvPr/>
        </p:nvSpPr>
        <p:spPr>
          <a:xfrm>
            <a:off x="500062" y="1998516"/>
            <a:ext cx="7608094"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u="sng" kern="0" dirty="0">
                <a:latin typeface="Calibri" pitchFamily="34" charset="0"/>
                <a:ea typeface="+mn-ea"/>
                <a:cs typeface="+mn-cs"/>
              </a:rPr>
              <a:t>Challenges:</a:t>
            </a:r>
          </a:p>
          <a:p>
            <a:pPr hangingPunct="0">
              <a:lnSpc>
                <a:spcPct val="150000"/>
              </a:lnSpc>
              <a:buFont typeface="Arial" pitchFamily="34" charset="0"/>
              <a:buChar char="•"/>
              <a:defRPr/>
            </a:pPr>
            <a:r>
              <a:rPr lang="en-US" kern="0" dirty="0">
                <a:latin typeface="Calibri" pitchFamily="34" charset="0"/>
                <a:ea typeface="+mn-ea"/>
                <a:cs typeface="+mn-cs"/>
              </a:rPr>
              <a:t> Door to needle time not available</a:t>
            </a:r>
          </a:p>
          <a:p>
            <a:pPr hangingPunct="0">
              <a:lnSpc>
                <a:spcPct val="150000"/>
              </a:lnSpc>
              <a:buFont typeface="Arial" pitchFamily="34" charset="0"/>
              <a:buChar char="•"/>
              <a:defRPr/>
            </a:pPr>
            <a:r>
              <a:rPr lang="en-US" kern="0" dirty="0">
                <a:latin typeface="Calibri" pitchFamily="34" charset="0"/>
                <a:ea typeface="+mn-ea"/>
                <a:cs typeface="+mn-cs"/>
              </a:rPr>
              <a:t> Data Available only for the month of Nov’16</a:t>
            </a:r>
          </a:p>
          <a:p>
            <a:pPr hangingPunct="0">
              <a:lnSpc>
                <a:spcPct val="150000"/>
              </a:lnSpc>
              <a:defRPr/>
            </a:pPr>
            <a:endParaRPr lang="en-US" kern="0" dirty="0">
              <a:latin typeface="Calibri" pitchFamily="34" charset="0"/>
              <a:ea typeface="+mn-ea"/>
              <a:cs typeface="+mn-cs"/>
            </a:endParaRPr>
          </a:p>
        </p:txBody>
      </p:sp>
      <p:sp>
        <p:nvSpPr>
          <p:cNvPr id="6" name="Slide Number Placeholder 5"/>
          <p:cNvSpPr>
            <a:spLocks noGrp="1"/>
          </p:cNvSpPr>
          <p:nvPr>
            <p:ph type="sldNum" sz="quarter" idx="10"/>
          </p:nvPr>
        </p:nvSpPr>
        <p:spPr/>
        <p:txBody>
          <a:bodyPr/>
          <a:lstStyle/>
          <a:p>
            <a:pPr>
              <a:defRPr/>
            </a:pPr>
            <a:fld id="{6FF8EE68-7D1B-450F-A102-F172968B91BC}" type="slidenum">
              <a:rPr lang="en-US" smtClean="0"/>
              <a:pPr>
                <a:defRPr/>
              </a:pPr>
              <a:t>28</a:t>
            </a:fld>
            <a:endParaRPr lang="en-US"/>
          </a:p>
        </p:txBody>
      </p:sp>
    </p:spTree>
    <p:extLst>
      <p:ext uri="{BB962C8B-B14F-4D97-AF65-F5344CB8AC3E}">
        <p14:creationId xmlns:p14="http://schemas.microsoft.com/office/powerpoint/2010/main" val="2182092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MAX BHATINDA</a:t>
            </a:r>
          </a:p>
        </p:txBody>
      </p:sp>
      <p:sp>
        <p:nvSpPr>
          <p:cNvPr id="5" name="TextBox 4"/>
          <p:cNvSpPr txBox="1"/>
          <p:nvPr/>
        </p:nvSpPr>
        <p:spPr>
          <a:xfrm>
            <a:off x="500062" y="1998516"/>
            <a:ext cx="7608094"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u="sng" kern="0" dirty="0">
                <a:latin typeface="Calibri" pitchFamily="34" charset="0"/>
                <a:ea typeface="+mn-ea"/>
                <a:cs typeface="+mn-cs"/>
              </a:rPr>
              <a:t>Challenges:</a:t>
            </a:r>
          </a:p>
          <a:p>
            <a:pPr hangingPunct="0">
              <a:lnSpc>
                <a:spcPct val="150000"/>
              </a:lnSpc>
              <a:buFont typeface="Arial" pitchFamily="34" charset="0"/>
              <a:buChar char="•"/>
              <a:defRPr/>
            </a:pPr>
            <a:r>
              <a:rPr lang="en-US" kern="0" dirty="0">
                <a:latin typeface="Calibri" pitchFamily="34" charset="0"/>
                <a:ea typeface="+mn-ea"/>
                <a:cs typeface="+mn-cs"/>
              </a:rPr>
              <a:t> Door to needle time not available.</a:t>
            </a:r>
          </a:p>
          <a:p>
            <a:pPr hangingPunct="0">
              <a:lnSpc>
                <a:spcPct val="150000"/>
              </a:lnSpc>
              <a:buFont typeface="Arial" pitchFamily="34" charset="0"/>
              <a:buChar char="•"/>
              <a:defRPr/>
            </a:pPr>
            <a:r>
              <a:rPr lang="en-US" kern="0" dirty="0">
                <a:latin typeface="Calibri" pitchFamily="34" charset="0"/>
                <a:ea typeface="+mn-ea"/>
                <a:cs typeface="+mn-cs"/>
              </a:rPr>
              <a:t> Data Available only for the month of Oct’16</a:t>
            </a:r>
          </a:p>
          <a:p>
            <a:pPr hangingPunct="0">
              <a:lnSpc>
                <a:spcPct val="150000"/>
              </a:lnSpc>
              <a:defRPr/>
            </a:pPr>
            <a:endParaRPr lang="en-US" kern="0" dirty="0">
              <a:latin typeface="Calibri" pitchFamily="34" charset="0"/>
              <a:ea typeface="+mn-ea"/>
              <a:cs typeface="+mn-cs"/>
            </a:endParaRPr>
          </a:p>
        </p:txBody>
      </p:sp>
      <p:sp>
        <p:nvSpPr>
          <p:cNvPr id="6" name="Slide Number Placeholder 5"/>
          <p:cNvSpPr>
            <a:spLocks noGrp="1"/>
          </p:cNvSpPr>
          <p:nvPr>
            <p:ph type="sldNum" sz="quarter" idx="10"/>
          </p:nvPr>
        </p:nvSpPr>
        <p:spPr/>
        <p:txBody>
          <a:bodyPr/>
          <a:lstStyle/>
          <a:p>
            <a:pPr>
              <a:defRPr/>
            </a:pPr>
            <a:fld id="{7F8C0E1A-BBE4-4E82-8B42-0D188C312A04}" type="slidenum">
              <a:rPr lang="en-US" smtClean="0"/>
              <a:pPr>
                <a:defRPr/>
              </a:pPr>
              <a:t>29</a:t>
            </a:fld>
            <a:endParaRPr lang="en-US"/>
          </a:p>
        </p:txBody>
      </p:sp>
    </p:spTree>
    <p:extLst>
      <p:ext uri="{BB962C8B-B14F-4D97-AF65-F5344CB8AC3E}">
        <p14:creationId xmlns:p14="http://schemas.microsoft.com/office/powerpoint/2010/main" val="427000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67199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89"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3</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VK Jain</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Garima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Arati Verma</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err="1" smtClean="0">
                    <a:solidFill>
                      <a:srgbClr val="000000"/>
                    </a:solidFill>
                    <a:latin typeface="Arial"/>
                  </a:rPr>
                  <a:t>Raghav</a:t>
                </a:r>
                <a:r>
                  <a:rPr lang="en-IN" sz="1400" dirty="0" smtClean="0">
                    <a:solidFill>
                      <a:srgbClr val="000000"/>
                    </a:solidFill>
                    <a:latin typeface="Arial"/>
                  </a:rPr>
                  <a:t> / 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33000959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WAY FORWARD</a:t>
            </a:r>
          </a:p>
        </p:txBody>
      </p:sp>
      <p:sp>
        <p:nvSpPr>
          <p:cNvPr id="5" name="TextBox 4"/>
          <p:cNvSpPr txBox="1"/>
          <p:nvPr/>
        </p:nvSpPr>
        <p:spPr>
          <a:xfrm>
            <a:off x="232172" y="1685109"/>
            <a:ext cx="8679656" cy="25651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kern="0" dirty="0">
                <a:latin typeface="Calibri" pitchFamily="34" charset="0"/>
              </a:rPr>
              <a:t>SUB COMMITTEES</a:t>
            </a:r>
            <a:endParaRPr lang="en-US" kern="0" dirty="0">
              <a:latin typeface="Calibri" pitchFamily="34" charset="0"/>
              <a:ea typeface="+mn-ea"/>
              <a:cs typeface="+mn-cs"/>
            </a:endParaRPr>
          </a:p>
          <a:p>
            <a:pPr hangingPunct="0">
              <a:lnSpc>
                <a:spcPct val="150000"/>
              </a:lnSpc>
              <a:buFont typeface="Arial" pitchFamily="34" charset="0"/>
              <a:buChar char="•"/>
              <a:defRPr/>
            </a:pPr>
            <a:r>
              <a:rPr lang="en-US" kern="0" dirty="0">
                <a:latin typeface="Calibri" pitchFamily="34" charset="0"/>
                <a:ea typeface="+mn-ea"/>
                <a:cs typeface="+mn-cs"/>
              </a:rPr>
              <a:t> Spinal Disease</a:t>
            </a:r>
          </a:p>
          <a:p>
            <a:pPr hangingPunct="0">
              <a:lnSpc>
                <a:spcPct val="150000"/>
              </a:lnSpc>
              <a:buFont typeface="Arial" pitchFamily="34" charset="0"/>
              <a:buChar char="•"/>
              <a:defRPr/>
            </a:pPr>
            <a:r>
              <a:rPr lang="en-US" kern="0" dirty="0">
                <a:latin typeface="Calibri" pitchFamily="34" charset="0"/>
                <a:ea typeface="+mn-ea"/>
                <a:cs typeface="+mn-cs"/>
              </a:rPr>
              <a:t> Epilepsy</a:t>
            </a:r>
          </a:p>
          <a:p>
            <a:pPr hangingPunct="0">
              <a:lnSpc>
                <a:spcPct val="150000"/>
              </a:lnSpc>
              <a:buFont typeface="Arial" pitchFamily="34" charset="0"/>
              <a:buChar char="•"/>
              <a:defRPr/>
            </a:pPr>
            <a:r>
              <a:rPr lang="en-US" kern="0" dirty="0">
                <a:latin typeface="Calibri" pitchFamily="34" charset="0"/>
                <a:ea typeface="+mn-ea"/>
                <a:cs typeface="+mn-cs"/>
              </a:rPr>
              <a:t> Movement Disorders</a:t>
            </a:r>
          </a:p>
          <a:p>
            <a:pPr hangingPunct="0">
              <a:lnSpc>
                <a:spcPct val="150000"/>
              </a:lnSpc>
              <a:buFont typeface="Arial" pitchFamily="34" charset="0"/>
              <a:buChar char="•"/>
              <a:defRPr/>
            </a:pPr>
            <a:r>
              <a:rPr lang="en-US" kern="0" dirty="0">
                <a:latin typeface="Calibri" pitchFamily="34" charset="0"/>
                <a:ea typeface="+mn-ea"/>
                <a:cs typeface="+mn-cs"/>
              </a:rPr>
              <a:t> Cerebral Palsy</a:t>
            </a:r>
          </a:p>
          <a:p>
            <a:pPr hangingPunct="0">
              <a:lnSpc>
                <a:spcPct val="150000"/>
              </a:lnSpc>
              <a:defRPr/>
            </a:pPr>
            <a:endParaRPr lang="en-US" kern="0" dirty="0">
              <a:latin typeface="Calibri" pitchFamily="34" charset="0"/>
              <a:ea typeface="+mn-ea"/>
              <a:cs typeface="+mn-cs"/>
            </a:endParaRPr>
          </a:p>
        </p:txBody>
      </p:sp>
      <p:sp>
        <p:nvSpPr>
          <p:cNvPr id="6" name="Slide Number Placeholder 5"/>
          <p:cNvSpPr>
            <a:spLocks noGrp="1"/>
          </p:cNvSpPr>
          <p:nvPr>
            <p:ph type="sldNum" sz="quarter" idx="10"/>
          </p:nvPr>
        </p:nvSpPr>
        <p:spPr/>
        <p:txBody>
          <a:bodyPr/>
          <a:lstStyle/>
          <a:p>
            <a:pPr>
              <a:defRPr/>
            </a:pPr>
            <a:fld id="{46FCA6DB-AB1D-4BC4-BA39-E437C43A1B6F}" type="slidenum">
              <a:rPr lang="en-US" smtClean="0"/>
              <a:pPr>
                <a:defRPr/>
              </a:pPr>
              <a:t>30</a:t>
            </a:fld>
            <a:endParaRPr lang="en-US"/>
          </a:p>
        </p:txBody>
      </p:sp>
    </p:spTree>
    <p:extLst>
      <p:ext uri="{BB962C8B-B14F-4D97-AF65-F5344CB8AC3E}">
        <p14:creationId xmlns:p14="http://schemas.microsoft.com/office/powerpoint/2010/main" val="234525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Quality Measures</a:t>
            </a:r>
          </a:p>
        </p:txBody>
      </p:sp>
      <p:sp>
        <p:nvSpPr>
          <p:cNvPr id="5" name="TextBox 4"/>
          <p:cNvSpPr txBox="1"/>
          <p:nvPr/>
        </p:nvSpPr>
        <p:spPr>
          <a:xfrm>
            <a:off x="232172" y="1892859"/>
            <a:ext cx="8679656" cy="2149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kern="0" dirty="0">
                <a:latin typeface="Calibri" pitchFamily="34" charset="0"/>
              </a:rPr>
              <a:t>EPILEPSY</a:t>
            </a:r>
            <a:endParaRPr lang="en-US" kern="0" dirty="0">
              <a:latin typeface="Calibri" pitchFamily="34" charset="0"/>
              <a:ea typeface="+mn-ea"/>
              <a:cs typeface="+mn-cs"/>
            </a:endParaRPr>
          </a:p>
          <a:p>
            <a:pPr hangingPunct="0">
              <a:lnSpc>
                <a:spcPct val="150000"/>
              </a:lnSpc>
              <a:buFont typeface="Arial" pitchFamily="34" charset="0"/>
              <a:buChar char="•"/>
              <a:defRPr/>
            </a:pPr>
            <a:r>
              <a:rPr lang="en-US" kern="0" dirty="0">
                <a:latin typeface="Calibri" pitchFamily="34" charset="0"/>
                <a:ea typeface="+mn-ea"/>
                <a:cs typeface="+mn-cs"/>
              </a:rPr>
              <a:t> Long-term seizure-freedom in adult &amp; Pediatric patients following epilepsy surgery.</a:t>
            </a:r>
          </a:p>
          <a:p>
            <a:pPr hangingPunct="0">
              <a:lnSpc>
                <a:spcPct val="150000"/>
              </a:lnSpc>
              <a:buFont typeface="Arial" pitchFamily="34" charset="0"/>
              <a:buChar char="•"/>
              <a:defRPr/>
            </a:pPr>
            <a:r>
              <a:rPr lang="en-US" kern="0" dirty="0">
                <a:latin typeface="Calibri" pitchFamily="34" charset="0"/>
                <a:ea typeface="+mn-ea"/>
                <a:cs typeface="+mn-cs"/>
              </a:rPr>
              <a:t> Effect of epilepsy on Quality of life using QOLIE (Quality of Life in Epilepsy Questionnaire) score.</a:t>
            </a:r>
          </a:p>
          <a:p>
            <a:pPr hangingPunct="0">
              <a:lnSpc>
                <a:spcPct val="150000"/>
              </a:lnSpc>
              <a:buFont typeface="Arial" pitchFamily="34" charset="0"/>
              <a:buChar char="•"/>
              <a:defRPr/>
            </a:pPr>
            <a:r>
              <a:rPr lang="en-US" kern="0" dirty="0">
                <a:latin typeface="Calibri" pitchFamily="34" charset="0"/>
                <a:ea typeface="+mn-ea"/>
                <a:cs typeface="+mn-cs"/>
              </a:rPr>
              <a:t> GAD (Generalized Anxiety Disorder </a:t>
            </a:r>
            <a:r>
              <a:rPr lang="en-US" kern="0" dirty="0">
                <a:latin typeface="Calibri" pitchFamily="34" charset="0"/>
              </a:rPr>
              <a:t>Questionnaire</a:t>
            </a:r>
            <a:r>
              <a:rPr lang="en-US" kern="0" dirty="0">
                <a:latin typeface="Calibri" pitchFamily="34" charset="0"/>
                <a:ea typeface="+mn-ea"/>
                <a:cs typeface="+mn-cs"/>
              </a:rPr>
              <a:t>) Score.</a:t>
            </a:r>
          </a:p>
        </p:txBody>
      </p:sp>
      <p:sp>
        <p:nvSpPr>
          <p:cNvPr id="6" name="Slide Number Placeholder 5"/>
          <p:cNvSpPr>
            <a:spLocks noGrp="1"/>
          </p:cNvSpPr>
          <p:nvPr>
            <p:ph type="sldNum" sz="quarter" idx="10"/>
          </p:nvPr>
        </p:nvSpPr>
        <p:spPr/>
        <p:txBody>
          <a:bodyPr/>
          <a:lstStyle/>
          <a:p>
            <a:pPr>
              <a:defRPr/>
            </a:pPr>
            <a:fld id="{E9319EF2-EA05-4947-A61F-8C4AF35634FE}" type="slidenum">
              <a:rPr lang="en-US" smtClean="0"/>
              <a:pPr>
                <a:defRPr/>
              </a:pPr>
              <a:t>31</a:t>
            </a:fld>
            <a:endParaRPr lang="en-US"/>
          </a:p>
        </p:txBody>
      </p:sp>
    </p:spTree>
    <p:extLst>
      <p:ext uri="{BB962C8B-B14F-4D97-AF65-F5344CB8AC3E}">
        <p14:creationId xmlns:p14="http://schemas.microsoft.com/office/powerpoint/2010/main" val="187158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Quality Measures</a:t>
            </a:r>
          </a:p>
        </p:txBody>
      </p:sp>
      <p:sp>
        <p:nvSpPr>
          <p:cNvPr id="5" name="TextBox 4"/>
          <p:cNvSpPr txBox="1"/>
          <p:nvPr/>
        </p:nvSpPr>
        <p:spPr>
          <a:xfrm>
            <a:off x="232172" y="1516313"/>
            <a:ext cx="8679656"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200000"/>
              </a:lnSpc>
              <a:defRPr/>
            </a:pPr>
            <a:r>
              <a:rPr lang="en-US" b="1" kern="0" dirty="0">
                <a:latin typeface="Calibri" pitchFamily="34" charset="0"/>
                <a:ea typeface="+mn-ea"/>
                <a:cs typeface="+mn-cs"/>
              </a:rPr>
              <a:t>MOVEMENT DISORDER</a:t>
            </a:r>
            <a:endParaRPr lang="en-US" kern="0" dirty="0">
              <a:latin typeface="Calibri" pitchFamily="34" charset="0"/>
              <a:ea typeface="+mn-ea"/>
              <a:cs typeface="+mn-cs"/>
            </a:endParaRPr>
          </a:p>
          <a:p>
            <a:pPr hangingPunct="0">
              <a:lnSpc>
                <a:spcPct val="200000"/>
              </a:lnSpc>
              <a:buFont typeface="Arial" pitchFamily="34" charset="0"/>
              <a:buChar char="•"/>
              <a:defRPr/>
            </a:pPr>
            <a:r>
              <a:rPr lang="en-US" kern="0" dirty="0">
                <a:latin typeface="Calibri" pitchFamily="34" charset="0"/>
                <a:ea typeface="+mn-ea"/>
                <a:cs typeface="+mn-cs"/>
              </a:rPr>
              <a:t> Length of Stay for DBS (Deep Brain Stimulation) Implantation.</a:t>
            </a:r>
          </a:p>
          <a:p>
            <a:pPr hangingPunct="0">
              <a:lnSpc>
                <a:spcPct val="200000"/>
              </a:lnSpc>
              <a:buFont typeface="Arial" pitchFamily="34" charset="0"/>
              <a:buChar char="•"/>
              <a:defRPr/>
            </a:pPr>
            <a:r>
              <a:rPr lang="en-US" kern="0" dirty="0">
                <a:latin typeface="Calibri" pitchFamily="34" charset="0"/>
                <a:ea typeface="+mn-ea"/>
                <a:cs typeface="+mn-cs"/>
              </a:rPr>
              <a:t> Change in Quality of Life following DBS.</a:t>
            </a:r>
          </a:p>
        </p:txBody>
      </p:sp>
      <p:sp>
        <p:nvSpPr>
          <p:cNvPr id="6" name="Slide Number Placeholder 5"/>
          <p:cNvSpPr>
            <a:spLocks noGrp="1"/>
          </p:cNvSpPr>
          <p:nvPr>
            <p:ph type="sldNum" sz="quarter" idx="10"/>
          </p:nvPr>
        </p:nvSpPr>
        <p:spPr/>
        <p:txBody>
          <a:bodyPr/>
          <a:lstStyle/>
          <a:p>
            <a:pPr>
              <a:defRPr/>
            </a:pPr>
            <a:fld id="{9CFB7984-C636-4E33-87D0-E82C6B8C7597}" type="slidenum">
              <a:rPr lang="en-US" smtClean="0"/>
              <a:pPr>
                <a:defRPr/>
              </a:pPr>
              <a:t>32</a:t>
            </a:fld>
            <a:endParaRPr lang="en-US"/>
          </a:p>
        </p:txBody>
      </p:sp>
    </p:spTree>
    <p:extLst>
      <p:ext uri="{BB962C8B-B14F-4D97-AF65-F5344CB8AC3E}">
        <p14:creationId xmlns:p14="http://schemas.microsoft.com/office/powerpoint/2010/main" val="35557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Quality Measures</a:t>
            </a:r>
          </a:p>
        </p:txBody>
      </p:sp>
      <p:sp>
        <p:nvSpPr>
          <p:cNvPr id="5" name="TextBox 4"/>
          <p:cNvSpPr txBox="1"/>
          <p:nvPr/>
        </p:nvSpPr>
        <p:spPr>
          <a:xfrm>
            <a:off x="232172" y="2295372"/>
            <a:ext cx="8679656" cy="1734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200000"/>
              </a:lnSpc>
              <a:defRPr/>
            </a:pPr>
            <a:r>
              <a:rPr lang="en-US" b="1" kern="0" dirty="0">
                <a:latin typeface="Calibri" pitchFamily="34" charset="0"/>
                <a:ea typeface="+mn-ea"/>
                <a:cs typeface="+mn-cs"/>
              </a:rPr>
              <a:t>SPINAL DISORDER</a:t>
            </a:r>
            <a:endParaRPr lang="en-US" kern="0" dirty="0">
              <a:latin typeface="Calibri" pitchFamily="34" charset="0"/>
              <a:ea typeface="+mn-ea"/>
              <a:cs typeface="+mn-cs"/>
            </a:endParaRPr>
          </a:p>
          <a:p>
            <a:pPr hangingPunct="0">
              <a:lnSpc>
                <a:spcPct val="200000"/>
              </a:lnSpc>
              <a:buFont typeface="Arial" pitchFamily="34" charset="0"/>
              <a:buChar char="•"/>
              <a:defRPr/>
            </a:pPr>
            <a:r>
              <a:rPr lang="en-US" kern="0" dirty="0">
                <a:latin typeface="Calibri" pitchFamily="34" charset="0"/>
                <a:ea typeface="+mn-ea"/>
                <a:cs typeface="+mn-cs"/>
              </a:rPr>
              <a:t> Change in Functional Status following cervical decompression with fusion.</a:t>
            </a:r>
          </a:p>
          <a:p>
            <a:pPr hangingPunct="0">
              <a:lnSpc>
                <a:spcPct val="200000"/>
              </a:lnSpc>
              <a:buFont typeface="Arial" pitchFamily="34" charset="0"/>
              <a:buChar char="•"/>
              <a:defRPr/>
            </a:pPr>
            <a:r>
              <a:rPr lang="en-US" kern="0" dirty="0">
                <a:latin typeface="Calibri" pitchFamily="34" charset="0"/>
                <a:ea typeface="+mn-ea"/>
                <a:cs typeface="+mn-cs"/>
              </a:rPr>
              <a:t> </a:t>
            </a:r>
            <a:r>
              <a:rPr lang="en-US" kern="0" dirty="0">
                <a:latin typeface="Calibri" pitchFamily="34" charset="0"/>
              </a:rPr>
              <a:t>Change in Functional Status following cervical decompression without fusion</a:t>
            </a:r>
            <a:r>
              <a:rPr lang="en-US" kern="0" dirty="0">
                <a:latin typeface="Calibri" pitchFamily="34" charset="0"/>
                <a:ea typeface="+mn-ea"/>
                <a:cs typeface="+mn-cs"/>
              </a:rPr>
              <a:t>.</a:t>
            </a:r>
          </a:p>
        </p:txBody>
      </p:sp>
      <p:sp>
        <p:nvSpPr>
          <p:cNvPr id="6" name="Slide Number Placeholder 5"/>
          <p:cNvSpPr>
            <a:spLocks noGrp="1"/>
          </p:cNvSpPr>
          <p:nvPr>
            <p:ph type="sldNum" sz="quarter" idx="10"/>
          </p:nvPr>
        </p:nvSpPr>
        <p:spPr/>
        <p:txBody>
          <a:bodyPr/>
          <a:lstStyle/>
          <a:p>
            <a:pPr>
              <a:defRPr/>
            </a:pPr>
            <a:fld id="{02062F2C-388D-4A78-8DB0-426739D0B0D7}" type="slidenum">
              <a:rPr lang="en-US" smtClean="0"/>
              <a:pPr>
                <a:defRPr/>
              </a:pPr>
              <a:t>33</a:t>
            </a:fld>
            <a:endParaRPr lang="en-US"/>
          </a:p>
        </p:txBody>
      </p:sp>
    </p:spTree>
    <p:extLst>
      <p:ext uri="{BB962C8B-B14F-4D97-AF65-F5344CB8AC3E}">
        <p14:creationId xmlns:p14="http://schemas.microsoft.com/office/powerpoint/2010/main" val="82966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7891"/>
            <a:ext cx="6018609" cy="548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defRPr/>
            </a:pPr>
            <a:r>
              <a:rPr lang="en-US" sz="3100" b="1" kern="0" dirty="0">
                <a:latin typeface="Calibri" pitchFamily="34" charset="0"/>
              </a:rPr>
              <a:t>Quality Measures</a:t>
            </a:r>
          </a:p>
        </p:txBody>
      </p:sp>
      <p:sp>
        <p:nvSpPr>
          <p:cNvPr id="5" name="TextBox 4"/>
          <p:cNvSpPr txBox="1"/>
          <p:nvPr/>
        </p:nvSpPr>
        <p:spPr>
          <a:xfrm>
            <a:off x="232172" y="1431915"/>
            <a:ext cx="8679656" cy="13186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hangingPunct="0">
              <a:lnSpc>
                <a:spcPct val="150000"/>
              </a:lnSpc>
              <a:defRPr/>
            </a:pPr>
            <a:r>
              <a:rPr lang="en-US" b="1" kern="0" dirty="0">
                <a:latin typeface="Calibri" pitchFamily="34" charset="0"/>
                <a:ea typeface="+mn-ea"/>
                <a:cs typeface="+mn-cs"/>
              </a:rPr>
              <a:t>CEREBRAL PALSY</a:t>
            </a:r>
            <a:endParaRPr lang="en-US" kern="0" dirty="0">
              <a:latin typeface="Calibri" pitchFamily="34" charset="0"/>
              <a:ea typeface="+mn-ea"/>
              <a:cs typeface="+mn-cs"/>
            </a:endParaRPr>
          </a:p>
          <a:p>
            <a:pPr hangingPunct="0">
              <a:lnSpc>
                <a:spcPct val="150000"/>
              </a:lnSpc>
              <a:buFont typeface="Arial" pitchFamily="34" charset="0"/>
              <a:buChar char="•"/>
              <a:defRPr/>
            </a:pPr>
            <a:r>
              <a:rPr lang="en-US" kern="0" dirty="0">
                <a:latin typeface="Calibri" pitchFamily="34" charset="0"/>
                <a:ea typeface="+mn-ea"/>
                <a:cs typeface="+mn-cs"/>
              </a:rPr>
              <a:t> Measure of Health Related Quality of Life.</a:t>
            </a:r>
          </a:p>
          <a:p>
            <a:pPr hangingPunct="0">
              <a:lnSpc>
                <a:spcPct val="150000"/>
              </a:lnSpc>
              <a:buFont typeface="Arial" pitchFamily="34" charset="0"/>
              <a:buChar char="•"/>
              <a:defRPr/>
            </a:pPr>
            <a:r>
              <a:rPr lang="en-US" kern="0" dirty="0">
                <a:latin typeface="Calibri" pitchFamily="34" charset="0"/>
                <a:ea typeface="+mn-ea"/>
                <a:cs typeface="+mn-cs"/>
              </a:rPr>
              <a:t> Pediatric Functional Independence Measure.</a:t>
            </a:r>
          </a:p>
        </p:txBody>
      </p:sp>
      <p:sp>
        <p:nvSpPr>
          <p:cNvPr id="6" name="Slide Number Placeholder 5"/>
          <p:cNvSpPr>
            <a:spLocks noGrp="1"/>
          </p:cNvSpPr>
          <p:nvPr>
            <p:ph type="sldNum" sz="quarter" idx="10"/>
          </p:nvPr>
        </p:nvSpPr>
        <p:spPr/>
        <p:txBody>
          <a:bodyPr/>
          <a:lstStyle/>
          <a:p>
            <a:pPr>
              <a:defRPr/>
            </a:pPr>
            <a:fld id="{28D1551A-A626-4426-8FFE-EEC9496B42F4}" type="slidenum">
              <a:rPr lang="en-US" smtClean="0"/>
              <a:pPr>
                <a:defRPr/>
              </a:pPr>
              <a:t>34</a:t>
            </a:fld>
            <a:endParaRPr lang="en-US"/>
          </a:p>
        </p:txBody>
      </p:sp>
    </p:spTree>
    <p:extLst>
      <p:ext uri="{BB962C8B-B14F-4D97-AF65-F5344CB8AC3E}">
        <p14:creationId xmlns:p14="http://schemas.microsoft.com/office/powerpoint/2010/main" val="1366640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5937" y="3163798"/>
            <a:ext cx="5518547" cy="349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35717" tIns="35717" rIns="35717" bIns="35717" spcCol="26788" anchor="ctr">
            <a:spAutoFit/>
          </a:bodyPr>
          <a:lstStyle/>
          <a:p>
            <a:pPr algn="ctr" hangingPunct="0">
              <a:defRPr/>
            </a:pPr>
            <a:r>
              <a:rPr lang="en-IN" b="1" dirty="0">
                <a:ea typeface="+mn-ea"/>
                <a:cs typeface="Arial" pitchFamily="34" charset="0"/>
              </a:rPr>
              <a:t>Thank you </a:t>
            </a:r>
          </a:p>
        </p:txBody>
      </p:sp>
      <p:sp>
        <p:nvSpPr>
          <p:cNvPr id="4" name="Slide Number Placeholder 3"/>
          <p:cNvSpPr>
            <a:spLocks noGrp="1"/>
          </p:cNvSpPr>
          <p:nvPr>
            <p:ph type="sldNum" sz="quarter" idx="10"/>
          </p:nvPr>
        </p:nvSpPr>
        <p:spPr/>
        <p:txBody>
          <a:bodyPr/>
          <a:lstStyle/>
          <a:p>
            <a:pPr>
              <a:defRPr/>
            </a:pPr>
            <a:fld id="{93D6FC35-E638-4C18-853D-C665C3DEC388}" type="slidenum">
              <a:rPr lang="en-US" smtClean="0"/>
              <a:pPr>
                <a:defRPr/>
              </a:pPr>
              <a:t>35</a:t>
            </a:fld>
            <a:endParaRPr lang="en-US"/>
          </a:p>
        </p:txBody>
      </p:sp>
    </p:spTree>
    <p:extLst>
      <p:ext uri="{BB962C8B-B14F-4D97-AF65-F5344CB8AC3E}">
        <p14:creationId xmlns:p14="http://schemas.microsoft.com/office/powerpoint/2010/main" val="101892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553239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84"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36</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VK Jain</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Garima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Arati Verma (Dr JD Mukherjee)</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197206101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ext uri="{D42A27DB-BD31-4B8C-83A1-F6EECF244321}">
                <p14:modId xmlns:p14="http://schemas.microsoft.com/office/powerpoint/2010/main" val="1811648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79" name="think-cell Slide" r:id="rId36" imgW="421" imgH="420" progId="TCLayout.ActiveDocument.1">
                  <p:embed/>
                </p:oleObj>
              </mc:Choice>
              <mc:Fallback>
                <p:oleObj name="think-cell Slide" r:id="rId36" imgW="421" imgH="420" progId="TCLayout.ActiveDocument.1">
                  <p:embed/>
                  <p:pic>
                    <p:nvPicPr>
                      <p:cNvPr id="0" name=""/>
                      <p:cNvPicPr/>
                      <p:nvPr/>
                    </p:nvPicPr>
                    <p:blipFill>
                      <a:blip r:embed="rId37"/>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en-IN" sz="1000" dirty="0">
              <a:latin typeface="Arial"/>
              <a:sym typeface="+mn-lt"/>
            </a:endParaRPr>
          </a:p>
        </p:txBody>
      </p:sp>
      <p:graphicFrame>
        <p:nvGraphicFramePr>
          <p:cNvPr id="4" name="Object 3"/>
          <p:cNvGraphicFramePr>
            <a:graphicFrameLocks/>
          </p:cNvGraphicFramePr>
          <p:nvPr>
            <p:custDataLst>
              <p:tags r:id="rId4"/>
            </p:custDataLst>
            <p:extLst>
              <p:ext uri="{D42A27DB-BD31-4B8C-83A1-F6EECF244321}">
                <p14:modId xmlns:p14="http://schemas.microsoft.com/office/powerpoint/2010/main" val="725212706"/>
              </p:ext>
            </p:extLst>
          </p:nvPr>
        </p:nvGraphicFramePr>
        <p:xfrm>
          <a:off x="-152400" y="800100"/>
          <a:ext cx="9286761" cy="2591010"/>
        </p:xfrm>
        <a:graphic>
          <a:graphicData uri="http://schemas.openxmlformats.org/presentationml/2006/ole">
            <mc:AlternateContent xmlns:mc="http://schemas.openxmlformats.org/markup-compatibility/2006">
              <mc:Choice xmlns:v="urn:schemas-microsoft-com:vml" Requires="v">
                <p:oleObj spid="_x0000_s54580" name="Chart" r:id="rId38" imgW="9286761" imgH="2591010" progId="MSGraph.Chart.8">
                  <p:embed followColorScheme="full"/>
                </p:oleObj>
              </mc:Choice>
              <mc:Fallback>
                <p:oleObj name="Chart" r:id="rId38" imgW="9286761" imgH="2591010" progId="MSGraph.Chart.8">
                  <p:embed followColorScheme="full"/>
                  <p:pic>
                    <p:nvPicPr>
                      <p:cNvPr id="0" name=""/>
                      <p:cNvPicPr/>
                      <p:nvPr/>
                    </p:nvPicPr>
                    <p:blipFill>
                      <a:blip r:embed="rId39"/>
                      <a:stretch>
                        <a:fillRect/>
                      </a:stretch>
                    </p:blipFill>
                    <p:spPr>
                      <a:xfrm>
                        <a:off x="-152400" y="800100"/>
                        <a:ext cx="9286761" cy="2591010"/>
                      </a:xfrm>
                      <a:prstGeom prst="rect">
                        <a:avLst/>
                      </a:prstGeom>
                    </p:spPr>
                  </p:pic>
                </p:oleObj>
              </mc:Fallback>
            </mc:AlternateContent>
          </a:graphicData>
        </a:graphic>
      </p:graphicFrame>
      <p:cxnSp>
        <p:nvCxnSpPr>
          <p:cNvPr id="7" name="Straight Connector 6"/>
          <p:cNvCxnSpPr/>
          <p:nvPr>
            <p:custDataLst>
              <p:tags r:id="rId5"/>
            </p:custDataLst>
          </p:nvPr>
        </p:nvCxnSpPr>
        <p:spPr bwMode="auto">
          <a:xfrm>
            <a:off x="4460875" y="1533525"/>
            <a:ext cx="465138"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6"/>
            </p:custDataLst>
          </p:nvPr>
        </p:nvCxnSpPr>
        <p:spPr bwMode="auto">
          <a:xfrm>
            <a:off x="342900" y="1533525"/>
            <a:ext cx="3711575"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7"/>
            </p:custDataLst>
          </p:nvPr>
        </p:nvCxnSpPr>
        <p:spPr bwMode="auto">
          <a:xfrm>
            <a:off x="5332413" y="1533525"/>
            <a:ext cx="460375"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8"/>
            </p:custDataLst>
          </p:nvPr>
        </p:nvCxnSpPr>
        <p:spPr bwMode="auto">
          <a:xfrm>
            <a:off x="6199188" y="1533525"/>
            <a:ext cx="2840037"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custDataLst>
              <p:tags r:id="rId9"/>
            </p:custDataLst>
          </p:nvPr>
        </p:nvSpPr>
        <p:spPr bwMode="auto">
          <a:xfrm>
            <a:off x="8318500" y="3246438"/>
            <a:ext cx="57467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709CF83-8C2C-437F-B395-16267EACE3B6}" type="datetime'O''''''''''''''ve''''''''''r''a''''''''ll'''''''">
              <a:rPr lang="en-IN" altLang="en-US" sz="1400"/>
              <a:pPr/>
              <a:t>Overall</a:t>
            </a:fld>
            <a:endParaRPr lang="en-IN" sz="1400" dirty="0">
              <a:latin typeface="Arial"/>
              <a:cs typeface="Arial"/>
              <a:sym typeface="Arial"/>
            </a:endParaRPr>
          </a:p>
        </p:txBody>
      </p:sp>
      <p:sp>
        <p:nvSpPr>
          <p:cNvPr id="16" name="Text Placeholder 2"/>
          <p:cNvSpPr>
            <a:spLocks noGrp="1"/>
          </p:cNvSpPr>
          <p:nvPr>
            <p:custDataLst>
              <p:tags r:id="rId10"/>
            </p:custDataLst>
          </p:nvPr>
        </p:nvSpPr>
        <p:spPr bwMode="auto">
          <a:xfrm>
            <a:off x="6477000" y="3246438"/>
            <a:ext cx="771525" cy="42545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A7B7E524-DC1C-4199-AF51-5D09768E5658}" type="datetime'In''''''ter''''na''''''l''&#10;'''' ''''''M''e''''''di''c''i''ne'">
              <a:rPr lang="en-IN" altLang="en-US" sz="1400"/>
              <a:pPr/>
              <a:t>Internal
 Medicine</a:t>
            </a:fld>
            <a:endParaRPr lang="en-IN" sz="1400" dirty="0">
              <a:latin typeface="Arial"/>
              <a:cs typeface="Arial"/>
              <a:sym typeface="Arial"/>
            </a:endParaRPr>
          </a:p>
        </p:txBody>
      </p:sp>
      <p:sp>
        <p:nvSpPr>
          <p:cNvPr id="9" name="Text Placeholder 2"/>
          <p:cNvSpPr>
            <a:spLocks noGrp="1"/>
          </p:cNvSpPr>
          <p:nvPr>
            <p:custDataLst>
              <p:tags r:id="rId11"/>
            </p:custDataLst>
          </p:nvPr>
        </p:nvSpPr>
        <p:spPr bwMode="auto">
          <a:xfrm>
            <a:off x="1331913" y="3246438"/>
            <a:ext cx="633413" cy="63817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1612282-CE5F-4576-8D88-284497C8273C}" type="datetime'MAS'' &amp;'' ''&#10;''''G''''e''n ''''''S''u''''rg''e''r''''y'''''">
              <a:rPr lang="en-IN" altLang="en-US" sz="1400"/>
              <a:pPr/>
              <a:t>MAS &amp; 
Gen Surgery</a:t>
            </a:fld>
            <a:endParaRPr lang="en-IN" sz="1400" dirty="0">
              <a:latin typeface="Arial"/>
              <a:cs typeface="Arial"/>
              <a:sym typeface="Arial"/>
            </a:endParaRPr>
          </a:p>
        </p:txBody>
      </p:sp>
      <p:sp>
        <p:nvSpPr>
          <p:cNvPr id="10" name="Text Placeholder 2"/>
          <p:cNvSpPr>
            <a:spLocks noGrp="1"/>
          </p:cNvSpPr>
          <p:nvPr>
            <p:custDataLst>
              <p:tags r:id="rId12"/>
            </p:custDataLst>
          </p:nvPr>
        </p:nvSpPr>
        <p:spPr bwMode="auto">
          <a:xfrm>
            <a:off x="2212975" y="3246438"/>
            <a:ext cx="614363" cy="42545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78F77D1-97F0-4CE2-AA83-B919AE780208}" type="datetime'''O''''rt''h''''''''''''o&#10;''''sc''''''''ien''''''''c''''''e'''">
              <a:rPr lang="en-IN" altLang="en-US" sz="1400"/>
              <a:pPr/>
              <a:t>Ortho
science</a:t>
            </a:fld>
            <a:endParaRPr lang="en-IN" sz="1400" dirty="0">
              <a:latin typeface="Arial"/>
              <a:cs typeface="Arial"/>
              <a:sym typeface="Arial"/>
            </a:endParaRPr>
          </a:p>
        </p:txBody>
      </p:sp>
      <p:sp>
        <p:nvSpPr>
          <p:cNvPr id="8" name="Text Placeholder 2"/>
          <p:cNvSpPr>
            <a:spLocks noGrp="1"/>
          </p:cNvSpPr>
          <p:nvPr>
            <p:custDataLst>
              <p:tags r:id="rId13"/>
            </p:custDataLst>
          </p:nvPr>
        </p:nvSpPr>
        <p:spPr bwMode="auto">
          <a:xfrm>
            <a:off x="430213" y="3246438"/>
            <a:ext cx="693738" cy="42545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AD94030-CCF3-46BD-9AD2-2AD8323CF92A}" type="datetime'''C''ar''''''''diac''&#10;'''''''''''''' ''''Sci''''''''ence'">
              <a:rPr lang="en-IN" altLang="en-US" sz="1400"/>
              <a:pPr/>
              <a:t>Cardiac
 Science</a:t>
            </a:fld>
            <a:endParaRPr lang="en-IN" sz="1400" dirty="0">
              <a:latin typeface="Arial"/>
              <a:cs typeface="Arial"/>
              <a:sym typeface="Arial"/>
            </a:endParaRPr>
          </a:p>
        </p:txBody>
      </p:sp>
      <p:sp>
        <p:nvSpPr>
          <p:cNvPr id="12" name="Text Placeholder 2"/>
          <p:cNvSpPr>
            <a:spLocks noGrp="1"/>
          </p:cNvSpPr>
          <p:nvPr>
            <p:custDataLst>
              <p:tags r:id="rId14"/>
            </p:custDataLst>
          </p:nvPr>
        </p:nvSpPr>
        <p:spPr bwMode="auto">
          <a:xfrm>
            <a:off x="3079750" y="3246438"/>
            <a:ext cx="614363" cy="42545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3E92820-C3D4-4592-A2A0-204BD296DD5C}" type="datetime'''O''''nco&#10;s''''c''''ie''''''''''n''''c''''''e'">
              <a:rPr lang="en-IN" altLang="en-US" sz="1400"/>
              <a:pPr/>
              <a:t>Onco
science</a:t>
            </a:fld>
            <a:endParaRPr lang="en-IN" sz="1400" dirty="0">
              <a:latin typeface="Arial"/>
              <a:cs typeface="Arial"/>
              <a:sym typeface="Arial"/>
            </a:endParaRPr>
          </a:p>
        </p:txBody>
      </p:sp>
      <p:sp>
        <p:nvSpPr>
          <p:cNvPr id="13" name="Text Placeholder 2"/>
          <p:cNvSpPr>
            <a:spLocks noGrp="1"/>
          </p:cNvSpPr>
          <p:nvPr>
            <p:custDataLst>
              <p:tags r:id="rId15"/>
            </p:custDataLst>
          </p:nvPr>
        </p:nvSpPr>
        <p:spPr bwMode="auto">
          <a:xfrm>
            <a:off x="3994150" y="3246438"/>
            <a:ext cx="527050"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0453F3A-628A-4CB8-AF16-29CC0DBDF976}" type="datetime'''''''''''''''''''''O''B''''''''GY'''''''''''''''''''''''">
              <a:rPr lang="en-IN" altLang="en-US" sz="1400"/>
              <a:pPr/>
              <a:t>OBGY</a:t>
            </a:fld>
            <a:endParaRPr lang="en-IN" sz="1400" dirty="0">
              <a:latin typeface="Arial"/>
              <a:cs typeface="Arial"/>
              <a:sym typeface="Arial"/>
            </a:endParaRPr>
          </a:p>
        </p:txBody>
      </p:sp>
      <p:sp>
        <p:nvSpPr>
          <p:cNvPr id="15" name="Text Placeholder 2"/>
          <p:cNvSpPr>
            <a:spLocks noGrp="1"/>
          </p:cNvSpPr>
          <p:nvPr>
            <p:custDataLst>
              <p:tags r:id="rId16"/>
            </p:custDataLst>
          </p:nvPr>
        </p:nvSpPr>
        <p:spPr bwMode="auto">
          <a:xfrm>
            <a:off x="5724525" y="3246438"/>
            <a:ext cx="54451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662BF4ED-B75E-4702-9D19-E9C51B1948C0}" type="datetime'''''''''O''''''''t''''''''h''''''''e''''rs'''''''''''">
              <a:rPr lang="en-IN" altLang="en-US" sz="1400"/>
              <a:pPr/>
              <a:t>Others</a:t>
            </a:fld>
            <a:endParaRPr lang="en-IN" sz="1400" dirty="0">
              <a:latin typeface="Arial"/>
              <a:cs typeface="Arial"/>
              <a:sym typeface="Arial"/>
            </a:endParaRPr>
          </a:p>
        </p:txBody>
      </p:sp>
      <p:sp>
        <p:nvSpPr>
          <p:cNvPr id="14" name="Text Placeholder 2"/>
          <p:cNvSpPr>
            <a:spLocks noGrp="1"/>
          </p:cNvSpPr>
          <p:nvPr>
            <p:custDataLst>
              <p:tags r:id="rId17"/>
            </p:custDataLst>
          </p:nvPr>
        </p:nvSpPr>
        <p:spPr bwMode="auto">
          <a:xfrm>
            <a:off x="4822825" y="3246438"/>
            <a:ext cx="614363" cy="42545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C130FE7-616F-4CEC-A56D-EA57BA1C3DD0}" type="datetime'Ne''''''''''''''''''u''''''''''''ro''''&#10;''sc''''ien''ce'''''">
              <a:rPr lang="en-IN" altLang="en-US" sz="1400"/>
              <a:pPr/>
              <a:t>Neuro
science</a:t>
            </a:fld>
            <a:endParaRPr lang="en-IN" sz="1400" dirty="0">
              <a:latin typeface="Arial"/>
              <a:cs typeface="Arial"/>
              <a:sym typeface="Arial"/>
            </a:endParaRPr>
          </a:p>
        </p:txBody>
      </p:sp>
      <p:sp>
        <p:nvSpPr>
          <p:cNvPr id="21" name="TextBox 20"/>
          <p:cNvSpPr txBox="1"/>
          <p:nvPr/>
        </p:nvSpPr>
        <p:spPr>
          <a:xfrm>
            <a:off x="179511" y="6165304"/>
            <a:ext cx="8859713" cy="738664"/>
          </a:xfrm>
          <a:prstGeom prst="rect">
            <a:avLst/>
          </a:prstGeom>
          <a:noFill/>
        </p:spPr>
        <p:txBody>
          <a:bodyPr wrap="square" rtlCol="0">
            <a:spAutoFit/>
          </a:bodyPr>
          <a:lstStyle/>
          <a:p>
            <a:r>
              <a:rPr lang="en-IN" sz="1400" dirty="0" smtClean="0"/>
              <a:t>Note : 1) The above are IPD patient satisfaction scores , basis T2-B2 Logic (Top 2 – Bottom 2)</a:t>
            </a:r>
          </a:p>
          <a:p>
            <a:r>
              <a:rPr lang="en-IN" sz="1400" dirty="0" smtClean="0"/>
              <a:t>2) Rating </a:t>
            </a:r>
            <a:r>
              <a:rPr lang="en-IN" sz="1400" dirty="0"/>
              <a:t>scale is Excellent, Very Good, Good, Fair, Poor. Top2 is percentage of customers who have rated Excellent or Very Good while Bot2 is percentage of customers who have rated Fair or </a:t>
            </a:r>
            <a:r>
              <a:rPr lang="en-IN" sz="1400" dirty="0" smtClean="0"/>
              <a:t>Poor</a:t>
            </a:r>
            <a:endParaRPr lang="en-IN" sz="1400" dirty="0"/>
          </a:p>
        </p:txBody>
      </p:sp>
      <p:sp>
        <p:nvSpPr>
          <p:cNvPr id="22" name="Rectangle 21"/>
          <p:cNvSpPr/>
          <p:nvPr/>
        </p:nvSpPr>
        <p:spPr>
          <a:xfrm>
            <a:off x="5557242" y="980728"/>
            <a:ext cx="2989858" cy="360040"/>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200" b="1" dirty="0" smtClean="0">
                <a:solidFill>
                  <a:prstClr val="black"/>
                </a:solidFill>
                <a:latin typeface="Arial" pitchFamily="34" charset="0"/>
                <a:cs typeface="Arial" pitchFamily="34" charset="0"/>
              </a:rPr>
              <a:t>Patient Score : Specialty Wise : MHC</a:t>
            </a:r>
            <a:endParaRPr lang="en-US" sz="1400" i="1" dirty="0">
              <a:solidFill>
                <a:prstClr val="black"/>
              </a:solidFill>
              <a:latin typeface="Arial" pitchFamily="34" charset="0"/>
              <a:cs typeface="Arial" pitchFamily="34" charset="0"/>
            </a:endParaRPr>
          </a:p>
        </p:txBody>
      </p:sp>
      <p:graphicFrame>
        <p:nvGraphicFramePr>
          <p:cNvPr id="23" name="Object 22"/>
          <p:cNvGraphicFramePr>
            <a:graphicFrameLocks/>
          </p:cNvGraphicFramePr>
          <p:nvPr>
            <p:custDataLst>
              <p:tags r:id="rId18"/>
            </p:custDataLst>
            <p:extLst>
              <p:ext uri="{D42A27DB-BD31-4B8C-83A1-F6EECF244321}">
                <p14:modId xmlns:p14="http://schemas.microsoft.com/office/powerpoint/2010/main" val="2811228861"/>
              </p:ext>
            </p:extLst>
          </p:nvPr>
        </p:nvGraphicFramePr>
        <p:xfrm>
          <a:off x="-190500" y="3657600"/>
          <a:ext cx="9439189" cy="2352636"/>
        </p:xfrm>
        <a:graphic>
          <a:graphicData uri="http://schemas.openxmlformats.org/presentationml/2006/ole">
            <mc:AlternateContent xmlns:mc="http://schemas.openxmlformats.org/markup-compatibility/2006">
              <mc:Choice xmlns:v="urn:schemas-microsoft-com:vml" Requires="v">
                <p:oleObj spid="_x0000_s54581" name="Chart" r:id="rId40" imgW="9439189" imgH="2352636" progId="MSGraph.Chart.8">
                  <p:embed followColorScheme="full"/>
                </p:oleObj>
              </mc:Choice>
              <mc:Fallback>
                <p:oleObj name="Chart" r:id="rId40" imgW="9439189" imgH="2352636" progId="MSGraph.Chart.8">
                  <p:embed followColorScheme="full"/>
                  <p:pic>
                    <p:nvPicPr>
                      <p:cNvPr id="0" name=""/>
                      <p:cNvPicPr/>
                      <p:nvPr/>
                    </p:nvPicPr>
                    <p:blipFill>
                      <a:blip r:embed="rId41"/>
                      <a:stretch>
                        <a:fillRect/>
                      </a:stretch>
                    </p:blipFill>
                    <p:spPr>
                      <a:xfrm>
                        <a:off x="-190500" y="3657600"/>
                        <a:ext cx="9439189" cy="2352636"/>
                      </a:xfrm>
                      <a:prstGeom prst="rect">
                        <a:avLst/>
                      </a:prstGeom>
                    </p:spPr>
                  </p:pic>
                </p:oleObj>
              </mc:Fallback>
            </mc:AlternateContent>
          </a:graphicData>
        </a:graphic>
      </p:graphicFrame>
      <p:cxnSp>
        <p:nvCxnSpPr>
          <p:cNvPr id="37" name="Straight Connector 36"/>
          <p:cNvCxnSpPr/>
          <p:nvPr>
            <p:custDataLst>
              <p:tags r:id="rId19"/>
            </p:custDataLst>
          </p:nvPr>
        </p:nvCxnSpPr>
        <p:spPr bwMode="auto">
          <a:xfrm>
            <a:off x="5318125" y="4695825"/>
            <a:ext cx="3255963"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20"/>
            </p:custDataLst>
          </p:nvPr>
        </p:nvCxnSpPr>
        <p:spPr bwMode="auto">
          <a:xfrm>
            <a:off x="352425" y="4695825"/>
            <a:ext cx="3097213"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21"/>
            </p:custDataLst>
          </p:nvPr>
        </p:nvCxnSpPr>
        <p:spPr bwMode="auto">
          <a:xfrm>
            <a:off x="4589463" y="4695825"/>
            <a:ext cx="322263"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2"/>
            </p:custDataLst>
          </p:nvPr>
        </p:nvCxnSpPr>
        <p:spPr bwMode="auto">
          <a:xfrm>
            <a:off x="8980488" y="4695825"/>
            <a:ext cx="163513"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23"/>
            </p:custDataLst>
          </p:nvPr>
        </p:nvCxnSpPr>
        <p:spPr bwMode="auto">
          <a:xfrm>
            <a:off x="3856038" y="4695825"/>
            <a:ext cx="327025" cy="0"/>
          </a:xfrm>
          <a:prstGeom prst="line">
            <a:avLst/>
          </a:prstGeom>
          <a:ln w="952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 Placeholder 2"/>
          <p:cNvSpPr>
            <a:spLocks noGrp="1"/>
          </p:cNvSpPr>
          <p:nvPr>
            <p:custDataLst>
              <p:tags r:id="rId24"/>
            </p:custDataLst>
          </p:nvPr>
        </p:nvSpPr>
        <p:spPr bwMode="auto">
          <a:xfrm>
            <a:off x="3486150" y="5818188"/>
            <a:ext cx="334963"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8930EB3-AF5C-4E52-B432-551575EAA7A1}" type="datetime'''''''''''''''S''a''''''''ke''''''''''''''''''t'''''''">
              <a:rPr lang="en-IN" altLang="en-US" sz="1000"/>
              <a:pPr/>
              <a:t>Saket</a:t>
            </a:fld>
            <a:endParaRPr lang="en-IN" sz="1000" dirty="0">
              <a:latin typeface="Arial"/>
              <a:cs typeface="Arial"/>
              <a:sym typeface="Arial"/>
            </a:endParaRPr>
          </a:p>
        </p:txBody>
      </p:sp>
      <p:sp>
        <p:nvSpPr>
          <p:cNvPr id="38" name="Text Placeholder 2"/>
          <p:cNvSpPr>
            <a:spLocks noGrp="1"/>
          </p:cNvSpPr>
          <p:nvPr>
            <p:custDataLst>
              <p:tags r:id="rId25"/>
            </p:custDataLst>
          </p:nvPr>
        </p:nvSpPr>
        <p:spPr bwMode="auto">
          <a:xfrm>
            <a:off x="5707063" y="5818188"/>
            <a:ext cx="273050"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FB7FD4A-69E2-43EA-9164-9A61617DE2B6}" type="datetime'''''''''''''SH''''''''''''''B'''''''''''''''''''''''''''''''">
              <a:rPr lang="en-IN" altLang="en-US" sz="1000"/>
              <a:pPr/>
              <a:t>SHB</a:t>
            </a:fld>
            <a:endParaRPr lang="en-IN" sz="1000" dirty="0">
              <a:latin typeface="Arial"/>
              <a:cs typeface="Arial"/>
              <a:sym typeface="Arial"/>
            </a:endParaRPr>
          </a:p>
        </p:txBody>
      </p:sp>
      <p:sp>
        <p:nvSpPr>
          <p:cNvPr id="29" name="Text Placeholder 2"/>
          <p:cNvSpPr>
            <a:spLocks noGrp="1"/>
          </p:cNvSpPr>
          <p:nvPr>
            <p:custDataLst>
              <p:tags r:id="rId26"/>
            </p:custDataLst>
          </p:nvPr>
        </p:nvSpPr>
        <p:spPr bwMode="auto">
          <a:xfrm>
            <a:off x="4940300" y="5818188"/>
            <a:ext cx="350838"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8C540F9-D39C-43B9-8884-94D91117D447}" type="datetime'''''''''''S''''''m''''''''''''''a''''''''''''''''rt'">
              <a:rPr lang="en-IN" altLang="en-US" sz="1000"/>
              <a:pPr/>
              <a:t>Smart</a:t>
            </a:fld>
            <a:endParaRPr lang="en-IN" sz="1000" dirty="0">
              <a:latin typeface="Arial"/>
              <a:cs typeface="Arial"/>
              <a:sym typeface="Arial"/>
            </a:endParaRPr>
          </a:p>
        </p:txBody>
      </p:sp>
      <p:sp>
        <p:nvSpPr>
          <p:cNvPr id="28" name="Text Placeholder 2"/>
          <p:cNvSpPr>
            <a:spLocks noGrp="1"/>
          </p:cNvSpPr>
          <p:nvPr>
            <p:custDataLst>
              <p:tags r:id="rId27"/>
            </p:custDataLst>
          </p:nvPr>
        </p:nvSpPr>
        <p:spPr bwMode="auto">
          <a:xfrm>
            <a:off x="8547100" y="5818188"/>
            <a:ext cx="461963" cy="4572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C4BBCCC2-298C-4D74-A90A-A36C7B030F1C}" type="datetime'Ov''e''''''r''all&#10;Ne''''u''''''''''''''''ro S''c''ie''nc''e'''">
              <a:rPr lang="en-IN" altLang="en-US" sz="1000"/>
              <a:pPr/>
              <a:t>Overall
Neuro Science</a:t>
            </a:fld>
            <a:endParaRPr lang="en-IN" sz="1000" dirty="0">
              <a:latin typeface="Arial"/>
              <a:cs typeface="Arial"/>
              <a:sym typeface="Arial"/>
            </a:endParaRPr>
          </a:p>
        </p:txBody>
      </p:sp>
      <p:sp>
        <p:nvSpPr>
          <p:cNvPr id="35" name="Text Placeholder 2"/>
          <p:cNvSpPr>
            <a:spLocks noGrp="1"/>
          </p:cNvSpPr>
          <p:nvPr>
            <p:custDataLst>
              <p:tags r:id="rId28"/>
            </p:custDataLst>
          </p:nvPr>
        </p:nvSpPr>
        <p:spPr bwMode="auto">
          <a:xfrm>
            <a:off x="4249738" y="5818188"/>
            <a:ext cx="273050"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B7B297C-5DA3-43A4-8608-59DC9742DC59}" type="datetime'''''''VS''''''''''''''''H'''''''''''''''''''">
              <a:rPr lang="en-IN" altLang="en-US" sz="1000"/>
              <a:pPr/>
              <a:t>VSH</a:t>
            </a:fld>
            <a:endParaRPr lang="en-IN" sz="1000" dirty="0">
              <a:latin typeface="Arial"/>
              <a:cs typeface="Arial"/>
              <a:sym typeface="Arial"/>
            </a:endParaRPr>
          </a:p>
        </p:txBody>
      </p:sp>
      <p:sp>
        <p:nvSpPr>
          <p:cNvPr id="34" name="Text Placeholder 2"/>
          <p:cNvSpPr>
            <a:spLocks noGrp="1"/>
          </p:cNvSpPr>
          <p:nvPr>
            <p:custDataLst>
              <p:tags r:id="rId29"/>
            </p:custDataLst>
          </p:nvPr>
        </p:nvSpPr>
        <p:spPr bwMode="auto">
          <a:xfrm>
            <a:off x="2636838" y="5818188"/>
            <a:ext cx="566738"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3E98FB2-BAC2-416B-809F-A6C31CFB7AA7}" type="datetime'''''''D''e''''h''ra''''''''''d''''''''''''''''un'''''''''''">
              <a:rPr lang="en-IN" altLang="en-US" sz="1000"/>
              <a:pPr/>
              <a:t>Dehradun</a:t>
            </a:fld>
            <a:endParaRPr lang="en-IN" sz="1000" dirty="0">
              <a:latin typeface="Arial"/>
              <a:cs typeface="Arial"/>
              <a:sym typeface="Arial"/>
            </a:endParaRPr>
          </a:p>
        </p:txBody>
      </p:sp>
      <p:sp>
        <p:nvSpPr>
          <p:cNvPr id="33" name="Text Placeholder 2"/>
          <p:cNvSpPr>
            <a:spLocks noGrp="1"/>
          </p:cNvSpPr>
          <p:nvPr>
            <p:custDataLst>
              <p:tags r:id="rId30"/>
            </p:custDataLst>
          </p:nvPr>
        </p:nvSpPr>
        <p:spPr bwMode="auto">
          <a:xfrm>
            <a:off x="1993900" y="5818188"/>
            <a:ext cx="385763"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9844A69-5CBB-4D64-BEE5-6A0D7146EB61}" type="datetime'''''''''''''''''''M''''o''''''''''ha''''''''l''i'''''">
              <a:rPr lang="en-IN" altLang="en-US" sz="1000"/>
              <a:pPr/>
              <a:t>Mohali</a:t>
            </a:fld>
            <a:endParaRPr lang="en-IN" sz="1000" dirty="0">
              <a:latin typeface="Arial"/>
              <a:cs typeface="Arial"/>
              <a:sym typeface="Arial"/>
            </a:endParaRPr>
          </a:p>
        </p:txBody>
      </p:sp>
      <p:sp>
        <p:nvSpPr>
          <p:cNvPr id="32" name="Text Placeholder 2"/>
          <p:cNvSpPr>
            <a:spLocks noGrp="1"/>
          </p:cNvSpPr>
          <p:nvPr>
            <p:custDataLst>
              <p:tags r:id="rId31"/>
            </p:custDataLst>
          </p:nvPr>
        </p:nvSpPr>
        <p:spPr bwMode="auto">
          <a:xfrm>
            <a:off x="465138" y="5818188"/>
            <a:ext cx="509588"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7A9D046-109D-4975-8BEA-9F37759A6447}" type="datetime'''Ba''''''''''''''''''''t''''''''''''''''''hind''''''a'''">
              <a:rPr lang="en-IN" altLang="en-US" sz="1000"/>
              <a:pPr/>
              <a:t>Bathinda</a:t>
            </a:fld>
            <a:endParaRPr lang="en-IN" sz="1000" dirty="0">
              <a:latin typeface="Arial"/>
              <a:cs typeface="Arial"/>
              <a:sym typeface="Arial"/>
            </a:endParaRPr>
          </a:p>
        </p:txBody>
      </p:sp>
      <p:sp>
        <p:nvSpPr>
          <p:cNvPr id="31" name="Text Placeholder 2"/>
          <p:cNvSpPr>
            <a:spLocks noGrp="1"/>
          </p:cNvSpPr>
          <p:nvPr>
            <p:custDataLst>
              <p:tags r:id="rId32"/>
            </p:custDataLst>
          </p:nvPr>
        </p:nvSpPr>
        <p:spPr bwMode="auto">
          <a:xfrm>
            <a:off x="1201738" y="5818188"/>
            <a:ext cx="503238"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7A6BC31-FF81-4D84-AE1D-886B19DF8F50}" type="datetime'G''''''''''''''''''''u''''r''''g''''a''o''''''''''''''n'''''''">
              <a:rPr lang="en-IN" altLang="en-US" sz="1000"/>
              <a:pPr/>
              <a:t>Gurgaon</a:t>
            </a:fld>
            <a:endParaRPr lang="en-IN" sz="1000" dirty="0">
              <a:latin typeface="Arial"/>
              <a:cs typeface="Arial"/>
              <a:sym typeface="Arial"/>
            </a:endParaRPr>
          </a:p>
        </p:txBody>
      </p:sp>
      <p:sp>
        <p:nvSpPr>
          <p:cNvPr id="40" name="Text Placeholder 2"/>
          <p:cNvSpPr>
            <a:spLocks noGrp="1"/>
          </p:cNvSpPr>
          <p:nvPr>
            <p:custDataLst>
              <p:tags r:id="rId33"/>
            </p:custDataLst>
          </p:nvPr>
        </p:nvSpPr>
        <p:spPr bwMode="auto">
          <a:xfrm>
            <a:off x="7178675" y="5818188"/>
            <a:ext cx="265113"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7C08370-3417-49D7-BAB8-EC89CC9EC7BA}" type="datetime'''''P''''P''''''''''''''''''''''''''''''A'''''">
              <a:rPr lang="en-IN" altLang="en-US" sz="1000"/>
              <a:pPr/>
              <a:t>PPA</a:t>
            </a:fld>
            <a:endParaRPr lang="en-IN" sz="1000" dirty="0">
              <a:latin typeface="Arial"/>
              <a:cs typeface="Arial"/>
              <a:sym typeface="Arial"/>
            </a:endParaRPr>
          </a:p>
        </p:txBody>
      </p:sp>
      <p:sp>
        <p:nvSpPr>
          <p:cNvPr id="39" name="Text Placeholder 2"/>
          <p:cNvSpPr>
            <a:spLocks noGrp="1"/>
          </p:cNvSpPr>
          <p:nvPr>
            <p:custDataLst>
              <p:tags r:id="rId34"/>
            </p:custDataLst>
          </p:nvPr>
        </p:nvSpPr>
        <p:spPr bwMode="auto">
          <a:xfrm>
            <a:off x="6437313" y="5818188"/>
            <a:ext cx="279400" cy="1524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32D7426-C665-4A24-85B1-0EEAC16F155A}" type="datetime'''''''''''''P''P''G'''''''''''''''''''''''">
              <a:rPr lang="en-IN" altLang="en-US" sz="1000"/>
              <a:pPr/>
              <a:t>PPG</a:t>
            </a:fld>
            <a:endParaRPr lang="en-IN" sz="1000" dirty="0">
              <a:latin typeface="Arial"/>
              <a:cs typeface="Arial"/>
              <a:sym typeface="Arial"/>
            </a:endParaRPr>
          </a:p>
        </p:txBody>
      </p:sp>
      <p:sp>
        <p:nvSpPr>
          <p:cNvPr id="41" name="Rectangle 40"/>
          <p:cNvSpPr/>
          <p:nvPr/>
        </p:nvSpPr>
        <p:spPr>
          <a:xfrm>
            <a:off x="5508103" y="3789040"/>
            <a:ext cx="3269977" cy="360040"/>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200" b="1" dirty="0" smtClean="0">
                <a:solidFill>
                  <a:prstClr val="black"/>
                </a:solidFill>
                <a:latin typeface="Arial" pitchFamily="34" charset="0"/>
                <a:cs typeface="Arial" pitchFamily="34" charset="0"/>
              </a:rPr>
              <a:t>Neuro Science : Unit Wise : MHC</a:t>
            </a:r>
            <a:endParaRPr lang="en-US" sz="1400" i="1" dirty="0">
              <a:solidFill>
                <a:prstClr val="black"/>
              </a:solidFill>
              <a:latin typeface="Arial" pitchFamily="34" charset="0"/>
              <a:cs typeface="Arial" pitchFamily="34" charset="0"/>
            </a:endParaRPr>
          </a:p>
        </p:txBody>
      </p:sp>
      <p:sp>
        <p:nvSpPr>
          <p:cNvPr id="46"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US" sz="2000" b="1" dirty="0">
                <a:latin typeface="Arial" panose="020B0604020202020204" pitchFamily="34" charset="0"/>
                <a:cs typeface="Arial" panose="020B0604020202020204" pitchFamily="34" charset="0"/>
              </a:rPr>
              <a:t>Patient Feedback Scores : YTD Oct’16</a:t>
            </a:r>
            <a:endParaRPr lang="en-IN" sz="2000" b="1" dirty="0">
              <a:solidFill>
                <a:prstClr val="black"/>
              </a:solidFill>
              <a:latin typeface="Arial" pitchFamily="34" charset="0"/>
              <a:cs typeface="Arial" pitchFamily="34" charset="0"/>
            </a:endParaRPr>
          </a:p>
        </p:txBody>
      </p:sp>
      <p:sp>
        <p:nvSpPr>
          <p:cNvPr id="48" name="Slide Number Placeholder 47"/>
          <p:cNvSpPr>
            <a:spLocks noGrp="1"/>
          </p:cNvSpPr>
          <p:nvPr>
            <p:ph type="sldNum" sz="quarter" idx="12"/>
          </p:nvPr>
        </p:nvSpPr>
        <p:spPr>
          <a:xfrm>
            <a:off x="6902896" y="6356350"/>
            <a:ext cx="2133600" cy="365125"/>
          </a:xfrm>
        </p:spPr>
        <p:txBody>
          <a:bodyPr/>
          <a:lstStyle/>
          <a:p>
            <a:fld id="{22625DD9-E95C-4E36-A780-EB4B59B201F4}" type="slidenum">
              <a:rPr lang="en-US" smtClean="0">
                <a:solidFill>
                  <a:prstClr val="black"/>
                </a:solidFill>
              </a:rPr>
              <a:pPr/>
              <a:t>37</a:t>
            </a:fld>
            <a:endParaRPr lang="en-US">
              <a:solidFill>
                <a:prstClr val="black"/>
              </a:solidFill>
            </a:endParaRPr>
          </a:p>
        </p:txBody>
      </p:sp>
      <p:sp>
        <p:nvSpPr>
          <p:cNvPr id="3" name="Bevel 2"/>
          <p:cNvSpPr/>
          <p:nvPr/>
        </p:nvSpPr>
        <p:spPr>
          <a:xfrm>
            <a:off x="4822825" y="1340768"/>
            <a:ext cx="577156" cy="432048"/>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Bevel 41"/>
          <p:cNvSpPr/>
          <p:nvPr/>
        </p:nvSpPr>
        <p:spPr>
          <a:xfrm>
            <a:off x="8493570" y="4365104"/>
            <a:ext cx="577156" cy="432048"/>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0175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553239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708"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38</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AK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Vivek Verma (Dr JD Mukherjee)</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197206101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6706511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55"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39</a:t>
            </a:fld>
            <a:endParaRPr lang="en-US"/>
          </a:p>
        </p:txBody>
      </p:sp>
      <p:sp>
        <p:nvSpPr>
          <p:cNvPr id="34"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Index</a:t>
            </a:r>
            <a:endParaRPr lang="en-IN" sz="2000" b="1" dirty="0">
              <a:solidFill>
                <a:prstClr val="black"/>
              </a:solidFill>
              <a:latin typeface="Arial" pitchFamily="34" charset="0"/>
              <a:cs typeface="Arial" pitchFamily="34" charset="0"/>
            </a:endParaRPr>
          </a:p>
        </p:txBody>
      </p:sp>
      <p:sp>
        <p:nvSpPr>
          <p:cNvPr id="23" name="Rectangle 22"/>
          <p:cNvSpPr/>
          <p:nvPr/>
        </p:nvSpPr>
        <p:spPr>
          <a:xfrm>
            <a:off x="3308472" y="1484784"/>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Update </a:t>
            </a:r>
            <a:r>
              <a:rPr lang="en-US" sz="1600" b="1" dirty="0" smtClean="0">
                <a:solidFill>
                  <a:prstClr val="black"/>
                </a:solidFill>
                <a:latin typeface="Arial" pitchFamily="34" charset="0"/>
                <a:cs typeface="Arial" pitchFamily="34" charset="0"/>
              </a:rPr>
              <a:t> : Y-o-Y</a:t>
            </a:r>
            <a:endParaRPr lang="en-US" i="1" dirty="0">
              <a:solidFill>
                <a:prstClr val="black"/>
              </a:solidFill>
              <a:latin typeface="Arial" pitchFamily="34" charset="0"/>
              <a:cs typeface="Arial" pitchFamily="34" charset="0"/>
            </a:endParaRPr>
          </a:p>
        </p:txBody>
      </p:sp>
      <p:sp>
        <p:nvSpPr>
          <p:cNvPr id="24" name="Rectangle 23"/>
          <p:cNvSpPr/>
          <p:nvPr/>
        </p:nvSpPr>
        <p:spPr>
          <a:xfrm>
            <a:off x="2655020" y="148478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1</a:t>
            </a:r>
            <a:endParaRPr lang="en-US" sz="1600" b="1" dirty="0">
              <a:solidFill>
                <a:prstClr val="black"/>
              </a:solidFill>
              <a:latin typeface="Arial" pitchFamily="34" charset="0"/>
              <a:cs typeface="Arial" pitchFamily="34" charset="0"/>
            </a:endParaRPr>
          </a:p>
        </p:txBody>
      </p:sp>
      <p:sp>
        <p:nvSpPr>
          <p:cNvPr id="25" name="Rectangle 24"/>
          <p:cNvSpPr/>
          <p:nvPr/>
        </p:nvSpPr>
        <p:spPr>
          <a:xfrm>
            <a:off x="971600" y="1484784"/>
            <a:ext cx="1524000" cy="302433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smtClean="0">
                <a:solidFill>
                  <a:prstClr val="black"/>
                </a:solidFill>
                <a:latin typeface="Arial" pitchFamily="34" charset="0"/>
                <a:cs typeface="Arial" pitchFamily="34" charset="0"/>
              </a:rPr>
              <a:t>Financials Update</a:t>
            </a:r>
            <a:endParaRPr lang="en-IN" b="1" dirty="0">
              <a:solidFill>
                <a:prstClr val="black"/>
              </a:solidFill>
              <a:latin typeface="Arial" pitchFamily="34" charset="0"/>
              <a:cs typeface="Arial" pitchFamily="34" charset="0"/>
            </a:endParaRPr>
          </a:p>
        </p:txBody>
      </p:sp>
      <p:pic>
        <p:nvPicPr>
          <p:cNvPr id="54" name="Picture 3" descr="image001"/>
          <p:cNvPicPr>
            <a:picLocks noChangeAspect="1" noChangeArrowheads="1"/>
          </p:cNvPicPr>
          <p:nvPr/>
        </p:nvPicPr>
        <p:blipFill>
          <a:blip r:embed="rId6">
            <a:biLevel thresh="75000"/>
          </a:blip>
          <a:srcRect/>
          <a:stretch>
            <a:fillRect/>
          </a:stretch>
        </p:blipFill>
        <p:spPr bwMode="auto">
          <a:xfrm>
            <a:off x="323528" y="2420888"/>
            <a:ext cx="483935" cy="557680"/>
          </a:xfrm>
          <a:prstGeom prst="rect">
            <a:avLst/>
          </a:prstGeom>
          <a:noFill/>
          <a:ln w="9525">
            <a:noFill/>
            <a:miter lim="800000"/>
            <a:headEnd/>
            <a:tailEnd/>
          </a:ln>
        </p:spPr>
      </p:pic>
      <p:sp>
        <p:nvSpPr>
          <p:cNvPr id="35" name="Rectangle 34"/>
          <p:cNvSpPr/>
          <p:nvPr/>
        </p:nvSpPr>
        <p:spPr>
          <a:xfrm>
            <a:off x="3308472" y="2276872"/>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a:t>
            </a:r>
            <a:r>
              <a:rPr lang="en-US" sz="1600" b="1" dirty="0" smtClean="0">
                <a:solidFill>
                  <a:prstClr val="black"/>
                </a:solidFill>
                <a:latin typeface="Arial" pitchFamily="34" charset="0"/>
                <a:cs typeface="Arial" pitchFamily="34" charset="0"/>
              </a:rPr>
              <a:t>Performance : Current Year YTD Oct’16</a:t>
            </a:r>
            <a:endParaRPr lang="en-US" i="1" dirty="0">
              <a:solidFill>
                <a:prstClr val="black"/>
              </a:solidFill>
              <a:latin typeface="Arial" pitchFamily="34" charset="0"/>
              <a:cs typeface="Arial" pitchFamily="34" charset="0"/>
            </a:endParaRPr>
          </a:p>
        </p:txBody>
      </p:sp>
      <p:sp>
        <p:nvSpPr>
          <p:cNvPr id="36" name="Rectangle 35"/>
          <p:cNvSpPr/>
          <p:nvPr/>
        </p:nvSpPr>
        <p:spPr>
          <a:xfrm>
            <a:off x="2655020" y="2276872"/>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2</a:t>
            </a:r>
            <a:endParaRPr lang="en-US" sz="1600" b="1" dirty="0">
              <a:solidFill>
                <a:prstClr val="black"/>
              </a:solidFill>
              <a:latin typeface="Arial" pitchFamily="34" charset="0"/>
              <a:cs typeface="Arial" pitchFamily="34" charset="0"/>
            </a:endParaRPr>
          </a:p>
        </p:txBody>
      </p:sp>
      <p:sp>
        <p:nvSpPr>
          <p:cNvPr id="37" name="Rectangle 36"/>
          <p:cNvSpPr/>
          <p:nvPr/>
        </p:nvSpPr>
        <p:spPr>
          <a:xfrm>
            <a:off x="3308472" y="3068960"/>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a:t>
            </a:r>
            <a:r>
              <a:rPr lang="en-US" sz="1600" b="1" dirty="0" smtClean="0">
                <a:solidFill>
                  <a:prstClr val="black"/>
                </a:solidFill>
                <a:latin typeface="Arial" pitchFamily="34" charset="0"/>
                <a:cs typeface="Arial" pitchFamily="34" charset="0"/>
              </a:rPr>
              <a:t>Channel Wise Business Performance</a:t>
            </a:r>
            <a:endParaRPr lang="en-US" i="1" dirty="0">
              <a:solidFill>
                <a:prstClr val="black"/>
              </a:solidFill>
              <a:latin typeface="Arial" pitchFamily="34" charset="0"/>
              <a:cs typeface="Arial" pitchFamily="34" charset="0"/>
            </a:endParaRPr>
          </a:p>
        </p:txBody>
      </p:sp>
      <p:sp>
        <p:nvSpPr>
          <p:cNvPr id="38" name="Rectangle 37"/>
          <p:cNvSpPr/>
          <p:nvPr/>
        </p:nvSpPr>
        <p:spPr>
          <a:xfrm>
            <a:off x="2655020" y="3068960"/>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3</a:t>
            </a:r>
            <a:endParaRPr lang="en-US" sz="1600" b="1" dirty="0">
              <a:solidFill>
                <a:prstClr val="black"/>
              </a:solidFill>
              <a:latin typeface="Arial" pitchFamily="34" charset="0"/>
              <a:cs typeface="Arial" pitchFamily="34" charset="0"/>
            </a:endParaRPr>
          </a:p>
        </p:txBody>
      </p:sp>
      <p:sp>
        <p:nvSpPr>
          <p:cNvPr id="39" name="Rectangle 38"/>
          <p:cNvSpPr/>
          <p:nvPr/>
        </p:nvSpPr>
        <p:spPr>
          <a:xfrm>
            <a:off x="3308472" y="3861048"/>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Unit Wise Revenue Performance : Top 6 Units</a:t>
            </a:r>
            <a:endParaRPr lang="en-US" sz="1600" i="1" dirty="0">
              <a:solidFill>
                <a:prstClr val="black"/>
              </a:solidFill>
              <a:latin typeface="Arial" pitchFamily="34" charset="0"/>
              <a:cs typeface="Arial" pitchFamily="34" charset="0"/>
            </a:endParaRPr>
          </a:p>
        </p:txBody>
      </p:sp>
      <p:sp>
        <p:nvSpPr>
          <p:cNvPr id="40" name="Rectangle 39"/>
          <p:cNvSpPr/>
          <p:nvPr/>
        </p:nvSpPr>
        <p:spPr>
          <a:xfrm>
            <a:off x="2655020" y="3861048"/>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4</a:t>
            </a:r>
            <a:endParaRPr lang="en-US" sz="16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72669323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p:cNvSpPr txBox="1"/>
          <p:nvPr/>
        </p:nvSpPr>
        <p:spPr>
          <a:xfrm>
            <a:off x="346065" y="1516722"/>
            <a:ext cx="8253986"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smtClean="0">
                <a:solidFill>
                  <a:prstClr val="black"/>
                </a:solidFill>
                <a:latin typeface="Arial" panose="020B0604020202020204" pitchFamily="34" charset="0"/>
                <a:cs typeface="Arial" panose="020B0604020202020204" pitchFamily="34" charset="0"/>
              </a:rPr>
              <a:t>Dr. </a:t>
            </a:r>
            <a:r>
              <a:rPr lang="en-US" sz="1600" b="1" dirty="0" err="1" smtClean="0">
                <a:solidFill>
                  <a:prstClr val="black"/>
                </a:solidFill>
                <a:latin typeface="Arial" panose="020B0604020202020204" pitchFamily="34" charset="0"/>
                <a:cs typeface="Arial" panose="020B0604020202020204" pitchFamily="34" charset="0"/>
              </a:rPr>
              <a:t>Kavita</a:t>
            </a:r>
            <a:r>
              <a:rPr lang="en-US" sz="1600" b="1" dirty="0" smtClean="0">
                <a:solidFill>
                  <a:prstClr val="black"/>
                </a:solidFill>
                <a:latin typeface="Arial" panose="020B0604020202020204" pitchFamily="34" charset="0"/>
                <a:cs typeface="Arial" panose="020B0604020202020204" pitchFamily="34" charset="0"/>
              </a:rPr>
              <a:t> </a:t>
            </a:r>
            <a:r>
              <a:rPr lang="en-US" sz="1600" b="1" smtClean="0">
                <a:solidFill>
                  <a:prstClr val="black"/>
                </a:solidFill>
                <a:latin typeface="Arial" panose="020B0604020202020204" pitchFamily="34" charset="0"/>
                <a:cs typeface="Arial" panose="020B0604020202020204" pitchFamily="34" charset="0"/>
              </a:rPr>
              <a:t>Sandhu - </a:t>
            </a:r>
            <a:r>
              <a:rPr lang="en-US" sz="1600" b="1" dirty="0" smtClean="0">
                <a:solidFill>
                  <a:prstClr val="black"/>
                </a:solidFill>
                <a:latin typeface="Arial" panose="020B0604020202020204" pitchFamily="34" charset="0"/>
                <a:cs typeface="Arial" panose="020B0604020202020204" pitchFamily="34" charset="0"/>
              </a:rPr>
              <a:t>Director  Neuro Anesthesia, Saket</a:t>
            </a:r>
          </a:p>
        </p:txBody>
      </p:sp>
      <p:sp>
        <p:nvSpPr>
          <p:cNvPr id="6" name="TextBox 14"/>
          <p:cNvSpPr txBox="1"/>
          <p:nvPr/>
        </p:nvSpPr>
        <p:spPr>
          <a:xfrm>
            <a:off x="323528" y="2194411"/>
            <a:ext cx="8253986"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smtClean="0">
                <a:solidFill>
                  <a:prstClr val="black"/>
                </a:solidFill>
                <a:latin typeface="Arial" panose="020B0604020202020204" pitchFamily="34" charset="0"/>
                <a:cs typeface="Arial" panose="020B0604020202020204" pitchFamily="34" charset="0"/>
              </a:rPr>
              <a:t>Dr.  Bharat Agarwal (Radiology) – Director Radiology, Max Healthcare</a:t>
            </a:r>
            <a:endParaRPr lang="en-US" sz="800" b="1" dirty="0" smtClean="0">
              <a:solidFill>
                <a:prstClr val="black"/>
              </a:solidFill>
              <a:latin typeface="Arial" panose="020B0604020202020204" pitchFamily="34" charset="0"/>
              <a:cs typeface="Arial" panose="020B0604020202020204" pitchFamily="34" charset="0"/>
            </a:endParaRPr>
          </a:p>
        </p:txBody>
      </p:sp>
      <p:sp>
        <p:nvSpPr>
          <p:cNvPr id="7" name="TextBox 14"/>
          <p:cNvSpPr txBox="1"/>
          <p:nvPr/>
        </p:nvSpPr>
        <p:spPr>
          <a:xfrm>
            <a:off x="364269" y="3573016"/>
            <a:ext cx="8253986"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smtClean="0">
                <a:solidFill>
                  <a:prstClr val="black"/>
                </a:solidFill>
                <a:latin typeface="Arial" panose="020B0604020202020204" pitchFamily="34" charset="0"/>
                <a:cs typeface="Arial" panose="020B0604020202020204" pitchFamily="34" charset="0"/>
              </a:rPr>
              <a:t>Dr.  Shobha Keswani (Neuro rehabilitation) – Head Physiotherapy, Saket</a:t>
            </a:r>
            <a:endParaRPr lang="en-US" sz="800" b="1" dirty="0" smtClean="0">
              <a:solidFill>
                <a:prstClr val="black"/>
              </a:solidFill>
              <a:latin typeface="Arial" panose="020B0604020202020204" pitchFamily="34" charset="0"/>
              <a:cs typeface="Arial" panose="020B0604020202020204" pitchFamily="34" charset="0"/>
            </a:endParaRPr>
          </a:p>
        </p:txBody>
      </p:sp>
      <p:sp>
        <p:nvSpPr>
          <p:cNvPr id="8"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US" sz="2000" b="1" dirty="0">
                <a:latin typeface="Arial" panose="020B0604020202020204" pitchFamily="34" charset="0"/>
                <a:cs typeface="Arial" panose="020B0604020202020204" pitchFamily="34" charset="0"/>
              </a:rPr>
              <a:t>Induction of New Members</a:t>
            </a:r>
            <a:endParaRPr lang="en-IN" sz="2000" b="1" dirty="0">
              <a:solidFill>
                <a:prstClr val="black"/>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22625DD9-E95C-4E36-A780-EB4B59B201F4}" type="slidenum">
              <a:rPr lang="en-US" smtClean="0">
                <a:solidFill>
                  <a:prstClr val="black"/>
                </a:solidFill>
              </a:rPr>
              <a:pPr/>
              <a:t>4</a:t>
            </a:fld>
            <a:endParaRPr lang="en-US">
              <a:solidFill>
                <a:prstClr val="black"/>
              </a:solidFill>
            </a:endParaRPr>
          </a:p>
        </p:txBody>
      </p:sp>
      <p:sp>
        <p:nvSpPr>
          <p:cNvPr id="9" name="TextBox 14"/>
          <p:cNvSpPr txBox="1"/>
          <p:nvPr/>
        </p:nvSpPr>
        <p:spPr>
          <a:xfrm>
            <a:off x="323528" y="2801834"/>
            <a:ext cx="8253986"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smtClean="0">
                <a:solidFill>
                  <a:prstClr val="black"/>
                </a:solidFill>
                <a:latin typeface="Arial" panose="020B0604020202020204" pitchFamily="34" charset="0"/>
                <a:cs typeface="Arial" panose="020B0604020202020204" pitchFamily="34" charset="0"/>
              </a:rPr>
              <a:t>Dr. Sameer Malhotra  Director – Mental Health &amp; </a:t>
            </a:r>
            <a:r>
              <a:rPr lang="en-US" sz="1600" b="1" dirty="0" err="1" smtClean="0">
                <a:solidFill>
                  <a:prstClr val="black"/>
                </a:solidFill>
                <a:latin typeface="Arial" panose="020B0604020202020204" pitchFamily="34" charset="0"/>
                <a:cs typeface="Arial" panose="020B0604020202020204" pitchFamily="34" charset="0"/>
              </a:rPr>
              <a:t>Behavioural</a:t>
            </a:r>
            <a:r>
              <a:rPr lang="en-US" sz="1600" b="1" dirty="0" smtClean="0">
                <a:solidFill>
                  <a:prstClr val="black"/>
                </a:solidFill>
                <a:latin typeface="Arial" panose="020B0604020202020204" pitchFamily="34" charset="0"/>
                <a:cs typeface="Arial" panose="020B0604020202020204" pitchFamily="34" charset="0"/>
              </a:rPr>
              <a:t> Sciences, Max Healthcare</a:t>
            </a:r>
          </a:p>
        </p:txBody>
      </p:sp>
    </p:spTree>
    <p:extLst>
      <p:ext uri="{BB962C8B-B14F-4D97-AF65-F5344CB8AC3E}">
        <p14:creationId xmlns:p14="http://schemas.microsoft.com/office/powerpoint/2010/main" val="125391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720771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79"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40</a:t>
            </a:fld>
            <a:endParaRPr lang="en-US"/>
          </a:p>
        </p:txBody>
      </p:sp>
      <p:sp>
        <p:nvSpPr>
          <p:cNvPr id="23" name="Rectangle 22"/>
          <p:cNvSpPr/>
          <p:nvPr/>
        </p:nvSpPr>
        <p:spPr>
          <a:xfrm>
            <a:off x="3308472" y="1484784"/>
            <a:ext cx="5512000"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Update </a:t>
            </a:r>
            <a:r>
              <a:rPr lang="en-US" sz="1600" b="1" dirty="0" smtClean="0">
                <a:solidFill>
                  <a:prstClr val="black"/>
                </a:solidFill>
                <a:latin typeface="Arial" pitchFamily="34" charset="0"/>
                <a:cs typeface="Arial" pitchFamily="34" charset="0"/>
              </a:rPr>
              <a:t> : Y-o-Y</a:t>
            </a:r>
            <a:endParaRPr lang="en-US" i="1" dirty="0">
              <a:solidFill>
                <a:prstClr val="black"/>
              </a:solidFill>
              <a:latin typeface="Arial" pitchFamily="34" charset="0"/>
              <a:cs typeface="Arial" pitchFamily="34" charset="0"/>
            </a:endParaRPr>
          </a:p>
        </p:txBody>
      </p:sp>
      <p:sp>
        <p:nvSpPr>
          <p:cNvPr id="24" name="Rectangle 23"/>
          <p:cNvSpPr/>
          <p:nvPr/>
        </p:nvSpPr>
        <p:spPr>
          <a:xfrm>
            <a:off x="2655020" y="1484784"/>
            <a:ext cx="567474"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1</a:t>
            </a:r>
            <a:endParaRPr lang="en-US" sz="1600" b="1" dirty="0">
              <a:solidFill>
                <a:prstClr val="black"/>
              </a:solidFill>
              <a:latin typeface="Arial" pitchFamily="34" charset="0"/>
              <a:cs typeface="Arial" pitchFamily="34" charset="0"/>
            </a:endParaRPr>
          </a:p>
        </p:txBody>
      </p:sp>
      <p:sp>
        <p:nvSpPr>
          <p:cNvPr id="25" name="Rectangle 24"/>
          <p:cNvSpPr/>
          <p:nvPr/>
        </p:nvSpPr>
        <p:spPr>
          <a:xfrm>
            <a:off x="971600" y="1484784"/>
            <a:ext cx="1524000" cy="302433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smtClean="0">
                <a:solidFill>
                  <a:prstClr val="black"/>
                </a:solidFill>
                <a:latin typeface="Arial" pitchFamily="34" charset="0"/>
                <a:cs typeface="Arial" pitchFamily="34" charset="0"/>
              </a:rPr>
              <a:t>Financials Update</a:t>
            </a:r>
            <a:endParaRPr lang="en-IN" b="1" dirty="0">
              <a:solidFill>
                <a:prstClr val="black"/>
              </a:solidFill>
              <a:latin typeface="Arial" pitchFamily="34" charset="0"/>
              <a:cs typeface="Arial" pitchFamily="34" charset="0"/>
            </a:endParaRPr>
          </a:p>
        </p:txBody>
      </p:sp>
      <p:pic>
        <p:nvPicPr>
          <p:cNvPr id="54" name="Picture 3" descr="image001"/>
          <p:cNvPicPr>
            <a:picLocks noChangeAspect="1" noChangeArrowheads="1"/>
          </p:cNvPicPr>
          <p:nvPr/>
        </p:nvPicPr>
        <p:blipFill>
          <a:blip r:embed="rId6">
            <a:biLevel thresh="75000"/>
          </a:blip>
          <a:srcRect/>
          <a:stretch>
            <a:fillRect/>
          </a:stretch>
        </p:blipFill>
        <p:spPr bwMode="auto">
          <a:xfrm>
            <a:off x="323528" y="2420888"/>
            <a:ext cx="483935" cy="557680"/>
          </a:xfrm>
          <a:prstGeom prst="rect">
            <a:avLst/>
          </a:prstGeom>
          <a:noFill/>
          <a:ln w="9525">
            <a:noFill/>
            <a:miter lim="800000"/>
            <a:headEnd/>
            <a:tailEnd/>
          </a:ln>
        </p:spPr>
      </p:pic>
      <p:sp>
        <p:nvSpPr>
          <p:cNvPr id="35" name="Rectangle 34"/>
          <p:cNvSpPr/>
          <p:nvPr/>
        </p:nvSpPr>
        <p:spPr>
          <a:xfrm>
            <a:off x="3308472" y="2276872"/>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a:t>
            </a:r>
            <a:r>
              <a:rPr lang="en-US" sz="1600" b="1" dirty="0" smtClean="0">
                <a:solidFill>
                  <a:prstClr val="black"/>
                </a:solidFill>
                <a:latin typeface="Arial" pitchFamily="34" charset="0"/>
                <a:cs typeface="Arial" pitchFamily="34" charset="0"/>
              </a:rPr>
              <a:t>Performance : Current Year YTD Oct’16</a:t>
            </a:r>
            <a:endParaRPr lang="en-US" i="1" dirty="0">
              <a:solidFill>
                <a:prstClr val="black"/>
              </a:solidFill>
              <a:latin typeface="Arial" pitchFamily="34" charset="0"/>
              <a:cs typeface="Arial" pitchFamily="34" charset="0"/>
            </a:endParaRPr>
          </a:p>
        </p:txBody>
      </p:sp>
      <p:sp>
        <p:nvSpPr>
          <p:cNvPr id="36" name="Rectangle 35"/>
          <p:cNvSpPr/>
          <p:nvPr/>
        </p:nvSpPr>
        <p:spPr>
          <a:xfrm>
            <a:off x="2655020" y="2276872"/>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2</a:t>
            </a:r>
            <a:endParaRPr lang="en-US" sz="1600" b="1" dirty="0">
              <a:solidFill>
                <a:prstClr val="black"/>
              </a:solidFill>
              <a:latin typeface="Arial" pitchFamily="34" charset="0"/>
              <a:cs typeface="Arial" pitchFamily="34" charset="0"/>
            </a:endParaRPr>
          </a:p>
        </p:txBody>
      </p:sp>
      <p:sp>
        <p:nvSpPr>
          <p:cNvPr id="37" name="Rectangle 36"/>
          <p:cNvSpPr/>
          <p:nvPr/>
        </p:nvSpPr>
        <p:spPr>
          <a:xfrm>
            <a:off x="3308472" y="3068960"/>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a:t>
            </a:r>
            <a:r>
              <a:rPr lang="en-US" sz="1600" b="1" dirty="0" smtClean="0">
                <a:solidFill>
                  <a:prstClr val="black"/>
                </a:solidFill>
                <a:latin typeface="Arial" pitchFamily="34" charset="0"/>
                <a:cs typeface="Arial" pitchFamily="34" charset="0"/>
              </a:rPr>
              <a:t>Channel Wise Business Performance</a:t>
            </a:r>
            <a:endParaRPr lang="en-US" i="1" dirty="0">
              <a:solidFill>
                <a:prstClr val="black"/>
              </a:solidFill>
              <a:latin typeface="Arial" pitchFamily="34" charset="0"/>
              <a:cs typeface="Arial" pitchFamily="34" charset="0"/>
            </a:endParaRPr>
          </a:p>
        </p:txBody>
      </p:sp>
      <p:sp>
        <p:nvSpPr>
          <p:cNvPr id="38" name="Rectangle 37"/>
          <p:cNvSpPr/>
          <p:nvPr/>
        </p:nvSpPr>
        <p:spPr>
          <a:xfrm>
            <a:off x="2655020" y="3068960"/>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3</a:t>
            </a:r>
            <a:endParaRPr lang="en-US" sz="1600" b="1" dirty="0">
              <a:solidFill>
                <a:prstClr val="black"/>
              </a:solidFill>
              <a:latin typeface="Arial" pitchFamily="34" charset="0"/>
              <a:cs typeface="Arial" pitchFamily="34" charset="0"/>
            </a:endParaRPr>
          </a:p>
        </p:txBody>
      </p:sp>
      <p:sp>
        <p:nvSpPr>
          <p:cNvPr id="39" name="Rectangle 38"/>
          <p:cNvSpPr/>
          <p:nvPr/>
        </p:nvSpPr>
        <p:spPr>
          <a:xfrm>
            <a:off x="3308472" y="3861048"/>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Unit Wise Revenue Performance : Top 6 Units</a:t>
            </a:r>
            <a:endParaRPr lang="en-US" sz="1600" i="1" dirty="0">
              <a:solidFill>
                <a:prstClr val="black"/>
              </a:solidFill>
              <a:latin typeface="Arial" pitchFamily="34" charset="0"/>
              <a:cs typeface="Arial" pitchFamily="34" charset="0"/>
            </a:endParaRPr>
          </a:p>
        </p:txBody>
      </p:sp>
      <p:sp>
        <p:nvSpPr>
          <p:cNvPr id="40" name="Rectangle 39"/>
          <p:cNvSpPr/>
          <p:nvPr/>
        </p:nvSpPr>
        <p:spPr>
          <a:xfrm>
            <a:off x="2655020" y="3861048"/>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4</a:t>
            </a:r>
            <a:endParaRPr lang="en-US" sz="1600" b="1" dirty="0">
              <a:solidFill>
                <a:prstClr val="black"/>
              </a:solidFill>
              <a:latin typeface="Arial" pitchFamily="34" charset="0"/>
              <a:cs typeface="Arial" pitchFamily="34" charset="0"/>
            </a:endParaRPr>
          </a:p>
        </p:txBody>
      </p:sp>
      <p:sp>
        <p:nvSpPr>
          <p:cNvPr id="16"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Index</a:t>
            </a:r>
            <a:endParaRPr lang="en-IN" sz="20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11496717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3315641884"/>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852" name="think-cell Slide" r:id="rId40" imgW="270" imgH="270" progId="TCLayout.ActiveDocument.1">
                  <p:embed/>
                </p:oleObj>
              </mc:Choice>
              <mc:Fallback>
                <p:oleObj name="think-cell Slide" r:id="rId40" imgW="270" imgH="270" progId="TCLayout.ActiveDocument.1">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400" dirty="0">
              <a:solidFill>
                <a:prstClr val="white"/>
              </a:solidFill>
              <a:latin typeface="Arial"/>
              <a:cs typeface="Arial"/>
              <a:sym typeface="Arial"/>
            </a:endParaRPr>
          </a:p>
        </p:txBody>
      </p:sp>
      <p:sp>
        <p:nvSpPr>
          <p:cNvPr id="8" name="TextBox 7"/>
          <p:cNvSpPr txBox="1"/>
          <p:nvPr/>
        </p:nvSpPr>
        <p:spPr>
          <a:xfrm rot="16200000">
            <a:off x="-947354" y="2555031"/>
            <a:ext cx="2160240" cy="307777"/>
          </a:xfrm>
          <a:prstGeom prst="rect">
            <a:avLst/>
          </a:prstGeom>
          <a:noFill/>
        </p:spPr>
        <p:txBody>
          <a:bodyPr wrap="square" rtlCol="0">
            <a:spAutoFit/>
          </a:bodyPr>
          <a:lstStyle/>
          <a:p>
            <a:r>
              <a:rPr lang="en-IN" sz="1400" b="1" dirty="0" smtClean="0"/>
              <a:t>Figures In Cr.</a:t>
            </a:r>
            <a:endParaRPr lang="en-IN" sz="1400" b="1" dirty="0"/>
          </a:p>
        </p:txBody>
      </p:sp>
      <p:graphicFrame>
        <p:nvGraphicFramePr>
          <p:cNvPr id="2" name="Object 1"/>
          <p:cNvGraphicFramePr>
            <a:graphicFrameLocks/>
          </p:cNvGraphicFramePr>
          <p:nvPr>
            <p:custDataLst>
              <p:tags r:id="rId4"/>
            </p:custDataLst>
            <p:extLst>
              <p:ext uri="{D42A27DB-BD31-4B8C-83A1-F6EECF244321}">
                <p14:modId xmlns:p14="http://schemas.microsoft.com/office/powerpoint/2010/main" val="2805724413"/>
              </p:ext>
            </p:extLst>
          </p:nvPr>
        </p:nvGraphicFramePr>
        <p:xfrm>
          <a:off x="114300" y="990600"/>
          <a:ext cx="9191598" cy="5143342"/>
        </p:xfrm>
        <a:graphic>
          <a:graphicData uri="http://schemas.openxmlformats.org/presentationml/2006/ole">
            <mc:AlternateContent xmlns:mc="http://schemas.openxmlformats.org/markup-compatibility/2006">
              <mc:Choice xmlns:v="urn:schemas-microsoft-com:vml" Requires="v">
                <p:oleObj spid="_x0000_s74853" name="Chart" r:id="rId42" imgW="9191598" imgH="5143342" progId="MSGraph.Chart.8">
                  <p:embed followColorScheme="full"/>
                </p:oleObj>
              </mc:Choice>
              <mc:Fallback>
                <p:oleObj name="Chart" r:id="rId42" imgW="9191598" imgH="5143342" progId="MSGraph.Chart.8">
                  <p:embed followColorScheme="full"/>
                  <p:pic>
                    <p:nvPicPr>
                      <p:cNvPr id="0" name=""/>
                      <p:cNvPicPr/>
                      <p:nvPr/>
                    </p:nvPicPr>
                    <p:blipFill>
                      <a:blip r:embed="rId43"/>
                      <a:stretch>
                        <a:fillRect/>
                      </a:stretch>
                    </p:blipFill>
                    <p:spPr>
                      <a:xfrm>
                        <a:off x="114300" y="990600"/>
                        <a:ext cx="9191598" cy="5143342"/>
                      </a:xfrm>
                      <a:prstGeom prst="rect">
                        <a:avLst/>
                      </a:prstGeom>
                    </p:spPr>
                  </p:pic>
                </p:oleObj>
              </mc:Fallback>
            </mc:AlternateContent>
          </a:graphicData>
        </a:graphic>
      </p:graphicFrame>
      <p:cxnSp>
        <p:nvCxnSpPr>
          <p:cNvPr id="10" name="Straight Connector 9"/>
          <p:cNvCxnSpPr/>
          <p:nvPr>
            <p:custDataLst>
              <p:tags r:id="rId5"/>
            </p:custDataLst>
          </p:nvPr>
        </p:nvCxnSpPr>
        <p:spPr bwMode="auto">
          <a:xfrm>
            <a:off x="8091488" y="1084263"/>
            <a:ext cx="0" cy="762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6"/>
            </p:custDataLst>
          </p:nvPr>
        </p:nvCxnSpPr>
        <p:spPr bwMode="auto">
          <a:xfrm>
            <a:off x="6024563" y="1084263"/>
            <a:ext cx="20669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7"/>
            </p:custDataLst>
          </p:nvPr>
        </p:nvCxnSpPr>
        <p:spPr bwMode="auto">
          <a:xfrm flipV="1">
            <a:off x="6024563" y="1084263"/>
            <a:ext cx="0" cy="112077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8"/>
            </p:custDataLst>
          </p:nvPr>
        </p:nvCxnSpPr>
        <p:spPr bwMode="auto">
          <a:xfrm>
            <a:off x="1766888" y="2857500"/>
            <a:ext cx="2071688"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9"/>
            </p:custDataLst>
          </p:nvPr>
        </p:nvCxnSpPr>
        <p:spPr bwMode="auto">
          <a:xfrm flipV="1">
            <a:off x="1766888" y="2857500"/>
            <a:ext cx="0" cy="423863"/>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10"/>
            </p:custDataLst>
          </p:nvPr>
        </p:nvCxnSpPr>
        <p:spPr bwMode="auto">
          <a:xfrm>
            <a:off x="8091488" y="1373187"/>
            <a:ext cx="0" cy="160338"/>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11"/>
            </p:custDataLst>
          </p:nvPr>
        </p:nvCxnSpPr>
        <p:spPr bwMode="auto">
          <a:xfrm>
            <a:off x="5948363" y="2052638"/>
            <a:ext cx="0" cy="152400"/>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12"/>
            </p:custDataLst>
          </p:nvPr>
        </p:nvCxnSpPr>
        <p:spPr bwMode="auto">
          <a:xfrm>
            <a:off x="3838575" y="2857500"/>
            <a:ext cx="0" cy="152400"/>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3"/>
            </p:custDataLst>
          </p:nvPr>
        </p:nvCxnSpPr>
        <p:spPr bwMode="auto">
          <a:xfrm>
            <a:off x="3914775" y="2052638"/>
            <a:ext cx="2033588"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4"/>
            </p:custDataLst>
          </p:nvPr>
        </p:nvCxnSpPr>
        <p:spPr bwMode="auto">
          <a:xfrm flipV="1">
            <a:off x="3914775" y="2052638"/>
            <a:ext cx="0" cy="957263"/>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 Placeholder 2"/>
          <p:cNvSpPr>
            <a:spLocks noGrp="1"/>
          </p:cNvSpPr>
          <p:nvPr>
            <p:custDataLst>
              <p:tags r:id="rId15"/>
            </p:custDataLst>
          </p:nvPr>
        </p:nvSpPr>
        <p:spPr bwMode="auto">
          <a:xfrm>
            <a:off x="2478088" y="2720975"/>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None/>
            </a:pPr>
            <a:fld id="{B0A94DE8-308D-4C6E-AFF3-9E83EA742774}" type="datetime'''''''''''''''''+''''''''''''''''2''5''''''''''''%'">
              <a:rPr lang="en-IN" altLang="en-US" sz="1400" b="1"/>
              <a:pPr/>
              <a:t>+25%</a:t>
            </a:fld>
            <a:endParaRPr lang="en-IN" sz="1400" b="1" dirty="0">
              <a:latin typeface="Arial"/>
              <a:cs typeface="Arial"/>
              <a:sym typeface="Arial"/>
            </a:endParaRPr>
          </a:p>
        </p:txBody>
      </p:sp>
      <p:sp>
        <p:nvSpPr>
          <p:cNvPr id="41" name="Text Placeholder 2"/>
          <p:cNvSpPr>
            <a:spLocks noGrp="1"/>
          </p:cNvSpPr>
          <p:nvPr>
            <p:custDataLst>
              <p:tags r:id="rId16"/>
            </p:custDataLst>
          </p:nvPr>
        </p:nvSpPr>
        <p:spPr bwMode="auto">
          <a:xfrm>
            <a:off x="4606925" y="1916113"/>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None/>
            </a:pPr>
            <a:fld id="{01B39BC9-76C3-4A24-ADFC-2CD8105DD94C}" type="datetime'''''''''''''''''''''+''1''''''''9''%'''''''''">
              <a:rPr lang="en-IN" altLang="en-US" sz="1400" b="1"/>
              <a:pPr/>
              <a:t>+19%</a:t>
            </a:fld>
            <a:endParaRPr lang="en-IN" sz="1400" b="1" dirty="0">
              <a:latin typeface="Arial"/>
              <a:cs typeface="Arial"/>
              <a:sym typeface="Arial"/>
            </a:endParaRPr>
          </a:p>
        </p:txBody>
      </p:sp>
      <p:sp>
        <p:nvSpPr>
          <p:cNvPr id="35" name="Text Placeholder 2"/>
          <p:cNvSpPr>
            <a:spLocks noGrp="1"/>
          </p:cNvSpPr>
          <p:nvPr>
            <p:custDataLst>
              <p:tags r:id="rId17"/>
            </p:custDataLst>
          </p:nvPr>
        </p:nvSpPr>
        <p:spPr bwMode="auto">
          <a:xfrm>
            <a:off x="3659188" y="60055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03B1BCF-AD22-4C76-BE85-552B45F4909A}" type="datetime'''''''F''Y''''''''''''''''''''''1''''5'''''''''''''''">
              <a:rPr lang="en-IN" altLang="en-US" sz="1400" b="1"/>
              <a:pPr/>
              <a:t>FY15</a:t>
            </a:fld>
            <a:endParaRPr lang="en-IN" sz="1400" b="1" dirty="0">
              <a:latin typeface="Arial"/>
              <a:cs typeface="Arial"/>
              <a:sym typeface="Arial"/>
            </a:endParaRPr>
          </a:p>
        </p:txBody>
      </p:sp>
      <p:sp>
        <p:nvSpPr>
          <p:cNvPr id="53" name="Text Placeholder 2"/>
          <p:cNvSpPr>
            <a:spLocks noGrp="1"/>
          </p:cNvSpPr>
          <p:nvPr>
            <p:custDataLst>
              <p:tags r:id="rId18"/>
            </p:custDataLst>
          </p:nvPr>
        </p:nvSpPr>
        <p:spPr bwMode="gray">
          <a:xfrm>
            <a:off x="8016875" y="5627688"/>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86F1912A-3F9F-44CF-B2AD-BB16C802DEBF}" type="datetime'''''''''''''''''''''''''''''''''''''''''9'''">
              <a:rPr lang="en-IN" altLang="en-US" sz="1400"/>
              <a:pPr/>
              <a:t>9</a:t>
            </a:fld>
            <a:endParaRPr lang="en-IN" sz="1400" dirty="0">
              <a:latin typeface="Arial"/>
              <a:cs typeface="Arial"/>
              <a:sym typeface="Arial"/>
            </a:endParaRPr>
          </a:p>
        </p:txBody>
      </p:sp>
      <p:sp useBgFill="1">
        <p:nvSpPr>
          <p:cNvPr id="183" name="Text Placeholder 2"/>
          <p:cNvSpPr>
            <a:spLocks noGrp="1"/>
          </p:cNvSpPr>
          <p:nvPr>
            <p:custDataLst>
              <p:tags r:id="rId19"/>
            </p:custDataLst>
          </p:nvPr>
        </p:nvSpPr>
        <p:spPr bwMode="gray">
          <a:xfrm>
            <a:off x="4052888" y="2851150"/>
            <a:ext cx="346075" cy="212725"/>
          </a:xfrm>
          <a:prstGeom prst="rect">
            <a:avLst/>
          </a:prstGeom>
        </p:spPr>
        <p:txBody>
          <a:bodyPr vert="horz" wrap="none" lIns="25400" tIns="0" rIns="2540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AF954321-D7D3-4653-A0FA-0E04FF8E265C}" type="datetime'''1''''''''7''''''''''''''''''''''''''''''''''8'''''''''''">
              <a:rPr lang="en-IN" altLang="en-US" sz="1400"/>
              <a:pPr/>
              <a:t>178</a:t>
            </a:fld>
            <a:endParaRPr lang="en-IN" sz="1400" dirty="0">
              <a:latin typeface="Arial"/>
              <a:cs typeface="Arial"/>
              <a:sym typeface="Arial"/>
            </a:endParaRPr>
          </a:p>
        </p:txBody>
      </p:sp>
      <p:sp>
        <p:nvSpPr>
          <p:cNvPr id="43" name="Text Placeholder 2"/>
          <p:cNvSpPr>
            <a:spLocks noGrp="1"/>
          </p:cNvSpPr>
          <p:nvPr>
            <p:custDataLst>
              <p:tags r:id="rId20"/>
            </p:custDataLst>
          </p:nvPr>
        </p:nvSpPr>
        <p:spPr bwMode="auto">
          <a:xfrm>
            <a:off x="7839075" y="6005513"/>
            <a:ext cx="50641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8DF1FA9-753C-4C78-89E9-A4D94E9A4ACF}" type="datetime'''''''''''F''''''''''''''''''''''''Y''''''17''*'''''">
              <a:rPr lang="en-IN" altLang="en-US" sz="1400" b="1"/>
              <a:pPr/>
              <a:t>FY17*</a:t>
            </a:fld>
            <a:endParaRPr lang="en-IN" sz="1400" b="1" dirty="0">
              <a:latin typeface="Arial"/>
              <a:cs typeface="Arial"/>
              <a:sym typeface="Arial"/>
            </a:endParaRPr>
          </a:p>
        </p:txBody>
      </p:sp>
      <p:sp>
        <p:nvSpPr>
          <p:cNvPr id="40" name="Text Placeholder 2"/>
          <p:cNvSpPr>
            <a:spLocks noGrp="1"/>
          </p:cNvSpPr>
          <p:nvPr>
            <p:custDataLst>
              <p:tags r:id="rId21"/>
            </p:custDataLst>
          </p:nvPr>
        </p:nvSpPr>
        <p:spPr bwMode="auto">
          <a:xfrm>
            <a:off x="6734175" y="947738"/>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None/>
            </a:pPr>
            <a:fld id="{E61A682C-BB98-4870-9078-50BFB341CFE1}" type="datetime'''''''''+''''''''''2''''''''''''''''''9''''%'''''">
              <a:rPr lang="en-IN" altLang="en-US" sz="1400" b="1"/>
              <a:pPr/>
              <a:t>+29%</a:t>
            </a:fld>
            <a:endParaRPr lang="en-IN" sz="1400" b="1" dirty="0">
              <a:latin typeface="Arial"/>
              <a:cs typeface="Arial"/>
              <a:sym typeface="Arial"/>
            </a:endParaRPr>
          </a:p>
        </p:txBody>
      </p:sp>
      <p:sp>
        <p:nvSpPr>
          <p:cNvPr id="50" name="Text Placeholder 2"/>
          <p:cNvSpPr>
            <a:spLocks noGrp="1"/>
          </p:cNvSpPr>
          <p:nvPr>
            <p:custDataLst>
              <p:tags r:id="rId22"/>
            </p:custDataLst>
          </p:nvPr>
        </p:nvSpPr>
        <p:spPr bwMode="gray">
          <a:xfrm>
            <a:off x="3802063" y="5689600"/>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CB8E16BE-48CB-4C5F-A61F-C220854E98E8}" type="datetime'''''''''''''''''''''''''''0'''">
              <a:rPr lang="en-IN" altLang="en-US" sz="1400">
                <a:latin typeface="Arial"/>
                <a:cs typeface="Arial"/>
                <a:sym typeface="Arial"/>
              </a:rPr>
              <a:pPr marL="0" indent="0" algn="ctr">
                <a:spcBef>
                  <a:spcPct val="0"/>
                </a:spcBef>
                <a:spcAft>
                  <a:spcPct val="0"/>
                </a:spcAft>
                <a:buNone/>
              </a:pPr>
              <a:t>0</a:t>
            </a:fld>
            <a:endParaRPr lang="en-IN" sz="1400" dirty="0">
              <a:latin typeface="Arial"/>
              <a:cs typeface="Arial"/>
              <a:sym typeface="Arial"/>
            </a:endParaRPr>
          </a:p>
        </p:txBody>
      </p:sp>
      <p:sp>
        <p:nvSpPr>
          <p:cNvPr id="36" name="Text Placeholder 2"/>
          <p:cNvSpPr>
            <a:spLocks noGrp="1"/>
          </p:cNvSpPr>
          <p:nvPr>
            <p:custDataLst>
              <p:tags r:id="rId23"/>
            </p:custDataLst>
          </p:nvPr>
        </p:nvSpPr>
        <p:spPr bwMode="auto">
          <a:xfrm>
            <a:off x="5768975" y="60055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515392B-045B-43D4-9661-A5356DC948A9}" type="datetime'''''''''F''''Y''''''''''''''''1''''''''6'''''''''''''''''''">
              <a:rPr lang="en-IN" altLang="en-US" sz="1400" b="1"/>
              <a:pPr/>
              <a:t>FY16</a:t>
            </a:fld>
            <a:endParaRPr lang="en-IN" sz="1400" b="1" dirty="0">
              <a:latin typeface="Arial"/>
              <a:cs typeface="Arial"/>
              <a:sym typeface="Arial"/>
            </a:endParaRPr>
          </a:p>
        </p:txBody>
      </p:sp>
      <p:sp>
        <p:nvSpPr>
          <p:cNvPr id="51" name="Text Placeholder 2"/>
          <p:cNvSpPr>
            <a:spLocks noGrp="1"/>
          </p:cNvSpPr>
          <p:nvPr>
            <p:custDataLst>
              <p:tags r:id="rId24"/>
            </p:custDataLst>
          </p:nvPr>
        </p:nvSpPr>
        <p:spPr bwMode="gray">
          <a:xfrm>
            <a:off x="5911850" y="5680075"/>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CD035105-FA60-4B8C-B070-F3FED93DF388}" type="datetime'''''''''''''''''''2'''''''''''''''''">
              <a:rPr lang="en-IN" altLang="en-US" sz="1400">
                <a:latin typeface="Arial"/>
                <a:cs typeface="Arial"/>
                <a:sym typeface="Arial"/>
              </a:rPr>
              <a:pPr marL="0" indent="0" algn="ctr">
                <a:spcBef>
                  <a:spcPct val="0"/>
                </a:spcBef>
                <a:spcAft>
                  <a:spcPct val="0"/>
                </a:spcAft>
                <a:buNone/>
              </a:pPr>
              <a:t>2</a:t>
            </a:fld>
            <a:endParaRPr lang="en-IN" sz="1400" dirty="0">
              <a:latin typeface="Arial"/>
              <a:cs typeface="Arial"/>
              <a:sym typeface="Arial"/>
            </a:endParaRPr>
          </a:p>
        </p:txBody>
      </p:sp>
      <p:sp>
        <p:nvSpPr>
          <p:cNvPr id="34" name="Text Placeholder 2"/>
          <p:cNvSpPr>
            <a:spLocks noGrp="1"/>
          </p:cNvSpPr>
          <p:nvPr>
            <p:custDataLst>
              <p:tags r:id="rId25"/>
            </p:custDataLst>
          </p:nvPr>
        </p:nvSpPr>
        <p:spPr bwMode="auto">
          <a:xfrm>
            <a:off x="1549400" y="60055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02A275C-5A35-4254-830D-1F24CA0E8803}" type="datetime'''''''F''''Y''''''''''''''''''''''''1''''''''4'''''''''''">
              <a:rPr lang="en-IN" altLang="en-US" sz="1400" b="1"/>
              <a:pPr/>
              <a:t>FY14</a:t>
            </a:fld>
            <a:endParaRPr lang="en-IN" sz="1400" b="1" dirty="0">
              <a:latin typeface="Arial"/>
              <a:cs typeface="Arial"/>
              <a:sym typeface="Arial"/>
            </a:endParaRPr>
          </a:p>
        </p:txBody>
      </p:sp>
      <p:sp>
        <p:nvSpPr>
          <p:cNvPr id="44" name="Text Placeholder 2"/>
          <p:cNvSpPr>
            <a:spLocks noGrp="1"/>
          </p:cNvSpPr>
          <p:nvPr>
            <p:custDataLst>
              <p:tags r:id="rId26"/>
            </p:custDataLst>
          </p:nvPr>
        </p:nvSpPr>
        <p:spPr bwMode="gray">
          <a:xfrm>
            <a:off x="1692275" y="5675313"/>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D148D91-61C3-4802-85BD-167757DBC787}" type="datetime'''''''''''''''''3'''">
              <a:rPr lang="en-IN" altLang="en-US" sz="1400">
                <a:latin typeface="Arial"/>
                <a:cs typeface="Arial"/>
                <a:sym typeface="Arial"/>
              </a:rPr>
              <a:pPr marL="0" indent="0" algn="ctr">
                <a:spcBef>
                  <a:spcPct val="0"/>
                </a:spcBef>
                <a:spcAft>
                  <a:spcPct val="0"/>
                </a:spcAft>
                <a:buNone/>
              </a:pPr>
              <a:t>3</a:t>
            </a:fld>
            <a:endParaRPr lang="en-IN" sz="1400" dirty="0">
              <a:latin typeface="Arial"/>
              <a:cs typeface="Arial"/>
              <a:sym typeface="Arial"/>
            </a:endParaRPr>
          </a:p>
        </p:txBody>
      </p:sp>
      <p:cxnSp>
        <p:nvCxnSpPr>
          <p:cNvPr id="184" name="Straight Connector 183"/>
          <p:cNvCxnSpPr/>
          <p:nvPr>
            <p:custDataLst>
              <p:tags r:id="rId27"/>
            </p:custDataLst>
          </p:nvPr>
        </p:nvCxnSpPr>
        <p:spPr bwMode="gray">
          <a:xfrm>
            <a:off x="3230563" y="1239838"/>
            <a:ext cx="328613"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custDataLst>
              <p:tags r:id="rId28"/>
            </p:custDataLst>
          </p:nvPr>
        </p:nvCxnSpPr>
        <p:spPr bwMode="gray">
          <a:xfrm>
            <a:off x="3230563" y="1503363"/>
            <a:ext cx="328613" cy="0"/>
          </a:xfrm>
          <a:prstGeom prst="line">
            <a:avLst/>
          </a:prstGeom>
          <a:noFill/>
          <a:ln w="28575" cap="flat" cmpd="sng" algn="ctr">
            <a:noFill/>
            <a:prstDash val="lgDash"/>
            <a:headEnd type="none"/>
            <a:tailEnd type="none"/>
          </a:ln>
          <a:effectLst/>
          <a:extLst>
            <a:ext uri="{91240B29-F687-4F45-9708-019B960494DF}">
              <a14:hiddenLine xmlns:a14="http://schemas.microsoft.com/office/drawing/2010/main" w="28575" cap="flat" cmpd="sng" algn="ctr">
                <a:solidFill>
                  <a:schemeClr val="accent1"/>
                </a:solidFill>
                <a:prstDash val="lgDash"/>
                <a:headEnd type="none"/>
                <a:tailEnd type="none"/>
              </a14:hiddenLine>
            </a:ext>
          </a:extLst>
        </p:spPr>
        <p:style>
          <a:lnRef idx="1">
            <a:schemeClr val="accent1"/>
          </a:lnRef>
          <a:fillRef idx="0">
            <a:schemeClr val="accent1"/>
          </a:fillRef>
          <a:effectRef idx="0">
            <a:schemeClr val="accent1"/>
          </a:effectRef>
          <a:fontRef idx="minor">
            <a:schemeClr val="tx1"/>
          </a:fontRef>
        </p:style>
      </p:cxnSp>
      <p:sp>
        <p:nvSpPr>
          <p:cNvPr id="7" name="Rectangle 6"/>
          <p:cNvSpPr/>
          <p:nvPr>
            <p:custDataLst>
              <p:tags r:id="rId29"/>
            </p:custDataLst>
          </p:nvPr>
        </p:nvSpPr>
        <p:spPr bwMode="auto">
          <a:xfrm>
            <a:off x="1231900" y="1673225"/>
            <a:ext cx="250825" cy="187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3"/>
          <p:cNvSpPr/>
          <p:nvPr>
            <p:custDataLst>
              <p:tags r:id="rId30"/>
            </p:custDataLst>
          </p:nvPr>
        </p:nvSpPr>
        <p:spPr bwMode="auto">
          <a:xfrm>
            <a:off x="1231900" y="1146175"/>
            <a:ext cx="250825" cy="187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p:cNvSpPr/>
          <p:nvPr>
            <p:custDataLst>
              <p:tags r:id="rId31"/>
            </p:custDataLst>
          </p:nvPr>
        </p:nvSpPr>
        <p:spPr bwMode="auto">
          <a:xfrm>
            <a:off x="1231900" y="1409700"/>
            <a:ext cx="250825" cy="187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Isosceles Triangle 12"/>
          <p:cNvSpPr/>
          <p:nvPr>
            <p:custDataLst>
              <p:tags r:id="rId32"/>
            </p:custDataLst>
          </p:nvPr>
        </p:nvSpPr>
        <p:spPr bwMode="auto">
          <a:xfrm>
            <a:off x="3332163" y="1441450"/>
            <a:ext cx="123825" cy="123825"/>
          </a:xfrm>
          <a:prstGeom prst="triangle">
            <a:avLst/>
          </a:prstGeom>
          <a:solidFill>
            <a:srgbClr val="9DB1CF"/>
          </a:solidFill>
          <a:ln w="9525">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0" name="Text Placeholder 2"/>
          <p:cNvSpPr>
            <a:spLocks noGrp="1"/>
          </p:cNvSpPr>
          <p:nvPr>
            <p:custDataLst>
              <p:tags r:id="rId33"/>
            </p:custDataLst>
          </p:nvPr>
        </p:nvSpPr>
        <p:spPr bwMode="auto">
          <a:xfrm>
            <a:off x="3609975" y="1141413"/>
            <a:ext cx="169545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ECD6E922-D057-4B78-BEE6-B2D8BA4B08A8}" type="datetime'Ne''uro''sc''''ie''nc''e'''' O''v''''''''e''''''''ra''l''''l'">
              <a:rPr lang="en-IN" altLang="en-US" sz="1400"/>
              <a:pPr/>
              <a:t>Neuroscience Overall</a:t>
            </a:fld>
            <a:endParaRPr lang="en-IN" sz="1400" dirty="0">
              <a:latin typeface="Arial"/>
              <a:cs typeface="Arial"/>
              <a:sym typeface="Arial"/>
            </a:endParaRPr>
          </a:p>
        </p:txBody>
      </p:sp>
      <p:sp>
        <p:nvSpPr>
          <p:cNvPr id="52" name="Text Placeholder 2"/>
          <p:cNvSpPr>
            <a:spLocks noGrp="1"/>
          </p:cNvSpPr>
          <p:nvPr>
            <p:custDataLst>
              <p:tags r:id="rId34"/>
            </p:custDataLst>
          </p:nvPr>
        </p:nvSpPr>
        <p:spPr bwMode="auto">
          <a:xfrm>
            <a:off x="3609975" y="1404938"/>
            <a:ext cx="561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A6077C73-1B9B-4E61-9F14-51DEB55449C1}" type="datetime'''''''B''''''''u''''''''''''''d''''g''''''''''''e''''''''t'">
              <a:rPr lang="en-IN" altLang="en-US" sz="1400"/>
              <a:pPr/>
              <a:t>Budget</a:t>
            </a:fld>
            <a:endParaRPr lang="en-IN" sz="1400" dirty="0">
              <a:latin typeface="Arial"/>
              <a:cs typeface="Arial"/>
              <a:sym typeface="Arial"/>
            </a:endParaRPr>
          </a:p>
        </p:txBody>
      </p:sp>
      <p:sp>
        <p:nvSpPr>
          <p:cNvPr id="39" name="Text Placeholder 2"/>
          <p:cNvSpPr>
            <a:spLocks noGrp="1"/>
          </p:cNvSpPr>
          <p:nvPr>
            <p:custDataLst>
              <p:tags r:id="rId35"/>
            </p:custDataLst>
          </p:nvPr>
        </p:nvSpPr>
        <p:spPr bwMode="auto">
          <a:xfrm>
            <a:off x="1533525" y="1668463"/>
            <a:ext cx="15954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5F2DADF5-9E02-4657-9865-D89D2D6F79F5}" type="datetime'''Int''e''r''ve''''n''''tion''''''a''''''l'' Ne''u''ro'">
              <a:rPr lang="en-IN" altLang="en-US" sz="1400"/>
              <a:pPr/>
              <a:t>Interventional Neuro</a:t>
            </a:fld>
            <a:endParaRPr lang="en-IN" sz="1400" dirty="0">
              <a:latin typeface="Arial"/>
              <a:cs typeface="Arial"/>
              <a:sym typeface="Arial"/>
            </a:endParaRPr>
          </a:p>
        </p:txBody>
      </p:sp>
      <p:sp>
        <p:nvSpPr>
          <p:cNvPr id="38" name="Text Placeholder 2"/>
          <p:cNvSpPr>
            <a:spLocks noGrp="1"/>
          </p:cNvSpPr>
          <p:nvPr>
            <p:custDataLst>
              <p:tags r:id="rId36"/>
            </p:custDataLst>
          </p:nvPr>
        </p:nvSpPr>
        <p:spPr bwMode="auto">
          <a:xfrm>
            <a:off x="1533525" y="1404938"/>
            <a:ext cx="11525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F3663FED-1065-4726-AC9C-AAE370649097}" type="datetime'Neu''''''r''''o'''''' ''S''u''''''''''rge''''''''''r''''''''y'">
              <a:rPr lang="en-IN" altLang="en-US" sz="1400"/>
              <a:pPr/>
              <a:t>Neuro Surgery</a:t>
            </a:fld>
            <a:endParaRPr lang="en-IN" sz="1400" dirty="0">
              <a:latin typeface="Arial"/>
              <a:cs typeface="Arial"/>
              <a:sym typeface="Arial"/>
            </a:endParaRPr>
          </a:p>
        </p:txBody>
      </p:sp>
      <p:sp>
        <p:nvSpPr>
          <p:cNvPr id="37" name="Text Placeholder 2"/>
          <p:cNvSpPr>
            <a:spLocks noGrp="1"/>
          </p:cNvSpPr>
          <p:nvPr>
            <p:custDataLst>
              <p:tags r:id="rId37"/>
            </p:custDataLst>
          </p:nvPr>
        </p:nvSpPr>
        <p:spPr bwMode="auto">
          <a:xfrm>
            <a:off x="1533525" y="1141413"/>
            <a:ext cx="8080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BD8A51E5-E558-45FE-842F-7C5C3FCC3DF8}" type="datetime'''''''''''N''''e''''uro''''''''''''''''lo''g''''y'''''">
              <a:rPr lang="en-IN" altLang="en-US" sz="1400"/>
              <a:pPr/>
              <a:t>Neurology</a:t>
            </a:fld>
            <a:endParaRPr lang="en-IN" sz="1400" dirty="0">
              <a:latin typeface="Arial"/>
              <a:cs typeface="Arial"/>
              <a:sym typeface="Arial"/>
            </a:endParaRPr>
          </a:p>
        </p:txBody>
      </p:sp>
      <p:sp>
        <p:nvSpPr>
          <p:cNvPr id="15" name="TextBox 14"/>
          <p:cNvSpPr txBox="1"/>
          <p:nvPr/>
        </p:nvSpPr>
        <p:spPr>
          <a:xfrm>
            <a:off x="248964" y="6392361"/>
            <a:ext cx="6123236" cy="276999"/>
          </a:xfrm>
          <a:prstGeom prst="rect">
            <a:avLst/>
          </a:prstGeom>
          <a:noFill/>
        </p:spPr>
        <p:txBody>
          <a:bodyPr wrap="square" rtlCol="0">
            <a:spAutoFit/>
          </a:bodyPr>
          <a:lstStyle/>
          <a:p>
            <a:pPr algn="ctr"/>
            <a:r>
              <a:rPr lang="en-IN" sz="1200" dirty="0" smtClean="0">
                <a:latin typeface="Arial" pitchFamily="34" charset="0"/>
                <a:cs typeface="Arial" pitchFamily="34" charset="0"/>
              </a:rPr>
              <a:t>*FY17 Outlook is based </a:t>
            </a:r>
            <a:r>
              <a:rPr lang="en-IN" sz="1200" dirty="0">
                <a:latin typeface="Arial" pitchFamily="34" charset="0"/>
                <a:cs typeface="Arial" pitchFamily="34" charset="0"/>
              </a:rPr>
              <a:t>upon YTD </a:t>
            </a:r>
            <a:r>
              <a:rPr lang="en-IN" sz="1200" dirty="0" smtClean="0">
                <a:latin typeface="Arial" pitchFamily="34" charset="0"/>
                <a:cs typeface="Arial" pitchFamily="34" charset="0"/>
              </a:rPr>
              <a:t>Oct’16 Budget achievement run rate i.e. 100%</a:t>
            </a:r>
          </a:p>
        </p:txBody>
      </p:sp>
      <p:sp>
        <p:nvSpPr>
          <p:cNvPr id="290"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pPr/>
              <a:t>41</a:t>
            </a:fld>
            <a:endParaRPr lang="en-US" dirty="0"/>
          </a:p>
        </p:txBody>
      </p:sp>
      <p:sp>
        <p:nvSpPr>
          <p:cNvPr id="4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MHC : Revenue Update Y-o-Y</a:t>
            </a:r>
          </a:p>
        </p:txBody>
      </p:sp>
    </p:spTree>
    <p:extLst>
      <p:ext uri="{BB962C8B-B14F-4D97-AF65-F5344CB8AC3E}">
        <p14:creationId xmlns:p14="http://schemas.microsoft.com/office/powerpoint/2010/main" val="45183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95351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827"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42</a:t>
            </a:fld>
            <a:endParaRPr lang="en-US"/>
          </a:p>
        </p:txBody>
      </p:sp>
      <p:sp>
        <p:nvSpPr>
          <p:cNvPr id="23" name="Rectangle 22"/>
          <p:cNvSpPr/>
          <p:nvPr/>
        </p:nvSpPr>
        <p:spPr>
          <a:xfrm>
            <a:off x="3308472" y="1484784"/>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Update </a:t>
            </a:r>
            <a:r>
              <a:rPr lang="en-US" sz="1600" b="1" dirty="0" smtClean="0">
                <a:solidFill>
                  <a:prstClr val="black"/>
                </a:solidFill>
                <a:latin typeface="Arial" pitchFamily="34" charset="0"/>
                <a:cs typeface="Arial" pitchFamily="34" charset="0"/>
              </a:rPr>
              <a:t> : Y-o-Y</a:t>
            </a:r>
            <a:endParaRPr lang="en-US" i="1" dirty="0">
              <a:solidFill>
                <a:prstClr val="black"/>
              </a:solidFill>
              <a:latin typeface="Arial" pitchFamily="34" charset="0"/>
              <a:cs typeface="Arial" pitchFamily="34" charset="0"/>
            </a:endParaRPr>
          </a:p>
        </p:txBody>
      </p:sp>
      <p:sp>
        <p:nvSpPr>
          <p:cNvPr id="24" name="Rectangle 23"/>
          <p:cNvSpPr/>
          <p:nvPr/>
        </p:nvSpPr>
        <p:spPr>
          <a:xfrm>
            <a:off x="2655020" y="148478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1</a:t>
            </a:r>
            <a:endParaRPr lang="en-US" sz="1600" b="1" dirty="0">
              <a:solidFill>
                <a:prstClr val="black"/>
              </a:solidFill>
              <a:latin typeface="Arial" pitchFamily="34" charset="0"/>
              <a:cs typeface="Arial" pitchFamily="34" charset="0"/>
            </a:endParaRPr>
          </a:p>
        </p:txBody>
      </p:sp>
      <p:sp>
        <p:nvSpPr>
          <p:cNvPr id="25" name="Rectangle 24"/>
          <p:cNvSpPr/>
          <p:nvPr/>
        </p:nvSpPr>
        <p:spPr>
          <a:xfrm>
            <a:off x="971600" y="1484784"/>
            <a:ext cx="1524000" cy="302433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smtClean="0">
                <a:solidFill>
                  <a:prstClr val="black"/>
                </a:solidFill>
                <a:latin typeface="Arial" pitchFamily="34" charset="0"/>
                <a:cs typeface="Arial" pitchFamily="34" charset="0"/>
              </a:rPr>
              <a:t>Financials Update</a:t>
            </a:r>
            <a:endParaRPr lang="en-IN" b="1" dirty="0">
              <a:solidFill>
                <a:prstClr val="black"/>
              </a:solidFill>
              <a:latin typeface="Arial" pitchFamily="34" charset="0"/>
              <a:cs typeface="Arial" pitchFamily="34" charset="0"/>
            </a:endParaRPr>
          </a:p>
        </p:txBody>
      </p:sp>
      <p:pic>
        <p:nvPicPr>
          <p:cNvPr id="54" name="Picture 3" descr="image001"/>
          <p:cNvPicPr>
            <a:picLocks noChangeAspect="1" noChangeArrowheads="1"/>
          </p:cNvPicPr>
          <p:nvPr/>
        </p:nvPicPr>
        <p:blipFill>
          <a:blip r:embed="rId6">
            <a:biLevel thresh="75000"/>
          </a:blip>
          <a:srcRect/>
          <a:stretch>
            <a:fillRect/>
          </a:stretch>
        </p:blipFill>
        <p:spPr bwMode="auto">
          <a:xfrm>
            <a:off x="323528" y="2420888"/>
            <a:ext cx="483935" cy="557680"/>
          </a:xfrm>
          <a:prstGeom prst="rect">
            <a:avLst/>
          </a:prstGeom>
          <a:noFill/>
          <a:ln w="9525">
            <a:noFill/>
            <a:miter lim="800000"/>
            <a:headEnd/>
            <a:tailEnd/>
          </a:ln>
        </p:spPr>
      </p:pic>
      <p:sp>
        <p:nvSpPr>
          <p:cNvPr id="35" name="Rectangle 34"/>
          <p:cNvSpPr/>
          <p:nvPr/>
        </p:nvSpPr>
        <p:spPr>
          <a:xfrm>
            <a:off x="3308472" y="2276872"/>
            <a:ext cx="5512000"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a:t>
            </a:r>
            <a:r>
              <a:rPr lang="en-US" sz="1600" b="1" dirty="0" smtClean="0">
                <a:solidFill>
                  <a:prstClr val="black"/>
                </a:solidFill>
                <a:latin typeface="Arial" pitchFamily="34" charset="0"/>
                <a:cs typeface="Arial" pitchFamily="34" charset="0"/>
              </a:rPr>
              <a:t>Performance : Current Year YTD Oct’16</a:t>
            </a:r>
            <a:endParaRPr lang="en-US" i="1" dirty="0">
              <a:solidFill>
                <a:prstClr val="black"/>
              </a:solidFill>
              <a:latin typeface="Arial" pitchFamily="34" charset="0"/>
              <a:cs typeface="Arial" pitchFamily="34" charset="0"/>
            </a:endParaRPr>
          </a:p>
        </p:txBody>
      </p:sp>
      <p:sp>
        <p:nvSpPr>
          <p:cNvPr id="36" name="Rectangle 35"/>
          <p:cNvSpPr/>
          <p:nvPr/>
        </p:nvSpPr>
        <p:spPr>
          <a:xfrm>
            <a:off x="2655020" y="2276872"/>
            <a:ext cx="567474"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2</a:t>
            </a:r>
            <a:endParaRPr lang="en-US" sz="1600" b="1" dirty="0">
              <a:solidFill>
                <a:prstClr val="black"/>
              </a:solidFill>
              <a:latin typeface="Arial" pitchFamily="34" charset="0"/>
              <a:cs typeface="Arial" pitchFamily="34" charset="0"/>
            </a:endParaRPr>
          </a:p>
        </p:txBody>
      </p:sp>
      <p:sp>
        <p:nvSpPr>
          <p:cNvPr id="37" name="Rectangle 36"/>
          <p:cNvSpPr/>
          <p:nvPr/>
        </p:nvSpPr>
        <p:spPr>
          <a:xfrm>
            <a:off x="3308472" y="3068960"/>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a:t>
            </a:r>
            <a:r>
              <a:rPr lang="en-US" sz="1600" b="1" dirty="0" smtClean="0">
                <a:solidFill>
                  <a:prstClr val="black"/>
                </a:solidFill>
                <a:latin typeface="Arial" pitchFamily="34" charset="0"/>
                <a:cs typeface="Arial" pitchFamily="34" charset="0"/>
              </a:rPr>
              <a:t>Channel Wise Business Performance</a:t>
            </a:r>
            <a:endParaRPr lang="en-US" i="1" dirty="0">
              <a:solidFill>
                <a:prstClr val="black"/>
              </a:solidFill>
              <a:latin typeface="Arial" pitchFamily="34" charset="0"/>
              <a:cs typeface="Arial" pitchFamily="34" charset="0"/>
            </a:endParaRPr>
          </a:p>
        </p:txBody>
      </p:sp>
      <p:sp>
        <p:nvSpPr>
          <p:cNvPr id="38" name="Rectangle 37"/>
          <p:cNvSpPr/>
          <p:nvPr/>
        </p:nvSpPr>
        <p:spPr>
          <a:xfrm>
            <a:off x="2655020" y="3068960"/>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3</a:t>
            </a:r>
            <a:endParaRPr lang="en-US" sz="1600" b="1" dirty="0">
              <a:solidFill>
                <a:prstClr val="black"/>
              </a:solidFill>
              <a:latin typeface="Arial" pitchFamily="34" charset="0"/>
              <a:cs typeface="Arial" pitchFamily="34" charset="0"/>
            </a:endParaRPr>
          </a:p>
        </p:txBody>
      </p:sp>
      <p:sp>
        <p:nvSpPr>
          <p:cNvPr id="39" name="Rectangle 38"/>
          <p:cNvSpPr/>
          <p:nvPr/>
        </p:nvSpPr>
        <p:spPr>
          <a:xfrm>
            <a:off x="3308472" y="3861048"/>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Unit Wise Revenue Performance : Top 6 Units</a:t>
            </a:r>
            <a:endParaRPr lang="en-US" sz="1600" i="1" dirty="0">
              <a:solidFill>
                <a:prstClr val="black"/>
              </a:solidFill>
              <a:latin typeface="Arial" pitchFamily="34" charset="0"/>
              <a:cs typeface="Arial" pitchFamily="34" charset="0"/>
            </a:endParaRPr>
          </a:p>
        </p:txBody>
      </p:sp>
      <p:sp>
        <p:nvSpPr>
          <p:cNvPr id="40" name="Rectangle 39"/>
          <p:cNvSpPr/>
          <p:nvPr/>
        </p:nvSpPr>
        <p:spPr>
          <a:xfrm>
            <a:off x="2655020" y="3861048"/>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4</a:t>
            </a:r>
            <a:endParaRPr lang="en-US" sz="1600" b="1" dirty="0">
              <a:solidFill>
                <a:prstClr val="black"/>
              </a:solidFill>
              <a:latin typeface="Arial" pitchFamily="34" charset="0"/>
              <a:cs typeface="Arial" pitchFamily="34" charset="0"/>
            </a:endParaRPr>
          </a:p>
        </p:txBody>
      </p:sp>
      <p:sp>
        <p:nvSpPr>
          <p:cNvPr id="16"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Index</a:t>
            </a:r>
            <a:endParaRPr lang="en-IN" sz="20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7393014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3665535330"/>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900" name="think-cell Slide" r:id="rId31" imgW="270" imgH="270" progId="TCLayout.ActiveDocument.1">
                  <p:embed/>
                </p:oleObj>
              </mc:Choice>
              <mc:Fallback>
                <p:oleObj name="think-cell Slide" r:id="rId31" imgW="270" imgH="270" progId="TCLayout.ActiveDocument.1">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400" dirty="0">
              <a:solidFill>
                <a:prstClr val="white"/>
              </a:solidFill>
              <a:latin typeface="Arial"/>
              <a:cs typeface="Arial"/>
              <a:sym typeface="Arial"/>
            </a:endParaRPr>
          </a:p>
        </p:txBody>
      </p:sp>
      <p:sp>
        <p:nvSpPr>
          <p:cNvPr id="8" name="TextBox 7"/>
          <p:cNvSpPr txBox="1"/>
          <p:nvPr/>
        </p:nvSpPr>
        <p:spPr>
          <a:xfrm rot="16200000">
            <a:off x="-947354" y="2555031"/>
            <a:ext cx="2160240" cy="307777"/>
          </a:xfrm>
          <a:prstGeom prst="rect">
            <a:avLst/>
          </a:prstGeom>
          <a:noFill/>
        </p:spPr>
        <p:txBody>
          <a:bodyPr wrap="square" rtlCol="0">
            <a:spAutoFit/>
          </a:bodyPr>
          <a:lstStyle/>
          <a:p>
            <a:r>
              <a:rPr lang="en-IN" sz="1400" b="1" dirty="0" smtClean="0"/>
              <a:t>Figures In Cr.</a:t>
            </a:r>
            <a:endParaRPr lang="en-IN" sz="1400" b="1" dirty="0"/>
          </a:p>
        </p:txBody>
      </p:sp>
      <p:graphicFrame>
        <p:nvGraphicFramePr>
          <p:cNvPr id="2" name="Object 1"/>
          <p:cNvGraphicFramePr>
            <a:graphicFrameLocks/>
          </p:cNvGraphicFramePr>
          <p:nvPr>
            <p:custDataLst>
              <p:tags r:id="rId4"/>
            </p:custDataLst>
            <p:extLst>
              <p:ext uri="{D42A27DB-BD31-4B8C-83A1-F6EECF244321}">
                <p14:modId xmlns:p14="http://schemas.microsoft.com/office/powerpoint/2010/main" val="364551853"/>
              </p:ext>
            </p:extLst>
          </p:nvPr>
        </p:nvGraphicFramePr>
        <p:xfrm>
          <a:off x="190499" y="1333500"/>
          <a:ext cx="8601254" cy="4686353"/>
        </p:xfrm>
        <a:graphic>
          <a:graphicData uri="http://schemas.openxmlformats.org/presentationml/2006/ole">
            <mc:AlternateContent xmlns:mc="http://schemas.openxmlformats.org/markup-compatibility/2006">
              <mc:Choice xmlns:v="urn:schemas-microsoft-com:vml" Requires="v">
                <p:oleObj spid="_x0000_s76901" name="Chart" r:id="rId33" imgW="8601254" imgH="4686353" progId="MSGraph.Chart.8">
                  <p:embed followColorScheme="full"/>
                </p:oleObj>
              </mc:Choice>
              <mc:Fallback>
                <p:oleObj name="Chart" r:id="rId33" imgW="8601254" imgH="4686353" progId="MSGraph.Chart.8">
                  <p:embed followColorScheme="full"/>
                  <p:pic>
                    <p:nvPicPr>
                      <p:cNvPr id="0" name=""/>
                      <p:cNvPicPr/>
                      <p:nvPr/>
                    </p:nvPicPr>
                    <p:blipFill>
                      <a:blip r:embed="rId34"/>
                      <a:stretch>
                        <a:fillRect/>
                      </a:stretch>
                    </p:blipFill>
                    <p:spPr>
                      <a:xfrm>
                        <a:off x="190499" y="1333500"/>
                        <a:ext cx="8601254" cy="4686353"/>
                      </a:xfrm>
                      <a:prstGeom prst="rect">
                        <a:avLst/>
                      </a:prstGeom>
                    </p:spPr>
                  </p:pic>
                </p:oleObj>
              </mc:Fallback>
            </mc:AlternateContent>
          </a:graphicData>
        </a:graphic>
      </p:graphicFrame>
      <p:cxnSp>
        <p:nvCxnSpPr>
          <p:cNvPr id="32" name="Straight Connector 31"/>
          <p:cNvCxnSpPr/>
          <p:nvPr>
            <p:custDataLst>
              <p:tags r:id="rId5"/>
            </p:custDataLst>
          </p:nvPr>
        </p:nvCxnSpPr>
        <p:spPr bwMode="auto">
          <a:xfrm flipV="1">
            <a:off x="4695825" y="1404938"/>
            <a:ext cx="0" cy="1524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6"/>
            </p:custDataLst>
          </p:nvPr>
        </p:nvCxnSpPr>
        <p:spPr bwMode="auto">
          <a:xfrm>
            <a:off x="2782888" y="2667000"/>
            <a:ext cx="1793875" cy="0"/>
          </a:xfrm>
          <a:prstGeom prst="line">
            <a:avLst/>
          </a:prstGeom>
          <a:ln w="63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custDataLst>
              <p:tags r:id="rId7"/>
            </p:custDataLst>
          </p:nvPr>
        </p:nvCxnSpPr>
        <p:spPr bwMode="auto">
          <a:xfrm>
            <a:off x="4695825" y="1404938"/>
            <a:ext cx="265747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custDataLst>
              <p:tags r:id="rId8"/>
            </p:custDataLst>
          </p:nvPr>
        </p:nvCxnSpPr>
        <p:spPr bwMode="auto">
          <a:xfrm>
            <a:off x="7353300" y="1404938"/>
            <a:ext cx="0" cy="152400"/>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9"/>
            </p:custDataLst>
          </p:nvPr>
        </p:nvCxnSpPr>
        <p:spPr bwMode="auto">
          <a:xfrm>
            <a:off x="4824413" y="2667000"/>
            <a:ext cx="2409825" cy="0"/>
          </a:xfrm>
          <a:prstGeom prst="line">
            <a:avLst/>
          </a:prstGeom>
          <a:ln w="63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10"/>
            </p:custDataLst>
          </p:nvPr>
        </p:nvCxnSpPr>
        <p:spPr bwMode="auto">
          <a:xfrm>
            <a:off x="8097838" y="1866900"/>
            <a:ext cx="627062" cy="0"/>
          </a:xfrm>
          <a:prstGeom prst="line">
            <a:avLst/>
          </a:prstGeom>
          <a:ln w="63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custDataLst>
              <p:tags r:id="rId11"/>
            </p:custDataLst>
          </p:nvPr>
        </p:nvCxnSpPr>
        <p:spPr bwMode="auto">
          <a:xfrm flipV="1">
            <a:off x="8686800" y="1863725"/>
            <a:ext cx="0" cy="806450"/>
          </a:xfrm>
          <a:prstGeom prst="line">
            <a:avLst/>
          </a:prstGeom>
          <a:ln w="254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12"/>
            </p:custDataLst>
          </p:nvPr>
        </p:nvCxnSpPr>
        <p:spPr bwMode="auto">
          <a:xfrm>
            <a:off x="7481888" y="2667000"/>
            <a:ext cx="1243012" cy="0"/>
          </a:xfrm>
          <a:prstGeom prst="line">
            <a:avLst/>
          </a:prstGeom>
          <a:ln w="63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 Placeholder 2"/>
          <p:cNvSpPr>
            <a:spLocks noGrp="1"/>
          </p:cNvSpPr>
          <p:nvPr>
            <p:custDataLst>
              <p:tags r:id="rId13"/>
            </p:custDataLst>
          </p:nvPr>
        </p:nvSpPr>
        <p:spPr bwMode="gray">
          <a:xfrm>
            <a:off x="1968500" y="5622925"/>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3F6E633-39B7-4135-90E0-DB62169D63FD}" type="datetime'''''''1'''''''''''''''''''''''''''">
              <a:rPr lang="en-IN" altLang="en-US" sz="1400"/>
              <a:pPr/>
              <a:t>1</a:t>
            </a:fld>
            <a:endParaRPr lang="en-IN" sz="1400" dirty="0">
              <a:latin typeface="Arial"/>
              <a:cs typeface="Arial"/>
              <a:sym typeface="Arial"/>
            </a:endParaRPr>
          </a:p>
        </p:txBody>
      </p:sp>
      <p:sp>
        <p:nvSpPr>
          <p:cNvPr id="34" name="Text Placeholder 2"/>
          <p:cNvSpPr>
            <a:spLocks noGrp="1"/>
          </p:cNvSpPr>
          <p:nvPr>
            <p:custDataLst>
              <p:tags r:id="rId14"/>
            </p:custDataLst>
          </p:nvPr>
        </p:nvSpPr>
        <p:spPr bwMode="auto">
          <a:xfrm>
            <a:off x="893763" y="5938838"/>
            <a:ext cx="2300288"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E0A4EE6-940F-46D7-BBD0-1495EC7A6444}" type="datetime'P''rev''''ious ''Y''ea''''''''r'' ''(YT''D'''''' Oc''t’15)'">
              <a:rPr lang="en-IN" altLang="en-US" sz="1400" b="1"/>
              <a:pPr/>
              <a:t>Previous Year (YTD Oct’15)</a:t>
            </a:fld>
            <a:endParaRPr lang="en-IN" sz="1400" b="1" dirty="0">
              <a:latin typeface="Arial"/>
              <a:cs typeface="Arial"/>
              <a:sym typeface="Arial"/>
            </a:endParaRPr>
          </a:p>
        </p:txBody>
      </p:sp>
      <p:sp>
        <p:nvSpPr>
          <p:cNvPr id="122" name="Text Placeholder 2"/>
          <p:cNvSpPr>
            <a:spLocks noGrp="1"/>
          </p:cNvSpPr>
          <p:nvPr>
            <p:custDataLst>
              <p:tags r:id="rId15"/>
            </p:custDataLst>
          </p:nvPr>
        </p:nvSpPr>
        <p:spPr bwMode="auto">
          <a:xfrm>
            <a:off x="5703888" y="1268413"/>
            <a:ext cx="64293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None/>
            </a:pPr>
            <a:r>
              <a:rPr lang="en-IN" altLang="en-US" sz="1400" b="1" dirty="0" smtClean="0">
                <a:latin typeface="Arial"/>
                <a:cs typeface="Arial"/>
                <a:sym typeface="Arial"/>
              </a:rPr>
              <a:t>100%</a:t>
            </a:r>
            <a:endParaRPr lang="en-IN" sz="1400" b="1" dirty="0">
              <a:latin typeface="Arial"/>
              <a:cs typeface="Arial"/>
              <a:sym typeface="Arial"/>
            </a:endParaRPr>
          </a:p>
        </p:txBody>
      </p:sp>
      <p:sp>
        <p:nvSpPr>
          <p:cNvPr id="36" name="Text Placeholder 2"/>
          <p:cNvSpPr>
            <a:spLocks noGrp="1"/>
          </p:cNvSpPr>
          <p:nvPr>
            <p:custDataLst>
              <p:tags r:id="rId16"/>
            </p:custDataLst>
          </p:nvPr>
        </p:nvSpPr>
        <p:spPr bwMode="auto">
          <a:xfrm>
            <a:off x="6524625" y="5938838"/>
            <a:ext cx="166687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91AC848-F235-49FF-A1F9-618B3E0F8491}" type="datetime'''''''A''c''''''t''''''ual ''''''''''''''''(''''''YTD Oct’16)'">
              <a:rPr lang="en-IN" altLang="en-US" sz="1400" b="1"/>
              <a:pPr/>
              <a:t>Actual (YTD Oct’16)</a:t>
            </a:fld>
            <a:endParaRPr lang="en-IN" sz="1400" b="1" dirty="0">
              <a:latin typeface="Arial"/>
              <a:cs typeface="Arial"/>
              <a:sym typeface="Arial"/>
            </a:endParaRPr>
          </a:p>
        </p:txBody>
      </p:sp>
      <p:sp>
        <p:nvSpPr>
          <p:cNvPr id="51" name="Text Placeholder 2"/>
          <p:cNvSpPr>
            <a:spLocks noGrp="1"/>
          </p:cNvSpPr>
          <p:nvPr>
            <p:custDataLst>
              <p:tags r:id="rId17"/>
            </p:custDataLst>
          </p:nvPr>
        </p:nvSpPr>
        <p:spPr bwMode="gray">
          <a:xfrm>
            <a:off x="7283450" y="5589588"/>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3ABB1FF-2AB4-432F-B446-69C4A648B22A}" type="datetime'''''''4'''''''''''''''''''''''''''''''''''''''''''''''">
              <a:rPr lang="en-IN" altLang="en-US" sz="1400"/>
              <a:pPr/>
              <a:t>4</a:t>
            </a:fld>
            <a:endParaRPr lang="en-IN" sz="1400" dirty="0">
              <a:latin typeface="Arial"/>
              <a:cs typeface="Arial"/>
              <a:sym typeface="Arial"/>
            </a:endParaRPr>
          </a:p>
        </p:txBody>
      </p:sp>
      <p:sp>
        <p:nvSpPr>
          <p:cNvPr id="117" name="Text Placeholder 2"/>
          <p:cNvSpPr>
            <a:spLocks noGrp="1"/>
          </p:cNvSpPr>
          <p:nvPr>
            <p:custDataLst>
              <p:tags r:id="rId18"/>
            </p:custDataLst>
          </p:nvPr>
        </p:nvSpPr>
        <p:spPr bwMode="auto">
          <a:xfrm>
            <a:off x="8362950" y="2168525"/>
            <a:ext cx="647700"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None/>
            </a:pPr>
            <a:fld id="{BA3B2951-6CDC-44B2-BC70-97C087CF6042}" type="datetime'''''''''''+''''''''''''''2''6''''''''''''''%'''">
              <a:rPr lang="en-IN" altLang="en-US" sz="1400" b="1">
                <a:latin typeface="Arial"/>
                <a:cs typeface="Arial"/>
                <a:sym typeface="Arial"/>
              </a:rPr>
              <a:pPr marL="0" indent="0" algn="ctr">
                <a:lnSpc>
                  <a:spcPct val="90000"/>
                </a:lnSpc>
                <a:spcBef>
                  <a:spcPct val="0"/>
                </a:spcBef>
                <a:spcAft>
                  <a:spcPct val="0"/>
                </a:spcAft>
                <a:buNone/>
              </a:pPr>
              <a:t>+26%</a:t>
            </a:fld>
            <a:endParaRPr lang="en-IN" sz="1400" b="1" dirty="0">
              <a:latin typeface="Arial"/>
              <a:cs typeface="Arial"/>
              <a:sym typeface="Arial"/>
            </a:endParaRPr>
          </a:p>
        </p:txBody>
      </p:sp>
      <p:sp>
        <p:nvSpPr>
          <p:cNvPr id="35" name="Text Placeholder 2"/>
          <p:cNvSpPr>
            <a:spLocks noGrp="1"/>
          </p:cNvSpPr>
          <p:nvPr>
            <p:custDataLst>
              <p:tags r:id="rId19"/>
            </p:custDataLst>
          </p:nvPr>
        </p:nvSpPr>
        <p:spPr bwMode="auto">
          <a:xfrm>
            <a:off x="3833813" y="5938838"/>
            <a:ext cx="1735138"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7178FE6-5012-4776-8588-649334931456}" type="datetime'B''''''ud''''g''''''''e''t ''(YT''D Oc''t''''''’''1''''6)'''''">
              <a:rPr lang="en-IN" altLang="en-US" sz="1400" b="1"/>
              <a:pPr/>
              <a:t>Budget (YTD Oct’16)</a:t>
            </a:fld>
            <a:endParaRPr lang="en-IN" sz="1400" b="1" dirty="0">
              <a:latin typeface="Arial"/>
              <a:cs typeface="Arial"/>
              <a:sym typeface="Arial"/>
            </a:endParaRPr>
          </a:p>
        </p:txBody>
      </p:sp>
      <p:sp>
        <p:nvSpPr>
          <p:cNvPr id="50" name="Text Placeholder 2"/>
          <p:cNvSpPr>
            <a:spLocks noGrp="1"/>
          </p:cNvSpPr>
          <p:nvPr>
            <p:custDataLst>
              <p:tags r:id="rId20"/>
            </p:custDataLst>
          </p:nvPr>
        </p:nvSpPr>
        <p:spPr bwMode="gray">
          <a:xfrm>
            <a:off x="4625975" y="5599113"/>
            <a:ext cx="149225" cy="212725"/>
          </a:xfrm>
          <a:prstGeom prst="rect">
            <a:avLst/>
          </a:prstGeom>
          <a:solidFill>
            <a:schemeClr val="accent3"/>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4BC46453-4059-44B8-BC90-0B40578A35CE}" type="datetime'''''''''''''3'''''''''''''''''''''''''''''''''''''''''">
              <a:rPr lang="en-IN" altLang="en-US" sz="1400"/>
              <a:pPr/>
              <a:t>3</a:t>
            </a:fld>
            <a:endParaRPr lang="en-IN" sz="1400" dirty="0">
              <a:latin typeface="Arial"/>
              <a:cs typeface="Arial"/>
              <a:sym typeface="Arial"/>
            </a:endParaRPr>
          </a:p>
        </p:txBody>
      </p:sp>
      <p:sp>
        <p:nvSpPr>
          <p:cNvPr id="5" name="Rectangle 4"/>
          <p:cNvSpPr/>
          <p:nvPr>
            <p:custDataLst>
              <p:tags r:id="rId21"/>
            </p:custDataLst>
          </p:nvPr>
        </p:nvSpPr>
        <p:spPr bwMode="auto">
          <a:xfrm>
            <a:off x="2405063" y="1057275"/>
            <a:ext cx="250825" cy="187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p:cNvSpPr/>
          <p:nvPr>
            <p:custDataLst>
              <p:tags r:id="rId22"/>
            </p:custDataLst>
          </p:nvPr>
        </p:nvSpPr>
        <p:spPr bwMode="auto">
          <a:xfrm>
            <a:off x="3960813" y="1057275"/>
            <a:ext cx="250825" cy="187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3"/>
          <p:cNvSpPr/>
          <p:nvPr>
            <p:custDataLst>
              <p:tags r:id="rId23"/>
            </p:custDataLst>
          </p:nvPr>
        </p:nvSpPr>
        <p:spPr bwMode="auto">
          <a:xfrm>
            <a:off x="1193800" y="1057275"/>
            <a:ext cx="250825" cy="187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7" name="Straight Connector 16"/>
          <p:cNvCxnSpPr/>
          <p:nvPr>
            <p:custDataLst>
              <p:tags r:id="rId24"/>
            </p:custDataLst>
          </p:nvPr>
        </p:nvCxnSpPr>
        <p:spPr bwMode="gray">
          <a:xfrm>
            <a:off x="5959475" y="1150938"/>
            <a:ext cx="250825"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 Placeholder 2"/>
          <p:cNvSpPr>
            <a:spLocks noGrp="1"/>
          </p:cNvSpPr>
          <p:nvPr>
            <p:custDataLst>
              <p:tags r:id="rId25"/>
            </p:custDataLst>
          </p:nvPr>
        </p:nvSpPr>
        <p:spPr bwMode="auto">
          <a:xfrm>
            <a:off x="1495425" y="1052513"/>
            <a:ext cx="8080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D8A51E5-E558-45FE-842F-7C5C3FCC3DF8}" type="datetime'''''''''''N''''e''''uro''''''''''''''''lo''g''''y'''''">
              <a:rPr lang="en-IN" altLang="en-US" sz="1400"/>
              <a:pPr marL="0" indent="0" algn="ctr">
                <a:spcBef>
                  <a:spcPct val="0"/>
                </a:spcBef>
                <a:spcAft>
                  <a:spcPct val="0"/>
                </a:spcAft>
                <a:buNone/>
              </a:pPr>
              <a:t>Neurology</a:t>
            </a:fld>
            <a:endParaRPr lang="en-IN" sz="1400" dirty="0">
              <a:latin typeface="Arial"/>
              <a:cs typeface="Arial"/>
              <a:sym typeface="Arial"/>
            </a:endParaRPr>
          </a:p>
        </p:txBody>
      </p:sp>
      <p:sp>
        <p:nvSpPr>
          <p:cNvPr id="38" name="Text Placeholder 2"/>
          <p:cNvSpPr>
            <a:spLocks noGrp="1"/>
          </p:cNvSpPr>
          <p:nvPr>
            <p:custDataLst>
              <p:tags r:id="rId26"/>
            </p:custDataLst>
          </p:nvPr>
        </p:nvSpPr>
        <p:spPr bwMode="auto">
          <a:xfrm>
            <a:off x="2706688" y="1052513"/>
            <a:ext cx="11525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F3663FED-1065-4726-AC9C-AAE370649097}" type="datetime'Neu''''''r''''o'''''' ''S''u''''''''''rge''''''''''r''''''''y'">
              <a:rPr lang="en-IN" altLang="en-US" sz="1400"/>
              <a:pPr marL="0" indent="0" algn="ctr">
                <a:spcBef>
                  <a:spcPct val="0"/>
                </a:spcBef>
                <a:spcAft>
                  <a:spcPct val="0"/>
                </a:spcAft>
                <a:buNone/>
              </a:pPr>
              <a:t>Neuro Surgery</a:t>
            </a:fld>
            <a:endParaRPr lang="en-IN" sz="1400" dirty="0">
              <a:latin typeface="Arial"/>
              <a:cs typeface="Arial"/>
              <a:sym typeface="Arial"/>
            </a:endParaRPr>
          </a:p>
        </p:txBody>
      </p:sp>
      <p:sp>
        <p:nvSpPr>
          <p:cNvPr id="39" name="Text Placeholder 2"/>
          <p:cNvSpPr>
            <a:spLocks noGrp="1"/>
          </p:cNvSpPr>
          <p:nvPr>
            <p:custDataLst>
              <p:tags r:id="rId27"/>
            </p:custDataLst>
          </p:nvPr>
        </p:nvSpPr>
        <p:spPr bwMode="auto">
          <a:xfrm>
            <a:off x="4262438" y="1052513"/>
            <a:ext cx="15954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5F2DADF5-9E02-4657-9865-D89D2D6F79F5}" type="datetime'''Int''e''r''ve''''n''''tion''''''a''''''l'' Ne''u''ro'">
              <a:rPr lang="en-IN" altLang="en-US" sz="1400"/>
              <a:pPr marL="0" indent="0" algn="ctr">
                <a:spcBef>
                  <a:spcPct val="0"/>
                </a:spcBef>
                <a:spcAft>
                  <a:spcPct val="0"/>
                </a:spcAft>
                <a:buNone/>
              </a:pPr>
              <a:t>Interventional Neuro</a:t>
            </a:fld>
            <a:endParaRPr lang="en-IN" sz="1400" dirty="0">
              <a:latin typeface="Arial"/>
              <a:cs typeface="Arial"/>
              <a:sym typeface="Arial"/>
            </a:endParaRPr>
          </a:p>
        </p:txBody>
      </p:sp>
      <p:sp>
        <p:nvSpPr>
          <p:cNvPr id="113" name="Text Placeholder 2"/>
          <p:cNvSpPr>
            <a:spLocks noGrp="1"/>
          </p:cNvSpPr>
          <p:nvPr>
            <p:custDataLst>
              <p:tags r:id="rId28"/>
            </p:custDataLst>
          </p:nvPr>
        </p:nvSpPr>
        <p:spPr bwMode="auto">
          <a:xfrm>
            <a:off x="6261100" y="1052513"/>
            <a:ext cx="169545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877FD1B-AEA8-4A95-92F6-4D71E56FB381}" type="datetime'N''eu''''ros''c''''i''''''''e''nce'' O''''v''era''l''''''l'''">
              <a:rPr lang="en-IN" altLang="en-US" sz="1400"/>
              <a:pPr/>
              <a:t>Neuroscience Overall</a:t>
            </a:fld>
            <a:endParaRPr lang="en-IN" sz="1400" dirty="0">
              <a:latin typeface="Arial"/>
              <a:cs typeface="Arial"/>
              <a:sym typeface="Arial"/>
            </a:endParaRPr>
          </a:p>
        </p:txBody>
      </p:sp>
      <p:sp>
        <p:nvSpPr>
          <p:cNvPr id="290"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pPr/>
              <a:t>43</a:t>
            </a:fld>
            <a:endParaRPr lang="en-US" dirty="0"/>
          </a:p>
        </p:txBody>
      </p:sp>
      <p:sp>
        <p:nvSpPr>
          <p:cNvPr id="40"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itchFamily="34" charset="0"/>
                <a:cs typeface="Arial" pitchFamily="34" charset="0"/>
              </a:rPr>
              <a:t>MHC : Revenue Performance : Current Year YTD Oct’16</a:t>
            </a:r>
            <a:endParaRPr lang="en-US" sz="20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904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5516289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875"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44</a:t>
            </a:fld>
            <a:endParaRPr lang="en-US"/>
          </a:p>
        </p:txBody>
      </p:sp>
      <p:sp>
        <p:nvSpPr>
          <p:cNvPr id="23" name="Rectangle 22"/>
          <p:cNvSpPr/>
          <p:nvPr/>
        </p:nvSpPr>
        <p:spPr>
          <a:xfrm>
            <a:off x="3308472" y="1484784"/>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Update </a:t>
            </a:r>
            <a:r>
              <a:rPr lang="en-US" sz="1600" b="1" dirty="0" smtClean="0">
                <a:solidFill>
                  <a:prstClr val="black"/>
                </a:solidFill>
                <a:latin typeface="Arial" pitchFamily="34" charset="0"/>
                <a:cs typeface="Arial" pitchFamily="34" charset="0"/>
              </a:rPr>
              <a:t> : Y-o-Y</a:t>
            </a:r>
            <a:endParaRPr lang="en-US" i="1" dirty="0">
              <a:solidFill>
                <a:prstClr val="black"/>
              </a:solidFill>
              <a:latin typeface="Arial" pitchFamily="34" charset="0"/>
              <a:cs typeface="Arial" pitchFamily="34" charset="0"/>
            </a:endParaRPr>
          </a:p>
        </p:txBody>
      </p:sp>
      <p:sp>
        <p:nvSpPr>
          <p:cNvPr id="24" name="Rectangle 23"/>
          <p:cNvSpPr/>
          <p:nvPr/>
        </p:nvSpPr>
        <p:spPr>
          <a:xfrm>
            <a:off x="2655020" y="148478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1</a:t>
            </a:r>
            <a:endParaRPr lang="en-US" sz="1600" b="1" dirty="0">
              <a:solidFill>
                <a:prstClr val="black"/>
              </a:solidFill>
              <a:latin typeface="Arial" pitchFamily="34" charset="0"/>
              <a:cs typeface="Arial" pitchFamily="34" charset="0"/>
            </a:endParaRPr>
          </a:p>
        </p:txBody>
      </p:sp>
      <p:sp>
        <p:nvSpPr>
          <p:cNvPr id="25" name="Rectangle 24"/>
          <p:cNvSpPr/>
          <p:nvPr/>
        </p:nvSpPr>
        <p:spPr>
          <a:xfrm>
            <a:off x="971600" y="1484784"/>
            <a:ext cx="1524000" cy="302433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smtClean="0">
                <a:solidFill>
                  <a:prstClr val="black"/>
                </a:solidFill>
                <a:latin typeface="Arial" pitchFamily="34" charset="0"/>
                <a:cs typeface="Arial" pitchFamily="34" charset="0"/>
              </a:rPr>
              <a:t>Financials Update</a:t>
            </a:r>
            <a:endParaRPr lang="en-IN" b="1" dirty="0">
              <a:solidFill>
                <a:prstClr val="black"/>
              </a:solidFill>
              <a:latin typeface="Arial" pitchFamily="34" charset="0"/>
              <a:cs typeface="Arial" pitchFamily="34" charset="0"/>
            </a:endParaRPr>
          </a:p>
        </p:txBody>
      </p:sp>
      <p:pic>
        <p:nvPicPr>
          <p:cNvPr id="54" name="Picture 3" descr="image001"/>
          <p:cNvPicPr>
            <a:picLocks noChangeAspect="1" noChangeArrowheads="1"/>
          </p:cNvPicPr>
          <p:nvPr/>
        </p:nvPicPr>
        <p:blipFill>
          <a:blip r:embed="rId6">
            <a:biLevel thresh="75000"/>
          </a:blip>
          <a:srcRect/>
          <a:stretch>
            <a:fillRect/>
          </a:stretch>
        </p:blipFill>
        <p:spPr bwMode="auto">
          <a:xfrm>
            <a:off x="323528" y="2420888"/>
            <a:ext cx="483935" cy="557680"/>
          </a:xfrm>
          <a:prstGeom prst="rect">
            <a:avLst/>
          </a:prstGeom>
          <a:noFill/>
          <a:ln w="9525">
            <a:noFill/>
            <a:miter lim="800000"/>
            <a:headEnd/>
            <a:tailEnd/>
          </a:ln>
        </p:spPr>
      </p:pic>
      <p:sp>
        <p:nvSpPr>
          <p:cNvPr id="35" name="Rectangle 34"/>
          <p:cNvSpPr/>
          <p:nvPr/>
        </p:nvSpPr>
        <p:spPr>
          <a:xfrm>
            <a:off x="3308472" y="2276872"/>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a:t>
            </a:r>
            <a:r>
              <a:rPr lang="en-US" sz="1600" b="1" dirty="0" smtClean="0">
                <a:solidFill>
                  <a:prstClr val="black"/>
                </a:solidFill>
                <a:latin typeface="Arial" pitchFamily="34" charset="0"/>
                <a:cs typeface="Arial" pitchFamily="34" charset="0"/>
              </a:rPr>
              <a:t>Performance : Current Year YTD Oct’16</a:t>
            </a:r>
            <a:endParaRPr lang="en-US" i="1" dirty="0">
              <a:solidFill>
                <a:prstClr val="black"/>
              </a:solidFill>
              <a:latin typeface="Arial" pitchFamily="34" charset="0"/>
              <a:cs typeface="Arial" pitchFamily="34" charset="0"/>
            </a:endParaRPr>
          </a:p>
        </p:txBody>
      </p:sp>
      <p:sp>
        <p:nvSpPr>
          <p:cNvPr id="36" name="Rectangle 35"/>
          <p:cNvSpPr/>
          <p:nvPr/>
        </p:nvSpPr>
        <p:spPr>
          <a:xfrm>
            <a:off x="2655020" y="2276872"/>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2</a:t>
            </a:r>
            <a:endParaRPr lang="en-US" sz="1600" b="1" dirty="0">
              <a:solidFill>
                <a:prstClr val="black"/>
              </a:solidFill>
              <a:latin typeface="Arial" pitchFamily="34" charset="0"/>
              <a:cs typeface="Arial" pitchFamily="34" charset="0"/>
            </a:endParaRPr>
          </a:p>
        </p:txBody>
      </p:sp>
      <p:sp>
        <p:nvSpPr>
          <p:cNvPr id="37" name="Rectangle 36"/>
          <p:cNvSpPr/>
          <p:nvPr/>
        </p:nvSpPr>
        <p:spPr>
          <a:xfrm>
            <a:off x="3308472" y="3068960"/>
            <a:ext cx="5512000"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a:t>
            </a:r>
            <a:r>
              <a:rPr lang="en-US" sz="1600" b="1" dirty="0" smtClean="0">
                <a:solidFill>
                  <a:prstClr val="black"/>
                </a:solidFill>
                <a:latin typeface="Arial" pitchFamily="34" charset="0"/>
                <a:cs typeface="Arial" pitchFamily="34" charset="0"/>
              </a:rPr>
              <a:t>Channel Wise Business Performance</a:t>
            </a:r>
            <a:endParaRPr lang="en-US" i="1" dirty="0">
              <a:solidFill>
                <a:prstClr val="black"/>
              </a:solidFill>
              <a:latin typeface="Arial" pitchFamily="34" charset="0"/>
              <a:cs typeface="Arial" pitchFamily="34" charset="0"/>
            </a:endParaRPr>
          </a:p>
        </p:txBody>
      </p:sp>
      <p:sp>
        <p:nvSpPr>
          <p:cNvPr id="38" name="Rectangle 37"/>
          <p:cNvSpPr/>
          <p:nvPr/>
        </p:nvSpPr>
        <p:spPr>
          <a:xfrm>
            <a:off x="2655020" y="3068960"/>
            <a:ext cx="567474"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3</a:t>
            </a:r>
            <a:endParaRPr lang="en-US" sz="1600" b="1" dirty="0">
              <a:solidFill>
                <a:prstClr val="black"/>
              </a:solidFill>
              <a:latin typeface="Arial" pitchFamily="34" charset="0"/>
              <a:cs typeface="Arial" pitchFamily="34" charset="0"/>
            </a:endParaRPr>
          </a:p>
        </p:txBody>
      </p:sp>
      <p:sp>
        <p:nvSpPr>
          <p:cNvPr id="39" name="Rectangle 38"/>
          <p:cNvSpPr/>
          <p:nvPr/>
        </p:nvSpPr>
        <p:spPr>
          <a:xfrm>
            <a:off x="3308472" y="3861048"/>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Unit Wise Revenue Performance : Top 6 Units</a:t>
            </a:r>
            <a:endParaRPr lang="en-US" sz="1600" i="1" dirty="0">
              <a:solidFill>
                <a:prstClr val="black"/>
              </a:solidFill>
              <a:latin typeface="Arial" pitchFamily="34" charset="0"/>
              <a:cs typeface="Arial" pitchFamily="34" charset="0"/>
            </a:endParaRPr>
          </a:p>
        </p:txBody>
      </p:sp>
      <p:sp>
        <p:nvSpPr>
          <p:cNvPr id="40" name="Rectangle 39"/>
          <p:cNvSpPr/>
          <p:nvPr/>
        </p:nvSpPr>
        <p:spPr>
          <a:xfrm>
            <a:off x="2655020" y="3861048"/>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4</a:t>
            </a:r>
            <a:endParaRPr lang="en-US" sz="1600" b="1" dirty="0">
              <a:solidFill>
                <a:prstClr val="black"/>
              </a:solidFill>
              <a:latin typeface="Arial" pitchFamily="34" charset="0"/>
              <a:cs typeface="Arial" pitchFamily="34" charset="0"/>
            </a:endParaRPr>
          </a:p>
        </p:txBody>
      </p:sp>
      <p:sp>
        <p:nvSpPr>
          <p:cNvPr id="16"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Index</a:t>
            </a:r>
            <a:endParaRPr lang="en-IN" sz="20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4316255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218612243"/>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8997" name="think-cell Slide" r:id="rId29" imgW="270" imgH="270" progId="TCLayout.ActiveDocument.1">
                  <p:embed/>
                </p:oleObj>
              </mc:Choice>
              <mc:Fallback>
                <p:oleObj name="think-cell Slide" r:id="rId29" imgW="270" imgH="270" progId="TCLayout.ActiveDocument.1">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400" dirty="0">
              <a:solidFill>
                <a:prstClr val="white"/>
              </a:solidFill>
              <a:latin typeface="Arial"/>
              <a:cs typeface="Arial"/>
              <a:sym typeface="Arial"/>
            </a:endParaRPr>
          </a:p>
        </p:txBody>
      </p:sp>
      <p:sp>
        <p:nvSpPr>
          <p:cNvPr id="28"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pPr/>
              <a:t>45</a:t>
            </a:fld>
            <a:endParaRPr lang="en-US" dirty="0"/>
          </a:p>
        </p:txBody>
      </p:sp>
      <p:graphicFrame>
        <p:nvGraphicFramePr>
          <p:cNvPr id="2" name="Object 1"/>
          <p:cNvGraphicFramePr>
            <a:graphicFrameLocks/>
          </p:cNvGraphicFramePr>
          <p:nvPr>
            <p:custDataLst>
              <p:tags r:id="rId4"/>
            </p:custDataLst>
            <p:extLst>
              <p:ext uri="{D42A27DB-BD31-4B8C-83A1-F6EECF244321}">
                <p14:modId xmlns:p14="http://schemas.microsoft.com/office/powerpoint/2010/main" val="1311815643"/>
              </p:ext>
            </p:extLst>
          </p:nvPr>
        </p:nvGraphicFramePr>
        <p:xfrm>
          <a:off x="495301" y="990600"/>
          <a:ext cx="3314685" cy="4572000"/>
        </p:xfrm>
        <a:graphic>
          <a:graphicData uri="http://schemas.openxmlformats.org/presentationml/2006/ole">
            <mc:AlternateContent xmlns:mc="http://schemas.openxmlformats.org/markup-compatibility/2006">
              <mc:Choice xmlns:v="urn:schemas-microsoft-com:vml" Requires="v">
                <p:oleObj spid="_x0000_s78998" name="Chart" r:id="rId31" imgW="3314685" imgH="4572000" progId="MSGraph.Chart.8">
                  <p:embed followColorScheme="full"/>
                </p:oleObj>
              </mc:Choice>
              <mc:Fallback>
                <p:oleObj name="Chart" r:id="rId31" imgW="3314685" imgH="4572000" progId="MSGraph.Chart.8">
                  <p:embed followColorScheme="full"/>
                  <p:pic>
                    <p:nvPicPr>
                      <p:cNvPr id="0" name=""/>
                      <p:cNvPicPr/>
                      <p:nvPr/>
                    </p:nvPicPr>
                    <p:blipFill>
                      <a:blip r:embed="rId32"/>
                      <a:stretch>
                        <a:fillRect/>
                      </a:stretch>
                    </p:blipFill>
                    <p:spPr>
                      <a:xfrm>
                        <a:off x="495301" y="990600"/>
                        <a:ext cx="3314685" cy="4572000"/>
                      </a:xfrm>
                      <a:prstGeom prst="rect">
                        <a:avLst/>
                      </a:prstGeom>
                    </p:spPr>
                  </p:pic>
                </p:oleObj>
              </mc:Fallback>
            </mc:AlternateContent>
          </a:graphicData>
        </a:graphic>
      </p:graphicFrame>
      <p:sp>
        <p:nvSpPr>
          <p:cNvPr id="32" name="Text Placeholder 2"/>
          <p:cNvSpPr>
            <a:spLocks noGrp="1"/>
          </p:cNvSpPr>
          <p:nvPr>
            <p:custDataLst>
              <p:tags r:id="rId5"/>
            </p:custDataLst>
          </p:nvPr>
        </p:nvSpPr>
        <p:spPr bwMode="gray">
          <a:xfrm>
            <a:off x="190500" y="403701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764B12FF-7B39-47B9-91AB-37803DC78E50}" type="datetime'''''''3''''''''''''''''0''%'''''''''''''''''''''''">
              <a:rPr lang="en-IN" altLang="en-US" sz="1400">
                <a:latin typeface="Arial"/>
                <a:cs typeface="Arial"/>
                <a:sym typeface="Arial"/>
              </a:rPr>
              <a:pPr marL="0" indent="0" algn="r">
                <a:spcBef>
                  <a:spcPct val="0"/>
                </a:spcBef>
                <a:spcAft>
                  <a:spcPct val="0"/>
                </a:spcAft>
                <a:buNone/>
              </a:pPr>
              <a:t>30%</a:t>
            </a:fld>
            <a:endParaRPr lang="en-IN" sz="1400" dirty="0">
              <a:latin typeface="Arial"/>
              <a:cs typeface="Arial"/>
              <a:sym typeface="Arial"/>
            </a:endParaRPr>
          </a:p>
        </p:txBody>
      </p:sp>
      <p:sp>
        <p:nvSpPr>
          <p:cNvPr id="29" name="Text Placeholder 2"/>
          <p:cNvSpPr>
            <a:spLocks noGrp="1"/>
          </p:cNvSpPr>
          <p:nvPr>
            <p:custDataLst>
              <p:tags r:id="rId6"/>
            </p:custDataLst>
          </p:nvPr>
        </p:nvSpPr>
        <p:spPr bwMode="gray">
          <a:xfrm>
            <a:off x="288925" y="5351463"/>
            <a:ext cx="2571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D26699AB-3414-4E02-ACDA-A76C0774AB1B}" type="datetime'''''''''0''''''''''''''''''%'''''''''''''''''''''''''''''''''">
              <a:rPr lang="en-IN" altLang="en-US" sz="1400" smtClean="0">
                <a:latin typeface="Arial"/>
                <a:cs typeface="Arial"/>
                <a:sym typeface="Arial"/>
              </a:rPr>
              <a:pPr marL="0" indent="0" algn="r">
                <a:spcBef>
                  <a:spcPct val="0"/>
                </a:spcBef>
                <a:spcAft>
                  <a:spcPct val="0"/>
                </a:spcAft>
                <a:buNone/>
              </a:pPr>
              <a:t>0%</a:t>
            </a:fld>
            <a:endParaRPr lang="en-IN" sz="1400" dirty="0">
              <a:latin typeface="Arial"/>
              <a:cs typeface="Arial"/>
              <a:sym typeface="Arial"/>
            </a:endParaRPr>
          </a:p>
        </p:txBody>
      </p:sp>
      <p:sp>
        <p:nvSpPr>
          <p:cNvPr id="30" name="Text Placeholder 2"/>
          <p:cNvSpPr>
            <a:spLocks noGrp="1"/>
          </p:cNvSpPr>
          <p:nvPr>
            <p:custDataLst>
              <p:tags r:id="rId7"/>
            </p:custDataLst>
          </p:nvPr>
        </p:nvSpPr>
        <p:spPr bwMode="gray">
          <a:xfrm>
            <a:off x="190500" y="491331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9A61D6A7-C960-4B27-A755-B8DD016F2B1A}" type="datetime'''''''''1''''''''''''''''''''''''''''''''''''''''''''''0%'''">
              <a:rPr lang="en-IN" altLang="en-US" sz="1400">
                <a:latin typeface="Arial"/>
                <a:cs typeface="Arial"/>
                <a:sym typeface="Arial"/>
              </a:rPr>
              <a:pPr marL="0" indent="0" algn="r">
                <a:spcBef>
                  <a:spcPct val="0"/>
                </a:spcBef>
                <a:spcAft>
                  <a:spcPct val="0"/>
                </a:spcAft>
                <a:buNone/>
              </a:pPr>
              <a:t>10%</a:t>
            </a:fld>
            <a:endParaRPr lang="en-IN" sz="1400" dirty="0">
              <a:latin typeface="Arial"/>
              <a:cs typeface="Arial"/>
              <a:sym typeface="Arial"/>
            </a:endParaRPr>
          </a:p>
        </p:txBody>
      </p:sp>
      <p:sp>
        <p:nvSpPr>
          <p:cNvPr id="33" name="Text Placeholder 2"/>
          <p:cNvSpPr>
            <a:spLocks noGrp="1"/>
          </p:cNvSpPr>
          <p:nvPr>
            <p:custDataLst>
              <p:tags r:id="rId8"/>
            </p:custDataLst>
          </p:nvPr>
        </p:nvSpPr>
        <p:spPr bwMode="gray">
          <a:xfrm>
            <a:off x="190500" y="359886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38F93ACB-74F9-413A-BD26-2C5530E68C60}" type="datetime'40''''''''%'''">
              <a:rPr lang="en-IN" altLang="en-US" sz="1400">
                <a:latin typeface="Arial"/>
                <a:cs typeface="Arial"/>
                <a:sym typeface="Arial"/>
              </a:rPr>
              <a:pPr marL="0" indent="0" algn="r">
                <a:spcBef>
                  <a:spcPct val="0"/>
                </a:spcBef>
                <a:spcAft>
                  <a:spcPct val="0"/>
                </a:spcAft>
                <a:buNone/>
              </a:pPr>
              <a:t>40%</a:t>
            </a:fld>
            <a:endParaRPr lang="en-IN" sz="1400" dirty="0">
              <a:latin typeface="Arial"/>
              <a:cs typeface="Arial"/>
              <a:sym typeface="Arial"/>
            </a:endParaRPr>
          </a:p>
        </p:txBody>
      </p:sp>
      <p:sp>
        <p:nvSpPr>
          <p:cNvPr id="35" name="Text Placeholder 2"/>
          <p:cNvSpPr>
            <a:spLocks noGrp="1"/>
          </p:cNvSpPr>
          <p:nvPr>
            <p:custDataLst>
              <p:tags r:id="rId9"/>
            </p:custDataLst>
          </p:nvPr>
        </p:nvSpPr>
        <p:spPr bwMode="gray">
          <a:xfrm>
            <a:off x="190500" y="273208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28BD61F2-5495-4CA4-96F1-58FD36A7AD47}" type="datetime'''''''''6''''''''''''''''''''''''''0%'''''''''''''''">
              <a:rPr lang="en-IN" altLang="en-US" sz="1400">
                <a:latin typeface="Arial"/>
                <a:cs typeface="Arial"/>
                <a:sym typeface="Arial"/>
              </a:rPr>
              <a:pPr marL="0" indent="0" algn="r">
                <a:spcBef>
                  <a:spcPct val="0"/>
                </a:spcBef>
                <a:spcAft>
                  <a:spcPct val="0"/>
                </a:spcAft>
                <a:buNone/>
              </a:pPr>
              <a:t>60%</a:t>
            </a:fld>
            <a:endParaRPr lang="en-IN" sz="1400" dirty="0">
              <a:latin typeface="Arial"/>
              <a:cs typeface="Arial"/>
              <a:sym typeface="Arial"/>
            </a:endParaRPr>
          </a:p>
        </p:txBody>
      </p:sp>
      <p:sp>
        <p:nvSpPr>
          <p:cNvPr id="34" name="Text Placeholder 2"/>
          <p:cNvSpPr>
            <a:spLocks noGrp="1"/>
          </p:cNvSpPr>
          <p:nvPr>
            <p:custDataLst>
              <p:tags r:id="rId10"/>
            </p:custDataLst>
          </p:nvPr>
        </p:nvSpPr>
        <p:spPr bwMode="gray">
          <a:xfrm>
            <a:off x="190500" y="317023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91905E6F-1F5F-4AA3-84E9-A8403B39C98E}" type="datetime'''''''5''''''''''''''''''0''''''''''''%'''''''''''">
              <a:rPr lang="en-IN" altLang="en-US" sz="1400">
                <a:latin typeface="Arial"/>
                <a:cs typeface="Arial"/>
                <a:sym typeface="Arial"/>
              </a:rPr>
              <a:pPr marL="0" indent="0" algn="r">
                <a:spcBef>
                  <a:spcPct val="0"/>
                </a:spcBef>
                <a:spcAft>
                  <a:spcPct val="0"/>
                </a:spcAft>
                <a:buNone/>
              </a:pPr>
              <a:t>50%</a:t>
            </a:fld>
            <a:endParaRPr lang="en-IN" sz="1400" dirty="0">
              <a:latin typeface="Arial"/>
              <a:cs typeface="Arial"/>
              <a:sym typeface="Arial"/>
            </a:endParaRPr>
          </a:p>
        </p:txBody>
      </p:sp>
      <p:sp>
        <p:nvSpPr>
          <p:cNvPr id="31" name="Text Placeholder 2"/>
          <p:cNvSpPr>
            <a:spLocks noGrp="1"/>
          </p:cNvSpPr>
          <p:nvPr>
            <p:custDataLst>
              <p:tags r:id="rId11"/>
            </p:custDataLst>
          </p:nvPr>
        </p:nvSpPr>
        <p:spPr bwMode="gray">
          <a:xfrm>
            <a:off x="190500" y="447516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C530BBFE-8DD0-48BF-B8F3-F338DD3020B1}" type="datetime'''''''''2''''''''0''''''%'''''''''''''''''''''''''''">
              <a:rPr lang="en-IN" altLang="en-US" sz="1400">
                <a:latin typeface="Arial"/>
                <a:cs typeface="Arial"/>
                <a:sym typeface="Arial"/>
              </a:rPr>
              <a:pPr marL="0" indent="0" algn="r">
                <a:spcBef>
                  <a:spcPct val="0"/>
                </a:spcBef>
                <a:spcAft>
                  <a:spcPct val="0"/>
                </a:spcAft>
                <a:buNone/>
              </a:pPr>
              <a:t>20%</a:t>
            </a:fld>
            <a:endParaRPr lang="en-IN" sz="1400" dirty="0">
              <a:latin typeface="Arial"/>
              <a:cs typeface="Arial"/>
              <a:sym typeface="Arial"/>
            </a:endParaRPr>
          </a:p>
        </p:txBody>
      </p:sp>
      <p:sp>
        <p:nvSpPr>
          <p:cNvPr id="39" name="Text Placeholder 2"/>
          <p:cNvSpPr>
            <a:spLocks noGrp="1"/>
          </p:cNvSpPr>
          <p:nvPr>
            <p:custDataLst>
              <p:tags r:id="rId12"/>
            </p:custDataLst>
          </p:nvPr>
        </p:nvSpPr>
        <p:spPr bwMode="gray">
          <a:xfrm>
            <a:off x="92075" y="979488"/>
            <a:ext cx="4540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2F0D6508-F702-47A3-A79F-FF65EE534606}" type="datetime'''''''''''''1''''0''0''''''''''''''''%'''''''''''">
              <a:rPr lang="en-IN" altLang="en-US" sz="1400">
                <a:latin typeface="Arial"/>
                <a:cs typeface="Arial"/>
                <a:sym typeface="Arial"/>
              </a:rPr>
              <a:pPr marL="0" indent="0" algn="r">
                <a:spcBef>
                  <a:spcPct val="0"/>
                </a:spcBef>
                <a:spcAft>
                  <a:spcPct val="0"/>
                </a:spcAft>
                <a:buNone/>
              </a:pPr>
              <a:t>100%</a:t>
            </a:fld>
            <a:endParaRPr lang="en-IN" sz="1400" dirty="0">
              <a:latin typeface="Arial"/>
              <a:cs typeface="Arial"/>
              <a:sym typeface="Arial"/>
            </a:endParaRPr>
          </a:p>
        </p:txBody>
      </p:sp>
      <p:sp>
        <p:nvSpPr>
          <p:cNvPr id="38" name="Text Placeholder 2"/>
          <p:cNvSpPr>
            <a:spLocks noGrp="1"/>
          </p:cNvSpPr>
          <p:nvPr>
            <p:custDataLst>
              <p:tags r:id="rId13"/>
            </p:custDataLst>
          </p:nvPr>
        </p:nvSpPr>
        <p:spPr bwMode="gray">
          <a:xfrm>
            <a:off x="190500" y="141763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1D6E1BEF-C2BF-434F-9954-133D11EB507A}" type="datetime'9''''''''''''0''''%'''''''''''''''''''''''''">
              <a:rPr lang="en-IN" altLang="en-US" sz="1400">
                <a:latin typeface="Arial"/>
                <a:cs typeface="Arial"/>
                <a:sym typeface="Arial"/>
              </a:rPr>
              <a:pPr marL="0" indent="0" algn="r">
                <a:spcBef>
                  <a:spcPct val="0"/>
                </a:spcBef>
                <a:spcAft>
                  <a:spcPct val="0"/>
                </a:spcAft>
                <a:buNone/>
              </a:pPr>
              <a:t>90%</a:t>
            </a:fld>
            <a:endParaRPr lang="en-IN" sz="1400" dirty="0">
              <a:latin typeface="Arial"/>
              <a:cs typeface="Arial"/>
              <a:sym typeface="Arial"/>
            </a:endParaRPr>
          </a:p>
        </p:txBody>
      </p:sp>
      <p:sp>
        <p:nvSpPr>
          <p:cNvPr id="36" name="Text Placeholder 2"/>
          <p:cNvSpPr>
            <a:spLocks noGrp="1"/>
          </p:cNvSpPr>
          <p:nvPr>
            <p:custDataLst>
              <p:tags r:id="rId14"/>
            </p:custDataLst>
          </p:nvPr>
        </p:nvSpPr>
        <p:spPr bwMode="gray">
          <a:xfrm>
            <a:off x="190500" y="229393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BB972B28-53AF-4E13-90FF-645D91C152A1}" type="datetime'''''''''''''7''''0''''''''''''''''''''''''''''''''''''''''%'''">
              <a:rPr lang="en-IN" altLang="en-US" sz="1400">
                <a:latin typeface="Arial"/>
                <a:cs typeface="Arial"/>
                <a:sym typeface="Arial"/>
              </a:rPr>
              <a:pPr marL="0" indent="0" algn="r">
                <a:spcBef>
                  <a:spcPct val="0"/>
                </a:spcBef>
                <a:spcAft>
                  <a:spcPct val="0"/>
                </a:spcAft>
                <a:buNone/>
              </a:pPr>
              <a:t>70%</a:t>
            </a:fld>
            <a:endParaRPr lang="en-IN" sz="1400" dirty="0">
              <a:latin typeface="Arial"/>
              <a:cs typeface="Arial"/>
              <a:sym typeface="Arial"/>
            </a:endParaRPr>
          </a:p>
        </p:txBody>
      </p:sp>
      <p:sp>
        <p:nvSpPr>
          <p:cNvPr id="37" name="Text Placeholder 2"/>
          <p:cNvSpPr>
            <a:spLocks noGrp="1"/>
          </p:cNvSpPr>
          <p:nvPr>
            <p:custDataLst>
              <p:tags r:id="rId15"/>
            </p:custDataLst>
          </p:nvPr>
        </p:nvSpPr>
        <p:spPr bwMode="gray">
          <a:xfrm>
            <a:off x="190500" y="185578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8D35782A-4D73-4A00-A339-3E1A388F1EB6}" type="datetime'''''''''''8''''''''''''''''''''''''''''''''0''%'">
              <a:rPr lang="en-IN" altLang="en-US" sz="1400">
                <a:latin typeface="Arial"/>
                <a:cs typeface="Arial"/>
                <a:sym typeface="Arial"/>
              </a:rPr>
              <a:pPr marL="0" indent="0" algn="r">
                <a:spcBef>
                  <a:spcPct val="0"/>
                </a:spcBef>
                <a:spcAft>
                  <a:spcPct val="0"/>
                </a:spcAft>
                <a:buNone/>
              </a:pPr>
              <a:t>80%</a:t>
            </a:fld>
            <a:endParaRPr lang="en-IN" sz="1400" dirty="0">
              <a:latin typeface="Arial"/>
              <a:cs typeface="Arial"/>
              <a:sym typeface="Arial"/>
            </a:endParaRPr>
          </a:p>
        </p:txBody>
      </p:sp>
      <p:sp>
        <p:nvSpPr>
          <p:cNvPr id="84" name="Text Placeholder 2"/>
          <p:cNvSpPr>
            <a:spLocks noGrp="1"/>
          </p:cNvSpPr>
          <p:nvPr>
            <p:custDataLst>
              <p:tags r:id="rId16"/>
            </p:custDataLst>
          </p:nvPr>
        </p:nvSpPr>
        <p:spPr bwMode="auto">
          <a:xfrm>
            <a:off x="3619500" y="4956175"/>
            <a:ext cx="936625" cy="42545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193EB79A-8E17-49FB-8325-B66C73F04C34}" type="datetime'''''''''''''D''i''''scoun''''t''ed ''&#10;''''Ta''r''i''ff'''">
              <a:rPr lang="en-IN" altLang="en-US" sz="1400"/>
              <a:pPr/>
              <a:t>Discounted 
Tariff</a:t>
            </a:fld>
            <a:endParaRPr lang="en-IN" sz="1400" dirty="0">
              <a:latin typeface="Arial"/>
              <a:cs typeface="Arial"/>
              <a:sym typeface="Arial"/>
            </a:endParaRPr>
          </a:p>
        </p:txBody>
      </p:sp>
      <p:sp>
        <p:nvSpPr>
          <p:cNvPr id="86" name="Text Placeholder 2"/>
          <p:cNvSpPr>
            <a:spLocks noGrp="1"/>
          </p:cNvSpPr>
          <p:nvPr>
            <p:custDataLst>
              <p:tags r:id="rId17"/>
            </p:custDataLst>
          </p:nvPr>
        </p:nvSpPr>
        <p:spPr bwMode="auto">
          <a:xfrm>
            <a:off x="3619500" y="2840038"/>
            <a:ext cx="690563" cy="42545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3688F039-E23B-474D-A6C0-17BA654BA9F0}" type="datetime'H''o''''s''pit''al ''&#10;''''''''''T''''''''a''''r''i''''ff'">
              <a:rPr lang="en-IN" altLang="en-US" sz="1400" smtClean="0"/>
              <a:pPr/>
              <a:t>Hospital 
Tariff</a:t>
            </a:fld>
            <a:endParaRPr lang="en-IN" sz="1400" dirty="0">
              <a:latin typeface="Arial"/>
              <a:cs typeface="Arial"/>
              <a:sym typeface="Arial"/>
            </a:endParaRPr>
          </a:p>
        </p:txBody>
      </p:sp>
      <p:sp>
        <p:nvSpPr>
          <p:cNvPr id="11" name="Text Placeholder 2"/>
          <p:cNvSpPr>
            <a:spLocks noGrp="1"/>
          </p:cNvSpPr>
          <p:nvPr>
            <p:custDataLst>
              <p:tags r:id="rId18"/>
            </p:custDataLst>
          </p:nvPr>
        </p:nvSpPr>
        <p:spPr bwMode="auto">
          <a:xfrm>
            <a:off x="2978150" y="55610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5662898-38F8-4BF7-A058-BA8FDE96B52F}" type="datetime'''''''''''''''''''FY1''7'''''''''''''''''''''''''''''''''''">
              <a:rPr lang="en-IN" altLang="en-US" sz="1400"/>
              <a:pPr/>
              <a:t>FY17</a:t>
            </a:fld>
            <a:endParaRPr lang="en-IN" sz="1400" dirty="0">
              <a:latin typeface="Arial"/>
              <a:cs typeface="Arial"/>
              <a:sym typeface="Arial"/>
            </a:endParaRPr>
          </a:p>
        </p:txBody>
      </p:sp>
      <p:sp>
        <p:nvSpPr>
          <p:cNvPr id="9" name="Text Placeholder 2"/>
          <p:cNvSpPr>
            <a:spLocks noGrp="1"/>
          </p:cNvSpPr>
          <p:nvPr>
            <p:custDataLst>
              <p:tags r:id="rId19"/>
            </p:custDataLst>
          </p:nvPr>
        </p:nvSpPr>
        <p:spPr bwMode="auto">
          <a:xfrm>
            <a:off x="1973263" y="55610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FAF318B-8B2F-432C-AEBE-F53240C489CF}" type="datetime'''''FY''''''''''''''''''1''''''''''''''''6'''''''''">
              <a:rPr lang="en-IN" altLang="en-US" sz="1400"/>
              <a:pPr/>
              <a:t>FY16</a:t>
            </a:fld>
            <a:endParaRPr lang="en-IN" sz="1400" dirty="0">
              <a:latin typeface="Arial"/>
              <a:cs typeface="Arial"/>
              <a:sym typeface="Arial"/>
            </a:endParaRPr>
          </a:p>
        </p:txBody>
      </p:sp>
      <p:sp>
        <p:nvSpPr>
          <p:cNvPr id="8" name="Text Placeholder 2"/>
          <p:cNvSpPr>
            <a:spLocks noGrp="1"/>
          </p:cNvSpPr>
          <p:nvPr>
            <p:custDataLst>
              <p:tags r:id="rId20"/>
            </p:custDataLst>
          </p:nvPr>
        </p:nvSpPr>
        <p:spPr bwMode="auto">
          <a:xfrm>
            <a:off x="968375" y="55610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4B7E719A-FEA3-491F-8F44-0AC9DAC61BD2}" type="datetime'''F''''''''''''''''''''''''''''''''Y1''5'''''''">
              <a:rPr lang="en-IN" altLang="en-US" sz="1400"/>
              <a:pPr/>
              <a:t>FY15</a:t>
            </a:fld>
            <a:endParaRPr lang="en-IN" sz="1400" dirty="0">
              <a:latin typeface="Arial"/>
              <a:cs typeface="Arial"/>
              <a:sym typeface="Arial"/>
            </a:endParaRPr>
          </a:p>
        </p:txBody>
      </p:sp>
      <p:sp>
        <p:nvSpPr>
          <p:cNvPr id="92" name="TextBox 91"/>
          <p:cNvSpPr txBox="1"/>
          <p:nvPr/>
        </p:nvSpPr>
        <p:spPr>
          <a:xfrm>
            <a:off x="683568" y="6402814"/>
            <a:ext cx="2952328" cy="33855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sz="1600" b="1" dirty="0" smtClean="0">
                <a:latin typeface="Arial" pitchFamily="34" charset="0"/>
                <a:cs typeface="Arial" pitchFamily="34" charset="0"/>
              </a:rPr>
              <a:t>Volume</a:t>
            </a:r>
          </a:p>
        </p:txBody>
      </p:sp>
      <p:graphicFrame>
        <p:nvGraphicFramePr>
          <p:cNvPr id="122" name="Object 121"/>
          <p:cNvGraphicFramePr>
            <a:graphicFrameLocks/>
          </p:cNvGraphicFramePr>
          <p:nvPr>
            <p:custDataLst>
              <p:tags r:id="rId21"/>
            </p:custDataLst>
            <p:extLst>
              <p:ext uri="{D42A27DB-BD31-4B8C-83A1-F6EECF244321}">
                <p14:modId xmlns:p14="http://schemas.microsoft.com/office/powerpoint/2010/main" val="2283372637"/>
              </p:ext>
            </p:extLst>
          </p:nvPr>
        </p:nvGraphicFramePr>
        <p:xfrm>
          <a:off x="5105401" y="1028700"/>
          <a:ext cx="3238471" cy="4572000"/>
        </p:xfrm>
        <a:graphic>
          <a:graphicData uri="http://schemas.openxmlformats.org/presentationml/2006/ole">
            <mc:AlternateContent xmlns:mc="http://schemas.openxmlformats.org/markup-compatibility/2006">
              <mc:Choice xmlns:v="urn:schemas-microsoft-com:vml" Requires="v">
                <p:oleObj spid="_x0000_s78999" name="Chart" r:id="rId33" imgW="3238471" imgH="4572000" progId="MSGraph.Chart.8">
                  <p:embed followColorScheme="full"/>
                </p:oleObj>
              </mc:Choice>
              <mc:Fallback>
                <p:oleObj name="Chart" r:id="rId33" imgW="3238471" imgH="4572000" progId="MSGraph.Chart.8">
                  <p:embed followColorScheme="full"/>
                  <p:pic>
                    <p:nvPicPr>
                      <p:cNvPr id="0" name=""/>
                      <p:cNvPicPr/>
                      <p:nvPr/>
                    </p:nvPicPr>
                    <p:blipFill>
                      <a:blip r:embed="rId34"/>
                      <a:stretch>
                        <a:fillRect/>
                      </a:stretch>
                    </p:blipFill>
                    <p:spPr>
                      <a:xfrm>
                        <a:off x="5105401" y="1028700"/>
                        <a:ext cx="3238471" cy="4572000"/>
                      </a:xfrm>
                      <a:prstGeom prst="rect">
                        <a:avLst/>
                      </a:prstGeom>
                    </p:spPr>
                  </p:pic>
                </p:oleObj>
              </mc:Fallback>
            </mc:AlternateContent>
          </a:graphicData>
        </a:graphic>
      </p:graphicFrame>
      <p:sp>
        <p:nvSpPr>
          <p:cNvPr id="51" name="Text Placeholder 2"/>
          <p:cNvSpPr>
            <a:spLocks noGrp="1"/>
          </p:cNvSpPr>
          <p:nvPr>
            <p:custDataLst>
              <p:tags r:id="rId22"/>
            </p:custDataLst>
          </p:nvPr>
        </p:nvSpPr>
        <p:spPr bwMode="auto">
          <a:xfrm>
            <a:off x="8153400" y="2740025"/>
            <a:ext cx="690563" cy="42545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3C51540A-B317-485A-A3C6-C96E4EB758A3}" type="datetime'''H''''''o''''''''''s''pit''al ''''''''''''&#10;T''ari''ff'''''">
              <a:rPr lang="en-IN" altLang="en-US" sz="1400"/>
              <a:pPr/>
              <a:t>Hospital 
Tariff</a:t>
            </a:fld>
            <a:endParaRPr lang="en-IN" sz="1400" dirty="0">
              <a:latin typeface="Arial"/>
              <a:cs typeface="Arial"/>
              <a:sym typeface="Arial"/>
            </a:endParaRPr>
          </a:p>
        </p:txBody>
      </p:sp>
      <p:sp>
        <p:nvSpPr>
          <p:cNvPr id="137" name="Text Placeholder 2"/>
          <p:cNvSpPr>
            <a:spLocks noGrp="1"/>
          </p:cNvSpPr>
          <p:nvPr>
            <p:custDataLst>
              <p:tags r:id="rId23"/>
            </p:custDataLst>
          </p:nvPr>
        </p:nvSpPr>
        <p:spPr bwMode="auto">
          <a:xfrm>
            <a:off x="7512050" y="55991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99E3438B-7BF5-4A8D-9EC6-616495C83718}" type="datetime'''''F''''''''''''''''''''''Y''''1''7'''''''''''''''''''''">
              <a:rPr lang="en-IN" altLang="en-US" sz="1400"/>
              <a:pPr/>
              <a:t>FY17</a:t>
            </a:fld>
            <a:endParaRPr lang="en-IN" sz="1400" dirty="0">
              <a:latin typeface="Arial"/>
              <a:cs typeface="Arial"/>
              <a:sym typeface="Arial"/>
            </a:endParaRPr>
          </a:p>
        </p:txBody>
      </p:sp>
      <p:sp>
        <p:nvSpPr>
          <p:cNvPr id="52" name="Text Placeholder 2"/>
          <p:cNvSpPr>
            <a:spLocks noGrp="1"/>
          </p:cNvSpPr>
          <p:nvPr>
            <p:custDataLst>
              <p:tags r:id="rId24"/>
            </p:custDataLst>
          </p:nvPr>
        </p:nvSpPr>
        <p:spPr bwMode="auto">
          <a:xfrm>
            <a:off x="8153400" y="4916488"/>
            <a:ext cx="887413" cy="42545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5B0273A3-8961-46A6-A0AB-E1D4EA2B6A07}" type="datetime'''D''i''sc''''o''un''te''''''''''d''&#10;'' Tar''i''f''''''''f'''">
              <a:rPr lang="en-IN" altLang="en-US" sz="1400"/>
              <a:pPr/>
              <a:t>Discounted
 Tariff</a:t>
            </a:fld>
            <a:endParaRPr lang="en-IN" sz="1400" dirty="0">
              <a:latin typeface="Arial"/>
              <a:cs typeface="Arial"/>
              <a:sym typeface="Arial"/>
            </a:endParaRPr>
          </a:p>
        </p:txBody>
      </p:sp>
      <p:sp>
        <p:nvSpPr>
          <p:cNvPr id="139" name="Text Placeholder 2"/>
          <p:cNvSpPr>
            <a:spLocks noGrp="1"/>
          </p:cNvSpPr>
          <p:nvPr>
            <p:custDataLst>
              <p:tags r:id="rId25"/>
            </p:custDataLst>
          </p:nvPr>
        </p:nvSpPr>
        <p:spPr bwMode="auto">
          <a:xfrm>
            <a:off x="6507163" y="55991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F516F48-B8E4-4FFA-8559-F55BB4D5DFBD}" type="datetime'''F''''''''''''''''''''''''''''''''Y''16'''''''''''''">
              <a:rPr lang="en-IN" altLang="en-US" sz="1400"/>
              <a:pPr/>
              <a:t>FY16</a:t>
            </a:fld>
            <a:endParaRPr lang="en-IN" sz="1400" dirty="0">
              <a:latin typeface="Arial"/>
              <a:cs typeface="Arial"/>
              <a:sym typeface="Arial"/>
            </a:endParaRPr>
          </a:p>
        </p:txBody>
      </p:sp>
      <p:sp>
        <p:nvSpPr>
          <p:cNvPr id="138" name="Text Placeholder 2"/>
          <p:cNvSpPr>
            <a:spLocks noGrp="1"/>
          </p:cNvSpPr>
          <p:nvPr>
            <p:custDataLst>
              <p:tags r:id="rId26"/>
            </p:custDataLst>
          </p:nvPr>
        </p:nvSpPr>
        <p:spPr bwMode="auto">
          <a:xfrm>
            <a:off x="5502275" y="5599113"/>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A8E45069-9571-4FD9-9502-B867217E6899}" type="datetime'''''F''Y''''''''''''''''''''''1''''''''''''5'''''''''''''''">
              <a:rPr lang="en-IN" altLang="en-US" sz="1400"/>
              <a:pPr/>
              <a:t>FY15</a:t>
            </a:fld>
            <a:endParaRPr lang="en-IN" sz="1400" dirty="0">
              <a:latin typeface="Arial"/>
              <a:cs typeface="Arial"/>
              <a:sym typeface="Arial"/>
            </a:endParaRPr>
          </a:p>
        </p:txBody>
      </p:sp>
      <p:sp>
        <p:nvSpPr>
          <p:cNvPr id="155" name="TextBox 154"/>
          <p:cNvSpPr txBox="1"/>
          <p:nvPr/>
        </p:nvSpPr>
        <p:spPr>
          <a:xfrm>
            <a:off x="5292080" y="6402814"/>
            <a:ext cx="2952328" cy="33855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sz="1600" b="1" dirty="0" smtClean="0">
                <a:latin typeface="Arial" pitchFamily="34" charset="0"/>
                <a:cs typeface="Arial" pitchFamily="34" charset="0"/>
              </a:rPr>
              <a:t>Revenue</a:t>
            </a:r>
          </a:p>
        </p:txBody>
      </p:sp>
      <p:sp>
        <p:nvSpPr>
          <p:cNvPr id="46" name="TextBox 45"/>
          <p:cNvSpPr txBox="1"/>
          <p:nvPr/>
        </p:nvSpPr>
        <p:spPr>
          <a:xfrm>
            <a:off x="464987" y="5805264"/>
            <a:ext cx="8033693" cy="461665"/>
          </a:xfrm>
          <a:prstGeom prst="rect">
            <a:avLst/>
          </a:prstGeom>
          <a:noFill/>
        </p:spPr>
        <p:txBody>
          <a:bodyPr wrap="square" rtlCol="0">
            <a:spAutoFit/>
          </a:bodyPr>
          <a:lstStyle/>
          <a:p>
            <a:r>
              <a:rPr lang="en-IN" sz="1200" dirty="0" smtClean="0">
                <a:latin typeface="Arial" pitchFamily="34" charset="0"/>
                <a:cs typeface="Arial" pitchFamily="34" charset="0"/>
              </a:rPr>
              <a:t>Hospital Tariff  consist of channels like Walk-In , International , TPA and Corporate ; whereas Discounted tariff consist of PSU channel only</a:t>
            </a:r>
          </a:p>
        </p:txBody>
      </p:sp>
      <p:sp>
        <p:nvSpPr>
          <p:cNvPr id="43"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MHC : Channel Wise Business Performance</a:t>
            </a:r>
            <a:endParaRPr lang="en-IN" sz="20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63562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885217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923"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46</a:t>
            </a:fld>
            <a:endParaRPr lang="en-US"/>
          </a:p>
        </p:txBody>
      </p:sp>
      <p:sp>
        <p:nvSpPr>
          <p:cNvPr id="23" name="Rectangle 22"/>
          <p:cNvSpPr/>
          <p:nvPr/>
        </p:nvSpPr>
        <p:spPr>
          <a:xfrm>
            <a:off x="3308472" y="1484784"/>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Update </a:t>
            </a:r>
            <a:r>
              <a:rPr lang="en-US" sz="1600" b="1" dirty="0" smtClean="0">
                <a:solidFill>
                  <a:prstClr val="black"/>
                </a:solidFill>
                <a:latin typeface="Arial" pitchFamily="34" charset="0"/>
                <a:cs typeface="Arial" pitchFamily="34" charset="0"/>
              </a:rPr>
              <a:t> : Y-o-Y</a:t>
            </a:r>
            <a:endParaRPr lang="en-US" i="1" dirty="0">
              <a:solidFill>
                <a:prstClr val="black"/>
              </a:solidFill>
              <a:latin typeface="Arial" pitchFamily="34" charset="0"/>
              <a:cs typeface="Arial" pitchFamily="34" charset="0"/>
            </a:endParaRPr>
          </a:p>
        </p:txBody>
      </p:sp>
      <p:sp>
        <p:nvSpPr>
          <p:cNvPr id="24" name="Rectangle 23"/>
          <p:cNvSpPr/>
          <p:nvPr/>
        </p:nvSpPr>
        <p:spPr>
          <a:xfrm>
            <a:off x="2655020" y="148478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1</a:t>
            </a:r>
            <a:endParaRPr lang="en-US" sz="1600" b="1" dirty="0">
              <a:solidFill>
                <a:prstClr val="black"/>
              </a:solidFill>
              <a:latin typeface="Arial" pitchFamily="34" charset="0"/>
              <a:cs typeface="Arial" pitchFamily="34" charset="0"/>
            </a:endParaRPr>
          </a:p>
        </p:txBody>
      </p:sp>
      <p:sp>
        <p:nvSpPr>
          <p:cNvPr id="25" name="Rectangle 24"/>
          <p:cNvSpPr/>
          <p:nvPr/>
        </p:nvSpPr>
        <p:spPr>
          <a:xfrm>
            <a:off x="971600" y="1484784"/>
            <a:ext cx="1524000" cy="302433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smtClean="0">
                <a:solidFill>
                  <a:prstClr val="black"/>
                </a:solidFill>
                <a:latin typeface="Arial" pitchFamily="34" charset="0"/>
                <a:cs typeface="Arial" pitchFamily="34" charset="0"/>
              </a:rPr>
              <a:t>Financials Update</a:t>
            </a:r>
            <a:endParaRPr lang="en-IN" b="1" dirty="0">
              <a:solidFill>
                <a:prstClr val="black"/>
              </a:solidFill>
              <a:latin typeface="Arial" pitchFamily="34" charset="0"/>
              <a:cs typeface="Arial" pitchFamily="34" charset="0"/>
            </a:endParaRPr>
          </a:p>
        </p:txBody>
      </p:sp>
      <p:pic>
        <p:nvPicPr>
          <p:cNvPr id="54" name="Picture 3" descr="image001"/>
          <p:cNvPicPr>
            <a:picLocks noChangeAspect="1" noChangeArrowheads="1"/>
          </p:cNvPicPr>
          <p:nvPr/>
        </p:nvPicPr>
        <p:blipFill>
          <a:blip r:embed="rId6">
            <a:biLevel thresh="75000"/>
          </a:blip>
          <a:srcRect/>
          <a:stretch>
            <a:fillRect/>
          </a:stretch>
        </p:blipFill>
        <p:spPr bwMode="auto">
          <a:xfrm>
            <a:off x="323528" y="2420888"/>
            <a:ext cx="483935" cy="557680"/>
          </a:xfrm>
          <a:prstGeom prst="rect">
            <a:avLst/>
          </a:prstGeom>
          <a:noFill/>
          <a:ln w="9525">
            <a:noFill/>
            <a:miter lim="800000"/>
            <a:headEnd/>
            <a:tailEnd/>
          </a:ln>
        </p:spPr>
      </p:pic>
      <p:sp>
        <p:nvSpPr>
          <p:cNvPr id="35" name="Rectangle 34"/>
          <p:cNvSpPr/>
          <p:nvPr/>
        </p:nvSpPr>
        <p:spPr>
          <a:xfrm>
            <a:off x="3308472" y="2276872"/>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Revenue </a:t>
            </a:r>
            <a:r>
              <a:rPr lang="en-US" sz="1600" b="1" dirty="0" smtClean="0">
                <a:solidFill>
                  <a:prstClr val="black"/>
                </a:solidFill>
                <a:latin typeface="Arial" pitchFamily="34" charset="0"/>
                <a:cs typeface="Arial" pitchFamily="34" charset="0"/>
              </a:rPr>
              <a:t>Performance : Current Year YTD Oct’16</a:t>
            </a:r>
            <a:endParaRPr lang="en-US" i="1" dirty="0">
              <a:solidFill>
                <a:prstClr val="black"/>
              </a:solidFill>
              <a:latin typeface="Arial" pitchFamily="34" charset="0"/>
              <a:cs typeface="Arial" pitchFamily="34" charset="0"/>
            </a:endParaRPr>
          </a:p>
        </p:txBody>
      </p:sp>
      <p:sp>
        <p:nvSpPr>
          <p:cNvPr id="36" name="Rectangle 35"/>
          <p:cNvSpPr/>
          <p:nvPr/>
        </p:nvSpPr>
        <p:spPr>
          <a:xfrm>
            <a:off x="2655020" y="2276872"/>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2</a:t>
            </a:r>
            <a:endParaRPr lang="en-US" sz="1600" b="1" dirty="0">
              <a:solidFill>
                <a:prstClr val="black"/>
              </a:solidFill>
              <a:latin typeface="Arial" pitchFamily="34" charset="0"/>
              <a:cs typeface="Arial" pitchFamily="34" charset="0"/>
            </a:endParaRPr>
          </a:p>
        </p:txBody>
      </p:sp>
      <p:sp>
        <p:nvSpPr>
          <p:cNvPr id="37" name="Rectangle 36"/>
          <p:cNvSpPr/>
          <p:nvPr/>
        </p:nvSpPr>
        <p:spPr>
          <a:xfrm>
            <a:off x="3308472" y="3068960"/>
            <a:ext cx="5512000"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MHC : </a:t>
            </a:r>
            <a:r>
              <a:rPr lang="en-US" sz="1600" b="1" dirty="0" smtClean="0">
                <a:solidFill>
                  <a:prstClr val="black"/>
                </a:solidFill>
                <a:latin typeface="Arial" pitchFamily="34" charset="0"/>
                <a:cs typeface="Arial" pitchFamily="34" charset="0"/>
              </a:rPr>
              <a:t>Channel Wise Business Performance</a:t>
            </a:r>
            <a:endParaRPr lang="en-US" i="1" dirty="0">
              <a:solidFill>
                <a:prstClr val="black"/>
              </a:solidFill>
              <a:latin typeface="Arial" pitchFamily="34" charset="0"/>
              <a:cs typeface="Arial" pitchFamily="34" charset="0"/>
            </a:endParaRPr>
          </a:p>
        </p:txBody>
      </p:sp>
      <p:sp>
        <p:nvSpPr>
          <p:cNvPr id="38" name="Rectangle 37"/>
          <p:cNvSpPr/>
          <p:nvPr/>
        </p:nvSpPr>
        <p:spPr>
          <a:xfrm>
            <a:off x="2655020" y="3068960"/>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3</a:t>
            </a:r>
            <a:endParaRPr lang="en-US" sz="1600" b="1" dirty="0">
              <a:solidFill>
                <a:prstClr val="black"/>
              </a:solidFill>
              <a:latin typeface="Arial" pitchFamily="34" charset="0"/>
              <a:cs typeface="Arial" pitchFamily="34" charset="0"/>
            </a:endParaRPr>
          </a:p>
        </p:txBody>
      </p:sp>
      <p:sp>
        <p:nvSpPr>
          <p:cNvPr id="39" name="Rectangle 38"/>
          <p:cNvSpPr/>
          <p:nvPr/>
        </p:nvSpPr>
        <p:spPr>
          <a:xfrm>
            <a:off x="3308472" y="3861048"/>
            <a:ext cx="5512000"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r>
              <a:rPr lang="en-US" sz="1600" b="1" dirty="0">
                <a:solidFill>
                  <a:prstClr val="black"/>
                </a:solidFill>
                <a:latin typeface="Arial" pitchFamily="34" charset="0"/>
                <a:cs typeface="Arial" pitchFamily="34" charset="0"/>
              </a:rPr>
              <a:t>Unit Wise Revenue Performance : Top 6 Units</a:t>
            </a:r>
            <a:endParaRPr lang="en-US" sz="1600" i="1" dirty="0">
              <a:solidFill>
                <a:prstClr val="black"/>
              </a:solidFill>
              <a:latin typeface="Arial" pitchFamily="34" charset="0"/>
              <a:cs typeface="Arial" pitchFamily="34" charset="0"/>
            </a:endParaRPr>
          </a:p>
        </p:txBody>
      </p:sp>
      <p:sp>
        <p:nvSpPr>
          <p:cNvPr id="40" name="Rectangle 39"/>
          <p:cNvSpPr/>
          <p:nvPr/>
        </p:nvSpPr>
        <p:spPr>
          <a:xfrm>
            <a:off x="2655020" y="3861048"/>
            <a:ext cx="567474" cy="648072"/>
          </a:xfrm>
          <a:prstGeom prst="rect">
            <a:avLst/>
          </a:prstGeom>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b="1" dirty="0" smtClean="0">
                <a:solidFill>
                  <a:prstClr val="black"/>
                </a:solidFill>
                <a:latin typeface="Arial" pitchFamily="34" charset="0"/>
                <a:cs typeface="Arial" pitchFamily="34" charset="0"/>
              </a:rPr>
              <a:t>4</a:t>
            </a:r>
            <a:endParaRPr lang="en-US" sz="1600" b="1" dirty="0">
              <a:solidFill>
                <a:prstClr val="black"/>
              </a:solidFill>
              <a:latin typeface="Arial" pitchFamily="34" charset="0"/>
              <a:cs typeface="Arial" pitchFamily="34" charset="0"/>
            </a:endParaRPr>
          </a:p>
        </p:txBody>
      </p:sp>
      <p:sp>
        <p:nvSpPr>
          <p:cNvPr id="16"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Index</a:t>
            </a:r>
            <a:endParaRPr lang="en-IN" sz="20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29492857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416675"/>
            <a:ext cx="2133600" cy="365125"/>
          </a:xfrm>
        </p:spPr>
        <p:txBody>
          <a:bodyPr/>
          <a:lstStyle/>
          <a:p>
            <a:fld id="{22625DD9-E95C-4E36-A780-EB4B59B201F4}" type="slidenum">
              <a:rPr lang="en-US" smtClean="0">
                <a:solidFill>
                  <a:prstClr val="black"/>
                </a:solidFill>
              </a:rPr>
              <a:pPr/>
              <a:t>47</a:t>
            </a:fld>
            <a:endParaRPr lang="en-US">
              <a:solidFill>
                <a:prstClr val="black"/>
              </a:solidFill>
            </a:endParaRPr>
          </a:p>
        </p:txBody>
      </p:sp>
      <p:grpSp>
        <p:nvGrpSpPr>
          <p:cNvPr id="9" name="Group 8"/>
          <p:cNvGrpSpPr/>
          <p:nvPr/>
        </p:nvGrpSpPr>
        <p:grpSpPr>
          <a:xfrm>
            <a:off x="3726273" y="4382827"/>
            <a:ext cx="1600466" cy="326847"/>
            <a:chOff x="7962766" y="864096"/>
            <a:chExt cx="1600466" cy="326847"/>
          </a:xfrm>
          <a:solidFill>
            <a:schemeClr val="accent3">
              <a:lumMod val="75000"/>
            </a:schemeClr>
          </a:solidFill>
        </p:grpSpPr>
        <p:sp>
          <p:nvSpPr>
            <p:cNvPr id="10" name="Left-Right Arrow 9"/>
            <p:cNvSpPr/>
            <p:nvPr/>
          </p:nvSpPr>
          <p:spPr>
            <a:xfrm rot="10800002">
              <a:off x="7962766" y="864096"/>
              <a:ext cx="1600466" cy="326847"/>
            </a:xfrm>
            <a:prstGeom prst="leftRightArrow">
              <a:avLst>
                <a:gd name="adj1" fmla="val 60000"/>
                <a:gd name="adj2" fmla="val 50000"/>
              </a:avLst>
            </a:prstGeom>
            <a:gr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1" name="Left-Right Arrow 4"/>
            <p:cNvSpPr/>
            <p:nvPr/>
          </p:nvSpPr>
          <p:spPr>
            <a:xfrm rot="21600002">
              <a:off x="8060820" y="929465"/>
              <a:ext cx="1404358" cy="1961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22300">
                <a:lnSpc>
                  <a:spcPct val="90000"/>
                </a:lnSpc>
                <a:spcBef>
                  <a:spcPct val="0"/>
                </a:spcBef>
                <a:spcAft>
                  <a:spcPct val="35000"/>
                </a:spcAft>
              </a:pPr>
              <a:endParaRPr lang="en-IN" sz="1400">
                <a:solidFill>
                  <a:prstClr val="white"/>
                </a:solidFill>
              </a:endParaRPr>
            </a:p>
          </p:txBody>
        </p:sp>
      </p:grpSp>
      <p:grpSp>
        <p:nvGrpSpPr>
          <p:cNvPr id="12" name="Group 11"/>
          <p:cNvGrpSpPr/>
          <p:nvPr/>
        </p:nvGrpSpPr>
        <p:grpSpPr>
          <a:xfrm>
            <a:off x="3486392" y="1271015"/>
            <a:ext cx="1867699" cy="933849"/>
            <a:chOff x="1559769" y="2673016"/>
            <a:chExt cx="1867699" cy="933849"/>
          </a:xfrm>
        </p:grpSpPr>
        <p:sp>
          <p:nvSpPr>
            <p:cNvPr id="13" name="Rounded Rectangle 12"/>
            <p:cNvSpPr/>
            <p:nvPr/>
          </p:nvSpPr>
          <p:spPr>
            <a:xfrm>
              <a:off x="1559769" y="2673016"/>
              <a:ext cx="1867699" cy="933849"/>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sp>
        <p:sp>
          <p:nvSpPr>
            <p:cNvPr id="14" name="Rounded Rectangle 4">
              <a:hlinkClick r:id="rId2" action="ppaction://hlinksldjump"/>
            </p:cNvPr>
            <p:cNvSpPr/>
            <p:nvPr/>
          </p:nvSpPr>
          <p:spPr>
            <a:xfrm>
              <a:off x="1587121" y="2700368"/>
              <a:ext cx="1812995" cy="8791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IN" sz="1600" b="1" dirty="0" smtClean="0">
                  <a:solidFill>
                    <a:prstClr val="black"/>
                  </a:solidFill>
                  <a:latin typeface="Arial" pitchFamily="34" charset="0"/>
                  <a:cs typeface="Arial" pitchFamily="34" charset="0"/>
                </a:rPr>
                <a:t>Neuro Surgery</a:t>
              </a:r>
              <a:endParaRPr lang="en-IN" sz="1600" b="1" dirty="0">
                <a:solidFill>
                  <a:prstClr val="black"/>
                </a:solidFill>
                <a:latin typeface="Arial" pitchFamily="34" charset="0"/>
                <a:cs typeface="Arial" pitchFamily="34" charset="0"/>
              </a:endParaRPr>
            </a:p>
          </p:txBody>
        </p:sp>
      </p:grpSp>
      <p:grpSp>
        <p:nvGrpSpPr>
          <p:cNvPr id="15" name="Group 14"/>
          <p:cNvGrpSpPr/>
          <p:nvPr/>
        </p:nvGrpSpPr>
        <p:grpSpPr>
          <a:xfrm>
            <a:off x="1115616" y="4079327"/>
            <a:ext cx="1867699" cy="933849"/>
            <a:chOff x="1559769" y="2673016"/>
            <a:chExt cx="1867699" cy="933849"/>
          </a:xfrm>
        </p:grpSpPr>
        <p:sp>
          <p:nvSpPr>
            <p:cNvPr id="19" name="Rounded Rectangle 18"/>
            <p:cNvSpPr/>
            <p:nvPr/>
          </p:nvSpPr>
          <p:spPr>
            <a:xfrm>
              <a:off x="1559769" y="2673016"/>
              <a:ext cx="1867699" cy="933849"/>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sp>
        <p:sp>
          <p:nvSpPr>
            <p:cNvPr id="20" name="Rounded Rectangle 4">
              <a:hlinkClick r:id="rId3" action="ppaction://hlinksldjump"/>
            </p:cNvPr>
            <p:cNvSpPr/>
            <p:nvPr/>
          </p:nvSpPr>
          <p:spPr>
            <a:xfrm>
              <a:off x="1587121" y="2700368"/>
              <a:ext cx="1812995" cy="8791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IN" sz="1600" b="1" dirty="0" smtClean="0">
                  <a:solidFill>
                    <a:prstClr val="black"/>
                  </a:solidFill>
                  <a:latin typeface="Arial" pitchFamily="34" charset="0"/>
                  <a:cs typeface="Arial" pitchFamily="34" charset="0"/>
                </a:rPr>
                <a:t>Neurology</a:t>
              </a:r>
              <a:endParaRPr lang="en-IN" sz="1600" b="1" dirty="0">
                <a:solidFill>
                  <a:prstClr val="black"/>
                </a:solidFill>
                <a:latin typeface="Arial" pitchFamily="34" charset="0"/>
                <a:cs typeface="Arial" pitchFamily="34" charset="0"/>
              </a:endParaRPr>
            </a:p>
          </p:txBody>
        </p:sp>
      </p:grpSp>
      <p:grpSp>
        <p:nvGrpSpPr>
          <p:cNvPr id="21" name="Group 20"/>
          <p:cNvGrpSpPr/>
          <p:nvPr/>
        </p:nvGrpSpPr>
        <p:grpSpPr>
          <a:xfrm>
            <a:off x="5800645" y="4007319"/>
            <a:ext cx="1867699" cy="933849"/>
            <a:chOff x="1559769" y="2673016"/>
            <a:chExt cx="1867699" cy="933849"/>
          </a:xfrm>
        </p:grpSpPr>
        <p:sp>
          <p:nvSpPr>
            <p:cNvPr id="22" name="Rounded Rectangle 21"/>
            <p:cNvSpPr/>
            <p:nvPr/>
          </p:nvSpPr>
          <p:spPr>
            <a:xfrm>
              <a:off x="1559769" y="2673016"/>
              <a:ext cx="1867699" cy="933849"/>
            </a:xfrm>
            <a:prstGeom prst="roundRect">
              <a:avLst>
                <a:gd name="adj" fmla="val 10000"/>
              </a:avLst>
            </a:prstGeom>
          </p:spPr>
          <p:style>
            <a:lnRef idx="1">
              <a:schemeClr val="accent3"/>
            </a:lnRef>
            <a:fillRef idx="2">
              <a:schemeClr val="accent3"/>
            </a:fillRef>
            <a:effectRef idx="1">
              <a:schemeClr val="accent3"/>
            </a:effectRef>
            <a:fontRef idx="minor">
              <a:schemeClr val="dk1"/>
            </a:fontRef>
          </p:style>
        </p:sp>
        <p:sp>
          <p:nvSpPr>
            <p:cNvPr id="23" name="Rounded Rectangle 4">
              <a:hlinkClick r:id="rId4" action="ppaction://hlinksldjump"/>
            </p:cNvPr>
            <p:cNvSpPr/>
            <p:nvPr/>
          </p:nvSpPr>
          <p:spPr>
            <a:xfrm>
              <a:off x="1587121" y="2700368"/>
              <a:ext cx="1812995" cy="879145"/>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n-IN" sz="1600" b="1" dirty="0" smtClean="0">
                  <a:solidFill>
                    <a:prstClr val="black"/>
                  </a:solidFill>
                  <a:latin typeface="Arial" pitchFamily="34" charset="0"/>
                  <a:cs typeface="Arial" pitchFamily="34" charset="0"/>
                </a:rPr>
                <a:t>Interventional Neuro</a:t>
              </a:r>
              <a:endParaRPr lang="en-IN" sz="1600" b="1" dirty="0">
                <a:solidFill>
                  <a:prstClr val="black"/>
                </a:solidFill>
                <a:latin typeface="Arial" pitchFamily="34" charset="0"/>
                <a:cs typeface="Arial" pitchFamily="34" charset="0"/>
              </a:endParaRPr>
            </a:p>
          </p:txBody>
        </p:sp>
      </p:grpSp>
      <p:sp>
        <p:nvSpPr>
          <p:cNvPr id="25" name="Oval 24">
            <a:hlinkClick r:id="rId5" action="ppaction://hlinksldjump"/>
          </p:cNvPr>
          <p:cNvSpPr/>
          <p:nvPr/>
        </p:nvSpPr>
        <p:spPr>
          <a:xfrm>
            <a:off x="3513744" y="2551732"/>
            <a:ext cx="1760436" cy="13093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prstClr val="black"/>
                </a:solidFill>
              </a:rPr>
              <a:t>Neuro Science</a:t>
            </a:r>
            <a:endParaRPr lang="en-US" sz="2400" b="1" dirty="0">
              <a:solidFill>
                <a:prstClr val="black"/>
              </a:solidFill>
            </a:endParaRPr>
          </a:p>
        </p:txBody>
      </p:sp>
      <p:sp>
        <p:nvSpPr>
          <p:cNvPr id="27" name="Left-Right Arrow 26"/>
          <p:cNvSpPr/>
          <p:nvPr/>
        </p:nvSpPr>
        <p:spPr>
          <a:xfrm rot="8104111">
            <a:off x="2009700" y="2872739"/>
            <a:ext cx="1600466" cy="326847"/>
          </a:xfrm>
          <a:prstGeom prst="leftRightArrow">
            <a:avLst>
              <a:gd name="adj1" fmla="val 60000"/>
              <a:gd name="adj2" fmla="val 50000"/>
            </a:avLst>
          </a:prstGeom>
          <a:solidFill>
            <a:schemeClr val="accent3">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8" name="Left-Right Arrow 27"/>
          <p:cNvSpPr/>
          <p:nvPr/>
        </p:nvSpPr>
        <p:spPr>
          <a:xfrm rot="2748630">
            <a:off x="5310834" y="2801158"/>
            <a:ext cx="1600466" cy="326847"/>
          </a:xfrm>
          <a:prstGeom prst="leftRightArrow">
            <a:avLst>
              <a:gd name="adj1" fmla="val 60000"/>
              <a:gd name="adj2" fmla="val 50000"/>
            </a:avLst>
          </a:prstGeom>
          <a:solidFill>
            <a:schemeClr val="accent3">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 name="TextBox 3"/>
          <p:cNvSpPr txBox="1"/>
          <p:nvPr/>
        </p:nvSpPr>
        <p:spPr>
          <a:xfrm>
            <a:off x="35496" y="5929535"/>
            <a:ext cx="4096713" cy="307777"/>
          </a:xfrm>
          <a:prstGeom prst="rect">
            <a:avLst/>
          </a:prstGeom>
          <a:noFill/>
        </p:spPr>
        <p:txBody>
          <a:bodyPr wrap="square" rtlCol="0">
            <a:spAutoFit/>
          </a:bodyPr>
          <a:lstStyle/>
          <a:p>
            <a:pPr algn="ctr"/>
            <a:r>
              <a:rPr lang="en-IN" sz="1400" b="1" dirty="0" smtClean="0">
                <a:solidFill>
                  <a:prstClr val="black"/>
                </a:solidFill>
                <a:latin typeface="Arial" pitchFamily="34" charset="0"/>
                <a:cs typeface="Arial" pitchFamily="34" charset="0"/>
              </a:rPr>
              <a:t>Note : Click on the above to open the details</a:t>
            </a:r>
          </a:p>
        </p:txBody>
      </p:sp>
      <p:sp>
        <p:nvSpPr>
          <p:cNvPr id="26"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US" sz="2000" b="1" dirty="0">
                <a:solidFill>
                  <a:prstClr val="black"/>
                </a:solidFill>
                <a:latin typeface="Arial" pitchFamily="34" charset="0"/>
                <a:cs typeface="Arial" pitchFamily="34" charset="0"/>
              </a:rPr>
              <a:t>Unit Wise Revenue Performance : Top 6 Units</a:t>
            </a:r>
            <a:endParaRPr lang="en-US" sz="24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042614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End</a:t>
            </a:r>
            <a:endParaRPr lang="en-IN" sz="2000" b="1" dirty="0">
              <a:solidFill>
                <a:prstClr val="black"/>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328634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smtClean="0">
                <a:solidFill>
                  <a:prstClr val="black"/>
                </a:solidFill>
                <a:latin typeface="Arial" pitchFamily="34" charset="0"/>
                <a:cs typeface="Arial" pitchFamily="34" charset="0"/>
              </a:rPr>
              <a:t>Annexure</a:t>
            </a:r>
            <a:endParaRPr lang="en-IN" sz="2000" b="1" dirty="0">
              <a:solidFill>
                <a:prstClr val="black"/>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22625DD9-E95C-4E36-A780-EB4B59B201F4}"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328634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95592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13"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5</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VK Jain</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AK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Arati Verma </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err="1" smtClean="0">
                    <a:solidFill>
                      <a:srgbClr val="000000"/>
                    </a:solidFill>
                    <a:latin typeface="Arial"/>
                  </a:rPr>
                  <a:t>Raghav</a:t>
                </a:r>
                <a:r>
                  <a:rPr lang="en-IN" sz="1400" dirty="0" smtClean="0">
                    <a:solidFill>
                      <a:srgbClr val="000000"/>
                    </a:solidFill>
                    <a:latin typeface="Arial"/>
                  </a:rPr>
                  <a:t>/ 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92270993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3897805021"/>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9582" name="think-cell Slide" r:id="rId35" imgW="270" imgH="270" progId="TCLayout.ActiveDocument.1">
                  <p:embed/>
                </p:oleObj>
              </mc:Choice>
              <mc:Fallback>
                <p:oleObj name="think-cell Slide" r:id="rId35" imgW="270" imgH="270" progId="TCLayout.ActiveDocument.1">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200" dirty="0">
              <a:solidFill>
                <a:prstClr val="white"/>
              </a:solidFill>
              <a:latin typeface="Arial"/>
              <a:sym typeface="+mn-lt"/>
            </a:endParaRPr>
          </a:p>
        </p:txBody>
      </p:sp>
      <p:sp>
        <p:nvSpPr>
          <p:cNvPr id="8" name="TextBox 7"/>
          <p:cNvSpPr txBox="1"/>
          <p:nvPr/>
        </p:nvSpPr>
        <p:spPr>
          <a:xfrm rot="16200000">
            <a:off x="-947354" y="2555031"/>
            <a:ext cx="2160240" cy="307777"/>
          </a:xfrm>
          <a:prstGeom prst="rect">
            <a:avLst/>
          </a:prstGeom>
          <a:noFill/>
        </p:spPr>
        <p:txBody>
          <a:bodyPr wrap="square" rtlCol="0">
            <a:spAutoFit/>
          </a:bodyPr>
          <a:lstStyle/>
          <a:p>
            <a:r>
              <a:rPr lang="en-IN" sz="1400" b="1" dirty="0" smtClean="0">
                <a:solidFill>
                  <a:prstClr val="black"/>
                </a:solidFill>
              </a:rPr>
              <a:t>Figures In Cr.</a:t>
            </a:r>
            <a:endParaRPr lang="en-IN" sz="1400" b="1" dirty="0">
              <a:solidFill>
                <a:prstClr val="black"/>
              </a:solidFill>
            </a:endParaRPr>
          </a:p>
        </p:txBody>
      </p:sp>
      <p:sp>
        <p:nvSpPr>
          <p:cNvPr id="290"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solidFill>
                  <a:prstClr val="black"/>
                </a:solidFill>
              </a:rPr>
              <a:pPr/>
              <a:t>50</a:t>
            </a:fld>
            <a:endParaRPr lang="en-US" dirty="0">
              <a:solidFill>
                <a:prstClr val="black"/>
              </a:solidFill>
            </a:endParaRPr>
          </a:p>
        </p:txBody>
      </p:sp>
      <p:graphicFrame>
        <p:nvGraphicFramePr>
          <p:cNvPr id="57" name="Object 56"/>
          <p:cNvGraphicFramePr>
            <a:graphicFrameLocks/>
          </p:cNvGraphicFramePr>
          <p:nvPr>
            <p:custDataLst>
              <p:tags r:id="rId4"/>
            </p:custDataLst>
            <p:extLst>
              <p:ext uri="{D42A27DB-BD31-4B8C-83A1-F6EECF244321}">
                <p14:modId xmlns:p14="http://schemas.microsoft.com/office/powerpoint/2010/main" val="693915441"/>
              </p:ext>
            </p:extLst>
          </p:nvPr>
        </p:nvGraphicFramePr>
        <p:xfrm>
          <a:off x="228600" y="1104900"/>
          <a:ext cx="8562937" cy="4981483"/>
        </p:xfrm>
        <a:graphic>
          <a:graphicData uri="http://schemas.openxmlformats.org/presentationml/2006/ole">
            <mc:AlternateContent xmlns:mc="http://schemas.openxmlformats.org/markup-compatibility/2006">
              <mc:Choice xmlns:v="urn:schemas-microsoft-com:vml" Requires="v">
                <p:oleObj spid="_x0000_s59583" name="Chart" r:id="rId37" imgW="8562937" imgH="4981483" progId="MSGraph.Chart.8">
                  <p:embed followColorScheme="full"/>
                </p:oleObj>
              </mc:Choice>
              <mc:Fallback>
                <p:oleObj name="Chart" r:id="rId37" imgW="8562937" imgH="4981483" progId="MSGraph.Chart.8">
                  <p:embed followColorScheme="full"/>
                  <p:pic>
                    <p:nvPicPr>
                      <p:cNvPr id="0" name=""/>
                      <p:cNvPicPr/>
                      <p:nvPr/>
                    </p:nvPicPr>
                    <p:blipFill>
                      <a:blip r:embed="rId38"/>
                      <a:stretch>
                        <a:fillRect/>
                      </a:stretch>
                    </p:blipFill>
                    <p:spPr>
                      <a:xfrm>
                        <a:off x="228600" y="1104900"/>
                        <a:ext cx="8562937" cy="4981483"/>
                      </a:xfrm>
                      <a:prstGeom prst="rect">
                        <a:avLst/>
                      </a:prstGeom>
                    </p:spPr>
                  </p:pic>
                </p:oleObj>
              </mc:Fallback>
            </mc:AlternateContent>
          </a:graphicData>
        </a:graphic>
      </p:graphicFrame>
      <p:cxnSp>
        <p:nvCxnSpPr>
          <p:cNvPr id="20" name="Straight Connector 19"/>
          <p:cNvCxnSpPr/>
          <p:nvPr>
            <p:custDataLst>
              <p:tags r:id="rId5"/>
            </p:custDataLst>
          </p:nvPr>
        </p:nvCxnSpPr>
        <p:spPr bwMode="auto">
          <a:xfrm>
            <a:off x="1309688" y="1016000"/>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6"/>
            </p:custDataLst>
          </p:nvPr>
        </p:nvCxnSpPr>
        <p:spPr bwMode="auto">
          <a:xfrm flipV="1">
            <a:off x="957263" y="1016000"/>
            <a:ext cx="0" cy="68897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7"/>
            </p:custDataLst>
          </p:nvPr>
        </p:nvCxnSpPr>
        <p:spPr bwMode="auto">
          <a:xfrm flipV="1">
            <a:off x="2290763" y="2587625"/>
            <a:ext cx="0" cy="7461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8"/>
            </p:custDataLst>
          </p:nvPr>
        </p:nvCxnSpPr>
        <p:spPr bwMode="auto">
          <a:xfrm flipV="1">
            <a:off x="3633788" y="3930650"/>
            <a:ext cx="0" cy="4318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custDataLst>
              <p:tags r:id="rId9"/>
            </p:custDataLst>
          </p:nvPr>
        </p:nvCxnSpPr>
        <p:spPr bwMode="auto">
          <a:xfrm>
            <a:off x="4967288" y="4406900"/>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0"/>
            </p:custDataLst>
          </p:nvPr>
        </p:nvCxnSpPr>
        <p:spPr bwMode="auto">
          <a:xfrm>
            <a:off x="2647950" y="2587625"/>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11"/>
            </p:custDataLst>
          </p:nvPr>
        </p:nvCxnSpPr>
        <p:spPr bwMode="auto">
          <a:xfrm>
            <a:off x="3986213" y="3930650"/>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custDataLst>
              <p:tags r:id="rId12"/>
            </p:custDataLst>
          </p:nvPr>
        </p:nvCxnSpPr>
        <p:spPr bwMode="auto">
          <a:xfrm>
            <a:off x="5319713" y="4406900"/>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3"/>
            </p:custDataLst>
          </p:nvPr>
        </p:nvCxnSpPr>
        <p:spPr bwMode="auto">
          <a:xfrm>
            <a:off x="2290763" y="2587625"/>
            <a:ext cx="357187"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4"/>
            </p:custDataLst>
          </p:nvPr>
        </p:nvCxnSpPr>
        <p:spPr bwMode="auto">
          <a:xfrm>
            <a:off x="957263" y="1016000"/>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custDataLst>
              <p:tags r:id="rId15"/>
            </p:custDataLst>
          </p:nvPr>
        </p:nvCxnSpPr>
        <p:spPr bwMode="auto">
          <a:xfrm flipV="1">
            <a:off x="4967288" y="4406900"/>
            <a:ext cx="0" cy="3270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16"/>
            </p:custDataLst>
          </p:nvPr>
        </p:nvCxnSpPr>
        <p:spPr bwMode="auto">
          <a:xfrm>
            <a:off x="3633788" y="3930650"/>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Text Placeholder 2"/>
          <p:cNvSpPr>
            <a:spLocks noGrp="1"/>
          </p:cNvSpPr>
          <p:nvPr>
            <p:custDataLst>
              <p:tags r:id="rId17"/>
            </p:custDataLst>
          </p:nvPr>
        </p:nvSpPr>
        <p:spPr bwMode="auto">
          <a:xfrm>
            <a:off x="2454275" y="5894388"/>
            <a:ext cx="388938"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F72B979-4CFC-4834-B2A1-DB857A9CDD59}" type="datetime'''''''''''PP''''''''''''''''''''''''G'''''''''''''''">
              <a:rPr lang="en-IN" altLang="en-US" sz="1400">
                <a:solidFill>
                  <a:prstClr val="black"/>
                </a:solidFill>
              </a:rPr>
              <a:pPr marL="0" indent="0" algn="ctr">
                <a:spcBef>
                  <a:spcPct val="0"/>
                </a:spcBef>
                <a:spcAft>
                  <a:spcPct val="0"/>
                </a:spcAft>
                <a:buFont typeface="Wingdings" pitchFamily="2" charset="2"/>
                <a:buNone/>
              </a:pPr>
              <a:t>PPG</a:t>
            </a:fld>
            <a:endParaRPr lang="en-IN" sz="1400" dirty="0">
              <a:solidFill>
                <a:prstClr val="black"/>
              </a:solidFill>
              <a:latin typeface="Arial"/>
              <a:cs typeface="Arial"/>
              <a:sym typeface="Arial"/>
            </a:endParaRPr>
          </a:p>
        </p:txBody>
      </p:sp>
      <p:sp>
        <p:nvSpPr>
          <p:cNvPr id="100" name="Text Placeholder 2"/>
          <p:cNvSpPr>
            <a:spLocks noGrp="1"/>
          </p:cNvSpPr>
          <p:nvPr>
            <p:custDataLst>
              <p:tags r:id="rId18"/>
            </p:custDataLst>
          </p:nvPr>
        </p:nvSpPr>
        <p:spPr bwMode="auto">
          <a:xfrm>
            <a:off x="5121275" y="5894388"/>
            <a:ext cx="3984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AAE8B79-17FE-4EC8-8B4D-EC7F57B736B8}" type="datetime'''''''''''''''''''''''''''''''''''D''''''D''''''N'''''''''">
              <a:rPr lang="en-IN" altLang="en-US" sz="1400">
                <a:solidFill>
                  <a:prstClr val="black"/>
                </a:solidFill>
              </a:rPr>
              <a:pPr marL="0" indent="0" algn="ctr">
                <a:spcBef>
                  <a:spcPct val="0"/>
                </a:spcBef>
                <a:spcAft>
                  <a:spcPct val="0"/>
                </a:spcAft>
                <a:buFont typeface="Wingdings" pitchFamily="2" charset="2"/>
                <a:buNone/>
              </a:pPr>
              <a:t>DDN</a:t>
            </a:fld>
            <a:endParaRPr lang="en-IN" sz="1400" dirty="0">
              <a:solidFill>
                <a:prstClr val="black"/>
              </a:solidFill>
              <a:latin typeface="Arial"/>
              <a:cs typeface="Arial"/>
              <a:sym typeface="Arial"/>
            </a:endParaRPr>
          </a:p>
        </p:txBody>
      </p:sp>
      <p:sp>
        <p:nvSpPr>
          <p:cNvPr id="94" name="Text Placeholder 2"/>
          <p:cNvSpPr>
            <a:spLocks noGrp="1"/>
          </p:cNvSpPr>
          <p:nvPr>
            <p:custDataLst>
              <p:tags r:id="rId19"/>
            </p:custDataLst>
          </p:nvPr>
        </p:nvSpPr>
        <p:spPr bwMode="auto">
          <a:xfrm>
            <a:off x="6415088" y="5894388"/>
            <a:ext cx="48577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8E2B259-6711-4480-A0A4-936AEDEF26A6}" type="datetime'''''''S''m''''''''''a''''''''''''''''''rt'''''''''''''">
              <a:rPr lang="en-IN" altLang="en-US" sz="1400">
                <a:solidFill>
                  <a:prstClr val="black"/>
                </a:solidFill>
              </a:rPr>
              <a:pPr marL="0" indent="0" algn="ctr">
                <a:spcBef>
                  <a:spcPct val="0"/>
                </a:spcBef>
                <a:spcAft>
                  <a:spcPct val="0"/>
                </a:spcAft>
                <a:buFont typeface="Wingdings" pitchFamily="2" charset="2"/>
                <a:buNone/>
              </a:pPr>
              <a:t>Smart</a:t>
            </a:fld>
            <a:endParaRPr lang="en-IN" sz="1400" dirty="0">
              <a:solidFill>
                <a:prstClr val="black"/>
              </a:solidFill>
              <a:latin typeface="Arial"/>
              <a:cs typeface="Arial"/>
              <a:sym typeface="Arial"/>
            </a:endParaRPr>
          </a:p>
        </p:txBody>
      </p:sp>
      <p:sp>
        <p:nvSpPr>
          <p:cNvPr id="124" name="Text Placeholder 2"/>
          <p:cNvSpPr>
            <a:spLocks noGrp="1"/>
          </p:cNvSpPr>
          <p:nvPr>
            <p:custDataLst>
              <p:tags r:id="rId20"/>
            </p:custDataLst>
          </p:nvPr>
        </p:nvSpPr>
        <p:spPr bwMode="auto">
          <a:xfrm>
            <a:off x="4887913" y="4270375"/>
            <a:ext cx="511175"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6769DD8E-DC14-4379-9839-88188FFB1F60}" type="datetime'''''''+''''''''''''''''''''5''''''''''''''%'''">
              <a:rPr lang="en-IN" altLang="en-US" sz="1400" b="1">
                <a:solidFill>
                  <a:prstClr val="black"/>
                </a:solidFill>
                <a:latin typeface="Arial"/>
                <a:cs typeface="Arial"/>
                <a:sym typeface="Arial"/>
              </a:rPr>
              <a:pPr marL="0" indent="0" algn="ctr">
                <a:lnSpc>
                  <a:spcPct val="90000"/>
                </a:lnSpc>
                <a:spcBef>
                  <a:spcPct val="0"/>
                </a:spcBef>
                <a:spcAft>
                  <a:spcPct val="0"/>
                </a:spcAft>
                <a:buFont typeface="Wingdings" pitchFamily="2" charset="2"/>
                <a:buNone/>
              </a:pPr>
              <a:t>+5%</a:t>
            </a:fld>
            <a:endParaRPr lang="en-IN" sz="1400" b="1" dirty="0">
              <a:solidFill>
                <a:prstClr val="black"/>
              </a:solidFill>
              <a:latin typeface="Arial"/>
              <a:cs typeface="Arial"/>
              <a:sym typeface="Arial"/>
            </a:endParaRPr>
          </a:p>
        </p:txBody>
      </p:sp>
      <p:sp>
        <p:nvSpPr>
          <p:cNvPr id="106" name="Text Placeholder 2"/>
          <p:cNvSpPr>
            <a:spLocks noGrp="1"/>
          </p:cNvSpPr>
          <p:nvPr>
            <p:custDataLst>
              <p:tags r:id="rId21"/>
            </p:custDataLst>
          </p:nvPr>
        </p:nvSpPr>
        <p:spPr bwMode="auto">
          <a:xfrm>
            <a:off x="3797300" y="5894388"/>
            <a:ext cx="37941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92B84A2B-71B5-4500-82DE-81F403B40C69}" type="datetime'''''''''''''''''S''''''''''''''''''''''''''''''''''''H''''''B'">
              <a:rPr lang="en-IN" altLang="en-US" sz="1400">
                <a:solidFill>
                  <a:prstClr val="black"/>
                </a:solidFill>
              </a:rPr>
              <a:pPr marL="0" indent="0" algn="ctr">
                <a:spcBef>
                  <a:spcPct val="0"/>
                </a:spcBef>
                <a:spcAft>
                  <a:spcPct val="0"/>
                </a:spcAft>
                <a:buFont typeface="Wingdings" pitchFamily="2" charset="2"/>
                <a:buNone/>
              </a:pPr>
              <a:t>SHB</a:t>
            </a:fld>
            <a:endParaRPr lang="en-IN" sz="1400" dirty="0">
              <a:solidFill>
                <a:prstClr val="black"/>
              </a:solidFill>
              <a:latin typeface="Arial"/>
              <a:cs typeface="Arial"/>
              <a:sym typeface="Arial"/>
            </a:endParaRPr>
          </a:p>
        </p:txBody>
      </p:sp>
      <p:sp>
        <p:nvSpPr>
          <p:cNvPr id="118" name="Text Placeholder 2"/>
          <p:cNvSpPr>
            <a:spLocks noGrp="1"/>
          </p:cNvSpPr>
          <p:nvPr>
            <p:custDataLst>
              <p:tags r:id="rId22"/>
            </p:custDataLst>
          </p:nvPr>
        </p:nvSpPr>
        <p:spPr bwMode="auto">
          <a:xfrm>
            <a:off x="809625" y="879475"/>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F446CEC8-33A4-4E79-9CA3-4092FCAFC8A6}" type="datetime'''''''''''''''+1''0''''''''''''''''''''''''%'''''''''''">
              <a:rPr lang="en-IN" altLang="en-US" sz="1400" b="1">
                <a:solidFill>
                  <a:prstClr val="black"/>
                </a:solidFill>
                <a:latin typeface="Arial"/>
                <a:cs typeface="Arial"/>
                <a:sym typeface="Arial"/>
              </a:rPr>
              <a:pPr marL="0" indent="0" algn="ctr">
                <a:lnSpc>
                  <a:spcPct val="90000"/>
                </a:lnSpc>
                <a:spcBef>
                  <a:spcPct val="0"/>
                </a:spcBef>
                <a:spcAft>
                  <a:spcPct val="0"/>
                </a:spcAft>
                <a:buFont typeface="Wingdings" pitchFamily="2" charset="2"/>
                <a:buNone/>
              </a:pPr>
              <a:t>+10%</a:t>
            </a:fld>
            <a:endParaRPr lang="en-IN" sz="1400" b="1" dirty="0">
              <a:solidFill>
                <a:prstClr val="black"/>
              </a:solidFill>
              <a:latin typeface="Arial"/>
              <a:cs typeface="Arial"/>
              <a:sym typeface="Arial"/>
            </a:endParaRPr>
          </a:p>
        </p:txBody>
      </p:sp>
      <p:sp>
        <p:nvSpPr>
          <p:cNvPr id="104" name="Text Placeholder 2"/>
          <p:cNvSpPr>
            <a:spLocks noGrp="1"/>
          </p:cNvSpPr>
          <p:nvPr>
            <p:custDataLst>
              <p:tags r:id="rId23"/>
            </p:custDataLst>
          </p:nvPr>
        </p:nvSpPr>
        <p:spPr bwMode="auto">
          <a:xfrm>
            <a:off x="1076325" y="5894388"/>
            <a:ext cx="46672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461D7AC-A210-42AF-AFDD-7A8D14375DDB}" type="datetime'''''S''''''''''''''a''''''''''''k''''''e''''t'''''''''''''">
              <a:rPr lang="en-IN" altLang="en-US" sz="1400">
                <a:solidFill>
                  <a:prstClr val="black"/>
                </a:solidFill>
              </a:rPr>
              <a:pPr marL="0" indent="0" algn="ctr">
                <a:spcBef>
                  <a:spcPct val="0"/>
                </a:spcBef>
                <a:spcAft>
                  <a:spcPct val="0"/>
                </a:spcAft>
                <a:buFont typeface="Wingdings" pitchFamily="2" charset="2"/>
                <a:buNone/>
              </a:pPr>
              <a:t>Saket</a:t>
            </a:fld>
            <a:endParaRPr lang="en-IN" sz="1400" dirty="0">
              <a:solidFill>
                <a:prstClr val="black"/>
              </a:solidFill>
              <a:latin typeface="Arial"/>
              <a:cs typeface="Arial"/>
              <a:sym typeface="Arial"/>
            </a:endParaRPr>
          </a:p>
        </p:txBody>
      </p:sp>
      <p:sp>
        <p:nvSpPr>
          <p:cNvPr id="120" name="Text Placeholder 2"/>
          <p:cNvSpPr>
            <a:spLocks noGrp="1"/>
          </p:cNvSpPr>
          <p:nvPr>
            <p:custDataLst>
              <p:tags r:id="rId24"/>
            </p:custDataLst>
          </p:nvPr>
        </p:nvSpPr>
        <p:spPr bwMode="auto">
          <a:xfrm>
            <a:off x="3486150" y="3794125"/>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310EF9CF-0D85-4B2B-8C3D-EE276B746B5B}" type="datetime'+''''''''''''''''''''''''''''''''''''1''2''''''''''''''%'''''">
              <a:rPr lang="en-IN" altLang="en-US" sz="1400" b="1">
                <a:solidFill>
                  <a:prstClr val="black"/>
                </a:solidFill>
                <a:latin typeface="Arial"/>
                <a:cs typeface="Arial"/>
                <a:sym typeface="Arial"/>
              </a:rPr>
              <a:pPr marL="0" indent="0" algn="ctr">
                <a:lnSpc>
                  <a:spcPct val="90000"/>
                </a:lnSpc>
                <a:spcBef>
                  <a:spcPct val="0"/>
                </a:spcBef>
                <a:spcAft>
                  <a:spcPct val="0"/>
                </a:spcAft>
                <a:buFont typeface="Wingdings" pitchFamily="2" charset="2"/>
                <a:buNone/>
              </a:pPr>
              <a:t>+12%</a:t>
            </a:fld>
            <a:endParaRPr lang="en-IN" sz="1400" b="1" dirty="0">
              <a:solidFill>
                <a:prstClr val="black"/>
              </a:solidFill>
              <a:latin typeface="Arial"/>
              <a:cs typeface="Arial"/>
              <a:sym typeface="Arial"/>
            </a:endParaRPr>
          </a:p>
        </p:txBody>
      </p:sp>
      <p:sp>
        <p:nvSpPr>
          <p:cNvPr id="119" name="Text Placeholder 2"/>
          <p:cNvSpPr>
            <a:spLocks noGrp="1"/>
          </p:cNvSpPr>
          <p:nvPr>
            <p:custDataLst>
              <p:tags r:id="rId25"/>
            </p:custDataLst>
          </p:nvPr>
        </p:nvSpPr>
        <p:spPr bwMode="auto">
          <a:xfrm>
            <a:off x="2144713" y="2451100"/>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4597F3D7-C2EF-4B79-A999-214B92714096}" type="datetime'''+''''''''''''''''''2''''''''''1''''''''%'''''">
              <a:rPr lang="en-IN" altLang="en-US" sz="1400" b="1">
                <a:solidFill>
                  <a:prstClr val="black"/>
                </a:solidFill>
                <a:latin typeface="Arial"/>
                <a:cs typeface="Arial"/>
                <a:sym typeface="Arial"/>
              </a:rPr>
              <a:pPr marL="0" indent="0" algn="ctr">
                <a:lnSpc>
                  <a:spcPct val="90000"/>
                </a:lnSpc>
                <a:spcBef>
                  <a:spcPct val="0"/>
                </a:spcBef>
                <a:spcAft>
                  <a:spcPct val="0"/>
                </a:spcAft>
                <a:buFont typeface="Wingdings" pitchFamily="2" charset="2"/>
                <a:buNone/>
              </a:pPr>
              <a:t>+21%</a:t>
            </a:fld>
            <a:endParaRPr lang="en-IN" sz="1400" b="1" dirty="0">
              <a:solidFill>
                <a:prstClr val="black"/>
              </a:solidFill>
              <a:latin typeface="Arial"/>
              <a:cs typeface="Arial"/>
              <a:sym typeface="Arial"/>
            </a:endParaRPr>
          </a:p>
        </p:txBody>
      </p:sp>
      <p:sp>
        <p:nvSpPr>
          <p:cNvPr id="107" name="Text Placeholder 2"/>
          <p:cNvSpPr>
            <a:spLocks noGrp="1"/>
          </p:cNvSpPr>
          <p:nvPr>
            <p:custDataLst>
              <p:tags r:id="rId26"/>
            </p:custDataLst>
          </p:nvPr>
        </p:nvSpPr>
        <p:spPr bwMode="auto">
          <a:xfrm>
            <a:off x="7685088" y="5894388"/>
            <a:ext cx="622300"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776D554-456D-41C6-9AEA-8DA26E23EA06}" type="datetime'''Va''''''i''''''''''''''''''''sh''''''al''''i'">
              <a:rPr lang="en-IN" altLang="en-US" sz="1400">
                <a:solidFill>
                  <a:prstClr val="black"/>
                </a:solidFill>
              </a:rPr>
              <a:pPr marL="0" indent="0" algn="ctr">
                <a:spcBef>
                  <a:spcPct val="0"/>
                </a:spcBef>
                <a:spcAft>
                  <a:spcPct val="0"/>
                </a:spcAft>
                <a:buFont typeface="Wingdings" pitchFamily="2" charset="2"/>
                <a:buNone/>
              </a:pPr>
              <a:t>Vaishali</a:t>
            </a:fld>
            <a:endParaRPr lang="en-IN" sz="1400" dirty="0">
              <a:solidFill>
                <a:prstClr val="black"/>
              </a:solidFill>
              <a:latin typeface="Arial"/>
              <a:cs typeface="Arial"/>
              <a:sym typeface="Arial"/>
            </a:endParaRPr>
          </a:p>
        </p:txBody>
      </p:sp>
      <p:sp>
        <p:nvSpPr>
          <p:cNvPr id="110" name="Rectangle 109"/>
          <p:cNvSpPr/>
          <p:nvPr>
            <p:custDataLst>
              <p:tags r:id="rId27"/>
            </p:custDataLst>
          </p:nvPr>
        </p:nvSpPr>
        <p:spPr bwMode="auto">
          <a:xfrm>
            <a:off x="6323013" y="1800225"/>
            <a:ext cx="250825" cy="187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08" name="Rectangle 107"/>
          <p:cNvSpPr/>
          <p:nvPr>
            <p:custDataLst>
              <p:tags r:id="rId28"/>
            </p:custDataLst>
          </p:nvPr>
        </p:nvSpPr>
        <p:spPr bwMode="auto">
          <a:xfrm>
            <a:off x="6323013" y="1536700"/>
            <a:ext cx="250825" cy="187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6" name="Rectangle 15"/>
          <p:cNvSpPr/>
          <p:nvPr>
            <p:custDataLst>
              <p:tags r:id="rId29"/>
            </p:custDataLst>
          </p:nvPr>
        </p:nvSpPr>
        <p:spPr bwMode="auto">
          <a:xfrm>
            <a:off x="6323013" y="1273175"/>
            <a:ext cx="250825" cy="187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15" name="Text Placeholder 2"/>
          <p:cNvSpPr>
            <a:spLocks noGrp="1"/>
          </p:cNvSpPr>
          <p:nvPr>
            <p:custDataLst>
              <p:tags r:id="rId30"/>
            </p:custDataLst>
          </p:nvPr>
        </p:nvSpPr>
        <p:spPr bwMode="auto">
          <a:xfrm>
            <a:off x="6624638" y="1268413"/>
            <a:ext cx="21796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41B6B160-F353-44DD-8794-7A048A924E02}" type="datetime'''P''r''''e''v''iou''s'' Ye''ar'' ''''''''(YTD Oct''’15'''')'">
              <a:rPr lang="en-IN" altLang="en-US" sz="1400">
                <a:solidFill>
                  <a:prstClr val="black"/>
                </a:solidFill>
              </a:rPr>
              <a:pPr marL="0" indent="0">
                <a:spcBef>
                  <a:spcPct val="0"/>
                </a:spcBef>
                <a:spcAft>
                  <a:spcPct val="0"/>
                </a:spcAft>
                <a:buFont typeface="Wingdings" pitchFamily="2" charset="2"/>
                <a:buNone/>
              </a:pPr>
              <a:t>Previous Year (YTD Oct’15)</a:t>
            </a:fld>
            <a:endParaRPr lang="en-IN" sz="1400" dirty="0">
              <a:solidFill>
                <a:prstClr val="black"/>
              </a:solidFill>
              <a:latin typeface="Arial"/>
              <a:cs typeface="Arial"/>
              <a:sym typeface="Arial"/>
            </a:endParaRPr>
          </a:p>
        </p:txBody>
      </p:sp>
      <p:sp>
        <p:nvSpPr>
          <p:cNvPr id="111" name="Text Placeholder 2"/>
          <p:cNvSpPr>
            <a:spLocks noGrp="1"/>
          </p:cNvSpPr>
          <p:nvPr>
            <p:custDataLst>
              <p:tags r:id="rId31"/>
            </p:custDataLst>
          </p:nvPr>
        </p:nvSpPr>
        <p:spPr bwMode="auto">
          <a:xfrm>
            <a:off x="6624639" y="1531938"/>
            <a:ext cx="1577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B6E75F4D-5C6E-4B1E-A39C-A0489ABD3C58}" type="datetime'A''''''c''''''''tua''''l (Y''T''D'''' ''O''c''t’''''1''6'''')'">
              <a:rPr lang="en-IN" altLang="en-US" sz="1400">
                <a:solidFill>
                  <a:prstClr val="black"/>
                </a:solidFill>
              </a:rPr>
              <a:pPr marL="0" indent="0">
                <a:spcBef>
                  <a:spcPct val="0"/>
                </a:spcBef>
                <a:spcAft>
                  <a:spcPct val="0"/>
                </a:spcAft>
                <a:buFont typeface="Wingdings" pitchFamily="2" charset="2"/>
                <a:buNone/>
              </a:pPr>
              <a:t>Actual (YTD Oct’16)</a:t>
            </a:fld>
            <a:endParaRPr lang="en-IN" sz="1400" dirty="0">
              <a:solidFill>
                <a:prstClr val="black"/>
              </a:solidFill>
              <a:latin typeface="Arial"/>
              <a:cs typeface="Arial"/>
              <a:sym typeface="Arial"/>
            </a:endParaRPr>
          </a:p>
        </p:txBody>
      </p:sp>
      <p:sp>
        <p:nvSpPr>
          <p:cNvPr id="114" name="Text Placeholder 2"/>
          <p:cNvSpPr>
            <a:spLocks noGrp="1"/>
          </p:cNvSpPr>
          <p:nvPr>
            <p:custDataLst>
              <p:tags r:id="rId32"/>
            </p:custDataLst>
          </p:nvPr>
        </p:nvSpPr>
        <p:spPr bwMode="auto">
          <a:xfrm>
            <a:off x="6624637" y="1795463"/>
            <a:ext cx="1646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1EB58868-3839-4D9B-B596-2D48DA2AEB64}" type="datetime'''''Bu''dg''e''''t'' ''(''''YTD ''O''c''''t’''''''1''6'')'''''">
              <a:rPr lang="en-IN" altLang="en-US" sz="1400">
                <a:solidFill>
                  <a:prstClr val="black"/>
                </a:solidFill>
              </a:rPr>
              <a:pPr marL="0" indent="0">
                <a:spcBef>
                  <a:spcPct val="0"/>
                </a:spcBef>
                <a:spcAft>
                  <a:spcPct val="0"/>
                </a:spcAft>
                <a:buFont typeface="Wingdings" pitchFamily="2" charset="2"/>
                <a:buNone/>
              </a:pPr>
              <a:t>Budget (YTD Oct’16)</a:t>
            </a:fld>
            <a:endParaRPr lang="en-IN" sz="1400" dirty="0">
              <a:solidFill>
                <a:prstClr val="black"/>
              </a:solidFill>
              <a:latin typeface="Arial"/>
              <a:cs typeface="Arial"/>
              <a:sym typeface="Arial"/>
            </a:endParaRPr>
          </a:p>
        </p:txBody>
      </p:sp>
      <p:sp>
        <p:nvSpPr>
          <p:cNvPr id="299" name="TextBox 298"/>
          <p:cNvSpPr txBox="1"/>
          <p:nvPr/>
        </p:nvSpPr>
        <p:spPr>
          <a:xfrm>
            <a:off x="107504" y="6381328"/>
            <a:ext cx="6153001" cy="276999"/>
          </a:xfrm>
          <a:prstGeom prst="rect">
            <a:avLst/>
          </a:prstGeom>
          <a:noFill/>
        </p:spPr>
        <p:txBody>
          <a:bodyPr wrap="square" rtlCol="0">
            <a:spAutoFit/>
          </a:bodyPr>
          <a:lstStyle/>
          <a:p>
            <a:pPr algn="ctr"/>
            <a:r>
              <a:rPr lang="en-IN" sz="1200" dirty="0" smtClean="0">
                <a:solidFill>
                  <a:prstClr val="black"/>
                </a:solidFill>
                <a:latin typeface="Arial" pitchFamily="34" charset="0"/>
                <a:cs typeface="Arial" pitchFamily="34" charset="0"/>
              </a:rPr>
              <a:t>Note :- Vaishali got operational in the month of July’15 and Smart in Dec’15</a:t>
            </a:r>
          </a:p>
        </p:txBody>
      </p:sp>
      <p:sp>
        <p:nvSpPr>
          <p:cNvPr id="37" name="Left Arrow 36">
            <a:hlinkClick r:id="rId39" action="ppaction://hlinksldjump"/>
          </p:cNvPr>
          <p:cNvSpPr/>
          <p:nvPr/>
        </p:nvSpPr>
        <p:spPr>
          <a:xfrm>
            <a:off x="7584802" y="6292097"/>
            <a:ext cx="659606" cy="449271"/>
          </a:xfrm>
          <a:prstGeom prst="lef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prstClr val="black"/>
                </a:solidFill>
              </a:rPr>
              <a:t>Back</a:t>
            </a:r>
            <a:endParaRPr lang="en-IN" sz="1400" b="1" dirty="0">
              <a:solidFill>
                <a:prstClr val="black"/>
              </a:solidFill>
            </a:endParaRPr>
          </a:p>
        </p:txBody>
      </p:sp>
      <p:sp>
        <p:nvSpPr>
          <p:cNvPr id="38"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itchFamily="34" charset="0"/>
                <a:cs typeface="Arial" pitchFamily="34" charset="0"/>
              </a:rPr>
              <a:t>Neuro Science : Revenue Performance : Top 6 Units</a:t>
            </a:r>
            <a:endParaRPr lang="en-US" sz="20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75708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486081556"/>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0606" name="think-cell Slide" r:id="rId35" imgW="270" imgH="270" progId="TCLayout.ActiveDocument.1">
                  <p:embed/>
                </p:oleObj>
              </mc:Choice>
              <mc:Fallback>
                <p:oleObj name="think-cell Slide" r:id="rId35" imgW="270" imgH="270" progId="TCLayout.ActiveDocument.1">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200" dirty="0">
              <a:solidFill>
                <a:prstClr val="white"/>
              </a:solidFill>
              <a:latin typeface="Arial"/>
              <a:sym typeface="+mn-lt"/>
            </a:endParaRPr>
          </a:p>
        </p:txBody>
      </p:sp>
      <p:sp>
        <p:nvSpPr>
          <p:cNvPr id="8" name="TextBox 7"/>
          <p:cNvSpPr txBox="1"/>
          <p:nvPr/>
        </p:nvSpPr>
        <p:spPr>
          <a:xfrm rot="16200000">
            <a:off x="-947354" y="2555031"/>
            <a:ext cx="2160240" cy="307777"/>
          </a:xfrm>
          <a:prstGeom prst="rect">
            <a:avLst/>
          </a:prstGeom>
          <a:noFill/>
        </p:spPr>
        <p:txBody>
          <a:bodyPr wrap="square" rtlCol="0">
            <a:spAutoFit/>
          </a:bodyPr>
          <a:lstStyle/>
          <a:p>
            <a:r>
              <a:rPr lang="en-IN" sz="1400" b="1" dirty="0" smtClean="0">
                <a:solidFill>
                  <a:prstClr val="black"/>
                </a:solidFill>
              </a:rPr>
              <a:t>Figures In Cr.</a:t>
            </a:r>
            <a:endParaRPr lang="en-IN" sz="1400" b="1" dirty="0">
              <a:solidFill>
                <a:prstClr val="black"/>
              </a:solidFill>
            </a:endParaRPr>
          </a:p>
        </p:txBody>
      </p:sp>
      <p:sp>
        <p:nvSpPr>
          <p:cNvPr id="290"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solidFill>
                  <a:prstClr val="black"/>
                </a:solidFill>
              </a:rPr>
              <a:pPr/>
              <a:t>51</a:t>
            </a:fld>
            <a:endParaRPr lang="en-US" dirty="0">
              <a:solidFill>
                <a:prstClr val="black"/>
              </a:solidFill>
            </a:endParaRPr>
          </a:p>
        </p:txBody>
      </p:sp>
      <p:graphicFrame>
        <p:nvGraphicFramePr>
          <p:cNvPr id="57" name="Object 56"/>
          <p:cNvGraphicFramePr>
            <a:graphicFrameLocks/>
          </p:cNvGraphicFramePr>
          <p:nvPr>
            <p:custDataLst>
              <p:tags r:id="rId4"/>
            </p:custDataLst>
            <p:extLst>
              <p:ext uri="{D42A27DB-BD31-4B8C-83A1-F6EECF244321}">
                <p14:modId xmlns:p14="http://schemas.microsoft.com/office/powerpoint/2010/main" val="1163214953"/>
              </p:ext>
            </p:extLst>
          </p:nvPr>
        </p:nvGraphicFramePr>
        <p:xfrm>
          <a:off x="228600" y="1333500"/>
          <a:ext cx="8562937" cy="4752778"/>
        </p:xfrm>
        <a:graphic>
          <a:graphicData uri="http://schemas.openxmlformats.org/presentationml/2006/ole">
            <mc:AlternateContent xmlns:mc="http://schemas.openxmlformats.org/markup-compatibility/2006">
              <mc:Choice xmlns:v="urn:schemas-microsoft-com:vml" Requires="v">
                <p:oleObj spid="_x0000_s60607" name="Chart" r:id="rId37" imgW="8562937" imgH="4752778" progId="MSGraph.Chart.8">
                  <p:embed followColorScheme="full"/>
                </p:oleObj>
              </mc:Choice>
              <mc:Fallback>
                <p:oleObj name="Chart" r:id="rId37" imgW="8562937" imgH="4752778" progId="MSGraph.Chart.8">
                  <p:embed followColorScheme="full"/>
                  <p:pic>
                    <p:nvPicPr>
                      <p:cNvPr id="0" name=""/>
                      <p:cNvPicPr/>
                      <p:nvPr/>
                    </p:nvPicPr>
                    <p:blipFill>
                      <a:blip r:embed="rId38"/>
                      <a:stretch>
                        <a:fillRect/>
                      </a:stretch>
                    </p:blipFill>
                    <p:spPr>
                      <a:xfrm>
                        <a:off x="228600" y="1333500"/>
                        <a:ext cx="8562937" cy="4752778"/>
                      </a:xfrm>
                      <a:prstGeom prst="rect">
                        <a:avLst/>
                      </a:prstGeom>
                    </p:spPr>
                  </p:pic>
                </p:oleObj>
              </mc:Fallback>
            </mc:AlternateContent>
          </a:graphicData>
        </a:graphic>
      </p:graphicFrame>
      <p:cxnSp>
        <p:nvCxnSpPr>
          <p:cNvPr id="20" name="Straight Connector 19"/>
          <p:cNvCxnSpPr/>
          <p:nvPr>
            <p:custDataLst>
              <p:tags r:id="rId5"/>
            </p:custDataLst>
          </p:nvPr>
        </p:nvCxnSpPr>
        <p:spPr bwMode="auto">
          <a:xfrm>
            <a:off x="1309688" y="1101725"/>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6"/>
            </p:custDataLst>
          </p:nvPr>
        </p:nvCxnSpPr>
        <p:spPr bwMode="auto">
          <a:xfrm flipV="1">
            <a:off x="957263" y="1101725"/>
            <a:ext cx="0" cy="65087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7"/>
            </p:custDataLst>
          </p:nvPr>
        </p:nvCxnSpPr>
        <p:spPr bwMode="auto">
          <a:xfrm flipV="1">
            <a:off x="2290763" y="2797175"/>
            <a:ext cx="0" cy="4032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8"/>
            </p:custDataLst>
          </p:nvPr>
        </p:nvCxnSpPr>
        <p:spPr bwMode="auto">
          <a:xfrm flipV="1">
            <a:off x="3633788" y="3435350"/>
            <a:ext cx="0" cy="68897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custDataLst>
              <p:tags r:id="rId9"/>
            </p:custDataLst>
          </p:nvPr>
        </p:nvCxnSpPr>
        <p:spPr bwMode="auto">
          <a:xfrm>
            <a:off x="4967288" y="4244975"/>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0"/>
            </p:custDataLst>
          </p:nvPr>
        </p:nvCxnSpPr>
        <p:spPr bwMode="auto">
          <a:xfrm>
            <a:off x="2647950" y="2797175"/>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11"/>
            </p:custDataLst>
          </p:nvPr>
        </p:nvCxnSpPr>
        <p:spPr bwMode="auto">
          <a:xfrm>
            <a:off x="3986213" y="3435350"/>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custDataLst>
              <p:tags r:id="rId12"/>
            </p:custDataLst>
          </p:nvPr>
        </p:nvCxnSpPr>
        <p:spPr bwMode="auto">
          <a:xfrm>
            <a:off x="5319713" y="4244975"/>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3"/>
            </p:custDataLst>
          </p:nvPr>
        </p:nvCxnSpPr>
        <p:spPr bwMode="auto">
          <a:xfrm>
            <a:off x="2290763" y="2797175"/>
            <a:ext cx="357187"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4"/>
            </p:custDataLst>
          </p:nvPr>
        </p:nvCxnSpPr>
        <p:spPr bwMode="auto">
          <a:xfrm>
            <a:off x="957263" y="1101725"/>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custDataLst>
              <p:tags r:id="rId15"/>
            </p:custDataLst>
          </p:nvPr>
        </p:nvCxnSpPr>
        <p:spPr bwMode="auto">
          <a:xfrm flipV="1">
            <a:off x="4967288" y="4244975"/>
            <a:ext cx="0" cy="42227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16"/>
            </p:custDataLst>
          </p:nvPr>
        </p:nvCxnSpPr>
        <p:spPr bwMode="auto">
          <a:xfrm>
            <a:off x="3633788" y="3435350"/>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Text Placeholder 2"/>
          <p:cNvSpPr>
            <a:spLocks noGrp="1"/>
          </p:cNvSpPr>
          <p:nvPr>
            <p:custDataLst>
              <p:tags r:id="rId17"/>
            </p:custDataLst>
          </p:nvPr>
        </p:nvSpPr>
        <p:spPr bwMode="auto">
          <a:xfrm>
            <a:off x="2454275" y="5894388"/>
            <a:ext cx="388938"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F72B979-4CFC-4834-B2A1-DB857A9CDD59}" type="datetime'''''''''''PP''''''''''''''''''''''''G'''''''''''''''">
              <a:rPr lang="en-IN" altLang="en-US" sz="1400">
                <a:solidFill>
                  <a:prstClr val="black"/>
                </a:solidFill>
              </a:rPr>
              <a:pPr marL="0" indent="0" algn="ctr">
                <a:spcBef>
                  <a:spcPct val="0"/>
                </a:spcBef>
                <a:spcAft>
                  <a:spcPct val="0"/>
                </a:spcAft>
                <a:buFont typeface="Wingdings" pitchFamily="2" charset="2"/>
                <a:buNone/>
              </a:pPr>
              <a:t>PPG</a:t>
            </a:fld>
            <a:endParaRPr lang="en-IN" sz="1400" dirty="0">
              <a:solidFill>
                <a:prstClr val="black"/>
              </a:solidFill>
              <a:latin typeface="Arial"/>
              <a:cs typeface="Arial"/>
              <a:sym typeface="Arial"/>
            </a:endParaRPr>
          </a:p>
        </p:txBody>
      </p:sp>
      <p:sp>
        <p:nvSpPr>
          <p:cNvPr id="100" name="Text Placeholder 2"/>
          <p:cNvSpPr>
            <a:spLocks noGrp="1"/>
          </p:cNvSpPr>
          <p:nvPr>
            <p:custDataLst>
              <p:tags r:id="rId18"/>
            </p:custDataLst>
          </p:nvPr>
        </p:nvSpPr>
        <p:spPr bwMode="auto">
          <a:xfrm>
            <a:off x="5121275" y="5894388"/>
            <a:ext cx="3984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AAE8B79-17FE-4EC8-8B4D-EC7F57B736B8}" type="datetime'''''''''''''''''''''''''''''''''''D''''''D''''''N'''''''''">
              <a:rPr lang="en-IN" altLang="en-US" sz="1400">
                <a:solidFill>
                  <a:prstClr val="black"/>
                </a:solidFill>
              </a:rPr>
              <a:pPr marL="0" indent="0" algn="ctr">
                <a:spcBef>
                  <a:spcPct val="0"/>
                </a:spcBef>
                <a:spcAft>
                  <a:spcPct val="0"/>
                </a:spcAft>
                <a:buFont typeface="Wingdings" pitchFamily="2" charset="2"/>
                <a:buNone/>
              </a:pPr>
              <a:t>DDN</a:t>
            </a:fld>
            <a:endParaRPr lang="en-IN" sz="1400" dirty="0">
              <a:solidFill>
                <a:prstClr val="black"/>
              </a:solidFill>
              <a:latin typeface="Arial"/>
              <a:cs typeface="Arial"/>
              <a:sym typeface="Arial"/>
            </a:endParaRPr>
          </a:p>
        </p:txBody>
      </p:sp>
      <p:sp>
        <p:nvSpPr>
          <p:cNvPr id="94" name="Text Placeholder 2"/>
          <p:cNvSpPr>
            <a:spLocks noGrp="1"/>
          </p:cNvSpPr>
          <p:nvPr>
            <p:custDataLst>
              <p:tags r:id="rId19"/>
            </p:custDataLst>
          </p:nvPr>
        </p:nvSpPr>
        <p:spPr bwMode="auto">
          <a:xfrm>
            <a:off x="6415088" y="5894388"/>
            <a:ext cx="48577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8E2B259-6711-4480-A0A4-936AEDEF26A6}" type="datetime'''''''S''m''''''''''a''''''''''''''''''rt'''''''''''''">
              <a:rPr lang="en-IN" altLang="en-US" sz="1400">
                <a:solidFill>
                  <a:prstClr val="black"/>
                </a:solidFill>
              </a:rPr>
              <a:pPr marL="0" indent="0" algn="ctr">
                <a:spcBef>
                  <a:spcPct val="0"/>
                </a:spcBef>
                <a:spcAft>
                  <a:spcPct val="0"/>
                </a:spcAft>
                <a:buFont typeface="Wingdings" pitchFamily="2" charset="2"/>
                <a:buNone/>
              </a:pPr>
              <a:t>Smart</a:t>
            </a:fld>
            <a:endParaRPr lang="en-IN" sz="1400" dirty="0">
              <a:solidFill>
                <a:prstClr val="black"/>
              </a:solidFill>
              <a:latin typeface="Arial"/>
              <a:cs typeface="Arial"/>
              <a:sym typeface="Arial"/>
            </a:endParaRPr>
          </a:p>
        </p:txBody>
      </p:sp>
      <p:sp>
        <p:nvSpPr>
          <p:cNvPr id="124" name="Text Placeholder 2"/>
          <p:cNvSpPr>
            <a:spLocks noGrp="1"/>
          </p:cNvSpPr>
          <p:nvPr>
            <p:custDataLst>
              <p:tags r:id="rId20"/>
            </p:custDataLst>
          </p:nvPr>
        </p:nvSpPr>
        <p:spPr bwMode="auto">
          <a:xfrm>
            <a:off x="4819650" y="4108450"/>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C338B553-3297-42E8-855B-4654D192F265}" type="datetime'+''''''1''''''''''''''''6''''''''''''''%'''''''''''''''">
              <a:rPr lang="en-IN" altLang="en-US" sz="1400" b="1">
                <a:solidFill>
                  <a:prstClr val="black"/>
                </a:solidFill>
              </a:rPr>
              <a:pPr marL="0" indent="0" algn="ctr">
                <a:lnSpc>
                  <a:spcPct val="90000"/>
                </a:lnSpc>
                <a:spcBef>
                  <a:spcPct val="0"/>
                </a:spcBef>
                <a:spcAft>
                  <a:spcPct val="0"/>
                </a:spcAft>
                <a:buFont typeface="Wingdings" pitchFamily="2" charset="2"/>
                <a:buNone/>
              </a:pPr>
              <a:t>+16%</a:t>
            </a:fld>
            <a:endParaRPr lang="en-IN" sz="1400" b="1" dirty="0">
              <a:solidFill>
                <a:prstClr val="black"/>
              </a:solidFill>
              <a:latin typeface="Arial"/>
              <a:cs typeface="Arial"/>
              <a:sym typeface="Arial"/>
            </a:endParaRPr>
          </a:p>
        </p:txBody>
      </p:sp>
      <p:sp>
        <p:nvSpPr>
          <p:cNvPr id="106" name="Text Placeholder 2"/>
          <p:cNvSpPr>
            <a:spLocks noGrp="1"/>
          </p:cNvSpPr>
          <p:nvPr>
            <p:custDataLst>
              <p:tags r:id="rId21"/>
            </p:custDataLst>
          </p:nvPr>
        </p:nvSpPr>
        <p:spPr bwMode="auto">
          <a:xfrm>
            <a:off x="3797300" y="5894388"/>
            <a:ext cx="37941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92B84A2B-71B5-4500-82DE-81F403B40C69}" type="datetime'''''''''''''''''S''''''''''''''''''''''''''''''''''''H''''''B'">
              <a:rPr lang="en-IN" altLang="en-US" sz="1400">
                <a:solidFill>
                  <a:prstClr val="black"/>
                </a:solidFill>
              </a:rPr>
              <a:pPr marL="0" indent="0" algn="ctr">
                <a:spcBef>
                  <a:spcPct val="0"/>
                </a:spcBef>
                <a:spcAft>
                  <a:spcPct val="0"/>
                </a:spcAft>
                <a:buFont typeface="Wingdings" pitchFamily="2" charset="2"/>
                <a:buNone/>
              </a:pPr>
              <a:t>SHB</a:t>
            </a:fld>
            <a:endParaRPr lang="en-IN" sz="1400" dirty="0">
              <a:solidFill>
                <a:prstClr val="black"/>
              </a:solidFill>
              <a:latin typeface="Arial"/>
              <a:cs typeface="Arial"/>
              <a:sym typeface="Arial"/>
            </a:endParaRPr>
          </a:p>
        </p:txBody>
      </p:sp>
      <p:sp>
        <p:nvSpPr>
          <p:cNvPr id="118" name="Text Placeholder 2"/>
          <p:cNvSpPr>
            <a:spLocks noGrp="1"/>
          </p:cNvSpPr>
          <p:nvPr>
            <p:custDataLst>
              <p:tags r:id="rId22"/>
            </p:custDataLst>
          </p:nvPr>
        </p:nvSpPr>
        <p:spPr bwMode="auto">
          <a:xfrm>
            <a:off x="809625" y="965200"/>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F446CEC8-33A4-4E79-9CA3-4092FCAFC8A6}" type="datetime'''''''''''''''+1''0''''''''''''''''''''''''%'''''''''''">
              <a:rPr lang="en-IN" altLang="en-US" sz="1400" b="1">
                <a:solidFill>
                  <a:prstClr val="black"/>
                </a:solidFill>
                <a:latin typeface="Arial"/>
                <a:cs typeface="Arial"/>
                <a:sym typeface="Arial"/>
              </a:rPr>
              <a:pPr marL="0" indent="0" algn="ctr">
                <a:lnSpc>
                  <a:spcPct val="90000"/>
                </a:lnSpc>
                <a:spcBef>
                  <a:spcPct val="0"/>
                </a:spcBef>
                <a:spcAft>
                  <a:spcPct val="0"/>
                </a:spcAft>
                <a:buFont typeface="Wingdings" pitchFamily="2" charset="2"/>
                <a:buNone/>
              </a:pPr>
              <a:t>+10%</a:t>
            </a:fld>
            <a:endParaRPr lang="en-IN" sz="1400" b="1" dirty="0">
              <a:solidFill>
                <a:prstClr val="black"/>
              </a:solidFill>
              <a:latin typeface="Arial"/>
              <a:cs typeface="Arial"/>
              <a:sym typeface="Arial"/>
            </a:endParaRPr>
          </a:p>
        </p:txBody>
      </p:sp>
      <p:sp>
        <p:nvSpPr>
          <p:cNvPr id="104" name="Text Placeholder 2"/>
          <p:cNvSpPr>
            <a:spLocks noGrp="1"/>
          </p:cNvSpPr>
          <p:nvPr>
            <p:custDataLst>
              <p:tags r:id="rId23"/>
            </p:custDataLst>
          </p:nvPr>
        </p:nvSpPr>
        <p:spPr bwMode="auto">
          <a:xfrm>
            <a:off x="1076325" y="5894388"/>
            <a:ext cx="46672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461D7AC-A210-42AF-AFDD-7A8D14375DDB}" type="datetime'''''S''''''''''''''a''''''''''''k''''''e''''t'''''''''''''">
              <a:rPr lang="en-IN" altLang="en-US" sz="1400">
                <a:solidFill>
                  <a:prstClr val="black"/>
                </a:solidFill>
              </a:rPr>
              <a:pPr marL="0" indent="0" algn="ctr">
                <a:spcBef>
                  <a:spcPct val="0"/>
                </a:spcBef>
                <a:spcAft>
                  <a:spcPct val="0"/>
                </a:spcAft>
                <a:buFont typeface="Wingdings" pitchFamily="2" charset="2"/>
                <a:buNone/>
              </a:pPr>
              <a:t>Saket</a:t>
            </a:fld>
            <a:endParaRPr lang="en-IN" sz="1400" dirty="0">
              <a:solidFill>
                <a:prstClr val="black"/>
              </a:solidFill>
              <a:latin typeface="Arial"/>
              <a:cs typeface="Arial"/>
              <a:sym typeface="Arial"/>
            </a:endParaRPr>
          </a:p>
        </p:txBody>
      </p:sp>
      <p:sp>
        <p:nvSpPr>
          <p:cNvPr id="120" name="Text Placeholder 2"/>
          <p:cNvSpPr>
            <a:spLocks noGrp="1"/>
          </p:cNvSpPr>
          <p:nvPr>
            <p:custDataLst>
              <p:tags r:id="rId24"/>
            </p:custDataLst>
          </p:nvPr>
        </p:nvSpPr>
        <p:spPr bwMode="auto">
          <a:xfrm>
            <a:off x="3486150" y="3298825"/>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F75C9096-ECC2-48F6-9FE7-CFA09D6EA13B}" type="datetime'''''''''''+''''2''''9''''''''''%'''''''''''''">
              <a:rPr lang="en-IN" altLang="en-US" sz="1400" b="1">
                <a:solidFill>
                  <a:prstClr val="black"/>
                </a:solidFill>
              </a:rPr>
              <a:pPr marL="0" indent="0" algn="ctr">
                <a:lnSpc>
                  <a:spcPct val="90000"/>
                </a:lnSpc>
                <a:spcBef>
                  <a:spcPct val="0"/>
                </a:spcBef>
                <a:spcAft>
                  <a:spcPct val="0"/>
                </a:spcAft>
                <a:buFont typeface="Wingdings" pitchFamily="2" charset="2"/>
                <a:buNone/>
              </a:pPr>
              <a:t>+29%</a:t>
            </a:fld>
            <a:endParaRPr lang="en-IN" sz="1400" b="1" dirty="0">
              <a:solidFill>
                <a:prstClr val="black"/>
              </a:solidFill>
              <a:latin typeface="Arial"/>
              <a:cs typeface="Arial"/>
              <a:sym typeface="Arial"/>
            </a:endParaRPr>
          </a:p>
        </p:txBody>
      </p:sp>
      <p:sp>
        <p:nvSpPr>
          <p:cNvPr id="119" name="Text Placeholder 2"/>
          <p:cNvSpPr>
            <a:spLocks noGrp="1"/>
          </p:cNvSpPr>
          <p:nvPr>
            <p:custDataLst>
              <p:tags r:id="rId25"/>
            </p:custDataLst>
          </p:nvPr>
        </p:nvSpPr>
        <p:spPr bwMode="auto">
          <a:xfrm>
            <a:off x="2212975" y="2660650"/>
            <a:ext cx="511175"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8A38D792-5E1A-4A99-BA8D-2FFDAE57DD04}" type="datetime'+''''''''''''''5''''''%'''">
              <a:rPr lang="en-IN" altLang="en-US" sz="1400" b="1">
                <a:solidFill>
                  <a:prstClr val="black"/>
                </a:solidFill>
              </a:rPr>
              <a:pPr marL="0" indent="0" algn="ctr">
                <a:lnSpc>
                  <a:spcPct val="90000"/>
                </a:lnSpc>
                <a:spcBef>
                  <a:spcPct val="0"/>
                </a:spcBef>
                <a:spcAft>
                  <a:spcPct val="0"/>
                </a:spcAft>
                <a:buFont typeface="Wingdings" pitchFamily="2" charset="2"/>
                <a:buNone/>
              </a:pPr>
              <a:t>+5%</a:t>
            </a:fld>
            <a:endParaRPr lang="en-IN" sz="1400" b="1" dirty="0">
              <a:solidFill>
                <a:prstClr val="black"/>
              </a:solidFill>
              <a:latin typeface="Arial"/>
              <a:cs typeface="Arial"/>
              <a:sym typeface="Arial"/>
            </a:endParaRPr>
          </a:p>
        </p:txBody>
      </p:sp>
      <p:sp>
        <p:nvSpPr>
          <p:cNvPr id="107" name="Text Placeholder 2"/>
          <p:cNvSpPr>
            <a:spLocks noGrp="1"/>
          </p:cNvSpPr>
          <p:nvPr>
            <p:custDataLst>
              <p:tags r:id="rId26"/>
            </p:custDataLst>
          </p:nvPr>
        </p:nvSpPr>
        <p:spPr bwMode="auto">
          <a:xfrm>
            <a:off x="7685088" y="5894388"/>
            <a:ext cx="622300"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776D554-456D-41C6-9AEA-8DA26E23EA06}" type="datetime'''Va''''''i''''''''''''''''''''sh''''''al''''i'">
              <a:rPr lang="en-IN" altLang="en-US" sz="1400">
                <a:solidFill>
                  <a:prstClr val="black"/>
                </a:solidFill>
              </a:rPr>
              <a:pPr marL="0" indent="0" algn="ctr">
                <a:spcBef>
                  <a:spcPct val="0"/>
                </a:spcBef>
                <a:spcAft>
                  <a:spcPct val="0"/>
                </a:spcAft>
                <a:buFont typeface="Wingdings" pitchFamily="2" charset="2"/>
                <a:buNone/>
              </a:pPr>
              <a:t>Vaishali</a:t>
            </a:fld>
            <a:endParaRPr lang="en-IN" sz="1400" dirty="0">
              <a:solidFill>
                <a:prstClr val="black"/>
              </a:solidFill>
              <a:latin typeface="Arial"/>
              <a:cs typeface="Arial"/>
              <a:sym typeface="Arial"/>
            </a:endParaRPr>
          </a:p>
        </p:txBody>
      </p:sp>
      <p:sp>
        <p:nvSpPr>
          <p:cNvPr id="110" name="Rectangle 109"/>
          <p:cNvSpPr/>
          <p:nvPr>
            <p:custDataLst>
              <p:tags r:id="rId27"/>
            </p:custDataLst>
          </p:nvPr>
        </p:nvSpPr>
        <p:spPr bwMode="auto">
          <a:xfrm>
            <a:off x="6323013" y="1800225"/>
            <a:ext cx="250825" cy="187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08" name="Rectangle 107"/>
          <p:cNvSpPr/>
          <p:nvPr>
            <p:custDataLst>
              <p:tags r:id="rId28"/>
            </p:custDataLst>
          </p:nvPr>
        </p:nvSpPr>
        <p:spPr bwMode="auto">
          <a:xfrm>
            <a:off x="6323013" y="1536700"/>
            <a:ext cx="250825" cy="187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6" name="Rectangle 15"/>
          <p:cNvSpPr/>
          <p:nvPr>
            <p:custDataLst>
              <p:tags r:id="rId29"/>
            </p:custDataLst>
          </p:nvPr>
        </p:nvSpPr>
        <p:spPr bwMode="auto">
          <a:xfrm>
            <a:off x="6323013" y="1273175"/>
            <a:ext cx="250825" cy="187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15" name="Text Placeholder 2"/>
          <p:cNvSpPr>
            <a:spLocks noGrp="1"/>
          </p:cNvSpPr>
          <p:nvPr>
            <p:custDataLst>
              <p:tags r:id="rId30"/>
            </p:custDataLst>
          </p:nvPr>
        </p:nvSpPr>
        <p:spPr bwMode="auto">
          <a:xfrm>
            <a:off x="6624638" y="1268413"/>
            <a:ext cx="21796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41B6B160-F353-44DD-8794-7A048A924E02}" type="datetime'''P''r''''e''v''iou''s'' Ye''ar'' ''''''''(YTD Oct''’15'''')'">
              <a:rPr lang="en-IN" altLang="en-US" sz="1400">
                <a:solidFill>
                  <a:prstClr val="black"/>
                </a:solidFill>
              </a:rPr>
              <a:pPr marL="0" indent="0">
                <a:spcBef>
                  <a:spcPct val="0"/>
                </a:spcBef>
                <a:spcAft>
                  <a:spcPct val="0"/>
                </a:spcAft>
                <a:buFont typeface="Wingdings" pitchFamily="2" charset="2"/>
                <a:buNone/>
              </a:pPr>
              <a:t>Previous Year (YTD Oct’15)</a:t>
            </a:fld>
            <a:endParaRPr lang="en-IN" sz="1400" dirty="0">
              <a:solidFill>
                <a:prstClr val="black"/>
              </a:solidFill>
              <a:latin typeface="Arial"/>
              <a:cs typeface="Arial"/>
              <a:sym typeface="Arial"/>
            </a:endParaRPr>
          </a:p>
        </p:txBody>
      </p:sp>
      <p:sp>
        <p:nvSpPr>
          <p:cNvPr id="111" name="Text Placeholder 2"/>
          <p:cNvSpPr>
            <a:spLocks noGrp="1"/>
          </p:cNvSpPr>
          <p:nvPr>
            <p:custDataLst>
              <p:tags r:id="rId31"/>
            </p:custDataLst>
          </p:nvPr>
        </p:nvSpPr>
        <p:spPr bwMode="auto">
          <a:xfrm>
            <a:off x="6624639" y="1531938"/>
            <a:ext cx="1577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B6E75F4D-5C6E-4B1E-A39C-A0489ABD3C58}" type="datetime'A''''''c''''''''tua''''l (Y''T''D'''' ''O''c''t’''''1''6'''')'">
              <a:rPr lang="en-IN" altLang="en-US" sz="1400">
                <a:solidFill>
                  <a:prstClr val="black"/>
                </a:solidFill>
              </a:rPr>
              <a:pPr marL="0" indent="0">
                <a:spcBef>
                  <a:spcPct val="0"/>
                </a:spcBef>
                <a:spcAft>
                  <a:spcPct val="0"/>
                </a:spcAft>
                <a:buFont typeface="Wingdings" pitchFamily="2" charset="2"/>
                <a:buNone/>
              </a:pPr>
              <a:t>Actual (YTD Oct’16)</a:t>
            </a:fld>
            <a:endParaRPr lang="en-IN" sz="1400" dirty="0">
              <a:solidFill>
                <a:prstClr val="black"/>
              </a:solidFill>
              <a:latin typeface="Arial"/>
              <a:cs typeface="Arial"/>
              <a:sym typeface="Arial"/>
            </a:endParaRPr>
          </a:p>
        </p:txBody>
      </p:sp>
      <p:sp>
        <p:nvSpPr>
          <p:cNvPr id="114" name="Text Placeholder 2"/>
          <p:cNvSpPr>
            <a:spLocks noGrp="1"/>
          </p:cNvSpPr>
          <p:nvPr>
            <p:custDataLst>
              <p:tags r:id="rId32"/>
            </p:custDataLst>
          </p:nvPr>
        </p:nvSpPr>
        <p:spPr bwMode="auto">
          <a:xfrm>
            <a:off x="6624637" y="1795463"/>
            <a:ext cx="1646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1EB58868-3839-4D9B-B596-2D48DA2AEB64}" type="datetime'''''Bu''dg''e''''t'' ''(''''YTD ''O''c''''t’''''''1''6'')'''''">
              <a:rPr lang="en-IN" altLang="en-US" sz="1400">
                <a:solidFill>
                  <a:prstClr val="black"/>
                </a:solidFill>
              </a:rPr>
              <a:pPr marL="0" indent="0">
                <a:spcBef>
                  <a:spcPct val="0"/>
                </a:spcBef>
                <a:spcAft>
                  <a:spcPct val="0"/>
                </a:spcAft>
                <a:buFont typeface="Wingdings" pitchFamily="2" charset="2"/>
                <a:buNone/>
              </a:pPr>
              <a:t>Budget (YTD Oct’16)</a:t>
            </a:fld>
            <a:endParaRPr lang="en-IN" sz="1400" dirty="0">
              <a:solidFill>
                <a:prstClr val="black"/>
              </a:solidFill>
              <a:latin typeface="Arial"/>
              <a:cs typeface="Arial"/>
              <a:sym typeface="Arial"/>
            </a:endParaRPr>
          </a:p>
        </p:txBody>
      </p:sp>
      <p:sp>
        <p:nvSpPr>
          <p:cNvPr id="299" name="TextBox 298"/>
          <p:cNvSpPr txBox="1"/>
          <p:nvPr/>
        </p:nvSpPr>
        <p:spPr>
          <a:xfrm>
            <a:off x="107504" y="6381328"/>
            <a:ext cx="6153001" cy="276999"/>
          </a:xfrm>
          <a:prstGeom prst="rect">
            <a:avLst/>
          </a:prstGeom>
          <a:noFill/>
        </p:spPr>
        <p:txBody>
          <a:bodyPr wrap="square" rtlCol="0">
            <a:spAutoFit/>
          </a:bodyPr>
          <a:lstStyle/>
          <a:p>
            <a:pPr algn="ctr"/>
            <a:r>
              <a:rPr lang="en-IN" sz="1200" dirty="0" smtClean="0">
                <a:solidFill>
                  <a:prstClr val="black"/>
                </a:solidFill>
                <a:latin typeface="Arial" pitchFamily="34" charset="0"/>
                <a:cs typeface="Arial" pitchFamily="34" charset="0"/>
              </a:rPr>
              <a:t>Note :- Vaishali got operational in the month of July’15 and Smart in Dec’15</a:t>
            </a:r>
          </a:p>
        </p:txBody>
      </p:sp>
      <p:sp>
        <p:nvSpPr>
          <p:cNvPr id="39"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itchFamily="34" charset="0"/>
                <a:cs typeface="Arial" pitchFamily="34" charset="0"/>
              </a:rPr>
              <a:t>Neuro </a:t>
            </a:r>
            <a:r>
              <a:rPr lang="en-US" sz="2000" b="1" dirty="0" smtClean="0">
                <a:solidFill>
                  <a:prstClr val="black"/>
                </a:solidFill>
                <a:latin typeface="Arial" pitchFamily="34" charset="0"/>
                <a:cs typeface="Arial" pitchFamily="34" charset="0"/>
              </a:rPr>
              <a:t>Surgery </a:t>
            </a:r>
            <a:r>
              <a:rPr lang="en-US" sz="2000" b="1" dirty="0">
                <a:solidFill>
                  <a:prstClr val="black"/>
                </a:solidFill>
                <a:latin typeface="Arial" pitchFamily="34" charset="0"/>
                <a:cs typeface="Arial" pitchFamily="34" charset="0"/>
              </a:rPr>
              <a:t>: Revenue Performance : Top 6 Units</a:t>
            </a:r>
            <a:endParaRPr lang="en-US" sz="2000" i="1" dirty="0">
              <a:solidFill>
                <a:prstClr val="black"/>
              </a:solidFill>
              <a:latin typeface="Arial" pitchFamily="34" charset="0"/>
              <a:cs typeface="Arial" pitchFamily="34" charset="0"/>
            </a:endParaRPr>
          </a:p>
        </p:txBody>
      </p:sp>
      <p:sp>
        <p:nvSpPr>
          <p:cNvPr id="40" name="Left Arrow 39">
            <a:hlinkClick r:id="rId39" action="ppaction://hlinksldjump"/>
          </p:cNvPr>
          <p:cNvSpPr/>
          <p:nvPr/>
        </p:nvSpPr>
        <p:spPr>
          <a:xfrm>
            <a:off x="7584802" y="6292097"/>
            <a:ext cx="659606" cy="449271"/>
          </a:xfrm>
          <a:prstGeom prst="lef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prstClr val="black"/>
                </a:solidFill>
              </a:rPr>
              <a:t>Back</a:t>
            </a:r>
            <a:endParaRPr lang="en-IN" sz="1400" b="1" dirty="0">
              <a:solidFill>
                <a:prstClr val="black"/>
              </a:solidFill>
            </a:endParaRPr>
          </a:p>
        </p:txBody>
      </p:sp>
    </p:spTree>
    <p:extLst>
      <p:ext uri="{BB962C8B-B14F-4D97-AF65-F5344CB8AC3E}">
        <p14:creationId xmlns:p14="http://schemas.microsoft.com/office/powerpoint/2010/main" val="175154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95464933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30" name="think-cell Slide" r:id="rId35" imgW="270" imgH="270" progId="TCLayout.ActiveDocument.1">
                  <p:embed/>
                </p:oleObj>
              </mc:Choice>
              <mc:Fallback>
                <p:oleObj name="think-cell Slide" r:id="rId35" imgW="270" imgH="270" progId="TCLayout.ActiveDocument.1">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lnSpc>
                <a:spcPct val="90000"/>
              </a:lnSpc>
              <a:spcBef>
                <a:spcPct val="0"/>
              </a:spcBef>
              <a:spcAft>
                <a:spcPct val="0"/>
              </a:spcAft>
            </a:pPr>
            <a:endParaRPr lang="en-IN" sz="1400" b="1" dirty="0">
              <a:solidFill>
                <a:prstClr val="white"/>
              </a:solidFill>
              <a:latin typeface="Arial"/>
              <a:cs typeface="Arial"/>
              <a:sym typeface="Arial"/>
            </a:endParaRPr>
          </a:p>
        </p:txBody>
      </p:sp>
      <p:sp>
        <p:nvSpPr>
          <p:cNvPr id="8" name="TextBox 7"/>
          <p:cNvSpPr txBox="1"/>
          <p:nvPr/>
        </p:nvSpPr>
        <p:spPr>
          <a:xfrm rot="16200000">
            <a:off x="-947354" y="2555031"/>
            <a:ext cx="2160240" cy="307777"/>
          </a:xfrm>
          <a:prstGeom prst="rect">
            <a:avLst/>
          </a:prstGeom>
          <a:noFill/>
        </p:spPr>
        <p:txBody>
          <a:bodyPr wrap="square" rtlCol="0">
            <a:spAutoFit/>
          </a:bodyPr>
          <a:lstStyle/>
          <a:p>
            <a:r>
              <a:rPr lang="en-IN" sz="1400" b="1" dirty="0" smtClean="0">
                <a:solidFill>
                  <a:prstClr val="black"/>
                </a:solidFill>
              </a:rPr>
              <a:t>Figures In Cr.</a:t>
            </a:r>
            <a:endParaRPr lang="en-IN" sz="1400" b="1" dirty="0">
              <a:solidFill>
                <a:prstClr val="black"/>
              </a:solidFill>
            </a:endParaRPr>
          </a:p>
        </p:txBody>
      </p:sp>
      <p:sp>
        <p:nvSpPr>
          <p:cNvPr id="290"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solidFill>
                  <a:prstClr val="black"/>
                </a:solidFill>
              </a:rPr>
              <a:pPr/>
              <a:t>52</a:t>
            </a:fld>
            <a:endParaRPr lang="en-US" dirty="0">
              <a:solidFill>
                <a:prstClr val="black"/>
              </a:solidFill>
            </a:endParaRPr>
          </a:p>
        </p:txBody>
      </p:sp>
      <p:graphicFrame>
        <p:nvGraphicFramePr>
          <p:cNvPr id="57" name="Object 56"/>
          <p:cNvGraphicFramePr>
            <a:graphicFrameLocks/>
          </p:cNvGraphicFramePr>
          <p:nvPr>
            <p:custDataLst>
              <p:tags r:id="rId4"/>
            </p:custDataLst>
            <p:extLst>
              <p:ext uri="{D42A27DB-BD31-4B8C-83A1-F6EECF244321}">
                <p14:modId xmlns:p14="http://schemas.microsoft.com/office/powerpoint/2010/main" val="3820561856"/>
              </p:ext>
            </p:extLst>
          </p:nvPr>
        </p:nvGraphicFramePr>
        <p:xfrm>
          <a:off x="228600" y="1333500"/>
          <a:ext cx="8562937" cy="4752778"/>
        </p:xfrm>
        <a:graphic>
          <a:graphicData uri="http://schemas.openxmlformats.org/presentationml/2006/ole">
            <mc:AlternateContent xmlns:mc="http://schemas.openxmlformats.org/markup-compatibility/2006">
              <mc:Choice xmlns:v="urn:schemas-microsoft-com:vml" Requires="v">
                <p:oleObj spid="_x0000_s61631" name="Chart" r:id="rId37" imgW="8562937" imgH="4752778" progId="MSGraph.Chart.8">
                  <p:embed followColorScheme="full"/>
                </p:oleObj>
              </mc:Choice>
              <mc:Fallback>
                <p:oleObj name="Chart" r:id="rId37" imgW="8562937" imgH="4752778" progId="MSGraph.Chart.8">
                  <p:embed followColorScheme="full"/>
                  <p:pic>
                    <p:nvPicPr>
                      <p:cNvPr id="0" name=""/>
                      <p:cNvPicPr/>
                      <p:nvPr/>
                    </p:nvPicPr>
                    <p:blipFill>
                      <a:blip r:embed="rId38"/>
                      <a:stretch>
                        <a:fillRect/>
                      </a:stretch>
                    </p:blipFill>
                    <p:spPr>
                      <a:xfrm>
                        <a:off x="228600" y="1333500"/>
                        <a:ext cx="8562937" cy="4752778"/>
                      </a:xfrm>
                      <a:prstGeom prst="rect">
                        <a:avLst/>
                      </a:prstGeom>
                    </p:spPr>
                  </p:pic>
                </p:oleObj>
              </mc:Fallback>
            </mc:AlternateContent>
          </a:graphicData>
        </a:graphic>
      </p:graphicFrame>
      <p:cxnSp>
        <p:nvCxnSpPr>
          <p:cNvPr id="20" name="Straight Connector 19"/>
          <p:cNvCxnSpPr/>
          <p:nvPr>
            <p:custDataLst>
              <p:tags r:id="rId5"/>
            </p:custDataLst>
          </p:nvPr>
        </p:nvCxnSpPr>
        <p:spPr bwMode="auto">
          <a:xfrm>
            <a:off x="1309688" y="1406525"/>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6"/>
            </p:custDataLst>
          </p:nvPr>
        </p:nvCxnSpPr>
        <p:spPr bwMode="auto">
          <a:xfrm flipV="1">
            <a:off x="957263" y="1406525"/>
            <a:ext cx="0" cy="5651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7"/>
            </p:custDataLst>
          </p:nvPr>
        </p:nvCxnSpPr>
        <p:spPr bwMode="auto">
          <a:xfrm flipV="1">
            <a:off x="2290763" y="2435225"/>
            <a:ext cx="0" cy="1117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8"/>
            </p:custDataLst>
          </p:nvPr>
        </p:nvCxnSpPr>
        <p:spPr bwMode="auto">
          <a:xfrm flipV="1">
            <a:off x="3633788" y="4454525"/>
            <a:ext cx="0" cy="2127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custDataLst>
              <p:tags r:id="rId9"/>
            </p:custDataLst>
          </p:nvPr>
        </p:nvCxnSpPr>
        <p:spPr bwMode="auto">
          <a:xfrm>
            <a:off x="4967288" y="4616450"/>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10"/>
            </p:custDataLst>
          </p:nvPr>
        </p:nvCxnSpPr>
        <p:spPr bwMode="auto">
          <a:xfrm>
            <a:off x="2647950" y="2435225"/>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custDataLst>
              <p:tags r:id="rId11"/>
            </p:custDataLst>
          </p:nvPr>
        </p:nvCxnSpPr>
        <p:spPr bwMode="auto">
          <a:xfrm>
            <a:off x="3986213" y="4454525"/>
            <a:ext cx="0" cy="508000"/>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custDataLst>
              <p:tags r:id="rId12"/>
            </p:custDataLst>
          </p:nvPr>
        </p:nvCxnSpPr>
        <p:spPr bwMode="auto">
          <a:xfrm>
            <a:off x="5319713" y="4616450"/>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3"/>
            </p:custDataLst>
          </p:nvPr>
        </p:nvCxnSpPr>
        <p:spPr bwMode="auto">
          <a:xfrm>
            <a:off x="2290763" y="2435225"/>
            <a:ext cx="357187"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4"/>
            </p:custDataLst>
          </p:nvPr>
        </p:nvCxnSpPr>
        <p:spPr bwMode="auto">
          <a:xfrm>
            <a:off x="957263" y="1406525"/>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custDataLst>
              <p:tags r:id="rId15"/>
            </p:custDataLst>
          </p:nvPr>
        </p:nvCxnSpPr>
        <p:spPr bwMode="auto">
          <a:xfrm flipV="1">
            <a:off x="4967288" y="4616450"/>
            <a:ext cx="0" cy="2222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16"/>
            </p:custDataLst>
          </p:nvPr>
        </p:nvCxnSpPr>
        <p:spPr bwMode="auto">
          <a:xfrm>
            <a:off x="3633788" y="4454525"/>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Text Placeholder 2"/>
          <p:cNvSpPr>
            <a:spLocks noGrp="1"/>
          </p:cNvSpPr>
          <p:nvPr>
            <p:custDataLst>
              <p:tags r:id="rId17"/>
            </p:custDataLst>
          </p:nvPr>
        </p:nvSpPr>
        <p:spPr bwMode="auto">
          <a:xfrm>
            <a:off x="2454275" y="5894388"/>
            <a:ext cx="388938"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F72B979-4CFC-4834-B2A1-DB857A9CDD59}" type="datetime'''''''''''PP''''''''''''''''''''''''G'''''''''''''''">
              <a:rPr lang="en-IN" altLang="en-US" sz="1400">
                <a:solidFill>
                  <a:prstClr val="black"/>
                </a:solidFill>
              </a:rPr>
              <a:pPr marL="0" indent="0" algn="ctr">
                <a:spcBef>
                  <a:spcPct val="0"/>
                </a:spcBef>
                <a:spcAft>
                  <a:spcPct val="0"/>
                </a:spcAft>
                <a:buFont typeface="Wingdings" pitchFamily="2" charset="2"/>
                <a:buNone/>
              </a:pPr>
              <a:t>PPG</a:t>
            </a:fld>
            <a:endParaRPr lang="en-IN" sz="1400" dirty="0">
              <a:solidFill>
                <a:prstClr val="black"/>
              </a:solidFill>
              <a:latin typeface="Arial"/>
              <a:cs typeface="Arial"/>
              <a:sym typeface="Arial"/>
            </a:endParaRPr>
          </a:p>
        </p:txBody>
      </p:sp>
      <p:sp>
        <p:nvSpPr>
          <p:cNvPr id="100" name="Text Placeholder 2"/>
          <p:cNvSpPr>
            <a:spLocks noGrp="1"/>
          </p:cNvSpPr>
          <p:nvPr>
            <p:custDataLst>
              <p:tags r:id="rId18"/>
            </p:custDataLst>
          </p:nvPr>
        </p:nvSpPr>
        <p:spPr bwMode="auto">
          <a:xfrm>
            <a:off x="5121275" y="5894388"/>
            <a:ext cx="3984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AAE8B79-17FE-4EC8-8B4D-EC7F57B736B8}" type="datetime'''''''''''''''''''''''''''''''''''D''''''D''''''N'''''''''">
              <a:rPr lang="en-IN" altLang="en-US" sz="1400">
                <a:solidFill>
                  <a:prstClr val="black"/>
                </a:solidFill>
              </a:rPr>
              <a:pPr marL="0" indent="0" algn="ctr">
                <a:spcBef>
                  <a:spcPct val="0"/>
                </a:spcBef>
                <a:spcAft>
                  <a:spcPct val="0"/>
                </a:spcAft>
                <a:buFont typeface="Wingdings" pitchFamily="2" charset="2"/>
                <a:buNone/>
              </a:pPr>
              <a:t>DDN</a:t>
            </a:fld>
            <a:endParaRPr lang="en-IN" sz="1400" dirty="0">
              <a:solidFill>
                <a:prstClr val="black"/>
              </a:solidFill>
              <a:latin typeface="Arial"/>
              <a:cs typeface="Arial"/>
              <a:sym typeface="Arial"/>
            </a:endParaRPr>
          </a:p>
        </p:txBody>
      </p:sp>
      <p:sp>
        <p:nvSpPr>
          <p:cNvPr id="94" name="Text Placeholder 2"/>
          <p:cNvSpPr>
            <a:spLocks noGrp="1"/>
          </p:cNvSpPr>
          <p:nvPr>
            <p:custDataLst>
              <p:tags r:id="rId19"/>
            </p:custDataLst>
          </p:nvPr>
        </p:nvSpPr>
        <p:spPr bwMode="auto">
          <a:xfrm>
            <a:off x="6415088" y="5894388"/>
            <a:ext cx="48577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8E2B259-6711-4480-A0A4-936AEDEF26A6}" type="datetime'''''''S''m''''''''''a''''''''''''''''''rt'''''''''''''">
              <a:rPr lang="en-IN" altLang="en-US" sz="1400">
                <a:solidFill>
                  <a:prstClr val="black"/>
                </a:solidFill>
              </a:rPr>
              <a:pPr marL="0" indent="0" algn="ctr">
                <a:spcBef>
                  <a:spcPct val="0"/>
                </a:spcBef>
                <a:spcAft>
                  <a:spcPct val="0"/>
                </a:spcAft>
                <a:buFont typeface="Wingdings" pitchFamily="2" charset="2"/>
                <a:buNone/>
              </a:pPr>
              <a:t>Smart</a:t>
            </a:fld>
            <a:endParaRPr lang="en-IN" sz="1400" dirty="0">
              <a:solidFill>
                <a:prstClr val="black"/>
              </a:solidFill>
              <a:latin typeface="Arial"/>
              <a:cs typeface="Arial"/>
              <a:sym typeface="Arial"/>
            </a:endParaRPr>
          </a:p>
        </p:txBody>
      </p:sp>
      <p:sp>
        <p:nvSpPr>
          <p:cNvPr id="124" name="Text Placeholder 2"/>
          <p:cNvSpPr>
            <a:spLocks noGrp="1"/>
          </p:cNvSpPr>
          <p:nvPr>
            <p:custDataLst>
              <p:tags r:id="rId20"/>
            </p:custDataLst>
          </p:nvPr>
        </p:nvSpPr>
        <p:spPr bwMode="auto">
          <a:xfrm>
            <a:off x="4849813" y="4479925"/>
            <a:ext cx="587375"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DF8BE13F-BCEA-4B8A-B066-26A19C3C06A3}" type="datetime'''''''''''''''''''-''''''''''''1''''''''0''%'''''''''''">
              <a:rPr lang="en-IN" altLang="en-US" sz="1400" b="1">
                <a:solidFill>
                  <a:prstClr val="black"/>
                </a:solidFill>
              </a:rPr>
              <a:pPr marL="0" indent="0" algn="ctr">
                <a:lnSpc>
                  <a:spcPct val="90000"/>
                </a:lnSpc>
                <a:spcBef>
                  <a:spcPct val="0"/>
                </a:spcBef>
                <a:spcAft>
                  <a:spcPct val="0"/>
                </a:spcAft>
                <a:buFont typeface="Wingdings" pitchFamily="2" charset="2"/>
                <a:buNone/>
              </a:pPr>
              <a:t>-10%</a:t>
            </a:fld>
            <a:endParaRPr lang="en-IN" sz="1400" b="1" dirty="0">
              <a:solidFill>
                <a:prstClr val="black"/>
              </a:solidFill>
              <a:latin typeface="Arial"/>
              <a:cs typeface="Arial"/>
              <a:sym typeface="Arial"/>
            </a:endParaRPr>
          </a:p>
        </p:txBody>
      </p:sp>
      <p:sp>
        <p:nvSpPr>
          <p:cNvPr id="106" name="Text Placeholder 2"/>
          <p:cNvSpPr>
            <a:spLocks noGrp="1"/>
          </p:cNvSpPr>
          <p:nvPr>
            <p:custDataLst>
              <p:tags r:id="rId21"/>
            </p:custDataLst>
          </p:nvPr>
        </p:nvSpPr>
        <p:spPr bwMode="auto">
          <a:xfrm>
            <a:off x="3797300" y="5894388"/>
            <a:ext cx="37941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92B84A2B-71B5-4500-82DE-81F403B40C69}" type="datetime'''''''''''''''''S''''''''''''''''''''''''''''''''''''H''''''B'">
              <a:rPr lang="en-IN" altLang="en-US" sz="1400">
                <a:solidFill>
                  <a:prstClr val="black"/>
                </a:solidFill>
              </a:rPr>
              <a:pPr marL="0" indent="0" algn="ctr">
                <a:spcBef>
                  <a:spcPct val="0"/>
                </a:spcBef>
                <a:spcAft>
                  <a:spcPct val="0"/>
                </a:spcAft>
                <a:buFont typeface="Wingdings" pitchFamily="2" charset="2"/>
                <a:buNone/>
              </a:pPr>
              <a:t>SHB</a:t>
            </a:fld>
            <a:endParaRPr lang="en-IN" sz="1400" dirty="0">
              <a:solidFill>
                <a:prstClr val="black"/>
              </a:solidFill>
              <a:latin typeface="Arial"/>
              <a:cs typeface="Arial"/>
              <a:sym typeface="Arial"/>
            </a:endParaRPr>
          </a:p>
        </p:txBody>
      </p:sp>
      <p:sp>
        <p:nvSpPr>
          <p:cNvPr id="118" name="Text Placeholder 2"/>
          <p:cNvSpPr>
            <a:spLocks noGrp="1"/>
          </p:cNvSpPr>
          <p:nvPr>
            <p:custDataLst>
              <p:tags r:id="rId22"/>
            </p:custDataLst>
          </p:nvPr>
        </p:nvSpPr>
        <p:spPr bwMode="auto">
          <a:xfrm>
            <a:off x="877888" y="1270000"/>
            <a:ext cx="511175"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DE09E4F7-4CF0-42F5-B950-8EDBBDB98A53}" type="datetime'''''''''+''''''8''''''''''%'''">
              <a:rPr lang="en-IN" altLang="en-US" sz="1400" b="1">
                <a:solidFill>
                  <a:prstClr val="black"/>
                </a:solidFill>
              </a:rPr>
              <a:pPr marL="0" indent="0" algn="ctr">
                <a:lnSpc>
                  <a:spcPct val="90000"/>
                </a:lnSpc>
                <a:spcBef>
                  <a:spcPct val="0"/>
                </a:spcBef>
                <a:spcAft>
                  <a:spcPct val="0"/>
                </a:spcAft>
                <a:buFont typeface="Wingdings" pitchFamily="2" charset="2"/>
                <a:buNone/>
              </a:pPr>
              <a:t>+8%</a:t>
            </a:fld>
            <a:endParaRPr lang="en-IN" sz="1400" b="1" dirty="0">
              <a:solidFill>
                <a:prstClr val="black"/>
              </a:solidFill>
              <a:latin typeface="Arial"/>
              <a:cs typeface="Arial"/>
              <a:sym typeface="Arial"/>
            </a:endParaRPr>
          </a:p>
        </p:txBody>
      </p:sp>
      <p:sp>
        <p:nvSpPr>
          <p:cNvPr id="104" name="Text Placeholder 2"/>
          <p:cNvSpPr>
            <a:spLocks noGrp="1"/>
          </p:cNvSpPr>
          <p:nvPr>
            <p:custDataLst>
              <p:tags r:id="rId23"/>
            </p:custDataLst>
          </p:nvPr>
        </p:nvSpPr>
        <p:spPr bwMode="auto">
          <a:xfrm>
            <a:off x="1076325" y="5894388"/>
            <a:ext cx="46672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461D7AC-A210-42AF-AFDD-7A8D14375DDB}" type="datetime'''''S''''''''''''''a''''''''''''k''''''e''''t'''''''''''''">
              <a:rPr lang="en-IN" altLang="en-US" sz="1400">
                <a:solidFill>
                  <a:prstClr val="black"/>
                </a:solidFill>
              </a:rPr>
              <a:pPr marL="0" indent="0" algn="ctr">
                <a:spcBef>
                  <a:spcPct val="0"/>
                </a:spcBef>
                <a:spcAft>
                  <a:spcPct val="0"/>
                </a:spcAft>
                <a:buFont typeface="Wingdings" pitchFamily="2" charset="2"/>
                <a:buNone/>
              </a:pPr>
              <a:t>Saket</a:t>
            </a:fld>
            <a:endParaRPr lang="en-IN" sz="1400" dirty="0">
              <a:solidFill>
                <a:prstClr val="black"/>
              </a:solidFill>
              <a:latin typeface="Arial"/>
              <a:cs typeface="Arial"/>
              <a:sym typeface="Arial"/>
            </a:endParaRPr>
          </a:p>
        </p:txBody>
      </p:sp>
      <p:sp>
        <p:nvSpPr>
          <p:cNvPr id="120" name="Text Placeholder 2"/>
          <p:cNvSpPr>
            <a:spLocks noGrp="1"/>
          </p:cNvSpPr>
          <p:nvPr>
            <p:custDataLst>
              <p:tags r:id="rId24"/>
            </p:custDataLst>
          </p:nvPr>
        </p:nvSpPr>
        <p:spPr bwMode="auto">
          <a:xfrm>
            <a:off x="3516313" y="4318000"/>
            <a:ext cx="587375"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DB7EB325-7613-4B10-9A56-29262F95A48D}" type="datetime'''''''''-''''''3''''''6''%'''''''''''''''''''">
              <a:rPr lang="en-IN" altLang="en-US" sz="1400" b="1">
                <a:solidFill>
                  <a:prstClr val="black"/>
                </a:solidFill>
              </a:rPr>
              <a:pPr marL="0" indent="0" algn="ctr">
                <a:lnSpc>
                  <a:spcPct val="90000"/>
                </a:lnSpc>
                <a:spcBef>
                  <a:spcPct val="0"/>
                </a:spcBef>
                <a:spcAft>
                  <a:spcPct val="0"/>
                </a:spcAft>
                <a:buFont typeface="Wingdings" pitchFamily="2" charset="2"/>
                <a:buNone/>
              </a:pPr>
              <a:t>-36%</a:t>
            </a:fld>
            <a:endParaRPr lang="en-IN" sz="1400" b="1" dirty="0">
              <a:solidFill>
                <a:prstClr val="black"/>
              </a:solidFill>
              <a:latin typeface="Arial"/>
              <a:cs typeface="Arial"/>
              <a:sym typeface="Arial"/>
            </a:endParaRPr>
          </a:p>
        </p:txBody>
      </p:sp>
      <p:sp>
        <p:nvSpPr>
          <p:cNvPr id="119" name="Text Placeholder 2"/>
          <p:cNvSpPr>
            <a:spLocks noGrp="1"/>
          </p:cNvSpPr>
          <p:nvPr>
            <p:custDataLst>
              <p:tags r:id="rId25"/>
            </p:custDataLst>
          </p:nvPr>
        </p:nvSpPr>
        <p:spPr bwMode="auto">
          <a:xfrm>
            <a:off x="2144713" y="2298700"/>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F84F0ABE-3CD4-450F-BA27-38068479DA90}" type="datetime'+4''''''''2%'''''">
              <a:rPr lang="en-IN" altLang="en-US" sz="1400" b="1">
                <a:solidFill>
                  <a:prstClr val="black"/>
                </a:solidFill>
              </a:rPr>
              <a:pPr marL="0" indent="0" algn="ctr">
                <a:lnSpc>
                  <a:spcPct val="90000"/>
                </a:lnSpc>
                <a:spcBef>
                  <a:spcPct val="0"/>
                </a:spcBef>
                <a:spcAft>
                  <a:spcPct val="0"/>
                </a:spcAft>
                <a:buFont typeface="Wingdings" pitchFamily="2" charset="2"/>
                <a:buNone/>
              </a:pPr>
              <a:t>+42%</a:t>
            </a:fld>
            <a:endParaRPr lang="en-IN" sz="1400" b="1" dirty="0">
              <a:solidFill>
                <a:prstClr val="black"/>
              </a:solidFill>
              <a:latin typeface="Arial"/>
              <a:cs typeface="Arial"/>
              <a:sym typeface="Arial"/>
            </a:endParaRPr>
          </a:p>
        </p:txBody>
      </p:sp>
      <p:sp>
        <p:nvSpPr>
          <p:cNvPr id="107" name="Text Placeholder 2"/>
          <p:cNvSpPr>
            <a:spLocks noGrp="1"/>
          </p:cNvSpPr>
          <p:nvPr>
            <p:custDataLst>
              <p:tags r:id="rId26"/>
            </p:custDataLst>
          </p:nvPr>
        </p:nvSpPr>
        <p:spPr bwMode="auto">
          <a:xfrm>
            <a:off x="7685088" y="5894388"/>
            <a:ext cx="622300"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776D554-456D-41C6-9AEA-8DA26E23EA06}" type="datetime'''Va''''''i''''''''''''''''''''sh''''''al''''i'">
              <a:rPr lang="en-IN" altLang="en-US" sz="1400">
                <a:solidFill>
                  <a:prstClr val="black"/>
                </a:solidFill>
              </a:rPr>
              <a:pPr marL="0" indent="0" algn="ctr">
                <a:spcBef>
                  <a:spcPct val="0"/>
                </a:spcBef>
                <a:spcAft>
                  <a:spcPct val="0"/>
                </a:spcAft>
                <a:buFont typeface="Wingdings" pitchFamily="2" charset="2"/>
                <a:buNone/>
              </a:pPr>
              <a:t>Vaishali</a:t>
            </a:fld>
            <a:endParaRPr lang="en-IN" sz="1400" dirty="0">
              <a:solidFill>
                <a:prstClr val="black"/>
              </a:solidFill>
              <a:latin typeface="Arial"/>
              <a:cs typeface="Arial"/>
              <a:sym typeface="Arial"/>
            </a:endParaRPr>
          </a:p>
        </p:txBody>
      </p:sp>
      <p:sp>
        <p:nvSpPr>
          <p:cNvPr id="110" name="Rectangle 109"/>
          <p:cNvSpPr/>
          <p:nvPr>
            <p:custDataLst>
              <p:tags r:id="rId27"/>
            </p:custDataLst>
          </p:nvPr>
        </p:nvSpPr>
        <p:spPr bwMode="auto">
          <a:xfrm>
            <a:off x="6323013" y="1800225"/>
            <a:ext cx="250825" cy="187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08" name="Rectangle 107"/>
          <p:cNvSpPr/>
          <p:nvPr>
            <p:custDataLst>
              <p:tags r:id="rId28"/>
            </p:custDataLst>
          </p:nvPr>
        </p:nvSpPr>
        <p:spPr bwMode="auto">
          <a:xfrm>
            <a:off x="6323013" y="1536700"/>
            <a:ext cx="250825" cy="187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6" name="Rectangle 15"/>
          <p:cNvSpPr/>
          <p:nvPr>
            <p:custDataLst>
              <p:tags r:id="rId29"/>
            </p:custDataLst>
          </p:nvPr>
        </p:nvSpPr>
        <p:spPr bwMode="auto">
          <a:xfrm>
            <a:off x="6323013" y="1273175"/>
            <a:ext cx="250825" cy="187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15" name="Text Placeholder 2"/>
          <p:cNvSpPr>
            <a:spLocks noGrp="1"/>
          </p:cNvSpPr>
          <p:nvPr>
            <p:custDataLst>
              <p:tags r:id="rId30"/>
            </p:custDataLst>
          </p:nvPr>
        </p:nvSpPr>
        <p:spPr bwMode="auto">
          <a:xfrm>
            <a:off x="6624638" y="1268413"/>
            <a:ext cx="21796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41B6B160-F353-44DD-8794-7A048A924E02}" type="datetime'''P''r''''e''v''iou''s'' Ye''ar'' ''''''''(YTD Oct''’15'''')'">
              <a:rPr lang="en-IN" altLang="en-US" sz="1400">
                <a:solidFill>
                  <a:prstClr val="black"/>
                </a:solidFill>
              </a:rPr>
              <a:pPr marL="0" indent="0">
                <a:spcBef>
                  <a:spcPct val="0"/>
                </a:spcBef>
                <a:spcAft>
                  <a:spcPct val="0"/>
                </a:spcAft>
                <a:buFont typeface="Wingdings" pitchFamily="2" charset="2"/>
                <a:buNone/>
              </a:pPr>
              <a:t>Previous Year (YTD Oct’15)</a:t>
            </a:fld>
            <a:endParaRPr lang="en-IN" sz="1400" dirty="0">
              <a:solidFill>
                <a:prstClr val="black"/>
              </a:solidFill>
              <a:latin typeface="Arial"/>
              <a:cs typeface="Arial"/>
              <a:sym typeface="Arial"/>
            </a:endParaRPr>
          </a:p>
        </p:txBody>
      </p:sp>
      <p:sp>
        <p:nvSpPr>
          <p:cNvPr id="111" name="Text Placeholder 2"/>
          <p:cNvSpPr>
            <a:spLocks noGrp="1"/>
          </p:cNvSpPr>
          <p:nvPr>
            <p:custDataLst>
              <p:tags r:id="rId31"/>
            </p:custDataLst>
          </p:nvPr>
        </p:nvSpPr>
        <p:spPr bwMode="auto">
          <a:xfrm>
            <a:off x="6624639" y="1531938"/>
            <a:ext cx="1577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B6E75F4D-5C6E-4B1E-A39C-A0489ABD3C58}" type="datetime'A''''''c''''''''tua''''l (Y''T''D'''' ''O''c''t’''''1''6'''')'">
              <a:rPr lang="en-IN" altLang="en-US" sz="1400">
                <a:solidFill>
                  <a:prstClr val="black"/>
                </a:solidFill>
              </a:rPr>
              <a:pPr marL="0" indent="0">
                <a:spcBef>
                  <a:spcPct val="0"/>
                </a:spcBef>
                <a:spcAft>
                  <a:spcPct val="0"/>
                </a:spcAft>
                <a:buFont typeface="Wingdings" pitchFamily="2" charset="2"/>
                <a:buNone/>
              </a:pPr>
              <a:t>Actual (YTD Oct’16)</a:t>
            </a:fld>
            <a:endParaRPr lang="en-IN" sz="1400" dirty="0">
              <a:solidFill>
                <a:prstClr val="black"/>
              </a:solidFill>
              <a:latin typeface="Arial"/>
              <a:cs typeface="Arial"/>
              <a:sym typeface="Arial"/>
            </a:endParaRPr>
          </a:p>
        </p:txBody>
      </p:sp>
      <p:sp>
        <p:nvSpPr>
          <p:cNvPr id="114" name="Text Placeholder 2"/>
          <p:cNvSpPr>
            <a:spLocks noGrp="1"/>
          </p:cNvSpPr>
          <p:nvPr>
            <p:custDataLst>
              <p:tags r:id="rId32"/>
            </p:custDataLst>
          </p:nvPr>
        </p:nvSpPr>
        <p:spPr bwMode="auto">
          <a:xfrm>
            <a:off x="6624637" y="1795463"/>
            <a:ext cx="1646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1EB58868-3839-4D9B-B596-2D48DA2AEB64}" type="datetime'''''Bu''dg''e''''t'' ''(''''YTD ''O''c''''t’''''''1''6'')'''''">
              <a:rPr lang="en-IN" altLang="en-US" sz="1400">
                <a:solidFill>
                  <a:prstClr val="black"/>
                </a:solidFill>
              </a:rPr>
              <a:pPr marL="0" indent="0">
                <a:spcBef>
                  <a:spcPct val="0"/>
                </a:spcBef>
                <a:spcAft>
                  <a:spcPct val="0"/>
                </a:spcAft>
                <a:buFont typeface="Wingdings" pitchFamily="2" charset="2"/>
                <a:buNone/>
              </a:pPr>
              <a:t>Budget (YTD Oct’16)</a:t>
            </a:fld>
            <a:endParaRPr lang="en-IN" sz="1400" dirty="0">
              <a:solidFill>
                <a:prstClr val="black"/>
              </a:solidFill>
              <a:latin typeface="Arial"/>
              <a:cs typeface="Arial"/>
              <a:sym typeface="Arial"/>
            </a:endParaRPr>
          </a:p>
        </p:txBody>
      </p:sp>
      <p:sp>
        <p:nvSpPr>
          <p:cNvPr id="299" name="TextBox 298"/>
          <p:cNvSpPr txBox="1"/>
          <p:nvPr/>
        </p:nvSpPr>
        <p:spPr>
          <a:xfrm>
            <a:off x="107504" y="6381328"/>
            <a:ext cx="6153001" cy="276999"/>
          </a:xfrm>
          <a:prstGeom prst="rect">
            <a:avLst/>
          </a:prstGeom>
          <a:noFill/>
        </p:spPr>
        <p:txBody>
          <a:bodyPr wrap="square" rtlCol="0">
            <a:spAutoFit/>
          </a:bodyPr>
          <a:lstStyle/>
          <a:p>
            <a:pPr algn="ctr"/>
            <a:r>
              <a:rPr lang="en-IN" sz="1200" dirty="0" smtClean="0">
                <a:solidFill>
                  <a:prstClr val="black"/>
                </a:solidFill>
                <a:latin typeface="Arial" pitchFamily="34" charset="0"/>
                <a:cs typeface="Arial" pitchFamily="34" charset="0"/>
              </a:rPr>
              <a:t>Note :- Vaishali got operational in the month of July’15 and Smart in Dec’15</a:t>
            </a:r>
          </a:p>
        </p:txBody>
      </p:sp>
      <p:sp>
        <p:nvSpPr>
          <p:cNvPr id="39"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smtClean="0">
                <a:solidFill>
                  <a:prstClr val="black"/>
                </a:solidFill>
                <a:latin typeface="Arial" pitchFamily="34" charset="0"/>
                <a:cs typeface="Arial" pitchFamily="34" charset="0"/>
              </a:rPr>
              <a:t>Neurology </a:t>
            </a:r>
            <a:r>
              <a:rPr lang="en-US" sz="2000" b="1" dirty="0">
                <a:solidFill>
                  <a:prstClr val="black"/>
                </a:solidFill>
                <a:latin typeface="Arial" pitchFamily="34" charset="0"/>
                <a:cs typeface="Arial" pitchFamily="34" charset="0"/>
              </a:rPr>
              <a:t>: Revenue Performance : Top 6 Units</a:t>
            </a:r>
            <a:endParaRPr lang="en-US" sz="2000" i="1" dirty="0">
              <a:solidFill>
                <a:prstClr val="black"/>
              </a:solidFill>
              <a:latin typeface="Arial" pitchFamily="34" charset="0"/>
              <a:cs typeface="Arial" pitchFamily="34" charset="0"/>
            </a:endParaRPr>
          </a:p>
        </p:txBody>
      </p:sp>
      <p:sp>
        <p:nvSpPr>
          <p:cNvPr id="40" name="Left Arrow 39">
            <a:hlinkClick r:id="rId39" action="ppaction://hlinksldjump"/>
          </p:cNvPr>
          <p:cNvSpPr/>
          <p:nvPr/>
        </p:nvSpPr>
        <p:spPr>
          <a:xfrm>
            <a:off x="7584802" y="6292097"/>
            <a:ext cx="659606" cy="449271"/>
          </a:xfrm>
          <a:prstGeom prst="lef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prstClr val="black"/>
                </a:solidFill>
              </a:rPr>
              <a:t>Back</a:t>
            </a:r>
            <a:endParaRPr lang="en-IN" sz="1400" b="1" dirty="0">
              <a:solidFill>
                <a:prstClr val="black"/>
              </a:solidFill>
            </a:endParaRPr>
          </a:p>
        </p:txBody>
      </p:sp>
    </p:spTree>
    <p:extLst>
      <p:ext uri="{BB962C8B-B14F-4D97-AF65-F5344CB8AC3E}">
        <p14:creationId xmlns:p14="http://schemas.microsoft.com/office/powerpoint/2010/main" val="1115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74688574"/>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2654" name="think-cell Slide" r:id="rId23" imgW="270" imgH="270" progId="TCLayout.ActiveDocument.1">
                  <p:embed/>
                </p:oleObj>
              </mc:Choice>
              <mc:Fallback>
                <p:oleObj name="think-cell Slide" r:id="rId23" imgW="270" imgH="270" progId="TCLayout.ActiveDocument.1">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400" dirty="0">
              <a:solidFill>
                <a:prstClr val="white"/>
              </a:solidFill>
              <a:latin typeface="Arial"/>
              <a:cs typeface="Arial"/>
              <a:sym typeface="Arial"/>
            </a:endParaRPr>
          </a:p>
        </p:txBody>
      </p:sp>
      <p:sp>
        <p:nvSpPr>
          <p:cNvPr id="8" name="TextBox 7"/>
          <p:cNvSpPr txBox="1"/>
          <p:nvPr/>
        </p:nvSpPr>
        <p:spPr>
          <a:xfrm rot="16200000">
            <a:off x="-947354" y="2555031"/>
            <a:ext cx="2160240" cy="307777"/>
          </a:xfrm>
          <a:prstGeom prst="rect">
            <a:avLst/>
          </a:prstGeom>
          <a:noFill/>
        </p:spPr>
        <p:txBody>
          <a:bodyPr wrap="square" rtlCol="0">
            <a:spAutoFit/>
          </a:bodyPr>
          <a:lstStyle/>
          <a:p>
            <a:r>
              <a:rPr lang="en-IN" sz="1400" b="1" dirty="0" smtClean="0">
                <a:solidFill>
                  <a:prstClr val="black"/>
                </a:solidFill>
              </a:rPr>
              <a:t>Figures In Cr.</a:t>
            </a:r>
            <a:endParaRPr lang="en-IN" sz="1400" b="1" dirty="0">
              <a:solidFill>
                <a:prstClr val="black"/>
              </a:solidFill>
            </a:endParaRPr>
          </a:p>
        </p:txBody>
      </p:sp>
      <p:sp>
        <p:nvSpPr>
          <p:cNvPr id="290"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solidFill>
                  <a:prstClr val="black"/>
                </a:solidFill>
              </a:rPr>
              <a:pPr/>
              <a:t>53</a:t>
            </a:fld>
            <a:endParaRPr lang="en-US" dirty="0">
              <a:solidFill>
                <a:prstClr val="black"/>
              </a:solidFill>
            </a:endParaRPr>
          </a:p>
        </p:txBody>
      </p:sp>
      <p:graphicFrame>
        <p:nvGraphicFramePr>
          <p:cNvPr id="57" name="Object 56"/>
          <p:cNvGraphicFramePr>
            <a:graphicFrameLocks/>
          </p:cNvGraphicFramePr>
          <p:nvPr>
            <p:custDataLst>
              <p:tags r:id="rId4"/>
            </p:custDataLst>
            <p:extLst>
              <p:ext uri="{D42A27DB-BD31-4B8C-83A1-F6EECF244321}">
                <p14:modId xmlns:p14="http://schemas.microsoft.com/office/powerpoint/2010/main" val="3828843377"/>
              </p:ext>
            </p:extLst>
          </p:nvPr>
        </p:nvGraphicFramePr>
        <p:xfrm>
          <a:off x="190499" y="1333500"/>
          <a:ext cx="8601254" cy="4752778"/>
        </p:xfrm>
        <a:graphic>
          <a:graphicData uri="http://schemas.openxmlformats.org/presentationml/2006/ole">
            <mc:AlternateContent xmlns:mc="http://schemas.openxmlformats.org/markup-compatibility/2006">
              <mc:Choice xmlns:v="urn:schemas-microsoft-com:vml" Requires="v">
                <p:oleObj spid="_x0000_s62655" name="Chart" r:id="rId25" imgW="8601254" imgH="4752778" progId="MSGraph.Chart.8">
                  <p:embed followColorScheme="full"/>
                </p:oleObj>
              </mc:Choice>
              <mc:Fallback>
                <p:oleObj name="Chart" r:id="rId25" imgW="8601254" imgH="4752778" progId="MSGraph.Chart.8">
                  <p:embed followColorScheme="full"/>
                  <p:pic>
                    <p:nvPicPr>
                      <p:cNvPr id="0" name=""/>
                      <p:cNvPicPr/>
                      <p:nvPr/>
                    </p:nvPicPr>
                    <p:blipFill>
                      <a:blip r:embed="rId26"/>
                      <a:stretch>
                        <a:fillRect/>
                      </a:stretch>
                    </p:blipFill>
                    <p:spPr>
                      <a:xfrm>
                        <a:off x="190499" y="1333500"/>
                        <a:ext cx="8601254" cy="4752778"/>
                      </a:xfrm>
                      <a:prstGeom prst="rect">
                        <a:avLst/>
                      </a:prstGeom>
                    </p:spPr>
                  </p:pic>
                </p:oleObj>
              </mc:Fallback>
            </mc:AlternateContent>
          </a:graphicData>
        </a:graphic>
      </p:graphicFrame>
      <p:cxnSp>
        <p:nvCxnSpPr>
          <p:cNvPr id="20" name="Straight Connector 19"/>
          <p:cNvCxnSpPr/>
          <p:nvPr>
            <p:custDataLst>
              <p:tags r:id="rId5"/>
            </p:custDataLst>
          </p:nvPr>
        </p:nvCxnSpPr>
        <p:spPr bwMode="auto">
          <a:xfrm>
            <a:off x="1309688" y="1206500"/>
            <a:ext cx="0" cy="288925"/>
          </a:xfrm>
          <a:prstGeom prst="line">
            <a:avLst/>
          </a:prstGeom>
          <a:ln w="1270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6"/>
            </p:custDataLst>
          </p:nvPr>
        </p:nvCxnSpPr>
        <p:spPr bwMode="auto">
          <a:xfrm flipV="1">
            <a:off x="957263" y="1206500"/>
            <a:ext cx="0" cy="19558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7"/>
            </p:custDataLst>
          </p:nvPr>
        </p:nvCxnSpPr>
        <p:spPr bwMode="auto">
          <a:xfrm>
            <a:off x="957263" y="1206500"/>
            <a:ext cx="352425"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Text Placeholder 2"/>
          <p:cNvSpPr>
            <a:spLocks noGrp="1"/>
          </p:cNvSpPr>
          <p:nvPr>
            <p:custDataLst>
              <p:tags r:id="rId8"/>
            </p:custDataLst>
          </p:nvPr>
        </p:nvSpPr>
        <p:spPr bwMode="auto">
          <a:xfrm>
            <a:off x="2454275" y="5894388"/>
            <a:ext cx="388938"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F72B979-4CFC-4834-B2A1-DB857A9CDD59}" type="datetime'''''''''''PP''''''''''''''''''''''''G'''''''''''''''">
              <a:rPr lang="en-IN" altLang="en-US" sz="1400">
                <a:solidFill>
                  <a:prstClr val="black"/>
                </a:solidFill>
              </a:rPr>
              <a:pPr marL="0" indent="0" algn="ctr">
                <a:spcBef>
                  <a:spcPct val="0"/>
                </a:spcBef>
                <a:spcAft>
                  <a:spcPct val="0"/>
                </a:spcAft>
                <a:buFont typeface="Wingdings" pitchFamily="2" charset="2"/>
                <a:buNone/>
              </a:pPr>
              <a:t>PPG</a:t>
            </a:fld>
            <a:endParaRPr lang="en-IN" sz="1400" dirty="0">
              <a:solidFill>
                <a:prstClr val="black"/>
              </a:solidFill>
              <a:latin typeface="Arial"/>
              <a:cs typeface="Arial"/>
              <a:sym typeface="Arial"/>
            </a:endParaRPr>
          </a:p>
        </p:txBody>
      </p:sp>
      <p:sp>
        <p:nvSpPr>
          <p:cNvPr id="100" name="Text Placeholder 2"/>
          <p:cNvSpPr>
            <a:spLocks noGrp="1"/>
          </p:cNvSpPr>
          <p:nvPr>
            <p:custDataLst>
              <p:tags r:id="rId9"/>
            </p:custDataLst>
          </p:nvPr>
        </p:nvSpPr>
        <p:spPr bwMode="auto">
          <a:xfrm>
            <a:off x="5121275" y="5894388"/>
            <a:ext cx="3984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FAAE8B79-17FE-4EC8-8B4D-EC7F57B736B8}" type="datetime'''''''''''''''''''''''''''''''''''D''''''D''''''N'''''''''">
              <a:rPr lang="en-IN" altLang="en-US" sz="1400">
                <a:solidFill>
                  <a:prstClr val="black"/>
                </a:solidFill>
              </a:rPr>
              <a:pPr marL="0" indent="0" algn="ctr">
                <a:spcBef>
                  <a:spcPct val="0"/>
                </a:spcBef>
                <a:spcAft>
                  <a:spcPct val="0"/>
                </a:spcAft>
                <a:buFont typeface="Wingdings" pitchFamily="2" charset="2"/>
                <a:buNone/>
              </a:pPr>
              <a:t>DDN</a:t>
            </a:fld>
            <a:endParaRPr lang="en-IN" sz="1400" dirty="0">
              <a:solidFill>
                <a:prstClr val="black"/>
              </a:solidFill>
              <a:latin typeface="Arial"/>
              <a:cs typeface="Arial"/>
              <a:sym typeface="Arial"/>
            </a:endParaRPr>
          </a:p>
        </p:txBody>
      </p:sp>
      <p:sp>
        <p:nvSpPr>
          <p:cNvPr id="94" name="Text Placeholder 2"/>
          <p:cNvSpPr>
            <a:spLocks noGrp="1"/>
          </p:cNvSpPr>
          <p:nvPr>
            <p:custDataLst>
              <p:tags r:id="rId10"/>
            </p:custDataLst>
          </p:nvPr>
        </p:nvSpPr>
        <p:spPr bwMode="auto">
          <a:xfrm>
            <a:off x="6415088" y="5894388"/>
            <a:ext cx="48577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8E2B259-6711-4480-A0A4-936AEDEF26A6}" type="datetime'''''''S''m''''''''''a''''''''''''''''''rt'''''''''''''">
              <a:rPr lang="en-IN" altLang="en-US" sz="1400">
                <a:solidFill>
                  <a:prstClr val="black"/>
                </a:solidFill>
              </a:rPr>
              <a:pPr marL="0" indent="0" algn="ctr">
                <a:spcBef>
                  <a:spcPct val="0"/>
                </a:spcBef>
                <a:spcAft>
                  <a:spcPct val="0"/>
                </a:spcAft>
                <a:buFont typeface="Wingdings" pitchFamily="2" charset="2"/>
                <a:buNone/>
              </a:pPr>
              <a:t>Smart</a:t>
            </a:fld>
            <a:endParaRPr lang="en-IN" sz="1400" dirty="0">
              <a:solidFill>
                <a:prstClr val="black"/>
              </a:solidFill>
              <a:latin typeface="Arial"/>
              <a:cs typeface="Arial"/>
              <a:sym typeface="Arial"/>
            </a:endParaRPr>
          </a:p>
        </p:txBody>
      </p:sp>
      <p:sp>
        <p:nvSpPr>
          <p:cNvPr id="106" name="Text Placeholder 2"/>
          <p:cNvSpPr>
            <a:spLocks noGrp="1"/>
          </p:cNvSpPr>
          <p:nvPr>
            <p:custDataLst>
              <p:tags r:id="rId11"/>
            </p:custDataLst>
          </p:nvPr>
        </p:nvSpPr>
        <p:spPr bwMode="auto">
          <a:xfrm>
            <a:off x="3797300" y="5894388"/>
            <a:ext cx="37941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92B84A2B-71B5-4500-82DE-81F403B40C69}" type="datetime'''''''''''''''''S''''''''''''''''''''''''''''''''''''H''''''B'">
              <a:rPr lang="en-IN" altLang="en-US" sz="1400">
                <a:solidFill>
                  <a:prstClr val="black"/>
                </a:solidFill>
              </a:rPr>
              <a:pPr marL="0" indent="0" algn="ctr">
                <a:spcBef>
                  <a:spcPct val="0"/>
                </a:spcBef>
                <a:spcAft>
                  <a:spcPct val="0"/>
                </a:spcAft>
                <a:buFont typeface="Wingdings" pitchFamily="2" charset="2"/>
                <a:buNone/>
              </a:pPr>
              <a:t>SHB</a:t>
            </a:fld>
            <a:endParaRPr lang="en-IN" sz="1400" dirty="0">
              <a:solidFill>
                <a:prstClr val="black"/>
              </a:solidFill>
              <a:latin typeface="Arial"/>
              <a:cs typeface="Arial"/>
              <a:sym typeface="Arial"/>
            </a:endParaRPr>
          </a:p>
        </p:txBody>
      </p:sp>
      <p:sp>
        <p:nvSpPr>
          <p:cNvPr id="118" name="Text Placeholder 2"/>
          <p:cNvSpPr>
            <a:spLocks noGrp="1"/>
          </p:cNvSpPr>
          <p:nvPr>
            <p:custDataLst>
              <p:tags r:id="rId12"/>
            </p:custDataLst>
          </p:nvPr>
        </p:nvSpPr>
        <p:spPr bwMode="auto">
          <a:xfrm>
            <a:off x="809625" y="1069975"/>
            <a:ext cx="649288" cy="273050"/>
          </a:xfrm>
          <a:prstGeom prst="ellipse">
            <a:avLst/>
          </a:prstGeom>
          <a:solidFill>
            <a:schemeClr val="bg1"/>
          </a:solidFill>
          <a:ln w="9525">
            <a:solidFill>
              <a:schemeClr val="tx1"/>
            </a:solidFill>
          </a:ln>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ct val="0"/>
              </a:spcAft>
              <a:buFont typeface="Wingdings" pitchFamily="2" charset="2"/>
              <a:buNone/>
            </a:pPr>
            <a:fld id="{8668696D-5E87-49C6-BCEA-78A7916257C9}" type="datetime'''''''''''''''''''''''''''''+''71''''''''''''''%'''''">
              <a:rPr lang="en-IN" altLang="en-US" sz="1400" b="1">
                <a:solidFill>
                  <a:prstClr val="black"/>
                </a:solidFill>
              </a:rPr>
              <a:pPr marL="0" indent="0" algn="ctr">
                <a:lnSpc>
                  <a:spcPct val="90000"/>
                </a:lnSpc>
                <a:spcBef>
                  <a:spcPct val="0"/>
                </a:spcBef>
                <a:spcAft>
                  <a:spcPct val="0"/>
                </a:spcAft>
                <a:buFont typeface="Wingdings" pitchFamily="2" charset="2"/>
                <a:buNone/>
              </a:pPr>
              <a:t>+71%</a:t>
            </a:fld>
            <a:endParaRPr lang="en-IN" sz="1400" b="1" dirty="0">
              <a:solidFill>
                <a:prstClr val="black"/>
              </a:solidFill>
              <a:latin typeface="Arial"/>
              <a:cs typeface="Arial"/>
              <a:sym typeface="Arial"/>
            </a:endParaRPr>
          </a:p>
        </p:txBody>
      </p:sp>
      <p:sp>
        <p:nvSpPr>
          <p:cNvPr id="104" name="Text Placeholder 2"/>
          <p:cNvSpPr>
            <a:spLocks noGrp="1"/>
          </p:cNvSpPr>
          <p:nvPr>
            <p:custDataLst>
              <p:tags r:id="rId13"/>
            </p:custDataLst>
          </p:nvPr>
        </p:nvSpPr>
        <p:spPr bwMode="auto">
          <a:xfrm>
            <a:off x="1076325" y="5894388"/>
            <a:ext cx="466725"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461D7AC-A210-42AF-AFDD-7A8D14375DDB}" type="datetime'''''S''''''''''''''a''''''''''''k''''''e''''t'''''''''''''">
              <a:rPr lang="en-IN" altLang="en-US" sz="1400">
                <a:solidFill>
                  <a:prstClr val="black"/>
                </a:solidFill>
              </a:rPr>
              <a:pPr marL="0" indent="0" algn="ctr">
                <a:spcBef>
                  <a:spcPct val="0"/>
                </a:spcBef>
                <a:spcAft>
                  <a:spcPct val="0"/>
                </a:spcAft>
                <a:buFont typeface="Wingdings" pitchFamily="2" charset="2"/>
                <a:buNone/>
              </a:pPr>
              <a:t>Saket</a:t>
            </a:fld>
            <a:endParaRPr lang="en-IN" sz="1400" dirty="0">
              <a:solidFill>
                <a:prstClr val="black"/>
              </a:solidFill>
              <a:latin typeface="Arial"/>
              <a:cs typeface="Arial"/>
              <a:sym typeface="Arial"/>
            </a:endParaRPr>
          </a:p>
        </p:txBody>
      </p:sp>
      <p:sp>
        <p:nvSpPr>
          <p:cNvPr id="107" name="Text Placeholder 2"/>
          <p:cNvSpPr>
            <a:spLocks noGrp="1"/>
          </p:cNvSpPr>
          <p:nvPr>
            <p:custDataLst>
              <p:tags r:id="rId14"/>
            </p:custDataLst>
          </p:nvPr>
        </p:nvSpPr>
        <p:spPr bwMode="auto">
          <a:xfrm>
            <a:off x="7685088" y="5894388"/>
            <a:ext cx="622300"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776D554-456D-41C6-9AEA-8DA26E23EA06}" type="datetime'''Va''''''i''''''''''''''''''''sh''''''al''''i'">
              <a:rPr lang="en-IN" altLang="en-US" sz="1400">
                <a:solidFill>
                  <a:prstClr val="black"/>
                </a:solidFill>
              </a:rPr>
              <a:pPr marL="0" indent="0" algn="ctr">
                <a:spcBef>
                  <a:spcPct val="0"/>
                </a:spcBef>
                <a:spcAft>
                  <a:spcPct val="0"/>
                </a:spcAft>
                <a:buFont typeface="Wingdings" pitchFamily="2" charset="2"/>
                <a:buNone/>
              </a:pPr>
              <a:t>Vaishali</a:t>
            </a:fld>
            <a:endParaRPr lang="en-IN" sz="1400" dirty="0">
              <a:solidFill>
                <a:prstClr val="black"/>
              </a:solidFill>
              <a:latin typeface="Arial"/>
              <a:cs typeface="Arial"/>
              <a:sym typeface="Arial"/>
            </a:endParaRPr>
          </a:p>
        </p:txBody>
      </p:sp>
      <p:sp>
        <p:nvSpPr>
          <p:cNvPr id="110" name="Rectangle 109"/>
          <p:cNvSpPr/>
          <p:nvPr>
            <p:custDataLst>
              <p:tags r:id="rId15"/>
            </p:custDataLst>
          </p:nvPr>
        </p:nvSpPr>
        <p:spPr bwMode="auto">
          <a:xfrm>
            <a:off x="6323013" y="1800225"/>
            <a:ext cx="250825" cy="187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08" name="Rectangle 107"/>
          <p:cNvSpPr/>
          <p:nvPr>
            <p:custDataLst>
              <p:tags r:id="rId16"/>
            </p:custDataLst>
          </p:nvPr>
        </p:nvSpPr>
        <p:spPr bwMode="auto">
          <a:xfrm>
            <a:off x="6323013" y="1536700"/>
            <a:ext cx="250825" cy="187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6" name="Rectangle 15"/>
          <p:cNvSpPr/>
          <p:nvPr>
            <p:custDataLst>
              <p:tags r:id="rId17"/>
            </p:custDataLst>
          </p:nvPr>
        </p:nvSpPr>
        <p:spPr bwMode="auto">
          <a:xfrm>
            <a:off x="6323013" y="1273175"/>
            <a:ext cx="250825" cy="187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115" name="Text Placeholder 2"/>
          <p:cNvSpPr>
            <a:spLocks noGrp="1"/>
          </p:cNvSpPr>
          <p:nvPr>
            <p:custDataLst>
              <p:tags r:id="rId18"/>
            </p:custDataLst>
          </p:nvPr>
        </p:nvSpPr>
        <p:spPr bwMode="auto">
          <a:xfrm>
            <a:off x="6624638" y="1268413"/>
            <a:ext cx="21796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41B6B160-F353-44DD-8794-7A048A924E02}" type="datetime'''P''r''''e''v''iou''s'' Ye''ar'' ''''''''(YTD Oct''’15'''')'">
              <a:rPr lang="en-IN" altLang="en-US" sz="1400">
                <a:solidFill>
                  <a:prstClr val="black"/>
                </a:solidFill>
              </a:rPr>
              <a:pPr marL="0" indent="0">
                <a:spcBef>
                  <a:spcPct val="0"/>
                </a:spcBef>
                <a:spcAft>
                  <a:spcPct val="0"/>
                </a:spcAft>
                <a:buFont typeface="Wingdings" pitchFamily="2" charset="2"/>
                <a:buNone/>
              </a:pPr>
              <a:t>Previous Year (YTD Oct’15)</a:t>
            </a:fld>
            <a:endParaRPr lang="en-IN" sz="1400" dirty="0">
              <a:solidFill>
                <a:prstClr val="black"/>
              </a:solidFill>
              <a:latin typeface="Arial"/>
              <a:cs typeface="Arial"/>
              <a:sym typeface="Arial"/>
            </a:endParaRPr>
          </a:p>
        </p:txBody>
      </p:sp>
      <p:sp>
        <p:nvSpPr>
          <p:cNvPr id="111" name="Text Placeholder 2"/>
          <p:cNvSpPr>
            <a:spLocks noGrp="1"/>
          </p:cNvSpPr>
          <p:nvPr>
            <p:custDataLst>
              <p:tags r:id="rId19"/>
            </p:custDataLst>
          </p:nvPr>
        </p:nvSpPr>
        <p:spPr bwMode="auto">
          <a:xfrm>
            <a:off x="6624639" y="1531938"/>
            <a:ext cx="1577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B6E75F4D-5C6E-4B1E-A39C-A0489ABD3C58}" type="datetime'A''''''c''''''''tua''''l (Y''T''D'''' ''O''c''t’''''1''6'''')'">
              <a:rPr lang="en-IN" altLang="en-US" sz="1400">
                <a:solidFill>
                  <a:prstClr val="black"/>
                </a:solidFill>
              </a:rPr>
              <a:pPr marL="0" indent="0">
                <a:spcBef>
                  <a:spcPct val="0"/>
                </a:spcBef>
                <a:spcAft>
                  <a:spcPct val="0"/>
                </a:spcAft>
                <a:buFont typeface="Wingdings" pitchFamily="2" charset="2"/>
                <a:buNone/>
              </a:pPr>
              <a:t>Actual (YTD Oct’16)</a:t>
            </a:fld>
            <a:endParaRPr lang="en-IN" sz="1400" dirty="0">
              <a:solidFill>
                <a:prstClr val="black"/>
              </a:solidFill>
              <a:latin typeface="Arial"/>
              <a:cs typeface="Arial"/>
              <a:sym typeface="Arial"/>
            </a:endParaRPr>
          </a:p>
        </p:txBody>
      </p:sp>
      <p:sp>
        <p:nvSpPr>
          <p:cNvPr id="114" name="Text Placeholder 2"/>
          <p:cNvSpPr>
            <a:spLocks noGrp="1"/>
          </p:cNvSpPr>
          <p:nvPr>
            <p:custDataLst>
              <p:tags r:id="rId20"/>
            </p:custDataLst>
          </p:nvPr>
        </p:nvSpPr>
        <p:spPr bwMode="auto">
          <a:xfrm>
            <a:off x="6624637" y="1795463"/>
            <a:ext cx="1646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1EB58868-3839-4D9B-B596-2D48DA2AEB64}" type="datetime'''''Bu''dg''e''''t'' ''(''''YTD ''O''c''''t’''''''1''6'')'''''">
              <a:rPr lang="en-IN" altLang="en-US" sz="1400">
                <a:solidFill>
                  <a:prstClr val="black"/>
                </a:solidFill>
              </a:rPr>
              <a:pPr marL="0" indent="0">
                <a:spcBef>
                  <a:spcPct val="0"/>
                </a:spcBef>
                <a:spcAft>
                  <a:spcPct val="0"/>
                </a:spcAft>
                <a:buFont typeface="Wingdings" pitchFamily="2" charset="2"/>
                <a:buNone/>
              </a:pPr>
              <a:t>Budget (YTD Oct’16)</a:t>
            </a:fld>
            <a:endParaRPr lang="en-IN" sz="1400" dirty="0">
              <a:solidFill>
                <a:prstClr val="black"/>
              </a:solidFill>
              <a:latin typeface="Arial"/>
              <a:cs typeface="Arial"/>
              <a:sym typeface="Arial"/>
            </a:endParaRPr>
          </a:p>
        </p:txBody>
      </p:sp>
      <p:sp>
        <p:nvSpPr>
          <p:cNvPr id="299" name="TextBox 298"/>
          <p:cNvSpPr txBox="1"/>
          <p:nvPr/>
        </p:nvSpPr>
        <p:spPr>
          <a:xfrm>
            <a:off x="579239" y="6464369"/>
            <a:ext cx="6153001" cy="276999"/>
          </a:xfrm>
          <a:prstGeom prst="rect">
            <a:avLst/>
          </a:prstGeom>
          <a:noFill/>
        </p:spPr>
        <p:txBody>
          <a:bodyPr wrap="square" rtlCol="0">
            <a:spAutoFit/>
          </a:bodyPr>
          <a:lstStyle/>
          <a:p>
            <a:r>
              <a:rPr lang="en-IN" sz="1200" dirty="0" smtClean="0">
                <a:solidFill>
                  <a:prstClr val="black"/>
                </a:solidFill>
                <a:latin typeface="Arial" pitchFamily="34" charset="0"/>
                <a:cs typeface="Arial" pitchFamily="34" charset="0"/>
              </a:rPr>
              <a:t>Note :- Vaishali got operational in the month of July’15 and Smart in Dec’15</a:t>
            </a:r>
          </a:p>
        </p:txBody>
      </p:sp>
      <p:sp>
        <p:nvSpPr>
          <p:cNvPr id="2" name="Oval 1"/>
          <p:cNvSpPr/>
          <p:nvPr/>
        </p:nvSpPr>
        <p:spPr>
          <a:xfrm>
            <a:off x="6415088" y="2564904"/>
            <a:ext cx="12700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black"/>
              </a:solidFill>
            </a:endParaRPr>
          </a:p>
        </p:txBody>
      </p:sp>
      <p:sp>
        <p:nvSpPr>
          <p:cNvPr id="28"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itchFamily="34" charset="0"/>
                <a:cs typeface="Arial" pitchFamily="34" charset="0"/>
              </a:rPr>
              <a:t>Interventional Neuro : Revenue Performance : Top 6 Units</a:t>
            </a:r>
            <a:endParaRPr lang="en-US" sz="2000" i="1" dirty="0">
              <a:solidFill>
                <a:prstClr val="black"/>
              </a:solidFill>
              <a:latin typeface="Arial" pitchFamily="34" charset="0"/>
              <a:cs typeface="Arial" pitchFamily="34" charset="0"/>
            </a:endParaRPr>
          </a:p>
        </p:txBody>
      </p:sp>
      <p:sp>
        <p:nvSpPr>
          <p:cNvPr id="29" name="Left Arrow 28">
            <a:hlinkClick r:id="rId27" action="ppaction://hlinksldjump"/>
          </p:cNvPr>
          <p:cNvSpPr/>
          <p:nvPr/>
        </p:nvSpPr>
        <p:spPr>
          <a:xfrm>
            <a:off x="7584802" y="6292097"/>
            <a:ext cx="659606" cy="449271"/>
          </a:xfrm>
          <a:prstGeom prst="lef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prstClr val="black"/>
                </a:solidFill>
              </a:rPr>
              <a:t>Back</a:t>
            </a:r>
            <a:endParaRPr lang="en-IN" sz="1400" b="1" dirty="0">
              <a:solidFill>
                <a:prstClr val="black"/>
              </a:solidFill>
            </a:endParaRPr>
          </a:p>
        </p:txBody>
      </p:sp>
    </p:spTree>
    <p:extLst>
      <p:ext uri="{BB962C8B-B14F-4D97-AF65-F5344CB8AC3E}">
        <p14:creationId xmlns:p14="http://schemas.microsoft.com/office/powerpoint/2010/main" val="383557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3154443301"/>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883" name="think-cell Slide" r:id="rId44" imgW="270" imgH="270" progId="TCLayout.ActiveDocument.1">
                  <p:embed/>
                </p:oleObj>
              </mc:Choice>
              <mc:Fallback>
                <p:oleObj name="think-cell Slide" r:id="rId44" imgW="270" imgH="270" progId="TCLayout.ActiveDocument.1">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pPr>
            <a:endParaRPr lang="en-IN" sz="1400" dirty="0">
              <a:solidFill>
                <a:prstClr val="white"/>
              </a:solidFill>
              <a:latin typeface="Arial"/>
              <a:cs typeface="Arial"/>
              <a:sym typeface="Arial"/>
            </a:endParaRPr>
          </a:p>
        </p:txBody>
      </p:sp>
      <p:sp>
        <p:nvSpPr>
          <p:cNvPr id="28" name="Slide Number Placeholder 3"/>
          <p:cNvSpPr>
            <a:spLocks noGrp="1"/>
          </p:cNvSpPr>
          <p:nvPr>
            <p:ph type="sldNum" sz="quarter" idx="12"/>
          </p:nvPr>
        </p:nvSpPr>
        <p:spPr>
          <a:xfrm>
            <a:off x="6553200" y="6356350"/>
            <a:ext cx="2133600" cy="365125"/>
          </a:xfrm>
        </p:spPr>
        <p:txBody>
          <a:bodyPr/>
          <a:lstStyle/>
          <a:p>
            <a:fld id="{22625DD9-E95C-4E36-A780-EB4B59B201F4}" type="slidenum">
              <a:rPr lang="en-US" smtClean="0">
                <a:solidFill>
                  <a:prstClr val="black"/>
                </a:solidFill>
              </a:rPr>
              <a:pPr/>
              <a:t>54</a:t>
            </a:fld>
            <a:endParaRPr lang="en-US" dirty="0">
              <a:solidFill>
                <a:prstClr val="black"/>
              </a:solidFill>
            </a:endParaRPr>
          </a:p>
        </p:txBody>
      </p:sp>
      <p:graphicFrame>
        <p:nvGraphicFramePr>
          <p:cNvPr id="2" name="Object 1"/>
          <p:cNvGraphicFramePr>
            <a:graphicFrameLocks/>
          </p:cNvGraphicFramePr>
          <p:nvPr>
            <p:custDataLst>
              <p:tags r:id="rId4"/>
            </p:custDataLst>
            <p:extLst>
              <p:ext uri="{D42A27DB-BD31-4B8C-83A1-F6EECF244321}">
                <p14:modId xmlns:p14="http://schemas.microsoft.com/office/powerpoint/2010/main" val="2358247077"/>
              </p:ext>
            </p:extLst>
          </p:nvPr>
        </p:nvGraphicFramePr>
        <p:xfrm>
          <a:off x="419100" y="990600"/>
          <a:ext cx="3486062" cy="5057578"/>
        </p:xfrm>
        <a:graphic>
          <a:graphicData uri="http://schemas.openxmlformats.org/presentationml/2006/ole">
            <mc:AlternateContent xmlns:mc="http://schemas.openxmlformats.org/markup-compatibility/2006">
              <mc:Choice xmlns:v="urn:schemas-microsoft-com:vml" Requires="v">
                <p:oleObj spid="_x0000_s71884" name="Chart" r:id="rId46" imgW="3486062" imgH="5057578" progId="MSGraph.Chart.8">
                  <p:embed followColorScheme="full"/>
                </p:oleObj>
              </mc:Choice>
              <mc:Fallback>
                <p:oleObj name="Chart" r:id="rId46" imgW="3486062" imgH="5057578" progId="MSGraph.Chart.8">
                  <p:embed followColorScheme="full"/>
                  <p:pic>
                    <p:nvPicPr>
                      <p:cNvPr id="0" name=""/>
                      <p:cNvPicPr/>
                      <p:nvPr/>
                    </p:nvPicPr>
                    <p:blipFill>
                      <a:blip r:embed="rId47"/>
                      <a:stretch>
                        <a:fillRect/>
                      </a:stretch>
                    </p:blipFill>
                    <p:spPr>
                      <a:xfrm>
                        <a:off x="419100" y="990600"/>
                        <a:ext cx="3486062" cy="5057578"/>
                      </a:xfrm>
                      <a:prstGeom prst="rect">
                        <a:avLst/>
                      </a:prstGeom>
                    </p:spPr>
                  </p:pic>
                </p:oleObj>
              </mc:Fallback>
            </mc:AlternateContent>
          </a:graphicData>
        </a:graphic>
      </p:graphicFrame>
      <p:sp>
        <p:nvSpPr>
          <p:cNvPr id="37" name="Text Placeholder 2"/>
          <p:cNvSpPr>
            <a:spLocks noGrp="1"/>
          </p:cNvSpPr>
          <p:nvPr>
            <p:custDataLst>
              <p:tags r:id="rId5"/>
            </p:custDataLst>
          </p:nvPr>
        </p:nvSpPr>
        <p:spPr bwMode="gray">
          <a:xfrm>
            <a:off x="190500" y="201771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8D35782A-4D73-4A00-A339-3E1A388F1EB6}" type="datetime'''''''''''8''''''''''''''''''''''''''''''''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80%</a:t>
            </a:fld>
            <a:endParaRPr lang="en-IN" sz="1400" dirty="0">
              <a:solidFill>
                <a:prstClr val="black"/>
              </a:solidFill>
              <a:latin typeface="Arial"/>
              <a:cs typeface="Arial"/>
              <a:sym typeface="Arial"/>
            </a:endParaRPr>
          </a:p>
        </p:txBody>
      </p:sp>
      <p:sp>
        <p:nvSpPr>
          <p:cNvPr id="39" name="Text Placeholder 2"/>
          <p:cNvSpPr>
            <a:spLocks noGrp="1"/>
          </p:cNvSpPr>
          <p:nvPr>
            <p:custDataLst>
              <p:tags r:id="rId6"/>
            </p:custDataLst>
          </p:nvPr>
        </p:nvSpPr>
        <p:spPr bwMode="gray">
          <a:xfrm>
            <a:off x="92075" y="1084263"/>
            <a:ext cx="4540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2F0D6508-F702-47A3-A79F-FF65EE534606}" type="datetime'''''''''''''1''''0''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100%</a:t>
            </a:fld>
            <a:endParaRPr lang="en-IN" sz="1400" dirty="0">
              <a:solidFill>
                <a:prstClr val="black"/>
              </a:solidFill>
              <a:latin typeface="Arial"/>
              <a:cs typeface="Arial"/>
              <a:sym typeface="Arial"/>
            </a:endParaRPr>
          </a:p>
        </p:txBody>
      </p:sp>
      <p:sp>
        <p:nvSpPr>
          <p:cNvPr id="36" name="Text Placeholder 2"/>
          <p:cNvSpPr>
            <a:spLocks noGrp="1"/>
          </p:cNvSpPr>
          <p:nvPr>
            <p:custDataLst>
              <p:tags r:id="rId7"/>
            </p:custDataLst>
          </p:nvPr>
        </p:nvSpPr>
        <p:spPr bwMode="gray">
          <a:xfrm>
            <a:off x="190500" y="249396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BB972B28-53AF-4E13-90FF-645D91C152A1}" type="datetime'''''''''''''7''''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70%</a:t>
            </a:fld>
            <a:endParaRPr lang="en-IN" sz="1400" dirty="0">
              <a:solidFill>
                <a:prstClr val="black"/>
              </a:solidFill>
              <a:latin typeface="Arial"/>
              <a:cs typeface="Arial"/>
              <a:sym typeface="Arial"/>
            </a:endParaRPr>
          </a:p>
        </p:txBody>
      </p:sp>
      <p:sp>
        <p:nvSpPr>
          <p:cNvPr id="35" name="Text Placeholder 2"/>
          <p:cNvSpPr>
            <a:spLocks noGrp="1"/>
          </p:cNvSpPr>
          <p:nvPr>
            <p:custDataLst>
              <p:tags r:id="rId8"/>
            </p:custDataLst>
          </p:nvPr>
        </p:nvSpPr>
        <p:spPr bwMode="gray">
          <a:xfrm>
            <a:off x="190500" y="296068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28BD61F2-5495-4CA4-96F1-58FD36A7AD47}" type="datetime'''''''''6''''''''''''''''''''''''''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60%</a:t>
            </a:fld>
            <a:endParaRPr lang="en-IN" sz="1400" dirty="0">
              <a:solidFill>
                <a:prstClr val="black"/>
              </a:solidFill>
              <a:latin typeface="Arial"/>
              <a:cs typeface="Arial"/>
              <a:sym typeface="Arial"/>
            </a:endParaRPr>
          </a:p>
        </p:txBody>
      </p:sp>
      <p:sp>
        <p:nvSpPr>
          <p:cNvPr id="38" name="Text Placeholder 2"/>
          <p:cNvSpPr>
            <a:spLocks noGrp="1"/>
          </p:cNvSpPr>
          <p:nvPr>
            <p:custDataLst>
              <p:tags r:id="rId9"/>
            </p:custDataLst>
          </p:nvPr>
        </p:nvSpPr>
        <p:spPr bwMode="gray">
          <a:xfrm>
            <a:off x="190500" y="155098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1D6E1BEF-C2BF-434F-9954-133D11EB507A}" type="datetime'9''''''''''''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90%</a:t>
            </a:fld>
            <a:endParaRPr lang="en-IN" sz="1400" dirty="0">
              <a:solidFill>
                <a:prstClr val="black"/>
              </a:solidFill>
              <a:latin typeface="Arial"/>
              <a:cs typeface="Arial"/>
              <a:sym typeface="Arial"/>
            </a:endParaRPr>
          </a:p>
        </p:txBody>
      </p:sp>
      <p:sp>
        <p:nvSpPr>
          <p:cNvPr id="31" name="Text Placeholder 2"/>
          <p:cNvSpPr>
            <a:spLocks noGrp="1"/>
          </p:cNvSpPr>
          <p:nvPr>
            <p:custDataLst>
              <p:tags r:id="rId10"/>
            </p:custDataLst>
          </p:nvPr>
        </p:nvSpPr>
        <p:spPr bwMode="gray">
          <a:xfrm>
            <a:off x="190500" y="483711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C530BBFE-8DD0-48BF-B8F3-F338DD3020B1}" type="datetime'''''''''2''''''''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20%</a:t>
            </a:fld>
            <a:endParaRPr lang="en-IN" sz="1400" dirty="0">
              <a:solidFill>
                <a:prstClr val="black"/>
              </a:solidFill>
              <a:latin typeface="Arial"/>
              <a:cs typeface="Arial"/>
              <a:sym typeface="Arial"/>
            </a:endParaRPr>
          </a:p>
        </p:txBody>
      </p:sp>
      <p:sp>
        <p:nvSpPr>
          <p:cNvPr id="29" name="Text Placeholder 2"/>
          <p:cNvSpPr>
            <a:spLocks noGrp="1"/>
          </p:cNvSpPr>
          <p:nvPr>
            <p:custDataLst>
              <p:tags r:id="rId11"/>
            </p:custDataLst>
          </p:nvPr>
        </p:nvSpPr>
        <p:spPr bwMode="gray">
          <a:xfrm>
            <a:off x="288925" y="5770563"/>
            <a:ext cx="2571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D26699AB-3414-4E02-ACDA-A76C0774AB1B}" type="datetime'''''''''0''''''''''''''''''%'''''''''''''''''''''''''''''''''">
              <a:rPr lang="en-IN" altLang="en-US" sz="1400" smtClean="0">
                <a:solidFill>
                  <a:prstClr val="black"/>
                </a:solidFill>
                <a:latin typeface="Arial"/>
                <a:cs typeface="Arial"/>
                <a:sym typeface="Arial"/>
              </a:rPr>
              <a:pPr marL="0" indent="0" algn="r">
                <a:spcBef>
                  <a:spcPct val="0"/>
                </a:spcBef>
                <a:spcAft>
                  <a:spcPct val="0"/>
                </a:spcAft>
                <a:buFont typeface="Wingdings" pitchFamily="2" charset="2"/>
                <a:buNone/>
              </a:pPr>
              <a:t>0%</a:t>
            </a:fld>
            <a:endParaRPr lang="en-IN" sz="1400" dirty="0">
              <a:solidFill>
                <a:prstClr val="black"/>
              </a:solidFill>
              <a:latin typeface="Arial"/>
              <a:cs typeface="Arial"/>
              <a:sym typeface="Arial"/>
            </a:endParaRPr>
          </a:p>
        </p:txBody>
      </p:sp>
      <p:sp>
        <p:nvSpPr>
          <p:cNvPr id="34" name="Text Placeholder 2"/>
          <p:cNvSpPr>
            <a:spLocks noGrp="1"/>
          </p:cNvSpPr>
          <p:nvPr>
            <p:custDataLst>
              <p:tags r:id="rId12"/>
            </p:custDataLst>
          </p:nvPr>
        </p:nvSpPr>
        <p:spPr bwMode="gray">
          <a:xfrm>
            <a:off x="190500" y="342741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91905E6F-1F5F-4AA3-84E9-A8403B39C98E}" type="datetime'''''''5''''''''''''''''''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50%</a:t>
            </a:fld>
            <a:endParaRPr lang="en-IN" sz="1400" dirty="0">
              <a:solidFill>
                <a:prstClr val="black"/>
              </a:solidFill>
              <a:latin typeface="Arial"/>
              <a:cs typeface="Arial"/>
              <a:sym typeface="Arial"/>
            </a:endParaRPr>
          </a:p>
        </p:txBody>
      </p:sp>
      <p:sp>
        <p:nvSpPr>
          <p:cNvPr id="33" name="Text Placeholder 2"/>
          <p:cNvSpPr>
            <a:spLocks noGrp="1"/>
          </p:cNvSpPr>
          <p:nvPr>
            <p:custDataLst>
              <p:tags r:id="rId13"/>
            </p:custDataLst>
          </p:nvPr>
        </p:nvSpPr>
        <p:spPr bwMode="gray">
          <a:xfrm>
            <a:off x="190500" y="389413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38F93ACB-74F9-413A-BD26-2C5530E68C60}" type="datetime'4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40%</a:t>
            </a:fld>
            <a:endParaRPr lang="en-IN" sz="1400" dirty="0">
              <a:solidFill>
                <a:prstClr val="black"/>
              </a:solidFill>
              <a:latin typeface="Arial"/>
              <a:cs typeface="Arial"/>
              <a:sym typeface="Arial"/>
            </a:endParaRPr>
          </a:p>
        </p:txBody>
      </p:sp>
      <p:sp>
        <p:nvSpPr>
          <p:cNvPr id="32" name="Text Placeholder 2"/>
          <p:cNvSpPr>
            <a:spLocks noGrp="1"/>
          </p:cNvSpPr>
          <p:nvPr>
            <p:custDataLst>
              <p:tags r:id="rId14"/>
            </p:custDataLst>
          </p:nvPr>
        </p:nvSpPr>
        <p:spPr bwMode="gray">
          <a:xfrm>
            <a:off x="190500" y="4360863"/>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764B12FF-7B39-47B9-91AB-37803DC78E50}" type="datetime'''''''3''''''''''''''''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30%</a:t>
            </a:fld>
            <a:endParaRPr lang="en-IN" sz="1400" dirty="0">
              <a:solidFill>
                <a:prstClr val="black"/>
              </a:solidFill>
              <a:latin typeface="Arial"/>
              <a:cs typeface="Arial"/>
              <a:sym typeface="Arial"/>
            </a:endParaRPr>
          </a:p>
        </p:txBody>
      </p:sp>
      <p:sp>
        <p:nvSpPr>
          <p:cNvPr id="30" name="Text Placeholder 2"/>
          <p:cNvSpPr>
            <a:spLocks noGrp="1"/>
          </p:cNvSpPr>
          <p:nvPr>
            <p:custDataLst>
              <p:tags r:id="rId15"/>
            </p:custDataLst>
          </p:nvPr>
        </p:nvSpPr>
        <p:spPr bwMode="gray">
          <a:xfrm>
            <a:off x="190500" y="5303838"/>
            <a:ext cx="3556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Font typeface="Wingdings" pitchFamily="2" charset="2"/>
              <a:buNone/>
            </a:pPr>
            <a:fld id="{9A61D6A7-C960-4B27-A755-B8DD016F2B1A}" type="datetime'''''''''1''''''''''''''''''''''''''''''''''''''''''''''0%'''">
              <a:rPr lang="en-IN" altLang="en-US" sz="1400">
                <a:solidFill>
                  <a:prstClr val="black"/>
                </a:solidFill>
                <a:latin typeface="Arial"/>
                <a:cs typeface="Arial"/>
                <a:sym typeface="Arial"/>
              </a:rPr>
              <a:pPr marL="0" indent="0" algn="r">
                <a:spcBef>
                  <a:spcPct val="0"/>
                </a:spcBef>
                <a:spcAft>
                  <a:spcPct val="0"/>
                </a:spcAft>
                <a:buFont typeface="Wingdings" pitchFamily="2" charset="2"/>
                <a:buNone/>
              </a:pPr>
              <a:t>10%</a:t>
            </a:fld>
            <a:endParaRPr lang="en-IN" sz="1400" dirty="0">
              <a:solidFill>
                <a:prstClr val="black"/>
              </a:solidFill>
              <a:latin typeface="Arial"/>
              <a:cs typeface="Arial"/>
              <a:sym typeface="Arial"/>
            </a:endParaRPr>
          </a:p>
        </p:txBody>
      </p:sp>
      <p:cxnSp>
        <p:nvCxnSpPr>
          <p:cNvPr id="3" name="Straight Connector 2"/>
          <p:cNvCxnSpPr/>
          <p:nvPr>
            <p:custDataLst>
              <p:tags r:id="rId16"/>
            </p:custDataLst>
          </p:nvPr>
        </p:nvCxnSpPr>
        <p:spPr bwMode="auto">
          <a:xfrm flipH="1">
            <a:off x="3511550" y="5218113"/>
            <a:ext cx="82550" cy="3683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17"/>
            </p:custDataLst>
          </p:nvPr>
        </p:nvCxnSpPr>
        <p:spPr bwMode="auto">
          <a:xfrm flipH="1">
            <a:off x="3511550" y="5694363"/>
            <a:ext cx="82550" cy="1539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custDataLst>
              <p:tags r:id="rId18"/>
            </p:custDataLst>
          </p:nvPr>
        </p:nvCxnSpPr>
        <p:spPr bwMode="auto">
          <a:xfrm flipH="1">
            <a:off x="3405188" y="5588000"/>
            <a:ext cx="93662" cy="26035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custDataLst>
              <p:tags r:id="rId19"/>
            </p:custDataLst>
          </p:nvPr>
        </p:nvSpPr>
        <p:spPr bwMode="auto">
          <a:xfrm>
            <a:off x="1973263" y="6057900"/>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3FAF318B-8B2F-432C-AEBE-F53240C489CF}" type="datetime'''''FY''''''''''''''''''1''''''''''''''''6'''''''''">
              <a:rPr lang="en-IN" altLang="en-US" sz="1400">
                <a:solidFill>
                  <a:prstClr val="black"/>
                </a:solidFill>
              </a:rPr>
              <a:pPr marL="0" indent="0" algn="ctr">
                <a:spcBef>
                  <a:spcPct val="0"/>
                </a:spcBef>
                <a:spcAft>
                  <a:spcPct val="0"/>
                </a:spcAft>
                <a:buFont typeface="Wingdings" pitchFamily="2" charset="2"/>
                <a:buNone/>
              </a:pPr>
              <a:t>FY16</a:t>
            </a:fld>
            <a:endParaRPr lang="en-IN" sz="1400" dirty="0">
              <a:solidFill>
                <a:prstClr val="black"/>
              </a:solidFill>
              <a:latin typeface="Arial"/>
              <a:cs typeface="Arial"/>
              <a:sym typeface="Arial"/>
            </a:endParaRPr>
          </a:p>
        </p:txBody>
      </p:sp>
      <p:sp>
        <p:nvSpPr>
          <p:cNvPr id="85" name="Text Placeholder 2"/>
          <p:cNvSpPr>
            <a:spLocks noGrp="1"/>
          </p:cNvSpPr>
          <p:nvPr>
            <p:custDataLst>
              <p:tags r:id="rId20"/>
            </p:custDataLst>
          </p:nvPr>
        </p:nvSpPr>
        <p:spPr bwMode="auto">
          <a:xfrm>
            <a:off x="3619500" y="4713288"/>
            <a:ext cx="3333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9A92D308-5CD7-4BEE-A0A2-F0AEAC11DEFD}" type="datetime'''''''T''''''''PA'''''''''''''''''''''''''''''''">
              <a:rPr lang="en-IN" altLang="en-US" sz="1400">
                <a:solidFill>
                  <a:prstClr val="black"/>
                </a:solidFill>
                <a:latin typeface="Arial"/>
                <a:cs typeface="Arial"/>
                <a:sym typeface="Arial"/>
              </a:rPr>
              <a:pPr marL="0" indent="0">
                <a:spcBef>
                  <a:spcPct val="0"/>
                </a:spcBef>
                <a:spcAft>
                  <a:spcPct val="0"/>
                </a:spcAft>
                <a:buFont typeface="Wingdings" pitchFamily="2" charset="2"/>
                <a:buNone/>
              </a:pPr>
              <a:t>TPA</a:t>
            </a:fld>
            <a:endParaRPr lang="en-IN" sz="1400" dirty="0">
              <a:solidFill>
                <a:prstClr val="black"/>
              </a:solidFill>
              <a:latin typeface="Arial"/>
              <a:cs typeface="Arial"/>
              <a:sym typeface="Arial"/>
            </a:endParaRPr>
          </a:p>
        </p:txBody>
      </p:sp>
      <p:sp>
        <p:nvSpPr>
          <p:cNvPr id="86" name="Text Placeholder 2"/>
          <p:cNvSpPr>
            <a:spLocks noGrp="1"/>
          </p:cNvSpPr>
          <p:nvPr>
            <p:custDataLst>
              <p:tags r:id="rId21"/>
            </p:custDataLst>
          </p:nvPr>
        </p:nvSpPr>
        <p:spPr bwMode="auto">
          <a:xfrm>
            <a:off x="3619500" y="1955800"/>
            <a:ext cx="5953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B5257DF6-50F7-4132-9F39-C1884568C997}" type="datetime'''''Wal''''''k''''-''''''''''''I''''''''n'''">
              <a:rPr lang="en-IN" altLang="en-US" sz="1400">
                <a:solidFill>
                  <a:prstClr val="black"/>
                </a:solidFill>
                <a:latin typeface="Arial"/>
                <a:cs typeface="Arial"/>
                <a:sym typeface="Arial"/>
              </a:rPr>
              <a:pPr marL="0" indent="0">
                <a:spcBef>
                  <a:spcPct val="0"/>
                </a:spcBef>
                <a:spcAft>
                  <a:spcPct val="0"/>
                </a:spcAft>
                <a:buFont typeface="Wingdings" pitchFamily="2" charset="2"/>
                <a:buNone/>
              </a:pPr>
              <a:t>Walk-In</a:t>
            </a:fld>
            <a:endParaRPr lang="en-IN" sz="1400" dirty="0">
              <a:solidFill>
                <a:prstClr val="black"/>
              </a:solidFill>
              <a:latin typeface="Arial"/>
              <a:cs typeface="Arial"/>
              <a:sym typeface="Arial"/>
            </a:endParaRPr>
          </a:p>
        </p:txBody>
      </p:sp>
      <p:sp>
        <p:nvSpPr>
          <p:cNvPr id="82" name="Text Placeholder 2"/>
          <p:cNvSpPr>
            <a:spLocks noGrp="1"/>
          </p:cNvSpPr>
          <p:nvPr>
            <p:custDataLst>
              <p:tags r:id="rId22"/>
            </p:custDataLst>
          </p:nvPr>
        </p:nvSpPr>
        <p:spPr bwMode="auto">
          <a:xfrm>
            <a:off x="3619500" y="5588000"/>
            <a:ext cx="7874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B916C7FF-712E-4700-8EF2-E63B33161869}" type="datetime'''''C''o''''r''''''''pora''t''''''''''''''e'''''''''''''''''''">
              <a:rPr lang="en-IN" altLang="en-US" sz="1400">
                <a:solidFill>
                  <a:prstClr val="black"/>
                </a:solidFill>
                <a:latin typeface="Arial"/>
                <a:cs typeface="Arial"/>
                <a:sym typeface="Arial"/>
              </a:rPr>
              <a:pPr marL="0" indent="0">
                <a:spcBef>
                  <a:spcPct val="0"/>
                </a:spcBef>
                <a:spcAft>
                  <a:spcPct val="0"/>
                </a:spcAft>
                <a:buFont typeface="Wingdings" pitchFamily="2" charset="2"/>
                <a:buNone/>
              </a:pPr>
              <a:t>Corporate</a:t>
            </a:fld>
            <a:endParaRPr lang="en-IN" sz="1400" dirty="0">
              <a:solidFill>
                <a:prstClr val="black"/>
              </a:solidFill>
              <a:latin typeface="Arial"/>
              <a:cs typeface="Arial"/>
              <a:sym typeface="Arial"/>
            </a:endParaRPr>
          </a:p>
        </p:txBody>
      </p:sp>
      <p:sp>
        <p:nvSpPr>
          <p:cNvPr id="8" name="Text Placeholder 2"/>
          <p:cNvSpPr>
            <a:spLocks noGrp="1"/>
          </p:cNvSpPr>
          <p:nvPr>
            <p:custDataLst>
              <p:tags r:id="rId23"/>
            </p:custDataLst>
          </p:nvPr>
        </p:nvSpPr>
        <p:spPr bwMode="auto">
          <a:xfrm>
            <a:off x="968375" y="6057900"/>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4B7E719A-FEA3-491F-8F44-0AC9DAC61BD2}" type="datetime'''F''''''''''''''''''''''''''''''''Y1''5'''''''">
              <a:rPr lang="en-IN" altLang="en-US" sz="1400">
                <a:solidFill>
                  <a:prstClr val="black"/>
                </a:solidFill>
              </a:rPr>
              <a:pPr marL="0" indent="0" algn="ctr">
                <a:spcBef>
                  <a:spcPct val="0"/>
                </a:spcBef>
                <a:spcAft>
                  <a:spcPct val="0"/>
                </a:spcAft>
                <a:buFont typeface="Wingdings" pitchFamily="2" charset="2"/>
                <a:buNone/>
              </a:pPr>
              <a:t>FY15</a:t>
            </a:fld>
            <a:endParaRPr lang="en-IN" sz="1400" dirty="0">
              <a:solidFill>
                <a:prstClr val="black"/>
              </a:solidFill>
              <a:latin typeface="Arial"/>
              <a:cs typeface="Arial"/>
              <a:sym typeface="Arial"/>
            </a:endParaRPr>
          </a:p>
        </p:txBody>
      </p:sp>
      <p:sp>
        <p:nvSpPr>
          <p:cNvPr id="11" name="Text Placeholder 2"/>
          <p:cNvSpPr>
            <a:spLocks noGrp="1"/>
          </p:cNvSpPr>
          <p:nvPr>
            <p:custDataLst>
              <p:tags r:id="rId24"/>
            </p:custDataLst>
          </p:nvPr>
        </p:nvSpPr>
        <p:spPr bwMode="auto">
          <a:xfrm>
            <a:off x="2978150" y="6057900"/>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B5662898-38F8-4BF7-A058-BA8FDE96B52F}" type="datetime'''''''''''''''''''FY1''7'''''''''''''''''''''''''''''''''''">
              <a:rPr lang="en-IN" altLang="en-US" sz="1400">
                <a:solidFill>
                  <a:prstClr val="black"/>
                </a:solidFill>
              </a:rPr>
              <a:pPr marL="0" indent="0" algn="ctr">
                <a:spcBef>
                  <a:spcPct val="0"/>
                </a:spcBef>
                <a:spcAft>
                  <a:spcPct val="0"/>
                </a:spcAft>
                <a:buFont typeface="Wingdings" pitchFamily="2" charset="2"/>
                <a:buNone/>
              </a:pPr>
              <a:t>FY17</a:t>
            </a:fld>
            <a:endParaRPr lang="en-IN" sz="1400" dirty="0">
              <a:solidFill>
                <a:prstClr val="black"/>
              </a:solidFill>
              <a:latin typeface="Arial"/>
              <a:cs typeface="Arial"/>
              <a:sym typeface="Arial"/>
            </a:endParaRPr>
          </a:p>
        </p:txBody>
      </p:sp>
      <p:sp>
        <p:nvSpPr>
          <p:cNvPr id="84" name="Text Placeholder 2"/>
          <p:cNvSpPr>
            <a:spLocks noGrp="1"/>
          </p:cNvSpPr>
          <p:nvPr>
            <p:custDataLst>
              <p:tags r:id="rId25"/>
            </p:custDataLst>
          </p:nvPr>
        </p:nvSpPr>
        <p:spPr bwMode="auto">
          <a:xfrm>
            <a:off x="3619500" y="3503613"/>
            <a:ext cx="9747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82667B15-44AA-4E1D-8D98-F05ACC8DDACC}" type="datetime'''I''''''''''nt''''''''''''e''''r''''''na''''t''i''on''al'''''">
              <a:rPr lang="en-IN" altLang="en-US" sz="1400">
                <a:solidFill>
                  <a:prstClr val="black"/>
                </a:solidFill>
                <a:latin typeface="Arial"/>
                <a:cs typeface="Arial"/>
                <a:sym typeface="Arial"/>
              </a:rPr>
              <a:pPr marL="0" indent="0">
                <a:spcBef>
                  <a:spcPct val="0"/>
                </a:spcBef>
                <a:spcAft>
                  <a:spcPct val="0"/>
                </a:spcAft>
                <a:buFont typeface="Wingdings" pitchFamily="2" charset="2"/>
                <a:buNone/>
              </a:pPr>
              <a:t>International</a:t>
            </a:fld>
            <a:endParaRPr lang="en-IN" sz="1400" dirty="0">
              <a:solidFill>
                <a:prstClr val="black"/>
              </a:solidFill>
              <a:latin typeface="Arial"/>
              <a:cs typeface="Arial"/>
              <a:sym typeface="Arial"/>
            </a:endParaRPr>
          </a:p>
        </p:txBody>
      </p:sp>
      <p:sp>
        <p:nvSpPr>
          <p:cNvPr id="83" name="Text Placeholder 2"/>
          <p:cNvSpPr>
            <a:spLocks noGrp="1"/>
          </p:cNvSpPr>
          <p:nvPr>
            <p:custDataLst>
              <p:tags r:id="rId26"/>
            </p:custDataLst>
          </p:nvPr>
        </p:nvSpPr>
        <p:spPr bwMode="auto">
          <a:xfrm>
            <a:off x="3619500" y="5111750"/>
            <a:ext cx="3667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6AF12B48-49ED-4BE6-81CD-F0150BE97B3C}" type="datetime'''''''''P''''''''''''''''S''''''''''''''U'''''''''''''''''''''">
              <a:rPr lang="en-IN" altLang="en-US" sz="1400">
                <a:solidFill>
                  <a:prstClr val="black"/>
                </a:solidFill>
                <a:latin typeface="Arial"/>
                <a:cs typeface="Arial"/>
                <a:sym typeface="Arial"/>
              </a:rPr>
              <a:pPr marL="0" indent="0">
                <a:spcBef>
                  <a:spcPct val="0"/>
                </a:spcBef>
                <a:spcAft>
                  <a:spcPct val="0"/>
                </a:spcAft>
                <a:buFont typeface="Wingdings" pitchFamily="2" charset="2"/>
                <a:buNone/>
              </a:pPr>
              <a:t>PSU</a:t>
            </a:fld>
            <a:endParaRPr lang="en-IN" sz="1400" dirty="0">
              <a:solidFill>
                <a:prstClr val="black"/>
              </a:solidFill>
              <a:latin typeface="Arial"/>
              <a:cs typeface="Arial"/>
              <a:sym typeface="Arial"/>
            </a:endParaRPr>
          </a:p>
        </p:txBody>
      </p:sp>
      <p:sp>
        <p:nvSpPr>
          <p:cNvPr id="58" name="Text Placeholder 2"/>
          <p:cNvSpPr>
            <a:spLocks noGrp="1"/>
          </p:cNvSpPr>
          <p:nvPr>
            <p:custDataLst>
              <p:tags r:id="rId27"/>
            </p:custDataLst>
          </p:nvPr>
        </p:nvSpPr>
        <p:spPr bwMode="gray">
          <a:xfrm>
            <a:off x="2036763" y="5741988"/>
            <a:ext cx="307975" cy="212725"/>
          </a:xfrm>
          <a:prstGeom prst="rect">
            <a:avLst/>
          </a:prstGeom>
          <a:solidFill>
            <a:srgbClr val="808080"/>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AF2136DD-FF74-4172-9D53-C422C4E4713D}" type="datetime'''''''''''''''''''''1''''''''''%'''''''''''''''''''''''''">
              <a:rPr lang="en-IN" altLang="en-US" sz="1400">
                <a:solidFill>
                  <a:prstClr val="white"/>
                </a:solidFill>
                <a:latin typeface="Arial"/>
                <a:cs typeface="Arial"/>
                <a:sym typeface="Arial"/>
              </a:rPr>
              <a:pPr marL="0" indent="0" algn="ctr">
                <a:spcBef>
                  <a:spcPct val="0"/>
                </a:spcBef>
                <a:spcAft>
                  <a:spcPct val="0"/>
                </a:spcAft>
                <a:buFont typeface="Wingdings" pitchFamily="2" charset="2"/>
                <a:buNone/>
              </a:pPr>
              <a:t>1%</a:t>
            </a:fld>
            <a:endParaRPr lang="en-IN" sz="1400" dirty="0">
              <a:solidFill>
                <a:prstClr val="white"/>
              </a:solidFill>
              <a:latin typeface="Arial"/>
              <a:cs typeface="Arial"/>
              <a:sym typeface="Arial"/>
            </a:endParaRPr>
          </a:p>
        </p:txBody>
      </p:sp>
      <p:sp>
        <p:nvSpPr>
          <p:cNvPr id="57" name="Text Placeholder 2"/>
          <p:cNvSpPr>
            <a:spLocks noGrp="1"/>
          </p:cNvSpPr>
          <p:nvPr>
            <p:custDataLst>
              <p:tags r:id="rId28"/>
            </p:custDataLst>
          </p:nvPr>
        </p:nvSpPr>
        <p:spPr bwMode="gray">
          <a:xfrm>
            <a:off x="1031875" y="5737225"/>
            <a:ext cx="307975" cy="212725"/>
          </a:xfrm>
          <a:prstGeom prst="rect">
            <a:avLst/>
          </a:prstGeom>
          <a:solidFill>
            <a:srgbClr val="808080"/>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7DBD468-8675-4BDA-B882-8480C4186E55}" type="datetime'''''''''''''''''''''''''''''''''1''''''''''''%'''''''">
              <a:rPr lang="en-IN" altLang="en-US" sz="1400">
                <a:solidFill>
                  <a:prstClr val="white"/>
                </a:solidFill>
                <a:latin typeface="Arial"/>
                <a:cs typeface="Arial"/>
                <a:sym typeface="Arial"/>
              </a:rPr>
              <a:pPr marL="0" indent="0" algn="ctr">
                <a:spcBef>
                  <a:spcPct val="0"/>
                </a:spcBef>
                <a:spcAft>
                  <a:spcPct val="0"/>
                </a:spcAft>
                <a:buFont typeface="Wingdings" pitchFamily="2" charset="2"/>
                <a:buNone/>
              </a:pPr>
              <a:t>1%</a:t>
            </a:fld>
            <a:endParaRPr lang="en-IN" sz="1400" dirty="0">
              <a:solidFill>
                <a:prstClr val="white"/>
              </a:solidFill>
              <a:latin typeface="Arial"/>
              <a:cs typeface="Arial"/>
              <a:sym typeface="Arial"/>
            </a:endParaRPr>
          </a:p>
        </p:txBody>
      </p:sp>
      <p:sp>
        <p:nvSpPr>
          <p:cNvPr id="92" name="TextBox 91"/>
          <p:cNvSpPr txBox="1"/>
          <p:nvPr/>
        </p:nvSpPr>
        <p:spPr>
          <a:xfrm>
            <a:off x="683568" y="6402814"/>
            <a:ext cx="2952328" cy="33855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sz="1600" b="1" dirty="0" smtClean="0">
                <a:solidFill>
                  <a:prstClr val="white"/>
                </a:solidFill>
                <a:latin typeface="Arial" pitchFamily="34" charset="0"/>
                <a:cs typeface="Arial" pitchFamily="34" charset="0"/>
              </a:rPr>
              <a:t>Volume</a:t>
            </a:r>
          </a:p>
        </p:txBody>
      </p:sp>
      <p:graphicFrame>
        <p:nvGraphicFramePr>
          <p:cNvPr id="122" name="Object 121"/>
          <p:cNvGraphicFramePr>
            <a:graphicFrameLocks/>
          </p:cNvGraphicFramePr>
          <p:nvPr>
            <p:custDataLst>
              <p:tags r:id="rId29"/>
            </p:custDataLst>
            <p:extLst>
              <p:ext uri="{D42A27DB-BD31-4B8C-83A1-F6EECF244321}">
                <p14:modId xmlns:p14="http://schemas.microsoft.com/office/powerpoint/2010/main" val="1262255063"/>
              </p:ext>
            </p:extLst>
          </p:nvPr>
        </p:nvGraphicFramePr>
        <p:xfrm>
          <a:off x="5105401" y="1066800"/>
          <a:ext cx="3238471" cy="4915058"/>
        </p:xfrm>
        <a:graphic>
          <a:graphicData uri="http://schemas.openxmlformats.org/presentationml/2006/ole">
            <mc:AlternateContent xmlns:mc="http://schemas.openxmlformats.org/markup-compatibility/2006">
              <mc:Choice xmlns:v="urn:schemas-microsoft-com:vml" Requires="v">
                <p:oleObj spid="_x0000_s71885" name="Chart" r:id="rId48" imgW="3238471" imgH="4915058" progId="MSGraph.Chart.8">
                  <p:embed followColorScheme="full"/>
                </p:oleObj>
              </mc:Choice>
              <mc:Fallback>
                <p:oleObj name="Chart" r:id="rId48" imgW="3238471" imgH="4915058" progId="MSGraph.Chart.8">
                  <p:embed followColorScheme="full"/>
                  <p:pic>
                    <p:nvPicPr>
                      <p:cNvPr id="0" name=""/>
                      <p:cNvPicPr/>
                      <p:nvPr/>
                    </p:nvPicPr>
                    <p:blipFill>
                      <a:blip r:embed="rId49"/>
                      <a:stretch>
                        <a:fillRect/>
                      </a:stretch>
                    </p:blipFill>
                    <p:spPr>
                      <a:xfrm>
                        <a:off x="5105401" y="1066800"/>
                        <a:ext cx="3238471" cy="4915058"/>
                      </a:xfrm>
                      <a:prstGeom prst="rect">
                        <a:avLst/>
                      </a:prstGeom>
                    </p:spPr>
                  </p:pic>
                </p:oleObj>
              </mc:Fallback>
            </mc:AlternateContent>
          </a:graphicData>
        </a:graphic>
      </p:graphicFrame>
      <p:cxnSp>
        <p:nvCxnSpPr>
          <p:cNvPr id="7" name="Straight Connector 6"/>
          <p:cNvCxnSpPr/>
          <p:nvPr>
            <p:custDataLst>
              <p:tags r:id="rId30"/>
            </p:custDataLst>
          </p:nvPr>
        </p:nvCxnSpPr>
        <p:spPr bwMode="auto">
          <a:xfrm flipH="1">
            <a:off x="8045450" y="5694363"/>
            <a:ext cx="82550" cy="1492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Text Placeholder 2"/>
          <p:cNvSpPr>
            <a:spLocks noGrp="1"/>
          </p:cNvSpPr>
          <p:nvPr>
            <p:custDataLst>
              <p:tags r:id="rId31"/>
            </p:custDataLst>
          </p:nvPr>
        </p:nvSpPr>
        <p:spPr bwMode="auto">
          <a:xfrm>
            <a:off x="7512050" y="6053138"/>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99E3438B-7BF5-4A8D-9EC6-616495C83718}" type="datetime'''''F''''''''''''''''''''''Y''''1''7'''''''''''''''''''''">
              <a:rPr lang="en-IN" altLang="en-US" sz="1400">
                <a:solidFill>
                  <a:prstClr val="black"/>
                </a:solidFill>
              </a:rPr>
              <a:pPr marL="0" indent="0" algn="ctr">
                <a:spcBef>
                  <a:spcPct val="0"/>
                </a:spcBef>
                <a:spcAft>
                  <a:spcPct val="0"/>
                </a:spcAft>
                <a:buFont typeface="Wingdings" pitchFamily="2" charset="2"/>
                <a:buNone/>
              </a:pPr>
              <a:t>FY17</a:t>
            </a:fld>
            <a:endParaRPr lang="en-IN" sz="1400" dirty="0">
              <a:solidFill>
                <a:prstClr val="black"/>
              </a:solidFill>
              <a:latin typeface="Arial"/>
              <a:cs typeface="Arial"/>
              <a:sym typeface="Arial"/>
            </a:endParaRPr>
          </a:p>
        </p:txBody>
      </p:sp>
      <p:sp>
        <p:nvSpPr>
          <p:cNvPr id="51" name="Text Placeholder 2"/>
          <p:cNvSpPr>
            <a:spLocks noGrp="1"/>
          </p:cNvSpPr>
          <p:nvPr>
            <p:custDataLst>
              <p:tags r:id="rId32"/>
            </p:custDataLst>
          </p:nvPr>
        </p:nvSpPr>
        <p:spPr bwMode="auto">
          <a:xfrm>
            <a:off x="8153400" y="1984375"/>
            <a:ext cx="5953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A5C3695E-0AD2-4D77-9E08-CAAB9879319F}" type="datetime'Wa''''l''''k''-''''''''I''''''''''''''''''n'">
              <a:rPr lang="en-IN" altLang="en-US" sz="1400">
                <a:solidFill>
                  <a:prstClr val="black"/>
                </a:solidFill>
                <a:latin typeface="Arial"/>
                <a:cs typeface="Arial"/>
                <a:sym typeface="Arial"/>
              </a:rPr>
              <a:pPr marL="0" indent="0">
                <a:spcBef>
                  <a:spcPct val="0"/>
                </a:spcBef>
                <a:spcAft>
                  <a:spcPct val="0"/>
                </a:spcAft>
                <a:buFont typeface="Wingdings" pitchFamily="2" charset="2"/>
                <a:buNone/>
              </a:pPr>
              <a:t>Walk-In</a:t>
            </a:fld>
            <a:endParaRPr lang="en-IN" sz="1400" dirty="0">
              <a:solidFill>
                <a:prstClr val="black"/>
              </a:solidFill>
              <a:latin typeface="Arial"/>
              <a:cs typeface="Arial"/>
              <a:sym typeface="Arial"/>
            </a:endParaRPr>
          </a:p>
        </p:txBody>
      </p:sp>
      <p:sp>
        <p:nvSpPr>
          <p:cNvPr id="54" name="Text Placeholder 2"/>
          <p:cNvSpPr>
            <a:spLocks noGrp="1"/>
          </p:cNvSpPr>
          <p:nvPr>
            <p:custDataLst>
              <p:tags r:id="rId33"/>
            </p:custDataLst>
          </p:nvPr>
        </p:nvSpPr>
        <p:spPr bwMode="auto">
          <a:xfrm>
            <a:off x="8153400" y="5308600"/>
            <a:ext cx="3667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44C1829A-5016-42F3-B3E9-329A098E0C65}" type="datetime'''''''''P''''''''''''''''''''''''S''''''''''''''''''''U'">
              <a:rPr lang="en-IN" altLang="en-US" sz="1400">
                <a:solidFill>
                  <a:prstClr val="black"/>
                </a:solidFill>
                <a:latin typeface="Arial"/>
                <a:cs typeface="Arial"/>
                <a:sym typeface="Arial"/>
              </a:rPr>
              <a:pPr marL="0" indent="0">
                <a:spcBef>
                  <a:spcPct val="0"/>
                </a:spcBef>
                <a:spcAft>
                  <a:spcPct val="0"/>
                </a:spcAft>
                <a:buFont typeface="Wingdings" pitchFamily="2" charset="2"/>
                <a:buNone/>
              </a:pPr>
              <a:t>PSU</a:t>
            </a:fld>
            <a:endParaRPr lang="en-IN" sz="1400" dirty="0">
              <a:solidFill>
                <a:prstClr val="black"/>
              </a:solidFill>
              <a:latin typeface="Arial"/>
              <a:cs typeface="Arial"/>
              <a:sym typeface="Arial"/>
            </a:endParaRPr>
          </a:p>
        </p:txBody>
      </p:sp>
      <p:sp>
        <p:nvSpPr>
          <p:cNvPr id="139" name="Text Placeholder 2"/>
          <p:cNvSpPr>
            <a:spLocks noGrp="1"/>
          </p:cNvSpPr>
          <p:nvPr>
            <p:custDataLst>
              <p:tags r:id="rId34"/>
            </p:custDataLst>
          </p:nvPr>
        </p:nvSpPr>
        <p:spPr bwMode="auto">
          <a:xfrm>
            <a:off x="6507163" y="6053138"/>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3F516F48-B8E4-4FFA-8559-F55BB4D5DFBD}" type="datetime'''F''''''''''''''''''''''''''''''''Y''16'''''''''''''">
              <a:rPr lang="en-IN" altLang="en-US" sz="1400">
                <a:solidFill>
                  <a:prstClr val="black"/>
                </a:solidFill>
              </a:rPr>
              <a:pPr marL="0" indent="0" algn="ctr">
                <a:spcBef>
                  <a:spcPct val="0"/>
                </a:spcBef>
                <a:spcAft>
                  <a:spcPct val="0"/>
                </a:spcAft>
                <a:buFont typeface="Wingdings" pitchFamily="2" charset="2"/>
                <a:buNone/>
              </a:pPr>
              <a:t>FY16</a:t>
            </a:fld>
            <a:endParaRPr lang="en-IN" sz="1400" dirty="0">
              <a:solidFill>
                <a:prstClr val="black"/>
              </a:solidFill>
              <a:latin typeface="Arial"/>
              <a:cs typeface="Arial"/>
              <a:sym typeface="Arial"/>
            </a:endParaRPr>
          </a:p>
        </p:txBody>
      </p:sp>
      <p:sp>
        <p:nvSpPr>
          <p:cNvPr id="153" name="Text Placeholder 2"/>
          <p:cNvSpPr>
            <a:spLocks noGrp="1"/>
          </p:cNvSpPr>
          <p:nvPr>
            <p:custDataLst>
              <p:tags r:id="rId35"/>
            </p:custDataLst>
          </p:nvPr>
        </p:nvSpPr>
        <p:spPr bwMode="gray">
          <a:xfrm>
            <a:off x="7575550" y="5737225"/>
            <a:ext cx="307975" cy="212725"/>
          </a:xfrm>
          <a:prstGeom prst="rect">
            <a:avLst/>
          </a:prstGeom>
          <a:solidFill>
            <a:srgbClr val="808080"/>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841E33B-C25D-4097-940C-34CC0EA1F555}" type="datetime'''''''''''''''1''''%'''">
              <a:rPr lang="en-IN" altLang="en-US" sz="1400">
                <a:solidFill>
                  <a:prstClr val="white"/>
                </a:solidFill>
                <a:latin typeface="Arial"/>
                <a:cs typeface="Arial"/>
                <a:sym typeface="Arial"/>
              </a:rPr>
              <a:pPr marL="0" indent="0" algn="ctr">
                <a:spcBef>
                  <a:spcPct val="0"/>
                </a:spcBef>
                <a:spcAft>
                  <a:spcPct val="0"/>
                </a:spcAft>
                <a:buFont typeface="Wingdings" pitchFamily="2" charset="2"/>
                <a:buNone/>
              </a:pPr>
              <a:t>1%</a:t>
            </a:fld>
            <a:endParaRPr lang="en-IN" sz="1400" dirty="0">
              <a:solidFill>
                <a:prstClr val="white"/>
              </a:solidFill>
              <a:latin typeface="Arial"/>
              <a:cs typeface="Arial"/>
              <a:sym typeface="Arial"/>
            </a:endParaRPr>
          </a:p>
        </p:txBody>
      </p:sp>
      <p:sp>
        <p:nvSpPr>
          <p:cNvPr id="55" name="Text Placeholder 2"/>
          <p:cNvSpPr>
            <a:spLocks noGrp="1"/>
          </p:cNvSpPr>
          <p:nvPr>
            <p:custDataLst>
              <p:tags r:id="rId36"/>
            </p:custDataLst>
          </p:nvPr>
        </p:nvSpPr>
        <p:spPr bwMode="auto">
          <a:xfrm>
            <a:off x="8153400" y="5588000"/>
            <a:ext cx="7874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DC6455D0-F444-405E-A014-35098A3D6461}" type="datetime'''''''''''''''''Cor''p''''''''''''''''''''''''or''ate'''">
              <a:rPr lang="en-IN" altLang="en-US" sz="1400">
                <a:solidFill>
                  <a:prstClr val="black"/>
                </a:solidFill>
                <a:latin typeface="Arial"/>
                <a:cs typeface="Arial"/>
                <a:sym typeface="Arial"/>
              </a:rPr>
              <a:pPr marL="0" indent="0">
                <a:spcBef>
                  <a:spcPct val="0"/>
                </a:spcBef>
                <a:spcAft>
                  <a:spcPct val="0"/>
                </a:spcAft>
                <a:buFont typeface="Wingdings" pitchFamily="2" charset="2"/>
                <a:buNone/>
              </a:pPr>
              <a:t>Corporate</a:t>
            </a:fld>
            <a:endParaRPr lang="en-IN" sz="1400" dirty="0">
              <a:solidFill>
                <a:prstClr val="black"/>
              </a:solidFill>
              <a:latin typeface="Arial"/>
              <a:cs typeface="Arial"/>
              <a:sym typeface="Arial"/>
            </a:endParaRPr>
          </a:p>
        </p:txBody>
      </p:sp>
      <p:sp>
        <p:nvSpPr>
          <p:cNvPr id="152" name="Text Placeholder 2"/>
          <p:cNvSpPr>
            <a:spLocks noGrp="1"/>
          </p:cNvSpPr>
          <p:nvPr>
            <p:custDataLst>
              <p:tags r:id="rId37"/>
            </p:custDataLst>
          </p:nvPr>
        </p:nvSpPr>
        <p:spPr bwMode="gray">
          <a:xfrm>
            <a:off x="6570663" y="5737225"/>
            <a:ext cx="307975" cy="212725"/>
          </a:xfrm>
          <a:prstGeom prst="rect">
            <a:avLst/>
          </a:prstGeom>
          <a:solidFill>
            <a:srgbClr val="808080"/>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79CC7EF0-A430-43B1-A6FA-7E4AE01EE31D}" type="datetime'''''''''''''''''''''''''''''''''''1''''''''%'''''''''">
              <a:rPr lang="en-IN" altLang="en-US" sz="1400">
                <a:solidFill>
                  <a:prstClr val="white"/>
                </a:solidFill>
                <a:latin typeface="Arial"/>
                <a:cs typeface="Arial"/>
                <a:sym typeface="Arial"/>
              </a:rPr>
              <a:pPr marL="0" indent="0" algn="ctr">
                <a:spcBef>
                  <a:spcPct val="0"/>
                </a:spcBef>
                <a:spcAft>
                  <a:spcPct val="0"/>
                </a:spcAft>
                <a:buFont typeface="Wingdings" pitchFamily="2" charset="2"/>
                <a:buNone/>
              </a:pPr>
              <a:t>1%</a:t>
            </a:fld>
            <a:endParaRPr lang="en-IN" sz="1400" dirty="0">
              <a:solidFill>
                <a:prstClr val="white"/>
              </a:solidFill>
              <a:latin typeface="Arial"/>
              <a:cs typeface="Arial"/>
              <a:sym typeface="Arial"/>
            </a:endParaRPr>
          </a:p>
        </p:txBody>
      </p:sp>
      <p:sp>
        <p:nvSpPr>
          <p:cNvPr id="53" name="Text Placeholder 2"/>
          <p:cNvSpPr>
            <a:spLocks noGrp="1"/>
          </p:cNvSpPr>
          <p:nvPr>
            <p:custDataLst>
              <p:tags r:id="rId38"/>
            </p:custDataLst>
          </p:nvPr>
        </p:nvSpPr>
        <p:spPr bwMode="auto">
          <a:xfrm>
            <a:off x="8153400" y="4318000"/>
            <a:ext cx="3333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A2282019-B39A-4700-A368-B76563AD334B}" type="datetime'''''''''''T''''P''''''A'''''''''''''''''''''''''''''''''''">
              <a:rPr lang="en-IN" altLang="en-US" sz="1400">
                <a:solidFill>
                  <a:prstClr val="black"/>
                </a:solidFill>
                <a:latin typeface="Arial"/>
                <a:cs typeface="Arial"/>
                <a:sym typeface="Arial"/>
              </a:rPr>
              <a:pPr marL="0" indent="0">
                <a:spcBef>
                  <a:spcPct val="0"/>
                </a:spcBef>
                <a:spcAft>
                  <a:spcPct val="0"/>
                </a:spcAft>
                <a:buFont typeface="Wingdings" pitchFamily="2" charset="2"/>
                <a:buNone/>
              </a:pPr>
              <a:t>TPA</a:t>
            </a:fld>
            <a:endParaRPr lang="en-IN" sz="1400" dirty="0">
              <a:solidFill>
                <a:prstClr val="black"/>
              </a:solidFill>
              <a:latin typeface="Arial"/>
              <a:cs typeface="Arial"/>
              <a:sym typeface="Arial"/>
            </a:endParaRPr>
          </a:p>
        </p:txBody>
      </p:sp>
      <p:sp>
        <p:nvSpPr>
          <p:cNvPr id="52" name="Text Placeholder 2"/>
          <p:cNvSpPr>
            <a:spLocks noGrp="1"/>
          </p:cNvSpPr>
          <p:nvPr>
            <p:custDataLst>
              <p:tags r:id="rId39"/>
            </p:custDataLst>
          </p:nvPr>
        </p:nvSpPr>
        <p:spPr bwMode="auto">
          <a:xfrm>
            <a:off x="8153400" y="3303588"/>
            <a:ext cx="9747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Font typeface="Wingdings" pitchFamily="2" charset="2"/>
              <a:buNone/>
            </a:pPr>
            <a:fld id="{D37EA3C2-5AAE-4752-B608-7B33CB5C5D49}" type="datetime'Int''''er''''n''''a''''''''''''''ti''''''''''on''''''''al'''">
              <a:rPr lang="en-IN" altLang="en-US" sz="1400">
                <a:solidFill>
                  <a:prstClr val="black"/>
                </a:solidFill>
                <a:latin typeface="Arial"/>
                <a:cs typeface="Arial"/>
                <a:sym typeface="Arial"/>
              </a:rPr>
              <a:pPr marL="0" indent="0">
                <a:spcBef>
                  <a:spcPct val="0"/>
                </a:spcBef>
                <a:spcAft>
                  <a:spcPct val="0"/>
                </a:spcAft>
                <a:buFont typeface="Wingdings" pitchFamily="2" charset="2"/>
                <a:buNone/>
              </a:pPr>
              <a:t>International</a:t>
            </a:fld>
            <a:endParaRPr lang="en-IN" sz="1400" dirty="0">
              <a:solidFill>
                <a:prstClr val="black"/>
              </a:solidFill>
              <a:latin typeface="Arial"/>
              <a:cs typeface="Arial"/>
              <a:sym typeface="Arial"/>
            </a:endParaRPr>
          </a:p>
        </p:txBody>
      </p:sp>
      <p:sp>
        <p:nvSpPr>
          <p:cNvPr id="138" name="Text Placeholder 2"/>
          <p:cNvSpPr>
            <a:spLocks noGrp="1"/>
          </p:cNvSpPr>
          <p:nvPr>
            <p:custDataLst>
              <p:tags r:id="rId40"/>
            </p:custDataLst>
          </p:nvPr>
        </p:nvSpPr>
        <p:spPr bwMode="auto">
          <a:xfrm>
            <a:off x="5502275" y="6053138"/>
            <a:ext cx="436563" cy="2127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Font typeface="Wingdings" pitchFamily="2" charset="2"/>
              <a:buNone/>
            </a:pPr>
            <a:fld id="{A8E45069-9571-4FD9-9502-B867217E6899}" type="datetime'''''F''Y''''''''''''''''''''''1''''''''''''5'''''''''''''''">
              <a:rPr lang="en-IN" altLang="en-US" sz="1400">
                <a:solidFill>
                  <a:prstClr val="black"/>
                </a:solidFill>
              </a:rPr>
              <a:pPr marL="0" indent="0" algn="ctr">
                <a:spcBef>
                  <a:spcPct val="0"/>
                </a:spcBef>
                <a:spcAft>
                  <a:spcPct val="0"/>
                </a:spcAft>
                <a:buFont typeface="Wingdings" pitchFamily="2" charset="2"/>
                <a:buNone/>
              </a:pPr>
              <a:t>FY15</a:t>
            </a:fld>
            <a:endParaRPr lang="en-IN" sz="1400" dirty="0">
              <a:solidFill>
                <a:prstClr val="black"/>
              </a:solidFill>
              <a:latin typeface="Arial"/>
              <a:cs typeface="Arial"/>
              <a:sym typeface="Arial"/>
            </a:endParaRPr>
          </a:p>
        </p:txBody>
      </p:sp>
      <p:sp>
        <p:nvSpPr>
          <p:cNvPr id="151" name="Text Placeholder 2"/>
          <p:cNvSpPr>
            <a:spLocks noGrp="1"/>
          </p:cNvSpPr>
          <p:nvPr>
            <p:custDataLst>
              <p:tags r:id="rId41"/>
            </p:custDataLst>
          </p:nvPr>
        </p:nvSpPr>
        <p:spPr bwMode="gray">
          <a:xfrm>
            <a:off x="5565775" y="5718175"/>
            <a:ext cx="307975" cy="212725"/>
          </a:xfrm>
          <a:prstGeom prst="rect">
            <a:avLst/>
          </a:prstGeom>
          <a:solidFill>
            <a:srgbClr val="808080"/>
          </a:solidFill>
        </p:spPr>
        <p:txBody>
          <a:bodyPr vert="horz" wrap="none" lIns="25400" tIns="0" rIns="25400" bIns="0" numCol="1" spcCol="0" rtlCol="0" anchor="ctr" anchorCtr="0">
            <a:noAutofit/>
          </a:bodyPr>
          <a:lstStyle>
            <a:lvl1pPr marL="342900" indent="-342900" algn="l" defTabSz="914400" rtl="0" eaLnBrk="1" latinLnBrk="0" hangingPunct="1">
              <a:spcBef>
                <a:spcPct val="20000"/>
              </a:spcBef>
              <a:buClr>
                <a:srgbClr val="5DBAC4"/>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DBAC4"/>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5DBAC4"/>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5DBAC4"/>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3D8C2D9-B018-4C7D-9611-307970A36146}" type="datetime'''''''''''''''2%'''">
              <a:rPr lang="en-IN" altLang="en-US" sz="1400">
                <a:solidFill>
                  <a:srgbClr val="FFFFFF"/>
                </a:solidFill>
              </a:rPr>
              <a:pPr marL="0" indent="0" algn="ctr">
                <a:spcBef>
                  <a:spcPct val="0"/>
                </a:spcBef>
                <a:spcAft>
                  <a:spcPct val="0"/>
                </a:spcAft>
                <a:buNone/>
              </a:pPr>
              <a:t>2%</a:t>
            </a:fld>
            <a:endParaRPr lang="en-IN" sz="1400" dirty="0">
              <a:solidFill>
                <a:srgbClr val="FFFFFF"/>
              </a:solidFill>
              <a:latin typeface="Arial"/>
              <a:cs typeface="Arial"/>
              <a:sym typeface="Arial"/>
            </a:endParaRPr>
          </a:p>
        </p:txBody>
      </p:sp>
      <p:sp>
        <p:nvSpPr>
          <p:cNvPr id="155" name="TextBox 154"/>
          <p:cNvSpPr txBox="1"/>
          <p:nvPr/>
        </p:nvSpPr>
        <p:spPr>
          <a:xfrm>
            <a:off x="5292080" y="6402814"/>
            <a:ext cx="2952328" cy="33855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sz="1600" b="1" dirty="0" smtClean="0">
                <a:solidFill>
                  <a:prstClr val="white"/>
                </a:solidFill>
                <a:latin typeface="Arial" pitchFamily="34" charset="0"/>
                <a:cs typeface="Arial" pitchFamily="34" charset="0"/>
              </a:rPr>
              <a:t>Revenue</a:t>
            </a:r>
          </a:p>
        </p:txBody>
      </p:sp>
      <p:sp>
        <p:nvSpPr>
          <p:cNvPr id="46"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itchFamily="34" charset="0"/>
                <a:cs typeface="Arial" pitchFamily="34" charset="0"/>
              </a:rPr>
              <a:t>MHC : Channel Wise business Performance</a:t>
            </a:r>
            <a:endParaRPr lang="en-US" sz="24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17207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9427878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29" name="think-cell Slide" r:id="rId5" imgW="421" imgH="420" progId="TCLayout.ActiveDocument.1">
                  <p:embed/>
                </p:oleObj>
              </mc:Choice>
              <mc:Fallback>
                <p:oleObj name="think-cell Slide" r:id="rId5" imgW="421" imgH="42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en-IN" sz="1600" b="1" dirty="0">
              <a:solidFill>
                <a:prstClr val="white"/>
              </a:solidFill>
              <a:latin typeface="Arial"/>
              <a:cs typeface="Arial"/>
              <a:sym typeface="Arial"/>
            </a:endParaRPr>
          </a:p>
        </p:txBody>
      </p:sp>
      <p:grpSp>
        <p:nvGrpSpPr>
          <p:cNvPr id="3" name="Group 2"/>
          <p:cNvGrpSpPr/>
          <p:nvPr/>
        </p:nvGrpSpPr>
        <p:grpSpPr>
          <a:xfrm>
            <a:off x="107504" y="1124744"/>
            <a:ext cx="4248472" cy="369332"/>
            <a:chOff x="107504" y="1772816"/>
            <a:chExt cx="3672408" cy="369332"/>
          </a:xfrm>
        </p:grpSpPr>
        <p:sp>
          <p:nvSpPr>
            <p:cNvPr id="7" name="TextBox 6"/>
            <p:cNvSpPr txBox="1"/>
            <p:nvPr/>
          </p:nvSpPr>
          <p:spPr>
            <a:xfrm>
              <a:off x="107504" y="1772816"/>
              <a:ext cx="136815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a:solidFill>
                    <a:prstClr val="black"/>
                  </a:solidFill>
                  <a:latin typeface="Arial" panose="020B0604020202020204" pitchFamily="34" charset="0"/>
                  <a:cs typeface="Arial" panose="020B0604020202020204" pitchFamily="34" charset="0"/>
                </a:rPr>
                <a:t>Chaired </a:t>
              </a:r>
              <a:r>
                <a:rPr lang="en-US" sz="1600" b="1" dirty="0" smtClean="0">
                  <a:solidFill>
                    <a:prstClr val="black"/>
                  </a:solidFill>
                  <a:latin typeface="Arial" panose="020B0604020202020204" pitchFamily="34" charset="0"/>
                  <a:cs typeface="Arial" panose="020B0604020202020204" pitchFamily="34" charset="0"/>
                </a:rPr>
                <a:t>By</a:t>
              </a:r>
            </a:p>
          </p:txBody>
        </p:sp>
        <p:sp>
          <p:nvSpPr>
            <p:cNvPr id="11" name="Rectangle 10"/>
            <p:cNvSpPr/>
            <p:nvPr/>
          </p:nvSpPr>
          <p:spPr>
            <a:xfrm>
              <a:off x="1542600" y="1772816"/>
              <a:ext cx="2237312" cy="369332"/>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r>
                <a:rPr lang="en-IN" sz="1500" dirty="0" smtClean="0">
                  <a:solidFill>
                    <a:prstClr val="black"/>
                  </a:solidFill>
                  <a:latin typeface="Arial" pitchFamily="34" charset="0"/>
                  <a:cs typeface="Arial" pitchFamily="34" charset="0"/>
                </a:rPr>
                <a:t>Dr A K Singh</a:t>
              </a:r>
              <a:endParaRPr lang="en-IN" sz="1500" dirty="0">
                <a:solidFill>
                  <a:prstClr val="black"/>
                </a:solidFill>
                <a:latin typeface="Arial" pitchFamily="34" charset="0"/>
                <a:cs typeface="Arial" pitchFamily="34" charset="0"/>
              </a:endParaRPr>
            </a:p>
          </p:txBody>
        </p:sp>
      </p:grpSp>
      <p:grpSp>
        <p:nvGrpSpPr>
          <p:cNvPr id="12" name="Group 11"/>
          <p:cNvGrpSpPr/>
          <p:nvPr/>
        </p:nvGrpSpPr>
        <p:grpSpPr>
          <a:xfrm>
            <a:off x="4716016" y="1124744"/>
            <a:ext cx="4248472" cy="369332"/>
            <a:chOff x="107504" y="1772816"/>
            <a:chExt cx="3672408" cy="369332"/>
          </a:xfrm>
        </p:grpSpPr>
        <p:sp>
          <p:nvSpPr>
            <p:cNvPr id="13" name="TextBox 12"/>
            <p:cNvSpPr txBox="1"/>
            <p:nvPr/>
          </p:nvSpPr>
          <p:spPr>
            <a:xfrm>
              <a:off x="107504" y="1772816"/>
              <a:ext cx="136815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smtClean="0">
                  <a:solidFill>
                    <a:prstClr val="black"/>
                  </a:solidFill>
                  <a:latin typeface="Arial" panose="020B0604020202020204" pitchFamily="34" charset="0"/>
                  <a:cs typeface="Arial" panose="020B0604020202020204" pitchFamily="34" charset="0"/>
                </a:rPr>
                <a:t>Co-Chair</a:t>
              </a:r>
            </a:p>
          </p:txBody>
        </p:sp>
        <p:sp>
          <p:nvSpPr>
            <p:cNvPr id="14" name="Rectangle 13"/>
            <p:cNvSpPr/>
            <p:nvPr/>
          </p:nvSpPr>
          <p:spPr>
            <a:xfrm>
              <a:off x="1542600" y="1772816"/>
              <a:ext cx="2237312" cy="369332"/>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r>
                <a:rPr lang="en-IN" sz="1500" dirty="0" smtClean="0">
                  <a:solidFill>
                    <a:prstClr val="black"/>
                  </a:solidFill>
                  <a:latin typeface="Arial" pitchFamily="34" charset="0"/>
                  <a:cs typeface="Arial" pitchFamily="34" charset="0"/>
                </a:rPr>
                <a:t>Dr</a:t>
              </a:r>
              <a:r>
                <a:rPr lang="en-IN" sz="1500" dirty="0">
                  <a:solidFill>
                    <a:prstClr val="black"/>
                  </a:solidFill>
                  <a:latin typeface="Arial" pitchFamily="34" charset="0"/>
                  <a:cs typeface="Arial" pitchFamily="34" charset="0"/>
                </a:rPr>
                <a:t> </a:t>
              </a:r>
              <a:r>
                <a:rPr lang="en-IN" sz="1500" dirty="0" smtClean="0">
                  <a:solidFill>
                    <a:prstClr val="black"/>
                  </a:solidFill>
                  <a:latin typeface="Arial" pitchFamily="34" charset="0"/>
                  <a:cs typeface="Arial" pitchFamily="34" charset="0"/>
                </a:rPr>
                <a:t>V K Jain</a:t>
              </a:r>
              <a:endParaRPr lang="en-IN" sz="1500" dirty="0">
                <a:solidFill>
                  <a:prstClr val="black"/>
                </a:solidFill>
                <a:latin typeface="Arial" pitchFamily="34" charset="0"/>
                <a:cs typeface="Arial" pitchFamily="34" charset="0"/>
              </a:endParaRPr>
            </a:p>
          </p:txBody>
        </p:sp>
      </p:grpSp>
      <p:sp>
        <p:nvSpPr>
          <p:cNvPr id="42" name="TextBox 41"/>
          <p:cNvSpPr txBox="1"/>
          <p:nvPr/>
        </p:nvSpPr>
        <p:spPr>
          <a:xfrm>
            <a:off x="8063880" y="6546830"/>
            <a:ext cx="1080120" cy="338554"/>
          </a:xfrm>
          <a:prstGeom prst="rect">
            <a:avLst/>
          </a:prstGeom>
          <a:noFill/>
        </p:spPr>
        <p:txBody>
          <a:bodyPr wrap="square" rtlCol="0">
            <a:spAutoFit/>
          </a:bodyPr>
          <a:lstStyle/>
          <a:p>
            <a:r>
              <a:rPr lang="en-IN" sz="1600" dirty="0" smtClean="0">
                <a:solidFill>
                  <a:prstClr val="black"/>
                </a:solidFill>
              </a:rPr>
              <a:t>Continue..</a:t>
            </a:r>
            <a:endParaRPr lang="en-IN" sz="1600" dirty="0">
              <a:solidFill>
                <a:prstClr val="black"/>
              </a:solidFill>
            </a:endParaRPr>
          </a:p>
        </p:txBody>
      </p:sp>
      <p:grpSp>
        <p:nvGrpSpPr>
          <p:cNvPr id="36" name="Group 35"/>
          <p:cNvGrpSpPr/>
          <p:nvPr/>
        </p:nvGrpSpPr>
        <p:grpSpPr>
          <a:xfrm>
            <a:off x="4716016" y="1628800"/>
            <a:ext cx="4248472" cy="369332"/>
            <a:chOff x="107504" y="1772816"/>
            <a:chExt cx="3672408" cy="369332"/>
          </a:xfrm>
        </p:grpSpPr>
        <p:sp>
          <p:nvSpPr>
            <p:cNvPr id="37" name="TextBox 36"/>
            <p:cNvSpPr txBox="1"/>
            <p:nvPr/>
          </p:nvSpPr>
          <p:spPr>
            <a:xfrm>
              <a:off x="107504" y="1772816"/>
              <a:ext cx="136815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smtClean="0">
                  <a:solidFill>
                    <a:prstClr val="black"/>
                  </a:solidFill>
                  <a:latin typeface="Arial" panose="020B0604020202020204" pitchFamily="34" charset="0"/>
                  <a:cs typeface="Arial" panose="020B0604020202020204" pitchFamily="34" charset="0"/>
                </a:rPr>
                <a:t>Secretary </a:t>
              </a:r>
            </a:p>
          </p:txBody>
        </p:sp>
        <p:sp>
          <p:nvSpPr>
            <p:cNvPr id="38" name="Rectangle 37"/>
            <p:cNvSpPr/>
            <p:nvPr/>
          </p:nvSpPr>
          <p:spPr>
            <a:xfrm>
              <a:off x="1542600" y="1772816"/>
              <a:ext cx="2237312" cy="369332"/>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r>
                <a:rPr lang="en-IN" sz="1500" dirty="0" smtClean="0">
                  <a:solidFill>
                    <a:prstClr val="black"/>
                  </a:solidFill>
                  <a:latin typeface="Arial" pitchFamily="34" charset="0"/>
                  <a:cs typeface="Arial" pitchFamily="34" charset="0"/>
                </a:rPr>
                <a:t>Dr Garima Singh</a:t>
              </a:r>
              <a:endParaRPr lang="en-IN" sz="1500" dirty="0">
                <a:solidFill>
                  <a:prstClr val="black"/>
                </a:solidFill>
                <a:latin typeface="Arial" pitchFamily="34" charset="0"/>
                <a:cs typeface="Arial" pitchFamily="34" charset="0"/>
              </a:endParaRPr>
            </a:p>
          </p:txBody>
        </p:sp>
      </p:grpSp>
      <p:grpSp>
        <p:nvGrpSpPr>
          <p:cNvPr id="30" name="Group 29"/>
          <p:cNvGrpSpPr/>
          <p:nvPr/>
        </p:nvGrpSpPr>
        <p:grpSpPr>
          <a:xfrm>
            <a:off x="107504" y="1628800"/>
            <a:ext cx="4248472" cy="369332"/>
            <a:chOff x="107504" y="1772816"/>
            <a:chExt cx="3672408" cy="369332"/>
          </a:xfrm>
        </p:grpSpPr>
        <p:sp>
          <p:nvSpPr>
            <p:cNvPr id="31" name="TextBox 30"/>
            <p:cNvSpPr txBox="1"/>
            <p:nvPr/>
          </p:nvSpPr>
          <p:spPr>
            <a:xfrm>
              <a:off x="107504" y="1772816"/>
              <a:ext cx="136815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smtClean="0">
                  <a:solidFill>
                    <a:prstClr val="black"/>
                  </a:solidFill>
                  <a:latin typeface="Arial" panose="020B0604020202020204" pitchFamily="34" charset="0"/>
                  <a:cs typeface="Arial" panose="020B0604020202020204" pitchFamily="34" charset="0"/>
                </a:rPr>
                <a:t>Patron</a:t>
              </a:r>
            </a:p>
          </p:txBody>
        </p:sp>
        <p:sp>
          <p:nvSpPr>
            <p:cNvPr id="32" name="Rectangle 31"/>
            <p:cNvSpPr/>
            <p:nvPr/>
          </p:nvSpPr>
          <p:spPr>
            <a:xfrm>
              <a:off x="1542600" y="1772816"/>
              <a:ext cx="2237312" cy="369332"/>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r>
                <a:rPr lang="en-IN" sz="1500" dirty="0" smtClean="0">
                  <a:solidFill>
                    <a:prstClr val="black"/>
                  </a:solidFill>
                  <a:latin typeface="Arial" pitchFamily="34" charset="0"/>
                  <a:cs typeface="Arial" pitchFamily="34" charset="0"/>
                </a:rPr>
                <a:t>Dr</a:t>
              </a:r>
              <a:r>
                <a:rPr lang="en-IN" sz="1500" dirty="0">
                  <a:solidFill>
                    <a:prstClr val="black"/>
                  </a:solidFill>
                  <a:latin typeface="Arial" pitchFamily="34" charset="0"/>
                  <a:cs typeface="Arial" pitchFamily="34" charset="0"/>
                </a:rPr>
                <a:t> </a:t>
              </a:r>
              <a:r>
                <a:rPr lang="en-IN" sz="1500" dirty="0" smtClean="0">
                  <a:solidFill>
                    <a:prstClr val="black"/>
                  </a:solidFill>
                  <a:latin typeface="Arial" pitchFamily="34" charset="0"/>
                  <a:cs typeface="Arial" pitchFamily="34" charset="0"/>
                </a:rPr>
                <a:t>Sandeep Budhiraja</a:t>
              </a:r>
              <a:endParaRPr lang="en-IN" sz="1500" dirty="0">
                <a:solidFill>
                  <a:prstClr val="black"/>
                </a:solidFill>
                <a:latin typeface="Arial" pitchFamily="34" charset="0"/>
                <a:cs typeface="Arial" pitchFamily="34" charset="0"/>
              </a:endParaRPr>
            </a:p>
          </p:txBody>
        </p:sp>
      </p:grpSp>
      <p:grpSp>
        <p:nvGrpSpPr>
          <p:cNvPr id="2" name="Group 1"/>
          <p:cNvGrpSpPr/>
          <p:nvPr/>
        </p:nvGrpSpPr>
        <p:grpSpPr>
          <a:xfrm>
            <a:off x="107504" y="2298358"/>
            <a:ext cx="8928992" cy="3362890"/>
            <a:chOff x="107504" y="2298358"/>
            <a:chExt cx="8928992" cy="3362890"/>
          </a:xfrm>
        </p:grpSpPr>
        <p:sp>
          <p:nvSpPr>
            <p:cNvPr id="25" name="TextBox 24"/>
            <p:cNvSpPr txBox="1"/>
            <p:nvPr/>
          </p:nvSpPr>
          <p:spPr>
            <a:xfrm>
              <a:off x="107504" y="2298358"/>
              <a:ext cx="8928992"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smtClean="0">
                  <a:solidFill>
                    <a:prstClr val="black"/>
                  </a:solidFill>
                  <a:latin typeface="Arial" panose="020B0604020202020204" pitchFamily="34" charset="0"/>
                  <a:cs typeface="Arial" panose="020B0604020202020204" pitchFamily="34" charset="0"/>
                </a:rPr>
                <a:t>Members</a:t>
              </a:r>
            </a:p>
          </p:txBody>
        </p:sp>
        <p:sp>
          <p:nvSpPr>
            <p:cNvPr id="26" name="Rectangle 25"/>
            <p:cNvSpPr/>
            <p:nvPr/>
          </p:nvSpPr>
          <p:spPr>
            <a:xfrm>
              <a:off x="150453" y="2859714"/>
              <a:ext cx="4205524" cy="2801534"/>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Manoj Majhi</a:t>
              </a:r>
              <a:endParaRPr lang="en-IN" sz="15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Deepak Goel</a:t>
              </a:r>
              <a:endParaRPr lang="en-IN" sz="15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Ashish Gupta</a:t>
              </a:r>
              <a:endParaRPr lang="en-IN" sz="15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Deepak Gupta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Sanjay Kumar Saxena</a:t>
              </a:r>
              <a:endParaRPr lang="en-IN" sz="15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Sanjeev Dua</a:t>
              </a:r>
              <a:endParaRPr lang="en-IN" sz="15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J D Mukherjee</a:t>
              </a:r>
              <a:endParaRPr lang="en-IN" sz="1500" dirty="0">
                <a:solidFill>
                  <a:prstClr val="black"/>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a:t>
              </a:r>
              <a:r>
                <a:rPr lang="en-IN" sz="1500" dirty="0">
                  <a:solidFill>
                    <a:prstClr val="black"/>
                  </a:solidFill>
                  <a:latin typeface="Arial" panose="020B0604020202020204" pitchFamily="34" charset="0"/>
                  <a:cs typeface="Arial" panose="020B0604020202020204" pitchFamily="34" charset="0"/>
                </a:rPr>
                <a:t> </a:t>
              </a:r>
              <a:r>
                <a:rPr lang="en-IN" sz="1500" dirty="0" smtClean="0">
                  <a:solidFill>
                    <a:prstClr val="black"/>
                  </a:solidFill>
                  <a:latin typeface="Arial" panose="020B0604020202020204" pitchFamily="34" charset="0"/>
                  <a:cs typeface="Arial" panose="020B0604020202020204" pitchFamily="34" charset="0"/>
                </a:rPr>
                <a:t>B S Walia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a:t>
              </a:r>
              <a:r>
                <a:rPr lang="en-IN" sz="1500" dirty="0">
                  <a:solidFill>
                    <a:prstClr val="black"/>
                  </a:solidFill>
                  <a:latin typeface="Arial" panose="020B0604020202020204" pitchFamily="34" charset="0"/>
                  <a:cs typeface="Arial" panose="020B0604020202020204" pitchFamily="34" charset="0"/>
                </a:rPr>
                <a:t> </a:t>
              </a:r>
              <a:r>
                <a:rPr lang="en-IN" sz="1500" dirty="0" smtClean="0">
                  <a:solidFill>
                    <a:prstClr val="black"/>
                  </a:solidFill>
                  <a:latin typeface="Arial" panose="020B0604020202020204" pitchFamily="34" charset="0"/>
                  <a:cs typeface="Arial" panose="020B0604020202020204" pitchFamily="34" charset="0"/>
                </a:rPr>
                <a:t>Arun Saroha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a:t>
              </a:r>
              <a:r>
                <a:rPr lang="en-IN" sz="1500" dirty="0">
                  <a:solidFill>
                    <a:prstClr val="black"/>
                  </a:solidFill>
                  <a:latin typeface="Arial" panose="020B0604020202020204" pitchFamily="34" charset="0"/>
                  <a:cs typeface="Arial" panose="020B0604020202020204" pitchFamily="34" charset="0"/>
                </a:rPr>
                <a:t> </a:t>
              </a:r>
              <a:r>
                <a:rPr lang="en-IN" sz="1500" dirty="0" smtClean="0">
                  <a:solidFill>
                    <a:prstClr val="black"/>
                  </a:solidFill>
                  <a:latin typeface="Arial" panose="020B0604020202020204" pitchFamily="34" charset="0"/>
                  <a:cs typeface="Arial" panose="020B0604020202020204" pitchFamily="34" charset="0"/>
                </a:rPr>
                <a:t>Anil Kumar Kansal</a:t>
              </a:r>
            </a:p>
            <a:p>
              <a:pPr marL="285750" indent="-285750">
                <a:buFont typeface="Wingdings" panose="05000000000000000000" pitchFamily="2" charset="2"/>
                <a:buChar char="§"/>
              </a:pPr>
              <a:r>
                <a:rPr lang="en-IN" sz="1500" dirty="0">
                  <a:solidFill>
                    <a:prstClr val="black"/>
                  </a:solidFill>
                  <a:latin typeface="Arial" panose="020B0604020202020204" pitchFamily="34" charset="0"/>
                  <a:cs typeface="Arial" panose="020B0604020202020204" pitchFamily="34" charset="0"/>
                </a:rPr>
                <a:t>Dr Anand </a:t>
              </a:r>
              <a:r>
                <a:rPr lang="en-IN" sz="1500" dirty="0" smtClean="0">
                  <a:solidFill>
                    <a:prstClr val="black"/>
                  </a:solidFill>
                  <a:latin typeface="Arial" panose="020B0604020202020204" pitchFamily="34" charset="0"/>
                  <a:cs typeface="Arial" panose="020B0604020202020204" pitchFamily="34" charset="0"/>
                </a:rPr>
                <a:t>Saxena</a:t>
              </a:r>
            </a:p>
            <a:p>
              <a:pPr marL="285750" indent="-285750">
                <a:buFont typeface="Wingdings" panose="05000000000000000000" pitchFamily="2" charset="2"/>
                <a:buChar char="§"/>
              </a:pPr>
              <a:endParaRPr lang="en-IN" sz="1500" dirty="0">
                <a:solidFill>
                  <a:prstClr val="black"/>
                </a:solidFill>
                <a:latin typeface="Arial" panose="020B0604020202020204" pitchFamily="34" charset="0"/>
                <a:cs typeface="Arial" panose="020B0604020202020204" pitchFamily="34" charset="0"/>
              </a:endParaRPr>
            </a:p>
          </p:txBody>
        </p:sp>
        <p:sp>
          <p:nvSpPr>
            <p:cNvPr id="29" name="Rectangle 28"/>
            <p:cNvSpPr/>
            <p:nvPr/>
          </p:nvSpPr>
          <p:spPr>
            <a:xfrm>
              <a:off x="4617132" y="2878628"/>
              <a:ext cx="4419364" cy="2782620"/>
            </a:xfrm>
            <a:prstGeom prst="rect">
              <a:avLst/>
            </a:prstGeom>
            <a:solidFill>
              <a:schemeClr val="accent3">
                <a:lumMod val="20000"/>
                <a:lumOff val="80000"/>
              </a:schemeClr>
            </a:solidFill>
            <a:ln>
              <a:solidFill>
                <a:schemeClr val="accent3">
                  <a:lumMod val="75000"/>
                </a:schemeClr>
              </a:solidFill>
              <a:prstDash val="sysDot"/>
            </a:ln>
          </p:spPr>
          <p:style>
            <a:lnRef idx="2">
              <a:schemeClr val="accent5"/>
            </a:lnRef>
            <a:fillRef idx="1">
              <a:schemeClr val="lt1"/>
            </a:fillRef>
            <a:effectRef idx="0">
              <a:schemeClr val="accent5"/>
            </a:effectRef>
            <a:fontRef idx="minor">
              <a:schemeClr val="dk1"/>
            </a:fontRef>
          </p:style>
          <p:txBody>
            <a:bodyPr rtlCol="0" anchor="t"/>
            <a:lstStyle/>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Prakash Singh</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Vikas Bhardwaj</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Arati Verma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Sameer Malhotra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Dr Bharat Aggrawal</a:t>
              </a:r>
            </a:p>
            <a:p>
              <a:pPr marL="285750" indent="-285750">
                <a:buFont typeface="Wingdings" panose="05000000000000000000" pitchFamily="2" charset="2"/>
                <a:buChar char="§"/>
              </a:pPr>
              <a:r>
                <a:rPr lang="en-IN" sz="1500" dirty="0">
                  <a:solidFill>
                    <a:prstClr val="black"/>
                  </a:solidFill>
                  <a:latin typeface="Arial" panose="020B0604020202020204" pitchFamily="34" charset="0"/>
                  <a:cs typeface="Arial" panose="020B0604020202020204" pitchFamily="34" charset="0"/>
                </a:rPr>
                <a:t>Dr Sonal G</a:t>
              </a:r>
              <a:r>
                <a:rPr lang="en-IN" sz="1500" dirty="0" smtClean="0">
                  <a:solidFill>
                    <a:prstClr val="black"/>
                  </a:solidFill>
                  <a:latin typeface="Arial" panose="020B0604020202020204" pitchFamily="34" charset="0"/>
                  <a:cs typeface="Arial" panose="020B0604020202020204" pitchFamily="34" charset="0"/>
                </a:rPr>
                <a:t>upta</a:t>
              </a:r>
            </a:p>
            <a:p>
              <a:pPr marL="285750" indent="-285750">
                <a:buFont typeface="Wingdings" panose="05000000000000000000" pitchFamily="2" charset="2"/>
                <a:buChar char="§"/>
              </a:pPr>
              <a:r>
                <a:rPr lang="en-IN" sz="1500" dirty="0">
                  <a:solidFill>
                    <a:prstClr val="black"/>
                  </a:solidFill>
                  <a:latin typeface="Arial" panose="020B0604020202020204" pitchFamily="34" charset="0"/>
                  <a:cs typeface="Arial" panose="020B0604020202020204" pitchFamily="34" charset="0"/>
                </a:rPr>
                <a:t>Dr Rakesh kumar Dua</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Mr. Anas Abdul Wajid</a:t>
              </a:r>
            </a:p>
            <a:p>
              <a:pPr marL="285750" indent="-285750">
                <a:buFont typeface="Wingdings" panose="05000000000000000000" pitchFamily="2" charset="2"/>
                <a:buChar char="§"/>
              </a:pPr>
              <a:r>
                <a:rPr lang="en-IN" sz="1500" dirty="0" smtClean="0">
                  <a:solidFill>
                    <a:prstClr val="black"/>
                  </a:solidFill>
                  <a:latin typeface="Arial" panose="020B0604020202020204" pitchFamily="34" charset="0"/>
                  <a:cs typeface="Arial" panose="020B0604020202020204" pitchFamily="34" charset="0"/>
                </a:rPr>
                <a:t>Mr. Rohit Kapoor</a:t>
              </a:r>
              <a:endParaRPr lang="en-IN" sz="1500" dirty="0">
                <a:solidFill>
                  <a:prstClr val="black"/>
                </a:solidFill>
                <a:latin typeface="Arial" panose="020B0604020202020204" pitchFamily="34" charset="0"/>
                <a:cs typeface="Arial" panose="020B0604020202020204" pitchFamily="34" charset="0"/>
              </a:endParaRPr>
            </a:p>
          </p:txBody>
        </p:sp>
      </p:grpSp>
      <p:sp>
        <p:nvSpPr>
          <p:cNvPr id="27"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US" sz="2000" b="1" dirty="0">
                <a:latin typeface="Arial" panose="020B0604020202020204" pitchFamily="34" charset="0"/>
                <a:cs typeface="Arial" panose="020B0604020202020204" pitchFamily="34" charset="0"/>
              </a:rPr>
              <a:t>MNF constitution</a:t>
            </a:r>
            <a:endParaRPr lang="en-IN" sz="2000" b="1" dirty="0">
              <a:solidFill>
                <a:prstClr val="black"/>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22625DD9-E95C-4E36-A780-EB4B59B201F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16948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9820380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54" name="think-cell Slide" r:id="rId5" imgW="421" imgH="420" progId="TCLayout.ActiveDocument.1">
                  <p:embed/>
                </p:oleObj>
              </mc:Choice>
              <mc:Fallback>
                <p:oleObj name="think-cell Slide" r:id="rId5" imgW="421" imgH="42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IN" sz="1200" dirty="0">
              <a:solidFill>
                <a:prstClr val="white"/>
              </a:solidFill>
              <a:latin typeface="Arial"/>
              <a:sym typeface="+mn-lt"/>
            </a:endParaRPr>
          </a:p>
        </p:txBody>
      </p:sp>
      <p:sp>
        <p:nvSpPr>
          <p:cNvPr id="60" name="TextBox 59"/>
          <p:cNvSpPr txBox="1"/>
          <p:nvPr/>
        </p:nvSpPr>
        <p:spPr>
          <a:xfrm>
            <a:off x="7956376" y="5898758"/>
            <a:ext cx="1080120" cy="338554"/>
          </a:xfrm>
          <a:prstGeom prst="rect">
            <a:avLst/>
          </a:prstGeom>
          <a:noFill/>
        </p:spPr>
        <p:txBody>
          <a:bodyPr wrap="square" rtlCol="0">
            <a:spAutoFit/>
          </a:bodyPr>
          <a:lstStyle/>
          <a:p>
            <a:r>
              <a:rPr lang="en-IN" sz="1600" dirty="0" smtClean="0">
                <a:solidFill>
                  <a:prstClr val="black"/>
                </a:solidFill>
              </a:rPr>
              <a:t>Continue..</a:t>
            </a:r>
            <a:endParaRPr lang="en-IN" sz="1600"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79961158"/>
              </p:ext>
            </p:extLst>
          </p:nvPr>
        </p:nvGraphicFramePr>
        <p:xfrm>
          <a:off x="215517" y="1155223"/>
          <a:ext cx="8712966" cy="5043379"/>
        </p:xfrm>
        <a:graphic>
          <a:graphicData uri="http://schemas.openxmlformats.org/drawingml/2006/table">
            <a:tbl>
              <a:tblPr/>
              <a:tblGrid>
                <a:gridCol w="418028"/>
                <a:gridCol w="3146367"/>
                <a:gridCol w="936104"/>
                <a:gridCol w="1008112"/>
                <a:gridCol w="1765561"/>
                <a:gridCol w="1438794"/>
              </a:tblGrid>
              <a:tr h="350944">
                <a:tc>
                  <a:txBody>
                    <a:bodyPr/>
                    <a:lstStyle/>
                    <a:p>
                      <a:pPr algn="ctr" rtl="0" fontAlgn="ctr"/>
                      <a:r>
                        <a:rPr lang="en-IN" sz="1100" b="1" i="0" u="none" strike="noStrike" dirty="0">
                          <a:solidFill>
                            <a:srgbClr val="FFFFFF"/>
                          </a:solidFill>
                          <a:effectLst/>
                          <a:latin typeface="Arial" panose="020B0604020202020204" pitchFamily="34" charset="0"/>
                          <a:cs typeface="Arial" panose="020B0604020202020204" pitchFamily="34" charset="0"/>
                        </a:rPr>
                        <a:t>S. No</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Discussion Points</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dirty="0">
                          <a:solidFill>
                            <a:srgbClr val="FFFFFF"/>
                          </a:solidFill>
                          <a:effectLst/>
                          <a:latin typeface="Arial" panose="020B0604020202020204" pitchFamily="34" charset="0"/>
                          <a:cs typeface="Arial" panose="020B0604020202020204" pitchFamily="34" charset="0"/>
                        </a:rPr>
                        <a:t>Timeline</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Responsibility</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Remarks</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Status</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r>
              <a:tr h="544568">
                <a:tc>
                  <a:txBody>
                    <a:bodyPr/>
                    <a:lstStyle/>
                    <a:p>
                      <a:pPr algn="ctr" rtl="0" fontAlgn="ctr"/>
                      <a:r>
                        <a:rPr lang="en-IN" sz="1100" b="0" i="0" u="none" strike="noStrike">
                          <a:solidFill>
                            <a:srgbClr val="000000"/>
                          </a:solidFill>
                          <a:effectLst/>
                          <a:latin typeface="Arial" panose="020B0604020202020204" pitchFamily="34" charset="0"/>
                          <a:cs typeface="Arial" panose="020B0604020202020204" pitchFamily="34" charset="0"/>
                        </a:rPr>
                        <a:t>1</a:t>
                      </a: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Requested for new and interesting contents for regular website updation to attract greater hits/traffic to website</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All clinicians</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We have not received any content</a:t>
                      </a:r>
                    </a:p>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WIP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3">
                        <a:lumMod val="40000"/>
                        <a:lumOff val="60000"/>
                      </a:schemeClr>
                    </a:solidFill>
                  </a:tcPr>
                </a:tc>
              </a:tr>
              <a:tr h="544568">
                <a:tc>
                  <a:txBody>
                    <a:bodyPr/>
                    <a:lstStyle/>
                    <a:p>
                      <a:pPr algn="ctr" rtl="0" fontAlgn="ctr"/>
                      <a:r>
                        <a:rPr lang="en-IN" sz="1100" b="0" i="0" u="none" strike="noStrike">
                          <a:solidFill>
                            <a:srgbClr val="000000"/>
                          </a:solidFill>
                          <a:effectLst/>
                          <a:latin typeface="Arial" panose="020B0604020202020204" pitchFamily="34" charset="0"/>
                          <a:cs typeface="Arial" panose="020B0604020202020204" pitchFamily="34" charset="0"/>
                        </a:rPr>
                        <a:t>2</a:t>
                      </a: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marL="0" marR="0">
                        <a:spcBef>
                          <a:spcPts val="0"/>
                        </a:spcBef>
                        <a:spcAft>
                          <a:spcPts val="0"/>
                        </a:spcAft>
                      </a:pPr>
                      <a:r>
                        <a:rPr lang="en-US" sz="1100" dirty="0">
                          <a:effectLst/>
                          <a:latin typeface="Arial" panose="020B0604020202020204" pitchFamily="34" charset="0"/>
                          <a:ea typeface="Times New Roman"/>
                          <a:cs typeface="Arial" panose="020B0604020202020204" pitchFamily="34" charset="0"/>
                        </a:rPr>
                        <a:t>SPOC for Marketing was asked for by Clinicians for  timely shooting of testimonials of patients </a:t>
                      </a:r>
                    </a:p>
                  </a:txBody>
                  <a:tcPr marL="68580" marR="6858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10</a:t>
                      </a:r>
                      <a:r>
                        <a:rPr lang="en-IN" sz="1100" b="0" i="0" u="none" strike="noStrike" baseline="30000" dirty="0" smtClean="0">
                          <a:solidFill>
                            <a:srgbClr val="000000"/>
                          </a:solidFill>
                          <a:effectLst/>
                          <a:latin typeface="Arial" panose="020B0604020202020204" pitchFamily="34" charset="0"/>
                          <a:cs typeface="Arial" panose="020B0604020202020204" pitchFamily="34" charset="0"/>
                        </a:rPr>
                        <a:t>th</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a:t>
                      </a:r>
                      <a:r>
                        <a:rPr lang="en-IN" sz="1100" b="0" i="0" u="none" strike="noStrike" dirty="0" smtClean="0">
                          <a:solidFill>
                            <a:srgbClr val="000000"/>
                          </a:solidFill>
                          <a:effectLst/>
                          <a:latin typeface="Arial" panose="020B0604020202020204" pitchFamily="34" charset="0"/>
                          <a:cs typeface="Arial" panose="020B0604020202020204" pitchFamily="34" charset="0"/>
                        </a:rPr>
                        <a:t> </a:t>
                      </a:r>
                      <a:r>
                        <a:rPr lang="en-IN" sz="1100" b="0" i="0" u="none" strike="noStrike" dirty="0">
                          <a:solidFill>
                            <a:srgbClr val="000000"/>
                          </a:solidFill>
                          <a:effectLst/>
                          <a:latin typeface="Arial" panose="020B0604020202020204" pitchFamily="34" charset="0"/>
                          <a:cs typeface="Arial" panose="020B0604020202020204" pitchFamily="34" charset="0"/>
                        </a:rPr>
                        <a:t>Oct, 2016</a:t>
                      </a: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Mohan</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Menon</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Neha Bhatnagar</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from marketing team</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Done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726090">
                <a:tc>
                  <a:txBody>
                    <a:bodyPr/>
                    <a:lstStyle/>
                    <a:p>
                      <a:pPr algn="ctr" rtl="0" fontAlgn="ctr"/>
                      <a:r>
                        <a:rPr lang="en-IN" sz="1100" b="0" i="0" u="none" strike="noStrike">
                          <a:solidFill>
                            <a:srgbClr val="000000"/>
                          </a:solidFill>
                          <a:effectLst/>
                          <a:latin typeface="Arial" panose="020B0604020202020204" pitchFamily="34" charset="0"/>
                          <a:cs typeface="Arial" panose="020B0604020202020204" pitchFamily="34" charset="0"/>
                        </a:rPr>
                        <a:t>3</a:t>
                      </a: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marL="0" marR="0">
                        <a:spcBef>
                          <a:spcPts val="0"/>
                        </a:spcBef>
                        <a:spcAft>
                          <a:spcPts val="0"/>
                        </a:spcAft>
                      </a:pPr>
                      <a:r>
                        <a:rPr lang="en-US" sz="1100" dirty="0">
                          <a:effectLst/>
                          <a:latin typeface="Arial" panose="020B0604020202020204" pitchFamily="34" charset="0"/>
                          <a:ea typeface="Times New Roman"/>
                          <a:cs typeface="Arial" panose="020B0604020202020204" pitchFamily="34" charset="0"/>
                        </a:rPr>
                        <a:t>Increased visibility of Neurosciences department at PPG was requested by Dr. Sanjay Saxena. </a:t>
                      </a:r>
                    </a:p>
                  </a:txBody>
                  <a:tcPr marL="68580" marR="6858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10</a:t>
                      </a:r>
                      <a:r>
                        <a:rPr lang="en-IN" sz="1100" b="0" i="0" u="none" strike="noStrike" baseline="30000" dirty="0" smtClean="0">
                          <a:solidFill>
                            <a:srgbClr val="000000"/>
                          </a:solidFill>
                          <a:effectLst/>
                          <a:latin typeface="Arial" panose="020B0604020202020204" pitchFamily="34" charset="0"/>
                          <a:cs typeface="Arial" panose="020B0604020202020204" pitchFamily="34" charset="0"/>
                        </a:rPr>
                        <a:t>th</a:t>
                      </a:r>
                      <a:r>
                        <a:rPr lang="en-IN" sz="1100" b="0" i="0" u="none" strike="noStrike" dirty="0" smtClean="0">
                          <a:solidFill>
                            <a:srgbClr val="000000"/>
                          </a:solidFill>
                          <a:effectLst/>
                          <a:latin typeface="Arial" panose="020B0604020202020204" pitchFamily="34" charset="0"/>
                          <a:cs typeface="Arial" panose="020B0604020202020204" pitchFamily="34" charset="0"/>
                        </a:rPr>
                        <a:t> Oct, 2016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err="1" smtClean="0">
                          <a:solidFill>
                            <a:srgbClr val="000000"/>
                          </a:solidFill>
                          <a:effectLst/>
                          <a:latin typeface="Arial" panose="020B0604020202020204" pitchFamily="34" charset="0"/>
                          <a:cs typeface="Arial" panose="020B0604020202020204" pitchFamily="34" charset="0"/>
                        </a:rPr>
                        <a:t>Aparajita</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First round of</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discussion with </a:t>
                      </a:r>
                      <a:r>
                        <a:rPr lang="en-IN" sz="1100" b="0" i="0" u="none" strike="noStrike" baseline="0" dirty="0" err="1" smtClean="0">
                          <a:solidFill>
                            <a:srgbClr val="000000"/>
                          </a:solidFill>
                          <a:effectLst/>
                          <a:latin typeface="Arial" panose="020B0604020202020204" pitchFamily="34" charset="0"/>
                          <a:cs typeface="Arial" panose="020B0604020202020204" pitchFamily="34" charset="0"/>
                        </a:rPr>
                        <a:t>Aparajita</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done. Action to be taken to be submitted to Mr Anas</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Hoarding</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at strategic points</a:t>
                      </a:r>
                    </a:p>
                    <a:p>
                      <a:pPr algn="l" rtl="0" fontAlgn="ctr"/>
                      <a:r>
                        <a:rPr lang="en-IN" sz="1100" b="0" i="0" u="none" strike="noStrike" baseline="0" dirty="0" smtClean="0">
                          <a:solidFill>
                            <a:srgbClr val="000000"/>
                          </a:solidFill>
                          <a:effectLst/>
                          <a:latin typeface="Arial" panose="020B0604020202020204" pitchFamily="34" charset="0"/>
                          <a:cs typeface="Arial" panose="020B0604020202020204" pitchFamily="34" charset="0"/>
                        </a:rPr>
                        <a:t>ER thrust</a:t>
                      </a:r>
                    </a:p>
                    <a:p>
                      <a:pPr algn="l" rtl="0" fontAlgn="ctr"/>
                      <a:r>
                        <a:rPr lang="en-IN" sz="1100" b="0" i="0" u="none" strike="noStrike" baseline="0" dirty="0" err="1" smtClean="0">
                          <a:solidFill>
                            <a:srgbClr val="000000"/>
                          </a:solidFill>
                          <a:effectLst/>
                          <a:latin typeface="Arial" panose="020B0604020202020204" pitchFamily="34" charset="0"/>
                          <a:cs typeface="Arial" panose="020B0604020202020204" pitchFamily="34" charset="0"/>
                        </a:rPr>
                        <a:t>Healthline</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and DOC talk</a:t>
                      </a:r>
                    </a:p>
                    <a:p>
                      <a:pPr algn="l" rtl="0" fontAlgn="ctr"/>
                      <a:r>
                        <a:rPr lang="en-IN" sz="1100" b="0" i="0" u="none" strike="noStrike" baseline="0" dirty="0" smtClean="0">
                          <a:solidFill>
                            <a:srgbClr val="000000"/>
                          </a:solidFill>
                          <a:effectLst/>
                          <a:latin typeface="Arial" panose="020B0604020202020204" pitchFamily="34" charset="0"/>
                          <a:cs typeface="Arial" panose="020B0604020202020204" pitchFamily="34" charset="0"/>
                        </a:rPr>
                        <a:t>Stroke and epilepsy promotion</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907613">
                <a:tc>
                  <a:txBody>
                    <a:bodyPr/>
                    <a:lstStyle/>
                    <a:p>
                      <a:pPr algn="ctr" rtl="0" fontAlgn="ctr"/>
                      <a:r>
                        <a:rPr lang="en-IN" sz="1100" b="0" i="0" u="none" strike="noStrike">
                          <a:solidFill>
                            <a:srgbClr val="000000"/>
                          </a:solidFill>
                          <a:effectLst/>
                          <a:latin typeface="Arial" panose="020B0604020202020204" pitchFamily="34" charset="0"/>
                          <a:cs typeface="Arial" panose="020B0604020202020204" pitchFamily="34" charset="0"/>
                        </a:rPr>
                        <a:t>4</a:t>
                      </a: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marL="0" marR="0">
                        <a:spcBef>
                          <a:spcPts val="0"/>
                        </a:spcBef>
                        <a:spcAft>
                          <a:spcPts val="0"/>
                        </a:spcAft>
                      </a:pPr>
                      <a:r>
                        <a:rPr lang="en-US" sz="1100" dirty="0">
                          <a:effectLst/>
                          <a:latin typeface="Arial" panose="020B0604020202020204" pitchFamily="34" charset="0"/>
                          <a:ea typeface="Times New Roman"/>
                          <a:cs typeface="Arial" panose="020B0604020202020204" pitchFamily="34" charset="0"/>
                        </a:rPr>
                        <a:t>Rohit Kapoor suggested for coordinators of the department to undergo training for effectiveness </a:t>
                      </a:r>
                    </a:p>
                  </a:txBody>
                  <a:tcPr marL="68580" marR="6858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Dr Garima Singh / Service excellence</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team</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Training</a:t>
                      </a:r>
                      <a:r>
                        <a:rPr lang="en-IN" sz="1100" b="0" i="0" u="none" strike="noStrike" baseline="0" dirty="0" smtClean="0">
                          <a:solidFill>
                            <a:srgbClr val="000000"/>
                          </a:solidFill>
                          <a:effectLst/>
                          <a:latin typeface="Arial" panose="020B0604020202020204" pitchFamily="34" charset="0"/>
                          <a:cs typeface="Arial" panose="020B0604020202020204" pitchFamily="34" charset="0"/>
                        </a:rPr>
                        <a:t> module and calendar for training shared with MNF members and Zonal HR heads for implementation</a:t>
                      </a:r>
                      <a:r>
                        <a:rPr lang="en-IN" sz="1100" b="0" i="0" u="none" strike="noStrike" dirty="0">
                          <a:solidFill>
                            <a:srgbClr val="000000"/>
                          </a:solidFill>
                          <a:effectLst/>
                          <a:latin typeface="Arial" panose="020B0604020202020204" pitchFamily="34" charset="0"/>
                          <a:cs typeface="Arial" panose="020B0604020202020204" pitchFamily="34" charset="0"/>
                        </a:rPr>
                        <a:t> </a:t>
                      </a: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Done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907613">
                <a:tc>
                  <a:txBody>
                    <a:bodyPr/>
                    <a:lstStyle/>
                    <a:p>
                      <a:pPr algn="ctr" rtl="0" fontAlgn="ctr"/>
                      <a:r>
                        <a:rPr lang="en-IN" sz="1100" b="0" i="0" u="none" strike="noStrike">
                          <a:solidFill>
                            <a:srgbClr val="000000"/>
                          </a:solidFill>
                          <a:effectLst/>
                          <a:latin typeface="Arial" panose="020B0604020202020204" pitchFamily="34" charset="0"/>
                          <a:cs typeface="Arial" panose="020B0604020202020204" pitchFamily="34" charset="0"/>
                        </a:rPr>
                        <a:t>5</a:t>
                      </a: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r>
                        <a:rPr lang="en-US" sz="1100" kern="1200" dirty="0" smtClean="0">
                          <a:solidFill>
                            <a:schemeClr val="tx1"/>
                          </a:solidFill>
                          <a:effectLst/>
                          <a:latin typeface="Arial" panose="020B0604020202020204" pitchFamily="34" charset="0"/>
                          <a:ea typeface="Times New Roman"/>
                          <a:cs typeface="Arial" panose="020B0604020202020204" pitchFamily="34" charset="0"/>
                        </a:rPr>
                        <a:t>Group opinion was asked for MDT  specialty clinics and also to suggest 1 -2 diseases for end to end care( Disease Cycle Management).</a:t>
                      </a:r>
                    </a:p>
                    <a:p>
                      <a:r>
                        <a:rPr lang="en-US" sz="1100" kern="1200" dirty="0" smtClean="0">
                          <a:solidFill>
                            <a:schemeClr val="tx1"/>
                          </a:solidFill>
                          <a:effectLst/>
                          <a:latin typeface="Arial" panose="020B0604020202020204" pitchFamily="34" charset="0"/>
                          <a:ea typeface="Times New Roman"/>
                          <a:cs typeface="Arial" panose="020B0604020202020204" pitchFamily="34" charset="0"/>
                        </a:rPr>
                        <a:t>Group agreed on following areas of thrust:</a:t>
                      </a:r>
                    </a:p>
                    <a:p>
                      <a:pPr marL="171450" lvl="0" indent="-171450">
                        <a:buFont typeface="Arial" panose="020B0604020202020204" pitchFamily="34" charset="0"/>
                        <a:buChar char="•"/>
                      </a:pPr>
                      <a:r>
                        <a:rPr lang="en-US" sz="1100" kern="1200" dirty="0" smtClean="0">
                          <a:solidFill>
                            <a:schemeClr val="tx1"/>
                          </a:solidFill>
                          <a:effectLst/>
                          <a:latin typeface="Arial" panose="020B0604020202020204" pitchFamily="34" charset="0"/>
                          <a:ea typeface="Times New Roman"/>
                          <a:cs typeface="Arial" panose="020B0604020202020204" pitchFamily="34" charset="0"/>
                        </a:rPr>
                        <a:t>Epilepsy</a:t>
                      </a:r>
                    </a:p>
                    <a:p>
                      <a:pPr marL="171450" lvl="0" indent="-171450">
                        <a:buFont typeface="Arial" panose="020B0604020202020204" pitchFamily="34" charset="0"/>
                        <a:buChar char="•"/>
                      </a:pPr>
                      <a:r>
                        <a:rPr lang="en-US" sz="1100" kern="1200" dirty="0" smtClean="0">
                          <a:solidFill>
                            <a:schemeClr val="tx1"/>
                          </a:solidFill>
                          <a:effectLst/>
                          <a:latin typeface="Arial" panose="020B0604020202020204" pitchFamily="34" charset="0"/>
                          <a:ea typeface="Times New Roman"/>
                          <a:cs typeface="Arial" panose="020B0604020202020204" pitchFamily="34" charset="0"/>
                        </a:rPr>
                        <a:t>Movement Disorder</a:t>
                      </a:r>
                    </a:p>
                    <a:p>
                      <a:pPr marL="171450" lvl="0" indent="-171450">
                        <a:buFont typeface="Arial" panose="020B0604020202020204" pitchFamily="34" charset="0"/>
                        <a:buChar char="•"/>
                      </a:pPr>
                      <a:r>
                        <a:rPr lang="en-US" sz="1100" kern="1200" dirty="0" smtClean="0">
                          <a:solidFill>
                            <a:schemeClr val="tx1"/>
                          </a:solidFill>
                          <a:effectLst/>
                          <a:latin typeface="Arial" panose="020B0604020202020204" pitchFamily="34" charset="0"/>
                          <a:ea typeface="Times New Roman"/>
                          <a:cs typeface="Arial" panose="020B0604020202020204" pitchFamily="34" charset="0"/>
                        </a:rPr>
                        <a:t>Stroke</a:t>
                      </a:r>
                    </a:p>
                    <a:p>
                      <a:pPr marL="171450" lvl="0" indent="-171450">
                        <a:buFont typeface="Arial" panose="020B0604020202020204" pitchFamily="34" charset="0"/>
                        <a:buChar char="•"/>
                      </a:pPr>
                      <a:r>
                        <a:rPr lang="en-US" sz="1100" kern="1200" dirty="0" smtClean="0">
                          <a:solidFill>
                            <a:schemeClr val="tx1"/>
                          </a:solidFill>
                          <a:effectLst/>
                          <a:latin typeface="Arial" panose="020B0604020202020204" pitchFamily="34" charset="0"/>
                          <a:ea typeface="Times New Roman"/>
                          <a:cs typeface="Arial" panose="020B0604020202020204" pitchFamily="34" charset="0"/>
                        </a:rPr>
                        <a:t>Spine</a:t>
                      </a:r>
                    </a:p>
                    <a:p>
                      <a:pPr marL="171450" indent="-171450">
                        <a:buFont typeface="Arial" panose="020B0604020202020204" pitchFamily="34" charset="0"/>
                        <a:buChar char="•"/>
                      </a:pPr>
                      <a:r>
                        <a:rPr lang="en-US" sz="1100" kern="1200" dirty="0" smtClean="0">
                          <a:solidFill>
                            <a:schemeClr val="tx1"/>
                          </a:solidFill>
                          <a:effectLst/>
                          <a:latin typeface="Arial" panose="020B0604020202020204" pitchFamily="34" charset="0"/>
                          <a:ea typeface="Times New Roman"/>
                          <a:cs typeface="Arial" panose="020B0604020202020204" pitchFamily="34" charset="0"/>
                        </a:rPr>
                        <a:t>MDT for Cerebral Palsy</a:t>
                      </a:r>
                      <a:endParaRPr lang="en-IN" sz="1100" kern="1200" dirty="0">
                        <a:solidFill>
                          <a:schemeClr val="tx1"/>
                        </a:solidFill>
                        <a:effectLst/>
                        <a:latin typeface="Arial" panose="020B0604020202020204" pitchFamily="34" charset="0"/>
                        <a:ea typeface="Times New Roman"/>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30</a:t>
                      </a:r>
                      <a:r>
                        <a:rPr lang="en-IN" sz="1100" b="0" i="0" u="none" strike="noStrike" baseline="30000" dirty="0" smtClean="0">
                          <a:solidFill>
                            <a:srgbClr val="000000"/>
                          </a:solidFill>
                          <a:effectLst/>
                          <a:latin typeface="Arial" panose="020B0604020202020204" pitchFamily="34" charset="0"/>
                          <a:cs typeface="Arial" panose="020B0604020202020204" pitchFamily="34" charset="0"/>
                        </a:rPr>
                        <a:t>th</a:t>
                      </a:r>
                      <a:r>
                        <a:rPr lang="en-IN" sz="1100" b="0" i="0" u="none" strike="noStrike" dirty="0" smtClean="0">
                          <a:solidFill>
                            <a:srgbClr val="000000"/>
                          </a:solidFill>
                          <a:effectLst/>
                          <a:latin typeface="Arial" panose="020B0604020202020204" pitchFamily="34" charset="0"/>
                          <a:cs typeface="Arial" panose="020B0604020202020204" pitchFamily="34" charset="0"/>
                        </a:rPr>
                        <a:t> Nov’16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Chair /Co-Chair</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723"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Subcommittees under development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WIP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60508" marR="6723" marT="672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3">
                        <a:lumMod val="40000"/>
                        <a:lumOff val="60000"/>
                      </a:schemeClr>
                    </a:solidFill>
                  </a:tcPr>
                </a:tc>
              </a:tr>
            </a:tbl>
          </a:graphicData>
        </a:graphic>
      </p:graphicFrame>
      <p:sp>
        <p:nvSpPr>
          <p:cNvPr id="7"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anose="020B0604020202020204" pitchFamily="34" charset="0"/>
                <a:cs typeface="Arial" panose="020B0604020202020204" pitchFamily="34" charset="0"/>
              </a:rPr>
              <a:t>ATR (1/2)</a:t>
            </a:r>
          </a:p>
        </p:txBody>
      </p:sp>
      <p:sp>
        <p:nvSpPr>
          <p:cNvPr id="2" name="Slide Number Placeholder 1"/>
          <p:cNvSpPr>
            <a:spLocks noGrp="1"/>
          </p:cNvSpPr>
          <p:nvPr>
            <p:ph type="sldNum" sz="quarter" idx="12"/>
          </p:nvPr>
        </p:nvSpPr>
        <p:spPr/>
        <p:txBody>
          <a:bodyPr/>
          <a:lstStyle/>
          <a:p>
            <a:fld id="{22625DD9-E95C-4E36-A780-EB4B59B201F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083298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1080942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79" name="think-cell Slide" r:id="rId5" imgW="421" imgH="420" progId="TCLayout.ActiveDocument.1">
                  <p:embed/>
                </p:oleObj>
              </mc:Choice>
              <mc:Fallback>
                <p:oleObj name="think-cell Slide" r:id="rId5" imgW="421" imgH="42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IN" sz="1200" dirty="0">
              <a:solidFill>
                <a:prstClr val="white"/>
              </a:solidFill>
              <a:latin typeface="Arial"/>
              <a:sym typeface="+mn-lt"/>
            </a:endParaRPr>
          </a:p>
        </p:txBody>
      </p:sp>
      <p:sp>
        <p:nvSpPr>
          <p:cNvPr id="60" name="TextBox 59"/>
          <p:cNvSpPr txBox="1"/>
          <p:nvPr/>
        </p:nvSpPr>
        <p:spPr>
          <a:xfrm>
            <a:off x="7956376" y="5898758"/>
            <a:ext cx="1080120" cy="338554"/>
          </a:xfrm>
          <a:prstGeom prst="rect">
            <a:avLst/>
          </a:prstGeom>
          <a:noFill/>
        </p:spPr>
        <p:txBody>
          <a:bodyPr wrap="square" rtlCol="0">
            <a:spAutoFit/>
          </a:bodyPr>
          <a:lstStyle/>
          <a:p>
            <a:r>
              <a:rPr lang="en-IN" sz="1600" dirty="0" smtClean="0">
                <a:solidFill>
                  <a:prstClr val="black"/>
                </a:solidFill>
              </a:rPr>
              <a:t>Continue..</a:t>
            </a:r>
            <a:endParaRPr lang="en-IN" sz="1600"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021480268"/>
              </p:ext>
            </p:extLst>
          </p:nvPr>
        </p:nvGraphicFramePr>
        <p:xfrm>
          <a:off x="215517" y="1155223"/>
          <a:ext cx="8712966" cy="4481437"/>
        </p:xfrm>
        <a:graphic>
          <a:graphicData uri="http://schemas.openxmlformats.org/drawingml/2006/table">
            <a:tbl>
              <a:tblPr/>
              <a:tblGrid>
                <a:gridCol w="418028"/>
                <a:gridCol w="3002351"/>
                <a:gridCol w="936104"/>
                <a:gridCol w="1368152"/>
                <a:gridCol w="1549537"/>
                <a:gridCol w="1438794"/>
              </a:tblGrid>
              <a:tr h="341273">
                <a:tc>
                  <a:txBody>
                    <a:bodyPr/>
                    <a:lstStyle/>
                    <a:p>
                      <a:pPr algn="ctr" rtl="0" fontAlgn="ctr"/>
                      <a:r>
                        <a:rPr lang="en-IN" sz="1100" b="1" i="0" u="none" strike="noStrike" dirty="0">
                          <a:solidFill>
                            <a:srgbClr val="FFFFFF"/>
                          </a:solidFill>
                          <a:effectLst/>
                          <a:latin typeface="Arial" panose="020B0604020202020204" pitchFamily="34" charset="0"/>
                          <a:cs typeface="Arial" panose="020B0604020202020204" pitchFamily="34" charset="0"/>
                        </a:rPr>
                        <a:t>S. No</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dirty="0">
                          <a:solidFill>
                            <a:srgbClr val="FFFFFF"/>
                          </a:solidFill>
                          <a:effectLst/>
                          <a:latin typeface="Arial" panose="020B0604020202020204" pitchFamily="34" charset="0"/>
                          <a:cs typeface="Arial" panose="020B0604020202020204" pitchFamily="34" charset="0"/>
                        </a:rPr>
                        <a:t>Discussion Points</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Timeline</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Responsibility</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Remarks</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c>
                  <a:txBody>
                    <a:bodyPr/>
                    <a:lstStyle/>
                    <a:p>
                      <a:pPr algn="ctr" rtl="0" fontAlgn="ctr"/>
                      <a:r>
                        <a:rPr lang="en-IN" sz="1100" b="1" i="0" u="none" strike="noStrike">
                          <a:solidFill>
                            <a:srgbClr val="FFFFFF"/>
                          </a:solidFill>
                          <a:effectLst/>
                          <a:latin typeface="Arial" panose="020B0604020202020204" pitchFamily="34" charset="0"/>
                          <a:cs typeface="Arial" panose="020B0604020202020204" pitchFamily="34" charset="0"/>
                        </a:rPr>
                        <a:t>Status</a:t>
                      </a:r>
                    </a:p>
                  </a:txBody>
                  <a:tcPr marL="6723" marR="6723" marT="67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6ECEB2"/>
                    </a:solidFill>
                  </a:tcPr>
                </a:tc>
              </a:tr>
              <a:tr h="469372">
                <a:tc>
                  <a:txBody>
                    <a:bodyPr/>
                    <a:lstStyle/>
                    <a:p>
                      <a:pPr algn="ctr" rtl="0" fontAlgn="ctr"/>
                      <a:r>
                        <a:rPr lang="en-IN" sz="1100" b="0"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Everyone present agreed to the objectives listed for MNF</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endParaRPr lang="it-IT"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DEEE5"/>
                    </a:solidFill>
                  </a:tcPr>
                </a:tc>
                <a:tc>
                  <a:txBody>
                    <a:bodyPr/>
                    <a:lstStyle/>
                    <a:p>
                      <a:pPr algn="l" rtl="0" fontAlgn="ct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3">
                        <a:lumMod val="40000"/>
                        <a:lumOff val="60000"/>
                      </a:schemeClr>
                    </a:solidFill>
                  </a:tcPr>
                </a:tc>
              </a:tr>
              <a:tr h="500000">
                <a:tc>
                  <a:txBody>
                    <a:bodyPr/>
                    <a:lstStyle/>
                    <a:p>
                      <a:pPr algn="ctr" rtl="0" fontAlgn="ctr"/>
                      <a:r>
                        <a:rPr lang="en-IN" sz="1100" b="0" i="0" u="none" strike="noStrike" dirty="0">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Frequency of meeting was decided as once in two months</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3">
                        <a:lumMod val="20000"/>
                        <a:lumOff val="80000"/>
                      </a:schemeClr>
                    </a:solidFill>
                  </a:tcPr>
                </a:tc>
              </a:tr>
              <a:tr h="579916">
                <a:tc>
                  <a:txBody>
                    <a:bodyPr/>
                    <a:lstStyle/>
                    <a:p>
                      <a:pPr algn="ctr"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8</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Dr. JD Mukherjee suggested for WhatsApp group for the same forum</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7F2"/>
                    </a:solidFill>
                  </a:tcPr>
                </a:tc>
                <a:tc>
                  <a:txBody>
                    <a:bodyPr/>
                    <a:lstStyle/>
                    <a:p>
                      <a:pPr algn="l" rtl="0" fontAlgn="ctr"/>
                      <a:endParaRPr lang="en-IN" sz="1100" b="0" i="0" u="none" strike="noStrike" dirty="0" smtClean="0">
                        <a:solidFill>
                          <a:srgbClr val="000000"/>
                        </a:solidFill>
                        <a:effectLst/>
                        <a:latin typeface="Arial" panose="020B0604020202020204" pitchFamily="34" charset="0"/>
                        <a:cs typeface="Arial" panose="020B0604020202020204" pitchFamily="34" charset="0"/>
                      </a:endParaRPr>
                    </a:p>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Done</a:t>
                      </a:r>
                      <a:br>
                        <a:rPr lang="en-IN" sz="1100" b="0" i="0" u="none" strike="noStrike" dirty="0" smtClean="0">
                          <a:solidFill>
                            <a:srgbClr val="000000"/>
                          </a:solidFill>
                          <a:effectLst/>
                          <a:latin typeface="Arial" panose="020B0604020202020204" pitchFamily="34" charset="0"/>
                          <a:cs typeface="Arial" panose="020B0604020202020204" pitchFamily="34" charset="0"/>
                        </a:rPr>
                      </a:b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076305">
                <a:tc>
                  <a:txBody>
                    <a:bodyPr/>
                    <a:lstStyle/>
                    <a:p>
                      <a:pPr algn="ctr"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9</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Representation from following specialties to be included in this forum:- </a:t>
                      </a:r>
                    </a:p>
                    <a:p>
                      <a:pPr marL="171450" lvl="0" indent="-171450">
                        <a:buFont typeface="Arial" panose="020B0604020202020204" pitchFamily="34" charset="0"/>
                        <a:buChar cha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Neuro critical care</a:t>
                      </a:r>
                    </a:p>
                    <a:p>
                      <a:pPr marL="171450" lvl="0" indent="-171450">
                        <a:buFont typeface="Arial" panose="020B0604020202020204" pitchFamily="34" charset="0"/>
                        <a:buChar cha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Psychiatric/Behavioral Sciences </a:t>
                      </a:r>
                    </a:p>
                    <a:p>
                      <a:pPr marL="171450" lvl="0" indent="-171450">
                        <a:buFont typeface="Arial" panose="020B0604020202020204" pitchFamily="34" charset="0"/>
                        <a:buChar cha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Neurorehabilitation</a:t>
                      </a:r>
                    </a:p>
                    <a:p>
                      <a:pPr marL="171450" indent="-171450">
                        <a:buFont typeface="Arial" panose="020B0604020202020204" pitchFamily="34" charset="0"/>
                        <a:buChar cha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Pain specialist</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1</a:t>
                      </a:r>
                      <a:r>
                        <a:rPr lang="en-IN" sz="1100" b="0" i="0" u="none" strike="noStrike" baseline="30000" dirty="0" smtClean="0">
                          <a:solidFill>
                            <a:srgbClr val="000000"/>
                          </a:solidFill>
                          <a:effectLst/>
                          <a:latin typeface="Arial" panose="020B0604020202020204" pitchFamily="34" charset="0"/>
                          <a:cs typeface="Arial" panose="020B0604020202020204" pitchFamily="34" charset="0"/>
                        </a:rPr>
                        <a:t>st</a:t>
                      </a:r>
                      <a:r>
                        <a:rPr lang="en-IN" sz="1100" b="0" i="0" u="none" strike="noStrike" dirty="0" smtClean="0">
                          <a:solidFill>
                            <a:srgbClr val="000000"/>
                          </a:solidFill>
                          <a:effectLst/>
                          <a:latin typeface="Arial" panose="020B0604020202020204" pitchFamily="34" charset="0"/>
                          <a:cs typeface="Arial" panose="020B0604020202020204" pitchFamily="34" charset="0"/>
                        </a:rPr>
                        <a:t> Nov’16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Chair / Co-Chair</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Done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882602">
                <a:tc>
                  <a:txBody>
                    <a:bodyPr/>
                    <a:lstStyle/>
                    <a:p>
                      <a:pPr algn="ctr"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10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indent="0">
                        <a:buFont typeface="Arial" panose="020B0604020202020204" pitchFamily="34" charset="0"/>
                        <a:buNone/>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Sub group/subcommittees to be formed for each area of thrust.  Dr. Garima to write email to forum members asking for nominations(for each committee)</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Done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631969">
                <a:tc>
                  <a:txBody>
                    <a:bodyPr/>
                    <a:lstStyle/>
                    <a:p>
                      <a:pPr algn="ctr"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11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marL="0" indent="0">
                        <a:buFont typeface="Arial" panose="020B0604020202020204" pitchFamily="34" charset="0"/>
                        <a:buNone/>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Gaps in equipment/infrastructure to be assessed</a:t>
                      </a:r>
                      <a:endParaRPr lang="en-IN"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30</a:t>
                      </a:r>
                      <a:r>
                        <a:rPr lang="en-IN" sz="1100" b="0" i="0" u="none" strike="noStrike" baseline="30000" dirty="0" smtClean="0">
                          <a:solidFill>
                            <a:srgbClr val="000000"/>
                          </a:solidFill>
                          <a:effectLst/>
                          <a:latin typeface="Arial" panose="020B0604020202020204" pitchFamily="34" charset="0"/>
                          <a:cs typeface="Arial" panose="020B0604020202020204" pitchFamily="34" charset="0"/>
                        </a:rPr>
                        <a:t>th</a:t>
                      </a:r>
                      <a:r>
                        <a:rPr lang="en-IN" sz="1100" b="0" i="0" u="none" strike="noStrike" dirty="0" smtClean="0">
                          <a:solidFill>
                            <a:srgbClr val="000000"/>
                          </a:solidFill>
                          <a:effectLst/>
                          <a:latin typeface="Arial" panose="020B0604020202020204" pitchFamily="34" charset="0"/>
                          <a:cs typeface="Arial" panose="020B0604020202020204" pitchFamily="34" charset="0"/>
                        </a:rPr>
                        <a:t> Dec’16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l" rtl="0" fontAlgn="ctr"/>
                      <a:r>
                        <a:rPr lang="en-IN" sz="1100" b="0" i="0" u="none" strike="noStrike" dirty="0" smtClean="0">
                          <a:solidFill>
                            <a:srgbClr val="000000"/>
                          </a:solidFill>
                          <a:effectLst/>
                          <a:latin typeface="Arial" panose="020B0604020202020204" pitchFamily="34" charset="0"/>
                          <a:cs typeface="Arial" panose="020B0604020202020204" pitchFamily="34" charset="0"/>
                        </a:rPr>
                        <a:t>WIP</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bl>
          </a:graphicData>
        </a:graphic>
      </p:graphicFrame>
      <p:sp>
        <p:nvSpPr>
          <p:cNvPr id="7" name="Title 1"/>
          <p:cNvSpPr txBox="1">
            <a:spLocks/>
          </p:cNvSpPr>
          <p:nvPr/>
        </p:nvSpPr>
        <p:spPr bwMode="auto">
          <a:xfrm>
            <a:off x="0" y="142528"/>
            <a:ext cx="8229600" cy="838200"/>
          </a:xfrm>
          <a:prstGeom prst="rect">
            <a:avLst/>
          </a:prstGeom>
          <a:noFill/>
          <a:ln w="9525">
            <a:noFill/>
            <a:miter lim="800000"/>
            <a:headEnd/>
            <a:tailEnd/>
          </a:ln>
        </p:spPr>
        <p:txBody>
          <a:bodyPr anchor="ctr"/>
          <a:lstStyle/>
          <a:p>
            <a:r>
              <a:rPr lang="en-US" sz="2000" b="1" dirty="0">
                <a:solidFill>
                  <a:prstClr val="black"/>
                </a:solidFill>
                <a:latin typeface="Arial" panose="020B0604020202020204" pitchFamily="34" charset="0"/>
                <a:cs typeface="Arial" panose="020B0604020202020204" pitchFamily="34" charset="0"/>
              </a:rPr>
              <a:t>ATR </a:t>
            </a:r>
            <a:r>
              <a:rPr lang="en-US" sz="2000" b="1" dirty="0" smtClean="0">
                <a:solidFill>
                  <a:prstClr val="black"/>
                </a:solidFill>
                <a:latin typeface="Arial" panose="020B0604020202020204" pitchFamily="34" charset="0"/>
                <a:cs typeface="Arial" panose="020B0604020202020204" pitchFamily="34" charset="0"/>
              </a:rPr>
              <a:t>(2/2</a:t>
            </a:r>
            <a:r>
              <a:rPr lang="en-US" sz="2000" b="1" dirty="0">
                <a:solidFill>
                  <a:prstClr val="black"/>
                </a:solidFill>
                <a:latin typeface="Arial" panose="020B0604020202020204" pitchFamily="34" charset="0"/>
                <a:cs typeface="Arial" panose="020B0604020202020204" pitchFamily="34" charset="0"/>
              </a:rPr>
              <a:t>)</a:t>
            </a:r>
          </a:p>
        </p:txBody>
      </p:sp>
      <p:sp>
        <p:nvSpPr>
          <p:cNvPr id="2" name="Slide Number Placeholder 1"/>
          <p:cNvSpPr>
            <a:spLocks noGrp="1"/>
          </p:cNvSpPr>
          <p:nvPr>
            <p:ph type="sldNum" sz="quarter" idx="12"/>
          </p:nvPr>
        </p:nvSpPr>
        <p:spPr/>
        <p:txBody>
          <a:bodyPr/>
          <a:lstStyle/>
          <a:p>
            <a:fld id="{22625DD9-E95C-4E36-A780-EB4B59B201F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39379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553239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36"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txBox="1">
            <a:spLocks/>
          </p:cNvSpPr>
          <p:nvPr/>
        </p:nvSpPr>
        <p:spPr>
          <a:xfrm>
            <a:off x="467544" y="-54174"/>
            <a:ext cx="6912768" cy="936104"/>
          </a:xfrm>
          <a:prstGeom prst="rect">
            <a:avLst/>
          </a:prstGeom>
        </p:spPr>
        <p:txBody>
          <a:bodyPr anchor="ctr">
            <a:noAutofit/>
          </a:bodyPr>
          <a:lstStyle/>
          <a:p>
            <a:pPr fontAlgn="base">
              <a:spcBef>
                <a:spcPct val="0"/>
              </a:spcBef>
              <a:spcAft>
                <a:spcPct val="0"/>
              </a:spcAft>
              <a:defRPr/>
            </a:pPr>
            <a:endParaRPr lang="en-IN" sz="2000" b="1" dirty="0">
              <a:solidFill>
                <a:prstClr val="black"/>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22625DD9-E95C-4E36-A780-EB4B59B201F4}" type="slidenum">
              <a:rPr lang="en-US" smtClean="0"/>
              <a:pPr/>
              <a:t>9</a:t>
            </a:fld>
            <a:endParaRPr lang="en-US"/>
          </a:p>
        </p:txBody>
      </p:sp>
      <p:sp>
        <p:nvSpPr>
          <p:cNvPr id="55" name="Title 1"/>
          <p:cNvSpPr txBox="1">
            <a:spLocks/>
          </p:cNvSpPr>
          <p:nvPr/>
        </p:nvSpPr>
        <p:spPr bwMode="auto">
          <a:xfrm>
            <a:off x="0" y="142528"/>
            <a:ext cx="8229600" cy="838200"/>
          </a:xfrm>
          <a:prstGeom prst="rect">
            <a:avLst/>
          </a:prstGeom>
          <a:noFill/>
          <a:ln w="9525">
            <a:noFill/>
            <a:miter lim="800000"/>
            <a:headEnd/>
            <a:tailEnd/>
          </a:ln>
        </p:spPr>
        <p:txBody>
          <a:bodyPr anchor="ctr"/>
          <a:lstStyle/>
          <a:p>
            <a:pPr>
              <a:defRPr/>
            </a:pPr>
            <a:r>
              <a:rPr lang="en-IN" sz="2000" b="1" dirty="0">
                <a:solidFill>
                  <a:prstClr val="black"/>
                </a:solidFill>
                <a:latin typeface="Arial" pitchFamily="34" charset="0"/>
                <a:cs typeface="Arial" pitchFamily="34" charset="0"/>
              </a:rPr>
              <a:t>Agenda</a:t>
            </a:r>
          </a:p>
        </p:txBody>
      </p:sp>
      <p:grpSp>
        <p:nvGrpSpPr>
          <p:cNvPr id="63" name="Group 62"/>
          <p:cNvGrpSpPr/>
          <p:nvPr/>
        </p:nvGrpSpPr>
        <p:grpSpPr>
          <a:xfrm>
            <a:off x="647564" y="1124744"/>
            <a:ext cx="7848872" cy="4608512"/>
            <a:chOff x="611560" y="1196752"/>
            <a:chExt cx="7848872" cy="4608512"/>
          </a:xfrm>
        </p:grpSpPr>
        <p:sp>
          <p:nvSpPr>
            <p:cNvPr id="64" name="Rectangle 63"/>
            <p:cNvSpPr/>
            <p:nvPr/>
          </p:nvSpPr>
          <p:spPr>
            <a:xfrm>
              <a:off x="611560" y="1844824"/>
              <a:ext cx="1080120" cy="39604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solidFill>
                    <a:prstClr val="black"/>
                  </a:solidFill>
                  <a:latin typeface="Arial" pitchFamily="34" charset="0"/>
                  <a:cs typeface="Arial" pitchFamily="34" charset="0"/>
                </a:rPr>
                <a:t>Agenda</a:t>
              </a: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5092692"/>
              <a:ext cx="531455" cy="496548"/>
            </a:xfrm>
            <a:prstGeom prst="rect">
              <a:avLst/>
            </a:prstGeom>
          </p:spPr>
        </p:pic>
        <p:sp>
          <p:nvSpPr>
            <p:cNvPr id="66" name="Rectangle 65"/>
            <p:cNvSpPr/>
            <p:nvPr/>
          </p:nvSpPr>
          <p:spPr>
            <a:xfrm>
              <a:off x="2627784" y="1196752"/>
              <a:ext cx="4032448"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Points</a:t>
              </a:r>
              <a:endParaRPr lang="en-US" sz="1600" i="1" dirty="0">
                <a:solidFill>
                  <a:prstClr val="black"/>
                </a:solidFill>
                <a:latin typeface="Arial" pitchFamily="34" charset="0"/>
                <a:cs typeface="Arial" pitchFamily="34" charset="0"/>
              </a:endParaRPr>
            </a:p>
          </p:txBody>
        </p:sp>
        <p:sp>
          <p:nvSpPr>
            <p:cNvPr id="67" name="Rectangle 66"/>
            <p:cNvSpPr/>
            <p:nvPr/>
          </p:nvSpPr>
          <p:spPr>
            <a:xfrm>
              <a:off x="6804248" y="1196752"/>
              <a:ext cx="1656184" cy="432048"/>
            </a:xfrm>
            <a:prstGeom prst="rect">
              <a:avLst/>
            </a:prstGeom>
            <a:solidFill>
              <a:schemeClr val="accent5">
                <a:lumMod val="20000"/>
                <a:lumOff val="80000"/>
              </a:schemeClr>
            </a:solidFill>
            <a:ln w="41275" cap="flat" cmpd="dbl">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b="1" dirty="0">
                  <a:solidFill>
                    <a:prstClr val="black"/>
                  </a:solidFill>
                  <a:latin typeface="Arial" pitchFamily="34" charset="0"/>
                  <a:cs typeface="Arial" pitchFamily="34" charset="0"/>
                </a:rPr>
                <a:t>Discussion Lead</a:t>
              </a:r>
              <a:endParaRPr lang="en-US" sz="1600" i="1" dirty="0">
                <a:solidFill>
                  <a:prstClr val="black"/>
                </a:solidFill>
                <a:latin typeface="Arial" pitchFamily="34" charset="0"/>
                <a:cs typeface="Arial" pitchFamily="34" charset="0"/>
              </a:endParaRPr>
            </a:p>
          </p:txBody>
        </p:sp>
        <p:grpSp>
          <p:nvGrpSpPr>
            <p:cNvPr id="68" name="Group 67"/>
            <p:cNvGrpSpPr/>
            <p:nvPr/>
          </p:nvGrpSpPr>
          <p:grpSpPr>
            <a:xfrm>
              <a:off x="1907704" y="1844824"/>
              <a:ext cx="6552728" cy="504056"/>
              <a:chOff x="1331640" y="1844824"/>
              <a:chExt cx="6552728" cy="648072"/>
            </a:xfrm>
          </p:grpSpPr>
          <p:sp>
            <p:nvSpPr>
              <p:cNvPr id="93" name="Rectangle 92"/>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a:solidFill>
                      <a:srgbClr val="000000"/>
                    </a:solidFill>
                    <a:latin typeface="Arial"/>
                  </a:rPr>
                  <a:t>Opening remark by Chair</a:t>
                </a:r>
              </a:p>
            </p:txBody>
          </p:sp>
          <p:sp>
            <p:nvSpPr>
              <p:cNvPr id="94" name="Rectangle 93"/>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400" dirty="0">
                    <a:solidFill>
                      <a:prstClr val="black"/>
                    </a:solidFill>
                    <a:latin typeface="Arial" pitchFamily="34" charset="0"/>
                    <a:cs typeface="Arial" pitchFamily="34" charset="0"/>
                  </a:rPr>
                  <a:t>1</a:t>
                </a:r>
                <a:endParaRPr lang="en-US" sz="1600" dirty="0">
                  <a:solidFill>
                    <a:prstClr val="black"/>
                  </a:solidFill>
                  <a:latin typeface="Arial" pitchFamily="34" charset="0"/>
                  <a:cs typeface="Arial" pitchFamily="34" charset="0"/>
                </a:endParaRPr>
              </a:p>
            </p:txBody>
          </p:sp>
          <p:sp>
            <p:nvSpPr>
              <p:cNvPr id="95" name="Rectangle 94"/>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AK Singh</a:t>
                </a:r>
                <a:endParaRPr lang="en-US" sz="1600" i="1" dirty="0">
                  <a:solidFill>
                    <a:prstClr val="black"/>
                  </a:solidFill>
                  <a:latin typeface="Arial" pitchFamily="34" charset="0"/>
                  <a:cs typeface="Arial" pitchFamily="34" charset="0"/>
                </a:endParaRPr>
              </a:p>
            </p:txBody>
          </p:sp>
        </p:grpSp>
        <p:grpSp>
          <p:nvGrpSpPr>
            <p:cNvPr id="69" name="Group 68"/>
            <p:cNvGrpSpPr/>
            <p:nvPr/>
          </p:nvGrpSpPr>
          <p:grpSpPr>
            <a:xfrm>
              <a:off x="1907704" y="2420888"/>
              <a:ext cx="6552728" cy="504056"/>
              <a:chOff x="1331640" y="1844824"/>
              <a:chExt cx="6552728" cy="648072"/>
            </a:xfrm>
          </p:grpSpPr>
          <p:sp>
            <p:nvSpPr>
              <p:cNvPr id="90" name="Rectangle 89"/>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Induction of new members from Radiology, Neuro Critical care , Physiotherapy &amp; Psychiatry</a:t>
                </a:r>
                <a:endParaRPr lang="en-IN" sz="1400" dirty="0">
                  <a:solidFill>
                    <a:srgbClr val="000000"/>
                  </a:solidFill>
                  <a:latin typeface="Arial"/>
                </a:endParaRPr>
              </a:p>
            </p:txBody>
          </p:sp>
          <p:sp>
            <p:nvSpPr>
              <p:cNvPr id="91" name="Rectangle 90"/>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2</a:t>
                </a:r>
                <a:endParaRPr lang="en-US" sz="1600" dirty="0">
                  <a:solidFill>
                    <a:prstClr val="black"/>
                  </a:solidFill>
                  <a:latin typeface="Arial" pitchFamily="34" charset="0"/>
                  <a:cs typeface="Arial" pitchFamily="34" charset="0"/>
                </a:endParaRPr>
              </a:p>
            </p:txBody>
          </p:sp>
          <p:sp>
            <p:nvSpPr>
              <p:cNvPr id="92" name="Rectangle 91"/>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VK Jain</a:t>
                </a:r>
                <a:endParaRPr lang="en-US" sz="1600" i="1" dirty="0">
                  <a:solidFill>
                    <a:prstClr val="black"/>
                  </a:solidFill>
                  <a:latin typeface="Arial" pitchFamily="34" charset="0"/>
                  <a:cs typeface="Arial" pitchFamily="34" charset="0"/>
                </a:endParaRPr>
              </a:p>
            </p:txBody>
          </p:sp>
        </p:grpSp>
        <p:grpSp>
          <p:nvGrpSpPr>
            <p:cNvPr id="70" name="Group 69"/>
            <p:cNvGrpSpPr/>
            <p:nvPr/>
          </p:nvGrpSpPr>
          <p:grpSpPr>
            <a:xfrm>
              <a:off x="1907704" y="2996952"/>
              <a:ext cx="6552728" cy="504056"/>
              <a:chOff x="1331640" y="1844824"/>
              <a:chExt cx="6552728" cy="648072"/>
            </a:xfrm>
          </p:grpSpPr>
          <p:sp>
            <p:nvSpPr>
              <p:cNvPr id="87" name="Rectangle 86"/>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 Review of minutes of previous meeting and status update</a:t>
                </a:r>
                <a:endParaRPr lang="en-IN" sz="1400" dirty="0">
                  <a:solidFill>
                    <a:srgbClr val="000000"/>
                  </a:solidFill>
                  <a:latin typeface="Arial"/>
                </a:endParaRPr>
              </a:p>
            </p:txBody>
          </p:sp>
          <p:sp>
            <p:nvSpPr>
              <p:cNvPr id="88" name="Rectangle 87"/>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3</a:t>
                </a:r>
                <a:endParaRPr lang="en-US" sz="1600" dirty="0">
                  <a:solidFill>
                    <a:prstClr val="black"/>
                  </a:solidFill>
                  <a:latin typeface="Arial" pitchFamily="34" charset="0"/>
                  <a:cs typeface="Arial" pitchFamily="34" charset="0"/>
                </a:endParaRPr>
              </a:p>
            </p:txBody>
          </p:sp>
          <p:sp>
            <p:nvSpPr>
              <p:cNvPr id="89" name="Rectangle 88"/>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a:solidFill>
                      <a:prstClr val="black"/>
                    </a:solidFill>
                    <a:latin typeface="Arial" pitchFamily="34" charset="0"/>
                    <a:cs typeface="Arial" pitchFamily="34" charset="0"/>
                  </a:rPr>
                  <a:t>Dr </a:t>
                </a:r>
                <a:r>
                  <a:rPr lang="en-US" sz="1400" dirty="0" smtClean="0">
                    <a:solidFill>
                      <a:prstClr val="black"/>
                    </a:solidFill>
                    <a:latin typeface="Arial" pitchFamily="34" charset="0"/>
                    <a:cs typeface="Arial" pitchFamily="34" charset="0"/>
                  </a:rPr>
                  <a:t>Garima Singh</a:t>
                </a:r>
                <a:endParaRPr lang="en-US" sz="1600" i="1" dirty="0">
                  <a:solidFill>
                    <a:prstClr val="black"/>
                  </a:solidFill>
                  <a:latin typeface="Arial" pitchFamily="34" charset="0"/>
                  <a:cs typeface="Arial" pitchFamily="34" charset="0"/>
                </a:endParaRPr>
              </a:p>
            </p:txBody>
          </p:sp>
        </p:grpSp>
        <p:grpSp>
          <p:nvGrpSpPr>
            <p:cNvPr id="71" name="Group 70"/>
            <p:cNvGrpSpPr/>
            <p:nvPr/>
          </p:nvGrpSpPr>
          <p:grpSpPr>
            <a:xfrm>
              <a:off x="1907704" y="3573016"/>
              <a:ext cx="6552728" cy="504056"/>
              <a:chOff x="1331640" y="1844824"/>
              <a:chExt cx="6552728" cy="648072"/>
            </a:xfrm>
          </p:grpSpPr>
          <p:sp>
            <p:nvSpPr>
              <p:cNvPr id="84" name="Rectangle 83"/>
              <p:cNvSpPr/>
              <p:nvPr/>
            </p:nvSpPr>
            <p:spPr>
              <a:xfrm>
                <a:off x="2051720" y="1844824"/>
                <a:ext cx="4032448"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Committee / Sub Committees – Aims &amp; Objectives</a:t>
                </a:r>
                <a:endParaRPr lang="en-IN" sz="1400" dirty="0">
                  <a:solidFill>
                    <a:srgbClr val="000000"/>
                  </a:solidFill>
                  <a:latin typeface="Arial"/>
                </a:endParaRPr>
              </a:p>
            </p:txBody>
          </p:sp>
          <p:sp>
            <p:nvSpPr>
              <p:cNvPr id="85" name="Rectangle 84"/>
              <p:cNvSpPr/>
              <p:nvPr/>
            </p:nvSpPr>
            <p:spPr>
              <a:xfrm>
                <a:off x="1331640" y="1844824"/>
                <a:ext cx="56747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4</a:t>
                </a:r>
                <a:endParaRPr lang="en-US" sz="1600" dirty="0">
                  <a:solidFill>
                    <a:prstClr val="black"/>
                  </a:solidFill>
                  <a:latin typeface="Arial" pitchFamily="34" charset="0"/>
                  <a:cs typeface="Arial" pitchFamily="34" charset="0"/>
                </a:endParaRPr>
              </a:p>
            </p:txBody>
          </p:sp>
          <p:sp>
            <p:nvSpPr>
              <p:cNvPr id="86" name="Rectangle 85"/>
              <p:cNvSpPr/>
              <p:nvPr/>
            </p:nvSpPr>
            <p:spPr>
              <a:xfrm>
                <a:off x="6228184" y="1844824"/>
                <a:ext cx="1656184" cy="648072"/>
              </a:xfrm>
              <a:prstGeom prst="rect">
                <a:avLst/>
              </a:prstGeom>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US" sz="1400" dirty="0" smtClean="0">
                    <a:solidFill>
                      <a:prstClr val="black"/>
                    </a:solidFill>
                    <a:latin typeface="Arial" pitchFamily="34" charset="0"/>
                    <a:cs typeface="Arial" pitchFamily="34" charset="0"/>
                  </a:rPr>
                  <a:t>Dr Garima Singh</a:t>
                </a:r>
                <a:endParaRPr lang="en-US" sz="1400" dirty="0">
                  <a:solidFill>
                    <a:prstClr val="black"/>
                  </a:solidFill>
                  <a:latin typeface="Arial" pitchFamily="34" charset="0"/>
                  <a:cs typeface="Arial" pitchFamily="34" charset="0"/>
                </a:endParaRPr>
              </a:p>
            </p:txBody>
          </p:sp>
        </p:grpSp>
        <p:grpSp>
          <p:nvGrpSpPr>
            <p:cNvPr id="72" name="Group 71"/>
            <p:cNvGrpSpPr/>
            <p:nvPr/>
          </p:nvGrpSpPr>
          <p:grpSpPr>
            <a:xfrm>
              <a:off x="1907704" y="4149080"/>
              <a:ext cx="6552728" cy="504056"/>
              <a:chOff x="1331640" y="1844824"/>
              <a:chExt cx="6552728" cy="648072"/>
            </a:xfrm>
          </p:grpSpPr>
          <p:sp>
            <p:nvSpPr>
              <p:cNvPr id="81" name="Rectangle 80"/>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Stroke Protocol</a:t>
                </a:r>
                <a:endParaRPr lang="en-IN" sz="1400" dirty="0">
                  <a:solidFill>
                    <a:srgbClr val="000000"/>
                  </a:solidFill>
                  <a:latin typeface="Arial"/>
                </a:endParaRPr>
              </a:p>
            </p:txBody>
          </p:sp>
          <p:sp>
            <p:nvSpPr>
              <p:cNvPr id="82" name="Rectangle 81"/>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a:solidFill>
                      <a:prstClr val="black"/>
                    </a:solidFill>
                    <a:latin typeface="Arial" pitchFamily="34" charset="0"/>
                    <a:cs typeface="Arial" pitchFamily="34" charset="0"/>
                  </a:rPr>
                  <a:t>5</a:t>
                </a:r>
              </a:p>
            </p:txBody>
          </p:sp>
          <p:sp>
            <p:nvSpPr>
              <p:cNvPr id="83" name="Rectangle 82"/>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Arati Verma </a:t>
                </a:r>
              </a:p>
            </p:txBody>
          </p:sp>
        </p:grpSp>
        <p:grpSp>
          <p:nvGrpSpPr>
            <p:cNvPr id="73" name="Group 72"/>
            <p:cNvGrpSpPr/>
            <p:nvPr/>
          </p:nvGrpSpPr>
          <p:grpSpPr>
            <a:xfrm>
              <a:off x="1907704" y="4725144"/>
              <a:ext cx="6552728" cy="504056"/>
              <a:chOff x="1331640" y="1844824"/>
              <a:chExt cx="6552728" cy="648072"/>
            </a:xfrm>
          </p:grpSpPr>
          <p:sp>
            <p:nvSpPr>
              <p:cNvPr id="78" name="Rectangle 77"/>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Patient feedback scores by specialty </a:t>
                </a:r>
              </a:p>
              <a:p>
                <a:pPr algn="ctr" fontAlgn="ctr"/>
                <a:r>
                  <a:rPr lang="en-IN" sz="1400" dirty="0" smtClean="0">
                    <a:solidFill>
                      <a:srgbClr val="000000"/>
                    </a:solidFill>
                    <a:latin typeface="Arial"/>
                  </a:rPr>
                  <a:t>YTD Oct 2016</a:t>
                </a:r>
                <a:endParaRPr lang="en-IN" sz="1400" dirty="0">
                  <a:solidFill>
                    <a:srgbClr val="000000"/>
                  </a:solidFill>
                  <a:latin typeface="Arial"/>
                </a:endParaRPr>
              </a:p>
            </p:txBody>
          </p:sp>
          <p:sp>
            <p:nvSpPr>
              <p:cNvPr id="79" name="Rectangle 78"/>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6</a:t>
                </a:r>
                <a:endParaRPr lang="en-US" sz="1600" dirty="0">
                  <a:solidFill>
                    <a:prstClr val="black"/>
                  </a:solidFill>
                  <a:latin typeface="Arial" pitchFamily="34" charset="0"/>
                  <a:cs typeface="Arial" pitchFamily="34" charset="0"/>
                </a:endParaRPr>
              </a:p>
            </p:txBody>
          </p:sp>
          <p:sp>
            <p:nvSpPr>
              <p:cNvPr id="80" name="Rectangle 79"/>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r>
                  <a:rPr lang="en-IN" sz="1400" dirty="0" smtClean="0">
                    <a:solidFill>
                      <a:srgbClr val="000000"/>
                    </a:solidFill>
                    <a:latin typeface="Arial"/>
                  </a:rPr>
                  <a:t>Dr Garima Singh</a:t>
                </a:r>
              </a:p>
            </p:txBody>
          </p:sp>
        </p:grpSp>
        <p:grpSp>
          <p:nvGrpSpPr>
            <p:cNvPr id="74" name="Group 73"/>
            <p:cNvGrpSpPr/>
            <p:nvPr/>
          </p:nvGrpSpPr>
          <p:grpSpPr>
            <a:xfrm>
              <a:off x="1907704" y="5301208"/>
              <a:ext cx="6552728" cy="504056"/>
              <a:chOff x="1331640" y="1844824"/>
              <a:chExt cx="6552728" cy="648072"/>
            </a:xfrm>
          </p:grpSpPr>
          <p:sp>
            <p:nvSpPr>
              <p:cNvPr id="75" name="Rectangle 74"/>
              <p:cNvSpPr/>
              <p:nvPr/>
            </p:nvSpPr>
            <p:spPr>
              <a:xfrm>
                <a:off x="2051720" y="1844824"/>
                <a:ext cx="4032448"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fontAlgn="ctr"/>
                <a:r>
                  <a:rPr lang="en-IN" sz="1400" dirty="0" smtClean="0">
                    <a:solidFill>
                      <a:srgbClr val="000000"/>
                    </a:solidFill>
                    <a:latin typeface="Arial"/>
                  </a:rPr>
                  <a:t>Any other Agenda (with permission of Chair)</a:t>
                </a:r>
                <a:endParaRPr lang="en-IN" sz="1400" dirty="0">
                  <a:solidFill>
                    <a:srgbClr val="000000"/>
                  </a:solidFill>
                  <a:latin typeface="Arial"/>
                </a:endParaRPr>
              </a:p>
            </p:txBody>
          </p:sp>
          <p:sp>
            <p:nvSpPr>
              <p:cNvPr id="76" name="Rectangle 75"/>
              <p:cNvSpPr/>
              <p:nvPr/>
            </p:nvSpPr>
            <p:spPr>
              <a:xfrm>
                <a:off x="1331640" y="1844824"/>
                <a:ext cx="567474" cy="648072"/>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600" dirty="0" smtClean="0">
                    <a:solidFill>
                      <a:prstClr val="black"/>
                    </a:solidFill>
                    <a:latin typeface="Arial" pitchFamily="34" charset="0"/>
                    <a:cs typeface="Arial" pitchFamily="34" charset="0"/>
                  </a:rPr>
                  <a:t>7</a:t>
                </a:r>
                <a:endParaRPr lang="en-US" sz="1600" dirty="0">
                  <a:solidFill>
                    <a:prstClr val="black"/>
                  </a:solidFill>
                  <a:latin typeface="Arial" pitchFamily="34" charset="0"/>
                  <a:cs typeface="Arial" pitchFamily="34" charset="0"/>
                </a:endParaRPr>
              </a:p>
            </p:txBody>
          </p:sp>
          <p:sp>
            <p:nvSpPr>
              <p:cNvPr id="77" name="Rectangle 76"/>
              <p:cNvSpPr/>
              <p:nvPr/>
            </p:nvSpPr>
            <p:spPr>
              <a:xfrm>
                <a:off x="6228184" y="1844824"/>
                <a:ext cx="1656184" cy="648072"/>
              </a:xfrm>
              <a:prstGeom prst="rect">
                <a:avLst/>
              </a:prstGeom>
              <a:ln/>
            </p:spPr>
            <p:style>
              <a:lnRef idx="2">
                <a:schemeClr val="accent3"/>
              </a:lnRef>
              <a:fillRef idx="1">
                <a:schemeClr val="lt1"/>
              </a:fillRef>
              <a:effectRef idx="0">
                <a:schemeClr val="accent3"/>
              </a:effectRef>
              <a:fontRef idx="minor">
                <a:schemeClr val="dk1"/>
              </a:fontRef>
            </p:style>
            <p:txBody>
              <a:bodyPr lIns="72000" tIns="36000" rIns="72000" bIns="36000" rtlCol="0" anchor="ctr"/>
              <a:lstStyle/>
              <a:p>
                <a:pPr algn="ctr"/>
                <a:endParaRPr lang="en-IN" sz="1400" dirty="0" smtClean="0">
                  <a:solidFill>
                    <a:srgbClr val="000000"/>
                  </a:solidFill>
                  <a:latin typeface="Arial"/>
                </a:endParaRPr>
              </a:p>
            </p:txBody>
          </p:sp>
        </p:grpSp>
      </p:grpSp>
    </p:spTree>
    <p:extLst>
      <p:ext uri="{BB962C8B-B14F-4D97-AF65-F5344CB8AC3E}">
        <p14:creationId xmlns:p14="http://schemas.microsoft.com/office/powerpoint/2010/main" val="197206101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2147483647&quot;/&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OZHd4YeXT_Wb.bPumlvpY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bdSlXinGRN.srFQKH1QGS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o74s6vDiTau7rvZGPzbxP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wsD2TPcnQhSAQya9nm0Dv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X0EoUsL5See9h_gan9aBF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aZ5CU2lrTLykprccBAF6V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RKor5qT3T7S6rCp0V4yUR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JZSBflylS.icmWeIKSr04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Dectrb0hRoug6H7NKG0nv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Q6kGgfccTw.vaF_H0P39w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3RFw4oCuTymD1CX7RYC5k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7suuuUIwTCejqmBjJ6fwC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lOALEHOnQBK9bU..9PXqE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nsrqBvgzRKip1gjpq8XW.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vfvdXBXlSOSrFzao6vcQv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axXqOuJvRQCChdFf4IuJ3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MHWhh6bKTRSvRE0gT9oWq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1CmGtYaMRA.wRL2nxH.jK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JWHeZTuORECh5jP6YRBVk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OpmjEeQQP6VIusnb_4A9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FHkMzLy6SzaOrjvbTJ6Z3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fWJZYNiuSueS88TZkwDUm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Cnv.7AfeQUiHiZuQW0PsJ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LHl4Wo6eSIi1yeRZiJ2Hd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pB3XI_.dRuG9PpPGhY4Xn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wsD2TPcnQhSAQya9nm0Dv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o74s6vDiTau7rvZGPzbx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bdSlXinGRN.srFQKH1QGS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FKZ9ENbCSz2HsyNRQ4AAU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LL4NvBC_QMuOi1MKyeokm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P_HuGzVuT6eK7q4KymGm1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QmVl.aZeSSqCm5nqnogKK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T5z3WGahSBuVZKYb8pt_U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Jm80g18xQkGOUpGJnY1Xt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QJ150e40Sv2.WaSrznDGt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_SUlOz13SyeIX1t35HYWC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kxXdLqzGRvaJadO3GqytY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iB9.aRrCQZStyi306R7x.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ofCGvI6MQVG7_lIW_QIBK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zteXzuuwTTuVGBxuhr4er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2Esz3bSMRYO.ZbFLBOV7U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Jf.oKBUaRHa94jzTiV7wl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YN01W5RBRpWpTTM.9cisD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Rz1gPonERkS63z4Q2KizS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NKid_ePnTDC6r7qoym1_a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89DV4o0RTtOmKcFm37t.7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tb6xegU9TeO8aRVeFSicG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Dd1lijXwTq6OLC9mUiAah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LQrGpJosQCGpIEGbFVfGT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geRNtX_HRwijy8R85SN9b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0lVhlZIOQ8CS4gQhMGy2p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dpoQirm0RZOEfXPEm2Oso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mfSkB2VkRWuSbvGz1kNdr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Lvhlx3oZTGO9.liH7kA_x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CI44z4PfQM628w40oaCdd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Jw9VtvJNTvaYiivV9RU.P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igBNZedzR0qPQEloa2Got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cOt3JYWjSIiTZ7Xlz1Pi6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oYpESTEXT_WPDr3PytVgW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soBlGeZGTDWkuxinB4W9n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9GbJ_ruSRN2SF7.z7Jfj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GqZ2FzQGQfa49bxWuWCrP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0uJueYzhTCq7cpIC2jIYW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E0fkBp8KRwKiCNULAw.CG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i4RiP.hRRNaVpmOqYksED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NGlScei8SquM7jnU1Y3x7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MC3FdxvVTUOxGSi3A1LEc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BfyrUz1TQCS718gEs5JYv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ThwdAK8aQ..JX1oJBjHRg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IQgMHjb.TD6ObaAiNdtgp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1S9Q5P..TjCI_uXHUm7qR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3oosNDLQRcq9bFvxfof6p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K6wiIk2sRwe6jLefWjnG3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nt8tXjQmS5eJqKbhFjltQ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kjkppj83SsqQtxoToSfkP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PIRKSgeuQTuMfME35lWZD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zQcDf5tZQwCztlSNEUH3L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XcuqER0SRNOYgKJ7cBZw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OsqiLRX1R6.VbN9EBzBjJ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QvHPi1TvTbaXcWO4ykhUm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E0.EctUkSACHB_hZRl.V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mfSkB2VkRWuSbvGz1kNdr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Lvhlx3oZTGO9.liH7kA_x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CI44z4PfQM628w40oaCdd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Jw9VtvJNTvaYiivV9RU.P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igBNZedzR0qPQEloa2Got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cOt3JYWjSIiTZ7Xlz1Pi6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oYpESTEXT_WPDr3PytVgW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soBlGeZGTDWkuxinB4W9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9GbJ_ruSRN2SF7.z7Jfjt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GqZ2FzQGQfa49bxWuWCrP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0uJueYzhTCq7cpIC2jIYW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E0fkBp8KRwKiCNULAw.CG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i4RiP.hRRNaVpmOqYksED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NGlScei8SquM7jnU1Y3x7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MC3FdxvVTUOxGSi3A1LEc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BfyrUz1TQCS718gEs5JYv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ThwdAK8aQ..JX1oJBjHRg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IQgMHjb.TD6ObaAiNdtg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1S9Q5P..TjCI_uXHUm7qR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3oosNDLQRcq9bFvxfof6p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K6wiIk2sRwe6jLefWjnG3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nt8tXjQmS5eJqKbhFjltQ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kjkppj83SsqQtxoToSfkP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PIRKSgeuQTuMfME35lWZD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zQcDf5tZQwCztlSNEUH3L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XcuqER0SRNOYgKJ7cBZwq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OsqiLRX1R6.VbN9EBzBjJ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QvHPi1TvTbaXcWO4ykhU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E0.EctUkSACHB_hZRl.VK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mfSkB2VkRWuSbvGz1kNdr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Lvhlx3oZTGO9.liH7kA_x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CI44z4PfQM628w40oaCdd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Jw9VtvJNTvaYiivV9RU.P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igBNZedzR0qPQEloa2Got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cOt3JYWjSIiTZ7Xlz1Pi6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oYpESTEXT_WPDr3PytVg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soBlGeZGTDWkuxinB4W9n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9GbJ_ruSRN2SF7.z7Jfj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GqZ2FzQGQfa49bxWuWCrP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0uJueYzhTCq7cpIC2jIYW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E0fkBp8KRwKiCNULAw.CG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i4RiP.hRRNaVpmOqYksED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NGlScei8SquM7jnU1Y3x7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MC3FdxvVTUOxGSi3A1LEc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BfyrUz1TQCS718gEs5JYv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ThwdAK8aQ..JX1oJBjHRg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wFqA0w4TSxekRfquvcVg3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IQgMHjb.TD6ObaAiNdtgp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1S9Q5P..TjCI_uXHUm7qR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3oosNDLQRcq9bFvxfof6p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K6wiIk2sRwe6jLefWjnG3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nt8tXjQmS5eJqKbhFjltQ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kjkppj83SsqQtxoToSfkP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PIRKSgeuQTuMfME35lWZD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zQcDf5tZQwCztlSNEUH3L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XcuqER0SRNOYgKJ7cBZwq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OsqiLRX1R6.VbN9EBzBj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QvHPi1TvTbaXcWO4ykhUm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E0.EctUkSACHB_hZRl.VK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mfSkB2VkRWuSbvGz1kNdr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Lvhlx3oZTGO9.liH7kA_x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CI44z4PfQM628w40oaCdd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0uJueYzhTCq7cpIC2jIYW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NGlScei8SquM7jnU1Y3x7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MC3FdxvVTUOxGSi3A1LE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FqA0w4TSxekRfquvcVg3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BfyrUz1TQCS718gEs5JYv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IQgMHjb.TD6ObaAiNdtgp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1S9Q5P..TjCI_uXHUm7qR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3oosNDLQRcq9bFvxfof6p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kjkppj83SsqQtxoToSfkP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PIRKSgeuQTuMfME35lWZD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zQcDf5tZQwCztlSNEUH3L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XcuqER0SRNOYgKJ7cBZwq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OsqiLRX1R6.VbN9EBzBjJ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QvHPi1TvTbaXcWO4ykhU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E0.EctUkSACHB_hZRl.VK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LL4NvBC_QMuOi1MKyeokm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2Esz3bSMRYO.ZbFLBOV7U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iB9.aRrCQZStyi306R7x.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zteXzuuwTTuVGBxuhr4er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QJ150e40Sv2.WaSrznDGt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ofCGvI6MQVG7_lIW_QIBK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kxXdLqzGRvaJadO3GqytY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FqA0w4TSxekRfquvcVg3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QmVl.aZeSSqCm5nqnogKK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_SUlOz13SyeIX1t35HYWC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Jm80g18xQkGOUpGJnY1Xt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P_HuGzVuT6eK7q4KymGm1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T5z3WGahSBuVZKYb8pt_U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zRbv1aHNTBKyP1fh952B5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kQFSW.lcT1GrGvu5ZSZvl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RVNRzJeVTxaOuDIfprBdW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NKid_ePnTDC6r7qoym1_a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_hE3M6NHSe67N2wXfyHte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YN01W5RBRpWpTTM.9cisD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O72M115QTm2RdDeiH9xl0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89DV4o0RTtOmKcFm37t.7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Rz1gPonERkS63z4Q2KizS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Jf.oKBUaRHa94jzTiV7wl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WQWGTiPbQbCjcp4YX0wvT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9P5KHK4fR_25DAthwZJYS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dZShLBfNSbmA3st0NLbXU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tb6xegU9TeO8aRVeFSicG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73KuqDt5TNW6uxmwKGBXa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LQrGpJosQCGpIEGbFVfGTg"/>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Dd1lijXwTq6OLC9mUiAah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cqQk8PZkR3aXgD8UoCIqH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0lVhlZIOQ8CS4gQhMGy2p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o1r66iEsQI6ktgDKxXiA6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3aBlqaV2QGavZvNyXXHvi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JUKOfIhaTpidZyAZ1bln.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j1TBt3KYRzKhm6OhfeysE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geRNtX_HRwijy8R85SN9bA"/>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dpoQirm0RZOEfXPEm2Os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24FaYh2kTGiSBl6aT1e.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7ZJBQAcJS_2E5JyKVNUn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QoWtkWebRKWipBEQOU20X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_9I1AC4ySISXpTYTnK5_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24rW3XT46vD7XZUjIlF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2mS1.aIlRLKVXVAIZwkNi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tFBVlcXhRNOKuKa6WbQ1m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QiEWL79Tqe9zlexD_Kj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_pfQcde4T0i4T6tf.mINR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ux.7rLwQxaTWxtduT5Cc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_uLMtPqPQiaUMUNVpWsRJ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b1tQgF5cT1yaIiP8_DUX4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41AS4jdYSX.aqBSg8BxK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NJWC9On1SvOTXMmBwpnYn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i_0dZHb4RFq9M6Dmyut6L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yn88fzihTz.0FwZgZ0ZgW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7VaQx.YQDm.knmCr5eRt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VddN7lXRCaVzPSNHJ9wo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l.a6Xw8bRgaSSBJagXQ_E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LCC6DChDT6.Lq4veCfEJk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2BdSNL8TG2RURW5EegeH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3uo60L9bQc2g9ZtpXtxK4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atFPylMESHC56YcgnTk.r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5jJ92ssQ6mTGFHQpXbEo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Rton4nn7STilYVuRB5dl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lWVQZWaeRGeNmr6gVSiq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KnFaPGd7SZqu8c.SQ9hLz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HPrMkoaQYKnLZMlwz6l0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WWDO9uqqSCqGGqs8BC5l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MCyH5BpHRy.fBOcZOyIn1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ezCece69Q3eOyYlibKay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YIaLqsHpSGa0y_gKOIV04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wZilgHGRs._iPA6XHMDa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n0yp43TuEelrTjs3ZZb5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X0EoUsL5See9h_gan9aB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QfBwju44Q9mM3aRYpDgT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DY1UcoXgSoO9710qvae_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vjdaAfTRHStVEufbqD7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l31w77H7REuJlVOyGaQTa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lGrLFCYRQWuE3GJwIdF1W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EkWFnGpQyWGeB18OHNR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AznXYxo3RJCvLv7wk432V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UTSGIPTEiqkNVLs5Of8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Ojs_iqIRjSNNpvslpiY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R2tTCZ_3R4W.EL4ViIrcq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jJLZHQIFQqOGccAR5hITP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nKpO_4qVQHa0LPsRy.caM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OpmjEeQQP6VIusnb_4A9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CqgA1MyVRk.5geMizD05b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KC4WrCBnRryluYlS2SItm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kZ1F3xuRcCnlmYrLnYI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EHc8YtppR_2vbUuqSaDU1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FHkMzLy6SzaOrjvbTJ6Z3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MHWhh6bKTRSvRE0gT9oWq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1CmGtYaMRA.wRL2nxH.jK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vfvdXBXlSOSrFzao6vcQv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srqBvgzRKip1gjpq8XW.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BU_wiNy5TUGgbKUh8UJpg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M4fLxZRYCSLSbzwMi3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Cnv.7AfeQUiHiZuQW0PsJ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LHl4Wo6eSIi1yeRZiJ2Hd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JZYNiuSueS88TZkwDUm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7HsH06epRCmEIeIy.oPuL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rB6ZJzWHRdaAdNENFTS7sw"/>
</p:tagLst>
</file>

<file path=ppt/theme/theme1.xml><?xml version="1.0" encoding="utf-8"?>
<a:theme xmlns:a="http://schemas.openxmlformats.org/drawingml/2006/main" name="1_MHC_new">
  <a:themeElements>
    <a:clrScheme name="Custom 3">
      <a:dk1>
        <a:sysClr val="windowText" lastClr="000000"/>
      </a:dk1>
      <a:lt1>
        <a:sysClr val="window" lastClr="FFFFFF"/>
      </a:lt1>
      <a:dk2>
        <a:srgbClr val="1F497D"/>
      </a:dk2>
      <a:lt2>
        <a:srgbClr val="FFFFCC"/>
      </a:lt2>
      <a:accent1>
        <a:srgbClr val="1F497D"/>
      </a:accent1>
      <a:accent2>
        <a:srgbClr val="E36C09"/>
      </a:accent2>
      <a:accent3>
        <a:srgbClr val="6ECEB2"/>
      </a:accent3>
      <a:accent4>
        <a:srgbClr val="366092"/>
      </a:accent4>
      <a:accent5>
        <a:srgbClr val="F79646"/>
      </a:accent5>
      <a:accent6>
        <a:srgbClr val="81D5BD"/>
      </a:accent6>
      <a:hlink>
        <a:srgbClr val="548DD4"/>
      </a:hlink>
      <a:folHlink>
        <a:srgbClr val="FBD5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 MHC Template">
  <a:themeElements>
    <a:clrScheme name="Custom 3">
      <a:dk1>
        <a:sysClr val="windowText" lastClr="000000"/>
      </a:dk1>
      <a:lt1>
        <a:sysClr val="window" lastClr="FFFFFF"/>
      </a:lt1>
      <a:dk2>
        <a:srgbClr val="1F497D"/>
      </a:dk2>
      <a:lt2>
        <a:srgbClr val="FFFFCC"/>
      </a:lt2>
      <a:accent1>
        <a:srgbClr val="1F497D"/>
      </a:accent1>
      <a:accent2>
        <a:srgbClr val="E36C09"/>
      </a:accent2>
      <a:accent3>
        <a:srgbClr val="6ECEB2"/>
      </a:accent3>
      <a:accent4>
        <a:srgbClr val="366092"/>
      </a:accent4>
      <a:accent5>
        <a:srgbClr val="F79646"/>
      </a:accent5>
      <a:accent6>
        <a:srgbClr val="81D5BD"/>
      </a:accent6>
      <a:hlink>
        <a:srgbClr val="548DD4"/>
      </a:hlink>
      <a:folHlink>
        <a:srgbClr val="FBD5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9CCBD"/>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1600"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New MHC Template">
  <a:themeElements>
    <a:clrScheme name="Custom 3">
      <a:dk1>
        <a:sysClr val="windowText" lastClr="000000"/>
      </a:dk1>
      <a:lt1>
        <a:sysClr val="window" lastClr="FFFFFF"/>
      </a:lt1>
      <a:dk2>
        <a:srgbClr val="1F497D"/>
      </a:dk2>
      <a:lt2>
        <a:srgbClr val="FFFFCC"/>
      </a:lt2>
      <a:accent1>
        <a:srgbClr val="1F497D"/>
      </a:accent1>
      <a:accent2>
        <a:srgbClr val="E36C09"/>
      </a:accent2>
      <a:accent3>
        <a:srgbClr val="6ECEB2"/>
      </a:accent3>
      <a:accent4>
        <a:srgbClr val="366092"/>
      </a:accent4>
      <a:accent5>
        <a:srgbClr val="F79646"/>
      </a:accent5>
      <a:accent6>
        <a:srgbClr val="81D5BD"/>
      </a:accent6>
      <a:hlink>
        <a:srgbClr val="548DD4"/>
      </a:hlink>
      <a:folHlink>
        <a:srgbClr val="FBD5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9CCBD"/>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1600" b="1"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MHC_new">
  <a:themeElements>
    <a:clrScheme name="Custom 3">
      <a:dk1>
        <a:sysClr val="windowText" lastClr="000000"/>
      </a:dk1>
      <a:lt1>
        <a:sysClr val="window" lastClr="FFFFFF"/>
      </a:lt1>
      <a:dk2>
        <a:srgbClr val="1F497D"/>
      </a:dk2>
      <a:lt2>
        <a:srgbClr val="FFFFCC"/>
      </a:lt2>
      <a:accent1>
        <a:srgbClr val="1F497D"/>
      </a:accent1>
      <a:accent2>
        <a:srgbClr val="E36C09"/>
      </a:accent2>
      <a:accent3>
        <a:srgbClr val="6ECEB2"/>
      </a:accent3>
      <a:accent4>
        <a:srgbClr val="366092"/>
      </a:accent4>
      <a:accent5>
        <a:srgbClr val="F79646"/>
      </a:accent5>
      <a:accent6>
        <a:srgbClr val="81D5BD"/>
      </a:accent6>
      <a:hlink>
        <a:srgbClr val="548DD4"/>
      </a:hlink>
      <a:folHlink>
        <a:srgbClr val="FBD5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New MHC Template">
  <a:themeElements>
    <a:clrScheme name="Custom 3">
      <a:dk1>
        <a:sysClr val="windowText" lastClr="000000"/>
      </a:dk1>
      <a:lt1>
        <a:sysClr val="window" lastClr="FFFFFF"/>
      </a:lt1>
      <a:dk2>
        <a:srgbClr val="1F497D"/>
      </a:dk2>
      <a:lt2>
        <a:srgbClr val="FFFFCC"/>
      </a:lt2>
      <a:accent1>
        <a:srgbClr val="1F497D"/>
      </a:accent1>
      <a:accent2>
        <a:srgbClr val="E36C09"/>
      </a:accent2>
      <a:accent3>
        <a:srgbClr val="6ECEB2"/>
      </a:accent3>
      <a:accent4>
        <a:srgbClr val="366092"/>
      </a:accent4>
      <a:accent5>
        <a:srgbClr val="F79646"/>
      </a:accent5>
      <a:accent6>
        <a:srgbClr val="81D5BD"/>
      </a:accent6>
      <a:hlink>
        <a:srgbClr val="548DD4"/>
      </a:hlink>
      <a:folHlink>
        <a:srgbClr val="FBD5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9CCBD"/>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1600" b="1" dirty="0"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2440</Words>
  <Application>Microsoft Office PowerPoint</Application>
  <PresentationFormat>On-screen Show (4:3)</PresentationFormat>
  <Paragraphs>845</Paragraphs>
  <Slides>54</Slides>
  <Notes>9</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2</vt:i4>
      </vt:variant>
      <vt:variant>
        <vt:lpstr>Slide Titles</vt:lpstr>
      </vt:variant>
      <vt:variant>
        <vt:i4>54</vt:i4>
      </vt:variant>
    </vt:vector>
  </HeadingPairs>
  <TitlesOfParts>
    <vt:vector size="65" baseType="lpstr">
      <vt:lpstr>Arial</vt:lpstr>
      <vt:lpstr>Calibri</vt:lpstr>
      <vt:lpstr>Times New Roman</vt:lpstr>
      <vt:lpstr>Wingdings</vt:lpstr>
      <vt:lpstr>1_MHC_new</vt:lpstr>
      <vt:lpstr>New MHC Template</vt:lpstr>
      <vt:lpstr>1_New MHC Template</vt:lpstr>
      <vt:lpstr>MHC_new</vt:lpstr>
      <vt:lpstr>2_New MHC Template</vt:lpstr>
      <vt:lpstr>think-cell Slide</vt:lpstr>
      <vt:lpstr>Chart</vt:lpstr>
      <vt:lpstr>Max Neuro Sciences Forum (MNF) 2nd Meet November 23rd,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 Khirbat</dc:creator>
  <cp:lastModifiedBy>Tina</cp:lastModifiedBy>
  <cp:revision>187</cp:revision>
  <dcterms:created xsi:type="dcterms:W3CDTF">2016-09-26T06:17:07Z</dcterms:created>
  <dcterms:modified xsi:type="dcterms:W3CDTF">2017-10-30T05:49:40Z</dcterms:modified>
</cp:coreProperties>
</file>