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92" r:id="rId2"/>
    <p:sldMasterId id="2147483780" r:id="rId3"/>
  </p:sldMasterIdLst>
  <p:notesMasterIdLst>
    <p:notesMasterId r:id="rId27"/>
  </p:notesMasterIdLst>
  <p:handoutMasterIdLst>
    <p:handoutMasterId r:id="rId28"/>
  </p:handoutMasterIdLst>
  <p:sldIdLst>
    <p:sldId id="406" r:id="rId4"/>
    <p:sldId id="419" r:id="rId5"/>
    <p:sldId id="396" r:id="rId6"/>
    <p:sldId id="412" r:id="rId7"/>
    <p:sldId id="413" r:id="rId8"/>
    <p:sldId id="397" r:id="rId9"/>
    <p:sldId id="369" r:id="rId10"/>
    <p:sldId id="370" r:id="rId11"/>
    <p:sldId id="371" r:id="rId12"/>
    <p:sldId id="390" r:id="rId13"/>
    <p:sldId id="407" r:id="rId14"/>
    <p:sldId id="408" r:id="rId15"/>
    <p:sldId id="415" r:id="rId16"/>
    <p:sldId id="372" r:id="rId17"/>
    <p:sldId id="411" r:id="rId18"/>
    <p:sldId id="417" r:id="rId19"/>
    <p:sldId id="409" r:id="rId20"/>
    <p:sldId id="418" r:id="rId21"/>
    <p:sldId id="414" r:id="rId22"/>
    <p:sldId id="416" r:id="rId23"/>
    <p:sldId id="366" r:id="rId24"/>
    <p:sldId id="293" r:id="rId25"/>
    <p:sldId id="405" r:id="rId26"/>
  </p:sldIdLst>
  <p:sldSz cx="9144000" cy="6858000" type="screen4x3"/>
  <p:notesSz cx="6954838" cy="93091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50" autoAdjust="0"/>
    <p:restoredTop sz="92705" autoAdjust="0"/>
  </p:normalViewPr>
  <p:slideViewPr>
    <p:cSldViewPr>
      <p:cViewPr>
        <p:scale>
          <a:sx n="70" d="100"/>
          <a:sy n="70" d="100"/>
        </p:scale>
        <p:origin x="-1548" y="-48"/>
      </p:cViewPr>
      <p:guideLst>
        <p:guide orient="horz" pos="2160"/>
        <p:guide pos="2880"/>
      </p:guideLst>
    </p:cSldViewPr>
  </p:slideViewPr>
  <p:outlineViewPr>
    <p:cViewPr>
      <p:scale>
        <a:sx n="33" d="100"/>
        <a:sy n="33" d="100"/>
      </p:scale>
      <p:origin x="0" y="44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14065" cy="464839"/>
          </a:xfrm>
          <a:prstGeom prst="rect">
            <a:avLst/>
          </a:prstGeom>
        </p:spPr>
        <p:txBody>
          <a:bodyPr vert="horz" lIns="87910" tIns="43955" rIns="87910" bIns="43955" rtlCol="0"/>
          <a:lstStyle>
            <a:lvl1pPr algn="l">
              <a:defRPr sz="1200"/>
            </a:lvl1pPr>
          </a:lstStyle>
          <a:p>
            <a:endParaRPr lang="en-US"/>
          </a:p>
        </p:txBody>
      </p:sp>
      <p:sp>
        <p:nvSpPr>
          <p:cNvPr id="3" name="Date Placeholder 2"/>
          <p:cNvSpPr>
            <a:spLocks noGrp="1"/>
          </p:cNvSpPr>
          <p:nvPr>
            <p:ph type="dt" sz="quarter" idx="1"/>
          </p:nvPr>
        </p:nvSpPr>
        <p:spPr>
          <a:xfrm>
            <a:off x="3939264" y="1"/>
            <a:ext cx="3014065" cy="464839"/>
          </a:xfrm>
          <a:prstGeom prst="rect">
            <a:avLst/>
          </a:prstGeom>
        </p:spPr>
        <p:txBody>
          <a:bodyPr vert="horz" lIns="87910" tIns="43955" rIns="87910" bIns="43955" rtlCol="0"/>
          <a:lstStyle>
            <a:lvl1pPr algn="r">
              <a:defRPr sz="1200"/>
            </a:lvl1pPr>
          </a:lstStyle>
          <a:p>
            <a:fld id="{94181E39-1842-45D1-B93B-D4AA2248D324}" type="datetimeFigureOut">
              <a:rPr lang="en-US" smtClean="0"/>
              <a:pPr/>
              <a:t>1/24/2017</a:t>
            </a:fld>
            <a:endParaRPr lang="en-US"/>
          </a:p>
        </p:txBody>
      </p:sp>
      <p:sp>
        <p:nvSpPr>
          <p:cNvPr id="4" name="Footer Placeholder 3"/>
          <p:cNvSpPr>
            <a:spLocks noGrp="1"/>
          </p:cNvSpPr>
          <p:nvPr>
            <p:ph type="ftr" sz="quarter" idx="2"/>
          </p:nvPr>
        </p:nvSpPr>
        <p:spPr>
          <a:xfrm>
            <a:off x="0" y="8842723"/>
            <a:ext cx="3014065" cy="464839"/>
          </a:xfrm>
          <a:prstGeom prst="rect">
            <a:avLst/>
          </a:prstGeom>
        </p:spPr>
        <p:txBody>
          <a:bodyPr vert="horz" lIns="87910" tIns="43955" rIns="87910" bIns="43955" rtlCol="0" anchor="b"/>
          <a:lstStyle>
            <a:lvl1pPr algn="l">
              <a:defRPr sz="1200"/>
            </a:lvl1pPr>
          </a:lstStyle>
          <a:p>
            <a:endParaRPr lang="en-US"/>
          </a:p>
        </p:txBody>
      </p:sp>
      <p:sp>
        <p:nvSpPr>
          <p:cNvPr id="5" name="Slide Number Placeholder 4"/>
          <p:cNvSpPr>
            <a:spLocks noGrp="1"/>
          </p:cNvSpPr>
          <p:nvPr>
            <p:ph type="sldNum" sz="quarter" idx="3"/>
          </p:nvPr>
        </p:nvSpPr>
        <p:spPr>
          <a:xfrm>
            <a:off x="3939264" y="8842723"/>
            <a:ext cx="3014065" cy="464839"/>
          </a:xfrm>
          <a:prstGeom prst="rect">
            <a:avLst/>
          </a:prstGeom>
        </p:spPr>
        <p:txBody>
          <a:bodyPr vert="horz" lIns="87910" tIns="43955" rIns="87910" bIns="43955" rtlCol="0" anchor="b"/>
          <a:lstStyle>
            <a:lvl1pPr algn="r">
              <a:defRPr sz="1200"/>
            </a:lvl1pPr>
          </a:lstStyle>
          <a:p>
            <a:fld id="{4EFC7692-840F-44C1-90B5-A875349682AB}" type="slidenum">
              <a:rPr lang="en-US" smtClean="0"/>
              <a:pPr/>
              <a:t>‹#›</a:t>
            </a:fld>
            <a:endParaRPr lang="en-US"/>
          </a:p>
        </p:txBody>
      </p:sp>
    </p:spTree>
    <p:extLst>
      <p:ext uri="{BB962C8B-B14F-4D97-AF65-F5344CB8AC3E}">
        <p14:creationId xmlns:p14="http://schemas.microsoft.com/office/powerpoint/2010/main" val="26051302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14065" cy="464839"/>
          </a:xfrm>
          <a:prstGeom prst="rect">
            <a:avLst/>
          </a:prstGeom>
        </p:spPr>
        <p:txBody>
          <a:bodyPr vert="horz" lIns="92923" tIns="46462" rIns="92923" bIns="46462"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39264" y="1"/>
            <a:ext cx="3014065" cy="464839"/>
          </a:xfrm>
          <a:prstGeom prst="rect">
            <a:avLst/>
          </a:prstGeom>
        </p:spPr>
        <p:txBody>
          <a:bodyPr vert="horz" lIns="92923" tIns="46462" rIns="92923" bIns="46462" rtlCol="0"/>
          <a:lstStyle>
            <a:lvl1pPr algn="r" fontAlgn="auto">
              <a:spcBef>
                <a:spcPts val="0"/>
              </a:spcBef>
              <a:spcAft>
                <a:spcPts val="0"/>
              </a:spcAft>
              <a:defRPr sz="1200">
                <a:latin typeface="+mn-lt"/>
                <a:cs typeface="+mn-cs"/>
              </a:defRPr>
            </a:lvl1pPr>
          </a:lstStyle>
          <a:p>
            <a:pPr>
              <a:defRPr/>
            </a:pPr>
            <a:fld id="{A9254D17-2F19-4B1D-8F9C-290FCB54937C}" type="datetimeFigureOut">
              <a:rPr lang="en-US"/>
              <a:pPr>
                <a:defRPr/>
              </a:pPr>
              <a:t>1/24/2017</a:t>
            </a:fld>
            <a:endParaRPr lang="en-US"/>
          </a:p>
        </p:txBody>
      </p:sp>
      <p:sp>
        <p:nvSpPr>
          <p:cNvPr id="4" name="Slide Image Placeholder 3"/>
          <p:cNvSpPr>
            <a:spLocks noGrp="1" noRot="1" noChangeAspect="1"/>
          </p:cNvSpPr>
          <p:nvPr>
            <p:ph type="sldImg" idx="2"/>
          </p:nvPr>
        </p:nvSpPr>
        <p:spPr>
          <a:xfrm>
            <a:off x="1152525" y="698500"/>
            <a:ext cx="4649788" cy="3489325"/>
          </a:xfrm>
          <a:prstGeom prst="rect">
            <a:avLst/>
          </a:prstGeom>
          <a:noFill/>
          <a:ln w="12700">
            <a:solidFill>
              <a:prstClr val="black"/>
            </a:solidFill>
          </a:ln>
        </p:spPr>
        <p:txBody>
          <a:bodyPr vert="horz" lIns="92923" tIns="46462" rIns="92923" bIns="46462" rtlCol="0" anchor="ctr"/>
          <a:lstStyle/>
          <a:p>
            <a:pPr lvl="0"/>
            <a:endParaRPr lang="en-US" noProof="0"/>
          </a:p>
        </p:txBody>
      </p:sp>
      <p:sp>
        <p:nvSpPr>
          <p:cNvPr id="5" name="Notes Placeholder 4"/>
          <p:cNvSpPr>
            <a:spLocks noGrp="1"/>
          </p:cNvSpPr>
          <p:nvPr>
            <p:ph type="body" sz="quarter" idx="3"/>
          </p:nvPr>
        </p:nvSpPr>
        <p:spPr>
          <a:xfrm>
            <a:off x="695786" y="4422131"/>
            <a:ext cx="5563267" cy="4188171"/>
          </a:xfrm>
          <a:prstGeom prst="rect">
            <a:avLst/>
          </a:prstGeom>
        </p:spPr>
        <p:txBody>
          <a:bodyPr vert="horz" lIns="92923" tIns="46462" rIns="92923" bIns="46462"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42723"/>
            <a:ext cx="3014065" cy="464839"/>
          </a:xfrm>
          <a:prstGeom prst="rect">
            <a:avLst/>
          </a:prstGeom>
        </p:spPr>
        <p:txBody>
          <a:bodyPr vert="horz" lIns="92923" tIns="46462" rIns="92923" bIns="46462"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39264" y="8842723"/>
            <a:ext cx="3014065" cy="464839"/>
          </a:xfrm>
          <a:prstGeom prst="rect">
            <a:avLst/>
          </a:prstGeom>
        </p:spPr>
        <p:txBody>
          <a:bodyPr vert="horz" lIns="92923" tIns="46462" rIns="92923" bIns="46462" rtlCol="0" anchor="b"/>
          <a:lstStyle>
            <a:lvl1pPr algn="r" fontAlgn="auto">
              <a:spcBef>
                <a:spcPts val="0"/>
              </a:spcBef>
              <a:spcAft>
                <a:spcPts val="0"/>
              </a:spcAft>
              <a:defRPr sz="1200">
                <a:latin typeface="+mn-lt"/>
                <a:cs typeface="+mn-cs"/>
              </a:defRPr>
            </a:lvl1pPr>
          </a:lstStyle>
          <a:p>
            <a:pPr>
              <a:defRPr/>
            </a:pPr>
            <a:fld id="{9C98373B-E654-49E7-8246-B01733B35E60}" type="slidenum">
              <a:rPr lang="en-US"/>
              <a:pPr>
                <a:defRPr/>
              </a:pPr>
              <a:t>‹#›</a:t>
            </a:fld>
            <a:endParaRPr lang="en-US"/>
          </a:p>
        </p:txBody>
      </p:sp>
    </p:spTree>
    <p:extLst>
      <p:ext uri="{BB962C8B-B14F-4D97-AF65-F5344CB8AC3E}">
        <p14:creationId xmlns:p14="http://schemas.microsoft.com/office/powerpoint/2010/main" val="4128637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77C23F6-0505-4C2A-829B-1287B2C53372}" type="slidenum">
              <a:rPr lang="en-US" smtClean="0"/>
              <a:pPr fontAlgn="base">
                <a:spcBef>
                  <a:spcPct val="0"/>
                </a:spcBef>
                <a:spcAft>
                  <a:spcPct val="0"/>
                </a:spcAft>
                <a:defRPr/>
              </a:pPr>
              <a:t>1</a:t>
            </a:fld>
            <a:endParaRPr lang="en-US" smtClean="0"/>
          </a:p>
        </p:txBody>
      </p:sp>
    </p:spTree>
    <p:extLst>
      <p:ext uri="{BB962C8B-B14F-4D97-AF65-F5344CB8AC3E}">
        <p14:creationId xmlns:p14="http://schemas.microsoft.com/office/powerpoint/2010/main" val="1357429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AD8D63C-53CD-4BB0-A44E-754BB6A90BB0}" type="slidenum">
              <a:rPr lang="en-US" smtClean="0">
                <a:latin typeface="Tahoma" pitchFamily="34" charset="0"/>
              </a:rPr>
              <a:pPr fontAlgn="base">
                <a:spcBef>
                  <a:spcPct val="0"/>
                </a:spcBef>
                <a:spcAft>
                  <a:spcPct val="0"/>
                </a:spcAft>
              </a:pPr>
              <a:t>22</a:t>
            </a:fld>
            <a:endParaRPr lang="en-US" smtClean="0">
              <a:latin typeface="Tahoma" pitchFamily="34" charset="0"/>
            </a:endParaRPr>
          </a:p>
        </p:txBody>
      </p:sp>
      <p:sp>
        <p:nvSpPr>
          <p:cNvPr id="30723" name="Slide Image Placeholder 1"/>
          <p:cNvSpPr>
            <a:spLocks noGrp="1" noRot="1" noChangeAspect="1" noTextEdit="1"/>
          </p:cNvSpPr>
          <p:nvPr>
            <p:ph type="sldImg"/>
          </p:nvPr>
        </p:nvSpPr>
        <p:spPr bwMode="auto">
          <a:xfrm>
            <a:off x="1150938" y="696913"/>
            <a:ext cx="4654550" cy="3490912"/>
          </a:xfrm>
          <a:noFill/>
          <a:ln>
            <a:solidFill>
              <a:srgbClr val="000000"/>
            </a:solidFill>
            <a:miter lim="800000"/>
            <a:headEnd/>
            <a:tailEnd/>
          </a:ln>
        </p:spPr>
      </p:sp>
      <p:sp>
        <p:nvSpPr>
          <p:cNvPr id="30724" name="Notes Placeholder 2"/>
          <p:cNvSpPr>
            <a:spLocks noGrp="1"/>
          </p:cNvSpPr>
          <p:nvPr>
            <p:ph type="body" idx="1"/>
          </p:nvPr>
        </p:nvSpPr>
        <p:spPr bwMode="auto">
          <a:noFill/>
          <a:ln>
            <a:solidFill>
              <a:srgbClr val="000000"/>
            </a:solidFill>
            <a:miter lim="800000"/>
            <a:headEnd/>
            <a:tailEnd/>
          </a:ln>
        </p:spPr>
        <p:txBody>
          <a:bodyPr wrap="square" lIns="83096" tIns="41546" rIns="83096" bIns="41546" numCol="1" anchor="t" anchorCtr="0" compatLnSpc="1">
            <a:prstTxWarp prst="textNoShape">
              <a:avLst/>
            </a:prstTxWarp>
          </a:bodyPr>
          <a:lstStyle/>
          <a:p>
            <a:pPr eaLnBrk="1" hangingPunct="1">
              <a:spcBef>
                <a:spcPct val="0"/>
              </a:spcBef>
            </a:pPr>
            <a:endParaRPr lang="en-US" smtClean="0">
              <a:ea typeface="ＭＳ Ｐゴシック" pitchFamily="34" charset="-128"/>
            </a:endParaRPr>
          </a:p>
        </p:txBody>
      </p:sp>
      <p:sp>
        <p:nvSpPr>
          <p:cNvPr id="30725" name="Slide Number Placeholder 3"/>
          <p:cNvSpPr txBox="1">
            <a:spLocks noGrp="1"/>
          </p:cNvSpPr>
          <p:nvPr/>
        </p:nvSpPr>
        <p:spPr bwMode="auto">
          <a:xfrm>
            <a:off x="3940774" y="8842722"/>
            <a:ext cx="3014065" cy="466378"/>
          </a:xfrm>
          <a:prstGeom prst="rect">
            <a:avLst/>
          </a:prstGeom>
          <a:noFill/>
          <a:ln w="9525">
            <a:noFill/>
            <a:miter lim="800000"/>
            <a:headEnd/>
            <a:tailEnd/>
          </a:ln>
        </p:spPr>
        <p:txBody>
          <a:bodyPr lIns="83096" tIns="41546" rIns="83096" bIns="41546" anchor="b"/>
          <a:lstStyle/>
          <a:p>
            <a:pPr algn="r"/>
            <a:fld id="{76874E11-716F-4B67-ABCA-9BD1499B573D}" type="slidenum">
              <a:rPr lang="en-US" sz="1100">
                <a:latin typeface="Calibri" pitchFamily="34" charset="0"/>
              </a:rPr>
              <a:pPr algn="r"/>
              <a:t>22</a:t>
            </a:fld>
            <a:endParaRPr lang="en-US" sz="1100" dirty="0">
              <a:latin typeface="Calibri" pitchFamily="34" charset="0"/>
            </a:endParaRPr>
          </a:p>
        </p:txBody>
      </p:sp>
    </p:spTree>
    <p:extLst>
      <p:ext uri="{BB962C8B-B14F-4D97-AF65-F5344CB8AC3E}">
        <p14:creationId xmlns:p14="http://schemas.microsoft.com/office/powerpoint/2010/main" val="60674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63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BCAC73-4A08-441F-85CF-83C821ACFDB6}" type="slidenum">
              <a:rPr lang="en-US" smtClean="0"/>
              <a:pPr fontAlgn="base">
                <a:spcBef>
                  <a:spcPct val="0"/>
                </a:spcBef>
                <a:spcAft>
                  <a:spcPct val="0"/>
                </a:spcAft>
                <a:defRPr/>
              </a:pPr>
              <a:t>23</a:t>
            </a:fld>
            <a:endParaRPr lang="en-US" smtClean="0"/>
          </a:p>
        </p:txBody>
      </p:sp>
    </p:spTree>
    <p:extLst>
      <p:ext uri="{BB962C8B-B14F-4D97-AF65-F5344CB8AC3E}">
        <p14:creationId xmlns:p14="http://schemas.microsoft.com/office/powerpoint/2010/main" val="1880340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xfrm>
            <a:off x="1150938" y="698500"/>
            <a:ext cx="4652962" cy="3489325"/>
          </a:xfrm>
          <a:noFill/>
          <a:ln>
            <a:solidFill>
              <a:srgbClr val="000000"/>
            </a:solidFill>
            <a:miter lim="800000"/>
            <a:headEnd/>
            <a:tailEnd/>
          </a:ln>
        </p:spPr>
      </p:sp>
      <p:sp>
        <p:nvSpPr>
          <p:cNvPr id="215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3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A6CD48E-9467-4C4A-A7B3-8766255CC43E}" type="slidenum">
              <a:rPr lang="en-US" smtClean="0"/>
              <a:pPr fontAlgn="base">
                <a:spcBef>
                  <a:spcPct val="0"/>
                </a:spcBef>
                <a:spcAft>
                  <a:spcPct val="0"/>
                </a:spcAft>
                <a:defRPr/>
              </a:pPr>
              <a:t>2</a:t>
            </a:fld>
            <a:endParaRPr lang="en-US" smtClean="0"/>
          </a:p>
        </p:txBody>
      </p:sp>
    </p:spTree>
    <p:extLst>
      <p:ext uri="{BB962C8B-B14F-4D97-AF65-F5344CB8AC3E}">
        <p14:creationId xmlns:p14="http://schemas.microsoft.com/office/powerpoint/2010/main" val="2522772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3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A6CD48E-9467-4C4A-A7B3-8766255CC43E}" type="slidenum">
              <a:rPr lang="en-US" smtClean="0"/>
              <a:pPr fontAlgn="base">
                <a:spcBef>
                  <a:spcPct val="0"/>
                </a:spcBef>
                <a:spcAft>
                  <a:spcPct val="0"/>
                </a:spcAft>
                <a:defRPr/>
              </a:pPr>
              <a:t>3</a:t>
            </a:fld>
            <a:endParaRPr lang="en-US" smtClean="0"/>
          </a:p>
        </p:txBody>
      </p:sp>
    </p:spTree>
    <p:extLst>
      <p:ext uri="{BB962C8B-B14F-4D97-AF65-F5344CB8AC3E}">
        <p14:creationId xmlns:p14="http://schemas.microsoft.com/office/powerpoint/2010/main" val="3368240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3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DA544F4-6F13-454D-B52F-CD0E8838943D}" type="slidenum">
              <a:rPr lang="en-US" smtClean="0"/>
              <a:pPr fontAlgn="base">
                <a:spcBef>
                  <a:spcPct val="0"/>
                </a:spcBef>
                <a:spcAft>
                  <a:spcPct val="0"/>
                </a:spcAft>
                <a:defRPr/>
              </a:pPr>
              <a:t>6</a:t>
            </a:fld>
            <a:endParaRPr lang="en-US" smtClean="0"/>
          </a:p>
        </p:txBody>
      </p:sp>
    </p:spTree>
    <p:extLst>
      <p:ext uri="{BB962C8B-B14F-4D97-AF65-F5344CB8AC3E}">
        <p14:creationId xmlns:p14="http://schemas.microsoft.com/office/powerpoint/2010/main" val="1179605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89BF495-BE7E-4EFF-AFF3-CB49652EF52B}" type="slidenum">
              <a:rPr lang="en-US" smtClean="0"/>
              <a:pPr fontAlgn="base">
                <a:spcBef>
                  <a:spcPct val="0"/>
                </a:spcBef>
                <a:spcAft>
                  <a:spcPct val="0"/>
                </a:spcAft>
                <a:defRPr/>
              </a:pPr>
              <a:t>10</a:t>
            </a:fld>
            <a:endParaRPr lang="en-US" smtClean="0"/>
          </a:p>
        </p:txBody>
      </p:sp>
    </p:spTree>
    <p:extLst>
      <p:ext uri="{BB962C8B-B14F-4D97-AF65-F5344CB8AC3E}">
        <p14:creationId xmlns:p14="http://schemas.microsoft.com/office/powerpoint/2010/main" val="3945197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xfrm>
            <a:off x="1150938" y="698500"/>
            <a:ext cx="4652962" cy="3489325"/>
          </a:xfrm>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8A61E2D-EF40-4051-90D6-260169D04BD3}" type="slidenum">
              <a:rPr lang="en-US" smtClean="0"/>
              <a:pPr/>
              <a:t>13</a:t>
            </a:fld>
            <a:endParaRPr lang="en-US" smtClean="0"/>
          </a:p>
        </p:txBody>
      </p:sp>
    </p:spTree>
    <p:extLst>
      <p:ext uri="{BB962C8B-B14F-4D97-AF65-F5344CB8AC3E}">
        <p14:creationId xmlns:p14="http://schemas.microsoft.com/office/powerpoint/2010/main" val="3095567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ＭＳ Ｐゴシック" pitchFamily="34" charset="-128"/>
            </a:endParaRPr>
          </a:p>
        </p:txBody>
      </p:sp>
      <p:sp>
        <p:nvSpPr>
          <p:cNvPr id="27652" name="Slide Number Placeholder 3"/>
          <p:cNvSpPr>
            <a:spLocks noGrp="1"/>
          </p:cNvSpPr>
          <p:nvPr>
            <p:ph type="sldNum" sz="quarter" idx="5"/>
          </p:nvPr>
        </p:nvSpPr>
        <p:spPr bwMode="auto">
          <a:ln>
            <a:miter lim="800000"/>
            <a:headEnd/>
            <a:tailEnd/>
          </a:ln>
        </p:spPr>
        <p:txBody>
          <a:bodyPr/>
          <a:lstStyle/>
          <a:p>
            <a:pPr>
              <a:defRPr/>
            </a:pPr>
            <a:fld id="{43F02D6A-19CB-4C24-93C8-DB2AE21AA05F}" type="slidenum">
              <a:rPr lang="en-US" smtClean="0">
                <a:ea typeface="ＭＳ Ｐゴシック" pitchFamily="34" charset="-128"/>
              </a:rPr>
              <a:pPr>
                <a:defRPr/>
              </a:pPr>
              <a:t>17</a:t>
            </a:fld>
            <a:endParaRPr lang="en-US" dirty="0" smtClean="0">
              <a:ea typeface="ＭＳ Ｐゴシック" pitchFamily="34" charset="-128"/>
            </a:endParaRPr>
          </a:p>
        </p:txBody>
      </p:sp>
    </p:spTree>
    <p:extLst>
      <p:ext uri="{BB962C8B-B14F-4D97-AF65-F5344CB8AC3E}">
        <p14:creationId xmlns:p14="http://schemas.microsoft.com/office/powerpoint/2010/main" val="166901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ＭＳ Ｐゴシック" pitchFamily="34" charset="-128"/>
            </a:endParaRPr>
          </a:p>
        </p:txBody>
      </p:sp>
      <p:sp>
        <p:nvSpPr>
          <p:cNvPr id="27652" name="Slide Number Placeholder 3"/>
          <p:cNvSpPr>
            <a:spLocks noGrp="1"/>
          </p:cNvSpPr>
          <p:nvPr>
            <p:ph type="sldNum" sz="quarter" idx="5"/>
          </p:nvPr>
        </p:nvSpPr>
        <p:spPr bwMode="auto">
          <a:ln>
            <a:miter lim="800000"/>
            <a:headEnd/>
            <a:tailEnd/>
          </a:ln>
        </p:spPr>
        <p:txBody>
          <a:bodyPr/>
          <a:lstStyle/>
          <a:p>
            <a:pPr>
              <a:defRPr/>
            </a:pPr>
            <a:fld id="{43F02D6A-19CB-4C24-93C8-DB2AE21AA05F}" type="slidenum">
              <a:rPr lang="en-US" smtClean="0">
                <a:ea typeface="ＭＳ Ｐゴシック" pitchFamily="34" charset="-128"/>
              </a:rPr>
              <a:pPr>
                <a:defRPr/>
              </a:pPr>
              <a:t>18</a:t>
            </a:fld>
            <a:endParaRPr lang="en-US" dirty="0" smtClean="0">
              <a:ea typeface="ＭＳ Ｐゴシック" pitchFamily="34" charset="-128"/>
            </a:endParaRPr>
          </a:p>
        </p:txBody>
      </p:sp>
    </p:spTree>
    <p:extLst>
      <p:ext uri="{BB962C8B-B14F-4D97-AF65-F5344CB8AC3E}">
        <p14:creationId xmlns:p14="http://schemas.microsoft.com/office/powerpoint/2010/main" val="166901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xfrm>
            <a:off x="1382713" y="1163638"/>
            <a:ext cx="4189412" cy="3141662"/>
          </a:xfrm>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3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2DB51F0-9639-43B2-AB2A-DE3A5F88B99F}" type="slidenum">
              <a:rPr lang="en-US" smtClean="0"/>
              <a:pPr fontAlgn="base">
                <a:spcBef>
                  <a:spcPct val="0"/>
                </a:spcBef>
                <a:spcAft>
                  <a:spcPct val="0"/>
                </a:spcAft>
                <a:defRPr/>
              </a:pPr>
              <a:t>20</a:t>
            </a:fld>
            <a:endParaRPr lang="en-US" smtClean="0"/>
          </a:p>
        </p:txBody>
      </p:sp>
    </p:spTree>
    <p:extLst>
      <p:ext uri="{BB962C8B-B14F-4D97-AF65-F5344CB8AC3E}">
        <p14:creationId xmlns:p14="http://schemas.microsoft.com/office/powerpoint/2010/main" val="3658447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Box 3"/>
          <p:cNvSpPr txBox="1"/>
          <p:nvPr userDrawn="1"/>
        </p:nvSpPr>
        <p:spPr>
          <a:xfrm>
            <a:off x="0" y="0"/>
            <a:ext cx="9144000" cy="523875"/>
          </a:xfrm>
          <a:prstGeom prst="rect">
            <a:avLst/>
          </a:prstGeom>
          <a:solidFill>
            <a:schemeClr val="tx2"/>
          </a:solidFill>
        </p:spPr>
        <p:txBody>
          <a:bodyPr>
            <a:spAutoFit/>
          </a:bodyPr>
          <a:lstStyle/>
          <a:p>
            <a:pPr fontAlgn="auto">
              <a:spcBef>
                <a:spcPts val="0"/>
              </a:spcBef>
              <a:spcAft>
                <a:spcPts val="0"/>
              </a:spcAft>
              <a:defRPr/>
            </a:pPr>
            <a:endParaRPr lang="en-US" sz="2800" dirty="0">
              <a:solidFill>
                <a:srgbClr val="FFFF00"/>
              </a:solidFill>
              <a:latin typeface="+mn-lt"/>
              <a:cs typeface="+mn-cs"/>
            </a:endParaRPr>
          </a:p>
        </p:txBody>
      </p:sp>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8" name="Slide Number Placeholder 5"/>
          <p:cNvSpPr>
            <a:spLocks noGrp="1"/>
          </p:cNvSpPr>
          <p:nvPr>
            <p:ph type="sldNum" sz="quarter" idx="12"/>
          </p:nvPr>
        </p:nvSpPr>
        <p:spPr>
          <a:xfrm>
            <a:off x="228600" y="6478361"/>
            <a:ext cx="2133600" cy="365125"/>
          </a:xfrm>
        </p:spPr>
        <p:txBody>
          <a:bodyPr/>
          <a:lstStyle>
            <a:lvl1pPr>
              <a:defRPr sz="2400"/>
            </a:lvl1pPr>
          </a:lstStyle>
          <a:p>
            <a:pPr>
              <a:defRPr/>
            </a:pPr>
            <a:fld id="{D9DCD436-D5D2-4058-9AEF-23A08DBA1433}"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607F082-6B0D-4576-B9A6-34FB1DB91B5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97EEC99-CFFF-41F4-A862-91C78877785E}"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Box 3"/>
          <p:cNvSpPr txBox="1"/>
          <p:nvPr userDrawn="1"/>
        </p:nvSpPr>
        <p:spPr>
          <a:xfrm>
            <a:off x="0" y="0"/>
            <a:ext cx="9144000" cy="523875"/>
          </a:xfrm>
          <a:prstGeom prst="rect">
            <a:avLst/>
          </a:prstGeom>
          <a:solidFill>
            <a:schemeClr val="tx2"/>
          </a:solidFill>
        </p:spPr>
        <p:txBody>
          <a:bodyPr>
            <a:spAutoFit/>
          </a:bodyPr>
          <a:lstStyle/>
          <a:p>
            <a:pPr fontAlgn="auto">
              <a:spcBef>
                <a:spcPts val="0"/>
              </a:spcBef>
              <a:spcAft>
                <a:spcPts val="0"/>
              </a:spcAft>
              <a:defRPr/>
            </a:pPr>
            <a:endParaRPr lang="en-US" sz="2800" dirty="0">
              <a:solidFill>
                <a:srgbClr val="FFFF00"/>
              </a:solidFill>
              <a:latin typeface="+mn-lt"/>
              <a:cs typeface="+mn-cs"/>
            </a:endParaRPr>
          </a:p>
        </p:txBody>
      </p:sp>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D9DCD436-D5D2-4058-9AEF-23A08DBA1433}" type="slidenum">
              <a:rPr lang="en-US"/>
              <a:pPr>
                <a:defRPr/>
              </a:pPr>
              <a:t>‹#›</a:t>
            </a:fld>
            <a:endParaRPr lang="en-US"/>
          </a:p>
        </p:txBody>
      </p:sp>
      <p:pic>
        <p:nvPicPr>
          <p:cNvPr id="9" name="Picture 9" descr="TemplateLandscape_bottom"/>
          <p:cNvPicPr>
            <a:picLocks noChangeAspect="1" noChangeArrowheads="1"/>
          </p:cNvPicPr>
          <p:nvPr userDrawn="1"/>
        </p:nvPicPr>
        <p:blipFill>
          <a:blip r:embed="rId2" cstate="print"/>
          <a:srcRect/>
          <a:stretch>
            <a:fillRect/>
          </a:stretch>
        </p:blipFill>
        <p:spPr bwMode="auto">
          <a:xfrm>
            <a:off x="300038" y="6165850"/>
            <a:ext cx="8880475" cy="720725"/>
          </a:xfrm>
          <a:prstGeom prst="rect">
            <a:avLst/>
          </a:prstGeom>
          <a:noFill/>
          <a:ln w="9525">
            <a:noFill/>
            <a:miter lim="800000"/>
            <a:headEnd/>
            <a:tailEnd/>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010AD7-2D34-4D9A-AF3B-D7293113C43F}" type="slidenum">
              <a:rPr lang="en-US"/>
              <a:pPr>
                <a:defRPr/>
              </a:pPr>
              <a:t>‹#›</a:t>
            </a:fld>
            <a:endParaRPr lang="en-US"/>
          </a:p>
        </p:txBody>
      </p:sp>
      <p:pic>
        <p:nvPicPr>
          <p:cNvPr id="7" name="Picture 9" descr="TemplateLandscape_bottom"/>
          <p:cNvPicPr>
            <a:picLocks noChangeAspect="1" noChangeArrowheads="1"/>
          </p:cNvPicPr>
          <p:nvPr userDrawn="1"/>
        </p:nvPicPr>
        <p:blipFill>
          <a:blip r:embed="rId2" cstate="print"/>
          <a:srcRect/>
          <a:stretch>
            <a:fillRect/>
          </a:stretch>
        </p:blipFill>
        <p:spPr bwMode="auto">
          <a:xfrm>
            <a:off x="300038" y="6165850"/>
            <a:ext cx="8880475" cy="720725"/>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0AD0312-0F42-4D3D-9F16-5446E7430E77}" type="slidenum">
              <a:rPr lang="en-US"/>
              <a:pPr>
                <a:defRPr/>
              </a:pPr>
              <a:t>‹#›</a:t>
            </a:fld>
            <a:endParaRPr lang="en-US"/>
          </a:p>
        </p:txBody>
      </p:sp>
      <p:pic>
        <p:nvPicPr>
          <p:cNvPr id="7" name="Picture 9" descr="TemplateLandscape_bottom"/>
          <p:cNvPicPr>
            <a:picLocks noChangeAspect="1" noChangeArrowheads="1"/>
          </p:cNvPicPr>
          <p:nvPr userDrawn="1"/>
        </p:nvPicPr>
        <p:blipFill>
          <a:blip r:embed="rId2" cstate="print"/>
          <a:srcRect/>
          <a:stretch>
            <a:fillRect/>
          </a:stretch>
        </p:blipFill>
        <p:spPr bwMode="auto">
          <a:xfrm>
            <a:off x="300038" y="6165850"/>
            <a:ext cx="8880475" cy="720725"/>
          </a:xfrm>
          <a:prstGeom prst="rect">
            <a:avLst/>
          </a:prstGeom>
          <a:noFill/>
          <a:ln w="9525">
            <a:noFill/>
            <a:miter lim="800000"/>
            <a:headEnd/>
            <a:tailEnd/>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7213DCA-289C-44D2-856C-DDD84E04C5E4}" type="slidenum">
              <a:rPr lang="en-US"/>
              <a:pPr>
                <a:defRPr/>
              </a:pPr>
              <a:t>‹#›</a:t>
            </a:fld>
            <a:endParaRPr lang="en-US"/>
          </a:p>
        </p:txBody>
      </p:sp>
      <p:pic>
        <p:nvPicPr>
          <p:cNvPr id="8" name="Picture 9" descr="TemplateLandscape_bottom"/>
          <p:cNvPicPr>
            <a:picLocks noChangeAspect="1" noChangeArrowheads="1"/>
          </p:cNvPicPr>
          <p:nvPr userDrawn="1"/>
        </p:nvPicPr>
        <p:blipFill>
          <a:blip r:embed="rId2" cstate="print"/>
          <a:srcRect/>
          <a:stretch>
            <a:fillRect/>
          </a:stretch>
        </p:blipFill>
        <p:spPr bwMode="auto">
          <a:xfrm>
            <a:off x="300038" y="6165850"/>
            <a:ext cx="8880475" cy="720725"/>
          </a:xfrm>
          <a:prstGeom prst="rect">
            <a:avLst/>
          </a:prstGeom>
          <a:noFill/>
          <a:ln w="9525">
            <a:noFill/>
            <a:miter lim="800000"/>
            <a:headEnd/>
            <a:tailEnd/>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036E6AF-8398-4406-96AB-83AFCA559809}"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1932D44-E279-446D-93A8-84C590382202}"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A9CEED4-60E8-4184-B2DB-1E7A811F10A1}"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42A64BD-2916-4D1A-B8DE-997C8AD1183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77952F4-B9A6-4EB2-BA6A-C08DE8C49129}"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607F082-6B0D-4576-B9A6-34FB1DB91B5E}"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97EEC99-CFFF-41F4-A862-91C78877785E}"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Box 3"/>
          <p:cNvSpPr txBox="1"/>
          <p:nvPr userDrawn="1"/>
        </p:nvSpPr>
        <p:spPr>
          <a:xfrm>
            <a:off x="0" y="0"/>
            <a:ext cx="9144000" cy="523875"/>
          </a:xfrm>
          <a:prstGeom prst="rect">
            <a:avLst/>
          </a:prstGeom>
          <a:solidFill>
            <a:schemeClr val="tx2"/>
          </a:solidFill>
        </p:spPr>
        <p:txBody>
          <a:bodyPr>
            <a:spAutoFit/>
          </a:bodyPr>
          <a:lstStyle/>
          <a:p>
            <a:pPr fontAlgn="auto">
              <a:spcBef>
                <a:spcPts val="0"/>
              </a:spcBef>
              <a:spcAft>
                <a:spcPts val="0"/>
              </a:spcAft>
              <a:defRPr/>
            </a:pPr>
            <a:endParaRPr lang="en-US" sz="2800" dirty="0">
              <a:solidFill>
                <a:srgbClr val="FFFF00"/>
              </a:solidFill>
              <a:latin typeface="+mn-lt"/>
              <a:cs typeface="+mn-cs"/>
            </a:endParaRPr>
          </a:p>
        </p:txBody>
      </p:sp>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D9DCD436-D5D2-4058-9AEF-23A08DBA1433}" type="slidenum">
              <a:rPr lang="en-US"/>
              <a:pPr>
                <a:defRPr/>
              </a:pPr>
              <a:t>‹#›</a:t>
            </a:fld>
            <a:endParaRPr lang="en-US"/>
          </a:p>
        </p:txBody>
      </p:sp>
      <p:pic>
        <p:nvPicPr>
          <p:cNvPr id="9" name="Picture 9" descr="TemplateLandscape_bottom"/>
          <p:cNvPicPr>
            <a:picLocks noChangeAspect="1" noChangeArrowheads="1"/>
          </p:cNvPicPr>
          <p:nvPr userDrawn="1"/>
        </p:nvPicPr>
        <p:blipFill>
          <a:blip r:embed="rId2" cstate="print"/>
          <a:srcRect/>
          <a:stretch>
            <a:fillRect/>
          </a:stretch>
        </p:blipFill>
        <p:spPr bwMode="auto">
          <a:xfrm>
            <a:off x="300038" y="6165850"/>
            <a:ext cx="8880475" cy="720725"/>
          </a:xfrm>
          <a:prstGeom prst="rect">
            <a:avLst/>
          </a:prstGeom>
          <a:noFill/>
          <a:ln w="9525">
            <a:noFill/>
            <a:miter lim="800000"/>
            <a:headEnd/>
            <a:tailEnd/>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010AD7-2D34-4D9A-AF3B-D7293113C43F}" type="slidenum">
              <a:rPr lang="en-US"/>
              <a:pPr>
                <a:defRPr/>
              </a:pPr>
              <a:t>‹#›</a:t>
            </a:fld>
            <a:endParaRPr lang="en-US"/>
          </a:p>
        </p:txBody>
      </p:sp>
      <p:pic>
        <p:nvPicPr>
          <p:cNvPr id="7" name="Picture 9" descr="TemplateLandscape_bottom"/>
          <p:cNvPicPr>
            <a:picLocks noChangeAspect="1" noChangeArrowheads="1"/>
          </p:cNvPicPr>
          <p:nvPr userDrawn="1"/>
        </p:nvPicPr>
        <p:blipFill>
          <a:blip r:embed="rId2" cstate="print"/>
          <a:srcRect/>
          <a:stretch>
            <a:fillRect/>
          </a:stretch>
        </p:blipFill>
        <p:spPr bwMode="auto">
          <a:xfrm>
            <a:off x="300038" y="6165850"/>
            <a:ext cx="8880475" cy="720725"/>
          </a:xfrm>
          <a:prstGeom prst="rect">
            <a:avLst/>
          </a:prstGeom>
          <a:noFill/>
          <a:ln w="9525">
            <a:noFill/>
            <a:miter lim="800000"/>
            <a:headEnd/>
            <a:tailEnd/>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0AD0312-0F42-4D3D-9F16-5446E7430E77}" type="slidenum">
              <a:rPr lang="en-US"/>
              <a:pPr>
                <a:defRPr/>
              </a:pPr>
              <a:t>‹#›</a:t>
            </a:fld>
            <a:endParaRPr lang="en-US"/>
          </a:p>
        </p:txBody>
      </p:sp>
      <p:pic>
        <p:nvPicPr>
          <p:cNvPr id="7" name="Picture 9" descr="TemplateLandscape_bottom"/>
          <p:cNvPicPr>
            <a:picLocks noChangeAspect="1" noChangeArrowheads="1"/>
          </p:cNvPicPr>
          <p:nvPr userDrawn="1"/>
        </p:nvPicPr>
        <p:blipFill>
          <a:blip r:embed="rId2" cstate="print"/>
          <a:srcRect/>
          <a:stretch>
            <a:fillRect/>
          </a:stretch>
        </p:blipFill>
        <p:spPr bwMode="auto">
          <a:xfrm>
            <a:off x="300038" y="6165850"/>
            <a:ext cx="8880475" cy="720725"/>
          </a:xfrm>
          <a:prstGeom prst="rect">
            <a:avLst/>
          </a:prstGeom>
          <a:noFill/>
          <a:ln w="9525">
            <a:noFill/>
            <a:miter lim="800000"/>
            <a:headEnd/>
            <a:tailEnd/>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7213DCA-289C-44D2-856C-DDD84E04C5E4}" type="slidenum">
              <a:rPr lang="en-US"/>
              <a:pPr>
                <a:defRPr/>
              </a:pPr>
              <a:t>‹#›</a:t>
            </a:fld>
            <a:endParaRPr lang="en-US"/>
          </a:p>
        </p:txBody>
      </p:sp>
      <p:pic>
        <p:nvPicPr>
          <p:cNvPr id="8" name="Picture 9" descr="TemplateLandscape_bottom"/>
          <p:cNvPicPr>
            <a:picLocks noChangeAspect="1" noChangeArrowheads="1"/>
          </p:cNvPicPr>
          <p:nvPr userDrawn="1"/>
        </p:nvPicPr>
        <p:blipFill>
          <a:blip r:embed="rId2" cstate="print"/>
          <a:srcRect/>
          <a:stretch>
            <a:fillRect/>
          </a:stretch>
        </p:blipFill>
        <p:spPr bwMode="auto">
          <a:xfrm>
            <a:off x="300038" y="6165850"/>
            <a:ext cx="8880475" cy="720725"/>
          </a:xfrm>
          <a:prstGeom prst="rect">
            <a:avLst/>
          </a:prstGeom>
          <a:noFill/>
          <a:ln w="9525">
            <a:noFill/>
            <a:miter lim="800000"/>
            <a:headEnd/>
            <a:tailEnd/>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036E6AF-8398-4406-96AB-83AFCA559809}"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1932D44-E279-446D-93A8-84C590382202}"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A9CEED4-60E8-4184-B2DB-1E7A811F10A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42A64BD-2916-4D1A-B8DE-997C8AD11832}"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77952F4-B9A6-4EB2-BA6A-C08DE8C49129}"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607F082-6B0D-4576-B9A6-34FB1DB91B5E}"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97EEC99-CFFF-41F4-A862-91C78877785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036E6AF-8398-4406-96AB-83AFCA55980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1932D44-E279-446D-93A8-84C59038220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A9CEED4-60E8-4184-B2DB-1E7A811F10A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42A64BD-2916-4D1A-B8DE-997C8AD1183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77952F4-B9A6-4EB2-BA6A-C08DE8C4912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63448AC1-F335-4FBC-9435-B8B09E2C95A7}" type="slidenum">
              <a:rPr lang="en-US"/>
              <a:pPr>
                <a:defRPr/>
              </a:pPr>
              <a:t>‹#›</a:t>
            </a:fld>
            <a:endParaRPr lang="en-US"/>
          </a:p>
        </p:txBody>
      </p:sp>
      <p:pic>
        <p:nvPicPr>
          <p:cNvPr id="7" name="Picture 9" descr="TemplateLandscape_bottom"/>
          <p:cNvPicPr>
            <a:picLocks noChangeAspect="1" noChangeArrowheads="1"/>
          </p:cNvPicPr>
          <p:nvPr userDrawn="1"/>
        </p:nvPicPr>
        <p:blipFill>
          <a:blip r:embed="rId13" cstate="print"/>
          <a:srcRect/>
          <a:stretch>
            <a:fillRect/>
          </a:stretch>
        </p:blipFill>
        <p:spPr bwMode="auto">
          <a:xfrm>
            <a:off x="300038" y="6165850"/>
            <a:ext cx="8880475" cy="720725"/>
          </a:xfrm>
          <a:prstGeom prst="rect">
            <a:avLst/>
          </a:prstGeom>
          <a:noFill/>
          <a:ln w="9525">
            <a:noFill/>
            <a:miter lim="800000"/>
            <a:headEnd/>
            <a:tailEnd/>
          </a:ln>
        </p:spPr>
      </p:pic>
      <p:sp>
        <p:nvSpPr>
          <p:cNvPr id="8" name="Slide Number Placeholder 5"/>
          <p:cNvSpPr txBox="1">
            <a:spLocks/>
          </p:cNvSpPr>
          <p:nvPr userDrawn="1"/>
        </p:nvSpPr>
        <p:spPr>
          <a:xfrm>
            <a:off x="228600" y="6478361"/>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D9DCD436-D5D2-4058-9AEF-23A08DBA1433}"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79"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63448AC1-F335-4FBC-9435-B8B09E2C95A7}" type="slidenum">
              <a:rPr lang="en-US"/>
              <a:pPr>
                <a:defRPr/>
              </a:pPr>
              <a:t>‹#›</a:t>
            </a:fld>
            <a:endParaRPr lang="en-US"/>
          </a:p>
        </p:txBody>
      </p:sp>
      <p:pic>
        <p:nvPicPr>
          <p:cNvPr id="7" name="Picture 9" descr="TemplateLandscape_bottom"/>
          <p:cNvPicPr>
            <a:picLocks noChangeAspect="1" noChangeArrowheads="1"/>
          </p:cNvPicPr>
          <p:nvPr userDrawn="1"/>
        </p:nvPicPr>
        <p:blipFill>
          <a:blip r:embed="rId13" cstate="print"/>
          <a:srcRect/>
          <a:stretch>
            <a:fillRect/>
          </a:stretch>
        </p:blipFill>
        <p:spPr bwMode="auto">
          <a:xfrm>
            <a:off x="300038" y="6165850"/>
            <a:ext cx="8880475" cy="7207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63448AC1-F335-4FBC-9435-B8B09E2C95A7}" type="slidenum">
              <a:rPr lang="en-US"/>
              <a:pPr>
                <a:defRPr/>
              </a:pPr>
              <a:t>‹#›</a:t>
            </a:fld>
            <a:endParaRPr lang="en-US"/>
          </a:p>
        </p:txBody>
      </p:sp>
      <p:pic>
        <p:nvPicPr>
          <p:cNvPr id="7" name="Picture 9" descr="TemplateLandscape_bottom"/>
          <p:cNvPicPr>
            <a:picLocks noChangeAspect="1" noChangeArrowheads="1"/>
          </p:cNvPicPr>
          <p:nvPr userDrawn="1"/>
        </p:nvPicPr>
        <p:blipFill>
          <a:blip r:embed="rId13" cstate="print"/>
          <a:srcRect/>
          <a:stretch>
            <a:fillRect/>
          </a:stretch>
        </p:blipFill>
        <p:spPr bwMode="auto">
          <a:xfrm>
            <a:off x="300038" y="6165850"/>
            <a:ext cx="8880475" cy="7207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3.jpeg"/><Relationship Id="rId13" Type="http://schemas.openxmlformats.org/officeDocument/2006/relationships/image" Target="cid:image006.jpg@01CFF854.65A7C9B0" TargetMode="External"/><Relationship Id="rId3" Type="http://schemas.openxmlformats.org/officeDocument/2006/relationships/image" Target="../media/image28.jpeg"/><Relationship Id="rId7" Type="http://schemas.openxmlformats.org/officeDocument/2006/relationships/image" Target="../media/image32.jpeg"/><Relationship Id="rId12" Type="http://schemas.openxmlformats.org/officeDocument/2006/relationships/image" Target="../media/image37.jpe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jpeg"/><Relationship Id="rId11" Type="http://schemas.openxmlformats.org/officeDocument/2006/relationships/image" Target="../media/image36.jpeg"/><Relationship Id="rId5" Type="http://schemas.openxmlformats.org/officeDocument/2006/relationships/image" Target="../media/image30.jpeg"/><Relationship Id="rId10" Type="http://schemas.openxmlformats.org/officeDocument/2006/relationships/image" Target="../media/image35.jpeg"/><Relationship Id="rId4" Type="http://schemas.openxmlformats.org/officeDocument/2006/relationships/image" Target="../media/image29.jpeg"/><Relationship Id="rId9" Type="http://schemas.openxmlformats.org/officeDocument/2006/relationships/image" Target="../media/image34.jpeg"/></Relationships>
</file>

<file path=ppt/slides/_rels/slide22.xml.rels><?xml version="1.0" encoding="UTF-8" standalone="yes"?>
<Relationships xmlns="http://schemas.openxmlformats.org/package/2006/relationships"><Relationship Id="rId13" Type="http://schemas.openxmlformats.org/officeDocument/2006/relationships/image" Target="../media/image48.png"/><Relationship Id="rId18" Type="http://schemas.openxmlformats.org/officeDocument/2006/relationships/image" Target="../media/image53.jpeg"/><Relationship Id="rId26" Type="http://schemas.openxmlformats.org/officeDocument/2006/relationships/image" Target="../media/image61.png"/><Relationship Id="rId39" Type="http://schemas.openxmlformats.org/officeDocument/2006/relationships/image" Target="../media/image74.jpeg"/><Relationship Id="rId21" Type="http://schemas.openxmlformats.org/officeDocument/2006/relationships/image" Target="../media/image56.jpeg"/><Relationship Id="rId34" Type="http://schemas.openxmlformats.org/officeDocument/2006/relationships/image" Target="../media/image69.png"/><Relationship Id="rId42" Type="http://schemas.openxmlformats.org/officeDocument/2006/relationships/image" Target="../media/image77.jpeg"/><Relationship Id="rId47" Type="http://schemas.openxmlformats.org/officeDocument/2006/relationships/image" Target="../media/image82.png"/><Relationship Id="rId50" Type="http://schemas.openxmlformats.org/officeDocument/2006/relationships/image" Target="../media/image85.png"/><Relationship Id="rId55" Type="http://schemas.openxmlformats.org/officeDocument/2006/relationships/image" Target="../media/image90.png"/><Relationship Id="rId7" Type="http://schemas.openxmlformats.org/officeDocument/2006/relationships/image" Target="../media/image42.png"/><Relationship Id="rId12" Type="http://schemas.openxmlformats.org/officeDocument/2006/relationships/image" Target="../media/image47.jpeg"/><Relationship Id="rId17" Type="http://schemas.openxmlformats.org/officeDocument/2006/relationships/image" Target="../media/image52.jpeg"/><Relationship Id="rId25" Type="http://schemas.openxmlformats.org/officeDocument/2006/relationships/image" Target="../media/image60.jpeg"/><Relationship Id="rId33" Type="http://schemas.openxmlformats.org/officeDocument/2006/relationships/image" Target="../media/image68.jpeg"/><Relationship Id="rId38" Type="http://schemas.openxmlformats.org/officeDocument/2006/relationships/image" Target="../media/image73.jpeg"/><Relationship Id="rId46" Type="http://schemas.openxmlformats.org/officeDocument/2006/relationships/image" Target="../media/image81.jpeg"/><Relationship Id="rId59" Type="http://schemas.openxmlformats.org/officeDocument/2006/relationships/image" Target="../media/image94.jpeg"/><Relationship Id="rId2" Type="http://schemas.openxmlformats.org/officeDocument/2006/relationships/notesSlide" Target="../notesSlides/notesSlide10.xml"/><Relationship Id="rId16" Type="http://schemas.openxmlformats.org/officeDocument/2006/relationships/image" Target="../media/image51.jpeg"/><Relationship Id="rId20" Type="http://schemas.openxmlformats.org/officeDocument/2006/relationships/image" Target="../media/image55.png"/><Relationship Id="rId29" Type="http://schemas.openxmlformats.org/officeDocument/2006/relationships/image" Target="../media/image64.jpeg"/><Relationship Id="rId41" Type="http://schemas.openxmlformats.org/officeDocument/2006/relationships/image" Target="../media/image76.jpeg"/><Relationship Id="rId54" Type="http://schemas.openxmlformats.org/officeDocument/2006/relationships/image" Target="../media/image89.png"/><Relationship Id="rId1" Type="http://schemas.openxmlformats.org/officeDocument/2006/relationships/slideLayout" Target="../slideLayouts/slideLayout7.xml"/><Relationship Id="rId6" Type="http://schemas.openxmlformats.org/officeDocument/2006/relationships/image" Target="../media/image41.jpeg"/><Relationship Id="rId11" Type="http://schemas.openxmlformats.org/officeDocument/2006/relationships/image" Target="../media/image46.jpeg"/><Relationship Id="rId24" Type="http://schemas.openxmlformats.org/officeDocument/2006/relationships/image" Target="../media/image59.png"/><Relationship Id="rId32" Type="http://schemas.openxmlformats.org/officeDocument/2006/relationships/image" Target="../media/image67.jpeg"/><Relationship Id="rId37" Type="http://schemas.openxmlformats.org/officeDocument/2006/relationships/image" Target="../media/image72.png"/><Relationship Id="rId40" Type="http://schemas.openxmlformats.org/officeDocument/2006/relationships/image" Target="../media/image75.jpeg"/><Relationship Id="rId45" Type="http://schemas.openxmlformats.org/officeDocument/2006/relationships/image" Target="../media/image80.png"/><Relationship Id="rId53" Type="http://schemas.openxmlformats.org/officeDocument/2006/relationships/image" Target="../media/image88.png"/><Relationship Id="rId58" Type="http://schemas.openxmlformats.org/officeDocument/2006/relationships/image" Target="../media/image93.png"/><Relationship Id="rId5" Type="http://schemas.openxmlformats.org/officeDocument/2006/relationships/image" Target="../media/image40.png"/><Relationship Id="rId15" Type="http://schemas.openxmlformats.org/officeDocument/2006/relationships/image" Target="../media/image50.jpeg"/><Relationship Id="rId23" Type="http://schemas.openxmlformats.org/officeDocument/2006/relationships/image" Target="../media/image58.png"/><Relationship Id="rId28" Type="http://schemas.openxmlformats.org/officeDocument/2006/relationships/image" Target="../media/image63.jpeg"/><Relationship Id="rId36" Type="http://schemas.openxmlformats.org/officeDocument/2006/relationships/image" Target="../media/image71.jpeg"/><Relationship Id="rId49" Type="http://schemas.openxmlformats.org/officeDocument/2006/relationships/image" Target="../media/image84.jpeg"/><Relationship Id="rId57" Type="http://schemas.openxmlformats.org/officeDocument/2006/relationships/image" Target="../media/image92.jpeg"/><Relationship Id="rId10" Type="http://schemas.openxmlformats.org/officeDocument/2006/relationships/image" Target="../media/image45.jpeg"/><Relationship Id="rId19" Type="http://schemas.openxmlformats.org/officeDocument/2006/relationships/image" Target="../media/image54.jpeg"/><Relationship Id="rId31" Type="http://schemas.openxmlformats.org/officeDocument/2006/relationships/image" Target="../media/image66.jpeg"/><Relationship Id="rId44" Type="http://schemas.openxmlformats.org/officeDocument/2006/relationships/image" Target="../media/image79.png"/><Relationship Id="rId52" Type="http://schemas.openxmlformats.org/officeDocument/2006/relationships/image" Target="../media/image87.jpeg"/><Relationship Id="rId4" Type="http://schemas.openxmlformats.org/officeDocument/2006/relationships/image" Target="../media/image39.png"/><Relationship Id="rId9" Type="http://schemas.openxmlformats.org/officeDocument/2006/relationships/image" Target="../media/image44.jpeg"/><Relationship Id="rId14" Type="http://schemas.openxmlformats.org/officeDocument/2006/relationships/image" Target="../media/image49.jpeg"/><Relationship Id="rId22" Type="http://schemas.openxmlformats.org/officeDocument/2006/relationships/image" Target="../media/image57.png"/><Relationship Id="rId27" Type="http://schemas.openxmlformats.org/officeDocument/2006/relationships/image" Target="../media/image62.png"/><Relationship Id="rId30" Type="http://schemas.openxmlformats.org/officeDocument/2006/relationships/image" Target="../media/image65.jpeg"/><Relationship Id="rId35" Type="http://schemas.openxmlformats.org/officeDocument/2006/relationships/image" Target="../media/image70.jpeg"/><Relationship Id="rId43" Type="http://schemas.openxmlformats.org/officeDocument/2006/relationships/image" Target="../media/image78.jpeg"/><Relationship Id="rId48" Type="http://schemas.openxmlformats.org/officeDocument/2006/relationships/image" Target="../media/image83.jpeg"/><Relationship Id="rId56" Type="http://schemas.openxmlformats.org/officeDocument/2006/relationships/image" Target="../media/image91.png"/><Relationship Id="rId8" Type="http://schemas.openxmlformats.org/officeDocument/2006/relationships/image" Target="../media/image43.png"/><Relationship Id="rId51" Type="http://schemas.openxmlformats.org/officeDocument/2006/relationships/image" Target="../media/image86.jpeg"/><Relationship Id="rId3" Type="http://schemas.openxmlformats.org/officeDocument/2006/relationships/image" Target="../media/image38.jpeg"/></Relationships>
</file>

<file path=ppt/slides/_rels/slide23.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6.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png"/><Relationship Id="rId9"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www.amazon.co.uk/Charisma-Secrets-Making-Lasting-Impression/dp/0273761587" TargetMode="External"/><Relationship Id="rId1"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4294763"/>
            <a:ext cx="8153400" cy="1323439"/>
          </a:xfrm>
          <a:prstGeom prst="rect">
            <a:avLst/>
          </a:prstGeom>
        </p:spPr>
        <p:txBody>
          <a:bodyPr wrap="square">
            <a:spAutoFit/>
          </a:bodyPr>
          <a:lstStyle/>
          <a:p>
            <a:pPr algn="ctr">
              <a:defRPr/>
            </a:pPr>
            <a:r>
              <a:rPr lang="en-US" sz="2000" b="1" dirty="0">
                <a:solidFill>
                  <a:schemeClr val="accent6">
                    <a:lumMod val="75000"/>
                  </a:schemeClr>
                </a:solidFill>
                <a:latin typeface="+mn-lt"/>
              </a:rPr>
              <a:t>Make an impact </a:t>
            </a:r>
            <a:r>
              <a:rPr lang="en-US" b="1" dirty="0">
                <a:solidFill>
                  <a:schemeClr val="accent1">
                    <a:lumMod val="75000"/>
                  </a:schemeClr>
                </a:solidFill>
                <a:latin typeface="+mn-lt"/>
              </a:rPr>
              <a:t>in meetings, calls, </a:t>
            </a:r>
            <a:r>
              <a:rPr lang="en-US" b="1" dirty="0" smtClean="0">
                <a:solidFill>
                  <a:schemeClr val="accent1">
                    <a:lumMod val="75000"/>
                  </a:schemeClr>
                </a:solidFill>
                <a:latin typeface="+mn-lt"/>
              </a:rPr>
              <a:t>networking events, informal events</a:t>
            </a:r>
            <a:endParaRPr lang="en-IN" b="1" dirty="0">
              <a:solidFill>
                <a:schemeClr val="accent1">
                  <a:lumMod val="75000"/>
                </a:schemeClr>
              </a:solidFill>
              <a:latin typeface="+mn-lt"/>
            </a:endParaRPr>
          </a:p>
          <a:p>
            <a:pPr algn="ctr">
              <a:defRPr/>
            </a:pPr>
            <a:r>
              <a:rPr lang="en-US" b="1" dirty="0">
                <a:solidFill>
                  <a:schemeClr val="accent1">
                    <a:lumMod val="75000"/>
                  </a:schemeClr>
                </a:solidFill>
                <a:latin typeface="+mn-lt"/>
              </a:rPr>
              <a:t>Be aware of your</a:t>
            </a:r>
            <a:r>
              <a:rPr lang="en-US" sz="2000" b="1" dirty="0" smtClean="0">
                <a:solidFill>
                  <a:schemeClr val="accent6">
                    <a:lumMod val="75000"/>
                  </a:schemeClr>
                </a:solidFill>
                <a:latin typeface="+mn-lt"/>
              </a:rPr>
              <a:t> personal brand </a:t>
            </a:r>
            <a:r>
              <a:rPr lang="en-US" b="1" dirty="0">
                <a:solidFill>
                  <a:schemeClr val="accent1">
                    <a:lumMod val="75000"/>
                  </a:schemeClr>
                </a:solidFill>
                <a:latin typeface="+mn-lt"/>
              </a:rPr>
              <a:t>and its impact on others.</a:t>
            </a:r>
          </a:p>
          <a:p>
            <a:pPr algn="ctr">
              <a:defRPr/>
            </a:pPr>
            <a:r>
              <a:rPr lang="en-US" sz="2000" b="1" dirty="0" smtClean="0">
                <a:solidFill>
                  <a:schemeClr val="accent6">
                    <a:lumMod val="75000"/>
                  </a:schemeClr>
                </a:solidFill>
                <a:latin typeface="+mn-lt"/>
              </a:rPr>
              <a:t>Influence </a:t>
            </a:r>
            <a:r>
              <a:rPr lang="en-US" sz="2000" b="1" dirty="0">
                <a:solidFill>
                  <a:schemeClr val="accent6">
                    <a:lumMod val="75000"/>
                  </a:schemeClr>
                </a:solidFill>
                <a:latin typeface="+mn-lt"/>
              </a:rPr>
              <a:t>others</a:t>
            </a:r>
            <a:r>
              <a:rPr lang="en-US" b="1" dirty="0">
                <a:solidFill>
                  <a:schemeClr val="accent1">
                    <a:lumMod val="75000"/>
                  </a:schemeClr>
                </a:solidFill>
                <a:latin typeface="+mn-lt"/>
              </a:rPr>
              <a:t> through reasoning and </a:t>
            </a:r>
            <a:r>
              <a:rPr lang="en-US" sz="2000" b="1" dirty="0">
                <a:solidFill>
                  <a:schemeClr val="accent6">
                    <a:lumMod val="75000"/>
                  </a:schemeClr>
                </a:solidFill>
                <a:latin typeface="+mn-lt"/>
              </a:rPr>
              <a:t>building positive relationships</a:t>
            </a:r>
            <a:endParaRPr lang="en-IN" sz="2000" b="1" dirty="0">
              <a:solidFill>
                <a:schemeClr val="accent6">
                  <a:lumMod val="75000"/>
                </a:schemeClr>
              </a:solidFill>
              <a:latin typeface="+mn-lt"/>
            </a:endParaRPr>
          </a:p>
          <a:p>
            <a:pPr algn="ctr">
              <a:defRPr/>
            </a:pPr>
            <a:r>
              <a:rPr lang="en-US" b="1" dirty="0">
                <a:solidFill>
                  <a:schemeClr val="accent1">
                    <a:lumMod val="75000"/>
                  </a:schemeClr>
                </a:solidFill>
                <a:latin typeface="+mn-lt"/>
              </a:rPr>
              <a:t>Use multiple colors of your personality to </a:t>
            </a:r>
            <a:r>
              <a:rPr lang="en-US" sz="2000" b="1" dirty="0">
                <a:solidFill>
                  <a:schemeClr val="accent6">
                    <a:lumMod val="75000"/>
                  </a:schemeClr>
                </a:solidFill>
                <a:latin typeface="+mn-lt"/>
              </a:rPr>
              <a:t>get the point </a:t>
            </a:r>
            <a:r>
              <a:rPr lang="en-US" sz="2000" b="1" dirty="0" smtClean="0">
                <a:solidFill>
                  <a:schemeClr val="accent6">
                    <a:lumMod val="75000"/>
                  </a:schemeClr>
                </a:solidFill>
                <a:latin typeface="+mn-lt"/>
              </a:rPr>
              <a:t>across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1828800"/>
            <a:ext cx="5486400" cy="2221992"/>
          </a:xfrm>
          <a:prstGeom prst="rect">
            <a:avLst/>
          </a:prstGeom>
        </p:spPr>
      </p:pic>
      <p:pic>
        <p:nvPicPr>
          <p:cNvPr id="1026" name="Picture 2" descr="C:\Users\Varun\Dropbox\Artwork For MLA India - Branding 2016\Swirl_Logos\BlueSwirlLogoLocationsSloga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33265" y="228589"/>
            <a:ext cx="1658335" cy="1905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174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rot="19605341">
            <a:off x="212526" y="2375440"/>
            <a:ext cx="8873156" cy="1569660"/>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9600" b="1" dirty="0">
                <a:ln w="11430"/>
                <a:solidFill>
                  <a:srgbClr val="DDDDDD"/>
                </a:solidFill>
              </a:rPr>
              <a:t>Sample</a:t>
            </a:r>
          </a:p>
        </p:txBody>
      </p:sp>
      <p:sp>
        <p:nvSpPr>
          <p:cNvPr id="8" name="TextBox 7"/>
          <p:cNvSpPr txBox="1"/>
          <p:nvPr/>
        </p:nvSpPr>
        <p:spPr>
          <a:xfrm>
            <a:off x="0" y="533400"/>
            <a:ext cx="8839199" cy="340519"/>
          </a:xfrm>
          <a:prstGeom prst="roundRect">
            <a:avLst/>
          </a:prstGeom>
          <a:noFill/>
          <a:ln>
            <a:noFill/>
          </a:ln>
        </p:spPr>
        <p:txBody>
          <a:bodyPr wrap="square">
            <a:spAutoFit/>
          </a:bodyPr>
          <a:lstStyle/>
          <a:p>
            <a:pPr algn="just">
              <a:defRPr/>
            </a:pPr>
            <a:r>
              <a:rPr lang="en-IN" sz="1400" dirty="0" smtClean="0">
                <a:latin typeface="+mn-lt"/>
              </a:rPr>
              <a:t>Here is a </a:t>
            </a:r>
            <a:r>
              <a:rPr lang="en-IN" sz="1400" b="1" dirty="0" smtClean="0">
                <a:solidFill>
                  <a:srgbClr val="00B0F0"/>
                </a:solidFill>
                <a:latin typeface="+mn-lt"/>
              </a:rPr>
              <a:t>sample of how we frame our objectives </a:t>
            </a:r>
            <a:r>
              <a:rPr lang="en-IN" sz="1400" dirty="0" smtClean="0">
                <a:latin typeface="+mn-lt"/>
              </a:rPr>
              <a:t>before we deliver a workshop.</a:t>
            </a:r>
            <a:endParaRPr lang="en-IN" sz="1400" dirty="0">
              <a:latin typeface="+mn-lt"/>
              <a:cs typeface="Arial" charset="0"/>
            </a:endParaRPr>
          </a:p>
        </p:txBody>
      </p:sp>
      <p:sp>
        <p:nvSpPr>
          <p:cNvPr id="11" name="TextBox 10"/>
          <p:cNvSpPr txBox="1"/>
          <p:nvPr/>
        </p:nvSpPr>
        <p:spPr>
          <a:xfrm>
            <a:off x="400050" y="-4465"/>
            <a:ext cx="8286750" cy="461665"/>
          </a:xfrm>
          <a:prstGeom prst="rect">
            <a:avLst/>
          </a:prstGeom>
          <a:noFill/>
        </p:spPr>
        <p:txBody>
          <a:bodyPr wrap="square">
            <a:spAutoFit/>
          </a:bodyPr>
          <a:lstStyle/>
          <a:p>
            <a:pPr>
              <a:defRPr/>
            </a:pPr>
            <a:r>
              <a:rPr lang="en-GB" sz="2400" b="1" dirty="0">
                <a:solidFill>
                  <a:schemeClr val="tx2"/>
                </a:solidFill>
                <a:latin typeface="Arial" pitchFamily="34" charset="0"/>
                <a:ea typeface="Times New Roman" pitchFamily="18" charset="0"/>
                <a:cs typeface="Arial" pitchFamily="34" charset="0"/>
              </a:rPr>
              <a:t>Personal Impact Workshop Objectives</a:t>
            </a:r>
            <a:endParaRPr lang="en-US" sz="2400" b="1" dirty="0">
              <a:solidFill>
                <a:schemeClr val="tx2"/>
              </a:solidFill>
              <a:latin typeface="Arial" pitchFamily="34" charset="0"/>
              <a:ea typeface="Times New Roman" pitchFamily="18" charset="0"/>
              <a:cs typeface="Arial" pitchFamily="34" charset="0"/>
            </a:endParaRPr>
          </a:p>
        </p:txBody>
      </p:sp>
      <p:sp>
        <p:nvSpPr>
          <p:cNvPr id="9" name="Rounded Rectangle 8"/>
          <p:cNvSpPr/>
          <p:nvPr/>
        </p:nvSpPr>
        <p:spPr>
          <a:xfrm>
            <a:off x="4038600" y="3020139"/>
            <a:ext cx="5105400" cy="2553891"/>
          </a:xfrm>
          <a:prstGeom prst="roundRect">
            <a:avLst/>
          </a:prstGeom>
          <a:noFill/>
          <a:ln>
            <a:solidFill>
              <a:schemeClr val="bg1">
                <a:lumMod val="75000"/>
              </a:schemeClr>
            </a:solidFill>
          </a:ln>
        </p:spPr>
        <p:txBody>
          <a:bodyPr wrap="square">
            <a:spAutoFit/>
          </a:bodyPr>
          <a:lstStyle/>
          <a:p>
            <a:pPr indent="228600" eaLnBrk="0" hangingPunct="0">
              <a:tabLst>
                <a:tab pos="457200" algn="r"/>
                <a:tab pos="2636838" algn="ctr"/>
                <a:tab pos="5273675" algn="r"/>
              </a:tabLst>
              <a:defRPr/>
            </a:pPr>
            <a:r>
              <a:rPr lang="en-GB" sz="1600" b="1" i="1" dirty="0">
                <a:solidFill>
                  <a:schemeClr val="accent5">
                    <a:lumMod val="50000"/>
                  </a:schemeClr>
                </a:solidFill>
                <a:latin typeface="+mj-lt"/>
                <a:ea typeface="Times New Roman" pitchFamily="18" charset="0"/>
                <a:cs typeface="Arial" pitchFamily="34" charset="0"/>
              </a:rPr>
              <a:t>Be more able to</a:t>
            </a:r>
            <a:r>
              <a:rPr lang="en-GB" sz="1600" b="1" dirty="0">
                <a:solidFill>
                  <a:schemeClr val="accent5">
                    <a:lumMod val="50000"/>
                  </a:schemeClr>
                </a:solidFill>
                <a:latin typeface="+mj-lt"/>
                <a:ea typeface="Times New Roman" pitchFamily="18" charset="0"/>
                <a:cs typeface="Arial" pitchFamily="34" charset="0"/>
              </a:rPr>
              <a:t>:</a:t>
            </a:r>
          </a:p>
          <a:p>
            <a:pPr indent="-177800">
              <a:buFont typeface="Arial" pitchFamily="34" charset="0"/>
              <a:buChar char="•"/>
              <a:tabLst>
                <a:tab pos="2636838" algn="ctr"/>
                <a:tab pos="5273675" algn="r"/>
              </a:tabLst>
              <a:defRPr/>
            </a:pPr>
            <a:r>
              <a:rPr lang="en-US" sz="1600" dirty="0" smtClean="0">
                <a:solidFill>
                  <a:srgbClr val="C00000"/>
                </a:solidFill>
                <a:latin typeface="+mn-lt"/>
              </a:rPr>
              <a:t>Engage with a leader in compelling con</a:t>
            </a:r>
            <a:endParaRPr lang="en-US" sz="1600" dirty="0" smtClean="0">
              <a:solidFill>
                <a:srgbClr val="C00000"/>
              </a:solidFill>
              <a:latin typeface="+mn-lt"/>
            </a:endParaRPr>
          </a:p>
          <a:p>
            <a:pPr indent="-177800">
              <a:buFont typeface="Arial" pitchFamily="34" charset="0"/>
              <a:buChar char="•"/>
              <a:tabLst>
                <a:tab pos="2636838" algn="ctr"/>
                <a:tab pos="5273675" algn="r"/>
              </a:tabLst>
              <a:defRPr/>
            </a:pPr>
            <a:r>
              <a:rPr lang="en-GB" sz="1600" dirty="0" smtClean="0">
                <a:solidFill>
                  <a:srgbClr val="C00000"/>
                </a:solidFill>
                <a:latin typeface="+mn-lt"/>
              </a:rPr>
              <a:t>Express my opinions and points of view</a:t>
            </a:r>
            <a:endParaRPr lang="en-US" sz="1600" dirty="0" smtClean="0">
              <a:solidFill>
                <a:srgbClr val="C00000"/>
              </a:solidFill>
              <a:latin typeface="+mn-lt"/>
            </a:endParaRPr>
          </a:p>
          <a:p>
            <a:pPr indent="-177800">
              <a:buFont typeface="Arial" pitchFamily="34" charset="0"/>
              <a:buChar char="•"/>
              <a:tabLst>
                <a:tab pos="2636838" algn="ctr"/>
                <a:tab pos="5273675" algn="r"/>
              </a:tabLst>
              <a:defRPr/>
            </a:pPr>
            <a:r>
              <a:rPr lang="en-GB" sz="1600" dirty="0" smtClean="0">
                <a:solidFill>
                  <a:srgbClr val="C00000"/>
                </a:solidFill>
                <a:latin typeface="+mn-lt"/>
              </a:rPr>
              <a:t>Convey gravitas and natural authority </a:t>
            </a:r>
            <a:endParaRPr lang="en-US" sz="1600" dirty="0" smtClean="0">
              <a:solidFill>
                <a:srgbClr val="C00000"/>
              </a:solidFill>
              <a:latin typeface="+mn-lt"/>
            </a:endParaRPr>
          </a:p>
          <a:p>
            <a:pPr indent="-177800">
              <a:buFont typeface="Arial" pitchFamily="34" charset="0"/>
              <a:buChar char="•"/>
              <a:tabLst>
                <a:tab pos="2636838" algn="ctr"/>
                <a:tab pos="5273675" algn="r"/>
              </a:tabLst>
              <a:defRPr/>
            </a:pPr>
            <a:r>
              <a:rPr lang="en-US" sz="1600" dirty="0" smtClean="0">
                <a:solidFill>
                  <a:srgbClr val="C00000"/>
                </a:solidFill>
                <a:latin typeface="+mn-lt"/>
              </a:rPr>
              <a:t>Increase ability to gain buy-in and create impact through increased personal presence/charisma</a:t>
            </a:r>
          </a:p>
          <a:p>
            <a:pPr indent="-177800">
              <a:buFont typeface="Arial" pitchFamily="34" charset="0"/>
              <a:buChar char="•"/>
              <a:tabLst>
                <a:tab pos="2636838" algn="ctr"/>
                <a:tab pos="5273675" algn="r"/>
              </a:tabLst>
              <a:defRPr/>
            </a:pPr>
            <a:r>
              <a:rPr lang="en-GB" sz="1600" dirty="0" smtClean="0">
                <a:solidFill>
                  <a:srgbClr val="C00000"/>
                </a:solidFill>
                <a:latin typeface="+mn-lt"/>
              </a:rPr>
              <a:t>Be </a:t>
            </a:r>
            <a:r>
              <a:rPr lang="en-GB" sz="1600" dirty="0">
                <a:solidFill>
                  <a:srgbClr val="C00000"/>
                </a:solidFill>
                <a:latin typeface="+mn-lt"/>
              </a:rPr>
              <a:t>alert to what’s going on around </a:t>
            </a:r>
            <a:r>
              <a:rPr lang="en-GB" sz="1600" dirty="0" smtClean="0">
                <a:solidFill>
                  <a:srgbClr val="C00000"/>
                </a:solidFill>
                <a:latin typeface="+mn-lt"/>
              </a:rPr>
              <a:t>you</a:t>
            </a:r>
          </a:p>
          <a:p>
            <a:pPr indent="-177800">
              <a:buFont typeface="Arial" pitchFamily="34" charset="0"/>
              <a:buChar char="•"/>
              <a:tabLst>
                <a:tab pos="2636838" algn="ctr"/>
                <a:tab pos="5273675" algn="r"/>
              </a:tabLst>
              <a:defRPr/>
            </a:pPr>
            <a:r>
              <a:rPr lang="en-GB" sz="1600" dirty="0" smtClean="0">
                <a:solidFill>
                  <a:srgbClr val="C00000"/>
                </a:solidFill>
                <a:latin typeface="+mn-lt"/>
              </a:rPr>
              <a:t>Impress </a:t>
            </a:r>
            <a:r>
              <a:rPr lang="en-GB" sz="1600" dirty="0">
                <a:solidFill>
                  <a:srgbClr val="C00000"/>
                </a:solidFill>
                <a:latin typeface="+mn-lt"/>
              </a:rPr>
              <a:t>and establish </a:t>
            </a:r>
            <a:r>
              <a:rPr lang="en-GB" sz="1600" dirty="0" smtClean="0">
                <a:solidFill>
                  <a:srgbClr val="C00000"/>
                </a:solidFill>
                <a:latin typeface="+mn-lt"/>
              </a:rPr>
              <a:t>credibility</a:t>
            </a:r>
          </a:p>
          <a:p>
            <a:pPr indent="-177800">
              <a:buFont typeface="Arial" pitchFamily="34" charset="0"/>
              <a:buChar char="•"/>
              <a:tabLst>
                <a:tab pos="2636838" algn="ctr"/>
                <a:tab pos="5273675" algn="r"/>
              </a:tabLst>
              <a:defRPr/>
            </a:pPr>
            <a:r>
              <a:rPr lang="en-GB" sz="1600" dirty="0" smtClean="0">
                <a:solidFill>
                  <a:srgbClr val="C00000"/>
                </a:solidFill>
                <a:latin typeface="+mn-lt"/>
              </a:rPr>
              <a:t>Build </a:t>
            </a:r>
            <a:r>
              <a:rPr lang="en-GB" sz="1600" dirty="0">
                <a:solidFill>
                  <a:srgbClr val="C00000"/>
                </a:solidFill>
                <a:latin typeface="+mn-lt"/>
              </a:rPr>
              <a:t>relationships with Clients, seniors and </a:t>
            </a:r>
            <a:r>
              <a:rPr lang="en-GB" sz="1600" dirty="0" smtClean="0">
                <a:solidFill>
                  <a:srgbClr val="C00000"/>
                </a:solidFill>
                <a:latin typeface="+mn-lt"/>
              </a:rPr>
              <a:t>peers</a:t>
            </a:r>
            <a:endParaRPr lang="en-IN" sz="1600" dirty="0" smtClean="0">
              <a:solidFill>
                <a:srgbClr val="C00000"/>
              </a:solidFill>
              <a:latin typeface="+mn-lt"/>
            </a:endParaRPr>
          </a:p>
        </p:txBody>
      </p:sp>
      <p:sp>
        <p:nvSpPr>
          <p:cNvPr id="12" name="Rounded Rectangle 11"/>
          <p:cNvSpPr/>
          <p:nvPr/>
        </p:nvSpPr>
        <p:spPr>
          <a:xfrm>
            <a:off x="152400" y="3008709"/>
            <a:ext cx="3886200" cy="2281476"/>
          </a:xfrm>
          <a:prstGeom prst="roundRect">
            <a:avLst/>
          </a:prstGeom>
          <a:ln>
            <a:solidFill>
              <a:schemeClr val="bg1">
                <a:lumMod val="75000"/>
              </a:schemeClr>
            </a:solidFill>
          </a:ln>
        </p:spPr>
        <p:txBody>
          <a:bodyPr wrap="square">
            <a:spAutoFit/>
          </a:bodyPr>
          <a:lstStyle/>
          <a:p>
            <a:pPr indent="228600" eaLnBrk="0" hangingPunct="0">
              <a:buFontTx/>
              <a:buChar char="•"/>
              <a:tabLst>
                <a:tab pos="457200" algn="r"/>
                <a:tab pos="2636838" algn="ctr"/>
                <a:tab pos="5273675" algn="r"/>
              </a:tabLst>
              <a:defRPr/>
            </a:pPr>
            <a:r>
              <a:rPr lang="en-GB" sz="1600" b="1" i="1" dirty="0">
                <a:solidFill>
                  <a:srgbClr val="7030A0"/>
                </a:solidFill>
                <a:latin typeface="+mj-lt"/>
                <a:ea typeface="Times New Roman" pitchFamily="18" charset="0"/>
                <a:cs typeface="Arial" pitchFamily="34" charset="0"/>
              </a:rPr>
              <a:t>Feel</a:t>
            </a:r>
            <a:r>
              <a:rPr lang="en-GB" sz="1600" b="1" dirty="0">
                <a:solidFill>
                  <a:srgbClr val="7030A0"/>
                </a:solidFill>
                <a:latin typeface="+mj-lt"/>
                <a:ea typeface="Times New Roman" pitchFamily="18" charset="0"/>
                <a:cs typeface="Arial" pitchFamily="34" charset="0"/>
              </a:rPr>
              <a:t>:</a:t>
            </a:r>
            <a:endParaRPr lang="en-US" sz="1600" dirty="0">
              <a:solidFill>
                <a:prstClr val="black"/>
              </a:solidFill>
              <a:latin typeface="+mj-lt"/>
              <a:cs typeface="Arial" pitchFamily="34" charset="0"/>
            </a:endParaRPr>
          </a:p>
          <a:p>
            <a:pPr indent="-177800" eaLnBrk="0" hangingPunct="0">
              <a:buFont typeface="Arial" pitchFamily="34" charset="0"/>
              <a:buChar char="•"/>
              <a:tabLst>
                <a:tab pos="457200" algn="r"/>
                <a:tab pos="2636838" algn="ctr"/>
                <a:tab pos="5273675" algn="r"/>
              </a:tabLst>
              <a:defRPr/>
            </a:pPr>
            <a:r>
              <a:rPr lang="en-IN" sz="1600" b="1" dirty="0" smtClean="0">
                <a:solidFill>
                  <a:schemeClr val="accent6">
                    <a:lumMod val="75000"/>
                  </a:schemeClr>
                </a:solidFill>
                <a:latin typeface="+mn-lt"/>
              </a:rPr>
              <a:t>Confident</a:t>
            </a:r>
            <a:r>
              <a:rPr lang="en-IN" sz="1600" dirty="0" smtClean="0">
                <a:solidFill>
                  <a:schemeClr val="accent6">
                    <a:lumMod val="75000"/>
                  </a:schemeClr>
                </a:solidFill>
                <a:latin typeface="+mn-lt"/>
              </a:rPr>
              <a:t> in leading conversations</a:t>
            </a:r>
          </a:p>
          <a:p>
            <a:pPr indent="-177800" eaLnBrk="0" hangingPunct="0">
              <a:buFont typeface="Arial" pitchFamily="34" charset="0"/>
              <a:buChar char="•"/>
              <a:tabLst>
                <a:tab pos="457200" algn="r"/>
                <a:tab pos="2636838" algn="ctr"/>
                <a:tab pos="5273675" algn="r"/>
              </a:tabLst>
              <a:defRPr/>
            </a:pPr>
            <a:r>
              <a:rPr lang="en-IN" sz="1600" b="1" dirty="0" smtClean="0">
                <a:solidFill>
                  <a:schemeClr val="accent6">
                    <a:lumMod val="75000"/>
                  </a:schemeClr>
                </a:solidFill>
                <a:latin typeface="+mn-lt"/>
              </a:rPr>
              <a:t>More aware </a:t>
            </a:r>
            <a:r>
              <a:rPr lang="en-IN" sz="1600" dirty="0" smtClean="0">
                <a:solidFill>
                  <a:schemeClr val="accent6">
                    <a:lumMod val="75000"/>
                  </a:schemeClr>
                </a:solidFill>
                <a:latin typeface="+mn-lt"/>
              </a:rPr>
              <a:t>&amp; </a:t>
            </a:r>
            <a:r>
              <a:rPr lang="en-IN" sz="1600" b="1" dirty="0" smtClean="0">
                <a:solidFill>
                  <a:schemeClr val="accent6">
                    <a:lumMod val="75000"/>
                  </a:schemeClr>
                </a:solidFill>
                <a:latin typeface="+mn-lt"/>
              </a:rPr>
              <a:t>assured</a:t>
            </a:r>
            <a:r>
              <a:rPr lang="en-IN" sz="1600" dirty="0" smtClean="0">
                <a:solidFill>
                  <a:schemeClr val="accent6">
                    <a:lumMod val="75000"/>
                  </a:schemeClr>
                </a:solidFill>
                <a:latin typeface="+mn-lt"/>
              </a:rPr>
              <a:t> about myself</a:t>
            </a:r>
          </a:p>
          <a:p>
            <a:pPr indent="-177800" eaLnBrk="0" hangingPunct="0">
              <a:buFont typeface="Arial" pitchFamily="34" charset="0"/>
              <a:buChar char="•"/>
              <a:tabLst>
                <a:tab pos="457200" algn="r"/>
                <a:tab pos="2636838" algn="ctr"/>
                <a:tab pos="5273675" algn="r"/>
              </a:tabLst>
              <a:defRPr/>
            </a:pPr>
            <a:r>
              <a:rPr lang="en-IN" sz="1600" dirty="0" smtClean="0">
                <a:solidFill>
                  <a:schemeClr val="accent6">
                    <a:lumMod val="75000"/>
                  </a:schemeClr>
                </a:solidFill>
                <a:latin typeface="+mn-lt"/>
              </a:rPr>
              <a:t>More</a:t>
            </a:r>
            <a:r>
              <a:rPr lang="en-IN" sz="1600" b="1" dirty="0" smtClean="0">
                <a:solidFill>
                  <a:schemeClr val="accent6">
                    <a:lumMod val="75000"/>
                  </a:schemeClr>
                </a:solidFill>
                <a:latin typeface="+mn-lt"/>
              </a:rPr>
              <a:t> present </a:t>
            </a:r>
            <a:r>
              <a:rPr lang="en-IN" sz="1600" dirty="0" smtClean="0">
                <a:solidFill>
                  <a:schemeClr val="accent6">
                    <a:lumMod val="75000"/>
                  </a:schemeClr>
                </a:solidFill>
                <a:latin typeface="+mn-lt"/>
              </a:rPr>
              <a:t>to my audience</a:t>
            </a:r>
          </a:p>
          <a:p>
            <a:pPr indent="-177800" eaLnBrk="0" hangingPunct="0">
              <a:buFont typeface="Arial" pitchFamily="34" charset="0"/>
              <a:buChar char="•"/>
              <a:tabLst>
                <a:tab pos="457200" algn="r"/>
                <a:tab pos="2636838" algn="ctr"/>
                <a:tab pos="5273675" algn="r"/>
              </a:tabLst>
              <a:defRPr/>
            </a:pPr>
            <a:r>
              <a:rPr lang="en-GB" sz="1600" b="1" dirty="0" smtClean="0">
                <a:solidFill>
                  <a:schemeClr val="accent6">
                    <a:lumMod val="75000"/>
                  </a:schemeClr>
                </a:solidFill>
                <a:latin typeface="+mn-lt"/>
              </a:rPr>
              <a:t>Connected</a:t>
            </a:r>
            <a:r>
              <a:rPr lang="en-GB" sz="1600" dirty="0" smtClean="0">
                <a:solidFill>
                  <a:schemeClr val="accent6">
                    <a:lumMod val="75000"/>
                  </a:schemeClr>
                </a:solidFill>
                <a:latin typeface="+mn-lt"/>
              </a:rPr>
              <a:t> to your own </a:t>
            </a:r>
            <a:r>
              <a:rPr lang="en-GB" sz="1600" b="1" dirty="0">
                <a:solidFill>
                  <a:schemeClr val="accent6">
                    <a:lumMod val="75000"/>
                  </a:schemeClr>
                </a:solidFill>
                <a:latin typeface="+mn-lt"/>
              </a:rPr>
              <a:t>true self</a:t>
            </a:r>
            <a:endParaRPr lang="en-US" sz="1600" b="1" dirty="0">
              <a:solidFill>
                <a:schemeClr val="accent6">
                  <a:lumMod val="75000"/>
                </a:schemeClr>
              </a:solidFill>
              <a:latin typeface="+mn-lt"/>
            </a:endParaRPr>
          </a:p>
          <a:p>
            <a:pPr indent="-177800" eaLnBrk="0" hangingPunct="0">
              <a:buFont typeface="Arial" pitchFamily="34" charset="0"/>
              <a:buChar char="•"/>
              <a:tabLst>
                <a:tab pos="457200" algn="r"/>
                <a:tab pos="2636838" algn="ctr"/>
                <a:tab pos="5273675" algn="r"/>
              </a:tabLst>
              <a:defRPr/>
            </a:pPr>
            <a:r>
              <a:rPr lang="en-GB" sz="1600" b="1" dirty="0" smtClean="0">
                <a:solidFill>
                  <a:schemeClr val="accent6">
                    <a:lumMod val="75000"/>
                  </a:schemeClr>
                </a:solidFill>
                <a:latin typeface="+mn-lt"/>
              </a:rPr>
              <a:t>Equal</a:t>
            </a:r>
            <a:r>
              <a:rPr lang="en-GB" sz="1600" dirty="0" smtClean="0">
                <a:solidFill>
                  <a:schemeClr val="accent6">
                    <a:lumMod val="75000"/>
                  </a:schemeClr>
                </a:solidFill>
                <a:latin typeface="+mn-lt"/>
              </a:rPr>
              <a:t> with people around me</a:t>
            </a:r>
            <a:endParaRPr lang="en-US" sz="1600" dirty="0" smtClean="0">
              <a:solidFill>
                <a:schemeClr val="accent6">
                  <a:lumMod val="75000"/>
                </a:schemeClr>
              </a:solidFill>
              <a:latin typeface="+mn-lt"/>
            </a:endParaRPr>
          </a:p>
          <a:p>
            <a:pPr indent="-177800">
              <a:buFont typeface="Arial" pitchFamily="34" charset="0"/>
              <a:buChar char="•"/>
              <a:defRPr/>
            </a:pPr>
            <a:r>
              <a:rPr lang="en-GB" sz="1600" b="1" dirty="0" smtClean="0">
                <a:solidFill>
                  <a:schemeClr val="accent6">
                    <a:lumMod val="75000"/>
                  </a:schemeClr>
                </a:solidFill>
                <a:latin typeface="+mn-lt"/>
              </a:rPr>
              <a:t>Capable</a:t>
            </a:r>
            <a:r>
              <a:rPr lang="en-GB" sz="1600" dirty="0" smtClean="0">
                <a:solidFill>
                  <a:schemeClr val="accent6">
                    <a:lumMod val="75000"/>
                  </a:schemeClr>
                </a:solidFill>
                <a:latin typeface="+mn-lt"/>
              </a:rPr>
              <a:t> in influencing outcomes of meetings/discussions</a:t>
            </a:r>
          </a:p>
        </p:txBody>
      </p:sp>
      <p:sp>
        <p:nvSpPr>
          <p:cNvPr id="13" name="Rounded Rectangle 12"/>
          <p:cNvSpPr/>
          <p:nvPr/>
        </p:nvSpPr>
        <p:spPr>
          <a:xfrm>
            <a:off x="228600" y="990600"/>
            <a:ext cx="8305800" cy="2009061"/>
          </a:xfrm>
          <a:prstGeom prst="roundRect">
            <a:avLst/>
          </a:prstGeom>
          <a:ln>
            <a:solidFill>
              <a:schemeClr val="bg1">
                <a:lumMod val="75000"/>
              </a:schemeClr>
            </a:solidFill>
          </a:ln>
        </p:spPr>
        <p:txBody>
          <a:bodyPr wrap="square">
            <a:spAutoFit/>
          </a:bodyPr>
          <a:lstStyle/>
          <a:p>
            <a:pPr indent="228600" eaLnBrk="0" hangingPunct="0">
              <a:tabLst>
                <a:tab pos="457200" algn="r"/>
                <a:tab pos="2636838" algn="ctr"/>
                <a:tab pos="5273675" algn="r"/>
              </a:tabLst>
              <a:defRPr/>
            </a:pPr>
            <a:r>
              <a:rPr lang="en-GB" sz="1600" b="1" i="1" dirty="0" smtClean="0">
                <a:solidFill>
                  <a:srgbClr val="CC0066"/>
                </a:solidFill>
                <a:latin typeface="+mj-lt"/>
              </a:rPr>
              <a:t>Think </a:t>
            </a:r>
          </a:p>
          <a:p>
            <a:pPr marL="285750" lvl="0" indent="228600" eaLnBrk="0" hangingPunct="0">
              <a:buFont typeface="Arial" pitchFamily="34" charset="0"/>
              <a:buChar char="•"/>
              <a:tabLst>
                <a:tab pos="457200" algn="r"/>
                <a:tab pos="2636838" algn="ctr"/>
                <a:tab pos="5273675" algn="r"/>
              </a:tabLst>
              <a:defRPr/>
            </a:pPr>
            <a:r>
              <a:rPr lang="en-GB" sz="1600" dirty="0" smtClean="0">
                <a:solidFill>
                  <a:schemeClr val="accent6">
                    <a:lumMod val="50000"/>
                  </a:schemeClr>
                </a:solidFill>
                <a:latin typeface="+mj-lt"/>
                <a:cs typeface="Arial" pitchFamily="34" charset="0"/>
              </a:rPr>
              <a:t>Being  authentic and true to my values is magnetic</a:t>
            </a:r>
            <a:endParaRPr lang="en-US" sz="1600" dirty="0">
              <a:solidFill>
                <a:schemeClr val="accent6">
                  <a:lumMod val="50000"/>
                </a:schemeClr>
              </a:solidFill>
              <a:latin typeface="+mj-lt"/>
              <a:cs typeface="Arial" pitchFamily="34" charset="0"/>
            </a:endParaRPr>
          </a:p>
          <a:p>
            <a:pPr marL="285750" lvl="0" indent="228600" eaLnBrk="0" hangingPunct="0">
              <a:buFont typeface="Arial" pitchFamily="34" charset="0"/>
              <a:buChar char="•"/>
              <a:tabLst>
                <a:tab pos="457200" algn="r"/>
                <a:tab pos="2636838" algn="ctr"/>
                <a:tab pos="5273675" algn="r"/>
              </a:tabLst>
              <a:defRPr/>
            </a:pPr>
            <a:r>
              <a:rPr lang="en-GB" sz="1600" dirty="0" smtClean="0">
                <a:solidFill>
                  <a:schemeClr val="accent6">
                    <a:lumMod val="50000"/>
                  </a:schemeClr>
                </a:solidFill>
                <a:latin typeface="+mj-lt"/>
                <a:cs typeface="Arial" pitchFamily="34" charset="0"/>
              </a:rPr>
              <a:t>By clarifying the </a:t>
            </a:r>
            <a:r>
              <a:rPr lang="en-GB" sz="1600" dirty="0">
                <a:solidFill>
                  <a:schemeClr val="accent6">
                    <a:lumMod val="50000"/>
                  </a:schemeClr>
                </a:solidFill>
                <a:latin typeface="+mj-lt"/>
                <a:cs typeface="Arial" pitchFamily="34" charset="0"/>
              </a:rPr>
              <a:t>impact I</a:t>
            </a:r>
            <a:r>
              <a:rPr lang="en-GB" sz="1600" dirty="0" smtClean="0">
                <a:solidFill>
                  <a:schemeClr val="accent6">
                    <a:lumMod val="50000"/>
                  </a:schemeClr>
                </a:solidFill>
                <a:latin typeface="+mj-lt"/>
                <a:cs typeface="Arial" pitchFamily="34" charset="0"/>
              </a:rPr>
              <a:t> </a:t>
            </a:r>
            <a:r>
              <a:rPr lang="en-GB" sz="1600" dirty="0">
                <a:solidFill>
                  <a:schemeClr val="accent6">
                    <a:lumMod val="50000"/>
                  </a:schemeClr>
                </a:solidFill>
                <a:latin typeface="+mj-lt"/>
                <a:cs typeface="Arial" pitchFamily="34" charset="0"/>
              </a:rPr>
              <a:t>want to </a:t>
            </a:r>
            <a:r>
              <a:rPr lang="en-GB" sz="1600" dirty="0" smtClean="0">
                <a:solidFill>
                  <a:schemeClr val="accent6">
                    <a:lumMod val="50000"/>
                  </a:schemeClr>
                </a:solidFill>
                <a:latin typeface="+mj-lt"/>
                <a:cs typeface="Arial" pitchFamily="34" charset="0"/>
              </a:rPr>
              <a:t>have, I have more chance of meeting it</a:t>
            </a:r>
          </a:p>
          <a:p>
            <a:pPr marL="285750" lvl="0" indent="228600" eaLnBrk="0" hangingPunct="0">
              <a:buFont typeface="Arial" pitchFamily="34" charset="0"/>
              <a:buChar char="•"/>
              <a:tabLst>
                <a:tab pos="457200" algn="r"/>
                <a:tab pos="2636838" algn="ctr"/>
                <a:tab pos="5273675" algn="r"/>
              </a:tabLst>
              <a:defRPr/>
            </a:pPr>
            <a:r>
              <a:rPr lang="en-GB" sz="1600" dirty="0" smtClean="0">
                <a:solidFill>
                  <a:schemeClr val="accent6">
                    <a:lumMod val="50000"/>
                  </a:schemeClr>
                </a:solidFill>
                <a:latin typeface="+mj-lt"/>
                <a:cs typeface="Arial" pitchFamily="34" charset="0"/>
              </a:rPr>
              <a:t>I am making an impact at every moment- consciously and unconsciously</a:t>
            </a:r>
          </a:p>
          <a:p>
            <a:pPr marL="285750" lvl="0" indent="228600" eaLnBrk="0" hangingPunct="0">
              <a:buFont typeface="Arial" pitchFamily="34" charset="0"/>
              <a:buChar char="•"/>
              <a:tabLst>
                <a:tab pos="457200" algn="r"/>
                <a:tab pos="2636838" algn="ctr"/>
                <a:tab pos="5273675" algn="r"/>
              </a:tabLst>
              <a:defRPr/>
            </a:pPr>
            <a:r>
              <a:rPr lang="en-GB" sz="1600" dirty="0" smtClean="0">
                <a:solidFill>
                  <a:schemeClr val="accent6">
                    <a:lumMod val="50000"/>
                  </a:schemeClr>
                </a:solidFill>
                <a:latin typeface="+mj-lt"/>
                <a:cs typeface="Arial" pitchFamily="34" charset="0"/>
              </a:rPr>
              <a:t>Everything makes an impact- my dress, entrance, body language, voice </a:t>
            </a:r>
          </a:p>
          <a:p>
            <a:pPr marL="285750" lvl="0" indent="228600" eaLnBrk="0" hangingPunct="0">
              <a:buFont typeface="Arial" pitchFamily="34" charset="0"/>
              <a:buChar char="•"/>
              <a:tabLst>
                <a:tab pos="457200" algn="r"/>
                <a:tab pos="2636838" algn="ctr"/>
                <a:tab pos="5273675" algn="r"/>
              </a:tabLst>
              <a:defRPr/>
            </a:pPr>
            <a:r>
              <a:rPr lang="en-GB" sz="1600" dirty="0" smtClean="0">
                <a:solidFill>
                  <a:schemeClr val="accent6">
                    <a:lumMod val="50000"/>
                  </a:schemeClr>
                </a:solidFill>
                <a:latin typeface="+mj-lt"/>
                <a:cs typeface="Arial" pitchFamily="34" charset="0"/>
              </a:rPr>
              <a:t>I have the tools to impress and establish credibility/ authority</a:t>
            </a:r>
          </a:p>
          <a:p>
            <a:pPr marL="285750" lvl="0" indent="228600" eaLnBrk="0" hangingPunct="0">
              <a:buFont typeface="Arial" pitchFamily="34" charset="0"/>
              <a:buChar char="•"/>
              <a:tabLst>
                <a:tab pos="457200" algn="r"/>
                <a:tab pos="2636838" algn="ctr"/>
                <a:tab pos="5273675" algn="r"/>
              </a:tabLst>
              <a:defRPr/>
            </a:pPr>
            <a:r>
              <a:rPr lang="en-GB" sz="1600" dirty="0" smtClean="0">
                <a:solidFill>
                  <a:schemeClr val="accent6">
                    <a:lumMod val="50000"/>
                  </a:schemeClr>
                </a:solidFill>
                <a:latin typeface="+mj-lt"/>
                <a:cs typeface="Arial" pitchFamily="34" charset="0"/>
              </a:rPr>
              <a:t>Every interaction, presentation is a moment of impact, I will make them count.</a:t>
            </a:r>
          </a:p>
        </p:txBody>
      </p:sp>
      <p:pic>
        <p:nvPicPr>
          <p:cNvPr id="10" name="Picture 3"/>
          <p:cNvPicPr>
            <a:picLocks noChangeAspect="1" noChangeArrowheads="1"/>
          </p:cNvPicPr>
          <p:nvPr/>
        </p:nvPicPr>
        <p:blipFill>
          <a:blip r:embed="rId3" cstate="print">
            <a:clrChange>
              <a:clrFrom>
                <a:srgbClr val="FDFDFD"/>
              </a:clrFrom>
              <a:clrTo>
                <a:srgbClr val="FDFDFD">
                  <a:alpha val="0"/>
                </a:srgbClr>
              </a:clrTo>
            </a:clrChange>
          </a:blip>
          <a:srcRect/>
          <a:stretch>
            <a:fillRect/>
          </a:stretch>
        </p:blipFill>
        <p:spPr bwMode="auto">
          <a:xfrm>
            <a:off x="228600" y="5181600"/>
            <a:ext cx="3977367" cy="1325789"/>
          </a:xfrm>
          <a:prstGeom prst="rect">
            <a:avLst/>
          </a:prstGeom>
          <a:noFill/>
          <a:ln w="9525">
            <a:noFill/>
            <a:miter lim="800000"/>
            <a:headEnd/>
            <a:tailEnd/>
          </a:ln>
        </p:spPr>
      </p:pic>
      <p:sp>
        <p:nvSpPr>
          <p:cNvPr id="14" name="Oval 13"/>
          <p:cNvSpPr/>
          <p:nvPr/>
        </p:nvSpPr>
        <p:spPr>
          <a:xfrm>
            <a:off x="76200" y="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3248504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extLst>
              <p:ext uri="{D42A27DB-BD31-4B8C-83A1-F6EECF244321}">
                <p14:modId xmlns:p14="http://schemas.microsoft.com/office/powerpoint/2010/main" val="951288828"/>
              </p:ext>
            </p:extLst>
          </p:nvPr>
        </p:nvGraphicFramePr>
        <p:xfrm>
          <a:off x="0" y="785813"/>
          <a:ext cx="9144000" cy="5389608"/>
        </p:xfrm>
        <a:graphic>
          <a:graphicData uri="http://schemas.openxmlformats.org/drawingml/2006/table">
            <a:tbl>
              <a:tblPr firstRow="1" bandRow="1">
                <a:tableStyleId>{5C22544A-7EE6-4342-B048-85BDC9FD1C3A}</a:tableStyleId>
              </a:tblPr>
              <a:tblGrid>
                <a:gridCol w="1219200"/>
                <a:gridCol w="3781428"/>
                <a:gridCol w="1571636"/>
                <a:gridCol w="2571736"/>
              </a:tblGrid>
              <a:tr h="323832">
                <a:tc>
                  <a:txBody>
                    <a:bodyPr/>
                    <a:lstStyle/>
                    <a:p>
                      <a:r>
                        <a:rPr lang="en-US" sz="1100" dirty="0" smtClean="0"/>
                        <a:t>Session</a:t>
                      </a:r>
                      <a:endParaRPr lang="en-US" sz="1100" dirty="0">
                        <a:latin typeface="+mj-lt"/>
                      </a:endParaRPr>
                    </a:p>
                  </a:txBody>
                  <a:tcPr/>
                </a:tc>
                <a:tc>
                  <a:txBody>
                    <a:bodyPr/>
                    <a:lstStyle/>
                    <a:p>
                      <a:r>
                        <a:rPr lang="en-US" sz="1100" dirty="0" smtClean="0"/>
                        <a:t>Session details</a:t>
                      </a:r>
                      <a:endParaRPr lang="en-US" sz="1100" dirty="0">
                        <a:latin typeface="+mj-lt"/>
                      </a:endParaRPr>
                    </a:p>
                  </a:txBody>
                  <a:tcPr/>
                </a:tc>
                <a:tc>
                  <a:txBody>
                    <a:bodyPr/>
                    <a:lstStyle/>
                    <a:p>
                      <a:r>
                        <a:rPr lang="en-US" sz="1100" dirty="0" smtClean="0"/>
                        <a:t>Methodology</a:t>
                      </a:r>
                      <a:r>
                        <a:rPr lang="en-US" sz="1100" baseline="0" dirty="0" smtClean="0"/>
                        <a:t> </a:t>
                      </a:r>
                      <a:endParaRPr lang="en-US" sz="1100" dirty="0">
                        <a:latin typeface="+mj-lt"/>
                      </a:endParaRPr>
                    </a:p>
                  </a:txBody>
                  <a:tcPr/>
                </a:tc>
                <a:tc>
                  <a:txBody>
                    <a:bodyPr/>
                    <a:lstStyle/>
                    <a:p>
                      <a:r>
                        <a:rPr lang="en-US" sz="1100" dirty="0" smtClean="0"/>
                        <a:t>Objective targeted in this session</a:t>
                      </a:r>
                      <a:endParaRPr lang="en-US" sz="1100" dirty="0">
                        <a:latin typeface="+mj-lt"/>
                      </a:endParaRPr>
                    </a:p>
                  </a:txBody>
                  <a:tcPr/>
                </a:tc>
              </a:tr>
              <a:tr h="411848">
                <a:tc>
                  <a:txBody>
                    <a:bodyPr/>
                    <a:lstStyle/>
                    <a:p>
                      <a:r>
                        <a:rPr lang="en-US" sz="1200" dirty="0" smtClean="0">
                          <a:solidFill>
                            <a:schemeClr val="tx1"/>
                          </a:solidFill>
                          <a:latin typeface="+mn-lt"/>
                        </a:rPr>
                        <a:t>Introduction</a:t>
                      </a:r>
                      <a:endParaRPr lang="en-US" sz="1200" dirty="0">
                        <a:solidFill>
                          <a:schemeClr val="tx1"/>
                        </a:solidFill>
                        <a:latin typeface="+mn-lt"/>
                      </a:endParaRPr>
                    </a:p>
                  </a:txBody>
                  <a:tcPr/>
                </a:tc>
                <a:tc>
                  <a:txBody>
                    <a:bodyPr/>
                    <a:lstStyle/>
                    <a:p>
                      <a:pPr marL="88900" marR="0" lvl="0" indent="-88900" algn="l" defTabSz="914400" rtl="0" eaLnBrk="1" fontAlgn="base" latinLnBrk="0" hangingPunct="1">
                        <a:lnSpc>
                          <a:spcPct val="100000"/>
                        </a:lnSpc>
                        <a:spcBef>
                          <a:spcPct val="0"/>
                        </a:spcBef>
                        <a:spcAft>
                          <a:spcPct val="0"/>
                        </a:spcAft>
                        <a:buClrTx/>
                        <a:buSzTx/>
                        <a:buFont typeface="Arial" pitchFamily="34" charset="0"/>
                        <a:buChar char="•"/>
                        <a:tabLst/>
                      </a:pPr>
                      <a:r>
                        <a:rPr kumimoji="0" lang="en-GB" sz="1200" u="none" strike="noStrike" cap="none" normalizeH="0" baseline="0" dirty="0" smtClean="0">
                          <a:ln>
                            <a:noFill/>
                          </a:ln>
                          <a:solidFill>
                            <a:schemeClr val="tx1"/>
                          </a:solidFill>
                          <a:effectLst/>
                          <a:latin typeface="+mn-lt"/>
                        </a:rPr>
                        <a:t>Welcome and context setting</a:t>
                      </a:r>
                      <a:endParaRPr kumimoji="0" lang="en-US" sz="1200" u="none" strike="noStrike" cap="none" normalizeH="0" baseline="0" dirty="0" smtClean="0">
                        <a:ln>
                          <a:noFill/>
                        </a:ln>
                        <a:solidFill>
                          <a:schemeClr val="tx1"/>
                        </a:solidFill>
                        <a:effectLst/>
                        <a:latin typeface="+mn-lt"/>
                      </a:endParaRPr>
                    </a:p>
                    <a:p>
                      <a:pPr marL="88900" marR="0" lvl="0" indent="-8890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u="none" strike="noStrike" cap="none" normalizeH="0" baseline="0" dirty="0" smtClean="0">
                          <a:ln>
                            <a:noFill/>
                          </a:ln>
                          <a:solidFill>
                            <a:schemeClr val="tx1"/>
                          </a:solidFill>
                          <a:effectLst/>
                          <a:latin typeface="+mn-lt"/>
                        </a:rPr>
                        <a:t>Maynardleigh &amp; participant Introductions</a:t>
                      </a:r>
                    </a:p>
                    <a:p>
                      <a:pPr marL="88900" marR="0" lvl="0" indent="-8890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u="none" strike="noStrike" cap="none" normalizeH="0" baseline="0" dirty="0" smtClean="0">
                          <a:ln>
                            <a:noFill/>
                          </a:ln>
                          <a:solidFill>
                            <a:schemeClr val="tx1"/>
                          </a:solidFill>
                          <a:effectLst/>
                          <a:latin typeface="+mn-lt"/>
                        </a:rPr>
                        <a:t>Permissive Encouragement – Play &amp; Express yourself </a:t>
                      </a:r>
                      <a:endParaRPr lang="en-US" sz="1200" dirty="0">
                        <a:solidFill>
                          <a:schemeClr val="tx1"/>
                        </a:solidFill>
                        <a:latin typeface="+mn-lt"/>
                      </a:endParaRPr>
                    </a:p>
                  </a:txBody>
                  <a:tcPr/>
                </a:tc>
                <a:tc>
                  <a:txBody>
                    <a:bodyPr/>
                    <a:lstStyle/>
                    <a:p>
                      <a:r>
                        <a:rPr lang="en-US" sz="1200" dirty="0" smtClean="0">
                          <a:solidFill>
                            <a:schemeClr val="tx1"/>
                          </a:solidFill>
                          <a:latin typeface="+mn-lt"/>
                        </a:rPr>
                        <a:t>Theatrical warm ups</a:t>
                      </a:r>
                    </a:p>
                    <a:p>
                      <a:r>
                        <a:rPr lang="en-US" sz="1200" dirty="0" smtClean="0">
                          <a:solidFill>
                            <a:schemeClr val="tx1"/>
                          </a:solidFill>
                          <a:latin typeface="+mn-lt"/>
                        </a:rPr>
                        <a:t>Experiential Context</a:t>
                      </a:r>
                      <a:r>
                        <a:rPr lang="en-US" sz="1200" baseline="0" dirty="0" smtClean="0">
                          <a:solidFill>
                            <a:schemeClr val="tx1"/>
                          </a:solidFill>
                          <a:latin typeface="+mn-lt"/>
                        </a:rPr>
                        <a:t> setting</a:t>
                      </a:r>
                      <a:endParaRPr lang="en-US" sz="1200" dirty="0">
                        <a:solidFill>
                          <a:schemeClr val="tx1"/>
                        </a:solidFill>
                        <a:latin typeface="+mn-lt"/>
                      </a:endParaRPr>
                    </a:p>
                  </a:txBody>
                  <a:tcPr/>
                </a:tc>
                <a:tc>
                  <a:txBody>
                    <a:bodyPr/>
                    <a:lstStyle/>
                    <a:p>
                      <a:endParaRPr lang="en-IN" sz="1200" dirty="0">
                        <a:solidFill>
                          <a:schemeClr val="tx1"/>
                        </a:solidFill>
                        <a:latin typeface="+mn-lt"/>
                      </a:endParaRPr>
                    </a:p>
                  </a:txBody>
                  <a:tcPr/>
                </a:tc>
              </a:tr>
              <a:tr h="411848">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n-lt"/>
                          <a:ea typeface="ＭＳ Ｐゴシック" pitchFamily="34" charset="-128"/>
                        </a:rPr>
                        <a:t>Prepared communication</a:t>
                      </a:r>
                    </a:p>
                  </a:txBody>
                  <a:tcPr/>
                </a:tc>
                <a:tc>
                  <a:txBody>
                    <a:bodyPr/>
                    <a:lstStyle/>
                    <a:p>
                      <a:pPr marL="88900" marR="0" lvl="0" indent="-88900" algn="l" defTabSz="914400" rtl="0" eaLnBrk="1" fontAlgn="base" latinLnBrk="0" hangingPunct="1">
                        <a:lnSpc>
                          <a:spcPct val="90000"/>
                        </a:lnSpc>
                        <a:spcBef>
                          <a:spcPct val="0"/>
                        </a:spcBef>
                        <a:spcAft>
                          <a:spcPct val="0"/>
                        </a:spcAft>
                        <a:buClrTx/>
                        <a:buSzTx/>
                        <a:buFont typeface="Arial" pitchFamily="34" charset="0"/>
                        <a:buChar char="•"/>
                        <a:tabLst/>
                      </a:pPr>
                      <a:r>
                        <a:rPr kumimoji="0" lang="en-US" sz="1200" b="0" i="0" u="none" strike="noStrike" kern="1200" cap="none" normalizeH="0" baseline="0" dirty="0" smtClean="0">
                          <a:ln>
                            <a:noFill/>
                          </a:ln>
                          <a:solidFill>
                            <a:schemeClr val="tx1"/>
                          </a:solidFill>
                          <a:effectLst/>
                          <a:latin typeface="+mn-lt"/>
                          <a:ea typeface="ＭＳ Ｐゴシック" pitchFamily="-32" charset="-128"/>
                          <a:cs typeface="+mn-cs"/>
                        </a:rPr>
                        <a:t> Participants present their 2 minute prepared communications. They will be asked to come prepared with this before the workshop.</a:t>
                      </a:r>
                    </a:p>
                  </a:txBody>
                  <a:tcPr/>
                </a:tc>
                <a:tc>
                  <a:txBody>
                    <a:bodyPr/>
                    <a:lstStyle/>
                    <a:p>
                      <a:r>
                        <a:rPr kumimoji="0" lang="en-US" sz="1200" b="0" i="0" u="none" strike="noStrike" kern="1200" cap="none" normalizeH="0" baseline="0" dirty="0" smtClean="0">
                          <a:ln>
                            <a:noFill/>
                          </a:ln>
                          <a:solidFill>
                            <a:schemeClr val="tx1"/>
                          </a:solidFill>
                          <a:effectLst/>
                          <a:latin typeface="+mn-lt"/>
                          <a:ea typeface="ＭＳ Ｐゴシック" pitchFamily="-32" charset="-128"/>
                          <a:cs typeface="+mn-cs"/>
                        </a:rPr>
                        <a:t>Participant presentations. </a:t>
                      </a:r>
                    </a:p>
                  </a:txBody>
                  <a:tcPr/>
                </a:tc>
                <a:tc>
                  <a:txBody>
                    <a:bodyPr/>
                    <a:lstStyle/>
                    <a:p>
                      <a:pPr>
                        <a:buFont typeface="Arial" pitchFamily="34" charset="0"/>
                        <a:buNone/>
                      </a:pPr>
                      <a:endParaRPr lang="en-IN" sz="1200" dirty="0">
                        <a:solidFill>
                          <a:schemeClr val="tx1"/>
                        </a:solidFill>
                        <a:latin typeface="+mn-lt"/>
                      </a:endParaRPr>
                    </a:p>
                  </a:txBody>
                  <a:tcPr/>
                </a:tc>
              </a:tr>
              <a:tr h="411848">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200" u="none" strike="noStrike" cap="none" normalizeH="0" baseline="0" dirty="0" smtClean="0">
                          <a:ln>
                            <a:noFill/>
                          </a:ln>
                          <a:solidFill>
                            <a:schemeClr val="tx1"/>
                          </a:solidFill>
                          <a:effectLst/>
                          <a:latin typeface="+mn-lt"/>
                        </a:rPr>
                        <a:t>The first impression</a:t>
                      </a:r>
                      <a:endParaRPr kumimoji="0" lang="en-US" sz="1200" b="0" i="0" u="none" strike="noStrike" cap="none" normalizeH="0" baseline="0" dirty="0" smtClean="0">
                        <a:ln>
                          <a:noFill/>
                        </a:ln>
                        <a:solidFill>
                          <a:schemeClr val="tx1"/>
                        </a:solidFill>
                        <a:effectLst/>
                        <a:latin typeface="+mn-lt"/>
                        <a:ea typeface="ＭＳ Ｐゴシック" pitchFamily="34" charset="-128"/>
                      </a:endParaRPr>
                    </a:p>
                  </a:txBody>
                  <a:tcPr/>
                </a:tc>
                <a:tc>
                  <a:txBody>
                    <a:bodyPr/>
                    <a:lstStyle/>
                    <a:p>
                      <a:pPr marL="88900" marR="0" lvl="0" indent="-88900" algn="l" defTabSz="914400" rtl="0" eaLnBrk="1" fontAlgn="base" latinLnBrk="0" hangingPunct="1">
                        <a:lnSpc>
                          <a:spcPct val="90000"/>
                        </a:lnSpc>
                        <a:spcBef>
                          <a:spcPct val="0"/>
                        </a:spcBef>
                        <a:spcAft>
                          <a:spcPct val="0"/>
                        </a:spcAft>
                        <a:buClrTx/>
                        <a:buSzTx/>
                        <a:buFont typeface="Arial" pitchFamily="34" charset="0"/>
                        <a:buChar char="•"/>
                        <a:tabLst/>
                      </a:pPr>
                      <a:r>
                        <a:rPr kumimoji="0" lang="en-US" sz="1200" u="none" strike="noStrike" kern="1200" cap="none" normalizeH="0" baseline="0" dirty="0" smtClean="0">
                          <a:ln>
                            <a:noFill/>
                          </a:ln>
                          <a:solidFill>
                            <a:schemeClr val="tx1"/>
                          </a:solidFill>
                          <a:effectLst/>
                          <a:latin typeface="+mn-lt"/>
                        </a:rPr>
                        <a:t> What creates the first impression</a:t>
                      </a:r>
                    </a:p>
                    <a:p>
                      <a:pPr marL="88900" marR="0" lvl="0" indent="-88900" algn="l" defTabSz="914400" rtl="0" eaLnBrk="1" fontAlgn="base" latinLnBrk="0" hangingPunct="1">
                        <a:lnSpc>
                          <a:spcPct val="90000"/>
                        </a:lnSpc>
                        <a:spcBef>
                          <a:spcPct val="0"/>
                        </a:spcBef>
                        <a:spcAft>
                          <a:spcPct val="0"/>
                        </a:spcAft>
                        <a:buClrTx/>
                        <a:buSzTx/>
                        <a:buFont typeface="Arial" pitchFamily="34" charset="0"/>
                        <a:buChar char="•"/>
                        <a:tabLst/>
                      </a:pPr>
                      <a:r>
                        <a:rPr kumimoji="0" lang="en-US" sz="1200" u="none" strike="noStrike" kern="1200" cap="none" normalizeH="0" baseline="0" dirty="0" smtClean="0">
                          <a:ln>
                            <a:noFill/>
                          </a:ln>
                          <a:solidFill>
                            <a:schemeClr val="tx1"/>
                          </a:solidFill>
                          <a:effectLst/>
                          <a:latin typeface="+mn-lt"/>
                        </a:rPr>
                        <a:t>Observe, Perceive wonder</a:t>
                      </a:r>
                    </a:p>
                    <a:p>
                      <a:pPr marL="88900" marR="0" lvl="0" indent="-88900" algn="l" defTabSz="914400" rtl="0" eaLnBrk="1" fontAlgn="base" latinLnBrk="0" hangingPunct="1">
                        <a:lnSpc>
                          <a:spcPct val="90000"/>
                        </a:lnSpc>
                        <a:spcBef>
                          <a:spcPct val="0"/>
                        </a:spcBef>
                        <a:spcAft>
                          <a:spcPct val="0"/>
                        </a:spcAft>
                        <a:buClrTx/>
                        <a:buSzTx/>
                        <a:buFont typeface="Arial" pitchFamily="34" charset="0"/>
                        <a:buChar char="•"/>
                        <a:tabLst/>
                      </a:pPr>
                      <a:r>
                        <a:rPr kumimoji="0" lang="en-US" sz="1200" u="none" strike="noStrike" kern="1200" cap="none" normalizeH="0" baseline="0" dirty="0" smtClean="0">
                          <a:ln>
                            <a:noFill/>
                          </a:ln>
                          <a:solidFill>
                            <a:schemeClr val="tx1"/>
                          </a:solidFill>
                          <a:effectLst/>
                          <a:latin typeface="+mn-lt"/>
                        </a:rPr>
                        <a:t> Receiving feedback on my impact</a:t>
                      </a:r>
                    </a:p>
                    <a:p>
                      <a:pPr marL="88900" marR="0" lvl="0" indent="-88900" algn="l" defTabSz="914400" rtl="0" eaLnBrk="1" fontAlgn="base" latinLnBrk="0" hangingPunct="1">
                        <a:lnSpc>
                          <a:spcPct val="90000"/>
                        </a:lnSpc>
                        <a:spcBef>
                          <a:spcPct val="0"/>
                        </a:spcBef>
                        <a:spcAft>
                          <a:spcPct val="0"/>
                        </a:spcAft>
                        <a:buClrTx/>
                        <a:buSzTx/>
                        <a:buFont typeface="Arial" pitchFamily="34" charset="0"/>
                        <a:buChar char="•"/>
                        <a:tabLst/>
                      </a:pPr>
                      <a:r>
                        <a:rPr kumimoji="0" lang="en-US" sz="1200" u="none" strike="noStrike" kern="1200" cap="none" normalizeH="0" baseline="0" dirty="0" smtClean="0">
                          <a:ln>
                            <a:noFill/>
                          </a:ln>
                          <a:solidFill>
                            <a:schemeClr val="tx1"/>
                          </a:solidFill>
                          <a:effectLst/>
                          <a:latin typeface="+mn-lt"/>
                        </a:rPr>
                        <a:t> Understanding the nature of impact</a:t>
                      </a:r>
                      <a:endParaRPr kumimoji="0" lang="en-US" sz="1200" b="0" i="0" u="none" strike="noStrike" kern="1200" cap="none" normalizeH="0" baseline="0" dirty="0" smtClean="0">
                        <a:ln>
                          <a:noFill/>
                        </a:ln>
                        <a:solidFill>
                          <a:schemeClr val="tx1"/>
                        </a:solidFill>
                        <a:effectLst/>
                        <a:latin typeface="+mn-lt"/>
                        <a:ea typeface="ＭＳ Ｐゴシック" pitchFamily="-32" charset="-128"/>
                        <a:cs typeface="+mn-cs"/>
                      </a:endParaRPr>
                    </a:p>
                  </a:txBody>
                  <a:tcPr/>
                </a:tc>
                <a:tc>
                  <a:txBody>
                    <a:bodyPr/>
                    <a:lstStyle/>
                    <a:p>
                      <a:r>
                        <a:rPr kumimoji="0" lang="en-US" sz="1200" u="none" strike="noStrike" kern="1200" cap="none" normalizeH="0" baseline="0" dirty="0" smtClean="0">
                          <a:ln>
                            <a:noFill/>
                          </a:ln>
                          <a:solidFill>
                            <a:schemeClr val="tx1"/>
                          </a:solidFill>
                          <a:effectLst/>
                          <a:latin typeface="+mn-lt"/>
                        </a:rPr>
                        <a:t>Participant led mutual feedback exercise. Facilitator led impact exercises.</a:t>
                      </a:r>
                      <a:endParaRPr kumimoji="0" lang="en-US" sz="1200" b="0" i="0" u="none" strike="noStrike" kern="1200" cap="none" normalizeH="0" baseline="0" dirty="0" smtClean="0">
                        <a:ln>
                          <a:noFill/>
                        </a:ln>
                        <a:solidFill>
                          <a:schemeClr val="tx1"/>
                        </a:solidFill>
                        <a:effectLst/>
                        <a:latin typeface="+mn-lt"/>
                        <a:ea typeface="ＭＳ Ｐゴシック" pitchFamily="-32" charset="-128"/>
                        <a:cs typeface="+mn-cs"/>
                      </a:endParaRPr>
                    </a:p>
                  </a:txBody>
                  <a:tcPr/>
                </a:tc>
                <a:tc>
                  <a:txBody>
                    <a:bodyPr/>
                    <a:lstStyle/>
                    <a:p>
                      <a:pPr>
                        <a:buFont typeface="Arial" pitchFamily="34" charset="0"/>
                        <a:buNone/>
                      </a:pPr>
                      <a:r>
                        <a:rPr lang="en-US" sz="1200" dirty="0" smtClean="0">
                          <a:solidFill>
                            <a:schemeClr val="tx1"/>
                          </a:solidFill>
                          <a:latin typeface="+mn-lt"/>
                        </a:rPr>
                        <a:t>Make a good first impression</a:t>
                      </a:r>
                      <a:endParaRPr lang="en-IN" sz="1200" dirty="0" smtClean="0">
                        <a:solidFill>
                          <a:schemeClr val="tx1"/>
                        </a:solidFill>
                        <a:latin typeface="+mn-lt"/>
                      </a:endParaRPr>
                    </a:p>
                    <a:p>
                      <a:pPr>
                        <a:buFont typeface="Arial" pitchFamily="34" charset="0"/>
                        <a:buNone/>
                      </a:pPr>
                      <a:r>
                        <a:rPr lang="en-US" sz="1200" dirty="0" smtClean="0">
                          <a:solidFill>
                            <a:schemeClr val="tx1"/>
                          </a:solidFill>
                          <a:latin typeface="+mn-lt"/>
                        </a:rPr>
                        <a:t>Articulate adequately in all channels (virtual and in person)</a:t>
                      </a:r>
                      <a:endParaRPr lang="en-IN" sz="1200" dirty="0">
                        <a:solidFill>
                          <a:schemeClr val="tx1"/>
                        </a:solidFill>
                        <a:latin typeface="+mn-lt"/>
                      </a:endParaRPr>
                    </a:p>
                  </a:txBody>
                  <a:tcPr/>
                </a:tc>
              </a:tr>
              <a:tr h="788371">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200" u="none" strike="noStrike" cap="none" normalizeH="0" baseline="0" dirty="0" smtClean="0">
                          <a:ln>
                            <a:noFill/>
                          </a:ln>
                          <a:solidFill>
                            <a:schemeClr val="tx1"/>
                          </a:solidFill>
                          <a:effectLst/>
                          <a:latin typeface="+mn-lt"/>
                        </a:rPr>
                        <a:t>AIM</a:t>
                      </a:r>
                      <a:endParaRPr kumimoji="0" lang="en-US" sz="1200" b="0" i="0" u="none" strike="noStrike" cap="none" normalizeH="0" baseline="0" dirty="0" smtClean="0">
                        <a:ln>
                          <a:noFill/>
                        </a:ln>
                        <a:solidFill>
                          <a:schemeClr val="tx1"/>
                        </a:solidFill>
                        <a:effectLst/>
                        <a:latin typeface="+mn-lt"/>
                        <a:ea typeface="ＭＳ Ｐゴシック" pitchFamily="34" charset="-128"/>
                      </a:endParaRPr>
                    </a:p>
                  </a:txBody>
                  <a:tcPr/>
                </a:tc>
                <a:tc>
                  <a:txBody>
                    <a:bodyPr/>
                    <a:lstStyle/>
                    <a:p>
                      <a:pPr marL="88900" marR="0" lvl="0" indent="-88900" algn="l" defTabSz="914400" rtl="0" eaLnBrk="1" fontAlgn="base" latinLnBrk="0" hangingPunct="1">
                        <a:lnSpc>
                          <a:spcPct val="90000"/>
                        </a:lnSpc>
                        <a:spcBef>
                          <a:spcPct val="0"/>
                        </a:spcBef>
                        <a:spcAft>
                          <a:spcPct val="0"/>
                        </a:spcAft>
                        <a:buClrTx/>
                        <a:buSzTx/>
                        <a:buFont typeface="Arial" pitchFamily="34" charset="0"/>
                        <a:buChar char="•"/>
                        <a:tabLst/>
                      </a:pPr>
                      <a:r>
                        <a:rPr kumimoji="0" lang="en-US" sz="1200" u="none" strike="noStrike" kern="1200" cap="none" normalizeH="0" baseline="0" dirty="0" smtClean="0">
                          <a:ln>
                            <a:noFill/>
                          </a:ln>
                          <a:solidFill>
                            <a:schemeClr val="tx1"/>
                          </a:solidFill>
                          <a:effectLst/>
                          <a:latin typeface="+mn-lt"/>
                        </a:rPr>
                        <a:t> Clarifying objectives.</a:t>
                      </a:r>
                      <a:r>
                        <a:rPr kumimoji="0" lang="en-IN" sz="1200" u="none" strike="noStrike" kern="1200" cap="none" normalizeH="0" baseline="0" dirty="0" smtClean="0">
                          <a:ln>
                            <a:noFill/>
                          </a:ln>
                          <a:solidFill>
                            <a:schemeClr val="tx1"/>
                          </a:solidFill>
                          <a:effectLst/>
                          <a:latin typeface="+mn-lt"/>
                        </a:rPr>
                        <a:t> </a:t>
                      </a:r>
                      <a:r>
                        <a:rPr kumimoji="0" lang="en-US" sz="1200" u="none" strike="noStrike" kern="1200" cap="none" normalizeH="0" baseline="0" dirty="0" smtClean="0">
                          <a:ln>
                            <a:noFill/>
                          </a:ln>
                          <a:solidFill>
                            <a:schemeClr val="tx1"/>
                          </a:solidFill>
                          <a:effectLst/>
                          <a:latin typeface="+mn-lt"/>
                        </a:rPr>
                        <a:t>What is the purpose of any communication?</a:t>
                      </a:r>
                      <a:r>
                        <a:rPr kumimoji="0" lang="en-IN" sz="1200" u="none" strike="noStrike" kern="1200" cap="none" normalizeH="0" baseline="0" dirty="0" smtClean="0">
                          <a:ln>
                            <a:noFill/>
                          </a:ln>
                          <a:solidFill>
                            <a:schemeClr val="tx1"/>
                          </a:solidFill>
                          <a:effectLst/>
                          <a:latin typeface="+mn-lt"/>
                        </a:rPr>
                        <a:t> </a:t>
                      </a:r>
                      <a:r>
                        <a:rPr kumimoji="0" lang="en-US" sz="1200" u="none" strike="noStrike" kern="1200" cap="none" normalizeH="0" baseline="0" dirty="0" smtClean="0">
                          <a:ln>
                            <a:noFill/>
                          </a:ln>
                          <a:solidFill>
                            <a:schemeClr val="tx1"/>
                          </a:solidFill>
                          <a:effectLst/>
                          <a:latin typeface="+mn-lt"/>
                        </a:rPr>
                        <a:t>What would a positive outcome look like?</a:t>
                      </a:r>
                      <a:endParaRPr kumimoji="0" lang="en-IN" sz="1200" u="none" strike="noStrike" kern="1200" cap="none" normalizeH="0" baseline="0" dirty="0" smtClean="0">
                        <a:ln>
                          <a:noFill/>
                        </a:ln>
                        <a:solidFill>
                          <a:schemeClr val="tx1"/>
                        </a:solidFill>
                        <a:effectLst/>
                        <a:latin typeface="+mn-lt"/>
                      </a:endParaRPr>
                    </a:p>
                    <a:p>
                      <a:pPr marL="88900" marR="0" lvl="0" indent="-88900" algn="l" defTabSz="914400" rtl="0" eaLnBrk="1" fontAlgn="base" latinLnBrk="0" hangingPunct="1">
                        <a:lnSpc>
                          <a:spcPct val="90000"/>
                        </a:lnSpc>
                        <a:spcBef>
                          <a:spcPct val="0"/>
                        </a:spcBef>
                        <a:spcAft>
                          <a:spcPct val="0"/>
                        </a:spcAft>
                        <a:buClrTx/>
                        <a:buSzTx/>
                        <a:buFont typeface="Arial" pitchFamily="34" charset="0"/>
                        <a:buChar char="•"/>
                        <a:tabLst/>
                      </a:pPr>
                      <a:r>
                        <a:rPr kumimoji="0" lang="en-US" sz="1200" u="none" strike="noStrike" kern="1200" cap="none" normalizeH="0" baseline="0" dirty="0" smtClean="0">
                          <a:ln>
                            <a:noFill/>
                          </a:ln>
                          <a:solidFill>
                            <a:schemeClr val="tx1"/>
                          </a:solidFill>
                          <a:effectLst/>
                          <a:latin typeface="+mn-lt"/>
                        </a:rPr>
                        <a:t>Working with purpose and performance objectives.</a:t>
                      </a:r>
                    </a:p>
                    <a:p>
                      <a:pPr marL="88900" marR="0" lvl="0" indent="-88900" algn="l" defTabSz="914400" rtl="0" eaLnBrk="1" fontAlgn="base" latinLnBrk="0" hangingPunct="1">
                        <a:lnSpc>
                          <a:spcPct val="90000"/>
                        </a:lnSpc>
                        <a:spcBef>
                          <a:spcPct val="0"/>
                        </a:spcBef>
                        <a:spcAft>
                          <a:spcPct val="0"/>
                        </a:spcAft>
                        <a:buClrTx/>
                        <a:buSzTx/>
                        <a:buFont typeface="Arial" pitchFamily="34" charset="0"/>
                        <a:buChar char="•"/>
                        <a:tabLst/>
                      </a:pPr>
                      <a:r>
                        <a:rPr kumimoji="0" lang="en-US" sz="1200" u="none" strike="noStrike" kern="1200" cap="none" normalizeH="0" baseline="0" dirty="0" smtClean="0">
                          <a:ln>
                            <a:noFill/>
                          </a:ln>
                          <a:solidFill>
                            <a:schemeClr val="tx1"/>
                          </a:solidFill>
                          <a:effectLst/>
                          <a:latin typeface="+mn-lt"/>
                        </a:rPr>
                        <a:t> Structuring communication for Impact</a:t>
                      </a:r>
                      <a:endParaRPr kumimoji="0" lang="en-IN" sz="1200" b="0" i="0" u="none" strike="noStrike" kern="1200" cap="none" normalizeH="0" baseline="0" dirty="0">
                        <a:ln>
                          <a:noFill/>
                        </a:ln>
                        <a:solidFill>
                          <a:schemeClr val="tx1"/>
                        </a:solidFill>
                        <a:effectLst/>
                        <a:latin typeface="+mn-lt"/>
                        <a:ea typeface="ＭＳ Ｐゴシック" pitchFamily="-32" charset="-128"/>
                        <a:cs typeface="+mn-cs"/>
                      </a:endParaRPr>
                    </a:p>
                  </a:txBody>
                  <a:tcPr/>
                </a:tc>
                <a:tc>
                  <a:txBody>
                    <a:bodyPr/>
                    <a:lstStyle/>
                    <a:p>
                      <a:r>
                        <a:rPr kumimoji="0" lang="en-US" sz="1200" u="none" strike="noStrike" kern="1200" cap="none" normalizeH="0" baseline="0" dirty="0" smtClean="0">
                          <a:ln>
                            <a:noFill/>
                          </a:ln>
                          <a:solidFill>
                            <a:schemeClr val="tx1"/>
                          </a:solidFill>
                          <a:effectLst/>
                          <a:latin typeface="+mn-lt"/>
                        </a:rPr>
                        <a:t>Facilitator led presentation. </a:t>
                      </a:r>
                    </a:p>
                    <a:p>
                      <a:r>
                        <a:rPr kumimoji="0" lang="en-US" sz="1200" u="none" strike="noStrike" kern="1200" cap="none" normalizeH="0" baseline="0" dirty="0" smtClean="0">
                          <a:ln>
                            <a:noFill/>
                          </a:ln>
                          <a:solidFill>
                            <a:schemeClr val="tx1"/>
                          </a:solidFill>
                          <a:effectLst/>
                          <a:latin typeface="+mn-lt"/>
                        </a:rPr>
                        <a:t>Participant exercises.</a:t>
                      </a:r>
                      <a:endParaRPr kumimoji="0" lang="en-US" sz="1200" b="0" i="0" u="none" strike="noStrike" kern="1200" cap="none" normalizeH="0" baseline="0" dirty="0" smtClean="0">
                        <a:ln>
                          <a:noFill/>
                        </a:ln>
                        <a:solidFill>
                          <a:schemeClr val="tx1"/>
                        </a:solidFill>
                        <a:effectLst/>
                        <a:latin typeface="+mn-lt"/>
                        <a:ea typeface="ＭＳ Ｐゴシック" pitchFamily="-32" charset="-128"/>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Be Precise and Impactful in delivering message. </a:t>
                      </a:r>
                      <a:r>
                        <a:rPr lang="en-US" sz="1200" dirty="0" smtClean="0">
                          <a:solidFill>
                            <a:schemeClr val="tx1"/>
                          </a:solidFill>
                          <a:latin typeface="+mn-lt"/>
                        </a:rPr>
                        <a:t>Structure Communication .</a:t>
                      </a:r>
                      <a:endParaRPr lang="en-IN" sz="1200" dirty="0" smtClean="0">
                        <a:solidFill>
                          <a:schemeClr val="tx1"/>
                        </a:solidFill>
                        <a:latin typeface="+mn-lt"/>
                      </a:endParaRPr>
                    </a:p>
                  </a:txBody>
                  <a:tcPr/>
                </a:tc>
              </a:tr>
              <a:tr h="500066">
                <a:tc>
                  <a:txBody>
                    <a:bodyPr/>
                    <a:lstStyle/>
                    <a:p>
                      <a:r>
                        <a:rPr lang="en-US" sz="1200" dirty="0" smtClean="0">
                          <a:solidFill>
                            <a:schemeClr val="tx1"/>
                          </a:solidFill>
                          <a:latin typeface="+mn-lt"/>
                        </a:rPr>
                        <a:t>Be Yourself</a:t>
                      </a:r>
                      <a:endParaRPr lang="en-US" sz="1200" dirty="0">
                        <a:solidFill>
                          <a:schemeClr val="tx1"/>
                        </a:solidFill>
                        <a:latin typeface="+mn-lt"/>
                      </a:endParaRPr>
                    </a:p>
                  </a:txBody>
                  <a:tcPr/>
                </a:tc>
                <a:tc>
                  <a:txBody>
                    <a:bodyPr/>
                    <a:lstStyle/>
                    <a:p>
                      <a:pPr marL="88900" marR="0" lvl="0" indent="-88900" algn="l" defTabSz="914400" rtl="0" eaLnBrk="1" fontAlgn="base" latinLnBrk="0" hangingPunct="1">
                        <a:lnSpc>
                          <a:spcPct val="90000"/>
                        </a:lnSpc>
                        <a:spcBef>
                          <a:spcPct val="0"/>
                        </a:spcBef>
                        <a:spcAft>
                          <a:spcPct val="0"/>
                        </a:spcAft>
                        <a:buClrTx/>
                        <a:buSzTx/>
                        <a:buFont typeface="Arial" pitchFamily="34" charset="0"/>
                        <a:buChar char="•"/>
                        <a:tabLst/>
                      </a:pPr>
                      <a:r>
                        <a:rPr kumimoji="0" lang="en-US" sz="1200" u="none" strike="noStrike" cap="none" normalizeH="0" baseline="0" dirty="0" smtClean="0">
                          <a:ln>
                            <a:noFill/>
                          </a:ln>
                          <a:solidFill>
                            <a:schemeClr val="tx1"/>
                          </a:solidFill>
                          <a:effectLst/>
                          <a:latin typeface="+mn-lt"/>
                        </a:rPr>
                        <a:t> </a:t>
                      </a:r>
                      <a:r>
                        <a:rPr kumimoji="0" lang="en-US" sz="1200" u="none" strike="noStrike" kern="1200" cap="none" normalizeH="0" baseline="0" dirty="0" smtClean="0">
                          <a:ln>
                            <a:noFill/>
                          </a:ln>
                          <a:solidFill>
                            <a:schemeClr val="tx1"/>
                          </a:solidFill>
                          <a:effectLst/>
                          <a:latin typeface="+mn-lt"/>
                        </a:rPr>
                        <a:t>Physical Self.</a:t>
                      </a:r>
                      <a:r>
                        <a:rPr kumimoji="0" lang="en-IN" sz="1200" u="none" strike="noStrike" kern="1200" cap="none" normalizeH="0" baseline="0" dirty="0" smtClean="0">
                          <a:ln>
                            <a:noFill/>
                          </a:ln>
                          <a:solidFill>
                            <a:schemeClr val="tx1"/>
                          </a:solidFill>
                          <a:effectLst/>
                          <a:latin typeface="+mn-lt"/>
                        </a:rPr>
                        <a:t> - </a:t>
                      </a:r>
                      <a:r>
                        <a:rPr kumimoji="0" lang="en-US" sz="1200" u="none" strike="noStrike" kern="1200" cap="none" normalizeH="0" baseline="0" dirty="0" smtClean="0">
                          <a:ln>
                            <a:noFill/>
                          </a:ln>
                          <a:solidFill>
                            <a:schemeClr val="tx1"/>
                          </a:solidFill>
                          <a:effectLst/>
                          <a:latin typeface="+mn-lt"/>
                        </a:rPr>
                        <a:t>Improving Stature</a:t>
                      </a:r>
                      <a:endParaRPr kumimoji="0" lang="en-IN" sz="1200" u="none" strike="noStrike" kern="1200" cap="none" normalizeH="0" baseline="0" dirty="0" smtClean="0">
                        <a:ln>
                          <a:noFill/>
                        </a:ln>
                        <a:solidFill>
                          <a:schemeClr val="tx1"/>
                        </a:solidFill>
                        <a:effectLst/>
                        <a:latin typeface="+mn-lt"/>
                      </a:endParaRPr>
                    </a:p>
                    <a:p>
                      <a:pPr marL="88900" marR="0" lvl="0" indent="-88900" algn="l" defTabSz="914400" rtl="0" eaLnBrk="1" fontAlgn="base" latinLnBrk="0" hangingPunct="1">
                        <a:lnSpc>
                          <a:spcPct val="90000"/>
                        </a:lnSpc>
                        <a:spcBef>
                          <a:spcPct val="0"/>
                        </a:spcBef>
                        <a:spcAft>
                          <a:spcPct val="0"/>
                        </a:spcAft>
                        <a:buClrTx/>
                        <a:buSzTx/>
                        <a:buFont typeface="Arial" pitchFamily="34" charset="0"/>
                        <a:buChar char="•"/>
                        <a:tabLst/>
                      </a:pPr>
                      <a:r>
                        <a:rPr kumimoji="0" lang="en-US" sz="1200" u="none" strike="noStrike" kern="1200" cap="none" normalizeH="0" baseline="0" dirty="0" smtClean="0">
                          <a:ln>
                            <a:noFill/>
                          </a:ln>
                          <a:solidFill>
                            <a:schemeClr val="tx1"/>
                          </a:solidFill>
                          <a:effectLst/>
                          <a:latin typeface="+mn-lt"/>
                        </a:rPr>
                        <a:t>Feeling high status and exhibiting high self esteem.</a:t>
                      </a:r>
                      <a:endParaRPr kumimoji="0" lang="en-IN" sz="1200" u="none" strike="noStrike" kern="1200" cap="none" normalizeH="0" baseline="0" dirty="0" smtClean="0">
                        <a:ln>
                          <a:noFill/>
                        </a:ln>
                        <a:solidFill>
                          <a:schemeClr val="tx1"/>
                        </a:solidFill>
                        <a:effectLst/>
                        <a:latin typeface="+mn-lt"/>
                      </a:endParaRPr>
                    </a:p>
                    <a:p>
                      <a:pPr marL="88900" marR="0" lvl="0" indent="-88900" algn="l" defTabSz="914400" rtl="0" eaLnBrk="1" fontAlgn="base" latinLnBrk="0" hangingPunct="1">
                        <a:lnSpc>
                          <a:spcPct val="90000"/>
                        </a:lnSpc>
                        <a:spcBef>
                          <a:spcPct val="0"/>
                        </a:spcBef>
                        <a:spcAft>
                          <a:spcPct val="0"/>
                        </a:spcAft>
                        <a:buClrTx/>
                        <a:buSzTx/>
                        <a:buFont typeface="Arial" pitchFamily="34" charset="0"/>
                        <a:buChar char="•"/>
                        <a:tabLst/>
                      </a:pPr>
                      <a:r>
                        <a:rPr kumimoji="0" lang="en-US" sz="1200" u="none" strike="noStrike" kern="1200" cap="none" normalizeH="0" baseline="0" dirty="0" smtClean="0">
                          <a:ln>
                            <a:noFill/>
                          </a:ln>
                          <a:solidFill>
                            <a:schemeClr val="tx1"/>
                          </a:solidFill>
                          <a:effectLst/>
                          <a:latin typeface="+mn-lt"/>
                        </a:rPr>
                        <a:t>Exhibiting confidence.</a:t>
                      </a:r>
                      <a:endParaRPr kumimoji="0" lang="en-IN" sz="1200" b="0" i="0" u="none" strike="noStrike" kern="1200" cap="none" normalizeH="0" baseline="0" dirty="0">
                        <a:ln>
                          <a:noFill/>
                        </a:ln>
                        <a:solidFill>
                          <a:schemeClr val="tx1"/>
                        </a:solidFill>
                        <a:effectLst/>
                        <a:latin typeface="+mn-lt"/>
                        <a:ea typeface="ＭＳ Ｐゴシック" pitchFamily="-32" charset="-128"/>
                        <a:cs typeface="+mn-cs"/>
                      </a:endParaRPr>
                    </a:p>
                  </a:txBody>
                  <a:tcPr/>
                </a:tc>
                <a:tc>
                  <a:txBody>
                    <a:bodyPr/>
                    <a:lstStyle/>
                    <a:p>
                      <a:r>
                        <a:rPr lang="en-US" sz="1200" dirty="0" smtClean="0">
                          <a:solidFill>
                            <a:schemeClr val="tx1"/>
                          </a:solidFill>
                          <a:latin typeface="+mn-lt"/>
                        </a:rPr>
                        <a:t>Practical exercise</a:t>
                      </a:r>
                    </a:p>
                    <a:p>
                      <a:r>
                        <a:rPr lang="en-US" sz="1200" dirty="0" smtClean="0">
                          <a:solidFill>
                            <a:schemeClr val="tx1"/>
                          </a:solidFill>
                          <a:latin typeface="+mn-lt"/>
                        </a:rPr>
                        <a:t>Participant practice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latin typeface="+mn-lt"/>
                        </a:rPr>
                        <a:t> </a:t>
                      </a:r>
                      <a:r>
                        <a:rPr lang="en-GB" sz="1200" kern="1200" dirty="0" smtClean="0">
                          <a:solidFill>
                            <a:schemeClr val="tx1"/>
                          </a:solidFill>
                          <a:latin typeface="+mn-lt"/>
                          <a:ea typeface="+mn-ea"/>
                          <a:cs typeface="+mn-cs"/>
                        </a:rPr>
                        <a:t>Establish credibility/ authority. Communicate with  </a:t>
                      </a:r>
                      <a:r>
                        <a:rPr lang="en-GB" sz="1200" dirty="0" smtClean="0">
                          <a:solidFill>
                            <a:schemeClr val="tx1"/>
                          </a:solidFill>
                          <a:latin typeface="+mn-lt"/>
                        </a:rPr>
                        <a:t>assertion and confidence.</a:t>
                      </a:r>
                      <a:endParaRPr lang="en-US" sz="1200" b="0" i="0" u="none" strike="noStrike" dirty="0" smtClean="0">
                        <a:solidFill>
                          <a:schemeClr val="tx1"/>
                        </a:solidFill>
                        <a:latin typeface="+mn-lt"/>
                      </a:endParaRPr>
                    </a:p>
                  </a:txBody>
                  <a:tcPr/>
                </a:tc>
              </a:tr>
              <a:tr h="573645">
                <a:tc>
                  <a:txBody>
                    <a:bodyPr/>
                    <a:lstStyle/>
                    <a:p>
                      <a:r>
                        <a:rPr lang="en-US" sz="1200" dirty="0" smtClean="0">
                          <a:solidFill>
                            <a:schemeClr val="tx1"/>
                          </a:solidFill>
                          <a:latin typeface="+mn-lt"/>
                        </a:rPr>
                        <a:t>Projecting quality</a:t>
                      </a:r>
                      <a:endParaRPr lang="en-US" sz="1200" dirty="0">
                        <a:solidFill>
                          <a:schemeClr val="tx1"/>
                        </a:solidFill>
                        <a:latin typeface="+mn-lt"/>
                      </a:endParaRPr>
                    </a:p>
                  </a:txBody>
                  <a:tcPr/>
                </a:tc>
                <a:tc>
                  <a:txBody>
                    <a:bodyPr/>
                    <a:lstStyle/>
                    <a:p>
                      <a:pPr marL="88900" indent="-88900">
                        <a:buFont typeface="Arial" pitchFamily="34" charset="0"/>
                        <a:buChar char="•"/>
                      </a:pPr>
                      <a:r>
                        <a:rPr lang="en-US" sz="1200" dirty="0" smtClean="0">
                          <a:solidFill>
                            <a:schemeClr val="tx1"/>
                          </a:solidFill>
                          <a:latin typeface="+mn-lt"/>
                        </a:rPr>
                        <a:t> Recognizing</a:t>
                      </a:r>
                      <a:r>
                        <a:rPr lang="en-US" sz="1200" baseline="0" dirty="0" smtClean="0">
                          <a:solidFill>
                            <a:schemeClr val="tx1"/>
                          </a:solidFill>
                          <a:latin typeface="+mn-lt"/>
                        </a:rPr>
                        <a:t> &amp; branding my personal quality.</a:t>
                      </a:r>
                    </a:p>
                    <a:p>
                      <a:pPr marL="88900" indent="-88900">
                        <a:buFont typeface="Arial" pitchFamily="34" charset="0"/>
                        <a:buChar char="•"/>
                      </a:pPr>
                      <a:r>
                        <a:rPr lang="en-US" sz="1200" baseline="0" dirty="0" smtClean="0">
                          <a:solidFill>
                            <a:schemeClr val="tx1"/>
                          </a:solidFill>
                          <a:latin typeface="+mn-lt"/>
                        </a:rPr>
                        <a:t>What is the point of me? And</a:t>
                      </a:r>
                    </a:p>
                    <a:p>
                      <a:pPr marL="88900" indent="-88900">
                        <a:buFont typeface="Arial" pitchFamily="34" charset="0"/>
                        <a:buChar char="•"/>
                      </a:pPr>
                      <a:r>
                        <a:rPr lang="en-US" sz="1200" baseline="0" dirty="0" smtClean="0">
                          <a:solidFill>
                            <a:schemeClr val="tx1"/>
                          </a:solidFill>
                          <a:latin typeface="+mn-lt"/>
                        </a:rPr>
                        <a:t>What is my Point of view?</a:t>
                      </a:r>
                      <a:endParaRPr lang="en-US" sz="1200" dirty="0" smtClean="0">
                        <a:solidFill>
                          <a:schemeClr val="tx1"/>
                        </a:solidFill>
                        <a:latin typeface="+mn-lt"/>
                      </a:endParaRPr>
                    </a:p>
                  </a:txBody>
                  <a:tcPr/>
                </a:tc>
                <a:tc>
                  <a:txBody>
                    <a:bodyPr/>
                    <a:lstStyle/>
                    <a:p>
                      <a:r>
                        <a:rPr lang="en-US" sz="1200" dirty="0" smtClean="0">
                          <a:solidFill>
                            <a:schemeClr val="tx1"/>
                          </a:solidFill>
                          <a:latin typeface="+mn-lt"/>
                        </a:rPr>
                        <a:t>Participant</a:t>
                      </a:r>
                      <a:r>
                        <a:rPr lang="en-US" sz="1200" baseline="0" dirty="0" smtClean="0">
                          <a:solidFill>
                            <a:schemeClr val="tx1"/>
                          </a:solidFill>
                          <a:latin typeface="+mn-lt"/>
                        </a:rPr>
                        <a:t> led self branding exercise</a:t>
                      </a:r>
                      <a:endParaRPr lang="en-US" sz="1200" dirty="0">
                        <a:solidFill>
                          <a:schemeClr val="tx1"/>
                        </a:solidFill>
                        <a:latin typeface="+mn-lt"/>
                      </a:endParaRPr>
                    </a:p>
                  </a:txBody>
                  <a:tcPr/>
                </a:tc>
                <a:tc>
                  <a:txBody>
                    <a:bodyPr/>
                    <a:lstStyle/>
                    <a:p>
                      <a:pPr marL="0" lvl="3" algn="l" defTabSz="914400" rtl="0" eaLnBrk="1" latinLnBrk="0" hangingPunct="1">
                        <a:buFont typeface="Arial" pitchFamily="34" charset="0"/>
                        <a:buNone/>
                        <a:defRPr/>
                      </a:pPr>
                      <a:r>
                        <a:rPr lang="en-US" sz="1200" kern="1200" dirty="0" smtClean="0">
                          <a:solidFill>
                            <a:schemeClr val="tx1"/>
                          </a:solidFill>
                          <a:latin typeface="+mn-lt"/>
                          <a:ea typeface="+mn-ea"/>
                          <a:cs typeface="+mn-cs"/>
                        </a:rPr>
                        <a:t>Check &amp; Identify own tendencies &amp; behaviors</a:t>
                      </a:r>
                      <a:r>
                        <a:rPr lang="en-IN" sz="1200" kern="1200" dirty="0" smtClean="0">
                          <a:solidFill>
                            <a:schemeClr val="tx1"/>
                          </a:solidFill>
                          <a:latin typeface="+mn-lt"/>
                          <a:ea typeface="+mn-ea"/>
                          <a:cs typeface="+mn-cs"/>
                        </a:rPr>
                        <a:t>. </a:t>
                      </a:r>
                      <a:r>
                        <a:rPr lang="en-GB" sz="1200" kern="1200" dirty="0" smtClean="0">
                          <a:solidFill>
                            <a:schemeClr val="tx1"/>
                          </a:solidFill>
                          <a:latin typeface="+mn-lt"/>
                          <a:ea typeface="+mn-ea"/>
                          <a:cs typeface="+mn-cs"/>
                        </a:rPr>
                        <a:t>Connected to  own integrity.</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1200" kern="1200" dirty="0" smtClean="0">
                        <a:solidFill>
                          <a:schemeClr val="tx1"/>
                        </a:solidFill>
                        <a:latin typeface="+mn-lt"/>
                        <a:ea typeface="+mn-ea"/>
                        <a:cs typeface="+mn-cs"/>
                      </a:endParaRPr>
                    </a:p>
                  </a:txBody>
                  <a:tcPr/>
                </a:tc>
              </a:tr>
              <a:tr h="573645">
                <a:tc>
                  <a:txBody>
                    <a:bodyPr/>
                    <a:lstStyle/>
                    <a:p>
                      <a:r>
                        <a:rPr lang="en-US" sz="1200" dirty="0" smtClean="0">
                          <a:solidFill>
                            <a:schemeClr val="tx1"/>
                          </a:solidFill>
                          <a:latin typeface="+mn-lt"/>
                        </a:rPr>
                        <a:t>Closing</a:t>
                      </a:r>
                      <a:endParaRPr lang="en-US" sz="1200" dirty="0">
                        <a:solidFill>
                          <a:schemeClr val="tx1"/>
                        </a:solidFill>
                        <a:latin typeface="+mn-lt"/>
                      </a:endParaRPr>
                    </a:p>
                  </a:txBody>
                  <a:tcPr/>
                </a:tc>
                <a:tc>
                  <a:txBody>
                    <a:bodyPr/>
                    <a:lstStyle/>
                    <a:p>
                      <a:pPr marL="88900" indent="-88900">
                        <a:buFont typeface="Arial" pitchFamily="34" charset="0"/>
                        <a:buChar char="•"/>
                      </a:pPr>
                      <a:r>
                        <a:rPr lang="en-US" sz="1200" dirty="0" smtClean="0">
                          <a:solidFill>
                            <a:schemeClr val="tx1"/>
                          </a:solidFill>
                          <a:latin typeface="+mn-lt"/>
                        </a:rPr>
                        <a:t>Participants finalize what they will START doing, STOP doing &amp; CONTINUE doing.</a:t>
                      </a:r>
                      <a:r>
                        <a:rPr lang="en-US" sz="1200" baseline="0" dirty="0" smtClean="0">
                          <a:solidFill>
                            <a:schemeClr val="tx1"/>
                          </a:solidFill>
                          <a:latin typeface="+mn-lt"/>
                        </a:rPr>
                        <a:t> </a:t>
                      </a:r>
                    </a:p>
                    <a:p>
                      <a:pPr marL="88900" indent="-88900">
                        <a:buFont typeface="Arial" pitchFamily="34" charset="0"/>
                        <a:buChar char="•"/>
                      </a:pPr>
                      <a:r>
                        <a:rPr lang="en-US" sz="1200" baseline="0" dirty="0" smtClean="0">
                          <a:solidFill>
                            <a:schemeClr val="tx1"/>
                          </a:solidFill>
                          <a:latin typeface="+mn-lt"/>
                        </a:rPr>
                        <a:t>Goodbyes</a:t>
                      </a:r>
                      <a:endParaRPr lang="en-US" sz="1200" dirty="0">
                        <a:solidFill>
                          <a:schemeClr val="tx1"/>
                        </a:solidFill>
                        <a:latin typeface="+mn-lt"/>
                      </a:endParaRPr>
                    </a:p>
                  </a:txBody>
                  <a:tcPr/>
                </a:tc>
                <a:tc>
                  <a:txBody>
                    <a:bodyPr/>
                    <a:lstStyle/>
                    <a:p>
                      <a:r>
                        <a:rPr lang="en-US" sz="1200" dirty="0" smtClean="0">
                          <a:solidFill>
                            <a:schemeClr val="tx1"/>
                          </a:solidFill>
                          <a:latin typeface="+mn-lt"/>
                        </a:rPr>
                        <a:t>Action</a:t>
                      </a:r>
                      <a:r>
                        <a:rPr lang="en-US" sz="1200" baseline="0" dirty="0" smtClean="0">
                          <a:solidFill>
                            <a:schemeClr val="tx1"/>
                          </a:solidFill>
                          <a:latin typeface="+mn-lt"/>
                        </a:rPr>
                        <a:t> planning</a:t>
                      </a:r>
                    </a:p>
                    <a:p>
                      <a:r>
                        <a:rPr lang="en-US" sz="1200" baseline="0" dirty="0" smtClean="0">
                          <a:solidFill>
                            <a:schemeClr val="tx1"/>
                          </a:solidFill>
                          <a:latin typeface="+mn-lt"/>
                        </a:rPr>
                        <a:t>Completion</a:t>
                      </a:r>
                      <a:endParaRPr lang="en-US" sz="1200" dirty="0">
                        <a:solidFill>
                          <a:schemeClr val="tx1"/>
                        </a:solidFill>
                        <a:latin typeface="+mn-lt"/>
                      </a:endParaRPr>
                    </a:p>
                  </a:txBody>
                  <a:tcPr/>
                </a:tc>
                <a:tc>
                  <a:txBody>
                    <a:bodyPr/>
                    <a:lstStyle/>
                    <a:p>
                      <a:endParaRPr lang="en-IN" sz="1200" dirty="0">
                        <a:solidFill>
                          <a:schemeClr val="tx1"/>
                        </a:solidFill>
                        <a:latin typeface="+mn-lt"/>
                      </a:endParaRPr>
                    </a:p>
                  </a:txBody>
                  <a:tcPr/>
                </a:tc>
              </a:tr>
            </a:tbl>
          </a:graphicData>
        </a:graphic>
      </p:graphicFrame>
      <p:sp>
        <p:nvSpPr>
          <p:cNvPr id="6" name="Rectangle 4"/>
          <p:cNvSpPr>
            <a:spLocks noChangeArrowheads="1"/>
          </p:cNvSpPr>
          <p:nvPr/>
        </p:nvSpPr>
        <p:spPr bwMode="auto">
          <a:xfrm>
            <a:off x="533400" y="9525"/>
            <a:ext cx="8686800" cy="769441"/>
          </a:xfrm>
          <a:prstGeom prst="rect">
            <a:avLst/>
          </a:prstGeom>
          <a:noFill/>
          <a:ln w="9525">
            <a:noFill/>
            <a:miter lim="800000"/>
            <a:headEnd/>
            <a:tailEnd/>
          </a:ln>
        </p:spPr>
        <p:txBody>
          <a:bodyPr wrap="square">
            <a:spAutoFit/>
          </a:bodyPr>
          <a:lstStyle/>
          <a:p>
            <a:pPr>
              <a:defRPr/>
            </a:pPr>
            <a:r>
              <a:rPr lang="en-US" sz="2400" b="1" dirty="0">
                <a:solidFill>
                  <a:schemeClr val="tx2"/>
                </a:solidFill>
                <a:latin typeface="Arial" pitchFamily="34" charset="0"/>
                <a:ea typeface="Times New Roman" pitchFamily="18" charset="0"/>
                <a:cs typeface="Arial" pitchFamily="34" charset="0"/>
              </a:rPr>
              <a:t>Tentative Workshop Content – Day 1 – Personal </a:t>
            </a:r>
            <a:r>
              <a:rPr lang="en-US" sz="2400" b="1" dirty="0" smtClean="0">
                <a:solidFill>
                  <a:schemeClr val="tx2"/>
                </a:solidFill>
                <a:latin typeface="Arial" pitchFamily="34" charset="0"/>
                <a:ea typeface="Times New Roman" pitchFamily="18" charset="0"/>
                <a:cs typeface="Arial" pitchFamily="34" charset="0"/>
              </a:rPr>
              <a:t>Impact</a:t>
            </a:r>
          </a:p>
          <a:p>
            <a:pPr>
              <a:defRPr/>
            </a:pPr>
            <a:r>
              <a:rPr lang="en-US" sz="2000" b="1" dirty="0" smtClean="0">
                <a:solidFill>
                  <a:schemeClr val="tx2"/>
                </a:solidFill>
                <a:latin typeface="Arial" pitchFamily="34" charset="0"/>
                <a:ea typeface="Times New Roman" pitchFamily="18" charset="0"/>
                <a:cs typeface="Arial" pitchFamily="34" charset="0"/>
              </a:rPr>
              <a:t>(8 participants per batch)</a:t>
            </a:r>
            <a:endParaRPr lang="en-US" sz="2000" b="1" dirty="0">
              <a:solidFill>
                <a:schemeClr val="tx2"/>
              </a:solidFill>
              <a:latin typeface="Arial" pitchFamily="34" charset="0"/>
              <a:ea typeface="Times New Roman" pitchFamily="18" charset="0"/>
              <a:cs typeface="Arial" pitchFamily="34" charset="0"/>
            </a:endParaRPr>
          </a:p>
        </p:txBody>
      </p:sp>
      <p:sp>
        <p:nvSpPr>
          <p:cNvPr id="5" name="Oval 4"/>
          <p:cNvSpPr/>
          <p:nvPr/>
        </p:nvSpPr>
        <p:spPr>
          <a:xfrm>
            <a:off x="76200" y="76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18483866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Rectangle 4"/>
          <p:cNvSpPr>
            <a:spLocks noChangeArrowheads="1"/>
          </p:cNvSpPr>
          <p:nvPr/>
        </p:nvSpPr>
        <p:spPr bwMode="auto">
          <a:xfrm>
            <a:off x="381000" y="9525"/>
            <a:ext cx="8610600" cy="830997"/>
          </a:xfrm>
          <a:prstGeom prst="rect">
            <a:avLst/>
          </a:prstGeom>
          <a:noFill/>
          <a:ln w="9525">
            <a:noFill/>
            <a:miter lim="800000"/>
            <a:headEnd/>
            <a:tailEnd/>
          </a:ln>
        </p:spPr>
        <p:txBody>
          <a:bodyPr wrap="square">
            <a:spAutoFit/>
          </a:bodyPr>
          <a:lstStyle/>
          <a:p>
            <a:pPr>
              <a:defRPr/>
            </a:pPr>
            <a:r>
              <a:rPr lang="en-US" sz="2400" b="1" dirty="0">
                <a:solidFill>
                  <a:schemeClr val="tx2"/>
                </a:solidFill>
                <a:latin typeface="Arial" pitchFamily="34" charset="0"/>
                <a:ea typeface="Times New Roman" pitchFamily="18" charset="0"/>
                <a:cs typeface="Arial" pitchFamily="34" charset="0"/>
              </a:rPr>
              <a:t>Tentative Outline Day 2 – Personal </a:t>
            </a:r>
            <a:r>
              <a:rPr lang="en-US" sz="2400" b="1" dirty="0" smtClean="0">
                <a:solidFill>
                  <a:schemeClr val="tx2"/>
                </a:solidFill>
                <a:latin typeface="Arial" pitchFamily="34" charset="0"/>
                <a:ea typeface="Times New Roman" pitchFamily="18" charset="0"/>
                <a:cs typeface="Arial" pitchFamily="34" charset="0"/>
              </a:rPr>
              <a:t>Impact </a:t>
            </a:r>
            <a:r>
              <a:rPr lang="en-US" sz="1400" b="1" dirty="0" smtClean="0">
                <a:solidFill>
                  <a:schemeClr val="tx2"/>
                </a:solidFill>
                <a:latin typeface="Arial" pitchFamily="34" charset="0"/>
                <a:ea typeface="Times New Roman" pitchFamily="18" charset="0"/>
                <a:cs typeface="Arial" pitchFamily="34" charset="0"/>
              </a:rPr>
              <a:t>(</a:t>
            </a:r>
            <a:r>
              <a:rPr lang="en-US" sz="1400" b="1" dirty="0">
                <a:solidFill>
                  <a:schemeClr val="tx2"/>
                </a:solidFill>
                <a:latin typeface="Arial" pitchFamily="34" charset="0"/>
                <a:ea typeface="Times New Roman" pitchFamily="18" charset="0"/>
                <a:cs typeface="Arial" pitchFamily="34" charset="0"/>
              </a:rPr>
              <a:t>8 participants per batch)</a:t>
            </a:r>
            <a:endParaRPr lang="en-US" sz="2400" b="1" dirty="0">
              <a:solidFill>
                <a:schemeClr val="tx2"/>
              </a:solidFill>
              <a:latin typeface="Arial" pitchFamily="34" charset="0"/>
              <a:ea typeface="Times New Roman" pitchFamily="18" charset="0"/>
              <a:cs typeface="Arial" pitchFamily="34" charset="0"/>
            </a:endParaRPr>
          </a:p>
          <a:p>
            <a:pPr>
              <a:defRPr/>
            </a:pPr>
            <a:endParaRPr lang="en-US" sz="2400" b="1" dirty="0">
              <a:solidFill>
                <a:schemeClr val="tx2"/>
              </a:solidFill>
              <a:latin typeface="Arial" pitchFamily="34" charset="0"/>
              <a:ea typeface="Times New Roman" pitchFamily="18" charset="0"/>
              <a:cs typeface="Arial" pitchFamily="34" charset="0"/>
            </a:endParaRPr>
          </a:p>
        </p:txBody>
      </p:sp>
      <p:graphicFrame>
        <p:nvGraphicFramePr>
          <p:cNvPr id="10" name="Content Placeholder 3"/>
          <p:cNvGraphicFramePr>
            <a:graphicFrameLocks/>
          </p:cNvGraphicFramePr>
          <p:nvPr>
            <p:extLst>
              <p:ext uri="{D42A27DB-BD31-4B8C-83A1-F6EECF244321}">
                <p14:modId xmlns:p14="http://schemas.microsoft.com/office/powerpoint/2010/main" val="2452712026"/>
              </p:ext>
            </p:extLst>
          </p:nvPr>
        </p:nvGraphicFramePr>
        <p:xfrm>
          <a:off x="0" y="533400"/>
          <a:ext cx="9144000" cy="5990453"/>
        </p:xfrm>
        <a:graphic>
          <a:graphicData uri="http://schemas.openxmlformats.org/drawingml/2006/table">
            <a:tbl>
              <a:tblPr firstRow="1" bandRow="1">
                <a:tableStyleId>{7DF18680-E054-41AD-8BC1-D1AEF772440D}</a:tableStyleId>
              </a:tblPr>
              <a:tblGrid>
                <a:gridCol w="1219200"/>
                <a:gridCol w="3810000"/>
                <a:gridCol w="1524000"/>
                <a:gridCol w="2590800"/>
              </a:tblGrid>
              <a:tr h="319669">
                <a:tc>
                  <a:txBody>
                    <a:bodyPr/>
                    <a:lstStyle/>
                    <a:p>
                      <a:r>
                        <a:rPr lang="en-US" sz="1100" dirty="0" smtClean="0"/>
                        <a:t>Session</a:t>
                      </a:r>
                      <a:endParaRPr lang="en-US" sz="1100" dirty="0">
                        <a:latin typeface="+mj-lt"/>
                      </a:endParaRPr>
                    </a:p>
                  </a:txBody>
                  <a:tcPr/>
                </a:tc>
                <a:tc>
                  <a:txBody>
                    <a:bodyPr/>
                    <a:lstStyle/>
                    <a:p>
                      <a:r>
                        <a:rPr lang="en-US" sz="1100" dirty="0" smtClean="0"/>
                        <a:t>Session details</a:t>
                      </a:r>
                      <a:endParaRPr lang="en-US" sz="1100" dirty="0">
                        <a:latin typeface="+mj-lt"/>
                      </a:endParaRPr>
                    </a:p>
                  </a:txBody>
                  <a:tcPr/>
                </a:tc>
                <a:tc>
                  <a:txBody>
                    <a:bodyPr/>
                    <a:lstStyle/>
                    <a:p>
                      <a:r>
                        <a:rPr lang="en-US" sz="1100" dirty="0" smtClean="0"/>
                        <a:t>Methodology</a:t>
                      </a:r>
                      <a:r>
                        <a:rPr lang="en-US" sz="1100" baseline="0" dirty="0" smtClean="0"/>
                        <a:t> </a:t>
                      </a:r>
                      <a:endParaRPr lang="en-US" sz="1100" dirty="0">
                        <a:latin typeface="+mj-lt"/>
                      </a:endParaRPr>
                    </a:p>
                  </a:txBody>
                  <a:tcPr/>
                </a:tc>
                <a:tc>
                  <a:txBody>
                    <a:bodyPr/>
                    <a:lstStyle/>
                    <a:p>
                      <a:r>
                        <a:rPr lang="en-US" sz="1100" dirty="0" smtClean="0"/>
                        <a:t>Objective targeted in this session</a:t>
                      </a:r>
                      <a:endParaRPr lang="en-US" sz="1100" dirty="0">
                        <a:latin typeface="+mj-lt"/>
                      </a:endParaRPr>
                    </a:p>
                  </a:txBody>
                  <a:tcPr/>
                </a:tc>
              </a:tr>
              <a:tr h="586720">
                <a:tc>
                  <a:txBody>
                    <a:bodyPr/>
                    <a:lstStyle/>
                    <a:p>
                      <a:r>
                        <a:rPr lang="en-US" sz="1200" dirty="0" smtClean="0">
                          <a:solidFill>
                            <a:schemeClr val="tx1"/>
                          </a:solidFill>
                          <a:latin typeface="+mj-lt"/>
                        </a:rPr>
                        <a:t>Hello! </a:t>
                      </a:r>
                      <a:r>
                        <a:rPr lang="en-US" sz="1200" baseline="0" dirty="0" smtClean="0">
                          <a:solidFill>
                            <a:schemeClr val="tx1"/>
                          </a:solidFill>
                          <a:latin typeface="+mj-lt"/>
                        </a:rPr>
                        <a:t> </a:t>
                      </a:r>
                    </a:p>
                    <a:p>
                      <a:r>
                        <a:rPr lang="en-US" sz="1200" baseline="0" dirty="0" smtClean="0">
                          <a:solidFill>
                            <a:schemeClr val="tx1"/>
                          </a:solidFill>
                          <a:latin typeface="+mj-lt"/>
                        </a:rPr>
                        <a:t>&amp; Recap</a:t>
                      </a:r>
                      <a:endParaRPr lang="en-US" sz="1200" dirty="0">
                        <a:solidFill>
                          <a:schemeClr val="tx1"/>
                        </a:solidFill>
                        <a:latin typeface="+mj-lt"/>
                      </a:endParaRPr>
                    </a:p>
                  </a:txBody>
                  <a:tcPr/>
                </a:tc>
                <a:tc>
                  <a:txBody>
                    <a:bodyPr/>
                    <a:lstStyle/>
                    <a:p>
                      <a:pPr marL="88900" marR="0" lvl="0" indent="-88900" algn="l" defTabSz="914400" rtl="0" eaLnBrk="1" fontAlgn="base" latinLnBrk="0" hangingPunct="1">
                        <a:lnSpc>
                          <a:spcPct val="100000"/>
                        </a:lnSpc>
                        <a:spcBef>
                          <a:spcPct val="0"/>
                        </a:spcBef>
                        <a:spcAft>
                          <a:spcPct val="0"/>
                        </a:spcAft>
                        <a:buClrTx/>
                        <a:buSzTx/>
                        <a:buFont typeface="Arial" pitchFamily="34" charset="0"/>
                        <a:buChar char="•"/>
                        <a:tabLst/>
                      </a:pPr>
                      <a:r>
                        <a:rPr kumimoji="0" lang="en-IN" sz="1200" b="0" i="0" u="none" strike="noStrike" cap="none" normalizeH="0" baseline="0" dirty="0" smtClean="0">
                          <a:ln>
                            <a:noFill/>
                          </a:ln>
                          <a:solidFill>
                            <a:schemeClr val="tx1"/>
                          </a:solidFill>
                          <a:effectLst/>
                          <a:latin typeface="+mj-lt"/>
                          <a:ea typeface="ＭＳ Ｐゴシック" pitchFamily="34" charset="-128"/>
                        </a:rPr>
                        <a:t> Recap of Day 1</a:t>
                      </a:r>
                      <a:r>
                        <a:rPr kumimoji="0" lang="en-US" sz="1200" b="0" i="0" u="none" strike="noStrike" cap="none" normalizeH="0" baseline="0" dirty="0" smtClean="0">
                          <a:ln>
                            <a:noFill/>
                          </a:ln>
                          <a:solidFill>
                            <a:schemeClr val="tx1"/>
                          </a:solidFill>
                          <a:effectLst/>
                          <a:latin typeface="+mj-lt"/>
                          <a:ea typeface="ＭＳ Ｐゴシック" pitchFamily="34" charset="-128"/>
                        </a:rPr>
                        <a:t> &amp; Participant peer coaching partnerships created for the rest of the day.</a:t>
                      </a:r>
                      <a:endParaRPr lang="en-US" sz="1200" dirty="0">
                        <a:solidFill>
                          <a:schemeClr val="tx1"/>
                        </a:solidFill>
                        <a:latin typeface="+mj-lt"/>
                      </a:endParaRPr>
                    </a:p>
                  </a:txBody>
                  <a:tcPr/>
                </a:tc>
                <a:tc>
                  <a:txBody>
                    <a:bodyPr/>
                    <a:lstStyle/>
                    <a:p>
                      <a:endParaRPr lang="en-US" sz="1200" dirty="0">
                        <a:solidFill>
                          <a:schemeClr val="tx1"/>
                        </a:solidFill>
                        <a:latin typeface="+mj-lt"/>
                      </a:endParaRPr>
                    </a:p>
                  </a:txBody>
                  <a:tcPr/>
                </a:tc>
                <a:tc>
                  <a:txBody>
                    <a:bodyPr/>
                    <a:lstStyle/>
                    <a:p>
                      <a:endParaRPr lang="en-IN" sz="1200" dirty="0">
                        <a:solidFill>
                          <a:schemeClr val="tx1"/>
                        </a:solidFill>
                        <a:latin typeface="+mj-lt"/>
                      </a:endParaRPr>
                    </a:p>
                  </a:txBody>
                  <a:tcPr/>
                </a:tc>
              </a:tr>
              <a:tr h="834947">
                <a:tc>
                  <a:txBody>
                    <a:bodyPr/>
                    <a:lstStyle/>
                    <a:p>
                      <a:r>
                        <a:rPr lang="en-US" sz="1200" dirty="0" smtClean="0">
                          <a:solidFill>
                            <a:schemeClr val="tx1"/>
                          </a:solidFill>
                          <a:latin typeface="+mj-lt"/>
                        </a:rPr>
                        <a:t>Chemistry</a:t>
                      </a:r>
                      <a:endParaRPr lang="en-US" sz="1200" dirty="0">
                        <a:solidFill>
                          <a:schemeClr val="tx1"/>
                        </a:solidFill>
                        <a:latin typeface="+mj-lt"/>
                      </a:endParaRPr>
                    </a:p>
                  </a:txBody>
                  <a:tcPr/>
                </a:tc>
                <a:tc>
                  <a:txBody>
                    <a:bodyPr/>
                    <a:lstStyle/>
                    <a:p>
                      <a:pPr marL="88900" marR="0" lvl="0" indent="-88900" algn="l" defTabSz="914400" rtl="0" eaLnBrk="1" fontAlgn="base" latinLnBrk="0" hangingPunct="1">
                        <a:lnSpc>
                          <a:spcPct val="90000"/>
                        </a:lnSpc>
                        <a:spcBef>
                          <a:spcPct val="0"/>
                        </a:spcBef>
                        <a:spcAft>
                          <a:spcPct val="0"/>
                        </a:spcAft>
                        <a:buClrTx/>
                        <a:buSzTx/>
                        <a:buFont typeface="Arial" pitchFamily="34" charset="0"/>
                        <a:buChar char="•"/>
                        <a:tabLst/>
                      </a:pPr>
                      <a:r>
                        <a:rPr kumimoji="0" lang="en-US" sz="1200" b="0" i="0" u="none" strike="noStrike" kern="1200" cap="none" normalizeH="0" baseline="0" dirty="0" smtClean="0">
                          <a:ln>
                            <a:noFill/>
                          </a:ln>
                          <a:solidFill>
                            <a:schemeClr val="tx1"/>
                          </a:solidFill>
                          <a:effectLst/>
                          <a:latin typeface="+mj-lt"/>
                          <a:ea typeface="ＭＳ Ｐゴシック" pitchFamily="-32" charset="-128"/>
                          <a:cs typeface="+mn-cs"/>
                        </a:rPr>
                        <a:t>Attention</a:t>
                      </a:r>
                      <a:r>
                        <a:rPr kumimoji="0" lang="en-IN" sz="1200" b="0" i="0" u="none" strike="noStrike" kern="1200" cap="none" normalizeH="0" baseline="0" dirty="0" smtClean="0">
                          <a:ln>
                            <a:noFill/>
                          </a:ln>
                          <a:solidFill>
                            <a:schemeClr val="tx1"/>
                          </a:solidFill>
                          <a:effectLst/>
                          <a:latin typeface="+mj-lt"/>
                          <a:ea typeface="ＭＳ Ｐゴシック" pitchFamily="-32" charset="-128"/>
                          <a:cs typeface="+mn-cs"/>
                        </a:rPr>
                        <a:t> - </a:t>
                      </a:r>
                      <a:r>
                        <a:rPr kumimoji="0" lang="en-US" sz="1200" b="0" i="0" u="none" strike="noStrike" kern="1200" cap="none" normalizeH="0" baseline="0" dirty="0" smtClean="0">
                          <a:ln>
                            <a:noFill/>
                          </a:ln>
                          <a:solidFill>
                            <a:schemeClr val="tx1"/>
                          </a:solidFill>
                          <a:effectLst/>
                          <a:latin typeface="+mj-lt"/>
                          <a:ea typeface="ＭＳ Ｐゴシック" pitchFamily="-32" charset="-128"/>
                          <a:cs typeface="+mn-cs"/>
                        </a:rPr>
                        <a:t>Choosing where to focus.</a:t>
                      </a:r>
                      <a:r>
                        <a:rPr kumimoji="0" lang="en-IN" sz="1200" b="0" i="0" u="none" strike="noStrike" kern="1200" cap="none" normalizeH="0" baseline="0" dirty="0" smtClean="0">
                          <a:ln>
                            <a:noFill/>
                          </a:ln>
                          <a:solidFill>
                            <a:schemeClr val="tx1"/>
                          </a:solidFill>
                          <a:effectLst/>
                          <a:latin typeface="+mj-lt"/>
                          <a:ea typeface="ＭＳ Ｐゴシック" pitchFamily="-32" charset="-128"/>
                          <a:cs typeface="+mn-cs"/>
                        </a:rPr>
                        <a:t> </a:t>
                      </a:r>
                      <a:r>
                        <a:rPr kumimoji="0" lang="en-US" sz="1200" b="0" i="0" u="none" strike="noStrike" kern="1200" cap="none" normalizeH="0" baseline="0" dirty="0" smtClean="0">
                          <a:ln>
                            <a:noFill/>
                          </a:ln>
                          <a:solidFill>
                            <a:schemeClr val="tx1"/>
                          </a:solidFill>
                          <a:effectLst/>
                          <a:latin typeface="+mj-lt"/>
                          <a:ea typeface="ＭＳ Ｐゴシック" pitchFamily="-32" charset="-128"/>
                          <a:cs typeface="+mn-cs"/>
                        </a:rPr>
                        <a:t>Focusing attention on the other person or people.</a:t>
                      </a:r>
                      <a:endParaRPr kumimoji="0" lang="en-IN" sz="1200" b="0" i="0" u="none" strike="noStrike" kern="1200" cap="none" normalizeH="0" baseline="0" dirty="0" smtClean="0">
                        <a:ln>
                          <a:noFill/>
                        </a:ln>
                        <a:solidFill>
                          <a:schemeClr val="tx1"/>
                        </a:solidFill>
                        <a:effectLst/>
                        <a:latin typeface="+mj-lt"/>
                        <a:ea typeface="ＭＳ Ｐゴシック" pitchFamily="-32" charset="-128"/>
                        <a:cs typeface="+mn-cs"/>
                      </a:endParaRPr>
                    </a:p>
                    <a:p>
                      <a:pPr marL="88900" marR="0" lvl="0" indent="-88900" algn="l" defTabSz="914400" rtl="0" eaLnBrk="1" fontAlgn="base" latinLnBrk="0" hangingPunct="1">
                        <a:lnSpc>
                          <a:spcPct val="90000"/>
                        </a:lnSpc>
                        <a:spcBef>
                          <a:spcPct val="0"/>
                        </a:spcBef>
                        <a:spcAft>
                          <a:spcPct val="0"/>
                        </a:spcAft>
                        <a:buClrTx/>
                        <a:buSzTx/>
                        <a:buFont typeface="Arial" pitchFamily="34" charset="0"/>
                        <a:buChar char="•"/>
                        <a:tabLst/>
                      </a:pPr>
                      <a:r>
                        <a:rPr kumimoji="0" lang="en-US" sz="1200" b="0" i="0" u="none" strike="noStrike" kern="1200" cap="none" normalizeH="0" baseline="0" dirty="0" smtClean="0">
                          <a:ln>
                            <a:noFill/>
                          </a:ln>
                          <a:solidFill>
                            <a:schemeClr val="tx1"/>
                          </a:solidFill>
                          <a:effectLst/>
                          <a:latin typeface="+mj-lt"/>
                          <a:ea typeface="ＭＳ Ｐゴシック" pitchFamily="-32" charset="-128"/>
                          <a:cs typeface="+mn-cs"/>
                        </a:rPr>
                        <a:t>Interdependence</a:t>
                      </a:r>
                      <a:r>
                        <a:rPr kumimoji="0" lang="en-IN" sz="1200" b="0" i="0" u="none" strike="noStrike" kern="1200" cap="none" normalizeH="0" baseline="0" dirty="0" smtClean="0">
                          <a:ln>
                            <a:noFill/>
                          </a:ln>
                          <a:solidFill>
                            <a:schemeClr val="tx1"/>
                          </a:solidFill>
                          <a:effectLst/>
                          <a:latin typeface="+mj-lt"/>
                          <a:ea typeface="ＭＳ Ｐゴシック" pitchFamily="-32" charset="-128"/>
                          <a:cs typeface="+mn-cs"/>
                        </a:rPr>
                        <a:t> - </a:t>
                      </a:r>
                      <a:r>
                        <a:rPr kumimoji="0" lang="en-US" sz="1200" b="0" i="0" u="none" strike="noStrike" kern="1200" cap="none" normalizeH="0" baseline="0" dirty="0" smtClean="0">
                          <a:ln>
                            <a:noFill/>
                          </a:ln>
                          <a:solidFill>
                            <a:schemeClr val="tx1"/>
                          </a:solidFill>
                          <a:effectLst/>
                          <a:latin typeface="+mj-lt"/>
                          <a:ea typeface="ＭＳ Ｐゴシック" pitchFamily="-32" charset="-128"/>
                          <a:cs typeface="+mn-cs"/>
                        </a:rPr>
                        <a:t>Working creatively in partnership and collaboration with others..</a:t>
                      </a:r>
                      <a:endParaRPr kumimoji="0" lang="en-IN" sz="1200" b="0" i="0" u="none" strike="noStrike" kern="1200" cap="none" normalizeH="0" baseline="0" dirty="0" smtClean="0">
                        <a:ln>
                          <a:noFill/>
                        </a:ln>
                        <a:solidFill>
                          <a:schemeClr val="tx1"/>
                        </a:solidFill>
                        <a:effectLst/>
                        <a:latin typeface="+mj-lt"/>
                        <a:ea typeface="ＭＳ Ｐゴシック" pitchFamily="-32" charset="-128"/>
                        <a:cs typeface="+mn-cs"/>
                      </a:endParaRPr>
                    </a:p>
                    <a:p>
                      <a:pPr marL="88900" marR="0" lvl="0" indent="-88900" algn="l" defTabSz="914400" rtl="0" eaLnBrk="1" fontAlgn="base" latinLnBrk="0" hangingPunct="1">
                        <a:lnSpc>
                          <a:spcPct val="90000"/>
                        </a:lnSpc>
                        <a:spcBef>
                          <a:spcPct val="0"/>
                        </a:spcBef>
                        <a:spcAft>
                          <a:spcPct val="0"/>
                        </a:spcAft>
                        <a:buClrTx/>
                        <a:buSzTx/>
                        <a:buFont typeface="Arial" pitchFamily="34" charset="0"/>
                        <a:buChar char="•"/>
                        <a:tabLst/>
                      </a:pPr>
                      <a:r>
                        <a:rPr kumimoji="0" lang="en-US" sz="1200" b="0" i="0" u="none" strike="noStrike" kern="1200" cap="none" normalizeH="0" baseline="0" dirty="0" smtClean="0">
                          <a:ln>
                            <a:noFill/>
                          </a:ln>
                          <a:solidFill>
                            <a:schemeClr val="tx1"/>
                          </a:solidFill>
                          <a:effectLst/>
                          <a:latin typeface="+mj-lt"/>
                          <a:ea typeface="ＭＳ Ｐゴシック" pitchFamily="-32" charset="-128"/>
                          <a:cs typeface="+mn-cs"/>
                        </a:rPr>
                        <a:t>Rapport</a:t>
                      </a:r>
                      <a:r>
                        <a:rPr kumimoji="0" lang="en-IN" sz="1200" b="0" i="0" u="none" strike="noStrike" kern="1200" cap="none" normalizeH="0" baseline="0" dirty="0" smtClean="0">
                          <a:ln>
                            <a:noFill/>
                          </a:ln>
                          <a:solidFill>
                            <a:schemeClr val="tx1"/>
                          </a:solidFill>
                          <a:effectLst/>
                          <a:latin typeface="+mj-lt"/>
                          <a:ea typeface="ＭＳ Ｐゴシック" pitchFamily="-32" charset="-128"/>
                          <a:cs typeface="+mn-cs"/>
                        </a:rPr>
                        <a:t> - </a:t>
                      </a:r>
                      <a:r>
                        <a:rPr kumimoji="0" lang="en-US" sz="1200" b="0" i="0" u="none" strike="noStrike" kern="1200" cap="none" normalizeH="0" baseline="0" dirty="0" smtClean="0">
                          <a:ln>
                            <a:noFill/>
                          </a:ln>
                          <a:solidFill>
                            <a:schemeClr val="tx1"/>
                          </a:solidFill>
                          <a:effectLst/>
                          <a:latin typeface="+mj-lt"/>
                          <a:ea typeface="ＭＳ Ｐゴシック" pitchFamily="-32" charset="-128"/>
                          <a:cs typeface="+mn-cs"/>
                        </a:rPr>
                        <a:t>Mirroring and developing sensitivity to others, Developing empathy, Understanding the other person.</a:t>
                      </a:r>
                    </a:p>
                    <a:p>
                      <a:pPr marL="88900" marR="0" lvl="0" indent="-88900" algn="l" defTabSz="914400" rtl="0" eaLnBrk="1" fontAlgn="base" latinLnBrk="0" hangingPunct="1">
                        <a:lnSpc>
                          <a:spcPct val="90000"/>
                        </a:lnSpc>
                        <a:spcBef>
                          <a:spcPct val="0"/>
                        </a:spcBef>
                        <a:spcAft>
                          <a:spcPct val="0"/>
                        </a:spcAft>
                        <a:buClrTx/>
                        <a:buSzTx/>
                        <a:buFont typeface="Arial" pitchFamily="34" charset="0"/>
                        <a:buChar char="•"/>
                        <a:tabLst/>
                      </a:pPr>
                      <a:r>
                        <a:rPr kumimoji="0" lang="en-US" sz="1200" b="0" i="0" u="none" strike="noStrike" kern="1200" cap="none" normalizeH="0" baseline="0" dirty="0" smtClean="0">
                          <a:ln>
                            <a:noFill/>
                          </a:ln>
                          <a:solidFill>
                            <a:schemeClr val="tx1"/>
                          </a:solidFill>
                          <a:effectLst/>
                          <a:latin typeface="+mj-lt"/>
                          <a:ea typeface="ＭＳ Ｐゴシック" pitchFamily="-32" charset="-128"/>
                          <a:cs typeface="+mn-cs"/>
                        </a:rPr>
                        <a:t>Understanding different global cultural nuances</a:t>
                      </a:r>
                      <a:endParaRPr kumimoji="0" lang="en-IN" sz="1200" b="0" i="0" u="none" strike="noStrike" kern="1200" cap="none" normalizeH="0" baseline="0" dirty="0">
                        <a:ln>
                          <a:noFill/>
                        </a:ln>
                        <a:solidFill>
                          <a:schemeClr val="tx1"/>
                        </a:solidFill>
                        <a:effectLst/>
                        <a:latin typeface="+mj-lt"/>
                        <a:ea typeface="ＭＳ Ｐゴシック" pitchFamily="-32" charset="-128"/>
                        <a:cs typeface="+mn-cs"/>
                      </a:endParaRPr>
                    </a:p>
                  </a:txBody>
                  <a:tcPr/>
                </a:tc>
                <a:tc>
                  <a:txBody>
                    <a:bodyPr/>
                    <a:lstStyle/>
                    <a:p>
                      <a:r>
                        <a:rPr lang="en-US" sz="1200" dirty="0" smtClean="0">
                          <a:solidFill>
                            <a:schemeClr val="tx1"/>
                          </a:solidFill>
                          <a:latin typeface="+mj-lt"/>
                        </a:rPr>
                        <a:t>Facilitator</a:t>
                      </a:r>
                      <a:r>
                        <a:rPr lang="en-US" sz="1200" baseline="0" dirty="0" smtClean="0">
                          <a:solidFill>
                            <a:schemeClr val="tx1"/>
                          </a:solidFill>
                          <a:latin typeface="+mj-lt"/>
                        </a:rPr>
                        <a:t> psychodrama</a:t>
                      </a:r>
                    </a:p>
                    <a:p>
                      <a:r>
                        <a:rPr lang="en-US" sz="1200" baseline="0" dirty="0" smtClean="0">
                          <a:solidFill>
                            <a:schemeClr val="tx1"/>
                          </a:solidFill>
                          <a:latin typeface="+mj-lt"/>
                        </a:rPr>
                        <a:t>Participant exercises</a:t>
                      </a:r>
                      <a:endParaRPr lang="en-US" sz="1200" dirty="0">
                        <a:solidFill>
                          <a:schemeClr val="tx1"/>
                        </a:solidFill>
                        <a:latin typeface="+mj-lt"/>
                      </a:endParaRPr>
                    </a:p>
                  </a:txBody>
                  <a:tcPr/>
                </a:tc>
                <a:tc>
                  <a:txBody>
                    <a:bodyPr/>
                    <a:lstStyle/>
                    <a:p>
                      <a:pPr>
                        <a:buFont typeface="Arial" pitchFamily="34" charset="0"/>
                        <a:buNone/>
                      </a:pPr>
                      <a:r>
                        <a:rPr lang="en-US" sz="1200" kern="1200" dirty="0" smtClean="0">
                          <a:solidFill>
                            <a:schemeClr val="tx1"/>
                          </a:solidFill>
                          <a:latin typeface="+mn-lt"/>
                          <a:ea typeface="+mn-ea"/>
                          <a:cs typeface="+mn-cs"/>
                        </a:rPr>
                        <a:t>Capable in influencing outcomes of meetings/discussions</a:t>
                      </a:r>
                      <a:endParaRPr lang="en-IN" sz="1200" kern="1200" dirty="0" smtClean="0">
                        <a:solidFill>
                          <a:schemeClr val="tx1"/>
                        </a:solidFill>
                        <a:latin typeface="+mn-lt"/>
                        <a:ea typeface="+mn-ea"/>
                        <a:cs typeface="+mn-cs"/>
                      </a:endParaRPr>
                    </a:p>
                    <a:p>
                      <a:pPr marL="0" marR="0" lvl="5"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200" kern="1200" dirty="0" smtClean="0">
                          <a:solidFill>
                            <a:schemeClr val="tx1"/>
                          </a:solidFill>
                          <a:latin typeface="+mn-lt"/>
                          <a:ea typeface="+mn-ea"/>
                          <a:cs typeface="+mn-cs"/>
                        </a:rPr>
                        <a:t>Comfortable in influencing people and teams. Follow global protocols in interaction</a:t>
                      </a:r>
                    </a:p>
                    <a:p>
                      <a:pPr>
                        <a:buFont typeface="Arial" pitchFamily="34" charset="0"/>
                        <a:buNone/>
                      </a:pPr>
                      <a:r>
                        <a:rPr lang="en-GB" sz="1200" kern="1200" dirty="0" smtClean="0">
                          <a:solidFill>
                            <a:schemeClr val="tx1"/>
                          </a:solidFill>
                          <a:latin typeface="+mn-lt"/>
                          <a:ea typeface="+mn-ea"/>
                          <a:cs typeface="+mn-cs"/>
                        </a:rPr>
                        <a:t>Building rapport with stakeholders</a:t>
                      </a:r>
                      <a:endParaRPr lang="en-IN" sz="1200" kern="1200" dirty="0">
                        <a:solidFill>
                          <a:schemeClr val="tx1"/>
                        </a:solidFill>
                        <a:latin typeface="+mn-lt"/>
                        <a:ea typeface="+mn-ea"/>
                        <a:cs typeface="+mn-cs"/>
                      </a:endParaRPr>
                    </a:p>
                  </a:txBody>
                  <a:tcPr/>
                </a:tc>
              </a:tr>
              <a:tr h="879739">
                <a:tc>
                  <a:txBody>
                    <a:bodyPr/>
                    <a:lstStyle/>
                    <a:p>
                      <a:r>
                        <a:rPr lang="en-US" sz="1200" dirty="0" smtClean="0">
                          <a:solidFill>
                            <a:schemeClr val="tx1"/>
                          </a:solidFill>
                        </a:rPr>
                        <a:t>Chemistry</a:t>
                      </a:r>
                      <a:r>
                        <a:rPr lang="en-US" sz="1200" baseline="0" dirty="0" smtClean="0">
                          <a:solidFill>
                            <a:schemeClr val="tx1"/>
                          </a:solidFill>
                        </a:rPr>
                        <a:t> </a:t>
                      </a:r>
                      <a:r>
                        <a:rPr lang="en-US" sz="1200" dirty="0" smtClean="0">
                          <a:solidFill>
                            <a:schemeClr val="tx1"/>
                          </a:solidFill>
                        </a:rPr>
                        <a:t>DNA</a:t>
                      </a:r>
                      <a:endParaRPr lang="en-US" sz="1200" dirty="0">
                        <a:solidFill>
                          <a:schemeClr val="tx1"/>
                        </a:solidFill>
                        <a:latin typeface="+mj-lt"/>
                      </a:endParaRPr>
                    </a:p>
                  </a:txBody>
                  <a:tcPr/>
                </a:tc>
                <a:tc>
                  <a:txBody>
                    <a:bodyPr/>
                    <a:lstStyle/>
                    <a:p>
                      <a:pPr marL="88900" marR="0" lvl="0" indent="-8890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200" u="none" strike="noStrike" cap="none" normalizeH="0" baseline="0" dirty="0" smtClean="0">
                          <a:ln>
                            <a:noFill/>
                          </a:ln>
                          <a:solidFill>
                            <a:schemeClr val="tx1"/>
                          </a:solidFill>
                          <a:effectLst/>
                        </a:rPr>
                        <a:t>An activity to see how we communicate in changing circumstances &amp; challenging situations. Do we look to engage &amp; energize? Do we coach &amp; develop? Or does it all take the sidelines when deadlines and challenges approach? (Looks deceptively simple but tests the water very easily !!)</a:t>
                      </a:r>
                      <a:endParaRPr kumimoji="0" lang="en-US" sz="1200" b="0" i="0" u="none" strike="noStrike" cap="none" normalizeH="0" baseline="0" dirty="0" smtClean="0">
                        <a:ln>
                          <a:noFill/>
                        </a:ln>
                        <a:solidFill>
                          <a:schemeClr val="tx1"/>
                        </a:solidFill>
                        <a:effectLst/>
                        <a:latin typeface="+mj-lt"/>
                        <a:ea typeface="ＭＳ Ｐゴシック" pitchFamily="34" charset="-128"/>
                      </a:endParaRPr>
                    </a:p>
                  </a:txBody>
                  <a:tcPr/>
                </a:tc>
                <a:tc>
                  <a:txBody>
                    <a:bodyPr/>
                    <a:lstStyle/>
                    <a:p>
                      <a:r>
                        <a:rPr lang="en-US" sz="1200" dirty="0" smtClean="0">
                          <a:solidFill>
                            <a:schemeClr val="tx1"/>
                          </a:solidFill>
                        </a:rPr>
                        <a:t>Highly</a:t>
                      </a:r>
                      <a:r>
                        <a:rPr lang="en-US" sz="1200" baseline="0" dirty="0" smtClean="0">
                          <a:solidFill>
                            <a:schemeClr val="tx1"/>
                          </a:solidFill>
                        </a:rPr>
                        <a:t> engaging t</a:t>
                      </a:r>
                      <a:r>
                        <a:rPr lang="en-US" sz="1200" dirty="0" smtClean="0">
                          <a:solidFill>
                            <a:schemeClr val="tx1"/>
                          </a:solidFill>
                        </a:rPr>
                        <a:t>eam activity.</a:t>
                      </a:r>
                    </a:p>
                    <a:p>
                      <a:r>
                        <a:rPr lang="en-US" sz="1200" dirty="0" smtClean="0">
                          <a:solidFill>
                            <a:schemeClr val="tx1"/>
                          </a:solidFill>
                        </a:rPr>
                        <a:t>Interactive, relevant and impactful facilitator</a:t>
                      </a:r>
                      <a:r>
                        <a:rPr lang="en-US" sz="1200" baseline="0" dirty="0" smtClean="0">
                          <a:solidFill>
                            <a:schemeClr val="tx1"/>
                          </a:solidFill>
                        </a:rPr>
                        <a:t> insights</a:t>
                      </a:r>
                      <a:endParaRPr lang="en-US" sz="1200" dirty="0">
                        <a:solidFill>
                          <a:schemeClr val="tx1"/>
                        </a:solidFill>
                        <a:latin typeface="+mj-lt"/>
                      </a:endParaRPr>
                    </a:p>
                  </a:txBody>
                  <a:tcPr/>
                </a:tc>
                <a:tc>
                  <a:txBody>
                    <a:bodyPr/>
                    <a:lstStyle/>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200" kern="1200" dirty="0" smtClean="0">
                          <a:solidFill>
                            <a:schemeClr val="tx1"/>
                          </a:solidFill>
                          <a:latin typeface="+mn-lt"/>
                          <a:ea typeface="+mn-ea"/>
                          <a:cs typeface="+mn-cs"/>
                        </a:rPr>
                        <a:t>Feel equal with people around. Building rapport with stakeholders. Communicate with assertion.</a:t>
                      </a:r>
                      <a:endParaRPr lang="en-IN" sz="1200" kern="1200" dirty="0" smtClean="0">
                        <a:solidFill>
                          <a:schemeClr val="tx1"/>
                        </a:solidFill>
                        <a:latin typeface="+mn-lt"/>
                        <a:ea typeface="+mn-ea"/>
                        <a:cs typeface="+mn-cs"/>
                      </a:endParaRPr>
                    </a:p>
                    <a:p>
                      <a:pPr marL="0" marR="0" lvl="3"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sz="1200" kern="1200" dirty="0" smtClean="0">
                        <a:solidFill>
                          <a:schemeClr val="tx1"/>
                        </a:solidFill>
                        <a:latin typeface="+mn-lt"/>
                        <a:ea typeface="+mn-ea"/>
                        <a:cs typeface="+mn-cs"/>
                      </a:endParaRPr>
                    </a:p>
                    <a:p>
                      <a:pPr marL="0" indent="0">
                        <a:buFont typeface="Arial" pitchFamily="34" charset="0"/>
                        <a:buNone/>
                      </a:pPr>
                      <a:endParaRPr lang="en-IN" sz="1200" kern="1200" dirty="0">
                        <a:solidFill>
                          <a:schemeClr val="tx1"/>
                        </a:solidFill>
                        <a:latin typeface="+mn-lt"/>
                        <a:ea typeface="+mn-ea"/>
                        <a:cs typeface="+mn-cs"/>
                      </a:endParaRPr>
                    </a:p>
                  </a:txBody>
                  <a:tcPr/>
                </a:tc>
              </a:tr>
              <a:tr h="635899">
                <a:tc>
                  <a:txBody>
                    <a:bodyPr/>
                    <a:lstStyle/>
                    <a:p>
                      <a:r>
                        <a:rPr lang="en-US" sz="1200" dirty="0" smtClean="0">
                          <a:solidFill>
                            <a:schemeClr val="tx1"/>
                          </a:solidFill>
                        </a:rPr>
                        <a:t>The</a:t>
                      </a:r>
                      <a:r>
                        <a:rPr lang="en-US" sz="1200" baseline="0" dirty="0" smtClean="0">
                          <a:solidFill>
                            <a:schemeClr val="tx1"/>
                          </a:solidFill>
                        </a:rPr>
                        <a:t> balancing act in communication</a:t>
                      </a:r>
                      <a:endParaRPr lang="en-US" sz="1200" dirty="0">
                        <a:solidFill>
                          <a:schemeClr val="tx1"/>
                        </a:solidFill>
                        <a:latin typeface="+mj-lt"/>
                      </a:endParaRPr>
                    </a:p>
                  </a:txBody>
                  <a:tcPr/>
                </a:tc>
                <a:tc>
                  <a:txBody>
                    <a:bodyPr/>
                    <a:lstStyle/>
                    <a:p>
                      <a:pPr marL="88900" indent="-88900">
                        <a:buFont typeface="Arial" pitchFamily="34" charset="0"/>
                        <a:buChar char="•"/>
                      </a:pPr>
                      <a:r>
                        <a:rPr lang="en-US" sz="1200" dirty="0" smtClean="0">
                          <a:solidFill>
                            <a:schemeClr val="tx1"/>
                          </a:solidFill>
                        </a:rPr>
                        <a:t>Communicating</a:t>
                      </a:r>
                      <a:r>
                        <a:rPr lang="en-US" sz="1200" baseline="0" dirty="0" smtClean="0">
                          <a:solidFill>
                            <a:schemeClr val="tx1"/>
                          </a:solidFill>
                        </a:rPr>
                        <a:t> to care for results, quality &amp; emotions. </a:t>
                      </a:r>
                    </a:p>
                    <a:p>
                      <a:pPr marL="88900" indent="-88900">
                        <a:buFont typeface="Arial" pitchFamily="34" charset="0"/>
                        <a:buChar char="•"/>
                      </a:pPr>
                      <a:r>
                        <a:rPr lang="en-US" sz="1200" baseline="0" dirty="0" smtClean="0">
                          <a:solidFill>
                            <a:schemeClr val="tx1"/>
                          </a:solidFill>
                        </a:rPr>
                        <a:t>Challenges to finding the balance.</a:t>
                      </a:r>
                    </a:p>
                    <a:p>
                      <a:pPr marL="88900" indent="-88900">
                        <a:buFont typeface="Arial" pitchFamily="34" charset="0"/>
                        <a:buChar char="•"/>
                      </a:pPr>
                      <a:r>
                        <a:rPr lang="en-US" sz="1200" baseline="0" dirty="0" smtClean="0">
                          <a:solidFill>
                            <a:schemeClr val="tx1"/>
                          </a:solidFill>
                        </a:rPr>
                        <a:t>Not a win-win but purposeful choices </a:t>
                      </a:r>
                    </a:p>
                  </a:txBody>
                  <a:tcPr/>
                </a:tc>
                <a:tc>
                  <a:txBody>
                    <a:bodyPr/>
                    <a:lstStyle/>
                    <a:p>
                      <a:r>
                        <a:rPr lang="en-US" sz="1200" dirty="0" smtClean="0">
                          <a:solidFill>
                            <a:schemeClr val="tx1"/>
                          </a:solidFill>
                        </a:rPr>
                        <a:t>Facilitator &amp;</a:t>
                      </a:r>
                      <a:r>
                        <a:rPr lang="en-US" sz="1200" baseline="0" dirty="0" smtClean="0">
                          <a:solidFill>
                            <a:schemeClr val="tx1"/>
                          </a:solidFill>
                        </a:rPr>
                        <a:t> participant based</a:t>
                      </a:r>
                      <a:r>
                        <a:rPr lang="en-US" sz="1200" dirty="0" smtClean="0">
                          <a:solidFill>
                            <a:schemeClr val="tx1"/>
                          </a:solidFill>
                        </a:rPr>
                        <a:t> discussions. </a:t>
                      </a:r>
                      <a:endParaRPr lang="en-US" sz="1200" baseline="0" dirty="0" smtClean="0">
                        <a:solidFill>
                          <a:schemeClr val="tx1"/>
                        </a:solidFill>
                      </a:endParaRPr>
                    </a:p>
                  </a:txBody>
                  <a:tcPr/>
                </a:tc>
                <a:tc>
                  <a:txBody>
                    <a:bodyPr/>
                    <a:lstStyle/>
                    <a:p>
                      <a:pPr>
                        <a:buFont typeface="Arial" pitchFamily="34" charset="0"/>
                        <a:buNone/>
                      </a:pPr>
                      <a:r>
                        <a:rPr lang="en-US" sz="1200" kern="1200" dirty="0" smtClean="0">
                          <a:solidFill>
                            <a:schemeClr val="tx1"/>
                          </a:solidFill>
                          <a:latin typeface="+mn-lt"/>
                          <a:ea typeface="+mn-ea"/>
                          <a:cs typeface="+mn-cs"/>
                        </a:rPr>
                        <a:t>Capable in influencing outcomes of meetings/discussions.</a:t>
                      </a:r>
                      <a:endParaRPr lang="en-IN" sz="1200" kern="1200" dirty="0" smtClean="0">
                        <a:solidFill>
                          <a:schemeClr val="tx1"/>
                        </a:solidFill>
                        <a:latin typeface="+mn-lt"/>
                        <a:ea typeface="+mn-ea"/>
                        <a:cs typeface="+mn-cs"/>
                      </a:endParaRPr>
                    </a:p>
                    <a:p>
                      <a:pPr>
                        <a:buFont typeface="Arial" pitchFamily="34" charset="0"/>
                        <a:buNone/>
                      </a:pPr>
                      <a:r>
                        <a:rPr lang="en-US" sz="1200" kern="1200" dirty="0" smtClean="0">
                          <a:solidFill>
                            <a:schemeClr val="tx1"/>
                          </a:solidFill>
                          <a:latin typeface="+mn-lt"/>
                          <a:ea typeface="+mn-ea"/>
                          <a:cs typeface="+mn-cs"/>
                        </a:rPr>
                        <a:t>Comfortable in influencing people and teams.</a:t>
                      </a:r>
                      <a:endParaRPr lang="en-IN" sz="1200" kern="1200" dirty="0">
                        <a:solidFill>
                          <a:schemeClr val="tx1"/>
                        </a:solidFill>
                        <a:latin typeface="+mn-lt"/>
                        <a:ea typeface="+mn-ea"/>
                        <a:cs typeface="+mn-cs"/>
                      </a:endParaRPr>
                    </a:p>
                  </a:txBody>
                  <a:tcPr/>
                </a:tc>
              </a:tr>
              <a:tr h="457376">
                <a:tc>
                  <a:txBody>
                    <a:bodyPr/>
                    <a:lstStyle/>
                    <a:p>
                      <a:r>
                        <a:rPr lang="en-US" sz="1200" dirty="0" smtClean="0">
                          <a:solidFill>
                            <a:schemeClr val="tx1"/>
                          </a:solidFill>
                          <a:latin typeface="+mj-lt"/>
                        </a:rPr>
                        <a:t>Personal Challenges</a:t>
                      </a:r>
                      <a:endParaRPr lang="en-US" sz="1200" dirty="0">
                        <a:solidFill>
                          <a:schemeClr val="tx1"/>
                        </a:solidFill>
                        <a:latin typeface="+mj-lt"/>
                      </a:endParaRPr>
                    </a:p>
                  </a:txBody>
                  <a:tcPr/>
                </a:tc>
                <a:tc>
                  <a:txBody>
                    <a:bodyPr/>
                    <a:lstStyle/>
                    <a:p>
                      <a:pPr marL="88900" indent="-88900">
                        <a:buFont typeface="Arial" pitchFamily="34" charset="0"/>
                        <a:buChar char="•"/>
                      </a:pPr>
                      <a:r>
                        <a:rPr lang="en-US" sz="1200" baseline="0" dirty="0" smtClean="0">
                          <a:solidFill>
                            <a:schemeClr val="tx1"/>
                          </a:solidFill>
                        </a:rPr>
                        <a:t>Listing personal challenges around chemistry &amp; balancing act. These will be addressed using interactive theatre</a:t>
                      </a:r>
                      <a:endParaRPr lang="en-US" sz="1200" dirty="0">
                        <a:solidFill>
                          <a:schemeClr val="tx1"/>
                        </a:solidFill>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chemeClr val="tx1"/>
                          </a:solidFill>
                        </a:rPr>
                        <a:t>Participant make “Chits” of challenges faced.</a:t>
                      </a:r>
                      <a:endParaRPr lang="en-US" sz="1200" kern="1200" baseline="0" dirty="0" smtClean="0">
                        <a:solidFill>
                          <a:schemeClr val="tx1"/>
                        </a:solidFill>
                        <a:latin typeface="+mn-lt"/>
                        <a:ea typeface="+mn-ea"/>
                        <a:cs typeface="+mn-cs"/>
                      </a:endParaRPr>
                    </a:p>
                    <a:p>
                      <a:r>
                        <a:rPr lang="en-US" sz="1200" baseline="0" dirty="0" smtClean="0">
                          <a:solidFill>
                            <a:schemeClr val="tx1"/>
                          </a:solidFill>
                          <a:latin typeface="+mj-lt"/>
                        </a:rPr>
                        <a:t>Interactive theatre &amp; Facilitator coaching</a:t>
                      </a:r>
                    </a:p>
                  </a:txBody>
                  <a:tcPr/>
                </a:tc>
                <a:tc>
                  <a:txBody>
                    <a:bodyPr/>
                    <a:lstStyle/>
                    <a:p>
                      <a:pPr>
                        <a:buFont typeface="Arial" pitchFamily="34" charset="0"/>
                        <a:buNone/>
                      </a:pPr>
                      <a:r>
                        <a:rPr lang="en-US" sz="1200" kern="1200" dirty="0" smtClean="0">
                          <a:solidFill>
                            <a:schemeClr val="tx1"/>
                          </a:solidFill>
                          <a:latin typeface="+mn-lt"/>
                          <a:ea typeface="+mn-ea"/>
                          <a:cs typeface="+mn-cs"/>
                        </a:rPr>
                        <a:t>Capable in influencing outcomes of meetings/discussions</a:t>
                      </a:r>
                      <a:endParaRPr lang="en-IN" sz="1200" kern="1200" dirty="0" smtClean="0">
                        <a:solidFill>
                          <a:schemeClr val="tx1"/>
                        </a:solidFill>
                        <a:latin typeface="+mn-lt"/>
                        <a:ea typeface="+mn-ea"/>
                        <a:cs typeface="+mn-cs"/>
                      </a:endParaRPr>
                    </a:p>
                    <a:p>
                      <a:pPr>
                        <a:buFont typeface="Arial" pitchFamily="34" charset="0"/>
                        <a:buNone/>
                      </a:pPr>
                      <a:r>
                        <a:rPr lang="en-US" sz="1200" kern="1200" dirty="0" smtClean="0">
                          <a:solidFill>
                            <a:schemeClr val="tx1"/>
                          </a:solidFill>
                          <a:latin typeface="+mn-lt"/>
                          <a:ea typeface="+mn-ea"/>
                          <a:cs typeface="+mn-cs"/>
                        </a:rPr>
                        <a:t>Comfortable in influencing people and teams.</a:t>
                      </a:r>
                    </a:p>
                    <a:p>
                      <a:pPr>
                        <a:buFont typeface="Arial" pitchFamily="34" charset="0"/>
                        <a:buNone/>
                      </a:pPr>
                      <a:r>
                        <a:rPr lang="en-GB" sz="1200" kern="1200" dirty="0" smtClean="0">
                          <a:solidFill>
                            <a:schemeClr val="tx1"/>
                          </a:solidFill>
                          <a:latin typeface="+mn-lt"/>
                          <a:ea typeface="+mn-ea"/>
                          <a:cs typeface="+mn-cs"/>
                        </a:rPr>
                        <a:t>Feel equal with people around</a:t>
                      </a:r>
                      <a:endParaRPr lang="en-IN" sz="1200" kern="1200" dirty="0" smtClean="0">
                        <a:solidFill>
                          <a:schemeClr val="tx1"/>
                        </a:solidFill>
                        <a:latin typeface="+mn-lt"/>
                        <a:ea typeface="+mn-ea"/>
                        <a:cs typeface="+mn-cs"/>
                      </a:endParaRPr>
                    </a:p>
                  </a:txBody>
                  <a:tcPr/>
                </a:tc>
              </a:tr>
              <a:tr h="457376">
                <a:tc>
                  <a:txBody>
                    <a:bodyPr/>
                    <a:lstStyle/>
                    <a:p>
                      <a:r>
                        <a:rPr lang="en-US" sz="1200" dirty="0" smtClean="0">
                          <a:solidFill>
                            <a:schemeClr val="tx1"/>
                          </a:solidFill>
                          <a:latin typeface="+mj-lt"/>
                        </a:rPr>
                        <a:t>Choosing</a:t>
                      </a:r>
                      <a:r>
                        <a:rPr lang="en-US" sz="1200" baseline="0" dirty="0" smtClean="0">
                          <a:solidFill>
                            <a:schemeClr val="tx1"/>
                          </a:solidFill>
                          <a:latin typeface="+mj-lt"/>
                        </a:rPr>
                        <a:t> Goals &amp;</a:t>
                      </a:r>
                      <a:r>
                        <a:rPr lang="en-US" sz="1200" dirty="0" smtClean="0">
                          <a:solidFill>
                            <a:schemeClr val="tx1"/>
                          </a:solidFill>
                          <a:latin typeface="+mj-lt"/>
                        </a:rPr>
                        <a:t> Closing</a:t>
                      </a:r>
                      <a:endParaRPr lang="en-US" sz="1200" dirty="0">
                        <a:solidFill>
                          <a:schemeClr val="tx1"/>
                        </a:solidFill>
                        <a:latin typeface="+mj-lt"/>
                      </a:endParaRPr>
                    </a:p>
                  </a:txBody>
                  <a:tcPr/>
                </a:tc>
                <a:tc>
                  <a:txBody>
                    <a:bodyPr/>
                    <a:lstStyle/>
                    <a:p>
                      <a:pPr marL="88900" indent="-88900">
                        <a:buFont typeface="Arial" pitchFamily="34" charset="0"/>
                        <a:buChar char="•"/>
                      </a:pPr>
                      <a:r>
                        <a:rPr lang="en-US" sz="1200" dirty="0" smtClean="0">
                          <a:solidFill>
                            <a:schemeClr val="tx1"/>
                          </a:solidFill>
                          <a:latin typeface="+mj-lt"/>
                        </a:rPr>
                        <a:t>Participants finalize what they will START doing, STOP doing &amp; CONTINUE doing.</a:t>
                      </a:r>
                      <a:r>
                        <a:rPr lang="en-US" sz="1200" baseline="0" dirty="0" smtClean="0">
                          <a:solidFill>
                            <a:schemeClr val="tx1"/>
                          </a:solidFill>
                          <a:latin typeface="+mj-lt"/>
                        </a:rPr>
                        <a:t> </a:t>
                      </a:r>
                    </a:p>
                    <a:p>
                      <a:pPr marL="88900" indent="-88900">
                        <a:buFont typeface="Arial" pitchFamily="34" charset="0"/>
                        <a:buChar char="•"/>
                      </a:pPr>
                      <a:r>
                        <a:rPr lang="en-US" sz="1200" baseline="0" dirty="0" smtClean="0">
                          <a:solidFill>
                            <a:schemeClr val="tx1"/>
                          </a:solidFill>
                          <a:latin typeface="+mj-lt"/>
                        </a:rPr>
                        <a:t>Finalizing the Goals to work on.</a:t>
                      </a:r>
                    </a:p>
                    <a:p>
                      <a:pPr marL="88900" indent="-88900">
                        <a:buFont typeface="Arial" pitchFamily="34" charset="0"/>
                        <a:buChar char="•"/>
                      </a:pPr>
                      <a:r>
                        <a:rPr lang="en-US" sz="1200" baseline="0" dirty="0" smtClean="0">
                          <a:solidFill>
                            <a:schemeClr val="tx1"/>
                          </a:solidFill>
                          <a:latin typeface="+mj-lt"/>
                        </a:rPr>
                        <a:t>Goodbyes</a:t>
                      </a:r>
                      <a:endParaRPr lang="en-US" sz="1200" dirty="0">
                        <a:solidFill>
                          <a:schemeClr val="tx1"/>
                        </a:solidFill>
                        <a:latin typeface="+mj-lt"/>
                      </a:endParaRPr>
                    </a:p>
                  </a:txBody>
                  <a:tcPr/>
                </a:tc>
                <a:tc>
                  <a:txBody>
                    <a:bodyPr/>
                    <a:lstStyle/>
                    <a:p>
                      <a:r>
                        <a:rPr lang="en-US" sz="1200" dirty="0" smtClean="0">
                          <a:solidFill>
                            <a:schemeClr val="tx1"/>
                          </a:solidFill>
                          <a:latin typeface="+mj-lt"/>
                        </a:rPr>
                        <a:t>Finalizing goals that</a:t>
                      </a:r>
                      <a:r>
                        <a:rPr lang="en-US" sz="1200" baseline="0" dirty="0" smtClean="0">
                          <a:solidFill>
                            <a:schemeClr val="tx1"/>
                          </a:solidFill>
                          <a:latin typeface="+mj-lt"/>
                        </a:rPr>
                        <a:t> each participant would work on.</a:t>
                      </a:r>
                      <a:endParaRPr lang="en-US" sz="1200" dirty="0">
                        <a:solidFill>
                          <a:schemeClr val="tx1"/>
                        </a:solidFill>
                        <a:latin typeface="+mj-lt"/>
                      </a:endParaRPr>
                    </a:p>
                  </a:txBody>
                  <a:tcPr/>
                </a:tc>
                <a:tc>
                  <a:txBody>
                    <a:bodyPr/>
                    <a:lstStyle/>
                    <a:p>
                      <a:endParaRPr lang="en-IN" sz="1200" dirty="0">
                        <a:solidFill>
                          <a:schemeClr val="tx1"/>
                        </a:solidFill>
                        <a:latin typeface="+mj-lt"/>
                      </a:endParaRPr>
                    </a:p>
                  </a:txBody>
                  <a:tcPr/>
                </a:tc>
              </a:tr>
            </a:tbl>
          </a:graphicData>
        </a:graphic>
      </p:graphicFrame>
      <p:sp>
        <p:nvSpPr>
          <p:cNvPr id="4" name="Oval 3"/>
          <p:cNvSpPr/>
          <p:nvPr/>
        </p:nvSpPr>
        <p:spPr>
          <a:xfrm>
            <a:off x="76200" y="76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41830738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Rectangle 5"/>
          <p:cNvSpPr>
            <a:spLocks noChangeArrowheads="1"/>
          </p:cNvSpPr>
          <p:nvPr/>
        </p:nvSpPr>
        <p:spPr bwMode="auto">
          <a:xfrm>
            <a:off x="76200" y="4191000"/>
            <a:ext cx="8762999" cy="2009061"/>
          </a:xfrm>
          <a:prstGeom prst="roundRect">
            <a:avLst/>
          </a:prstGeom>
          <a:ln w="12700">
            <a:solidFill>
              <a:schemeClr val="bg1">
                <a:lumMod val="75000"/>
              </a:schemeClr>
            </a:solidFill>
            <a:headEnd/>
            <a:tailEnd/>
          </a:ln>
        </p:spPr>
        <p:style>
          <a:lnRef idx="2">
            <a:schemeClr val="accent6"/>
          </a:lnRef>
          <a:fillRef idx="1">
            <a:schemeClr val="lt1"/>
          </a:fillRef>
          <a:effectRef idx="0">
            <a:schemeClr val="accent6"/>
          </a:effectRef>
          <a:fontRef idx="minor">
            <a:schemeClr val="dk1"/>
          </a:fontRef>
        </p:style>
        <p:txBody>
          <a:bodyPr wrap="square" anchor="ctr">
            <a:spAutoFit/>
          </a:bodyPr>
          <a:lstStyle/>
          <a:p>
            <a:pPr algn="just" eaLnBrk="0" hangingPunct="0">
              <a:defRPr/>
            </a:pPr>
            <a:r>
              <a:rPr lang="en-GB" sz="1600" dirty="0">
                <a:latin typeface="+mn-lt"/>
              </a:rPr>
              <a:t>We love alternative ways of setting up a workshop! Creating an atmosphere where the participants feels absolutely comfortable and yet challenged. In this workshop, the use of theatre, team games and experiential methodologies are essential ingredients, hence we’d require ample place to move around and make noise. </a:t>
            </a:r>
          </a:p>
          <a:p>
            <a:pPr algn="just" eaLnBrk="0" hangingPunct="0">
              <a:defRPr/>
            </a:pPr>
            <a:endParaRPr lang="en-GB" sz="1600" dirty="0">
              <a:latin typeface="+mn-lt"/>
            </a:endParaRPr>
          </a:p>
          <a:p>
            <a:pPr algn="just" eaLnBrk="0" hangingPunct="0">
              <a:defRPr/>
            </a:pPr>
            <a:r>
              <a:rPr lang="en-GB" sz="1600" dirty="0">
                <a:latin typeface="+mn-lt"/>
              </a:rPr>
              <a:t>Please book a space with ample natural light (Yes, we want sunlight streaming in) and no fixed furniture for </a:t>
            </a:r>
            <a:r>
              <a:rPr lang="en-GB" sz="1600" dirty="0" smtClean="0"/>
              <a:t>8 Participants to </a:t>
            </a:r>
            <a:r>
              <a:rPr lang="en-GB" sz="1600" dirty="0" smtClean="0">
                <a:latin typeface="+mn-lt"/>
              </a:rPr>
              <a:t>work </a:t>
            </a:r>
            <a:r>
              <a:rPr lang="en-GB" sz="1600" dirty="0">
                <a:latin typeface="+mn-lt"/>
              </a:rPr>
              <a:t>with one </a:t>
            </a:r>
            <a:r>
              <a:rPr lang="en-GB" sz="1600" dirty="0" err="1">
                <a:latin typeface="+mn-lt"/>
              </a:rPr>
              <a:t>MaynardLeigh</a:t>
            </a:r>
            <a:r>
              <a:rPr lang="en-GB" sz="1600" dirty="0">
                <a:latin typeface="+mn-lt"/>
              </a:rPr>
              <a:t> consultant.</a:t>
            </a:r>
          </a:p>
        </p:txBody>
      </p:sp>
      <p:sp>
        <p:nvSpPr>
          <p:cNvPr id="12" name="Rectangle 2"/>
          <p:cNvSpPr>
            <a:spLocks noChangeArrowheads="1"/>
          </p:cNvSpPr>
          <p:nvPr/>
        </p:nvSpPr>
        <p:spPr bwMode="auto">
          <a:xfrm>
            <a:off x="534473" y="42276"/>
            <a:ext cx="6858000" cy="685800"/>
          </a:xfrm>
          <a:prstGeom prst="rect">
            <a:avLst/>
          </a:prstGeom>
          <a:noFill/>
          <a:ln w="9525">
            <a:noFill/>
            <a:miter lim="800000"/>
            <a:headEnd/>
            <a:tailEnd/>
          </a:ln>
          <a:effectLst/>
        </p:spPr>
        <p:txBody>
          <a:bodyPr anchor="ctr"/>
          <a:lstStyle/>
          <a:p>
            <a:pPr>
              <a:defRPr/>
            </a:pPr>
            <a:r>
              <a:rPr lang="en-US" sz="3100" b="1" dirty="0" smtClean="0">
                <a:solidFill>
                  <a:schemeClr val="tx2"/>
                </a:solidFill>
              </a:rPr>
              <a:t>Ambience </a:t>
            </a:r>
            <a:endParaRPr lang="en-US" sz="3100" b="1" dirty="0">
              <a:solidFill>
                <a:schemeClr val="tx2"/>
              </a:solidFill>
            </a:endParaRPr>
          </a:p>
        </p:txBody>
      </p:sp>
      <p:pic>
        <p:nvPicPr>
          <p:cNvPr id="9" name="Picture 8" descr="C:\Users\Jigyasa\Desktop\Ballroom_0.jpg"/>
          <p:cNvPicPr/>
          <p:nvPr/>
        </p:nvPicPr>
        <p:blipFill>
          <a:blip r:embed="rId3"/>
          <a:srcRect/>
          <a:stretch>
            <a:fillRect/>
          </a:stretch>
        </p:blipFill>
        <p:spPr bwMode="auto">
          <a:xfrm>
            <a:off x="2057400" y="914400"/>
            <a:ext cx="5087203" cy="31253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Slide Number Placeholder 1"/>
          <p:cNvSpPr>
            <a:spLocks noGrp="1"/>
          </p:cNvSpPr>
          <p:nvPr>
            <p:ph type="sldNum" sz="quarter" idx="12"/>
          </p:nvPr>
        </p:nvSpPr>
        <p:spPr/>
        <p:txBody>
          <a:bodyPr/>
          <a:lstStyle/>
          <a:p>
            <a:r>
              <a:rPr lang="en-US" dirty="0" smtClean="0"/>
              <a:t>11</a:t>
            </a:r>
            <a:endParaRPr lang="en-US" dirty="0"/>
          </a:p>
        </p:txBody>
      </p:sp>
    </p:spTree>
    <p:extLst>
      <p:ext uri="{BB962C8B-B14F-4D97-AF65-F5344CB8AC3E}">
        <p14:creationId xmlns:p14="http://schemas.microsoft.com/office/powerpoint/2010/main" val="386972454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descr="C:\Users\admin\Desktop\313.jpg"/>
          <p:cNvPicPr>
            <a:picLocks noChangeAspect="1" noChangeArrowheads="1"/>
          </p:cNvPicPr>
          <p:nvPr/>
        </p:nvPicPr>
        <p:blipFill>
          <a:blip r:embed="rId2" cstate="print"/>
          <a:srcRect/>
          <a:stretch>
            <a:fillRect/>
          </a:stretch>
        </p:blipFill>
        <p:spPr bwMode="auto">
          <a:xfrm>
            <a:off x="0" y="853867"/>
            <a:ext cx="5257800" cy="1965533"/>
          </a:xfrm>
          <a:prstGeom prst="rect">
            <a:avLst/>
          </a:prstGeom>
          <a:ln>
            <a:noFill/>
          </a:ln>
          <a:effectLst>
            <a:softEdge rad="112500"/>
          </a:effectLst>
        </p:spPr>
      </p:pic>
      <p:pic>
        <p:nvPicPr>
          <p:cNvPr id="10" name="Picture 4"/>
          <p:cNvPicPr>
            <a:picLocks noChangeAspect="1" noChangeArrowheads="1"/>
          </p:cNvPicPr>
          <p:nvPr/>
        </p:nvPicPr>
        <p:blipFill>
          <a:blip r:embed="rId3" cstate="print"/>
          <a:srcRect l="34554" t="26042" r="36163" b="51042"/>
          <a:stretch>
            <a:fillRect/>
          </a:stretch>
        </p:blipFill>
        <p:spPr bwMode="auto">
          <a:xfrm>
            <a:off x="5160963" y="777667"/>
            <a:ext cx="3983037" cy="1752600"/>
          </a:xfrm>
          <a:prstGeom prst="rect">
            <a:avLst/>
          </a:prstGeom>
          <a:noFill/>
          <a:ln w="9525">
            <a:noFill/>
            <a:miter lim="800000"/>
            <a:headEnd/>
            <a:tailEnd/>
          </a:ln>
        </p:spPr>
      </p:pic>
      <p:sp>
        <p:nvSpPr>
          <p:cNvPr id="8" name="TextBox 7"/>
          <p:cNvSpPr txBox="1"/>
          <p:nvPr/>
        </p:nvSpPr>
        <p:spPr>
          <a:xfrm>
            <a:off x="533400" y="0"/>
            <a:ext cx="7543800" cy="461665"/>
          </a:xfrm>
          <a:prstGeom prst="rect">
            <a:avLst/>
          </a:prstGeom>
          <a:noFill/>
        </p:spPr>
        <p:txBody>
          <a:bodyPr wrap="square">
            <a:spAutoFit/>
          </a:bodyPr>
          <a:lstStyle/>
          <a:p>
            <a:pPr>
              <a:defRPr/>
            </a:pPr>
            <a:r>
              <a:rPr lang="en-US" sz="2400" b="1" dirty="0">
                <a:solidFill>
                  <a:schemeClr val="tx2"/>
                </a:solidFill>
                <a:latin typeface="Arial" pitchFamily="34" charset="0"/>
                <a:ea typeface="Times New Roman" pitchFamily="18" charset="0"/>
                <a:cs typeface="Arial" pitchFamily="34" charset="0"/>
              </a:rPr>
              <a:t>9- Week Goal tracking system </a:t>
            </a:r>
          </a:p>
        </p:txBody>
      </p:sp>
      <p:sp>
        <p:nvSpPr>
          <p:cNvPr id="11" name="Oval 10"/>
          <p:cNvSpPr/>
          <p:nvPr/>
        </p:nvSpPr>
        <p:spPr>
          <a:xfrm>
            <a:off x="152400" y="76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2" name="TextBox 11"/>
          <p:cNvSpPr txBox="1"/>
          <p:nvPr/>
        </p:nvSpPr>
        <p:spPr>
          <a:xfrm>
            <a:off x="838200" y="3048000"/>
            <a:ext cx="7696200" cy="2911475"/>
          </a:xfrm>
          <a:prstGeom prst="roundRect">
            <a:avLst/>
          </a:pr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en-US" sz="1500" dirty="0" err="1"/>
              <a:t>ProgressIt</a:t>
            </a:r>
            <a:r>
              <a:rPr lang="en-US" sz="1500" dirty="0"/>
              <a:t> ® is a powerful on-line support system that provides follow through after a course, a workshop or learning event. We use this innovative service to:</a:t>
            </a:r>
          </a:p>
          <a:p>
            <a:pPr marL="400050" indent="-400050" fontAlgn="auto">
              <a:spcBef>
                <a:spcPts val="0"/>
              </a:spcBef>
              <a:spcAft>
                <a:spcPts val="0"/>
              </a:spcAft>
              <a:buFont typeface="+mj-lt"/>
              <a:buAutoNum type="romanUcPeriod"/>
              <a:defRPr/>
            </a:pPr>
            <a:r>
              <a:rPr lang="en-US" sz="1500" dirty="0"/>
              <a:t>Help participants reach their self selected </a:t>
            </a:r>
            <a:r>
              <a:rPr lang="en-US" sz="1500" dirty="0" err="1" smtClean="0"/>
              <a:t>behavioural</a:t>
            </a:r>
            <a:r>
              <a:rPr lang="en-US" sz="1500" dirty="0" smtClean="0"/>
              <a:t> </a:t>
            </a:r>
            <a:r>
              <a:rPr lang="en-US" sz="1500" dirty="0"/>
              <a:t>goals</a:t>
            </a:r>
          </a:p>
          <a:p>
            <a:pPr marL="400050" indent="-400050" fontAlgn="auto">
              <a:spcBef>
                <a:spcPts val="0"/>
              </a:spcBef>
              <a:spcAft>
                <a:spcPts val="0"/>
              </a:spcAft>
              <a:buFont typeface="+mj-lt"/>
              <a:buAutoNum type="romanUcPeriod"/>
              <a:defRPr/>
            </a:pPr>
            <a:r>
              <a:rPr lang="en-US" sz="1500" dirty="0"/>
              <a:t>Show line managers what their colleagues have learned and report on the business results from their new learning</a:t>
            </a:r>
          </a:p>
          <a:p>
            <a:pPr marL="400050" indent="-400050" fontAlgn="auto">
              <a:spcBef>
                <a:spcPts val="0"/>
              </a:spcBef>
              <a:spcAft>
                <a:spcPts val="0"/>
              </a:spcAft>
              <a:buFont typeface="+mj-lt"/>
              <a:buAutoNum type="romanUcPeriod"/>
              <a:defRPr/>
            </a:pPr>
            <a:r>
              <a:rPr lang="en-US" sz="1500" dirty="0"/>
              <a:t>Enable Human Resources departments to offer evidence of specific business gains stemming from a particular learning experience.</a:t>
            </a:r>
          </a:p>
          <a:p>
            <a:pPr marL="400050" indent="-400050" fontAlgn="auto">
              <a:spcBef>
                <a:spcPts val="0"/>
              </a:spcBef>
              <a:spcAft>
                <a:spcPts val="0"/>
              </a:spcAft>
              <a:buFont typeface="+mj-lt"/>
              <a:buAutoNum type="romanUcPeriod"/>
              <a:defRPr/>
            </a:pPr>
            <a:r>
              <a:rPr lang="en-US" sz="1500" dirty="0"/>
              <a:t>Assign supporters to these participants who will give feedback for a period of nine weeks.</a:t>
            </a:r>
          </a:p>
          <a:p>
            <a:pPr fontAlgn="auto">
              <a:spcBef>
                <a:spcPts val="0"/>
              </a:spcBef>
              <a:spcAft>
                <a:spcPts val="0"/>
              </a:spcAft>
              <a:defRPr/>
            </a:pPr>
            <a:r>
              <a:rPr lang="en-US" sz="1500" dirty="0" err="1"/>
              <a:t>ProgressIt</a:t>
            </a:r>
            <a:r>
              <a:rPr lang="en-US" sz="1500" dirty="0"/>
              <a:t> ® tackles these with a nine-week support service and a report at the end summarizing progress.</a:t>
            </a:r>
          </a:p>
        </p:txBody>
      </p:sp>
    </p:spTree>
    <p:extLst>
      <p:ext uri="{BB962C8B-B14F-4D97-AF65-F5344CB8AC3E}">
        <p14:creationId xmlns:p14="http://schemas.microsoft.com/office/powerpoint/2010/main" val="23957741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nvSpPr>
        <p:spPr bwMode="auto">
          <a:xfrm>
            <a:off x="457200" y="0"/>
            <a:ext cx="8077200" cy="461665"/>
          </a:xfrm>
          <a:prstGeom prst="rect">
            <a:avLst/>
          </a:prstGeom>
          <a:noFill/>
          <a:ln w="9525">
            <a:noFill/>
            <a:miter lim="800000"/>
            <a:headEnd/>
            <a:tailEnd/>
          </a:ln>
        </p:spPr>
        <p:txBody>
          <a:bodyPr>
            <a:spAutoFit/>
          </a:bodyPr>
          <a:lstStyle/>
          <a:p>
            <a:pPr>
              <a:defRPr/>
            </a:pPr>
            <a:r>
              <a:rPr lang="en-US" sz="2400" b="1" cap="all" dirty="0" smtClean="0">
                <a:solidFill>
                  <a:schemeClr val="tx2">
                    <a:lumMod val="60000"/>
                    <a:lumOff val="40000"/>
                  </a:schemeClr>
                </a:solidFill>
                <a:latin typeface="Arial" pitchFamily="34" charset="0"/>
                <a:cs typeface="Arial" pitchFamily="34" charset="0"/>
              </a:rPr>
              <a:t>One on one - Coaching Sessions</a:t>
            </a:r>
            <a:endParaRPr lang="en-US" sz="2400" b="1" cap="all" dirty="0">
              <a:solidFill>
                <a:schemeClr val="tx2">
                  <a:lumMod val="60000"/>
                  <a:lumOff val="40000"/>
                </a:schemeClr>
              </a:solidFill>
              <a:latin typeface="Arial" pitchFamily="34" charset="0"/>
              <a:cs typeface="Arial" pitchFamily="34" charset="0"/>
            </a:endParaRPr>
          </a:p>
        </p:txBody>
      </p:sp>
      <p:sp>
        <p:nvSpPr>
          <p:cNvPr id="21508" name="AutoShape 9" descr="data:image/jpeg;base64,/9j/4AAQSkZJRgABAQAAAQABAAD/2wCEAAkGBxQTEhQUEhQVFRQWFxkYFBgYFxofGBwXFxoYGhscGR0YHSogHBolHBsYIjEhJSkrLi4uHR8zODMtNygtLi0BCgoKDg0OGhAQGywlHyQsLCwsLCwsLCwsLCwsLDQsLCwsLCwsLCwsLCwsLCwsLCwsLCwsLCwsLCwsLCwsLCwsLP/AABEIAMoA+gMBIgACEQEDEQH/xAAcAAABBQEBAQAAAAAAAAAAAAAAAwQFBgcCAQj/xABREAACAQIDAwgDCA0JCQEAAAABAgMAEQQSIQUxQQYHEyJRYXGBMpGhNEJSYnKCsbIUFyMzNXOSk7PB0dLwFiVTVHSEotPhCBUkQ2ODo6Txwv/EABkBAQEBAQEBAAAAAAAAAAAAAAACAQMEBf/EACMRAAICAgICAwEBAQAAAAAAAAABAhEDMRIhQUIEE1EiYTL/2gAMAwEAAhEDEQA/ANxooooAooooAooooAooooAooooAooooAooooAooooAopltPa0OHXNM4XfYb2NvgqNT5Vn+L5x5s7FFgWO+ga7SW+NZ1F+4Xt31LklspRb0abRVK5OcvRPOsM0QiL36Mh8wJGtjdRYnuvV1rU09GNNbCiiitMCozlFt2HBQNPiGyou4e+ZjuVRxY1J1hnOlFiNobWGDjNkgiVgGNlGa2eQ9p6yqPDxNY2krZqVuiu8rucXGY0kh2w8G5Y42IJ+UwsWPhYa7qrsvKPGNa+LxJygAfdpNAN25t/fvq18reb6aPI2GzTIqBWXTMpUDUDiGN2NuJPbVEkgZWKsrKw3qVIb1HWohNTVo6Sg49Mt/JnnNx+EYZpTiIuMcpufmuesD4kjur6I2BtmLGYePEQG8cguL7wQbFSOBBBBr5FNbr/s+YknCYlCdEmBUdmZFv7RVkNGq0UUVpIUUUUAUUUUAUUUUAUUUUAUUUUAUUUUAUUUUAUUUUAVzI4UEk2AFyTuAFdU02s4EEpIJAje4G8jKdBQGObRxn2Tipm1kJkyxAg3Ke8FvZ3a99WvC8lYQiBs9woDAO1iQNT2jXsIqvc3+CdZXLrrGrRljqBJmW4FjqQOI+EeJNSe08TtBJAsKs4YnrlYjEAOOUMrjjYZiT3V4JyuVJnthGo20J7e5LtcNh1DKBqjEk342znW+ml9CKtfN3tnp8OY2v0kJCtck3Vrshudd2mut1PjVc2lyt+xpIoZkzSMis5QhUuSwATpCLk5WsCeztq7cltmpBhowqZGZEaQH0i5UXzd/Dyrt8fl5OWelol6KKK9J5wqk8vcSsEscwizOUZL6LoXT03O5BvJ1tfdrV2quctZVVYSxCgSMWJ3ZRFJfXxym3d3Vzyq4MvH/0isbB2qcQrPZcgJCst7EqbMAWsWsdL5RqDvpjyl2Csr/ZC5zMqogVWtmTpAWFxYglbjNfQE1K7PxCOt4xZAbL1bA8br3a7/GkNvgnDT2ZlPROQykhgQpIII1BuBur5y6l0e9049mMcswgx2IEeqBwAb31CqG149a+ta//ALP2HAwU731acg92VFt9NRm3ORmHxKI7lonVAC623Ae/Db7du+pzm+lXZx+wmN0Z8wkOjLJJpkcbtwXUbi1juJr34sikqXg8eWDRpNFFFdjiFFFFAFFFFAFFFFAFFFFAFFFFAFFFFAFFFFAFFFFAFeMoIsdQd9e1H7U2vHCNWBkOiRgjMx4acB2nhS6BWMFhVhkxEK6hJAbnec8aEX7SPRv3Cm+2dpogKmYQsArF3RigUHXMwsouAR6QI315s9XbpJCw6YyvnuOqRe6rbeAFK2O8Dtub9Y6dGXJKzRNe665WzDjGw0bfuF9DYjW1fMlTm6PpQvghLZkJnmVy0TiQwqDG2ZT0LPIzWI6vFbXP6q0OqnyUjhWQn0JCtlVhlZlNrue1jYCx1AXherZXtwRqJ4s0rkFFFFdjkFcSxKwsyhh2EAj213RQGe7R2CMNiSwZ2WVT0eaRmCZcuZQp0F73G/ReFJYmIOMpOlwWHbYhrHuOnlV/xmDSVcsihhe4vwPaCNRWe8pMVhsJjoIRFlia0mIOd7WkLINC1gAVzN2jzB80/juUrR6IZ+MaYY6coiyfCNogffsNc/yE0Pxmyjde9UfEKxIuSNc1szMxO++XW3aeP0y/KnaX2RiDlPU9CO39Em8i3wj7COymSIAAAAANwFdYQUFSMcnJ2yw8mOV7Rvlmd5IjvzXLoe2xGcr3a8LVo8MyuoZCGUi4INwR3EViWLFgWHpKLj9Y8xVn5Gbb6GURsfuMpt3K53EdgO499jpre0znKJpNFFFaQFFFFAFFFFAFFFFAFFFFAFFFFAFFFFAFROL2uRL0USBzrmJayra19wN96+vuNnO1MZ0adW2dtEHedMxHwRe5/wBagdnWDy2J6pVLnebLnJPeWkYnvvXnz5eCpbKSJJo2f77Ix+KnUX2HN5Fqa4/B3EaxIotJdtwAGR1ubb7EjT/7S3S99ePiAoJJ0AufAV4HKUnbZZWExTRmU2Z2IVhusSCyM4y7o7KpsdRu1uL84MTGQx2vMQDnZcoKEXDFQxKLe4y3vcU92BhvftwESgd8cab/AAcvYbr3O+1pzpNb8d1+4Xt9J9dW5UU5NpI7w+DRUyEZrm7FrXY9p9luywpSOd4+2VOwn7oPAn0x4695pHpe+kcRiyCFWxc7r7gBvJtw+k+sTjnKDtMl9k7hcUkguhuNx4EHsIOoPcaWqoGbopM/SM0oUM/BTEGGYZRpuvlJubg6772+vpYsnNWc2qCiiiuhgVi3K/agxG0S6LpH9xW/bGz9fydiRw6q9tbDtHEdHFI/wEZvyQTWAYEHMT77KAD8Z/8AS5PgK3wNtIlMBCqg5QN5APEqD29nDyFOq5jQAADcBYeVdVB2Cm+D1iT5IHspwKQwXoL4aeF9PZQGv8nsaZsNDI3pMgz/ACx1W8swNSNVfm8mzYZl+BK6+sK//wC6tFUcmFFFFDAooooAooooAprtPaEeHjaWZgqKLk/qAGpJ4AamnVY/ztY1mxixX6kcakLwzuWufHLlHr7a1KzG6ROxc6sWY5sPKFvoQyk27wSLHuuas/JzlVh8bmELHOurIwswG6/YRqNxNYITV85FcisUJYsVn+xiuoBXMzodCrLcAKR26jsFZNxgrbJi2zW65kcAEk2AFye4Uy+7LrmWQcVy2J+Sc1r9x392+q9tvlRBIBCr2uxEucMno26hzgdYki47Ab765rLFq0dKYp9lGRmkOhb0QeCD0R48T3nuFNNn4oF5wOEtj+biNdCW+vbVf5NSv0+NuvUbEEow7VVUYH1AjxPZXiacrbLLX01R+1cX6KDXNqR22ZQoPcWZb9wavHxyDQugPew/bUccUr4lbMptltYg7kl/f9lYogncPZFC3vbeeJJ1JPibmlempp0lNcVjHU2SJn78yge039lZxBK9NUNsTGtM8s17IJHjQD3wiYpmJ+DoSAOJJ4gBq2JmkJQhFPwc3Vv2FgLvbQlRl4X0NN+TOaLCRoHDuzSBDawPXbrZb6KBrbwHGq49Ak4JOklxbcMqxL4KrE+eZ2HkKvWz5c8UbfCRW9YBqjbJAVNOLMdd5AOVT+Sq1bOTEl8Oo+AWQeCMQv8Ahy16MG2iZErRRRXpJInlY1sFij/0ZPqmsV2Sl3fuPtsFB9WYedbRyw9w4r8S/tU1jmxhZGY++diPk3Nv1nzo9FQXZJUVznriWawJ9Q7Sdw8zU0daG2LxfXEKAlyAzW3Kt95PC9qdxJlAHZSWGiCX+ExzOe1v2cAOApbPShReObedOjnTMuczXC3Ga3RRa23276udYQQC73HFSO7qixHYbjfVtwfKjECNBmB6q6nedBqdd9Ypd0c5RNKoooqyAooooAooooArIedfZEqYsYgKTDIiqWHvZFuLN2AqBY7r6eOvVG8oYVkgeFhm6UZFHefffN9K/wAXtpddirM55tOTQlb7JmW6IbRKdzON7EcQt9O+/YK1KkNn4NIYkijFkRQqjw7e0nfel6+fkm5yspKgqK2vsjpOvE3Ry8dBle3BwQfyrXHhpUrXE0yqLsQB2n+N9QUm12ihLJ0ZlV7p0bsSG0sD1/DLqdRppUBya2aHT7Jmd2acmUx52EKhzdeoLAnLluWvrerzyp2SMdA8fRSpmUhZQUVwD8VmBK9qtbyNZZidgTwKY2VykQGYXJCrwJW5sptv9HS169GNKXV0TKXksm0drwpGwgaIuB1QoBHs6o07TSGCjGXNJYZrn7rCCLX0JZTlBIsSb/RVTRyALMwA3WYgDUHSx7QKlNl7ceHQ3kQm9iesPkk/Qa6vA0uiFkRbsEWB4dHbSzlhe4tluLgWvpc8LU9z1VH21AbEEoSwzAhlVgTrmKggduYa6eNS0YQ7o4W/71/XmW/srzzXHZ3hDn5HYlXNkuGEjXIB66ta2cW3DQX3dt9bUyw+xThFkaFnlFjlEjXZBqcq6WKBjfgd+p0p/gZ9co6BRb0Yzc+uw+in2euLk0+j0rGnGmNcOAqqqm4AAB7gKl+TG1oY+mSSWNOuGGZ1GjKBYXPahPnURHgIjLHnDGNnCumdsv3S6jQHTrMug0qD5QbLXDYh4oxZBZkHYrDQX42Nxc9levAr/pHmnCnTNGk5VYRf+eh+Tdvqg0ym5c4Uej0r9wjYfXsKza9eXr1UTwRYOWXLCTERGDDQkRyKyzGQqGseCZWIHHU+Vt9U6HEyrYOot2kWHrTMPWBUjei9KKSS0cxSht3DeP8A5oR31ydXtwXU/KO71C58xSUi5XDDcQQR3kjLbzv66WhWw13k3Pif4t5VlFWK0Vzei9bQsay/fD3qvsLf6VK4T0E+SPoFRU/pj5J+kVK4T0E+SPoFcvZkSNlooorocgooooAooooBLFTiNGc3IVSxA3mwvYX40zwJz/dWN2IsANyC+qi4ve41vbUbhYCuttH7nl4u8aeTOub/AA5j5VxiB0bGQeifvoH1x3gbxxHeLHzfIl6lIeUUKb6jUHdVSx3OXsyKRo3xIzKbNljldQflIhU+RNeZJvRpYtq7RTDxPLKbKo8yeAHaSdBWO7a5TYjESiQu0eU/c1RiAnDeLEntJ79w0ptzk84KYl0XCnPCm4kMt3O9srANoNBfv7ao/wDv6bfZbfJ/1r2YMcYq5bJdvRpez+cLGQuBIUmQ6DOtmv2Zltv7wdxqxpzgQOUeSJ45I762DKVawdQw6wvodQBdVuaxaLb+bqyqLHiu8dht3VYMG+Zbnfcg9hINrjxro8OORDk47NC2jgcDjAJsPFOrE65YyiNvvcSFBv8AfKd/bUbFyPUlbsUB3qZUZ++1orGmOxdqxRxhJRGLE2JgZ7g66sjXBvf3tWPA7RhDAh4gNfRjyDdxZzc+QryTlkg67PZihjkrInaHIdh94kVhxEl1PkUUg+oVw+DxcK3naFkuArMpkyt8Y9UgHQX61T2K5U4ZNA5c9iAn/F6PtqGm5QyYuSPDwwH7ow3sM3UOfd6IHVuTc6A6Vq+2a7XRsvqhp9/gph9plQMwDsTYGNSqDs1dtfEeqlzi5TwjX5zN+oVF4Ey4jFfYyooZWcavvaIkHW2guD46bqcbUV0cxrIhKkhyoJAYaFQWtcg79O6t+n/CPtlocviJRYl06pVrBDfqkNpdz2Unyw2vFPis8ZYAQxg51ZD6cpBAcAlSCCGGhFrVGhWuD0jkjde1vNbZT5ipA7YxBNzMxPaUiJ9ZSu+OPEh23bIuMFtFBY9igsfUoNPIdk4hvRw8/nEy/XAp7/KLGf1l/wAiL/Lr3+UeM/rL/kRfuV05Dsrs2KykqysCCRdioW4NjqT216jsd2TyJb9ldsrJa7ZgTYk+lcnebaHU0NAp3qPVr66008WM3BY3tusLAd/HWlaRysu67DsJ18jx8/XSqMCLigPa4z62Pl3/AOtd1xLEGFmFx/G4jce+gG8x+6W+KLd+Yn9g9dXnAcjpjFGSQpKLdSNQbDQ94qA5uoLbRALM9kcqXNyNAbDwvv361sNRXbZEmFFFFUQFFFFAFFFFAMMfrLAvYXfyVCn0yCnNNIevNI/BbRr5dZyPElQfkU8rw5ncykR0kiwXzMFhPvibCMngSdAh4dh04i3yttbAdBK8YbOqk5HsQGXgwB1HhX0VzmYzLhlivrK4v8lOsf8AFkHnWU7Q2cky2ceBG8eFej48Li5EynToz+loWBNmOX4wF7eIG8e3x3VL4nkxIPQZXHfofbp7ad4fm+2jJGsseGZ0YXUh49R22zXrs0UmmV94yDoyGx0IO+3jarjsjECSJTaxGjAcCP4vVUx2x8RDfpoJo7G13jcL+URY+upnk0jrGx0sxuAfDfoaRdGOPLRPWoyCkelbsX214ZW+KPWf2VfNE/VL8FyK72ZtaWCQyQPkOUqDlU6GxPpA23CpjY/IXF4ixZejT4UmnqQdYn5VvGr7sbm+wsNjIDiH/wCoBk8k3W+Vepcr0bGKjsyrYm2mixZlDlncS3ay2VpAxLaLa41IFOJGYFmHpZVsDwzPYA9/ae29c4jDBsZKLdVJpWtw0kcKPX9FL4r0m8If0jVB2HcbggEbjXVNQ+STKfRfVe5hvHnv8b06oAooooBPEJmVh2g0lE91B7QD6xTmmeD+9p8hfoFXAC1Iyi3WHzh2jt8R/HClqKsHgNe0jh9My/BOngbEfTau5ZAoLHcASfKgJTm6a+0SOwSA/kof11r1YxzWRkY+7ekwlZu4kJceAtbyrZ65I5y2FFFFaSFFFFAFJzyZVZjuUEnyF6UqP22xMTxILvIjKo8QRc9gH02FY3SsHuzY8sSA78oLfKbrMfEkk05rjDyh1Vl3MAR4EU025tRcNC0jcNFHFnO5R/G65r53bZZnfOFjukxeUG4hQJ85us3syDyqs0rIxYlmN2YlmPazG5PrNc5a+rCHGKRwcrZyImchF9JyEW+7Mxyi/dcity2Rs9cPDHCl8sahVvvsBxrOeb7YnSz9Mw+5wnTsMnAfNBv45a1GslsuIVjvONAp2ibqp6sXAd9bFWP84p/nE/Ji/XUMuOyY5yNhYeCCKSGJY2MwUldLqY5Daw03geqpDmuwMf2OZci9J0jDPYZrADQHgNTXvOv7kh/tC/opaX5rfcZ/Gv8AQtZ5HqXCiiq9y52j0WGKqbPKci9wPpn8m/mRVErszMKOkmcG/STSOD8VnYr/AISD502xo1J33XTxQ5gPaacUnMlxpvBuPH9hFx51lHfid4iIOvA8R2H/AEIrzZoeWWOGMqWdgpzXzJxJYDfYXPC/tpHCSaFd2X2Dh6t3l31MckMcIJ4pWtlckOTwWUix7rWS57AaUY9HvK3Yc+CRZM8cqM2XRWVrkE7ixBGnbVaXabkXFvUP3j9FaZzr+5ovxw+o9Z/tGMDDYNgAGZcRmIAucsulzxtc28TWMmLI6fEyEG54aC/7oWpaNLADsAHqq3Yjkbhv939MqP0vQCS+dz1sobde3lVSzDtq4Gp2e14TbU7q8LjtFKQbNfEWEaSSAH3gOW/e2721YGkcgFyd7G4XjawA08BSeJmPH0vervt8Zv1D+Bd9jcgXOs5ES8VSxkPi3og/leNVSbZUY2l0PW6P7JVCC7aqWAte991RKX4Ex3zWH/jIidSYXJPaSFJPrrZax/m3QLtBFG4RyAeAygVsFRHREthRRRVEhRRRQCeImCKWbcBc/wCnfTXBxHV3++Pq3cOCDuW/mbnjXM56SUL7yOzN3udVHzR1vEoeFOq8medviikhlgyEaSM6AHpFvuyvct6mzeAK91Zhyk22cXKWB+5KSIR8X4fi2/uFu+rfy6xh+x2aK4/5WfgyyWDKnEnS993VNiTpWdgV1+Nj9mTN+AtSOKlyrfidFHf/ABrS9O9t7J6PAwTsOvLP1e6IRy2/KIzeGXsr1SdIiMbZo3N0P5vh7TnJPac7a1ZarfN3+D4Pn/XarJXMthWPc4/4S+bD9JrYax3nHP8AOXzYfprGVHZbedX3LD/aF/RS0tzXj/g2/Gv9C0jzqe5Yfx6/opaX5sfcjfjW+haz2HqW6st5a7S6bFMAbpDeNflX65/KAX5laByj2l9j4eSQWzAWS/w20W/dfU9wNZCPG/aTvPfVo2CCiiitosbTxAutrgkHNbimlwfO1PLi1raWt5U2h1LN80eC7/bf1UtWUaTnKXanT7NgzG7xzhH77I+U+a2Pjeq9tU/8JgvDE/pRSG0ywTQ9UspceGYKfLMfWaU2v7jwPhif0oqGiUqNo2AP+Fg/FR/VFdtsiA74Yvza/srjk/7lw/4qP6oqQqjkNY9mwqbrFGDwsi/sp1RRQBWOYo/zx/fE+utbHWNYr8Nf3xPrLWMqPkW5uz/OI+RL+qtfrHubn8JD5Ev0ithohLYUUyk2jqQkbyWNiUy5bjeLuwBIOhtexuN9c/70A9OOZf8Atlv0eas5xurJof14zWBJ3DU01h2nCxssqE9mYZvMbxSW23Bw8mosVsxvuU6MfJSTW2DzZQ+5hj6Ul5G7bvqB5Cy+AFAXpmIP3pSQR8NhvB+IN1uJvwGvu1cQY4XZBdwLRjtc9VB5sQKSwhlyKsaCMKALy9ZieJIQ2881yb6ca8ePjblIpjflbsVcRDq/R9Fd1PvRYa5hxFr+FY9szHRzpmja/aOI8RV453OUbYfASQsVE09kQqd8ZI6Q2Oq9W48xY8B8/wCGdww6MkOSAuU2JJNgPM17Yz66J42bFsLZJxM6Ra5TrIRwQb9e/RR3nuqyc8CgYXDgAACcAAbgBFLuqw8kOTi4SJbszzMiCZ2O9gNcumi5idPCoPnghY4SJgCQk4LkDQDo5Bc9guQL94rZOzY9Mlubn8HwfP8ArtTzbXKnC4XSWUZvgL1n9S7vE2FZBsrGY+eJcNhjM0a30jFgLm5zSC1he+harPsTmuY64qUKPgRanzZhYeQPjUlNLyc7X5z5HOTCxBLmys/WcnuRdAfM+FM9jcj8bi5xPisyKWVneSwd8ttAi2tuA1C2G69aXsbk9hsKPuESqbWLb3Pix1qUpRnKtFM50vc0P9oX9FNS3Np7kb8a30LSXOl7mh/tA/RTUtzae5G/Gt9C1PsPUhud3aLwrAzoxwwY5nXXLKQQuYcBluAe1iOyqhhsQsihkYMp3EfxvrYdv4zDLEyYto8jggo9jnHEBd7eQrAuUqRYSUzbP6RYC3WilNwSSfQGpC27TeuilRsWWGu4YWdlRPSdgq+LGwv3DfUZsna8c63Q2bih9IftHfVz5A4PPi853RIW+c3VX2Z6tvopvor0uG6JmjP/AC2ZNd5yki58bXpKWRVF2IA7SbVcuUnIfE4jESvDPDDG5DAlGd75VDdW6qOsCd531TuWHNM8OElxIxMmImjGdlZbKUHpZRqQQNRrbS1TyM5EZidvYYAhpVNxY2BP1Qac7QcHA4Ag3BXE2PaOlFj3XrL6t+ydsGXDQwMPc/S2btWVgwHiCGHhaok7C7Z9Gcn/AHLh/wAVH9UVIVH8n/cuH/FR/VFSFacwooooArGcZ+Gv75H9Za2asXxh/nv++R/WSsZURfm5/CQ+RL9IrYax3m4P85fMm+kVsVEJbI7ZwyAxH0k/xKSbN56g94PcS8pLHYctZk++Jcr2EHep7jYeBAPCmo2hn0iTO3vrnKFPwWNiQ2/QA2420v4suPiwmPJYlbRlDeIB+mmsmyYGBBhiIIsbou4+VeDETD0oQfkSA/XC03m22FOXopS/wRkLepXJ865q/BpxE5LRRMbtG7Xv75VQ5G7/AEkJ7wa55WcpoMBCZZ211EaD0nbgqj6TuFZfy95yZI8QUw0ZhniujuSjb7HIVKlSR7NbHU1me2tsT4uUy4mQySWtc20GpsoGgGp0Fd44W9g75Q7blxmIeec3ZjoL6Ko3KvYAPXqd5qOka17XFtxvr7KB/wDPGrpyf5sNoYhkZ4OiiJUsZWCkpcZrKLte194FepIH0RsJicNAW9IxRlvHIL09dQRYgEHeDuryNAAANwFh4Cuq0g4ijCiygKOwCw9ld0UUAUUUUBT+c5CcNFpoJ1J7rxyge0gedUzZu2sRFH9jwPbOxYZVvISQLhd+mnAXFzrWv4nDrIpR1DKwswI0IqPEOFwUTyWigjAu7mw07ydT3CocW3dlKXVFF2dyIxEx6TEN0QOpLHPKR362HixJ7RVC50sdgrQ4fAsJShZp5bknMOqEB3fCJy6ejSnOPzmyY3NBhs0eF1DHc8o3db4KfF3nj2VnyEcR6jWpJG2zrDKxdVQ2dmCqb21YgDUd5r6s5LcnkwcSopZnKoJXZiSzKN+p0FyxsO2vlSGbo2WRD1kZXW40zIQwvruuK+jeV/L8YLA4fEdH0kuJRTGu5ASgYljvsL7q0xl4rFudjnKzZ8Fgm01XESjuJDRp3cC3kO2qjyh50NoYpTGZFhQ3DCFSpYHgzElvVaqWBQJBUzyc3yeA/XTDCbOmlVmiikkVPTKIzBfEqNN4qfwGw8RhwGnieISrePOLMQu85d43jeBRlLZq2yuc6KOGJDBKSqKpIKcAB206+2rD/V5vWn7aV2HyL2ZJh4XKXLRoSenlGpUX0EmmvCn38gtmf0f/ALE3+ZTsn+SM+2rD/V5vWn7aPtqw/wBXm9aftqT/AJB7M/o//Ym/zK9/kHsz+i/9iX/Mp2P5Iv7asP8AV5vWn7apuzMUcTtWKULYyYlXy3vYKQx17lU1o38g9mf0X/nl/wAypHZexcDg7vEkcZCnM5clgu89ZyTbSgteDOObb8J/Mm+kVslYzzZtfaQI3FJSPMrWzUQlsKj5NmkOzxP0Ze3SDKCrECwa3BrWF76gDsqQoo0n0yRgNnE/fJZH7gcg/wDGAbeJNOoMOiCyKqjsUAD2UrRRRS0DO+VfNJhsXO86yyQvIc0gAVkLWtcA6gnjrbuquPzFnNpjOrxvF1vrWrZ6K02yk8jubLCYFuk1nmBuskgXqfIUCynv1PfV2oooYFFFFAFFFFAFFFFAYjzic6OLixc2GwuWJYjkLFbyFrAkjNoBrpp9NZjtTbWIxJzYieWU/HclR4LfKvkBX0xyq2Nh5rNNBDIwBsXjRj62FUPG7Awo3YaD80n7KwpMxSnE2BlRVZ4pFVvQZkYBvkkix8q+jeb/AGNh0XOkEKv8JY0DaHtAvV0ZAd4BtuoLPkHZ2zJJ5Y4kVs0jqgOU6FyFue4XvX1ZitgYeWBIJ4Y5Y0VVVWUEDKLDLf0TbiKlKK0xszPa3MrgpCTDJNAfggh09TjN/ipps/mOw6uDNiZpFHvVCpfuJ1NvCx761eigsbbO2fFBGsUEaxxr6KoAAOJ3cSbm/GoHl1yW+zo0yMFljuULDQhrXViNQNBqKs9FDDFzzZY3sw5/7h/co+1njfgwfnD+5W0UVlFcmYv9rPG/Bg/OH9yj7WeN7IPzh/craKKUOTMX+1pjeyD84f3KPtaY3sg/OH9ytoopQ5MonILkRJhJWnnZC+UoioSVAYqSSWUG+lrW7d99L3RRWmN2f//Z"/>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dirty="0"/>
          </a:p>
        </p:txBody>
      </p:sp>
      <p:sp>
        <p:nvSpPr>
          <p:cNvPr id="21509" name="AutoShape 11" descr="data:image/jpeg;base64,/9j/4AAQSkZJRgABAQAAAQABAAD/2wCEAAkGBxQTEhQUEhQVFRQWFxkYFBgYFxofGBwXFxoYGhscGR0YHSogHBolHBsYIjEhJSkrLi4uHR8zODMtNygtLi0BCgoKDg0OGhAQGywlHyQsLCwsLCwsLCwsLCwsLDQsLCwsLCwsLCwsLCwsLCwsLCwsLCwsLCwsLCwsLCwsLCwsLP/AABEIAMoA+gMBIgACEQEDEQH/xAAcAAABBQEBAQAAAAAAAAAAAAAAAwQFBgcCAQj/xABREAACAQIDAwgDCA0JCQEAAAABAgMAEQQSIQUxQQYHEyJRYXGBMpGhNEJSYnKCsbIUFyMzNXOSk7PB0dLwFiVTVHSEotPhCBUkQ2ODo6Txwv/EABkBAQEBAQEBAAAAAAAAAAAAAAACAQMEBf/EACMRAAICAgICAwEBAQAAAAAAAAABAhEDMRIhQUIEE1EiYTL/2gAMAwEAAhEDEQA/ANxooooAooooAooooAooooAooooAooooAooooAooooAopltPa0OHXNM4XfYb2NvgqNT5Vn+L5x5s7FFgWO+ga7SW+NZ1F+4Xt31LklspRb0abRVK5OcvRPOsM0QiL36Mh8wJGtjdRYnuvV1rU09GNNbCiiitMCozlFt2HBQNPiGyou4e+ZjuVRxY1J1hnOlFiNobWGDjNkgiVgGNlGa2eQ9p6yqPDxNY2krZqVuiu8rucXGY0kh2w8G5Y42IJ+UwsWPhYa7qrsvKPGNa+LxJygAfdpNAN25t/fvq18reb6aPI2GzTIqBWXTMpUDUDiGN2NuJPbVEkgZWKsrKw3qVIb1HWohNTVo6Sg49Mt/JnnNx+EYZpTiIuMcpufmuesD4kjur6I2BtmLGYePEQG8cguL7wQbFSOBBBBr5FNbr/s+YknCYlCdEmBUdmZFv7RVkNGq0UUVpIUUUUAUUUUAUUUUAUUUUAUUUUAUUUUAUUUUAUUUUAVzI4UEk2AFyTuAFdU02s4EEpIJAje4G8jKdBQGObRxn2Tipm1kJkyxAg3Ke8FvZ3a99WvC8lYQiBs9woDAO1iQNT2jXsIqvc3+CdZXLrrGrRljqBJmW4FjqQOI+EeJNSe08TtBJAsKs4YnrlYjEAOOUMrjjYZiT3V4JyuVJnthGo20J7e5LtcNh1DKBqjEk342znW+ml9CKtfN3tnp8OY2v0kJCtck3Vrshudd2mut1PjVc2lyt+xpIoZkzSMis5QhUuSwATpCLk5WsCeztq7cltmpBhowqZGZEaQH0i5UXzd/Dyrt8fl5OWelol6KKK9J5wqk8vcSsEscwizOUZL6LoXT03O5BvJ1tfdrV2quctZVVYSxCgSMWJ3ZRFJfXxym3d3Vzyq4MvH/0isbB2qcQrPZcgJCst7EqbMAWsWsdL5RqDvpjyl2Csr/ZC5zMqogVWtmTpAWFxYglbjNfQE1K7PxCOt4xZAbL1bA8br3a7/GkNvgnDT2ZlPROQykhgQpIII1BuBur5y6l0e9049mMcswgx2IEeqBwAb31CqG149a+ta//ALP2HAwU731acg92VFt9NRm3ORmHxKI7lonVAC623Ae/Db7du+pzm+lXZx+wmN0Z8wkOjLJJpkcbtwXUbi1juJr34sikqXg8eWDRpNFFFdjiFFFFAFFFFAFFFFAFFFFAFFFFAFFFFAFFFFAFFFFAFeMoIsdQd9e1H7U2vHCNWBkOiRgjMx4acB2nhS6BWMFhVhkxEK6hJAbnec8aEX7SPRv3Cm+2dpogKmYQsArF3RigUHXMwsouAR6QI315s9XbpJCw6YyvnuOqRe6rbeAFK2O8Dtub9Y6dGXJKzRNe665WzDjGw0bfuF9DYjW1fMlTm6PpQvghLZkJnmVy0TiQwqDG2ZT0LPIzWI6vFbXP6q0OqnyUjhWQn0JCtlVhlZlNrue1jYCx1AXherZXtwRqJ4s0rkFFFFdjkFcSxKwsyhh2EAj213RQGe7R2CMNiSwZ2WVT0eaRmCZcuZQp0F73G/ReFJYmIOMpOlwWHbYhrHuOnlV/xmDSVcsihhe4vwPaCNRWe8pMVhsJjoIRFlia0mIOd7WkLINC1gAVzN2jzB80/juUrR6IZ+MaYY6coiyfCNogffsNc/yE0Pxmyjde9UfEKxIuSNc1szMxO++XW3aeP0y/KnaX2RiDlPU9CO39Em8i3wj7COymSIAAAAANwFdYQUFSMcnJ2yw8mOV7Rvlmd5IjvzXLoe2xGcr3a8LVo8MyuoZCGUi4INwR3EViWLFgWHpKLj9Y8xVn5Gbb6GURsfuMpt3K53EdgO499jpre0znKJpNFFFaQFFFFAFFFFAFFFFAFFFFAFFFFAFFFFAFROL2uRL0USBzrmJayra19wN96+vuNnO1MZ0adW2dtEHedMxHwRe5/wBagdnWDy2J6pVLnebLnJPeWkYnvvXnz5eCpbKSJJo2f77Ix+KnUX2HN5Fqa4/B3EaxIotJdtwAGR1ubb7EjT/7S3S99ePiAoJJ0AufAV4HKUnbZZWExTRmU2Z2IVhusSCyM4y7o7KpsdRu1uL84MTGQx2vMQDnZcoKEXDFQxKLe4y3vcU92BhvftwESgd8cab/AAcvYbr3O+1pzpNb8d1+4Xt9J9dW5UU5NpI7w+DRUyEZrm7FrXY9p9luywpSOd4+2VOwn7oPAn0x4695pHpe+kcRiyCFWxc7r7gBvJtw+k+sTjnKDtMl9k7hcUkguhuNx4EHsIOoPcaWqoGbopM/SM0oUM/BTEGGYZRpuvlJubg6772+vpYsnNWc2qCiiiuhgVi3K/agxG0S6LpH9xW/bGz9fydiRw6q9tbDtHEdHFI/wEZvyQTWAYEHMT77KAD8Z/8AS5PgK3wNtIlMBCqg5QN5APEqD29nDyFOq5jQAADcBYeVdVB2Cm+D1iT5IHspwKQwXoL4aeF9PZQGv8nsaZsNDI3pMgz/ACx1W8swNSNVfm8mzYZl+BK6+sK//wC6tFUcmFFFFDAooooAooooAprtPaEeHjaWZgqKLk/qAGpJ4AamnVY/ztY1mxixX6kcakLwzuWufHLlHr7a1KzG6ROxc6sWY5sPKFvoQyk27wSLHuuas/JzlVh8bmELHOurIwswG6/YRqNxNYITV85FcisUJYsVn+xiuoBXMzodCrLcAKR26jsFZNxgrbJi2zW65kcAEk2AFye4Uy+7LrmWQcVy2J+Sc1r9x392+q9tvlRBIBCr2uxEucMno26hzgdYki47Ab765rLFq0dKYp9lGRmkOhb0QeCD0R48T3nuFNNn4oF5wOEtj+biNdCW+vbVf5NSv0+NuvUbEEow7VVUYH1AjxPZXiacrbLLX01R+1cX6KDXNqR22ZQoPcWZb9wavHxyDQugPew/bUccUr4lbMptltYg7kl/f9lYogncPZFC3vbeeJJ1JPibmlempp0lNcVjHU2SJn78yge039lZxBK9NUNsTGtM8s17IJHjQD3wiYpmJ+DoSAOJJ4gBq2JmkJQhFPwc3Vv2FgLvbQlRl4X0NN+TOaLCRoHDuzSBDawPXbrZb6KBrbwHGq49Ak4JOklxbcMqxL4KrE+eZ2HkKvWz5c8UbfCRW9YBqjbJAVNOLMdd5AOVT+Sq1bOTEl8Oo+AWQeCMQv8Ahy16MG2iZErRRRXpJInlY1sFij/0ZPqmsV2Sl3fuPtsFB9WYedbRyw9w4r8S/tU1jmxhZGY++diPk3Nv1nzo9FQXZJUVznriWawJ9Q7Sdw8zU0daG2LxfXEKAlyAzW3Kt95PC9qdxJlAHZSWGiCX+ExzOe1v2cAOApbPShReObedOjnTMuczXC3Ga3RRa23276udYQQC73HFSO7qixHYbjfVtwfKjECNBmB6q6nedBqdd9Ypd0c5RNKoooqyAooooAooooArIedfZEqYsYgKTDIiqWHvZFuLN2AqBY7r6eOvVG8oYVkgeFhm6UZFHefffN9K/wAXtpddirM55tOTQlb7JmW6IbRKdzON7EcQt9O+/YK1KkNn4NIYkijFkRQqjw7e0nfel6+fkm5yspKgqK2vsjpOvE3Ry8dBle3BwQfyrXHhpUrXE0yqLsQB2n+N9QUm12ihLJ0ZlV7p0bsSG0sD1/DLqdRppUBya2aHT7Jmd2acmUx52EKhzdeoLAnLluWvrerzyp2SMdA8fRSpmUhZQUVwD8VmBK9qtbyNZZidgTwKY2VykQGYXJCrwJW5sptv9HS169GNKXV0TKXksm0drwpGwgaIuB1QoBHs6o07TSGCjGXNJYZrn7rCCLX0JZTlBIsSb/RVTRyALMwA3WYgDUHSx7QKlNl7ceHQ3kQm9iesPkk/Qa6vA0uiFkRbsEWB4dHbSzlhe4tluLgWvpc8LU9z1VH21AbEEoSwzAhlVgTrmKggduYa6eNS0YQ7o4W/71/XmW/srzzXHZ3hDn5HYlXNkuGEjXIB66ta2cW3DQX3dt9bUyw+xThFkaFnlFjlEjXZBqcq6WKBjfgd+p0p/gZ9co6BRb0Yzc+uw+in2euLk0+j0rGnGmNcOAqqqm4AAB7gKl+TG1oY+mSSWNOuGGZ1GjKBYXPahPnURHgIjLHnDGNnCumdsv3S6jQHTrMug0qD5QbLXDYh4oxZBZkHYrDQX42Nxc9levAr/pHmnCnTNGk5VYRf+eh+Tdvqg0ym5c4Uej0r9wjYfXsKza9eXr1UTwRYOWXLCTERGDDQkRyKyzGQqGseCZWIHHU+Vt9U6HEyrYOot2kWHrTMPWBUjei9KKSS0cxSht3DeP8A5oR31ydXtwXU/KO71C58xSUi5XDDcQQR3kjLbzv66WhWw13k3Pif4t5VlFWK0Vzei9bQsay/fD3qvsLf6VK4T0E+SPoFRU/pj5J+kVK4T0E+SPoFcvZkSNlooorocgooooAooooBLFTiNGc3IVSxA3mwvYX40zwJz/dWN2IsANyC+qi4ve41vbUbhYCuttH7nl4u8aeTOub/AA5j5VxiB0bGQeifvoH1x3gbxxHeLHzfIl6lIeUUKb6jUHdVSx3OXsyKRo3xIzKbNljldQflIhU+RNeZJvRpYtq7RTDxPLKbKo8yeAHaSdBWO7a5TYjESiQu0eU/c1RiAnDeLEntJ79w0ptzk84KYl0XCnPCm4kMt3O9srANoNBfv7ao/wDv6bfZbfJ/1r2YMcYq5bJdvRpez+cLGQuBIUmQ6DOtmv2Zltv7wdxqxpzgQOUeSJ45I762DKVawdQw6wvodQBdVuaxaLb+bqyqLHiu8dht3VYMG+Zbnfcg9hINrjxro8OORDk47NC2jgcDjAJsPFOrE65YyiNvvcSFBv8AfKd/bUbFyPUlbsUB3qZUZ++1orGmOxdqxRxhJRGLE2JgZ7g66sjXBvf3tWPA7RhDAh4gNfRjyDdxZzc+QryTlkg67PZihjkrInaHIdh94kVhxEl1PkUUg+oVw+DxcK3naFkuArMpkyt8Y9UgHQX61T2K5U4ZNA5c9iAn/F6PtqGm5QyYuSPDwwH7ow3sM3UOfd6IHVuTc6A6Vq+2a7XRsvqhp9/gph9plQMwDsTYGNSqDs1dtfEeqlzi5TwjX5zN+oVF4Ey4jFfYyooZWcavvaIkHW2guD46bqcbUV0cxrIhKkhyoJAYaFQWtcg79O6t+n/CPtlocviJRYl06pVrBDfqkNpdz2Unyw2vFPis8ZYAQxg51ZD6cpBAcAlSCCGGhFrVGhWuD0jkjde1vNbZT5ipA7YxBNzMxPaUiJ9ZSu+OPEh23bIuMFtFBY9igsfUoNPIdk4hvRw8/nEy/XAp7/KLGf1l/wAiL/Lr3+UeM/rL/kRfuV05Dsrs2KykqysCCRdioW4NjqT216jsd2TyJb9ldsrJa7ZgTYk+lcnebaHU0NAp3qPVr66008WM3BY3tusLAd/HWlaRysu67DsJ18jx8/XSqMCLigPa4z62Pl3/AOtd1xLEGFmFx/G4jce+gG8x+6W+KLd+Yn9g9dXnAcjpjFGSQpKLdSNQbDQ94qA5uoLbRALM9kcqXNyNAbDwvv361sNRXbZEmFFFFUQFFFFAFFFFAMMfrLAvYXfyVCn0yCnNNIevNI/BbRr5dZyPElQfkU8rw5ncykR0kiwXzMFhPvibCMngSdAh4dh04i3yttbAdBK8YbOqk5HsQGXgwB1HhX0VzmYzLhlivrK4v8lOsf8AFkHnWU7Q2cky2ceBG8eFej48Li5EynToz+loWBNmOX4wF7eIG8e3x3VL4nkxIPQZXHfofbp7ad4fm+2jJGsseGZ0YXUh49R22zXrs0UmmV94yDoyGx0IO+3jarjsjECSJTaxGjAcCP4vVUx2x8RDfpoJo7G13jcL+URY+upnk0jrGx0sxuAfDfoaRdGOPLRPWoyCkelbsX214ZW+KPWf2VfNE/VL8FyK72ZtaWCQyQPkOUqDlU6GxPpA23CpjY/IXF4ixZejT4UmnqQdYn5VvGr7sbm+wsNjIDiH/wCoBk8k3W+Vepcr0bGKjsyrYm2mixZlDlncS3ay2VpAxLaLa41IFOJGYFmHpZVsDwzPYA9/ae29c4jDBsZKLdVJpWtw0kcKPX9FL4r0m8If0jVB2HcbggEbjXVNQ+STKfRfVe5hvHnv8b06oAooooBPEJmVh2g0lE91B7QD6xTmmeD+9p8hfoFXAC1Iyi3WHzh2jt8R/HClqKsHgNe0jh9My/BOngbEfTau5ZAoLHcASfKgJTm6a+0SOwSA/kof11r1YxzWRkY+7ekwlZu4kJceAtbyrZ65I5y2FFFFaSFFFFAFJzyZVZjuUEnyF6UqP22xMTxILvIjKo8QRc9gH02FY3SsHuzY8sSA78oLfKbrMfEkk05rjDyh1Vl3MAR4EU025tRcNC0jcNFHFnO5R/G65r53bZZnfOFjukxeUG4hQJ85us3syDyqs0rIxYlmN2YlmPazG5PrNc5a+rCHGKRwcrZyImchF9JyEW+7Mxyi/dcity2Rs9cPDHCl8sahVvvsBxrOeb7YnSz9Mw+5wnTsMnAfNBv45a1GslsuIVjvONAp2ibqp6sXAd9bFWP84p/nE/Ji/XUMuOyY5yNhYeCCKSGJY2MwUldLqY5Daw03geqpDmuwMf2OZci9J0jDPYZrADQHgNTXvOv7kh/tC/opaX5rfcZ/Gv8AQtZ5HqXCiiq9y52j0WGKqbPKci9wPpn8m/mRVErszMKOkmcG/STSOD8VnYr/AISD502xo1J33XTxQ5gPaacUnMlxpvBuPH9hFx51lHfid4iIOvA8R2H/AEIrzZoeWWOGMqWdgpzXzJxJYDfYXPC/tpHCSaFd2X2Dh6t3l31MckMcIJ4pWtlckOTwWUix7rWS57AaUY9HvK3Yc+CRZM8cqM2XRWVrkE7ixBGnbVaXabkXFvUP3j9FaZzr+5ovxw+o9Z/tGMDDYNgAGZcRmIAucsulzxtc28TWMmLI6fEyEG54aC/7oWpaNLADsAHqq3Yjkbhv939MqP0vQCS+dz1sobde3lVSzDtq4Gp2e14TbU7q8LjtFKQbNfEWEaSSAH3gOW/e2721YGkcgFyd7G4XjawA08BSeJmPH0vervt8Zv1D+Bd9jcgXOs5ES8VSxkPi3og/leNVSbZUY2l0PW6P7JVCC7aqWAte991RKX4Ex3zWH/jIidSYXJPaSFJPrrZax/m3QLtBFG4RyAeAygVsFRHREthRRRVEhRRRQCeImCKWbcBc/wCnfTXBxHV3++Pq3cOCDuW/mbnjXM56SUL7yOzN3udVHzR1vEoeFOq8medviikhlgyEaSM6AHpFvuyvct6mzeAK91Zhyk22cXKWB+5KSIR8X4fi2/uFu+rfy6xh+x2aK4/5WfgyyWDKnEnS993VNiTpWdgV1+Nj9mTN+AtSOKlyrfidFHf/ABrS9O9t7J6PAwTsOvLP1e6IRy2/KIzeGXsr1SdIiMbZo3N0P5vh7TnJPac7a1ZarfN3+D4Pn/XarJXMthWPc4/4S+bD9JrYax3nHP8AOXzYfprGVHZbedX3LD/aF/RS0tzXj/g2/Gv9C0jzqe5Yfx6/opaX5sfcjfjW+haz2HqW6st5a7S6bFMAbpDeNflX65/KAX5laByj2l9j4eSQWzAWS/w20W/dfU9wNZCPG/aTvPfVo2CCiiitosbTxAutrgkHNbimlwfO1PLi1raWt5U2h1LN80eC7/bf1UtWUaTnKXanT7NgzG7xzhH77I+U+a2Pjeq9tU/8JgvDE/pRSG0ywTQ9UspceGYKfLMfWaU2v7jwPhif0oqGiUqNo2AP+Fg/FR/VFdtsiA74Yvza/srjk/7lw/4qP6oqQqjkNY9mwqbrFGDwsi/sp1RRQBWOYo/zx/fE+utbHWNYr8Nf3xPrLWMqPkW5uz/OI+RL+qtfrHubn8JD5Ev0ithohLYUUyk2jqQkbyWNiUy5bjeLuwBIOhtexuN9c/70A9OOZf8Atlv0eas5xurJof14zWBJ3DU01h2nCxssqE9mYZvMbxSW23Bw8mosVsxvuU6MfJSTW2DzZQ+5hj6Ul5G7bvqB5Cy+AFAXpmIP3pSQR8NhvB+IN1uJvwGvu1cQY4XZBdwLRjtc9VB5sQKSwhlyKsaCMKALy9ZieJIQ2881yb6ca8ePjblIpjflbsVcRDq/R9Fd1PvRYa5hxFr+FY9szHRzpmja/aOI8RV453OUbYfASQsVE09kQqd8ZI6Q2Oq9W48xY8B8/wCGdww6MkOSAuU2JJNgPM17Yz66J42bFsLZJxM6Ra5TrIRwQb9e/RR3nuqyc8CgYXDgAACcAAbgBFLuqw8kOTi4SJbszzMiCZ2O9gNcumi5idPCoPnghY4SJgCQk4LkDQDo5Bc9guQL94rZOzY9Mlubn8HwfP8ArtTzbXKnC4XSWUZvgL1n9S7vE2FZBsrGY+eJcNhjM0a30jFgLm5zSC1he+harPsTmuY64qUKPgRanzZhYeQPjUlNLyc7X5z5HOTCxBLmys/WcnuRdAfM+FM9jcj8bi5xPisyKWVneSwd8ttAi2tuA1C2G69aXsbk9hsKPuESqbWLb3Pix1qUpRnKtFM50vc0P9oX9FNS3Np7kb8a30LSXOl7mh/tA/RTUtzae5G/Gt9C1PsPUhud3aLwrAzoxwwY5nXXLKQQuYcBluAe1iOyqhhsQsihkYMp3EfxvrYdv4zDLEyYto8jggo9jnHEBd7eQrAuUqRYSUzbP6RYC3WilNwSSfQGpC27TeuilRsWWGu4YWdlRPSdgq+LGwv3DfUZsna8c63Q2bih9IftHfVz5A4PPi853RIW+c3VX2Z6tvopvor0uG6JmjP/AC2ZNd5yki58bXpKWRVF2IA7SbVcuUnIfE4jESvDPDDG5DAlGd75VDdW6qOsCd531TuWHNM8OElxIxMmImjGdlZbKUHpZRqQQNRrbS1TyM5EZidvYYAhpVNxY2BP1Qac7QcHA4Ag3BXE2PaOlFj3XrL6t+ydsGXDQwMPc/S2btWVgwHiCGHhaok7C7Z9Gcn/AHLh/wAVH9UVIVH8n/cuH/FR/VFSFacwooooArGcZ+Gv75H9Za2asXxh/nv++R/WSsZURfm5/CQ+RL9IrYax3m4P85fMm+kVsVEJbI7ZwyAxH0k/xKSbN56g94PcS8pLHYctZk++Jcr2EHep7jYeBAPCmo2hn0iTO3vrnKFPwWNiQ2/QA2420v4suPiwmPJYlbRlDeIB+mmsmyYGBBhiIIsbou4+VeDETD0oQfkSA/XC03m22FOXopS/wRkLepXJ865q/BpxE5LRRMbtG7Xv75VQ5G7/AEkJ7wa55WcpoMBCZZ211EaD0nbgqj6TuFZfy95yZI8QUw0ZhniujuSjb7HIVKlSR7NbHU1me2tsT4uUy4mQySWtc20GpsoGgGp0Fd44W9g75Q7blxmIeec3ZjoL6Ko3KvYAPXqd5qOka17XFtxvr7KB/wDPGrpyf5sNoYhkZ4OiiJUsZWCkpcZrKLte194FepIH0RsJicNAW9IxRlvHIL09dQRYgEHeDuryNAAANwFh4Cuq0g4ijCiygKOwCw9ld0UUAUUUUBT+c5CcNFpoJ1J7rxyge0gedUzZu2sRFH9jwPbOxYZVvISQLhd+mnAXFzrWv4nDrIpR1DKwswI0IqPEOFwUTyWigjAu7mw07ydT3CocW3dlKXVFF2dyIxEx6TEN0QOpLHPKR362HixJ7RVC50sdgrQ4fAsJShZp5bknMOqEB3fCJy6ejSnOPzmyY3NBhs0eF1DHc8o3db4KfF3nj2VnyEcR6jWpJG2zrDKxdVQ2dmCqb21YgDUd5r6s5LcnkwcSopZnKoJXZiSzKN+p0FyxsO2vlSGbo2WRD1kZXW40zIQwvruuK+jeV/L8YLA4fEdH0kuJRTGu5ASgYljvsL7q0xl4rFudjnKzZ8Fgm01XESjuJDRp3cC3kO2qjyh50NoYpTGZFhQ3DCFSpYHgzElvVaqWBQJBUzyc3yeA/XTDCbOmlVmiikkVPTKIzBfEqNN4qfwGw8RhwGnieISrePOLMQu85d43jeBRlLZq2yuc6KOGJDBKSqKpIKcAB206+2rD/V5vWn7aV2HyL2ZJh4XKXLRoSenlGpUX0EmmvCn38gtmf0f/ALE3+ZTsn+SM+2rD/V5vWn7aPtqw/wBXm9aftqT/AJB7M/o//Ym/zK9/kHsz+i/9iX/Mp2P5Iv7asP8AV5vWn7apuzMUcTtWKULYyYlXy3vYKQx17lU1o38g9mf0X/nl/wAypHZexcDg7vEkcZCnM5clgu89ZyTbSgteDOObb8J/Mm+kVslYzzZtfaQI3FJSPMrWzUQlsKj5NmkOzxP0Ze3SDKCrECwa3BrWF76gDsqQoo0n0yRgNnE/fJZH7gcg/wDGAbeJNOoMOiCyKqjsUAD2UrRRRS0DO+VfNJhsXO86yyQvIc0gAVkLWtcA6gnjrbuquPzFnNpjOrxvF1vrWrZ6K02yk8jubLCYFuk1nmBuskgXqfIUCynv1PfV2oooYFFFFAFFFFAFFFFAYjzic6OLixc2GwuWJYjkLFbyFrAkjNoBrpp9NZjtTbWIxJzYieWU/HclR4LfKvkBX0xyq2Nh5rNNBDIwBsXjRj62FUPG7Awo3YaD80n7KwpMxSnE2BlRVZ4pFVvQZkYBvkkix8q+jeb/AGNh0XOkEKv8JY0DaHtAvV0ZAd4BtuoLPkHZ2zJJ5Y4kVs0jqgOU6FyFue4XvX1ZitgYeWBIJ4Y5Y0VVVWUEDKLDLf0TbiKlKK0xszPa3MrgpCTDJNAfggh09TjN/ipps/mOw6uDNiZpFHvVCpfuJ1NvCx761eigsbbO2fFBGsUEaxxr6KoAAOJ3cSbm/GoHl1yW+zo0yMFljuULDQhrXViNQNBqKs9FDDFzzZY3sw5/7h/co+1njfgwfnD+5W0UVlFcmYv9rPG/Bg/OH9yj7WeN7IPzh/craKKUOTMX+1pjeyD84f3KPtaY3sg/OH9ytoopQ5MonILkRJhJWnnZC+UoioSVAYqSSWUG+lrW7d99L3RRWmN2f//Z"/>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dirty="0"/>
          </a:p>
        </p:txBody>
      </p:sp>
      <p:sp>
        <p:nvSpPr>
          <p:cNvPr id="7" name="Rectangle 2"/>
          <p:cNvSpPr>
            <a:spLocks noChangeArrowheads="1"/>
          </p:cNvSpPr>
          <p:nvPr/>
        </p:nvSpPr>
        <p:spPr bwMode="auto">
          <a:xfrm>
            <a:off x="3581400" y="293133"/>
            <a:ext cx="5257800" cy="5955268"/>
          </a:xfrm>
          <a:prstGeom prst="roundRect">
            <a:avLst/>
          </a:prstGeom>
          <a:noFill/>
          <a:ln w="9525">
            <a:solidFill>
              <a:schemeClr val="bg1">
                <a:lumMod val="75000"/>
              </a:schemeClr>
            </a:solidFill>
            <a:miter lim="800000"/>
            <a:headEnd/>
            <a:tailEnd/>
          </a:ln>
          <a:effectLst/>
        </p:spPr>
        <p:txBody>
          <a:bodyPr wrap="square" anchor="ctr">
            <a:spAutoFit/>
          </a:bodyPr>
          <a:lstStyle/>
          <a:p>
            <a:pPr algn="just" fontAlgn="auto">
              <a:spcBef>
                <a:spcPts val="0"/>
              </a:spcBef>
              <a:spcAft>
                <a:spcPts val="0"/>
              </a:spcAft>
              <a:defRPr/>
            </a:pPr>
            <a:r>
              <a:rPr lang="en-US" sz="1400" b="1" u="sng" dirty="0" smtClean="0">
                <a:solidFill>
                  <a:schemeClr val="accent5">
                    <a:lumMod val="50000"/>
                  </a:schemeClr>
                </a:solidFill>
                <a:latin typeface="+mn-lt"/>
              </a:rPr>
              <a:t>In-Person coaching </a:t>
            </a:r>
            <a:endParaRPr lang="en-US" sz="1400" dirty="0" smtClean="0">
              <a:latin typeface="+mn-lt"/>
            </a:endParaRPr>
          </a:p>
          <a:p>
            <a:r>
              <a:rPr lang="en-GB" sz="1400" dirty="0" smtClean="0">
                <a:latin typeface="+mn-lt"/>
              </a:rPr>
              <a:t>We suggest </a:t>
            </a:r>
            <a:r>
              <a:rPr lang="en-GB" sz="1400" b="1" u="sng" dirty="0">
                <a:latin typeface="+mn-lt"/>
              </a:rPr>
              <a:t>2 </a:t>
            </a:r>
            <a:r>
              <a:rPr lang="en-GB" sz="1400" b="1" u="sng" dirty="0" smtClean="0">
                <a:latin typeface="+mn-lt"/>
              </a:rPr>
              <a:t>In-person coaching sessions </a:t>
            </a:r>
            <a:r>
              <a:rPr lang="en-GB" sz="1400" dirty="0">
                <a:latin typeface="+mn-lt"/>
              </a:rPr>
              <a:t>for each participant </a:t>
            </a:r>
            <a:r>
              <a:rPr lang="en-GB" sz="1400" dirty="0" smtClean="0">
                <a:latin typeface="+mn-lt"/>
              </a:rPr>
              <a:t> </a:t>
            </a:r>
            <a:r>
              <a:rPr lang="en-GB" sz="1400" b="1" u="sng" dirty="0" smtClean="0">
                <a:latin typeface="+mn-lt"/>
              </a:rPr>
              <a:t>for 60 Minutes </a:t>
            </a:r>
            <a:r>
              <a:rPr lang="en-GB" sz="1400" dirty="0">
                <a:latin typeface="+mn-lt"/>
              </a:rPr>
              <a:t>each during the journey</a:t>
            </a:r>
            <a:r>
              <a:rPr lang="en-GB" sz="1400" b="1" u="sng" dirty="0" smtClean="0">
                <a:latin typeface="+mn-lt"/>
              </a:rPr>
              <a:t>.</a:t>
            </a:r>
            <a:r>
              <a:rPr lang="en-GB" sz="1400" dirty="0">
                <a:latin typeface="+mn-lt"/>
              </a:rPr>
              <a:t> </a:t>
            </a:r>
            <a:r>
              <a:rPr lang="en-GB" sz="1400" dirty="0" smtClean="0">
                <a:latin typeface="+mn-lt"/>
              </a:rPr>
              <a:t>(The </a:t>
            </a:r>
            <a:r>
              <a:rPr lang="en-GB" sz="1400" b="1" dirty="0" smtClean="0">
                <a:latin typeface="+mn-lt"/>
              </a:rPr>
              <a:t>42 international </a:t>
            </a:r>
            <a:r>
              <a:rPr lang="en-GB" sz="1400" dirty="0" smtClean="0">
                <a:latin typeface="+mn-lt"/>
              </a:rPr>
              <a:t>participants will get on a </a:t>
            </a:r>
            <a:r>
              <a:rPr lang="en-GB" sz="1400" b="1" dirty="0">
                <a:latin typeface="+mn-lt"/>
              </a:rPr>
              <a:t>Skype/Video call </a:t>
            </a:r>
            <a:r>
              <a:rPr lang="en-GB" sz="1400" dirty="0" smtClean="0">
                <a:latin typeface="+mn-lt"/>
              </a:rPr>
              <a:t>with the consultants)</a:t>
            </a:r>
          </a:p>
          <a:p>
            <a:endParaRPr lang="en-GB" sz="1400" dirty="0" smtClean="0">
              <a:latin typeface="+mn-lt"/>
            </a:endParaRPr>
          </a:p>
          <a:p>
            <a:r>
              <a:rPr lang="en-GB" sz="1400" dirty="0" smtClean="0">
                <a:latin typeface="+mn-lt"/>
              </a:rPr>
              <a:t>Maynard </a:t>
            </a:r>
            <a:r>
              <a:rPr lang="en-GB" sz="1400" dirty="0">
                <a:latin typeface="+mn-lt"/>
              </a:rPr>
              <a:t>Leigh coaches possess particular skills in creating a safe place in which to practise new ways of thinking and behaving.</a:t>
            </a:r>
            <a:endParaRPr lang="en-US" sz="1400" dirty="0">
              <a:latin typeface="+mn-lt"/>
            </a:endParaRPr>
          </a:p>
          <a:p>
            <a:r>
              <a:rPr lang="en-GB" sz="1400" dirty="0">
                <a:latin typeface="+mn-lt"/>
              </a:rPr>
              <a:t> </a:t>
            </a:r>
            <a:endParaRPr lang="en-US" sz="1400" dirty="0">
              <a:latin typeface="+mn-lt"/>
            </a:endParaRPr>
          </a:p>
          <a:p>
            <a:r>
              <a:rPr lang="en-GB" sz="1400" dirty="0" smtClean="0">
                <a:latin typeface="+mn-lt"/>
              </a:rPr>
              <a:t>The </a:t>
            </a:r>
            <a:r>
              <a:rPr lang="en-GB" sz="1400" dirty="0">
                <a:latin typeface="+mn-lt"/>
              </a:rPr>
              <a:t>Maynard Leigh </a:t>
            </a:r>
            <a:r>
              <a:rPr lang="en-GB" sz="1400" b="1" dirty="0">
                <a:solidFill>
                  <a:schemeClr val="accent6">
                    <a:lumMod val="50000"/>
                  </a:schemeClr>
                </a:solidFill>
                <a:latin typeface="+mn-lt"/>
                <a:ea typeface="Times New Roman" pitchFamily="18" charset="0"/>
                <a:cs typeface="Arial" pitchFamily="34" charset="0"/>
              </a:rPr>
              <a:t>performance coaching </a:t>
            </a:r>
            <a:r>
              <a:rPr lang="en-GB" sz="1400" dirty="0">
                <a:latin typeface="+mn-lt"/>
              </a:rPr>
              <a:t>experience resembles the </a:t>
            </a:r>
            <a:r>
              <a:rPr lang="en-GB" sz="1400" b="1" dirty="0">
                <a:solidFill>
                  <a:schemeClr val="accent6">
                    <a:lumMod val="50000"/>
                  </a:schemeClr>
                </a:solidFill>
                <a:latin typeface="+mn-lt"/>
                <a:ea typeface="Times New Roman" pitchFamily="18" charset="0"/>
                <a:cs typeface="Arial" pitchFamily="34" charset="0"/>
              </a:rPr>
              <a:t>relationship between a theatre or film director and an actor</a:t>
            </a:r>
            <a:r>
              <a:rPr lang="en-GB" sz="1400" dirty="0">
                <a:latin typeface="+mn-lt"/>
              </a:rPr>
              <a:t>. The director’s job in rehearsal is to unlock the actor’s potential in order to deliver outstanding performance. They do this in many ways using </a:t>
            </a:r>
            <a:r>
              <a:rPr lang="en-GB" sz="1400" b="1" dirty="0">
                <a:solidFill>
                  <a:schemeClr val="accent6">
                    <a:lumMod val="50000"/>
                  </a:schemeClr>
                </a:solidFill>
                <a:latin typeface="+mn-lt"/>
                <a:ea typeface="Times New Roman" pitchFamily="18" charset="0"/>
                <a:cs typeface="Arial" pitchFamily="34" charset="0"/>
              </a:rPr>
              <a:t>insightful feedback</a:t>
            </a:r>
            <a:r>
              <a:rPr lang="en-GB" sz="1400" dirty="0">
                <a:latin typeface="+mn-lt"/>
              </a:rPr>
              <a:t>, suggesting </a:t>
            </a:r>
            <a:r>
              <a:rPr lang="en-GB" sz="1400" b="1" dirty="0">
                <a:solidFill>
                  <a:schemeClr val="accent6">
                    <a:lumMod val="50000"/>
                  </a:schemeClr>
                </a:solidFill>
                <a:latin typeface="+mn-lt"/>
                <a:ea typeface="Times New Roman" pitchFamily="18" charset="0"/>
                <a:cs typeface="Arial" pitchFamily="34" charset="0"/>
              </a:rPr>
              <a:t>exercises, encouraging experimentation </a:t>
            </a:r>
            <a:r>
              <a:rPr lang="en-GB" sz="1400" dirty="0">
                <a:latin typeface="+mn-lt"/>
              </a:rPr>
              <a:t>and working in a </a:t>
            </a:r>
            <a:r>
              <a:rPr lang="en-GB" sz="1400" b="1" dirty="0">
                <a:solidFill>
                  <a:schemeClr val="accent6">
                    <a:lumMod val="50000"/>
                  </a:schemeClr>
                </a:solidFill>
                <a:latin typeface="+mn-lt"/>
                <a:ea typeface="Times New Roman" pitchFamily="18" charset="0"/>
                <a:cs typeface="Arial" pitchFamily="34" charset="0"/>
              </a:rPr>
              <a:t>creative partnership</a:t>
            </a:r>
            <a:r>
              <a:rPr lang="en-GB" sz="1400" dirty="0">
                <a:latin typeface="+mn-lt"/>
              </a:rPr>
              <a:t>. This is why actors will always expect to </a:t>
            </a:r>
            <a:r>
              <a:rPr lang="en-GB" sz="1400" b="1" dirty="0">
                <a:solidFill>
                  <a:schemeClr val="accent6">
                    <a:lumMod val="50000"/>
                  </a:schemeClr>
                </a:solidFill>
                <a:latin typeface="+mn-lt"/>
                <a:ea typeface="Times New Roman" pitchFamily="18" charset="0"/>
                <a:cs typeface="Arial" pitchFamily="34" charset="0"/>
              </a:rPr>
              <a:t>get up on their feet </a:t>
            </a:r>
            <a:r>
              <a:rPr lang="en-GB" sz="1400" dirty="0">
                <a:latin typeface="+mn-lt"/>
              </a:rPr>
              <a:t>and </a:t>
            </a:r>
            <a:r>
              <a:rPr lang="en-GB" sz="1400" b="1" dirty="0">
                <a:solidFill>
                  <a:schemeClr val="accent6">
                    <a:lumMod val="50000"/>
                  </a:schemeClr>
                </a:solidFill>
                <a:latin typeface="+mn-lt"/>
                <a:ea typeface="Times New Roman" pitchFamily="18" charset="0"/>
                <a:cs typeface="Arial" pitchFamily="34" charset="0"/>
              </a:rPr>
              <a:t>try things out </a:t>
            </a:r>
            <a:r>
              <a:rPr lang="en-GB" sz="1400" dirty="0">
                <a:latin typeface="+mn-lt"/>
              </a:rPr>
              <a:t>in the rehearsal stage of a production</a:t>
            </a:r>
          </a:p>
          <a:p>
            <a:endParaRPr lang="en-US" sz="1400" dirty="0" smtClean="0">
              <a:latin typeface="+mn-lt"/>
            </a:endParaRPr>
          </a:p>
          <a:p>
            <a:r>
              <a:rPr lang="en-GB" sz="1400" dirty="0" smtClean="0">
                <a:latin typeface="+mn-lt"/>
              </a:rPr>
              <a:t>These sessions will allow the coach &amp; the executive to delve deeper into the area of development and as the sessions progress they will be better suited to practise the learning and revisit what worked &amp; what could be better . </a:t>
            </a:r>
            <a:r>
              <a:rPr lang="en-US" sz="1400" b="1" dirty="0" smtClean="0">
                <a:solidFill>
                  <a:schemeClr val="accent6">
                    <a:lumMod val="50000"/>
                  </a:schemeClr>
                </a:solidFill>
                <a:latin typeface="+mn-lt"/>
                <a:ea typeface="Times New Roman" pitchFamily="18" charset="0"/>
                <a:cs typeface="Arial" pitchFamily="34" charset="0"/>
              </a:rPr>
              <a:t>Coaching </a:t>
            </a:r>
            <a:r>
              <a:rPr lang="en-US" sz="1400" b="1" dirty="0">
                <a:solidFill>
                  <a:schemeClr val="accent6">
                    <a:lumMod val="50000"/>
                  </a:schemeClr>
                </a:solidFill>
                <a:latin typeface="+mn-lt"/>
                <a:ea typeface="Times New Roman" pitchFamily="18" charset="0"/>
                <a:cs typeface="Arial" pitchFamily="34" charset="0"/>
              </a:rPr>
              <a:t>makes a huge impact</a:t>
            </a:r>
            <a:r>
              <a:rPr lang="en-US" sz="1400" b="1" dirty="0" smtClean="0">
                <a:solidFill>
                  <a:schemeClr val="accent6">
                    <a:lumMod val="50000"/>
                  </a:schemeClr>
                </a:solidFill>
                <a:latin typeface="+mn-lt"/>
                <a:ea typeface="Times New Roman" pitchFamily="18" charset="0"/>
                <a:cs typeface="Arial" pitchFamily="34" charset="0"/>
              </a:rPr>
              <a:t>.</a:t>
            </a:r>
            <a:endParaRPr lang="en-US" sz="1400" b="1" dirty="0">
              <a:solidFill>
                <a:schemeClr val="accent6">
                  <a:lumMod val="50000"/>
                </a:schemeClr>
              </a:solidFill>
              <a:latin typeface="+mn-lt"/>
              <a:ea typeface="Times New Roman" pitchFamily="18" charset="0"/>
              <a:cs typeface="Arial" pitchFamily="34" charset="0"/>
            </a:endParaRPr>
          </a:p>
        </p:txBody>
      </p:sp>
      <p:pic>
        <p:nvPicPr>
          <p:cNvPr id="9" name="Picture 8" descr="methods_and_approach2.jpg"/>
          <p:cNvPicPr/>
          <p:nvPr/>
        </p:nvPicPr>
        <p:blipFill>
          <a:blip r:embed="rId2" cstate="print"/>
          <a:srcRect/>
          <a:stretch>
            <a:fillRect/>
          </a:stretch>
        </p:blipFill>
        <p:spPr bwMode="auto">
          <a:xfrm>
            <a:off x="457200" y="3124200"/>
            <a:ext cx="2722880" cy="252158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7A9CEED4-60E8-4184-B2DB-1E7A811F10A1}" type="slidenum">
              <a:rPr lang="en-US" smtClean="0"/>
              <a:pPr>
                <a:defRPr/>
              </a:pPr>
              <a:t>15</a:t>
            </a:fld>
            <a:endParaRPr lang="en-US"/>
          </a:p>
        </p:txBody>
      </p:sp>
      <p:sp>
        <p:nvSpPr>
          <p:cNvPr id="10" name="Oval 9"/>
          <p:cNvSpPr/>
          <p:nvPr/>
        </p:nvSpPr>
        <p:spPr>
          <a:xfrm>
            <a:off x="76200" y="76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pic>
        <p:nvPicPr>
          <p:cNvPr id="11" name="Picture 2" descr="http://www.merryross.com/assets/playback_scar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797" y="533400"/>
            <a:ext cx="2001686" cy="2502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6717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nvSpPr>
        <p:spPr bwMode="auto">
          <a:xfrm>
            <a:off x="457200" y="0"/>
            <a:ext cx="8077200" cy="461665"/>
          </a:xfrm>
          <a:prstGeom prst="rect">
            <a:avLst/>
          </a:prstGeom>
          <a:noFill/>
          <a:ln w="9525">
            <a:noFill/>
            <a:miter lim="800000"/>
            <a:headEnd/>
            <a:tailEnd/>
          </a:ln>
        </p:spPr>
        <p:txBody>
          <a:bodyPr>
            <a:spAutoFit/>
          </a:bodyPr>
          <a:lstStyle/>
          <a:p>
            <a:pPr>
              <a:defRPr/>
            </a:pPr>
            <a:r>
              <a:rPr lang="en-US" sz="2400" b="1" cap="all" dirty="0" smtClean="0">
                <a:solidFill>
                  <a:schemeClr val="tx2">
                    <a:lumMod val="60000"/>
                    <a:lumOff val="40000"/>
                  </a:schemeClr>
                </a:solidFill>
                <a:latin typeface="Arial" pitchFamily="34" charset="0"/>
                <a:cs typeface="Arial" pitchFamily="34" charset="0"/>
              </a:rPr>
              <a:t>Implementation Day</a:t>
            </a:r>
            <a:endParaRPr lang="en-US" sz="2400" b="1" cap="all" dirty="0">
              <a:solidFill>
                <a:schemeClr val="tx2">
                  <a:lumMod val="60000"/>
                  <a:lumOff val="40000"/>
                </a:schemeClr>
              </a:solidFill>
              <a:latin typeface="Arial" pitchFamily="34" charset="0"/>
              <a:cs typeface="Arial" pitchFamily="34" charset="0"/>
            </a:endParaRPr>
          </a:p>
        </p:txBody>
      </p:sp>
      <p:sp>
        <p:nvSpPr>
          <p:cNvPr id="21508" name="AutoShape 9" descr="data:image/jpeg;base64,/9j/4AAQSkZJRgABAQAAAQABAAD/2wCEAAkGBxQTEhQUEhQVFRQWFxkYFBgYFxofGBwXFxoYGhscGR0YHSogHBolHBsYIjEhJSkrLi4uHR8zODMtNygtLi0BCgoKDg0OGhAQGywlHyQsLCwsLCwsLCwsLCwsLDQsLCwsLCwsLCwsLCwsLCwsLCwsLCwsLCwsLCwsLCwsLCwsLP/AABEIAMoA+gMBIgACEQEDEQH/xAAcAAABBQEBAQAAAAAAAAAAAAAAAwQFBgcCAQj/xABREAACAQIDAwgDCA0JCQEAAAABAgMAEQQSIQUxQQYHEyJRYXGBMpGhNEJSYnKCsbIUFyMzNXOSk7PB0dLwFiVTVHSEotPhCBUkQ2ODo6Txwv/EABkBAQEBAQEBAAAAAAAAAAAAAAACAQMEBf/EACMRAAICAgICAwEBAQAAAAAAAAABAhEDMRIhQUIEE1EiYTL/2gAMAwEAAhEDEQA/ANxooooAooooAooooAooooAooooAooooAooooAooooAopltPa0OHXNM4XfYb2NvgqNT5Vn+L5x5s7FFgWO+ga7SW+NZ1F+4Xt31LklspRb0abRVK5OcvRPOsM0QiL36Mh8wJGtjdRYnuvV1rU09GNNbCiiitMCozlFt2HBQNPiGyou4e+ZjuVRxY1J1hnOlFiNobWGDjNkgiVgGNlGa2eQ9p6yqPDxNY2krZqVuiu8rucXGY0kh2w8G5Y42IJ+UwsWPhYa7qrsvKPGNa+LxJygAfdpNAN25t/fvq18reb6aPI2GzTIqBWXTMpUDUDiGN2NuJPbVEkgZWKsrKw3qVIb1HWohNTVo6Sg49Mt/JnnNx+EYZpTiIuMcpufmuesD4kjur6I2BtmLGYePEQG8cguL7wQbFSOBBBBr5FNbr/s+YknCYlCdEmBUdmZFv7RVkNGq0UUVpIUUUUAUUUUAUUUUAUUUUAUUUUAUUUUAUUUUAUUUUAVzI4UEk2AFyTuAFdU02s4EEpIJAje4G8jKdBQGObRxn2Tipm1kJkyxAg3Ke8FvZ3a99WvC8lYQiBs9woDAO1iQNT2jXsIqvc3+CdZXLrrGrRljqBJmW4FjqQOI+EeJNSe08TtBJAsKs4YnrlYjEAOOUMrjjYZiT3V4JyuVJnthGo20J7e5LtcNh1DKBqjEk342znW+ml9CKtfN3tnp8OY2v0kJCtck3Vrshudd2mut1PjVc2lyt+xpIoZkzSMis5QhUuSwATpCLk5WsCeztq7cltmpBhowqZGZEaQH0i5UXzd/Dyrt8fl5OWelol6KKK9J5wqk8vcSsEscwizOUZL6LoXT03O5BvJ1tfdrV2quctZVVYSxCgSMWJ3ZRFJfXxym3d3Vzyq4MvH/0isbB2qcQrPZcgJCst7EqbMAWsWsdL5RqDvpjyl2Csr/ZC5zMqogVWtmTpAWFxYglbjNfQE1K7PxCOt4xZAbL1bA8br3a7/GkNvgnDT2ZlPROQykhgQpIII1BuBur5y6l0e9049mMcswgx2IEeqBwAb31CqG149a+ta//ALP2HAwU731acg92VFt9NRm3ORmHxKI7lonVAC623Ae/Db7du+pzm+lXZx+wmN0Z8wkOjLJJpkcbtwXUbi1juJr34sikqXg8eWDRpNFFFdjiFFFFAFFFFAFFFFAFFFFAFFFFAFFFFAFFFFAFFFFAFeMoIsdQd9e1H7U2vHCNWBkOiRgjMx4acB2nhS6BWMFhVhkxEK6hJAbnec8aEX7SPRv3Cm+2dpogKmYQsArF3RigUHXMwsouAR6QI315s9XbpJCw6YyvnuOqRe6rbeAFK2O8Dtub9Y6dGXJKzRNe665WzDjGw0bfuF9DYjW1fMlTm6PpQvghLZkJnmVy0TiQwqDG2ZT0LPIzWI6vFbXP6q0OqnyUjhWQn0JCtlVhlZlNrue1jYCx1AXherZXtwRqJ4s0rkFFFFdjkFcSxKwsyhh2EAj213RQGe7R2CMNiSwZ2WVT0eaRmCZcuZQp0F73G/ReFJYmIOMpOlwWHbYhrHuOnlV/xmDSVcsihhe4vwPaCNRWe8pMVhsJjoIRFlia0mIOd7WkLINC1gAVzN2jzB80/juUrR6IZ+MaYY6coiyfCNogffsNc/yE0Pxmyjde9UfEKxIuSNc1szMxO++XW3aeP0y/KnaX2RiDlPU9CO39Em8i3wj7COymSIAAAAANwFdYQUFSMcnJ2yw8mOV7Rvlmd5IjvzXLoe2xGcr3a8LVo8MyuoZCGUi4INwR3EViWLFgWHpKLj9Y8xVn5Gbb6GURsfuMpt3K53EdgO499jpre0znKJpNFFFaQFFFFAFFFFAFFFFAFFFFAFFFFAFFFFAFROL2uRL0USBzrmJayra19wN96+vuNnO1MZ0adW2dtEHedMxHwRe5/wBagdnWDy2J6pVLnebLnJPeWkYnvvXnz5eCpbKSJJo2f77Ix+KnUX2HN5Fqa4/B3EaxIotJdtwAGR1ubb7EjT/7S3S99ePiAoJJ0AufAV4HKUnbZZWExTRmU2Z2IVhusSCyM4y7o7KpsdRu1uL84MTGQx2vMQDnZcoKEXDFQxKLe4y3vcU92BhvftwESgd8cab/AAcvYbr3O+1pzpNb8d1+4Xt9J9dW5UU5NpI7w+DRUyEZrm7FrXY9p9luywpSOd4+2VOwn7oPAn0x4695pHpe+kcRiyCFWxc7r7gBvJtw+k+sTjnKDtMl9k7hcUkguhuNx4EHsIOoPcaWqoGbopM/SM0oUM/BTEGGYZRpuvlJubg6772+vpYsnNWc2qCiiiuhgVi3K/agxG0S6LpH9xW/bGz9fydiRw6q9tbDtHEdHFI/wEZvyQTWAYEHMT77KAD8Z/8AS5PgK3wNtIlMBCqg5QN5APEqD29nDyFOq5jQAADcBYeVdVB2Cm+D1iT5IHspwKQwXoL4aeF9PZQGv8nsaZsNDI3pMgz/ACx1W8swNSNVfm8mzYZl+BK6+sK//wC6tFUcmFFFFDAooooAooooAprtPaEeHjaWZgqKLk/qAGpJ4AamnVY/ztY1mxixX6kcakLwzuWufHLlHr7a1KzG6ROxc6sWY5sPKFvoQyk27wSLHuuas/JzlVh8bmELHOurIwswG6/YRqNxNYITV85FcisUJYsVn+xiuoBXMzodCrLcAKR26jsFZNxgrbJi2zW65kcAEk2AFye4Uy+7LrmWQcVy2J+Sc1r9x392+q9tvlRBIBCr2uxEucMno26hzgdYki47Ab765rLFq0dKYp9lGRmkOhb0QeCD0R48T3nuFNNn4oF5wOEtj+biNdCW+vbVf5NSv0+NuvUbEEow7VVUYH1AjxPZXiacrbLLX01R+1cX6KDXNqR22ZQoPcWZb9wavHxyDQugPew/bUccUr4lbMptltYg7kl/f9lYogncPZFC3vbeeJJ1JPibmlempp0lNcVjHU2SJn78yge039lZxBK9NUNsTGtM8s17IJHjQD3wiYpmJ+DoSAOJJ4gBq2JmkJQhFPwc3Vv2FgLvbQlRl4X0NN+TOaLCRoHDuzSBDawPXbrZb6KBrbwHGq49Ak4JOklxbcMqxL4KrE+eZ2HkKvWz5c8UbfCRW9YBqjbJAVNOLMdd5AOVT+Sq1bOTEl8Oo+AWQeCMQv8Ahy16MG2iZErRRRXpJInlY1sFij/0ZPqmsV2Sl3fuPtsFB9WYedbRyw9w4r8S/tU1jmxhZGY++diPk3Nv1nzo9FQXZJUVznriWawJ9Q7Sdw8zU0daG2LxfXEKAlyAzW3Kt95PC9qdxJlAHZSWGiCX+ExzOe1v2cAOApbPShReObedOjnTMuczXC3Ga3RRa23276udYQQC73HFSO7qixHYbjfVtwfKjECNBmB6q6nedBqdd9Ypd0c5RNKoooqyAooooAooooArIedfZEqYsYgKTDIiqWHvZFuLN2AqBY7r6eOvVG8oYVkgeFhm6UZFHefffN9K/wAXtpddirM55tOTQlb7JmW6IbRKdzON7EcQt9O+/YK1KkNn4NIYkijFkRQqjw7e0nfel6+fkm5yspKgqK2vsjpOvE3Ry8dBle3BwQfyrXHhpUrXE0yqLsQB2n+N9QUm12ihLJ0ZlV7p0bsSG0sD1/DLqdRppUBya2aHT7Jmd2acmUx52EKhzdeoLAnLluWvrerzyp2SMdA8fRSpmUhZQUVwD8VmBK9qtbyNZZidgTwKY2VykQGYXJCrwJW5sptv9HS169GNKXV0TKXksm0drwpGwgaIuB1QoBHs6o07TSGCjGXNJYZrn7rCCLX0JZTlBIsSb/RVTRyALMwA3WYgDUHSx7QKlNl7ceHQ3kQm9iesPkk/Qa6vA0uiFkRbsEWB4dHbSzlhe4tluLgWvpc8LU9z1VH21AbEEoSwzAhlVgTrmKggduYa6eNS0YQ7o4W/71/XmW/srzzXHZ3hDn5HYlXNkuGEjXIB66ta2cW3DQX3dt9bUyw+xThFkaFnlFjlEjXZBqcq6WKBjfgd+p0p/gZ9co6BRb0Yzc+uw+in2euLk0+j0rGnGmNcOAqqqm4AAB7gKl+TG1oY+mSSWNOuGGZ1GjKBYXPahPnURHgIjLHnDGNnCumdsv3S6jQHTrMug0qD5QbLXDYh4oxZBZkHYrDQX42Nxc9levAr/pHmnCnTNGk5VYRf+eh+Tdvqg0ym5c4Uej0r9wjYfXsKza9eXr1UTwRYOWXLCTERGDDQkRyKyzGQqGseCZWIHHU+Vt9U6HEyrYOot2kWHrTMPWBUjei9KKSS0cxSht3DeP8A5oR31ydXtwXU/KO71C58xSUi5XDDcQQR3kjLbzv66WhWw13k3Pif4t5VlFWK0Vzei9bQsay/fD3qvsLf6VK4T0E+SPoFRU/pj5J+kVK4T0E+SPoFcvZkSNlooorocgooooAooooBLFTiNGc3IVSxA3mwvYX40zwJz/dWN2IsANyC+qi4ve41vbUbhYCuttH7nl4u8aeTOub/AA5j5VxiB0bGQeifvoH1x3gbxxHeLHzfIl6lIeUUKb6jUHdVSx3OXsyKRo3xIzKbNljldQflIhU+RNeZJvRpYtq7RTDxPLKbKo8yeAHaSdBWO7a5TYjESiQu0eU/c1RiAnDeLEntJ79w0ptzk84KYl0XCnPCm4kMt3O9srANoNBfv7ao/wDv6bfZbfJ/1r2YMcYq5bJdvRpez+cLGQuBIUmQ6DOtmv2Zltv7wdxqxpzgQOUeSJ45I762DKVawdQw6wvodQBdVuaxaLb+bqyqLHiu8dht3VYMG+Zbnfcg9hINrjxro8OORDk47NC2jgcDjAJsPFOrE65YyiNvvcSFBv8AfKd/bUbFyPUlbsUB3qZUZ++1orGmOxdqxRxhJRGLE2JgZ7g66sjXBvf3tWPA7RhDAh4gNfRjyDdxZzc+QryTlkg67PZihjkrInaHIdh94kVhxEl1PkUUg+oVw+DxcK3naFkuArMpkyt8Y9UgHQX61T2K5U4ZNA5c9iAn/F6PtqGm5QyYuSPDwwH7ow3sM3UOfd6IHVuTc6A6Vq+2a7XRsvqhp9/gph9plQMwDsTYGNSqDs1dtfEeqlzi5TwjX5zN+oVF4Ey4jFfYyooZWcavvaIkHW2guD46bqcbUV0cxrIhKkhyoJAYaFQWtcg79O6t+n/CPtlocviJRYl06pVrBDfqkNpdz2Unyw2vFPis8ZYAQxg51ZD6cpBAcAlSCCGGhFrVGhWuD0jkjde1vNbZT5ipA7YxBNzMxPaUiJ9ZSu+OPEh23bIuMFtFBY9igsfUoNPIdk4hvRw8/nEy/XAp7/KLGf1l/wAiL/Lr3+UeM/rL/kRfuV05Dsrs2KykqysCCRdioW4NjqT216jsd2TyJb9ldsrJa7ZgTYk+lcnebaHU0NAp3qPVr66008WM3BY3tusLAd/HWlaRysu67DsJ18jx8/XSqMCLigPa4z62Pl3/AOtd1xLEGFmFx/G4jce+gG8x+6W+KLd+Yn9g9dXnAcjpjFGSQpKLdSNQbDQ94qA5uoLbRALM9kcqXNyNAbDwvv361sNRXbZEmFFFFUQFFFFAFFFFAMMfrLAvYXfyVCn0yCnNNIevNI/BbRr5dZyPElQfkU8rw5ncykR0kiwXzMFhPvibCMngSdAh4dh04i3yttbAdBK8YbOqk5HsQGXgwB1HhX0VzmYzLhlivrK4v8lOsf8AFkHnWU7Q2cky2ceBG8eFej48Li5EynToz+loWBNmOX4wF7eIG8e3x3VL4nkxIPQZXHfofbp7ad4fm+2jJGsseGZ0YXUh49R22zXrs0UmmV94yDoyGx0IO+3jarjsjECSJTaxGjAcCP4vVUx2x8RDfpoJo7G13jcL+URY+upnk0jrGx0sxuAfDfoaRdGOPLRPWoyCkelbsX214ZW+KPWf2VfNE/VL8FyK72ZtaWCQyQPkOUqDlU6GxPpA23CpjY/IXF4ixZejT4UmnqQdYn5VvGr7sbm+wsNjIDiH/wCoBk8k3W+Vepcr0bGKjsyrYm2mixZlDlncS3ay2VpAxLaLa41IFOJGYFmHpZVsDwzPYA9/ae29c4jDBsZKLdVJpWtw0kcKPX9FL4r0m8If0jVB2HcbggEbjXVNQ+STKfRfVe5hvHnv8b06oAooooBPEJmVh2g0lE91B7QD6xTmmeD+9p8hfoFXAC1Iyi3WHzh2jt8R/HClqKsHgNe0jh9My/BOngbEfTau5ZAoLHcASfKgJTm6a+0SOwSA/kof11r1YxzWRkY+7ekwlZu4kJceAtbyrZ65I5y2FFFFaSFFFFAFJzyZVZjuUEnyF6UqP22xMTxILvIjKo8QRc9gH02FY3SsHuzY8sSA78oLfKbrMfEkk05rjDyh1Vl3MAR4EU025tRcNC0jcNFHFnO5R/G65r53bZZnfOFjukxeUG4hQJ85us3syDyqs0rIxYlmN2YlmPazG5PrNc5a+rCHGKRwcrZyImchF9JyEW+7Mxyi/dcity2Rs9cPDHCl8sahVvvsBxrOeb7YnSz9Mw+5wnTsMnAfNBv45a1GslsuIVjvONAp2ibqp6sXAd9bFWP84p/nE/Ji/XUMuOyY5yNhYeCCKSGJY2MwUldLqY5Daw03geqpDmuwMf2OZci9J0jDPYZrADQHgNTXvOv7kh/tC/opaX5rfcZ/Gv8AQtZ5HqXCiiq9y52j0WGKqbPKci9wPpn8m/mRVErszMKOkmcG/STSOD8VnYr/AISD502xo1J33XTxQ5gPaacUnMlxpvBuPH9hFx51lHfid4iIOvA8R2H/AEIrzZoeWWOGMqWdgpzXzJxJYDfYXPC/tpHCSaFd2X2Dh6t3l31MckMcIJ4pWtlckOTwWUix7rWS57AaUY9HvK3Yc+CRZM8cqM2XRWVrkE7ixBGnbVaXabkXFvUP3j9FaZzr+5ovxw+o9Z/tGMDDYNgAGZcRmIAucsulzxtc28TWMmLI6fEyEG54aC/7oWpaNLADsAHqq3Yjkbhv939MqP0vQCS+dz1sobde3lVSzDtq4Gp2e14TbU7q8LjtFKQbNfEWEaSSAH3gOW/e2721YGkcgFyd7G4XjawA08BSeJmPH0vervt8Zv1D+Bd9jcgXOs5ES8VSxkPi3og/leNVSbZUY2l0PW6P7JVCC7aqWAte991RKX4Ex3zWH/jIidSYXJPaSFJPrrZax/m3QLtBFG4RyAeAygVsFRHREthRRRVEhRRRQCeImCKWbcBc/wCnfTXBxHV3++Pq3cOCDuW/mbnjXM56SUL7yOzN3udVHzR1vEoeFOq8medviikhlgyEaSM6AHpFvuyvct6mzeAK91Zhyk22cXKWB+5KSIR8X4fi2/uFu+rfy6xh+x2aK4/5WfgyyWDKnEnS993VNiTpWdgV1+Nj9mTN+AtSOKlyrfidFHf/ABrS9O9t7J6PAwTsOvLP1e6IRy2/KIzeGXsr1SdIiMbZo3N0P5vh7TnJPac7a1ZarfN3+D4Pn/XarJXMthWPc4/4S+bD9JrYax3nHP8AOXzYfprGVHZbedX3LD/aF/RS0tzXj/g2/Gv9C0jzqe5Yfx6/opaX5sfcjfjW+haz2HqW6st5a7S6bFMAbpDeNflX65/KAX5laByj2l9j4eSQWzAWS/w20W/dfU9wNZCPG/aTvPfVo2CCiiitosbTxAutrgkHNbimlwfO1PLi1raWt5U2h1LN80eC7/bf1UtWUaTnKXanT7NgzG7xzhH77I+U+a2Pjeq9tU/8JgvDE/pRSG0ywTQ9UspceGYKfLMfWaU2v7jwPhif0oqGiUqNo2AP+Fg/FR/VFdtsiA74Yvza/srjk/7lw/4qP6oqQqjkNY9mwqbrFGDwsi/sp1RRQBWOYo/zx/fE+utbHWNYr8Nf3xPrLWMqPkW5uz/OI+RL+qtfrHubn8JD5Ev0ithohLYUUyk2jqQkbyWNiUy5bjeLuwBIOhtexuN9c/70A9OOZf8Atlv0eas5xurJof14zWBJ3DU01h2nCxssqE9mYZvMbxSW23Bw8mosVsxvuU6MfJSTW2DzZQ+5hj6Ul5G7bvqB5Cy+AFAXpmIP3pSQR8NhvB+IN1uJvwGvu1cQY4XZBdwLRjtc9VB5sQKSwhlyKsaCMKALy9ZieJIQ2881yb6ca8ePjblIpjflbsVcRDq/R9Fd1PvRYa5hxFr+FY9szHRzpmja/aOI8RV453OUbYfASQsVE09kQqd8ZI6Q2Oq9W48xY8B8/wCGdww6MkOSAuU2JJNgPM17Yz66J42bFsLZJxM6Ra5TrIRwQb9e/RR3nuqyc8CgYXDgAACcAAbgBFLuqw8kOTi4SJbszzMiCZ2O9gNcumi5idPCoPnghY4SJgCQk4LkDQDo5Bc9guQL94rZOzY9Mlubn8HwfP8ArtTzbXKnC4XSWUZvgL1n9S7vE2FZBsrGY+eJcNhjM0a30jFgLm5zSC1he+harPsTmuY64qUKPgRanzZhYeQPjUlNLyc7X5z5HOTCxBLmys/WcnuRdAfM+FM9jcj8bi5xPisyKWVneSwd8ttAi2tuA1C2G69aXsbk9hsKPuESqbWLb3Pix1qUpRnKtFM50vc0P9oX9FNS3Np7kb8a30LSXOl7mh/tA/RTUtzae5G/Gt9C1PsPUhud3aLwrAzoxwwY5nXXLKQQuYcBluAe1iOyqhhsQsihkYMp3EfxvrYdv4zDLEyYto8jggo9jnHEBd7eQrAuUqRYSUzbP6RYC3WilNwSSfQGpC27TeuilRsWWGu4YWdlRPSdgq+LGwv3DfUZsna8c63Q2bih9IftHfVz5A4PPi853RIW+c3VX2Z6tvopvor0uG6JmjP/AC2ZNd5yki58bXpKWRVF2IA7SbVcuUnIfE4jESvDPDDG5DAlGd75VDdW6qOsCd531TuWHNM8OElxIxMmImjGdlZbKUHpZRqQQNRrbS1TyM5EZidvYYAhpVNxY2BP1Qac7QcHA4Ag3BXE2PaOlFj3XrL6t+ydsGXDQwMPc/S2btWVgwHiCGHhaok7C7Z9Gcn/AHLh/wAVH9UVIVH8n/cuH/FR/VFSFacwooooArGcZ+Gv75H9Za2asXxh/nv++R/WSsZURfm5/CQ+RL9IrYax3m4P85fMm+kVsVEJbI7ZwyAxH0k/xKSbN56g94PcS8pLHYctZk++Jcr2EHep7jYeBAPCmo2hn0iTO3vrnKFPwWNiQ2/QA2420v4suPiwmPJYlbRlDeIB+mmsmyYGBBhiIIsbou4+VeDETD0oQfkSA/XC03m22FOXopS/wRkLepXJ865q/BpxE5LRRMbtG7Xv75VQ5G7/AEkJ7wa55WcpoMBCZZ211EaD0nbgqj6TuFZfy95yZI8QUw0ZhniujuSjb7HIVKlSR7NbHU1me2tsT4uUy4mQySWtc20GpsoGgGp0Fd44W9g75Q7blxmIeec3ZjoL6Ko3KvYAPXqd5qOka17XFtxvr7KB/wDPGrpyf5sNoYhkZ4OiiJUsZWCkpcZrKLte194FepIH0RsJicNAW9IxRlvHIL09dQRYgEHeDuryNAAANwFh4Cuq0g4ijCiygKOwCw9ld0UUAUUUUBT+c5CcNFpoJ1J7rxyge0gedUzZu2sRFH9jwPbOxYZVvISQLhd+mnAXFzrWv4nDrIpR1DKwswI0IqPEOFwUTyWigjAu7mw07ydT3CocW3dlKXVFF2dyIxEx6TEN0QOpLHPKR362HixJ7RVC50sdgrQ4fAsJShZp5bknMOqEB3fCJy6ejSnOPzmyY3NBhs0eF1DHc8o3db4KfF3nj2VnyEcR6jWpJG2zrDKxdVQ2dmCqb21YgDUd5r6s5LcnkwcSopZnKoJXZiSzKN+p0FyxsO2vlSGbo2WRD1kZXW40zIQwvruuK+jeV/L8YLA4fEdH0kuJRTGu5ASgYljvsL7q0xl4rFudjnKzZ8Fgm01XESjuJDRp3cC3kO2qjyh50NoYpTGZFhQ3DCFSpYHgzElvVaqWBQJBUzyc3yeA/XTDCbOmlVmiikkVPTKIzBfEqNN4qfwGw8RhwGnieISrePOLMQu85d43jeBRlLZq2yuc6KOGJDBKSqKpIKcAB206+2rD/V5vWn7aV2HyL2ZJh4XKXLRoSenlGpUX0EmmvCn38gtmf0f/ALE3+ZTsn+SM+2rD/V5vWn7aPtqw/wBXm9aftqT/AJB7M/o//Ym/zK9/kHsz+i/9iX/Mp2P5Iv7asP8AV5vWn7apuzMUcTtWKULYyYlXy3vYKQx17lU1o38g9mf0X/nl/wAypHZexcDg7vEkcZCnM5clgu89ZyTbSgteDOObb8J/Mm+kVslYzzZtfaQI3FJSPMrWzUQlsKj5NmkOzxP0Ze3SDKCrECwa3BrWF76gDsqQoo0n0yRgNnE/fJZH7gcg/wDGAbeJNOoMOiCyKqjsUAD2UrRRRS0DO+VfNJhsXO86yyQvIc0gAVkLWtcA6gnjrbuquPzFnNpjOrxvF1vrWrZ6K02yk8jubLCYFuk1nmBuskgXqfIUCynv1PfV2oooYFFFFAFFFFAFFFFAYjzic6OLixc2GwuWJYjkLFbyFrAkjNoBrpp9NZjtTbWIxJzYieWU/HclR4LfKvkBX0xyq2Nh5rNNBDIwBsXjRj62FUPG7Awo3YaD80n7KwpMxSnE2BlRVZ4pFVvQZkYBvkkix8q+jeb/AGNh0XOkEKv8JY0DaHtAvV0ZAd4BtuoLPkHZ2zJJ5Y4kVs0jqgOU6FyFue4XvX1ZitgYeWBIJ4Y5Y0VVVWUEDKLDLf0TbiKlKK0xszPa3MrgpCTDJNAfggh09TjN/ipps/mOw6uDNiZpFHvVCpfuJ1NvCx761eigsbbO2fFBGsUEaxxr6KoAAOJ3cSbm/GoHl1yW+zo0yMFljuULDQhrXViNQNBqKs9FDDFzzZY3sw5/7h/co+1njfgwfnD+5W0UVlFcmYv9rPG/Bg/OH9yj7WeN7IPzh/craKKUOTMX+1pjeyD84f3KPtaY3sg/OH9ytoopQ5MonILkRJhJWnnZC+UoioSVAYqSSWUG+lrW7d99L3RRWmN2f//Z"/>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dirty="0"/>
          </a:p>
        </p:txBody>
      </p:sp>
      <p:sp>
        <p:nvSpPr>
          <p:cNvPr id="21509" name="AutoShape 11" descr="data:image/jpeg;base64,/9j/4AAQSkZJRgABAQAAAQABAAD/2wCEAAkGBxQTEhQUEhQVFRQWFxkYFBgYFxofGBwXFxoYGhscGR0YHSogHBolHBsYIjEhJSkrLi4uHR8zODMtNygtLi0BCgoKDg0OGhAQGywlHyQsLCwsLCwsLCwsLCwsLDQsLCwsLCwsLCwsLCwsLCwsLCwsLCwsLCwsLCwsLCwsLCwsLP/AABEIAMoA+gMBIgACEQEDEQH/xAAcAAABBQEBAQAAAAAAAAAAAAAAAwQFBgcCAQj/xABREAACAQIDAwgDCA0JCQEAAAABAgMAEQQSIQUxQQYHEyJRYXGBMpGhNEJSYnKCsbIUFyMzNXOSk7PB0dLwFiVTVHSEotPhCBUkQ2ODo6Txwv/EABkBAQEBAQEBAAAAAAAAAAAAAAACAQMEBf/EACMRAAICAgICAwEBAQAAAAAAAAABAhEDMRIhQUIEE1EiYTL/2gAMAwEAAhEDEQA/ANxooooAooooAooooAooooAooooAooooAooooAooooAopltPa0OHXNM4XfYb2NvgqNT5Vn+L5x5s7FFgWO+ga7SW+NZ1F+4Xt31LklspRb0abRVK5OcvRPOsM0QiL36Mh8wJGtjdRYnuvV1rU09GNNbCiiitMCozlFt2HBQNPiGyou4e+ZjuVRxY1J1hnOlFiNobWGDjNkgiVgGNlGa2eQ9p6yqPDxNY2krZqVuiu8rucXGY0kh2w8G5Y42IJ+UwsWPhYa7qrsvKPGNa+LxJygAfdpNAN25t/fvq18reb6aPI2GzTIqBWXTMpUDUDiGN2NuJPbVEkgZWKsrKw3qVIb1HWohNTVo6Sg49Mt/JnnNx+EYZpTiIuMcpufmuesD4kjur6I2BtmLGYePEQG8cguL7wQbFSOBBBBr5FNbr/s+YknCYlCdEmBUdmZFv7RVkNGq0UUVpIUUUUAUUUUAUUUUAUUUUAUUUUAUUUUAUUUUAUUUUAVzI4UEk2AFyTuAFdU02s4EEpIJAje4G8jKdBQGObRxn2Tipm1kJkyxAg3Ke8FvZ3a99WvC8lYQiBs9woDAO1iQNT2jXsIqvc3+CdZXLrrGrRljqBJmW4FjqQOI+EeJNSe08TtBJAsKs4YnrlYjEAOOUMrjjYZiT3V4JyuVJnthGo20J7e5LtcNh1DKBqjEk342znW+ml9CKtfN3tnp8OY2v0kJCtck3Vrshudd2mut1PjVc2lyt+xpIoZkzSMis5QhUuSwATpCLk5WsCeztq7cltmpBhowqZGZEaQH0i5UXzd/Dyrt8fl5OWelol6KKK9J5wqk8vcSsEscwizOUZL6LoXT03O5BvJ1tfdrV2quctZVVYSxCgSMWJ3ZRFJfXxym3d3Vzyq4MvH/0isbB2qcQrPZcgJCst7EqbMAWsWsdL5RqDvpjyl2Csr/ZC5zMqogVWtmTpAWFxYglbjNfQE1K7PxCOt4xZAbL1bA8br3a7/GkNvgnDT2ZlPROQykhgQpIII1BuBur5y6l0e9049mMcswgx2IEeqBwAb31CqG149a+ta//ALP2HAwU731acg92VFt9NRm3ORmHxKI7lonVAC623Ae/Db7du+pzm+lXZx+wmN0Z8wkOjLJJpkcbtwXUbi1juJr34sikqXg8eWDRpNFFFdjiFFFFAFFFFAFFFFAFFFFAFFFFAFFFFAFFFFAFFFFAFeMoIsdQd9e1H7U2vHCNWBkOiRgjMx4acB2nhS6BWMFhVhkxEK6hJAbnec8aEX7SPRv3Cm+2dpogKmYQsArF3RigUHXMwsouAR6QI315s9XbpJCw6YyvnuOqRe6rbeAFK2O8Dtub9Y6dGXJKzRNe665WzDjGw0bfuF9DYjW1fMlTm6PpQvghLZkJnmVy0TiQwqDG2ZT0LPIzWI6vFbXP6q0OqnyUjhWQn0JCtlVhlZlNrue1jYCx1AXherZXtwRqJ4s0rkFFFFdjkFcSxKwsyhh2EAj213RQGe7R2CMNiSwZ2WVT0eaRmCZcuZQp0F73G/ReFJYmIOMpOlwWHbYhrHuOnlV/xmDSVcsihhe4vwPaCNRWe8pMVhsJjoIRFlia0mIOd7WkLINC1gAVzN2jzB80/juUrR6IZ+MaYY6coiyfCNogffsNc/yE0Pxmyjde9UfEKxIuSNc1szMxO++XW3aeP0y/KnaX2RiDlPU9CO39Em8i3wj7COymSIAAAAANwFdYQUFSMcnJ2yw8mOV7Rvlmd5IjvzXLoe2xGcr3a8LVo8MyuoZCGUi4INwR3EViWLFgWHpKLj9Y8xVn5Gbb6GURsfuMpt3K53EdgO499jpre0znKJpNFFFaQFFFFAFFFFAFFFFAFFFFAFFFFAFFFFAFROL2uRL0USBzrmJayra19wN96+vuNnO1MZ0adW2dtEHedMxHwRe5/wBagdnWDy2J6pVLnebLnJPeWkYnvvXnz5eCpbKSJJo2f77Ix+KnUX2HN5Fqa4/B3EaxIotJdtwAGR1ubb7EjT/7S3S99ePiAoJJ0AufAV4HKUnbZZWExTRmU2Z2IVhusSCyM4y7o7KpsdRu1uL84MTGQx2vMQDnZcoKEXDFQxKLe4y3vcU92BhvftwESgd8cab/AAcvYbr3O+1pzpNb8d1+4Xt9J9dW5UU5NpI7w+DRUyEZrm7FrXY9p9luywpSOd4+2VOwn7oPAn0x4695pHpe+kcRiyCFWxc7r7gBvJtw+k+sTjnKDtMl9k7hcUkguhuNx4EHsIOoPcaWqoGbopM/SM0oUM/BTEGGYZRpuvlJubg6772+vpYsnNWc2qCiiiuhgVi3K/agxG0S6LpH9xW/bGz9fydiRw6q9tbDtHEdHFI/wEZvyQTWAYEHMT77KAD8Z/8AS5PgK3wNtIlMBCqg5QN5APEqD29nDyFOq5jQAADcBYeVdVB2Cm+D1iT5IHspwKQwXoL4aeF9PZQGv8nsaZsNDI3pMgz/ACx1W8swNSNVfm8mzYZl+BK6+sK//wC6tFUcmFFFFDAooooAooooAprtPaEeHjaWZgqKLk/qAGpJ4AamnVY/ztY1mxixX6kcakLwzuWufHLlHr7a1KzG6ROxc6sWY5sPKFvoQyk27wSLHuuas/JzlVh8bmELHOurIwswG6/YRqNxNYITV85FcisUJYsVn+xiuoBXMzodCrLcAKR26jsFZNxgrbJi2zW65kcAEk2AFye4Uy+7LrmWQcVy2J+Sc1r9x392+q9tvlRBIBCr2uxEucMno26hzgdYki47Ab765rLFq0dKYp9lGRmkOhb0QeCD0R48T3nuFNNn4oF5wOEtj+biNdCW+vbVf5NSv0+NuvUbEEow7VVUYH1AjxPZXiacrbLLX01R+1cX6KDXNqR22ZQoPcWZb9wavHxyDQugPew/bUccUr4lbMptltYg7kl/f9lYogncPZFC3vbeeJJ1JPibmlempp0lNcVjHU2SJn78yge039lZxBK9NUNsTGtM8s17IJHjQD3wiYpmJ+DoSAOJJ4gBq2JmkJQhFPwc3Vv2FgLvbQlRl4X0NN+TOaLCRoHDuzSBDawPXbrZb6KBrbwHGq49Ak4JOklxbcMqxL4KrE+eZ2HkKvWz5c8UbfCRW9YBqjbJAVNOLMdd5AOVT+Sq1bOTEl8Oo+AWQeCMQv8Ahy16MG2iZErRRRXpJInlY1sFij/0ZPqmsV2Sl3fuPtsFB9WYedbRyw9w4r8S/tU1jmxhZGY++diPk3Nv1nzo9FQXZJUVznriWawJ9Q7Sdw8zU0daG2LxfXEKAlyAzW3Kt95PC9qdxJlAHZSWGiCX+ExzOe1v2cAOApbPShReObedOjnTMuczXC3Ga3RRa23276udYQQC73HFSO7qixHYbjfVtwfKjECNBmB6q6nedBqdd9Ypd0c5RNKoooqyAooooAooooArIedfZEqYsYgKTDIiqWHvZFuLN2AqBY7r6eOvVG8oYVkgeFhm6UZFHefffN9K/wAXtpddirM55tOTQlb7JmW6IbRKdzON7EcQt9O+/YK1KkNn4NIYkijFkRQqjw7e0nfel6+fkm5yspKgqK2vsjpOvE3Ry8dBle3BwQfyrXHhpUrXE0yqLsQB2n+N9QUm12ihLJ0ZlV7p0bsSG0sD1/DLqdRppUBya2aHT7Jmd2acmUx52EKhzdeoLAnLluWvrerzyp2SMdA8fRSpmUhZQUVwD8VmBK9qtbyNZZidgTwKY2VykQGYXJCrwJW5sptv9HS169GNKXV0TKXksm0drwpGwgaIuB1QoBHs6o07TSGCjGXNJYZrn7rCCLX0JZTlBIsSb/RVTRyALMwA3WYgDUHSx7QKlNl7ceHQ3kQm9iesPkk/Qa6vA0uiFkRbsEWB4dHbSzlhe4tluLgWvpc8LU9z1VH21AbEEoSwzAhlVgTrmKggduYa6eNS0YQ7o4W/71/XmW/srzzXHZ3hDn5HYlXNkuGEjXIB66ta2cW3DQX3dt9bUyw+xThFkaFnlFjlEjXZBqcq6WKBjfgd+p0p/gZ9co6BRb0Yzc+uw+in2euLk0+j0rGnGmNcOAqqqm4AAB7gKl+TG1oY+mSSWNOuGGZ1GjKBYXPahPnURHgIjLHnDGNnCumdsv3S6jQHTrMug0qD5QbLXDYh4oxZBZkHYrDQX42Nxc9levAr/pHmnCnTNGk5VYRf+eh+Tdvqg0ym5c4Uej0r9wjYfXsKza9eXr1UTwRYOWXLCTERGDDQkRyKyzGQqGseCZWIHHU+Vt9U6HEyrYOot2kWHrTMPWBUjei9KKSS0cxSht3DeP8A5oR31ydXtwXU/KO71C58xSUi5XDDcQQR3kjLbzv66WhWw13k3Pif4t5VlFWK0Vzei9bQsay/fD3qvsLf6VK4T0E+SPoFRU/pj5J+kVK4T0E+SPoFcvZkSNlooorocgooooAooooBLFTiNGc3IVSxA3mwvYX40zwJz/dWN2IsANyC+qi4ve41vbUbhYCuttH7nl4u8aeTOub/AA5j5VxiB0bGQeifvoH1x3gbxxHeLHzfIl6lIeUUKb6jUHdVSx3OXsyKRo3xIzKbNljldQflIhU+RNeZJvRpYtq7RTDxPLKbKo8yeAHaSdBWO7a5TYjESiQu0eU/c1RiAnDeLEntJ79w0ptzk84KYl0XCnPCm4kMt3O9srANoNBfv7ao/wDv6bfZbfJ/1r2YMcYq5bJdvRpez+cLGQuBIUmQ6DOtmv2Zltv7wdxqxpzgQOUeSJ45I762DKVawdQw6wvodQBdVuaxaLb+bqyqLHiu8dht3VYMG+Zbnfcg9hINrjxro8OORDk47NC2jgcDjAJsPFOrE65YyiNvvcSFBv8AfKd/bUbFyPUlbsUB3qZUZ++1orGmOxdqxRxhJRGLE2JgZ7g66sjXBvf3tWPA7RhDAh4gNfRjyDdxZzc+QryTlkg67PZihjkrInaHIdh94kVhxEl1PkUUg+oVw+DxcK3naFkuArMpkyt8Y9UgHQX61T2K5U4ZNA5c9iAn/F6PtqGm5QyYuSPDwwH7ow3sM3UOfd6IHVuTc6A6Vq+2a7XRsvqhp9/gph9plQMwDsTYGNSqDs1dtfEeqlzi5TwjX5zN+oVF4Ey4jFfYyooZWcavvaIkHW2guD46bqcbUV0cxrIhKkhyoJAYaFQWtcg79O6t+n/CPtlocviJRYl06pVrBDfqkNpdz2Unyw2vFPis8ZYAQxg51ZD6cpBAcAlSCCGGhFrVGhWuD0jkjde1vNbZT5ipA7YxBNzMxPaUiJ9ZSu+OPEh23bIuMFtFBY9igsfUoNPIdk4hvRw8/nEy/XAp7/KLGf1l/wAiL/Lr3+UeM/rL/kRfuV05Dsrs2KykqysCCRdioW4NjqT216jsd2TyJb9ldsrJa7ZgTYk+lcnebaHU0NAp3qPVr66008WM3BY3tusLAd/HWlaRysu67DsJ18jx8/XSqMCLigPa4z62Pl3/AOtd1xLEGFmFx/G4jce+gG8x+6W+KLd+Yn9g9dXnAcjpjFGSQpKLdSNQbDQ94qA5uoLbRALM9kcqXNyNAbDwvv361sNRXbZEmFFFFUQFFFFAFFFFAMMfrLAvYXfyVCn0yCnNNIevNI/BbRr5dZyPElQfkU8rw5ncykR0kiwXzMFhPvibCMngSdAh4dh04i3yttbAdBK8YbOqk5HsQGXgwB1HhX0VzmYzLhlivrK4v8lOsf8AFkHnWU7Q2cky2ceBG8eFej48Li5EynToz+loWBNmOX4wF7eIG8e3x3VL4nkxIPQZXHfofbp7ad4fm+2jJGsseGZ0YXUh49R22zXrs0UmmV94yDoyGx0IO+3jarjsjECSJTaxGjAcCP4vVUx2x8RDfpoJo7G13jcL+URY+upnk0jrGx0sxuAfDfoaRdGOPLRPWoyCkelbsX214ZW+KPWf2VfNE/VL8FyK72ZtaWCQyQPkOUqDlU6GxPpA23CpjY/IXF4ixZejT4UmnqQdYn5VvGr7sbm+wsNjIDiH/wCoBk8k3W+Vepcr0bGKjsyrYm2mixZlDlncS3ay2VpAxLaLa41IFOJGYFmHpZVsDwzPYA9/ae29c4jDBsZKLdVJpWtw0kcKPX9FL4r0m8If0jVB2HcbggEbjXVNQ+STKfRfVe5hvHnv8b06oAooooBPEJmVh2g0lE91B7QD6xTmmeD+9p8hfoFXAC1Iyi3WHzh2jt8R/HClqKsHgNe0jh9My/BOngbEfTau5ZAoLHcASfKgJTm6a+0SOwSA/kof11r1YxzWRkY+7ekwlZu4kJceAtbyrZ65I5y2FFFFaSFFFFAFJzyZVZjuUEnyF6UqP22xMTxILvIjKo8QRc9gH02FY3SsHuzY8sSA78oLfKbrMfEkk05rjDyh1Vl3MAR4EU025tRcNC0jcNFHFnO5R/G65r53bZZnfOFjukxeUG4hQJ85us3syDyqs0rIxYlmN2YlmPazG5PrNc5a+rCHGKRwcrZyImchF9JyEW+7Mxyi/dcity2Rs9cPDHCl8sahVvvsBxrOeb7YnSz9Mw+5wnTsMnAfNBv45a1GslsuIVjvONAp2ibqp6sXAd9bFWP84p/nE/Ji/XUMuOyY5yNhYeCCKSGJY2MwUldLqY5Daw03geqpDmuwMf2OZci9J0jDPYZrADQHgNTXvOv7kh/tC/opaX5rfcZ/Gv8AQtZ5HqXCiiq9y52j0WGKqbPKci9wPpn8m/mRVErszMKOkmcG/STSOD8VnYr/AISD502xo1J33XTxQ5gPaacUnMlxpvBuPH9hFx51lHfid4iIOvA8R2H/AEIrzZoeWWOGMqWdgpzXzJxJYDfYXPC/tpHCSaFd2X2Dh6t3l31MckMcIJ4pWtlckOTwWUix7rWS57AaUY9HvK3Yc+CRZM8cqM2XRWVrkE7ixBGnbVaXabkXFvUP3j9FaZzr+5ovxw+o9Z/tGMDDYNgAGZcRmIAucsulzxtc28TWMmLI6fEyEG54aC/7oWpaNLADsAHqq3Yjkbhv939MqP0vQCS+dz1sobde3lVSzDtq4Gp2e14TbU7q8LjtFKQbNfEWEaSSAH3gOW/e2721YGkcgFyd7G4XjawA08BSeJmPH0vervt8Zv1D+Bd9jcgXOs5ES8VSxkPi3og/leNVSbZUY2l0PW6P7JVCC7aqWAte991RKX4Ex3zWH/jIidSYXJPaSFJPrrZax/m3QLtBFG4RyAeAygVsFRHREthRRRVEhRRRQCeImCKWbcBc/wCnfTXBxHV3++Pq3cOCDuW/mbnjXM56SUL7yOzN3udVHzR1vEoeFOq8medviikhlgyEaSM6AHpFvuyvct6mzeAK91Zhyk22cXKWB+5KSIR8X4fi2/uFu+rfy6xh+x2aK4/5WfgyyWDKnEnS993VNiTpWdgV1+Nj9mTN+AtSOKlyrfidFHf/ABrS9O9t7J6PAwTsOvLP1e6IRy2/KIzeGXsr1SdIiMbZo3N0P5vh7TnJPac7a1ZarfN3+D4Pn/XarJXMthWPc4/4S+bD9JrYax3nHP8AOXzYfprGVHZbedX3LD/aF/RS0tzXj/g2/Gv9C0jzqe5Yfx6/opaX5sfcjfjW+haz2HqW6st5a7S6bFMAbpDeNflX65/KAX5laByj2l9j4eSQWzAWS/w20W/dfU9wNZCPG/aTvPfVo2CCiiitosbTxAutrgkHNbimlwfO1PLi1raWt5U2h1LN80eC7/bf1UtWUaTnKXanT7NgzG7xzhH77I+U+a2Pjeq9tU/8JgvDE/pRSG0ywTQ9UspceGYKfLMfWaU2v7jwPhif0oqGiUqNo2AP+Fg/FR/VFdtsiA74Yvza/srjk/7lw/4qP6oqQqjkNY9mwqbrFGDwsi/sp1RRQBWOYo/zx/fE+utbHWNYr8Nf3xPrLWMqPkW5uz/OI+RL+qtfrHubn8JD5Ev0ithohLYUUyk2jqQkbyWNiUy5bjeLuwBIOhtexuN9c/70A9OOZf8Atlv0eas5xurJof14zWBJ3DU01h2nCxssqE9mYZvMbxSW23Bw8mosVsxvuU6MfJSTW2DzZQ+5hj6Ul5G7bvqB5Cy+AFAXpmIP3pSQR8NhvB+IN1uJvwGvu1cQY4XZBdwLRjtc9VB5sQKSwhlyKsaCMKALy9ZieJIQ2881yb6ca8ePjblIpjflbsVcRDq/R9Fd1PvRYa5hxFr+FY9szHRzpmja/aOI8RV453OUbYfASQsVE09kQqd8ZI6Q2Oq9W48xY8B8/wCGdww6MkOSAuU2JJNgPM17Yz66J42bFsLZJxM6Ra5TrIRwQb9e/RR3nuqyc8CgYXDgAACcAAbgBFLuqw8kOTi4SJbszzMiCZ2O9gNcumi5idPCoPnghY4SJgCQk4LkDQDo5Bc9guQL94rZOzY9Mlubn8HwfP8ArtTzbXKnC4XSWUZvgL1n9S7vE2FZBsrGY+eJcNhjM0a30jFgLm5zSC1he+harPsTmuY64qUKPgRanzZhYeQPjUlNLyc7X5z5HOTCxBLmys/WcnuRdAfM+FM9jcj8bi5xPisyKWVneSwd8ttAi2tuA1C2G69aXsbk9hsKPuESqbWLb3Pix1qUpRnKtFM50vc0P9oX9FNS3Np7kb8a30LSXOl7mh/tA/RTUtzae5G/Gt9C1PsPUhud3aLwrAzoxwwY5nXXLKQQuYcBluAe1iOyqhhsQsihkYMp3EfxvrYdv4zDLEyYto8jggo9jnHEBd7eQrAuUqRYSUzbP6RYC3WilNwSSfQGpC27TeuilRsWWGu4YWdlRPSdgq+LGwv3DfUZsna8c63Q2bih9IftHfVz5A4PPi853RIW+c3VX2Z6tvopvor0uG6JmjP/AC2ZNd5yki58bXpKWRVF2IA7SbVcuUnIfE4jESvDPDDG5DAlGd75VDdW6qOsCd531TuWHNM8OElxIxMmImjGdlZbKUHpZRqQQNRrbS1TyM5EZidvYYAhpVNxY2BP1Qac7QcHA4Ag3BXE2PaOlFj3XrL6t+ydsGXDQwMPc/S2btWVgwHiCGHhaok7C7Z9Gcn/AHLh/wAVH9UVIVH8n/cuH/FR/VFSFacwooooArGcZ+Gv75H9Za2asXxh/nv++R/WSsZURfm5/CQ+RL9IrYax3m4P85fMm+kVsVEJbI7ZwyAxH0k/xKSbN56g94PcS8pLHYctZk++Jcr2EHep7jYeBAPCmo2hn0iTO3vrnKFPwWNiQ2/QA2420v4suPiwmPJYlbRlDeIB+mmsmyYGBBhiIIsbou4+VeDETD0oQfkSA/XC03m22FOXopS/wRkLepXJ865q/BpxE5LRRMbtG7Xv75VQ5G7/AEkJ7wa55WcpoMBCZZ211EaD0nbgqj6TuFZfy95yZI8QUw0ZhniujuSjb7HIVKlSR7NbHU1me2tsT4uUy4mQySWtc20GpsoGgGp0Fd44W9g75Q7blxmIeec3ZjoL6Ko3KvYAPXqd5qOka17XFtxvr7KB/wDPGrpyf5sNoYhkZ4OiiJUsZWCkpcZrKLte194FepIH0RsJicNAW9IxRlvHIL09dQRYgEHeDuryNAAANwFh4Cuq0g4ijCiygKOwCw9ld0UUAUUUUBT+c5CcNFpoJ1J7rxyge0gedUzZu2sRFH9jwPbOxYZVvISQLhd+mnAXFzrWv4nDrIpR1DKwswI0IqPEOFwUTyWigjAu7mw07ydT3CocW3dlKXVFF2dyIxEx6TEN0QOpLHPKR362HixJ7RVC50sdgrQ4fAsJShZp5bknMOqEB3fCJy6ejSnOPzmyY3NBhs0eF1DHc8o3db4KfF3nj2VnyEcR6jWpJG2zrDKxdVQ2dmCqb21YgDUd5r6s5LcnkwcSopZnKoJXZiSzKN+p0FyxsO2vlSGbo2WRD1kZXW40zIQwvruuK+jeV/L8YLA4fEdH0kuJRTGu5ASgYljvsL7q0xl4rFudjnKzZ8Fgm01XESjuJDRp3cC3kO2qjyh50NoYpTGZFhQ3DCFSpYHgzElvVaqWBQJBUzyc3yeA/XTDCbOmlVmiikkVPTKIzBfEqNN4qfwGw8RhwGnieISrePOLMQu85d43jeBRlLZq2yuc6KOGJDBKSqKpIKcAB206+2rD/V5vWn7aV2HyL2ZJh4XKXLRoSenlGpUX0EmmvCn38gtmf0f/ALE3+ZTsn+SM+2rD/V5vWn7aPtqw/wBXm9aftqT/AJB7M/o//Ym/zK9/kHsz+i/9iX/Mp2P5Iv7asP8AV5vWn7apuzMUcTtWKULYyYlXy3vYKQx17lU1o38g9mf0X/nl/wAypHZexcDg7vEkcZCnM5clgu89ZyTbSgteDOObb8J/Mm+kVslYzzZtfaQI3FJSPMrWzUQlsKj5NmkOzxP0Ze3SDKCrECwa3BrWF76gDsqQoo0n0yRgNnE/fJZH7gcg/wDGAbeJNOoMOiCyKqjsUAD2UrRRRS0DO+VfNJhsXO86yyQvIc0gAVkLWtcA6gnjrbuquPzFnNpjOrxvF1vrWrZ6K02yk8jubLCYFuk1nmBuskgXqfIUCynv1PfV2oooYFFFFAFFFFAFFFFAYjzic6OLixc2GwuWJYjkLFbyFrAkjNoBrpp9NZjtTbWIxJzYieWU/HclR4LfKvkBX0xyq2Nh5rNNBDIwBsXjRj62FUPG7Awo3YaD80n7KwpMxSnE2BlRVZ4pFVvQZkYBvkkix8q+jeb/AGNh0XOkEKv8JY0DaHtAvV0ZAd4BtuoLPkHZ2zJJ5Y4kVs0jqgOU6FyFue4XvX1ZitgYeWBIJ4Y5Y0VVVWUEDKLDLf0TbiKlKK0xszPa3MrgpCTDJNAfggh09TjN/ipps/mOw6uDNiZpFHvVCpfuJ1NvCx761eigsbbO2fFBGsUEaxxr6KoAAOJ3cSbm/GoHl1yW+zo0yMFljuULDQhrXViNQNBqKs9FDDFzzZY3sw5/7h/co+1njfgwfnD+5W0UVlFcmYv9rPG/Bg/OH9yj7WeN7IPzh/craKKUOTMX+1pjeyD84f3KPtaY3sg/OH9ytoopQ5MonILkRJhJWnnZC+UoioSVAYqSSWUG+lrW7d99L3RRWmN2f//Z"/>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dirty="0"/>
          </a:p>
        </p:txBody>
      </p:sp>
      <p:sp>
        <p:nvSpPr>
          <p:cNvPr id="7" name="Rectangle 2"/>
          <p:cNvSpPr>
            <a:spLocks noChangeArrowheads="1"/>
          </p:cNvSpPr>
          <p:nvPr/>
        </p:nvSpPr>
        <p:spPr bwMode="auto">
          <a:xfrm>
            <a:off x="3657600" y="705292"/>
            <a:ext cx="5257800" cy="3745706"/>
          </a:xfrm>
          <a:prstGeom prst="roundRect">
            <a:avLst/>
          </a:prstGeom>
          <a:noFill/>
          <a:ln w="9525">
            <a:solidFill>
              <a:schemeClr val="bg1">
                <a:lumMod val="75000"/>
              </a:schemeClr>
            </a:solidFill>
            <a:miter lim="800000"/>
            <a:headEnd/>
            <a:tailEnd/>
          </a:ln>
          <a:effectLst/>
        </p:spPr>
        <p:txBody>
          <a:bodyPr wrap="square" anchor="ctr">
            <a:spAutoFit/>
          </a:bodyPr>
          <a:lstStyle/>
          <a:p>
            <a:pPr algn="just" fontAlgn="auto">
              <a:spcBef>
                <a:spcPts val="0"/>
              </a:spcBef>
              <a:spcAft>
                <a:spcPts val="0"/>
              </a:spcAft>
              <a:defRPr/>
            </a:pPr>
            <a:r>
              <a:rPr lang="en-US" b="1" u="sng" dirty="0" smtClean="0">
                <a:solidFill>
                  <a:schemeClr val="accent5">
                    <a:lumMod val="50000"/>
                  </a:schemeClr>
                </a:solidFill>
                <a:latin typeface="+mn-lt"/>
              </a:rPr>
              <a:t>Implementation Day </a:t>
            </a:r>
            <a:endParaRPr lang="en-US" dirty="0" smtClean="0">
              <a:latin typeface="+mn-lt"/>
            </a:endParaRPr>
          </a:p>
          <a:p>
            <a:pPr>
              <a:defRPr/>
            </a:pPr>
            <a:r>
              <a:rPr lang="en-US" sz="1400" dirty="0" smtClean="0">
                <a:solidFill>
                  <a:schemeClr val="tx2"/>
                </a:solidFill>
                <a:latin typeface="Arial Rounded MT Bold" panose="020F0704030504030204" pitchFamily="34" charset="0"/>
              </a:rPr>
              <a:t>The 8 participants meet again in September to </a:t>
            </a:r>
            <a:r>
              <a:rPr lang="en-IN" sz="1400" dirty="0" smtClean="0">
                <a:solidFill>
                  <a:schemeClr val="tx2"/>
                </a:solidFill>
                <a:latin typeface="Arial Rounded MT Bold" panose="020F0704030504030204" pitchFamily="34" charset="0"/>
              </a:rPr>
              <a:t>discuss</a:t>
            </a:r>
            <a:r>
              <a:rPr lang="en-IN" sz="1400" dirty="0">
                <a:solidFill>
                  <a:schemeClr val="tx2"/>
                </a:solidFill>
                <a:latin typeface="Arial Rounded MT Bold" panose="020F0704030504030204" pitchFamily="34" charset="0"/>
              </a:rPr>
              <a:t>, practise, share &amp; coach each other in the areas that they found difficult to implement from the workshop</a:t>
            </a:r>
            <a:r>
              <a:rPr lang="en-IN" sz="1400" dirty="0" smtClean="0">
                <a:solidFill>
                  <a:schemeClr val="tx2"/>
                </a:solidFill>
                <a:latin typeface="Arial Rounded MT Bold" panose="020F0704030504030204" pitchFamily="34" charset="0"/>
              </a:rPr>
              <a:t>.</a:t>
            </a:r>
          </a:p>
          <a:p>
            <a:pPr>
              <a:defRPr/>
            </a:pPr>
            <a:endParaRPr lang="en-IN" sz="1400" dirty="0">
              <a:solidFill>
                <a:schemeClr val="tx2"/>
              </a:solidFill>
              <a:latin typeface="Arial Rounded MT Bold" panose="020F0704030504030204" pitchFamily="34" charset="0"/>
            </a:endParaRPr>
          </a:p>
          <a:p>
            <a:pPr>
              <a:defRPr/>
            </a:pPr>
            <a:r>
              <a:rPr lang="en-IN" sz="1400" dirty="0" smtClean="0">
                <a:solidFill>
                  <a:schemeClr val="tx2"/>
                </a:solidFill>
                <a:latin typeface="Arial Rounded MT Bold" panose="020F0704030504030204" pitchFamily="34" charset="0"/>
              </a:rPr>
              <a:t>We ask participants to put challenging situations/stakeholders on chits and drop them in a fish bowl to ensure anonymity. We pick one scenario after another and the facilitator </a:t>
            </a:r>
            <a:r>
              <a:rPr lang="en-IN" sz="1400" dirty="0">
                <a:solidFill>
                  <a:schemeClr val="tx2"/>
                </a:solidFill>
                <a:latin typeface="Arial Rounded MT Bold" panose="020F0704030504030204" pitchFamily="34" charset="0"/>
              </a:rPr>
              <a:t>creates an active learning space </a:t>
            </a:r>
            <a:r>
              <a:rPr lang="en-IN" sz="1400" dirty="0" smtClean="0">
                <a:solidFill>
                  <a:schemeClr val="tx2"/>
                </a:solidFill>
                <a:latin typeface="Arial Rounded MT Bold" panose="020F0704030504030204" pitchFamily="34" charset="0"/>
              </a:rPr>
              <a:t>to simulate, practice and rehearse ways to overcome challenges.</a:t>
            </a:r>
            <a:endParaRPr lang="en-IN" sz="1400" dirty="0">
              <a:solidFill>
                <a:schemeClr val="tx2"/>
              </a:solidFill>
              <a:latin typeface="Arial Rounded MT Bold" panose="020F0704030504030204" pitchFamily="34" charset="0"/>
            </a:endParaRPr>
          </a:p>
          <a:p>
            <a:pPr>
              <a:buFont typeface="Arial" pitchFamily="34" charset="0"/>
              <a:buChar char="•"/>
              <a:defRPr/>
            </a:pPr>
            <a:endParaRPr lang="en-US" sz="1400" dirty="0">
              <a:solidFill>
                <a:schemeClr val="tx2"/>
              </a:solidFill>
              <a:latin typeface="Arial Rounded MT Bold" panose="020F0704030504030204" pitchFamily="34" charset="0"/>
            </a:endParaRPr>
          </a:p>
          <a:p>
            <a:pPr>
              <a:buFont typeface="Arial" pitchFamily="34" charset="0"/>
              <a:buChar char="•"/>
              <a:defRPr/>
            </a:pPr>
            <a:r>
              <a:rPr lang="en-US" sz="1400" dirty="0">
                <a:solidFill>
                  <a:schemeClr val="tx2"/>
                </a:solidFill>
                <a:latin typeface="Arial Rounded MT Bold" panose="020F0704030504030204" pitchFamily="34" charset="0"/>
              </a:rPr>
              <a:t>Duration 1 day</a:t>
            </a:r>
          </a:p>
          <a:p>
            <a:pPr>
              <a:buFont typeface="Arial" pitchFamily="34" charset="0"/>
              <a:buChar char="•"/>
              <a:defRPr/>
            </a:pPr>
            <a:r>
              <a:rPr lang="en-US" sz="1400" dirty="0">
                <a:solidFill>
                  <a:schemeClr val="tx2"/>
                </a:solidFill>
                <a:latin typeface="Arial Rounded MT Bold" panose="020F0704030504030204" pitchFamily="34" charset="0"/>
              </a:rPr>
              <a:t>1 Maynardleigh </a:t>
            </a:r>
            <a:r>
              <a:rPr lang="en-US" sz="1400" dirty="0" smtClean="0">
                <a:solidFill>
                  <a:schemeClr val="tx2"/>
                </a:solidFill>
                <a:latin typeface="Arial Rounded MT Bold" panose="020F0704030504030204" pitchFamily="34" charset="0"/>
              </a:rPr>
              <a:t>facilitator with 8 participants.</a:t>
            </a:r>
            <a:endParaRPr lang="en-US" sz="1400" dirty="0">
              <a:solidFill>
                <a:schemeClr val="tx2"/>
              </a:solidFill>
              <a:latin typeface="Arial Rounded MT Bold" panose="020F0704030504030204" pitchFamily="34" charset="0"/>
            </a:endParaRPr>
          </a:p>
        </p:txBody>
      </p:sp>
      <p:sp>
        <p:nvSpPr>
          <p:cNvPr id="2" name="Slide Number Placeholder 1"/>
          <p:cNvSpPr>
            <a:spLocks noGrp="1"/>
          </p:cNvSpPr>
          <p:nvPr>
            <p:ph type="sldNum" sz="quarter" idx="12"/>
          </p:nvPr>
        </p:nvSpPr>
        <p:spPr/>
        <p:txBody>
          <a:bodyPr/>
          <a:lstStyle/>
          <a:p>
            <a:pPr>
              <a:defRPr/>
            </a:pPr>
            <a:fld id="{7A9CEED4-60E8-4184-B2DB-1E7A811F10A1}" type="slidenum">
              <a:rPr lang="en-US" smtClean="0"/>
              <a:pPr>
                <a:defRPr/>
              </a:pPr>
              <a:t>16</a:t>
            </a:fld>
            <a:endParaRPr lang="en-US"/>
          </a:p>
        </p:txBody>
      </p:sp>
      <p:sp>
        <p:nvSpPr>
          <p:cNvPr id="10" name="Oval 9"/>
          <p:cNvSpPr/>
          <p:nvPr/>
        </p:nvSpPr>
        <p:spPr>
          <a:xfrm>
            <a:off x="76200" y="76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pic>
        <p:nvPicPr>
          <p:cNvPr id="1026" name="Picture 2" descr="Image result for fish bowl with chit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443" y="3200400"/>
            <a:ext cx="2971809" cy="2228857"/>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12" name="Picture 2" descr="http://wiser-solutions.com/assets/images/6103831.JPG"/>
          <p:cNvPicPr>
            <a:picLocks noChangeAspect="1" noChangeArrowheads="1"/>
          </p:cNvPicPr>
          <p:nvPr/>
        </p:nvPicPr>
        <p:blipFill>
          <a:blip r:embed="rId3" cstate="print"/>
          <a:srcRect/>
          <a:stretch>
            <a:fillRect/>
          </a:stretch>
        </p:blipFill>
        <p:spPr bwMode="auto">
          <a:xfrm>
            <a:off x="577642" y="685800"/>
            <a:ext cx="2279409" cy="2272840"/>
          </a:xfrm>
          <a:prstGeom prst="rect">
            <a:avLst/>
          </a:prstGeom>
          <a:noFill/>
        </p:spPr>
      </p:pic>
    </p:spTree>
    <p:extLst>
      <p:ext uri="{BB962C8B-B14F-4D97-AF65-F5344CB8AC3E}">
        <p14:creationId xmlns:p14="http://schemas.microsoft.com/office/powerpoint/2010/main" val="20114108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20" name="Picture 4" descr="http://truelightworshipcenter.com/next_steps/images/next_step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57200"/>
            <a:ext cx="5472608" cy="2736304"/>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15363" name="Rectangle 2"/>
          <p:cNvSpPr>
            <a:spLocks noChangeArrowheads="1"/>
          </p:cNvSpPr>
          <p:nvPr/>
        </p:nvSpPr>
        <p:spPr bwMode="auto">
          <a:xfrm>
            <a:off x="0" y="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dirty="0">
                <a:solidFill>
                  <a:schemeClr val="tx2"/>
                </a:solidFill>
                <a:latin typeface="Arial" pitchFamily="34" charset="0"/>
                <a:ea typeface="Times New Roman" pitchFamily="18" charset="0"/>
                <a:cs typeface="Arial" pitchFamily="34" charset="0"/>
              </a:rPr>
              <a:t>Next Steps</a:t>
            </a:r>
          </a:p>
        </p:txBody>
      </p:sp>
      <p:sp>
        <p:nvSpPr>
          <p:cNvPr id="9" name="Rounded Rectangle 8"/>
          <p:cNvSpPr/>
          <p:nvPr/>
        </p:nvSpPr>
        <p:spPr>
          <a:xfrm>
            <a:off x="76200" y="3368913"/>
            <a:ext cx="8991600" cy="1969770"/>
          </a:xfrm>
          <a:prstGeom prst="round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extBox 10"/>
          <p:cNvSpPr txBox="1"/>
          <p:nvPr/>
        </p:nvSpPr>
        <p:spPr>
          <a:xfrm>
            <a:off x="161925" y="3368913"/>
            <a:ext cx="8785225" cy="1908215"/>
          </a:xfrm>
          <a:prstGeom prst="rect">
            <a:avLst/>
          </a:prstGeom>
          <a:noFill/>
        </p:spPr>
        <p:txBody>
          <a:bodyPr>
            <a:spAutoFit/>
          </a:bodyPr>
          <a:lstStyle/>
          <a:p>
            <a:pPr marL="285750" indent="-285750" algn="just">
              <a:buFont typeface="Arial" panose="020B0604020202020204" pitchFamily="34" charset="0"/>
              <a:buChar char="•"/>
              <a:defRPr/>
            </a:pPr>
            <a:r>
              <a:rPr lang="en-US" b="1" dirty="0" smtClean="0">
                <a:solidFill>
                  <a:schemeClr val="accent5">
                    <a:lumMod val="50000"/>
                  </a:schemeClr>
                </a:solidFill>
                <a:latin typeface="+mn-lt"/>
              </a:rPr>
              <a:t>Diagnosis Meetings- </a:t>
            </a:r>
            <a:r>
              <a:rPr lang="en-US" sz="1600" dirty="0" smtClean="0">
                <a:solidFill>
                  <a:schemeClr val="accent5">
                    <a:lumMod val="50000"/>
                  </a:schemeClr>
                </a:solidFill>
                <a:latin typeface="+mn-lt"/>
              </a:rPr>
              <a:t>Given we are to schedule this workshop in January, it is imperative to schedule the diagnostic meetings over the next month.</a:t>
            </a:r>
          </a:p>
          <a:p>
            <a:pPr marL="285750" indent="-285750" algn="just">
              <a:buFont typeface="Arial" panose="020B0604020202020204" pitchFamily="34" charset="0"/>
              <a:buChar char="•"/>
              <a:defRPr/>
            </a:pPr>
            <a:r>
              <a:rPr lang="en-US" b="1" dirty="0">
                <a:solidFill>
                  <a:schemeClr val="accent5">
                    <a:lumMod val="50000"/>
                  </a:schemeClr>
                </a:solidFill>
                <a:latin typeface="+mn-lt"/>
              </a:rPr>
              <a:t>Booking the workshop </a:t>
            </a:r>
            <a:r>
              <a:rPr lang="en-US" b="1" dirty="0" smtClean="0">
                <a:solidFill>
                  <a:schemeClr val="accent5">
                    <a:lumMod val="50000"/>
                  </a:schemeClr>
                </a:solidFill>
                <a:latin typeface="+mn-lt"/>
              </a:rPr>
              <a:t>venues/Dates- </a:t>
            </a:r>
            <a:r>
              <a:rPr lang="en-US" sz="1600" dirty="0">
                <a:solidFill>
                  <a:schemeClr val="accent5">
                    <a:lumMod val="50000"/>
                  </a:schemeClr>
                </a:solidFill>
                <a:latin typeface="+mn-lt"/>
              </a:rPr>
              <a:t>You will need to book 10 workshop rooms and we need to book dates for 10 of our consultants. We’d need to immediately schedule these to ensure availability at both our ends.</a:t>
            </a:r>
          </a:p>
          <a:p>
            <a:pPr marL="285750" indent="-285750" algn="just">
              <a:buFont typeface="Arial" panose="020B0604020202020204" pitchFamily="34" charset="0"/>
              <a:buChar char="•"/>
              <a:defRPr/>
            </a:pPr>
            <a:r>
              <a:rPr lang="en-US" b="1" dirty="0" smtClean="0">
                <a:solidFill>
                  <a:schemeClr val="accent5">
                    <a:lumMod val="50000"/>
                  </a:schemeClr>
                </a:solidFill>
                <a:latin typeface="+mn-lt"/>
              </a:rPr>
              <a:t>Expedite –</a:t>
            </a:r>
            <a:r>
              <a:rPr lang="en-US" sz="1600" b="1" dirty="0" smtClean="0">
                <a:solidFill>
                  <a:schemeClr val="accent5">
                    <a:lumMod val="50000"/>
                  </a:schemeClr>
                </a:solidFill>
              </a:rPr>
              <a:t> </a:t>
            </a:r>
            <a:r>
              <a:rPr lang="en-US" sz="1600" dirty="0" smtClean="0">
                <a:solidFill>
                  <a:schemeClr val="accent5">
                    <a:lumMod val="50000"/>
                  </a:schemeClr>
                </a:solidFill>
                <a:latin typeface="+mn-lt"/>
              </a:rPr>
              <a:t>We’ve finalized the commercials with your procurement team, we will need to expedite the contracting and PO process.</a:t>
            </a:r>
            <a:endParaRPr lang="en-US" sz="1600" dirty="0">
              <a:solidFill>
                <a:schemeClr val="accent5">
                  <a:lumMod val="50000"/>
                </a:schemeClr>
              </a:solidFill>
              <a:latin typeface="+mn-lt"/>
            </a:endParaRPr>
          </a:p>
        </p:txBody>
      </p:sp>
      <p:sp>
        <p:nvSpPr>
          <p:cNvPr id="2" name="Slide Number Placeholder 1"/>
          <p:cNvSpPr>
            <a:spLocks noGrp="1"/>
          </p:cNvSpPr>
          <p:nvPr>
            <p:ph type="sldNum" sz="quarter" idx="12"/>
          </p:nvPr>
        </p:nvSpPr>
        <p:spPr/>
        <p:txBody>
          <a:bodyPr/>
          <a:lstStyle/>
          <a:p>
            <a:pPr>
              <a:defRPr/>
            </a:pPr>
            <a:fld id="{7A9CEED4-60E8-4184-B2DB-1E7A811F10A1}" type="slidenum">
              <a:rPr lang="en-US" smtClean="0"/>
              <a:pPr>
                <a:defRPr/>
              </a:pPr>
              <a:t>17</a:t>
            </a:fld>
            <a:endParaRPr lang="en-US"/>
          </a:p>
        </p:txBody>
      </p:sp>
    </p:spTree>
    <p:extLst>
      <p:ext uri="{BB962C8B-B14F-4D97-AF65-F5344CB8AC3E}">
        <p14:creationId xmlns:p14="http://schemas.microsoft.com/office/powerpoint/2010/main" val="18090562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ChangeArrowheads="1"/>
          </p:cNvSpPr>
          <p:nvPr/>
        </p:nvSpPr>
        <p:spPr bwMode="auto">
          <a:xfrm>
            <a:off x="0" y="-15240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dirty="0" smtClean="0">
                <a:solidFill>
                  <a:schemeClr val="tx2"/>
                </a:solidFill>
                <a:latin typeface="Arial" pitchFamily="34" charset="0"/>
                <a:ea typeface="Times New Roman" pitchFamily="18" charset="0"/>
                <a:cs typeface="Arial" pitchFamily="34" charset="0"/>
              </a:rPr>
              <a:t>Program Plan</a:t>
            </a:r>
            <a:endParaRPr lang="en-US" altLang="en-US" sz="2400" b="1" dirty="0">
              <a:solidFill>
                <a:schemeClr val="tx2"/>
              </a:solidFill>
              <a:latin typeface="Arial" pitchFamily="34" charset="0"/>
              <a:ea typeface="Times New Roman" pitchFamily="18" charset="0"/>
              <a:cs typeface="Arial" pitchFamily="34" charset="0"/>
            </a:endParaRPr>
          </a:p>
        </p:txBody>
      </p:sp>
      <p:sp>
        <p:nvSpPr>
          <p:cNvPr id="2" name="Slide Number Placeholder 1"/>
          <p:cNvSpPr>
            <a:spLocks noGrp="1"/>
          </p:cNvSpPr>
          <p:nvPr>
            <p:ph type="sldNum" sz="quarter" idx="12"/>
          </p:nvPr>
        </p:nvSpPr>
        <p:spPr/>
        <p:txBody>
          <a:bodyPr/>
          <a:lstStyle/>
          <a:p>
            <a:pPr>
              <a:defRPr/>
            </a:pPr>
            <a:fld id="{7A9CEED4-60E8-4184-B2DB-1E7A811F10A1}" type="slidenum">
              <a:rPr lang="en-US" smtClean="0"/>
              <a:pPr>
                <a:defRPr/>
              </a:pPr>
              <a:t>18</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9403638"/>
              </p:ext>
            </p:extLst>
          </p:nvPr>
        </p:nvGraphicFramePr>
        <p:xfrm>
          <a:off x="0" y="457200"/>
          <a:ext cx="9143998" cy="5799949"/>
        </p:xfrm>
        <a:graphic>
          <a:graphicData uri="http://schemas.openxmlformats.org/drawingml/2006/table">
            <a:tbl>
              <a:tblPr/>
              <a:tblGrid>
                <a:gridCol w="838199"/>
                <a:gridCol w="914400"/>
                <a:gridCol w="2819400"/>
                <a:gridCol w="4571999"/>
              </a:tblGrid>
              <a:tr h="148262">
                <a:tc>
                  <a:txBody>
                    <a:bodyPr/>
                    <a:lstStyle/>
                    <a:p>
                      <a:pPr algn="l" fontAlgn="ctr"/>
                      <a:r>
                        <a:rPr lang="en-US" sz="1200" b="0" i="0" u="none" strike="noStrike" dirty="0">
                          <a:solidFill>
                            <a:srgbClr val="1F497D"/>
                          </a:solidFill>
                          <a:effectLst/>
                          <a:latin typeface="Calibri"/>
                        </a:rPr>
                        <a:t>Date</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1F497D"/>
                          </a:solidFill>
                          <a:effectLst/>
                          <a:latin typeface="Calibri"/>
                        </a:rPr>
                        <a:t>Day</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1F497D"/>
                          </a:solidFill>
                          <a:effectLst/>
                          <a:latin typeface="Calibri"/>
                        </a:rPr>
                        <a:t>Activity</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1F497D"/>
                          </a:solidFill>
                          <a:effectLst/>
                          <a:latin typeface="Calibri"/>
                        </a:rPr>
                        <a:t>Responsibility</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8262">
                <a:tc>
                  <a:txBody>
                    <a:bodyPr/>
                    <a:lstStyle/>
                    <a:p>
                      <a:pPr algn="r" fontAlgn="ctr"/>
                      <a:r>
                        <a:rPr lang="en-US" sz="1200" b="0" i="0" u="none" strike="noStrike">
                          <a:solidFill>
                            <a:srgbClr val="1F497D"/>
                          </a:solidFill>
                          <a:effectLst/>
                          <a:latin typeface="Calibri"/>
                        </a:rPr>
                        <a:t>10-Jan</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a:txBody>
                    <a:bodyPr/>
                    <a:lstStyle/>
                    <a:p>
                      <a:pPr algn="l" fontAlgn="ctr"/>
                      <a:r>
                        <a:rPr lang="en-US" sz="1200" b="0" i="0" u="none" strike="noStrike">
                          <a:solidFill>
                            <a:srgbClr val="1F497D"/>
                          </a:solidFill>
                          <a:effectLst/>
                          <a:latin typeface="Calibri"/>
                        </a:rPr>
                        <a:t>Tuesday</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a:txBody>
                    <a:bodyPr/>
                    <a:lstStyle/>
                    <a:p>
                      <a:pPr algn="l" fontAlgn="ctr"/>
                      <a:r>
                        <a:rPr lang="en-US" sz="1200" b="0" i="0" u="none" strike="noStrike">
                          <a:solidFill>
                            <a:srgbClr val="1F497D"/>
                          </a:solidFill>
                          <a:effectLst/>
                          <a:latin typeface="Calibri"/>
                        </a:rPr>
                        <a:t>Share the diagnostic meetings slots</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a:txBody>
                    <a:bodyPr/>
                    <a:lstStyle/>
                    <a:p>
                      <a:pPr algn="l" fontAlgn="ctr"/>
                      <a:r>
                        <a:rPr lang="en-US" sz="1200" b="0" i="0" u="none" strike="noStrike">
                          <a:solidFill>
                            <a:srgbClr val="1F497D"/>
                          </a:solidFill>
                          <a:effectLst/>
                          <a:latin typeface="Calibri"/>
                        </a:rPr>
                        <a:t>MaynardLeigh</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r>
              <a:tr h="275344">
                <a:tc>
                  <a:txBody>
                    <a:bodyPr/>
                    <a:lstStyle/>
                    <a:p>
                      <a:pPr algn="r" fontAlgn="ctr"/>
                      <a:r>
                        <a:rPr lang="en-US" sz="1200" b="0" i="0" u="none" strike="noStrike">
                          <a:solidFill>
                            <a:srgbClr val="1F497D"/>
                          </a:solidFill>
                          <a:effectLst/>
                          <a:latin typeface="Calibri"/>
                        </a:rPr>
                        <a:t>11-Jan</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1F497D"/>
                          </a:solidFill>
                          <a:effectLst/>
                          <a:latin typeface="Calibri"/>
                        </a:rPr>
                        <a:t>Wednesday</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1F497D"/>
                          </a:solidFill>
                          <a:effectLst/>
                          <a:latin typeface="Calibri"/>
                        </a:rPr>
                        <a:t>Participant Profile Sheet with Participants details </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1F497D"/>
                          </a:solidFill>
                          <a:effectLst/>
                          <a:latin typeface="Calibri"/>
                        </a:rPr>
                        <a:t>Genpact </a:t>
                      </a:r>
                      <a:r>
                        <a:rPr lang="en-US" sz="1100" b="0" i="1" u="none" strike="noStrike">
                          <a:solidFill>
                            <a:srgbClr val="1F497D"/>
                          </a:solidFill>
                          <a:effectLst/>
                          <a:latin typeface="Calibri"/>
                        </a:rPr>
                        <a:t>to send us the sheet by 11</a:t>
                      </a:r>
                      <a:r>
                        <a:rPr lang="en-US" sz="1100" b="0" i="1" u="none" strike="noStrike" baseline="30000">
                          <a:solidFill>
                            <a:srgbClr val="1F497D"/>
                          </a:solidFill>
                          <a:effectLst/>
                          <a:latin typeface="Calibri"/>
                        </a:rPr>
                        <a:t>th</a:t>
                      </a:r>
                      <a:r>
                        <a:rPr lang="en-US" sz="1100" b="0" i="1" u="none" strike="noStrike">
                          <a:solidFill>
                            <a:srgbClr val="1F497D"/>
                          </a:solidFill>
                          <a:effectLst/>
                          <a:latin typeface="Calibri"/>
                        </a:rPr>
                        <a:t> Jan</a:t>
                      </a:r>
                      <a:endParaRPr lang="en-US" sz="1200" b="0" i="0" u="none" strike="noStrike">
                        <a:solidFill>
                          <a:srgbClr val="1F497D"/>
                        </a:solidFill>
                        <a:effectLst/>
                        <a:latin typeface="Calibri"/>
                      </a:endParaRP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575">
                <a:tc>
                  <a:txBody>
                    <a:bodyPr/>
                    <a:lstStyle/>
                    <a:p>
                      <a:pPr algn="r" fontAlgn="ctr"/>
                      <a:r>
                        <a:rPr lang="en-US" sz="1200" b="0" i="0" u="none" strike="noStrike">
                          <a:solidFill>
                            <a:srgbClr val="1F497D"/>
                          </a:solidFill>
                          <a:effectLst/>
                          <a:latin typeface="Calibri"/>
                        </a:rPr>
                        <a:t>12-Jan</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a:txBody>
                    <a:bodyPr/>
                    <a:lstStyle/>
                    <a:p>
                      <a:pPr algn="l" fontAlgn="ctr"/>
                      <a:r>
                        <a:rPr lang="en-US" sz="1200" b="0" i="0" u="none" strike="noStrike">
                          <a:solidFill>
                            <a:srgbClr val="1F497D"/>
                          </a:solidFill>
                          <a:effectLst/>
                          <a:latin typeface="Calibri"/>
                        </a:rPr>
                        <a:t>Thursday</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a:txBody>
                    <a:bodyPr/>
                    <a:lstStyle/>
                    <a:p>
                      <a:pPr algn="l" fontAlgn="ctr"/>
                      <a:r>
                        <a:rPr lang="en-US" sz="1200" b="0" i="0" u="none" strike="noStrike">
                          <a:solidFill>
                            <a:srgbClr val="1F497D"/>
                          </a:solidFill>
                          <a:effectLst/>
                          <a:latin typeface="Calibri"/>
                        </a:rPr>
                        <a:t>Genpact to share the the confirmed meeting slots for Diagnosis</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a:txBody>
                    <a:bodyPr/>
                    <a:lstStyle/>
                    <a:p>
                      <a:pPr algn="l" fontAlgn="ctr"/>
                      <a:r>
                        <a:rPr lang="en-US" sz="1200" b="0" i="0" u="none" strike="noStrike">
                          <a:solidFill>
                            <a:srgbClr val="1F497D"/>
                          </a:solidFill>
                          <a:effectLst/>
                          <a:latin typeface="Calibri"/>
                        </a:rPr>
                        <a:t>Genpact</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r>
              <a:tr h="628349">
                <a:tc>
                  <a:txBody>
                    <a:bodyPr/>
                    <a:lstStyle/>
                    <a:p>
                      <a:pPr algn="r" fontAlgn="ctr"/>
                      <a:r>
                        <a:rPr lang="en-US" sz="1200" b="0" i="0" u="none" strike="noStrike">
                          <a:solidFill>
                            <a:srgbClr val="1F497D"/>
                          </a:solidFill>
                          <a:effectLst/>
                          <a:latin typeface="Calibri"/>
                        </a:rPr>
                        <a:t>12-Jan</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1F497D"/>
                          </a:solidFill>
                          <a:effectLst/>
                          <a:latin typeface="Calibri"/>
                        </a:rPr>
                        <a:t>Thursday</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1F497D"/>
                          </a:solidFill>
                          <a:effectLst/>
                          <a:latin typeface="Calibri"/>
                        </a:rPr>
                        <a:t>Initiate Personal Impact Profile for all participants</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1F497D"/>
                          </a:solidFill>
                          <a:effectLst/>
                          <a:latin typeface="Calibri"/>
                        </a:rPr>
                        <a:t>Maynardleigh - </a:t>
                      </a:r>
                      <a:r>
                        <a:rPr lang="en-US" sz="1100" b="0" i="1" u="none" strike="noStrike">
                          <a:solidFill>
                            <a:srgbClr val="1F497D"/>
                          </a:solidFill>
                          <a:effectLst/>
                          <a:latin typeface="Calibri"/>
                        </a:rPr>
                        <a:t>We will send an introductory email to Participants about Personal Impact Profile , they would also receive an auto generate emails from the online tool.</a:t>
                      </a:r>
                      <a:r>
                        <a:rPr lang="en-US" sz="1100" b="0" i="0" u="none" strike="noStrike">
                          <a:solidFill>
                            <a:srgbClr val="1F497D"/>
                          </a:solidFill>
                          <a:effectLst/>
                          <a:latin typeface="Calibri"/>
                        </a:rPr>
                        <a:t> </a:t>
                      </a:r>
                      <a:endParaRPr lang="en-US" sz="1200" b="0" i="0" u="none" strike="noStrike">
                        <a:solidFill>
                          <a:srgbClr val="1F497D"/>
                        </a:solidFill>
                        <a:effectLst/>
                        <a:latin typeface="Calibri"/>
                      </a:endParaRP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8305">
                <a:tc>
                  <a:txBody>
                    <a:bodyPr/>
                    <a:lstStyle/>
                    <a:p>
                      <a:pPr algn="r" fontAlgn="ctr"/>
                      <a:r>
                        <a:rPr lang="en-US" sz="1200" b="0" i="0" u="none" strike="noStrike">
                          <a:solidFill>
                            <a:srgbClr val="1F497D"/>
                          </a:solidFill>
                          <a:effectLst/>
                          <a:latin typeface="Calibri"/>
                        </a:rPr>
                        <a:t>12-Jan</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1F497D"/>
                          </a:solidFill>
                          <a:effectLst/>
                          <a:latin typeface="Calibri"/>
                        </a:rPr>
                        <a:t>Thursday</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1F497D"/>
                          </a:solidFill>
                          <a:effectLst/>
                          <a:latin typeface="Calibri"/>
                        </a:rPr>
                        <a:t>Coaching Call Schedule to be sent </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1F497D"/>
                          </a:solidFill>
                          <a:effectLst/>
                          <a:latin typeface="Calibri"/>
                        </a:rPr>
                        <a:t>MaynardLeigh </a:t>
                      </a:r>
                      <a:r>
                        <a:rPr lang="en-US" sz="1100" b="0" i="1" u="none" strike="noStrike">
                          <a:solidFill>
                            <a:srgbClr val="1F497D"/>
                          </a:solidFill>
                          <a:effectLst/>
                          <a:latin typeface="Calibri"/>
                        </a:rPr>
                        <a:t>shall send the coaching call schedule with the timeslots and batches accordingly</a:t>
                      </a:r>
                      <a:r>
                        <a:rPr lang="en-US" sz="1100" b="0" i="0" u="none" strike="noStrike">
                          <a:solidFill>
                            <a:srgbClr val="1F497D"/>
                          </a:solidFill>
                          <a:effectLst/>
                          <a:latin typeface="Calibri"/>
                        </a:rPr>
                        <a:t> </a:t>
                      </a:r>
                      <a:endParaRPr lang="en-US" sz="1200" b="0" i="0" u="none" strike="noStrike">
                        <a:solidFill>
                          <a:srgbClr val="1F497D"/>
                        </a:solidFill>
                        <a:effectLst/>
                        <a:latin typeface="Calibri"/>
                      </a:endParaRP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8305">
                <a:tc>
                  <a:txBody>
                    <a:bodyPr/>
                    <a:lstStyle/>
                    <a:p>
                      <a:pPr algn="l" fontAlgn="ctr"/>
                      <a:r>
                        <a:rPr lang="en-US" sz="1200" b="0" i="0" u="none" strike="noStrike">
                          <a:solidFill>
                            <a:srgbClr val="1F497D"/>
                          </a:solidFill>
                          <a:effectLst/>
                          <a:latin typeface="Calibri"/>
                        </a:rPr>
                        <a:t>16-17 January</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a:txBody>
                    <a:bodyPr/>
                    <a:lstStyle/>
                    <a:p>
                      <a:pPr algn="l" fontAlgn="ctr"/>
                      <a:r>
                        <a:rPr lang="en-US" sz="1200" b="0" i="0" u="none" strike="noStrike">
                          <a:solidFill>
                            <a:srgbClr val="1F497D"/>
                          </a:solidFill>
                          <a:effectLst/>
                          <a:latin typeface="Calibri"/>
                        </a:rPr>
                        <a:t>Monday and Tuesday</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a:txBody>
                    <a:bodyPr/>
                    <a:lstStyle/>
                    <a:p>
                      <a:pPr algn="l" fontAlgn="ctr"/>
                      <a:r>
                        <a:rPr lang="en-US" sz="1200" b="0" i="0" u="none" strike="noStrike">
                          <a:solidFill>
                            <a:srgbClr val="1F497D"/>
                          </a:solidFill>
                          <a:effectLst/>
                          <a:latin typeface="Calibri"/>
                        </a:rPr>
                        <a:t>Diagnostic Meetings are scheduled</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a:txBody>
                    <a:bodyPr/>
                    <a:lstStyle/>
                    <a:p>
                      <a:pPr algn="l" fontAlgn="ctr"/>
                      <a:r>
                        <a:rPr lang="en-US" sz="1200" b="0" i="0" u="none" strike="noStrike">
                          <a:solidFill>
                            <a:srgbClr val="1F497D"/>
                          </a:solidFill>
                          <a:effectLst/>
                          <a:latin typeface="Calibri"/>
                        </a:rPr>
                        <a:t>MaynardLeigh </a:t>
                      </a:r>
                      <a:r>
                        <a:rPr lang="en-US" sz="1100" b="0" i="1" u="none" strike="noStrike">
                          <a:solidFill>
                            <a:srgbClr val="1F497D"/>
                          </a:solidFill>
                          <a:effectLst/>
                          <a:latin typeface="Calibri"/>
                        </a:rPr>
                        <a:t>consultant spents two days meeting target participants, Genpact to manage the logistics.</a:t>
                      </a:r>
                      <a:endParaRPr lang="en-US" sz="1200" b="0" i="0" u="none" strike="noStrike">
                        <a:solidFill>
                          <a:srgbClr val="1F497D"/>
                        </a:solidFill>
                        <a:effectLst/>
                        <a:latin typeface="Calibri"/>
                      </a:endParaRP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r>
              <a:tr h="368837">
                <a:tc>
                  <a:txBody>
                    <a:bodyPr/>
                    <a:lstStyle/>
                    <a:p>
                      <a:pPr algn="r" fontAlgn="ctr"/>
                      <a:r>
                        <a:rPr lang="en-US" sz="1200" b="0" i="0" u="none" strike="noStrike">
                          <a:solidFill>
                            <a:srgbClr val="1F497D"/>
                          </a:solidFill>
                          <a:effectLst/>
                          <a:latin typeface="Calibri"/>
                        </a:rPr>
                        <a:t>19-Jan</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1F497D"/>
                          </a:solidFill>
                          <a:effectLst/>
                          <a:latin typeface="Calibri"/>
                        </a:rPr>
                        <a:t>Thursday</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1F497D"/>
                          </a:solidFill>
                          <a:effectLst/>
                          <a:latin typeface="Calibri"/>
                        </a:rPr>
                        <a:t>Charisma Effect Books couriered</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err="1">
                          <a:solidFill>
                            <a:srgbClr val="1F497D"/>
                          </a:solidFill>
                          <a:effectLst/>
                          <a:latin typeface="Calibri"/>
                        </a:rPr>
                        <a:t>MaynardLeigh</a:t>
                      </a:r>
                      <a:r>
                        <a:rPr lang="en-US" sz="1200" b="0" i="0" u="none" strike="noStrike" dirty="0">
                          <a:solidFill>
                            <a:srgbClr val="1F497D"/>
                          </a:solidFill>
                          <a:effectLst/>
                          <a:latin typeface="Calibri"/>
                        </a:rPr>
                        <a:t>, </a:t>
                      </a:r>
                      <a:r>
                        <a:rPr lang="en-US" sz="1100" b="0" i="1" u="none" strike="noStrike" dirty="0">
                          <a:solidFill>
                            <a:srgbClr val="1F497D"/>
                          </a:solidFill>
                          <a:effectLst/>
                          <a:latin typeface="Calibri"/>
                        </a:rPr>
                        <a:t>we shall courier the Charisma Effect to the </a:t>
                      </a:r>
                      <a:r>
                        <a:rPr lang="en-US" sz="1100" b="0" i="1" u="none" strike="noStrike" dirty="0" err="1">
                          <a:solidFill>
                            <a:srgbClr val="1F497D"/>
                          </a:solidFill>
                          <a:effectLst/>
                          <a:latin typeface="Calibri"/>
                        </a:rPr>
                        <a:t>Genpact</a:t>
                      </a:r>
                      <a:r>
                        <a:rPr lang="en-US" sz="1100" b="0" i="1" u="none" strike="noStrike" dirty="0">
                          <a:solidFill>
                            <a:srgbClr val="1F497D"/>
                          </a:solidFill>
                          <a:effectLst/>
                          <a:latin typeface="Calibri"/>
                        </a:rPr>
                        <a:t> office which is to be handed over to the participants before the Coaching calls</a:t>
                      </a:r>
                      <a:endParaRPr lang="en-US" sz="1200" b="0" i="0" u="none" strike="noStrike" dirty="0">
                        <a:solidFill>
                          <a:srgbClr val="1F497D"/>
                        </a:solidFill>
                        <a:effectLst/>
                        <a:latin typeface="Calibri"/>
                      </a:endParaRP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8284">
                <a:tc>
                  <a:txBody>
                    <a:bodyPr/>
                    <a:lstStyle/>
                    <a:p>
                      <a:pPr algn="r" fontAlgn="ctr"/>
                      <a:r>
                        <a:rPr lang="en-US" sz="1200" b="0" i="0" u="none" strike="noStrike">
                          <a:solidFill>
                            <a:srgbClr val="1F497D"/>
                          </a:solidFill>
                          <a:effectLst/>
                          <a:latin typeface="Calibri"/>
                        </a:rPr>
                        <a:t>23-Jan</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a:txBody>
                    <a:bodyPr/>
                    <a:lstStyle/>
                    <a:p>
                      <a:pPr algn="l" fontAlgn="ctr"/>
                      <a:r>
                        <a:rPr lang="en-US" sz="1200" b="0" i="0" u="none" strike="noStrike">
                          <a:solidFill>
                            <a:srgbClr val="1F497D"/>
                          </a:solidFill>
                          <a:effectLst/>
                          <a:latin typeface="Calibri"/>
                        </a:rPr>
                        <a:t>Monday</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a:txBody>
                    <a:bodyPr/>
                    <a:lstStyle/>
                    <a:p>
                      <a:pPr algn="l" fontAlgn="ctr"/>
                      <a:r>
                        <a:rPr lang="en-US" sz="1200" b="0" i="0" u="none" strike="noStrike">
                          <a:solidFill>
                            <a:srgbClr val="1F497D"/>
                          </a:solidFill>
                          <a:effectLst/>
                          <a:latin typeface="Calibri"/>
                        </a:rPr>
                        <a:t>MaynardLeigh- Workshop design presentation</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c>
                  <a:txBody>
                    <a:bodyPr/>
                    <a:lstStyle/>
                    <a:p>
                      <a:pPr algn="l" fontAlgn="ctr"/>
                      <a:r>
                        <a:rPr lang="en-US" sz="1200" b="0" i="0" u="none" strike="noStrike">
                          <a:solidFill>
                            <a:srgbClr val="1F497D"/>
                          </a:solidFill>
                          <a:effectLst/>
                          <a:latin typeface="Calibri"/>
                        </a:rPr>
                        <a:t>MaynardLeigh </a:t>
                      </a:r>
                      <a:r>
                        <a:rPr lang="en-US" sz="1100" b="0" i="1" u="none" strike="noStrike">
                          <a:solidFill>
                            <a:srgbClr val="1F497D"/>
                          </a:solidFill>
                          <a:effectLst/>
                          <a:latin typeface="Calibri"/>
                        </a:rPr>
                        <a:t>presents the workshop timelines to Genpact stakeholders</a:t>
                      </a:r>
                      <a:endParaRPr lang="en-US" sz="1200" b="0" i="0" u="none" strike="noStrike">
                        <a:solidFill>
                          <a:srgbClr val="1F497D"/>
                        </a:solidFill>
                        <a:effectLst/>
                        <a:latin typeface="Calibri"/>
                      </a:endParaRP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79646"/>
                    </a:solidFill>
                  </a:tcPr>
                </a:tc>
              </a:tr>
              <a:tr h="268284">
                <a:tc>
                  <a:txBody>
                    <a:bodyPr/>
                    <a:lstStyle/>
                    <a:p>
                      <a:pPr algn="r" fontAlgn="ctr"/>
                      <a:r>
                        <a:rPr lang="en-US" sz="1200" b="0" i="0" u="none" strike="noStrike">
                          <a:solidFill>
                            <a:srgbClr val="1F497D"/>
                          </a:solidFill>
                          <a:effectLst/>
                          <a:latin typeface="Calibri"/>
                        </a:rPr>
                        <a:t>23-Jan</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1F497D"/>
                          </a:solidFill>
                          <a:effectLst/>
                          <a:latin typeface="Calibri"/>
                        </a:rPr>
                        <a:t>Monday</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1F497D"/>
                          </a:solidFill>
                          <a:effectLst/>
                          <a:latin typeface="Calibri"/>
                        </a:rPr>
                        <a:t>Final Coaching Call Schedule to be received </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1F497D"/>
                          </a:solidFill>
                          <a:effectLst/>
                          <a:latin typeface="Calibri"/>
                        </a:rPr>
                        <a:t>Genpact </a:t>
                      </a:r>
                      <a:r>
                        <a:rPr lang="en-US" sz="1100" b="0" i="1" u="none" strike="noStrike">
                          <a:solidFill>
                            <a:srgbClr val="1F497D"/>
                          </a:solidFill>
                          <a:effectLst/>
                          <a:latin typeface="Calibri"/>
                        </a:rPr>
                        <a:t>to schedule the calls and send the final schedule to us</a:t>
                      </a:r>
                      <a:endParaRPr lang="en-US" sz="1200" b="0" i="0" u="none" strike="noStrike">
                        <a:solidFill>
                          <a:srgbClr val="1F497D"/>
                        </a:solidFill>
                        <a:effectLst/>
                        <a:latin typeface="Calibri"/>
                      </a:endParaRP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464">
                <a:tc>
                  <a:txBody>
                    <a:bodyPr/>
                    <a:lstStyle/>
                    <a:p>
                      <a:pPr algn="l" fontAlgn="ctr"/>
                      <a:r>
                        <a:rPr lang="en-US" sz="1200" b="0" i="0" u="none" strike="noStrike">
                          <a:solidFill>
                            <a:srgbClr val="1F497D"/>
                          </a:solidFill>
                          <a:effectLst/>
                          <a:latin typeface="Calibri"/>
                        </a:rPr>
                        <a:t>30th Jan- 3rd Feb</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1F497D"/>
                          </a:solidFill>
                          <a:effectLst/>
                          <a:latin typeface="Calibri"/>
                        </a:rPr>
                        <a:t>Whole week</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1F497D"/>
                          </a:solidFill>
                          <a:effectLst/>
                          <a:latin typeface="Calibri"/>
                        </a:rPr>
                        <a:t>Coaching calls to be conducted by facilitators </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1F497D"/>
                          </a:solidFill>
                          <a:effectLst/>
                          <a:latin typeface="Calibri"/>
                        </a:rPr>
                        <a:t>Genpact &amp; Maynardleigh (Coordination) </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8305">
                <a:tc>
                  <a:txBody>
                    <a:bodyPr/>
                    <a:lstStyle/>
                    <a:p>
                      <a:pPr algn="l" fontAlgn="ctr"/>
                      <a:r>
                        <a:rPr lang="en-US" sz="1200" b="0" i="0" u="none" strike="noStrike">
                          <a:solidFill>
                            <a:srgbClr val="1F497D"/>
                          </a:solidFill>
                          <a:effectLst/>
                          <a:latin typeface="Calibri"/>
                        </a:rPr>
                        <a:t>21</a:t>
                      </a:r>
                      <a:r>
                        <a:rPr lang="en-US" sz="1200" b="0" i="0" u="none" strike="noStrike" baseline="30000">
                          <a:solidFill>
                            <a:srgbClr val="1F497D"/>
                          </a:solidFill>
                          <a:effectLst/>
                          <a:latin typeface="Calibri"/>
                        </a:rPr>
                        <a:t>st</a:t>
                      </a:r>
                      <a:r>
                        <a:rPr lang="en-US" sz="1200" b="0" i="0" u="none" strike="noStrike">
                          <a:solidFill>
                            <a:srgbClr val="1F497D"/>
                          </a:solidFill>
                          <a:effectLst/>
                          <a:latin typeface="Calibri"/>
                        </a:rPr>
                        <a:t> &amp; 22</a:t>
                      </a:r>
                      <a:r>
                        <a:rPr lang="en-US" sz="1200" b="0" i="0" u="none" strike="noStrike" baseline="30000">
                          <a:solidFill>
                            <a:srgbClr val="1F497D"/>
                          </a:solidFill>
                          <a:effectLst/>
                          <a:latin typeface="Calibri"/>
                        </a:rPr>
                        <a:t>nd</a:t>
                      </a:r>
                      <a:r>
                        <a:rPr lang="en-US" sz="1200" b="0" i="0" u="none" strike="noStrike">
                          <a:solidFill>
                            <a:srgbClr val="1F497D"/>
                          </a:solidFill>
                          <a:effectLst/>
                          <a:latin typeface="Calibri"/>
                        </a:rPr>
                        <a:t> Feb</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1F497D"/>
                          </a:solidFill>
                          <a:effectLst/>
                          <a:latin typeface="Calibri"/>
                        </a:rPr>
                        <a:t>Tuesday &amp; Wednesday</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1F497D"/>
                          </a:solidFill>
                          <a:effectLst/>
                          <a:latin typeface="Calibri"/>
                        </a:rPr>
                        <a:t>Personal Impact Workshop</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100" b="0" i="1" u="none" strike="noStrike">
                          <a:solidFill>
                            <a:srgbClr val="1F497D"/>
                          </a:solidFill>
                          <a:effectLst/>
                          <a:latin typeface="Calibri"/>
                        </a:rPr>
                        <a:t>Venue, Lunch arrangements , things required for the workshop to be taken care by</a:t>
                      </a:r>
                      <a:r>
                        <a:rPr lang="en-US" sz="1100" b="0" i="0" u="none" strike="noStrike">
                          <a:solidFill>
                            <a:srgbClr val="1F497D"/>
                          </a:solidFill>
                          <a:effectLst/>
                          <a:latin typeface="Calibri"/>
                        </a:rPr>
                        <a:t> </a:t>
                      </a:r>
                      <a:r>
                        <a:rPr lang="en-US" sz="1200" b="0" i="0" u="none" strike="noStrike">
                          <a:solidFill>
                            <a:srgbClr val="1F497D"/>
                          </a:solidFill>
                          <a:effectLst/>
                          <a:latin typeface="Calibri"/>
                        </a:rPr>
                        <a:t>Genpact. </a:t>
                      </a:r>
                      <a:endParaRPr lang="en-US" sz="1100" b="0" i="1" u="none" strike="noStrike">
                        <a:solidFill>
                          <a:srgbClr val="1F497D"/>
                        </a:solidFill>
                        <a:effectLst/>
                        <a:latin typeface="Calibri"/>
                      </a:endParaRP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8305">
                <a:tc>
                  <a:txBody>
                    <a:bodyPr/>
                    <a:lstStyle/>
                    <a:p>
                      <a:pPr algn="r" fontAlgn="ctr"/>
                      <a:r>
                        <a:rPr lang="en-US" sz="1200" b="0" i="0" u="none" strike="noStrike">
                          <a:solidFill>
                            <a:srgbClr val="1F497D"/>
                          </a:solidFill>
                          <a:effectLst/>
                          <a:latin typeface="Calibri"/>
                        </a:rPr>
                        <a:t>21-Feb</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1F497D"/>
                          </a:solidFill>
                          <a:effectLst/>
                          <a:latin typeface="Calibri"/>
                        </a:rPr>
                        <a:t>Tuesday</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1F497D"/>
                          </a:solidFill>
                          <a:effectLst/>
                          <a:latin typeface="Calibri"/>
                        </a:rPr>
                        <a:t>Progress IT – Online Goal Tracking Mechanism initiated</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1F497D"/>
                          </a:solidFill>
                          <a:effectLst/>
                          <a:latin typeface="Calibri"/>
                        </a:rPr>
                        <a:t>Maynardleigh </a:t>
                      </a:r>
                      <a:r>
                        <a:rPr lang="en-US" sz="1100" b="0" i="1" u="none" strike="noStrike">
                          <a:solidFill>
                            <a:srgbClr val="1F497D"/>
                          </a:solidFill>
                          <a:effectLst/>
                          <a:latin typeface="Calibri"/>
                        </a:rPr>
                        <a:t>sents the mail to the participants. Participants enter their goal post the workshop on 22nd/23rd Feb</a:t>
                      </a:r>
                      <a:endParaRPr lang="en-US" sz="1200" b="0" i="0" u="none" strike="noStrike">
                        <a:solidFill>
                          <a:srgbClr val="1F497D"/>
                        </a:solidFill>
                        <a:effectLst/>
                        <a:latin typeface="Calibri"/>
                      </a:endParaRP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464">
                <a:tc>
                  <a:txBody>
                    <a:bodyPr/>
                    <a:lstStyle/>
                    <a:p>
                      <a:pPr algn="l" fontAlgn="ctr"/>
                      <a:r>
                        <a:rPr lang="en-US" sz="1200" b="0" i="0" u="none" strike="noStrike">
                          <a:solidFill>
                            <a:srgbClr val="1F497D"/>
                          </a:solidFill>
                          <a:effectLst/>
                          <a:latin typeface="Calibri"/>
                        </a:rPr>
                        <a:t>9</a:t>
                      </a:r>
                      <a:r>
                        <a:rPr lang="en-US" sz="1200" b="0" i="0" u="none" strike="noStrike" baseline="30000">
                          <a:solidFill>
                            <a:srgbClr val="1F497D"/>
                          </a:solidFill>
                          <a:effectLst/>
                          <a:latin typeface="Calibri"/>
                        </a:rPr>
                        <a:t>th</a:t>
                      </a:r>
                      <a:r>
                        <a:rPr lang="en-US" sz="1200" b="0" i="0" u="none" strike="noStrike">
                          <a:solidFill>
                            <a:srgbClr val="1F497D"/>
                          </a:solidFill>
                          <a:effectLst/>
                          <a:latin typeface="Calibri"/>
                        </a:rPr>
                        <a:t> March</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1F497D"/>
                          </a:solidFill>
                          <a:effectLst/>
                          <a:latin typeface="Calibri"/>
                        </a:rPr>
                        <a:t>Thursday</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1F497D"/>
                          </a:solidFill>
                          <a:effectLst/>
                          <a:latin typeface="Calibri"/>
                        </a:rPr>
                        <a:t>In-Person Coaching Session Schedule to be sent </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1F497D"/>
                          </a:solidFill>
                          <a:effectLst/>
                          <a:latin typeface="Calibri"/>
                        </a:rPr>
                        <a:t>Maynardleigh</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464">
                <a:tc>
                  <a:txBody>
                    <a:bodyPr/>
                    <a:lstStyle/>
                    <a:p>
                      <a:pPr algn="l" fontAlgn="ctr"/>
                      <a:r>
                        <a:rPr lang="en-US" sz="1200" b="0" i="0" u="none" strike="noStrike">
                          <a:solidFill>
                            <a:srgbClr val="1F497D"/>
                          </a:solidFill>
                          <a:effectLst/>
                          <a:latin typeface="Calibri"/>
                        </a:rPr>
                        <a:t>20</a:t>
                      </a:r>
                      <a:r>
                        <a:rPr lang="en-US" sz="1200" b="0" i="0" u="none" strike="noStrike" baseline="30000">
                          <a:solidFill>
                            <a:srgbClr val="1F497D"/>
                          </a:solidFill>
                          <a:effectLst/>
                          <a:latin typeface="Calibri"/>
                        </a:rPr>
                        <a:t>th</a:t>
                      </a:r>
                      <a:r>
                        <a:rPr lang="en-US" sz="1200" b="0" i="0" u="none" strike="noStrike">
                          <a:solidFill>
                            <a:srgbClr val="1F497D"/>
                          </a:solidFill>
                          <a:effectLst/>
                          <a:latin typeface="Calibri"/>
                        </a:rPr>
                        <a:t> March </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1F497D"/>
                          </a:solidFill>
                          <a:effectLst/>
                          <a:latin typeface="Calibri"/>
                        </a:rPr>
                        <a:t>Monday</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1F497D"/>
                          </a:solidFill>
                          <a:effectLst/>
                          <a:latin typeface="Calibri"/>
                        </a:rPr>
                        <a:t>Final Coaching Session schedule to be received </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1F497D"/>
                          </a:solidFill>
                          <a:effectLst/>
                          <a:latin typeface="Calibri"/>
                        </a:rPr>
                        <a:t>Genpact</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464">
                <a:tc>
                  <a:txBody>
                    <a:bodyPr/>
                    <a:lstStyle/>
                    <a:p>
                      <a:pPr algn="l" fontAlgn="ctr"/>
                      <a:r>
                        <a:rPr lang="en-US" sz="1200" b="0" i="0" u="none" strike="noStrike">
                          <a:solidFill>
                            <a:srgbClr val="1F497D"/>
                          </a:solidFill>
                          <a:effectLst/>
                          <a:latin typeface="Calibri"/>
                        </a:rPr>
                        <a:t>To be decided </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1F497D"/>
                          </a:solidFill>
                          <a:effectLst/>
                          <a:latin typeface="Calibri"/>
                        </a:rPr>
                        <a:t>To be decided </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1F497D"/>
                          </a:solidFill>
                          <a:effectLst/>
                          <a:latin typeface="Calibri"/>
                        </a:rPr>
                        <a:t>One on One Coaching Session</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err="1">
                          <a:solidFill>
                            <a:srgbClr val="1F497D"/>
                          </a:solidFill>
                          <a:effectLst/>
                          <a:latin typeface="Calibri"/>
                        </a:rPr>
                        <a:t>Genpact</a:t>
                      </a:r>
                      <a:r>
                        <a:rPr lang="en-US" sz="1200" b="0" i="0" u="none" strike="noStrike" dirty="0">
                          <a:solidFill>
                            <a:srgbClr val="1F497D"/>
                          </a:solidFill>
                          <a:effectLst/>
                          <a:latin typeface="Calibri"/>
                        </a:rPr>
                        <a:t> &amp; Maynardleigh (Coordination)</a:t>
                      </a:r>
                    </a:p>
                  </a:txBody>
                  <a:tcPr marL="6131" marR="6131" marT="613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311575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128279222"/>
              </p:ext>
            </p:extLst>
          </p:nvPr>
        </p:nvGraphicFramePr>
        <p:xfrm>
          <a:off x="-1" y="838201"/>
          <a:ext cx="9144001" cy="5989320"/>
        </p:xfrm>
        <a:graphic>
          <a:graphicData uri="http://schemas.openxmlformats.org/drawingml/2006/table">
            <a:tbl>
              <a:tblPr>
                <a:tableStyleId>{AF606853-7671-496A-8E4F-DF71F8EC918B}</a:tableStyleId>
              </a:tblPr>
              <a:tblGrid>
                <a:gridCol w="4953000"/>
                <a:gridCol w="2590800"/>
                <a:gridCol w="1600201"/>
              </a:tblGrid>
              <a:tr h="306453">
                <a:tc gridSpan="3">
                  <a:txBody>
                    <a:bodyPr/>
                    <a:lstStyle/>
                    <a:p>
                      <a:pPr marL="0" marR="0" indent="0" algn="ctr" defTabSz="914400" rtl="0" eaLnBrk="1" fontAlgn="auto" latinLnBrk="0" hangingPunct="1">
                        <a:lnSpc>
                          <a:spcPct val="100000"/>
                        </a:lnSpc>
                        <a:spcBef>
                          <a:spcPts val="0"/>
                        </a:spcBef>
                        <a:spcAft>
                          <a:spcPts val="600"/>
                        </a:spcAft>
                        <a:buClrTx/>
                        <a:buSzTx/>
                        <a:buFontTx/>
                        <a:buNone/>
                        <a:tabLst/>
                        <a:defRPr/>
                      </a:pPr>
                      <a:r>
                        <a:rPr lang="en-US" sz="1600" b="1" kern="1200" baseline="0" dirty="0" smtClean="0">
                          <a:solidFill>
                            <a:srgbClr val="7030A0"/>
                          </a:solidFill>
                          <a:latin typeface="+mn-lt"/>
                          <a:ea typeface="+mn-ea"/>
                          <a:cs typeface="+mn-cs"/>
                        </a:rPr>
                        <a:t>Investment for One batch of The Personal  Impact Journey with 85 Participants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pPr marL="0" marR="0" algn="l">
                        <a:spcBef>
                          <a:spcPts val="0"/>
                        </a:spcBef>
                        <a:spcAft>
                          <a:spcPts val="600"/>
                        </a:spcAft>
                      </a:pPr>
                      <a:endParaRPr lang="en-US" sz="1400" u="sng"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algn="l" defTabSz="914400" rtl="0" eaLnBrk="1" latinLnBrk="0" hangingPunct="1">
                        <a:spcBef>
                          <a:spcPts val="0"/>
                        </a:spcBef>
                        <a:spcAft>
                          <a:spcPts val="600"/>
                        </a:spcAft>
                      </a:pPr>
                      <a:endParaRPr lang="en-US" sz="1400" kern="1200" dirty="0">
                        <a:solidFill>
                          <a:schemeClr val="tx1"/>
                        </a:solidFill>
                        <a:latin typeface="Arial"/>
                        <a:ea typeface="Times New Roman"/>
                        <a:cs typeface="Calibri"/>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07923">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400" b="1" u="sng" baseline="0" dirty="0" smtClean="0">
                          <a:solidFill>
                            <a:schemeClr val="accent2"/>
                          </a:solidFill>
                        </a:rPr>
                        <a:t>Design and Diagnosis </a:t>
                      </a:r>
                      <a:r>
                        <a:rPr lang="en-US" sz="1400" u="sng" baseline="0" dirty="0" smtClean="0">
                          <a:solidFill>
                            <a:schemeClr val="accent2"/>
                          </a:solidFill>
                        </a:rPr>
                        <a:t>(One time investment)</a:t>
                      </a:r>
                      <a:endParaRPr lang="en-US" sz="1400" b="1" u="sng" baseline="0" dirty="0" smtClean="0">
                        <a:solidFill>
                          <a:schemeClr val="accent2"/>
                        </a:solidFill>
                      </a:endParaRPr>
                    </a:p>
                    <a:p>
                      <a:pPr marL="0" marR="0" indent="0" algn="l" defTabSz="914400" rtl="0" eaLnBrk="1" fontAlgn="auto" latinLnBrk="0" hangingPunct="1">
                        <a:lnSpc>
                          <a:spcPct val="100000"/>
                        </a:lnSpc>
                        <a:spcBef>
                          <a:spcPts val="0"/>
                        </a:spcBef>
                        <a:spcAft>
                          <a:spcPts val="600"/>
                        </a:spcAft>
                        <a:buClrTx/>
                        <a:buSzTx/>
                        <a:buFontTx/>
                        <a:buNone/>
                        <a:tabLst/>
                        <a:defRPr/>
                      </a:pPr>
                      <a:r>
                        <a:rPr lang="en-US" sz="1400" u="none" baseline="0" dirty="0" smtClean="0">
                          <a:solidFill>
                            <a:schemeClr val="accent2"/>
                          </a:solidFill>
                        </a:rPr>
                        <a:t>Two-consulting days for Diagnosis Interviews </a:t>
                      </a:r>
                    </a:p>
                    <a:p>
                      <a:pPr marL="0" marR="0" indent="0" algn="l" defTabSz="914400" rtl="0" eaLnBrk="1" fontAlgn="auto" latinLnBrk="0" hangingPunct="1">
                        <a:lnSpc>
                          <a:spcPct val="100000"/>
                        </a:lnSpc>
                        <a:spcBef>
                          <a:spcPts val="0"/>
                        </a:spcBef>
                        <a:spcAft>
                          <a:spcPts val="600"/>
                        </a:spcAft>
                        <a:buClrTx/>
                        <a:buSzTx/>
                        <a:buFontTx/>
                        <a:buNone/>
                        <a:tabLst/>
                        <a:defRPr/>
                      </a:pPr>
                      <a:r>
                        <a:rPr lang="en-US" sz="1400" u="none" baseline="0" dirty="0" smtClean="0">
                          <a:solidFill>
                            <a:schemeClr val="accent2"/>
                          </a:solidFill>
                        </a:rPr>
                        <a:t>One-day customization of the workshop content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a:spcBef>
                          <a:spcPts val="0"/>
                        </a:spcBef>
                        <a:spcAft>
                          <a:spcPts val="600"/>
                        </a:spcAft>
                      </a:pPr>
                      <a:endParaRPr lang="en-US" sz="1400" u="sng" baseline="0" dirty="0" smtClean="0">
                        <a:solidFill>
                          <a:schemeClr val="accent2"/>
                        </a:solidFill>
                      </a:endParaRPr>
                    </a:p>
                    <a:p>
                      <a:pPr marL="0" marR="0" algn="l">
                        <a:spcBef>
                          <a:spcPts val="0"/>
                        </a:spcBef>
                        <a:spcAft>
                          <a:spcPts val="600"/>
                        </a:spcAft>
                      </a:pPr>
                      <a:r>
                        <a:rPr lang="en-US" sz="1400" u="sng" baseline="0" dirty="0" err="1" smtClean="0">
                          <a:solidFill>
                            <a:schemeClr val="accent2"/>
                          </a:solidFill>
                        </a:rPr>
                        <a:t>Rs</a:t>
                      </a:r>
                      <a:r>
                        <a:rPr lang="en-US" sz="1400" u="sng" baseline="0" dirty="0" smtClean="0">
                          <a:solidFill>
                            <a:schemeClr val="accent2"/>
                          </a:solidFill>
                        </a:rPr>
                        <a:t>. 30,000 X 2 Days</a:t>
                      </a:r>
                    </a:p>
                    <a:p>
                      <a:pPr marL="0" marR="0" indent="0" algn="l" defTabSz="914400" rtl="0" eaLnBrk="1" fontAlgn="auto" latinLnBrk="0" hangingPunct="1">
                        <a:lnSpc>
                          <a:spcPct val="100000"/>
                        </a:lnSpc>
                        <a:spcBef>
                          <a:spcPts val="0"/>
                        </a:spcBef>
                        <a:spcAft>
                          <a:spcPts val="600"/>
                        </a:spcAft>
                        <a:buClrTx/>
                        <a:buSzTx/>
                        <a:buFontTx/>
                        <a:buNone/>
                        <a:tabLst/>
                        <a:defRPr/>
                      </a:pPr>
                      <a:r>
                        <a:rPr lang="en-US" sz="1400" u="sng" baseline="0" dirty="0" err="1" smtClean="0">
                          <a:solidFill>
                            <a:schemeClr val="accent2"/>
                          </a:solidFill>
                        </a:rPr>
                        <a:t>Rs</a:t>
                      </a:r>
                      <a:r>
                        <a:rPr lang="en-US" sz="1400" u="sng" baseline="0" dirty="0" smtClean="0">
                          <a:solidFill>
                            <a:schemeClr val="accent2"/>
                          </a:solidFill>
                        </a:rPr>
                        <a:t>. 30,000 X 1 Days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defTabSz="914400" rtl="0" eaLnBrk="1" latinLnBrk="0" hangingPunct="1">
                        <a:spcBef>
                          <a:spcPts val="0"/>
                        </a:spcBef>
                        <a:spcAft>
                          <a:spcPts val="600"/>
                        </a:spcAft>
                      </a:pPr>
                      <a:endParaRPr lang="en-US" sz="1400" kern="1200" dirty="0" smtClean="0">
                        <a:solidFill>
                          <a:schemeClr val="accent2"/>
                        </a:solidFill>
                        <a:latin typeface="+mn-lt"/>
                        <a:ea typeface="+mn-ea"/>
                        <a:cs typeface="+mn-cs"/>
                      </a:endParaRPr>
                    </a:p>
                    <a:p>
                      <a:pPr marL="0" marR="0" algn="l" defTabSz="914400" rtl="0" eaLnBrk="1" latinLnBrk="0" hangingPunct="1">
                        <a:spcBef>
                          <a:spcPts val="0"/>
                        </a:spcBef>
                        <a:spcAft>
                          <a:spcPts val="600"/>
                        </a:spcAft>
                      </a:pPr>
                      <a:r>
                        <a:rPr lang="en-US" sz="1400" kern="1200" dirty="0" smtClean="0">
                          <a:solidFill>
                            <a:schemeClr val="accent2"/>
                          </a:solidFill>
                          <a:latin typeface="+mn-lt"/>
                          <a:ea typeface="+mn-ea"/>
                          <a:cs typeface="+mn-cs"/>
                        </a:rPr>
                        <a:t>Rs. 90,000/-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07258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400" b="1" u="sng" kern="1200" baseline="0" dirty="0" smtClean="0">
                          <a:solidFill>
                            <a:srgbClr val="7030A0"/>
                          </a:solidFill>
                          <a:latin typeface="+mn-lt"/>
                          <a:ea typeface="+mn-ea"/>
                          <a:cs typeface="+mn-cs"/>
                        </a:rPr>
                        <a:t>Pre- Workshop-</a:t>
                      </a:r>
                    </a:p>
                    <a:p>
                      <a:pPr marL="0" marR="0" algn="l" defTabSz="914400" rtl="0" eaLnBrk="1" latinLnBrk="0" hangingPunct="1">
                        <a:lnSpc>
                          <a:spcPct val="100000"/>
                        </a:lnSpc>
                        <a:spcBef>
                          <a:spcPts val="0"/>
                        </a:spcBef>
                        <a:spcAft>
                          <a:spcPts val="600"/>
                        </a:spcAft>
                      </a:pPr>
                      <a:r>
                        <a:rPr lang="en-US" sz="1400" kern="1200" baseline="0" dirty="0" smtClean="0">
                          <a:solidFill>
                            <a:srgbClr val="7030A0"/>
                          </a:solidFill>
                          <a:latin typeface="+mn-lt"/>
                          <a:ea typeface="+mn-ea"/>
                          <a:cs typeface="+mn-cs"/>
                        </a:rPr>
                        <a:t>Pre- program Personal Impact Profile</a:t>
                      </a:r>
                    </a:p>
                    <a:p>
                      <a:pPr marL="0" marR="0" algn="l" defTabSz="914400" rtl="0" eaLnBrk="1" latinLnBrk="0" hangingPunct="1">
                        <a:lnSpc>
                          <a:spcPct val="100000"/>
                        </a:lnSpc>
                        <a:spcBef>
                          <a:spcPts val="0"/>
                        </a:spcBef>
                        <a:spcAft>
                          <a:spcPts val="600"/>
                        </a:spcAft>
                      </a:pPr>
                      <a:r>
                        <a:rPr lang="en-US" sz="1400" dirty="0" smtClean="0">
                          <a:solidFill>
                            <a:srgbClr val="7030A0"/>
                          </a:solidFill>
                        </a:rPr>
                        <a:t>Charisma Effect Book, Do-it-Now Cards and workshop Material</a:t>
                      </a:r>
                      <a:endParaRPr lang="en-US" sz="1400" baseline="0" dirty="0" smtClean="0">
                        <a:solidFill>
                          <a:srgbClr val="7030A0"/>
                        </a:solidFill>
                      </a:endParaRPr>
                    </a:p>
                    <a:p>
                      <a:pPr marL="0" marR="0" indent="0" algn="l" defTabSz="914400" rtl="0" eaLnBrk="1" fontAlgn="auto" latinLnBrk="0" hangingPunct="1">
                        <a:lnSpc>
                          <a:spcPct val="100000"/>
                        </a:lnSpc>
                        <a:spcBef>
                          <a:spcPts val="0"/>
                        </a:spcBef>
                        <a:spcAft>
                          <a:spcPts val="600"/>
                        </a:spcAft>
                        <a:buClrTx/>
                        <a:buSzTx/>
                        <a:buFontTx/>
                        <a:buNone/>
                        <a:tabLst/>
                        <a:defRPr/>
                      </a:pPr>
                      <a:r>
                        <a:rPr lang="en-US" sz="1400" u="sng" baseline="0" dirty="0" smtClean="0">
                          <a:solidFill>
                            <a:srgbClr val="7030A0"/>
                          </a:solidFill>
                        </a:rPr>
                        <a:t>One-on One Coaching Call (45 minutes with each participant)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a:spcBef>
                          <a:spcPts val="0"/>
                        </a:spcBef>
                        <a:spcAft>
                          <a:spcPts val="600"/>
                        </a:spcAft>
                      </a:pPr>
                      <a:endParaRPr lang="en-US" sz="1400" baseline="0" dirty="0" smtClean="0">
                        <a:solidFill>
                          <a:srgbClr val="7030A0"/>
                        </a:solidFill>
                      </a:endParaRPr>
                    </a:p>
                    <a:p>
                      <a:pPr marL="0" marR="0" algn="l">
                        <a:spcBef>
                          <a:spcPts val="0"/>
                        </a:spcBef>
                        <a:spcAft>
                          <a:spcPts val="600"/>
                        </a:spcAft>
                      </a:pPr>
                      <a:r>
                        <a:rPr lang="en-US" sz="1400" baseline="0" dirty="0" smtClean="0">
                          <a:solidFill>
                            <a:srgbClr val="7030A0"/>
                          </a:solidFill>
                        </a:rPr>
                        <a:t>Rs.400 </a:t>
                      </a:r>
                      <a:r>
                        <a:rPr lang="en-US" sz="1400" baseline="0" dirty="0" smtClean="0">
                          <a:solidFill>
                            <a:srgbClr val="7030A0"/>
                          </a:solidFill>
                        </a:rPr>
                        <a:t>per participant X 85</a:t>
                      </a:r>
                    </a:p>
                    <a:p>
                      <a:pPr marL="0" marR="0" algn="l">
                        <a:spcBef>
                          <a:spcPts val="0"/>
                        </a:spcBef>
                        <a:spcAft>
                          <a:spcPts val="600"/>
                        </a:spcAft>
                      </a:pPr>
                      <a:r>
                        <a:rPr lang="en-US" sz="1400" baseline="0" dirty="0" smtClean="0">
                          <a:solidFill>
                            <a:srgbClr val="7030A0"/>
                          </a:solidFill>
                        </a:rPr>
                        <a:t>Rs. </a:t>
                      </a:r>
                      <a:r>
                        <a:rPr lang="en-US" sz="1400" baseline="0" dirty="0" smtClean="0">
                          <a:solidFill>
                            <a:srgbClr val="7030A0"/>
                          </a:solidFill>
                        </a:rPr>
                        <a:t>880 </a:t>
                      </a:r>
                      <a:r>
                        <a:rPr lang="en-US" sz="1400" baseline="0" dirty="0" smtClean="0">
                          <a:solidFill>
                            <a:srgbClr val="7030A0"/>
                          </a:solidFill>
                        </a:rPr>
                        <a:t>per participant X 85</a:t>
                      </a:r>
                    </a:p>
                    <a:p>
                      <a:pPr marL="0" marR="0" algn="l">
                        <a:spcBef>
                          <a:spcPts val="0"/>
                        </a:spcBef>
                        <a:spcAft>
                          <a:spcPts val="600"/>
                        </a:spcAft>
                      </a:pPr>
                      <a:r>
                        <a:rPr lang="en-US" sz="1400" u="sng" baseline="0" dirty="0" smtClean="0">
                          <a:solidFill>
                            <a:srgbClr val="7030A0"/>
                          </a:solidFill>
                        </a:rPr>
                        <a:t>Rs. 4500 per Participant X 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defTabSz="914400" rtl="0" eaLnBrk="1" latinLnBrk="0" hangingPunct="1">
                        <a:spcBef>
                          <a:spcPts val="0"/>
                        </a:spcBef>
                        <a:spcAft>
                          <a:spcPts val="600"/>
                        </a:spcAft>
                      </a:pPr>
                      <a:endParaRPr lang="en-US" sz="1400" kern="1200" dirty="0" smtClean="0">
                        <a:solidFill>
                          <a:srgbClr val="7030A0"/>
                        </a:solidFill>
                        <a:latin typeface="+mn-lt"/>
                        <a:ea typeface="+mn-ea"/>
                        <a:cs typeface="+mn-cs"/>
                      </a:endParaRPr>
                    </a:p>
                    <a:p>
                      <a:pPr marL="0" marR="0" algn="l" defTabSz="914400" rtl="0" eaLnBrk="1" latinLnBrk="0" hangingPunct="1">
                        <a:spcBef>
                          <a:spcPts val="0"/>
                        </a:spcBef>
                        <a:spcAft>
                          <a:spcPts val="600"/>
                        </a:spcAft>
                      </a:pPr>
                      <a:r>
                        <a:rPr lang="en-US" sz="1400" kern="1200" dirty="0" err="1" smtClean="0">
                          <a:solidFill>
                            <a:srgbClr val="7030A0"/>
                          </a:solidFill>
                          <a:latin typeface="+mn-lt"/>
                          <a:ea typeface="+mn-ea"/>
                          <a:cs typeface="+mn-cs"/>
                        </a:rPr>
                        <a:t>Rs</a:t>
                      </a:r>
                      <a:r>
                        <a:rPr lang="en-US" sz="1400" kern="1200" dirty="0" smtClean="0">
                          <a:solidFill>
                            <a:srgbClr val="7030A0"/>
                          </a:solidFill>
                          <a:latin typeface="+mn-lt"/>
                          <a:ea typeface="+mn-ea"/>
                          <a:cs typeface="+mn-cs"/>
                        </a:rPr>
                        <a:t>. 34,000</a:t>
                      </a:r>
                      <a:r>
                        <a:rPr lang="en-US" sz="1400" kern="1200" dirty="0" smtClean="0">
                          <a:solidFill>
                            <a:srgbClr val="7030A0"/>
                          </a:solidFill>
                          <a:latin typeface="+mn-lt"/>
                          <a:ea typeface="+mn-ea"/>
                          <a:cs typeface="+mn-cs"/>
                        </a:rPr>
                        <a:t>/-</a:t>
                      </a:r>
                    </a:p>
                    <a:p>
                      <a:pPr marL="0" marR="0" algn="l" defTabSz="914400" rtl="0" eaLnBrk="1" latinLnBrk="0" hangingPunct="1">
                        <a:spcBef>
                          <a:spcPts val="0"/>
                        </a:spcBef>
                        <a:spcAft>
                          <a:spcPts val="600"/>
                        </a:spcAft>
                      </a:pPr>
                      <a:r>
                        <a:rPr lang="en-US" sz="1400" kern="1200" dirty="0" smtClean="0">
                          <a:solidFill>
                            <a:srgbClr val="7030A0"/>
                          </a:solidFill>
                          <a:latin typeface="+mn-lt"/>
                          <a:ea typeface="+mn-ea"/>
                          <a:cs typeface="+mn-cs"/>
                        </a:rPr>
                        <a:t>Rs.74,800/-</a:t>
                      </a:r>
                    </a:p>
                    <a:p>
                      <a:pPr marL="0" marR="0" algn="l" defTabSz="914400" rtl="0" eaLnBrk="1" latinLnBrk="0" hangingPunct="1">
                        <a:spcBef>
                          <a:spcPts val="0"/>
                        </a:spcBef>
                        <a:spcAft>
                          <a:spcPts val="600"/>
                        </a:spcAft>
                      </a:pPr>
                      <a:r>
                        <a:rPr lang="en-US" sz="1400" kern="1200" dirty="0" smtClean="0">
                          <a:solidFill>
                            <a:srgbClr val="7030A0"/>
                          </a:solidFill>
                          <a:latin typeface="+mn-lt"/>
                          <a:ea typeface="+mn-ea"/>
                          <a:cs typeface="+mn-cs"/>
                        </a:rPr>
                        <a:t>Rs.3,82,500/-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237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u="sng" kern="1200" baseline="0" dirty="0" smtClean="0">
                          <a:solidFill>
                            <a:schemeClr val="accent6">
                              <a:lumMod val="75000"/>
                            </a:schemeClr>
                          </a:solidFill>
                          <a:latin typeface="+mn-lt"/>
                          <a:ea typeface="+mn-ea"/>
                          <a:cs typeface="+mn-cs"/>
                        </a:rPr>
                        <a:t>Workshop Delivery Charges</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baseline="0" dirty="0" smtClean="0">
                          <a:solidFill>
                            <a:schemeClr val="accent6">
                              <a:lumMod val="75000"/>
                            </a:schemeClr>
                          </a:solidFill>
                          <a:latin typeface="+mn-lt"/>
                          <a:ea typeface="+mn-ea"/>
                          <a:cs typeface="+mn-cs"/>
                        </a:rPr>
                        <a:t>Professional Fee for delivery (8 Participants per batch - 10 Batches X 2 Days)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u="none" kern="1200" baseline="0" dirty="0" smtClean="0">
                        <a:solidFill>
                          <a:schemeClr val="accent6">
                            <a:lumMod val="75000"/>
                          </a:schemeClr>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baseline="0" dirty="0" smtClean="0">
                          <a:solidFill>
                            <a:schemeClr val="accent6">
                              <a:lumMod val="75000"/>
                            </a:schemeClr>
                          </a:solidFill>
                          <a:latin typeface="+mn-lt"/>
                          <a:ea typeface="+mn-ea"/>
                          <a:cs typeface="+mn-cs"/>
                        </a:rPr>
                        <a:t>In-person Coaching Session </a:t>
                      </a:r>
                      <a:r>
                        <a:rPr lang="en-US" sz="1400" u="none" kern="1200" baseline="0" dirty="0" smtClean="0">
                          <a:solidFill>
                            <a:schemeClr val="accent6">
                              <a:lumMod val="75000"/>
                            </a:schemeClr>
                          </a:solidFill>
                          <a:latin typeface="+mn-lt"/>
                          <a:ea typeface="+mn-ea"/>
                          <a:cs typeface="+mn-cs"/>
                        </a:rPr>
                        <a:t> For participants in India (43 Participants) [2 </a:t>
                      </a:r>
                      <a:r>
                        <a:rPr lang="en-US" sz="1400" u="none" kern="1200" baseline="0" dirty="0" smtClean="0">
                          <a:solidFill>
                            <a:schemeClr val="accent6">
                              <a:lumMod val="75000"/>
                            </a:schemeClr>
                          </a:solidFill>
                          <a:latin typeface="+mn-lt"/>
                          <a:ea typeface="+mn-ea"/>
                          <a:cs typeface="+mn-cs"/>
                        </a:rPr>
                        <a:t>sessions per participant for 60 minutes </a:t>
                      </a:r>
                      <a:r>
                        <a:rPr lang="en-US" sz="1400" u="none" kern="1200" baseline="0" dirty="0" smtClean="0">
                          <a:solidFill>
                            <a:schemeClr val="accent6">
                              <a:lumMod val="75000"/>
                            </a:schemeClr>
                          </a:solidFill>
                          <a:latin typeface="+mn-lt"/>
                          <a:ea typeface="+mn-ea"/>
                          <a:cs typeface="+mn-cs"/>
                        </a:rPr>
                        <a:t>each]</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u="none" kern="1200" baseline="0" dirty="0" smtClean="0">
                        <a:solidFill>
                          <a:schemeClr val="accent6">
                            <a:lumMod val="75000"/>
                          </a:schemeClr>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baseline="0" dirty="0" smtClean="0">
                          <a:solidFill>
                            <a:schemeClr val="accent6">
                              <a:lumMod val="75000"/>
                            </a:schemeClr>
                          </a:solidFill>
                          <a:latin typeface="+mn-lt"/>
                          <a:ea typeface="+mn-ea"/>
                          <a:cs typeface="+mn-cs"/>
                        </a:rPr>
                        <a:t>Skype Coaching for participants located outside India( 42  participants) [2 sessions per participant for 60 minutes each]</a:t>
                      </a:r>
                      <a:endParaRPr lang="en-US" sz="1400" u="none" kern="1200" baseline="0" dirty="0" smtClean="0">
                        <a:solidFill>
                          <a:schemeClr val="accent6">
                            <a:lumMod val="75000"/>
                          </a:schemeClr>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solidFill>
                          <a:schemeClr val="accent6">
                            <a:lumMod val="75000"/>
                          </a:schemeClr>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baseline="0" dirty="0" smtClean="0">
                          <a:solidFill>
                            <a:schemeClr val="accent6">
                              <a:lumMod val="75000"/>
                            </a:schemeClr>
                          </a:solidFill>
                          <a:latin typeface="+mn-lt"/>
                          <a:ea typeface="+mn-ea"/>
                          <a:cs typeface="+mn-cs"/>
                        </a:rPr>
                        <a:t>Progress </a:t>
                      </a:r>
                      <a:r>
                        <a:rPr lang="en-US" sz="1400" kern="1200" baseline="0" dirty="0" smtClean="0">
                          <a:solidFill>
                            <a:schemeClr val="accent6">
                              <a:lumMod val="75000"/>
                            </a:schemeClr>
                          </a:solidFill>
                          <a:latin typeface="+mn-lt"/>
                          <a:ea typeface="+mn-ea"/>
                          <a:cs typeface="+mn-cs"/>
                        </a:rPr>
                        <a:t>IT- Online Goal Tracking System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baseline="0" dirty="0" smtClean="0">
                        <a:solidFill>
                          <a:schemeClr val="accent6">
                            <a:lumMod val="75000"/>
                          </a:schemeClr>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baseline="0" dirty="0" smtClean="0">
                          <a:solidFill>
                            <a:schemeClr val="accent6">
                              <a:lumMod val="75000"/>
                            </a:schemeClr>
                          </a:solidFill>
                          <a:latin typeface="+mn-lt"/>
                          <a:ea typeface="+mn-ea"/>
                          <a:cs typeface="+mn-cs"/>
                        </a:rPr>
                        <a:t>Implementation Day (10 Batches X 1 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defTabSz="914400" rtl="0" eaLnBrk="1" latinLnBrk="0" hangingPunct="1">
                        <a:lnSpc>
                          <a:spcPct val="100000"/>
                        </a:lnSpc>
                        <a:spcBef>
                          <a:spcPts val="0"/>
                        </a:spcBef>
                        <a:spcAft>
                          <a:spcPts val="0"/>
                        </a:spcAft>
                      </a:pPr>
                      <a:endParaRPr lang="en-US" sz="1400" kern="1200" dirty="0" smtClean="0">
                        <a:solidFill>
                          <a:schemeClr val="accent6">
                            <a:lumMod val="75000"/>
                          </a:schemeClr>
                        </a:solidFill>
                        <a:latin typeface="+mn-lt"/>
                        <a:ea typeface="+mn-ea"/>
                        <a:cs typeface="+mn-cs"/>
                      </a:endParaRPr>
                    </a:p>
                    <a:p>
                      <a:pPr marL="0" marR="0" algn="l" defTabSz="914400" rtl="0" eaLnBrk="1" latinLnBrk="0" hangingPunct="1">
                        <a:lnSpc>
                          <a:spcPct val="100000"/>
                        </a:lnSpc>
                        <a:spcBef>
                          <a:spcPts val="0"/>
                        </a:spcBef>
                        <a:spcAft>
                          <a:spcPts val="0"/>
                        </a:spcAft>
                      </a:pPr>
                      <a:r>
                        <a:rPr lang="en-US" sz="1400" u="none" kern="1200" baseline="0" dirty="0" smtClean="0">
                          <a:solidFill>
                            <a:schemeClr val="accent6">
                              <a:lumMod val="75000"/>
                            </a:schemeClr>
                          </a:solidFill>
                          <a:latin typeface="+mn-lt"/>
                          <a:ea typeface="+mn-ea"/>
                          <a:cs typeface="+mn-cs"/>
                        </a:rPr>
                        <a:t>Rs.55,000 Per day Per Consultant X 20 Consulting days</a:t>
                      </a:r>
                    </a:p>
                    <a:p>
                      <a:pPr marL="0" marR="0" algn="l" defTabSz="914400" rtl="0" eaLnBrk="1" latinLnBrk="0" hangingPunct="1">
                        <a:lnSpc>
                          <a:spcPct val="100000"/>
                        </a:lnSpc>
                        <a:spcBef>
                          <a:spcPts val="0"/>
                        </a:spcBef>
                        <a:spcAft>
                          <a:spcPts val="0"/>
                        </a:spcAft>
                      </a:pPr>
                      <a:endParaRPr lang="en-US" sz="1400" u="none" kern="1200" baseline="0" dirty="0" smtClean="0">
                        <a:solidFill>
                          <a:schemeClr val="accent6">
                            <a:lumMod val="75000"/>
                          </a:schemeClr>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baseline="0" dirty="0" smtClean="0">
                          <a:solidFill>
                            <a:schemeClr val="accent6">
                              <a:lumMod val="75000"/>
                            </a:schemeClr>
                          </a:solidFill>
                          <a:latin typeface="+mn-lt"/>
                          <a:ea typeface="+mn-ea"/>
                          <a:cs typeface="+mn-cs"/>
                        </a:rPr>
                        <a:t>Rs.8,000 </a:t>
                      </a:r>
                      <a:r>
                        <a:rPr lang="en-US" sz="1400" u="none" kern="1200" baseline="0" dirty="0" smtClean="0">
                          <a:solidFill>
                            <a:schemeClr val="accent6">
                              <a:lumMod val="75000"/>
                            </a:schemeClr>
                          </a:solidFill>
                          <a:latin typeface="+mn-lt"/>
                          <a:ea typeface="+mn-ea"/>
                          <a:cs typeface="+mn-cs"/>
                        </a:rPr>
                        <a:t>Per Coaching Session X 2 X </a:t>
                      </a:r>
                      <a:r>
                        <a:rPr lang="en-US" sz="1400" u="none" kern="1200" baseline="0" dirty="0" smtClean="0">
                          <a:solidFill>
                            <a:schemeClr val="accent6">
                              <a:lumMod val="75000"/>
                            </a:schemeClr>
                          </a:solidFill>
                          <a:latin typeface="+mn-lt"/>
                          <a:ea typeface="+mn-ea"/>
                          <a:cs typeface="+mn-cs"/>
                        </a:rPr>
                        <a:t>43 </a:t>
                      </a:r>
                      <a:r>
                        <a:rPr lang="en-US" sz="1400" u="none" kern="1200" baseline="0" dirty="0" smtClean="0">
                          <a:solidFill>
                            <a:schemeClr val="accent6">
                              <a:lumMod val="75000"/>
                            </a:schemeClr>
                          </a:solidFill>
                          <a:latin typeface="+mn-lt"/>
                          <a:ea typeface="+mn-ea"/>
                          <a:cs typeface="+mn-cs"/>
                        </a:rPr>
                        <a:t>Participants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accent6">
                            <a:lumMod val="75000"/>
                          </a:schemeClr>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baseline="0" dirty="0" smtClean="0">
                          <a:solidFill>
                            <a:schemeClr val="accent6">
                              <a:lumMod val="75000"/>
                            </a:schemeClr>
                          </a:solidFill>
                          <a:latin typeface="+mn-lt"/>
                          <a:ea typeface="+mn-ea"/>
                          <a:cs typeface="+mn-cs"/>
                        </a:rPr>
                        <a:t>Rs.5,500 Per Coaching Session X 2 X 43 Participants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accent6">
                            <a:lumMod val="75000"/>
                          </a:schemeClr>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baseline="0" dirty="0" smtClean="0">
                          <a:solidFill>
                            <a:schemeClr val="accent6">
                              <a:lumMod val="75000"/>
                            </a:schemeClr>
                          </a:solidFill>
                          <a:latin typeface="+mn-lt"/>
                          <a:ea typeface="+mn-ea"/>
                          <a:cs typeface="+mn-cs"/>
                        </a:rPr>
                        <a:t>Rs.200 </a:t>
                      </a:r>
                      <a:r>
                        <a:rPr lang="en-US" sz="1400" kern="1200" baseline="0" dirty="0" smtClean="0">
                          <a:solidFill>
                            <a:schemeClr val="accent6">
                              <a:lumMod val="75000"/>
                            </a:schemeClr>
                          </a:solidFill>
                          <a:latin typeface="+mn-lt"/>
                          <a:ea typeface="+mn-ea"/>
                          <a:cs typeface="+mn-cs"/>
                        </a:rPr>
                        <a:t>per participant X 85</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baseline="0" dirty="0" smtClean="0">
                        <a:solidFill>
                          <a:schemeClr val="accent6">
                            <a:lumMod val="75000"/>
                          </a:schemeClr>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baseline="0" dirty="0" smtClean="0">
                          <a:solidFill>
                            <a:schemeClr val="accent6">
                              <a:lumMod val="75000"/>
                            </a:schemeClr>
                          </a:solidFill>
                          <a:latin typeface="+mn-lt"/>
                          <a:ea typeface="+mn-ea"/>
                          <a:cs typeface="+mn-cs"/>
                        </a:rPr>
                        <a:t>Rs.55,000 Per day Per Consultant X 10 Consulting days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defTabSz="914400" rtl="0" eaLnBrk="1" latinLnBrk="0" hangingPunct="1">
                        <a:lnSpc>
                          <a:spcPct val="100000"/>
                        </a:lnSpc>
                        <a:spcBef>
                          <a:spcPts val="0"/>
                        </a:spcBef>
                        <a:spcAft>
                          <a:spcPts val="0"/>
                        </a:spcAft>
                      </a:pPr>
                      <a:endParaRPr lang="en-US" sz="1400" kern="1200" dirty="0" smtClean="0">
                        <a:solidFill>
                          <a:schemeClr val="accent6">
                            <a:lumMod val="75000"/>
                          </a:schemeClr>
                        </a:solidFill>
                        <a:latin typeface="+mn-lt"/>
                        <a:ea typeface="+mn-ea"/>
                        <a:cs typeface="+mn-cs"/>
                      </a:endParaRPr>
                    </a:p>
                    <a:p>
                      <a:pPr marL="0" marR="0" algn="l" defTabSz="914400" rtl="0" eaLnBrk="1" latinLnBrk="0" hangingPunct="1">
                        <a:lnSpc>
                          <a:spcPct val="100000"/>
                        </a:lnSpc>
                        <a:spcBef>
                          <a:spcPts val="0"/>
                        </a:spcBef>
                        <a:spcAft>
                          <a:spcPts val="0"/>
                        </a:spcAft>
                      </a:pPr>
                      <a:r>
                        <a:rPr lang="en-US" sz="1400" kern="1200" dirty="0" smtClean="0">
                          <a:solidFill>
                            <a:schemeClr val="accent6">
                              <a:lumMod val="75000"/>
                            </a:schemeClr>
                          </a:solidFill>
                          <a:latin typeface="+mn-lt"/>
                          <a:ea typeface="+mn-ea"/>
                          <a:cs typeface="+mn-cs"/>
                        </a:rPr>
                        <a:t>Rs.11,00,000/-</a:t>
                      </a:r>
                    </a:p>
                    <a:p>
                      <a:pPr marL="0" marR="0" algn="l" defTabSz="914400" rtl="0" eaLnBrk="1" latinLnBrk="0" hangingPunct="1">
                        <a:lnSpc>
                          <a:spcPct val="100000"/>
                        </a:lnSpc>
                        <a:spcBef>
                          <a:spcPts val="0"/>
                        </a:spcBef>
                        <a:spcAft>
                          <a:spcPts val="0"/>
                        </a:spcAft>
                      </a:pPr>
                      <a:endParaRPr lang="en-US" sz="1400" kern="1200" dirty="0" smtClean="0">
                        <a:solidFill>
                          <a:schemeClr val="accent6">
                            <a:lumMod val="75000"/>
                          </a:schemeClr>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accent6">
                            <a:lumMod val="75000"/>
                          </a:schemeClr>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accent6">
                              <a:lumMod val="75000"/>
                            </a:schemeClr>
                          </a:solidFill>
                          <a:latin typeface="+mn-lt"/>
                          <a:ea typeface="+mn-ea"/>
                          <a:cs typeface="+mn-cs"/>
                        </a:rPr>
                        <a:t>Rs.6,88,000</a:t>
                      </a:r>
                      <a:r>
                        <a:rPr lang="en-US" sz="1400" kern="1200" dirty="0" smtClean="0">
                          <a:solidFill>
                            <a:schemeClr val="accent6">
                              <a:lumMod val="75000"/>
                            </a:schemeClr>
                          </a:solidFill>
                          <a:latin typeface="+mn-lt"/>
                          <a:ea typeface="+mn-ea"/>
                          <a:cs typeface="+mn-cs"/>
                        </a:rPr>
                        <a:t>/-</a:t>
                      </a:r>
                    </a:p>
                    <a:p>
                      <a:pPr marL="0" marR="0" algn="l" defTabSz="914400" rtl="0" eaLnBrk="1" latinLnBrk="0" hangingPunct="1">
                        <a:lnSpc>
                          <a:spcPct val="100000"/>
                        </a:lnSpc>
                        <a:spcBef>
                          <a:spcPts val="0"/>
                        </a:spcBef>
                        <a:spcAft>
                          <a:spcPts val="0"/>
                        </a:spcAft>
                      </a:pPr>
                      <a:endParaRPr lang="en-US" sz="1400" kern="1200" dirty="0" smtClean="0">
                        <a:solidFill>
                          <a:schemeClr val="accent6">
                            <a:lumMod val="75000"/>
                          </a:schemeClr>
                        </a:solidFill>
                        <a:latin typeface="+mn-lt"/>
                        <a:ea typeface="+mn-ea"/>
                        <a:cs typeface="+mn-cs"/>
                      </a:endParaRPr>
                    </a:p>
                    <a:p>
                      <a:pPr marL="0" marR="0" algn="l" defTabSz="914400" rtl="0" eaLnBrk="1" latinLnBrk="0" hangingPunct="1">
                        <a:lnSpc>
                          <a:spcPct val="100000"/>
                        </a:lnSpc>
                        <a:spcBef>
                          <a:spcPts val="0"/>
                        </a:spcBef>
                        <a:spcAft>
                          <a:spcPts val="0"/>
                        </a:spcAft>
                      </a:pPr>
                      <a:endParaRPr lang="en-US" sz="1400" kern="1200" dirty="0" smtClean="0">
                        <a:solidFill>
                          <a:schemeClr val="accent6">
                            <a:lumMod val="75000"/>
                          </a:schemeClr>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accent6">
                              <a:lumMod val="75000"/>
                            </a:schemeClr>
                          </a:solidFill>
                          <a:latin typeface="+mn-lt"/>
                          <a:ea typeface="+mn-ea"/>
                          <a:cs typeface="+mn-cs"/>
                        </a:rPr>
                        <a:t>Rs.4,62,000/-</a:t>
                      </a:r>
                    </a:p>
                    <a:p>
                      <a:pPr marL="0" marR="0" algn="l" defTabSz="914400" rtl="0" eaLnBrk="1" latinLnBrk="0" hangingPunct="1">
                        <a:lnSpc>
                          <a:spcPct val="100000"/>
                        </a:lnSpc>
                        <a:spcBef>
                          <a:spcPts val="0"/>
                        </a:spcBef>
                        <a:spcAft>
                          <a:spcPts val="0"/>
                        </a:spcAft>
                      </a:pPr>
                      <a:endParaRPr lang="en-US" sz="1400" kern="1200" dirty="0" smtClean="0">
                        <a:solidFill>
                          <a:schemeClr val="accent6">
                            <a:lumMod val="75000"/>
                          </a:schemeClr>
                        </a:solidFill>
                        <a:latin typeface="+mn-lt"/>
                        <a:ea typeface="+mn-ea"/>
                        <a:cs typeface="+mn-cs"/>
                      </a:endParaRPr>
                    </a:p>
                    <a:p>
                      <a:pPr marL="0" marR="0" algn="l" defTabSz="914400" rtl="0" eaLnBrk="1" latinLnBrk="0" hangingPunct="1">
                        <a:lnSpc>
                          <a:spcPct val="100000"/>
                        </a:lnSpc>
                        <a:spcBef>
                          <a:spcPts val="0"/>
                        </a:spcBef>
                        <a:spcAft>
                          <a:spcPts val="0"/>
                        </a:spcAft>
                      </a:pPr>
                      <a:endParaRPr lang="en-US" sz="1400" kern="1200" dirty="0" smtClean="0">
                        <a:solidFill>
                          <a:schemeClr val="accent6">
                            <a:lumMod val="75000"/>
                          </a:schemeClr>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baseline="0" dirty="0" smtClean="0">
                          <a:solidFill>
                            <a:schemeClr val="accent6">
                              <a:lumMod val="75000"/>
                            </a:schemeClr>
                          </a:solidFill>
                          <a:latin typeface="+mn-lt"/>
                          <a:ea typeface="+mn-ea"/>
                          <a:cs typeface="+mn-cs"/>
                        </a:rPr>
                        <a:t>Rs.17,000</a:t>
                      </a:r>
                      <a:r>
                        <a:rPr lang="en-US" sz="1400" kern="1200" baseline="0" dirty="0" smtClean="0">
                          <a:solidFill>
                            <a:schemeClr val="accent6">
                              <a:lumMod val="75000"/>
                            </a:schemeClr>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baseline="0" dirty="0" smtClean="0">
                        <a:solidFill>
                          <a:schemeClr val="accent6">
                            <a:lumMod val="75000"/>
                          </a:schemeClr>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accent6">
                              <a:lumMod val="75000"/>
                            </a:schemeClr>
                          </a:solidFill>
                          <a:latin typeface="+mn-lt"/>
                          <a:ea typeface="+mn-ea"/>
                          <a:cs typeface="+mn-cs"/>
                        </a:rPr>
                        <a:t>Rs.5,50,000/-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baseline="0" dirty="0" smtClean="0">
                        <a:solidFill>
                          <a:schemeClr val="accent6">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94668">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baseline="0" dirty="0" smtClean="0">
                          <a:solidFill>
                            <a:srgbClr val="00B050"/>
                          </a:solidFill>
                          <a:latin typeface="+mn-lt"/>
                          <a:ea typeface="+mn-ea"/>
                          <a:cs typeface="+mn-cs"/>
                        </a:rPr>
                        <a:t>Total Investment for this journey</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baseline="0" dirty="0" smtClean="0">
                          <a:solidFill>
                            <a:srgbClr val="00B050"/>
                          </a:solidFill>
                          <a:latin typeface="+mn-lt"/>
                          <a:ea typeface="+mn-ea"/>
                          <a:cs typeface="+mn-cs"/>
                        </a:rPr>
                        <a:t>Total Investment per GOLD Leader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baseline="0" dirty="0" smtClean="0">
                        <a:solidFill>
                          <a:schemeClr val="accent6">
                            <a:lumMod val="7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baseline="0" dirty="0" err="1" smtClean="0">
                          <a:solidFill>
                            <a:srgbClr val="00B050"/>
                          </a:solidFill>
                          <a:latin typeface="+mn-lt"/>
                          <a:ea typeface="+mn-ea"/>
                          <a:cs typeface="+mn-cs"/>
                        </a:rPr>
                        <a:t>Rs</a:t>
                      </a:r>
                      <a:r>
                        <a:rPr lang="en-US" sz="1400" kern="1200" baseline="0" dirty="0" smtClean="0">
                          <a:solidFill>
                            <a:srgbClr val="00B050"/>
                          </a:solidFill>
                          <a:latin typeface="+mn-lt"/>
                          <a:ea typeface="+mn-ea"/>
                          <a:cs typeface="+mn-cs"/>
                        </a:rPr>
                        <a:t>. </a:t>
                      </a:r>
                      <a:r>
                        <a:rPr lang="en-US" sz="1400" kern="1200" baseline="0" dirty="0" smtClean="0">
                          <a:solidFill>
                            <a:srgbClr val="00B050"/>
                          </a:solidFill>
                          <a:latin typeface="+mn-lt"/>
                          <a:ea typeface="+mn-ea"/>
                          <a:cs typeface="+mn-cs"/>
                        </a:rPr>
                        <a:t>33,98,300</a:t>
                      </a:r>
                      <a:r>
                        <a:rPr lang="en-US" sz="1400" kern="1200" baseline="0" dirty="0" smtClean="0">
                          <a:solidFill>
                            <a:srgbClr val="00B050"/>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baseline="0" dirty="0" smtClean="0">
                          <a:solidFill>
                            <a:srgbClr val="00B050"/>
                          </a:solidFill>
                          <a:latin typeface="+mn-lt"/>
                          <a:ea typeface="+mn-ea"/>
                          <a:cs typeface="+mn-cs"/>
                        </a:rPr>
                        <a:t>Rs.39,980</a:t>
                      </a:r>
                      <a:r>
                        <a:rPr lang="en-US" sz="1400" kern="1200" baseline="0" dirty="0" smtClean="0">
                          <a:solidFill>
                            <a:srgbClr val="00B050"/>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TextBox 2"/>
          <p:cNvSpPr txBox="1">
            <a:spLocks noChangeArrowheads="1"/>
          </p:cNvSpPr>
          <p:nvPr/>
        </p:nvSpPr>
        <p:spPr bwMode="auto">
          <a:xfrm>
            <a:off x="76200" y="228600"/>
            <a:ext cx="3783012" cy="496996"/>
          </a:xfrm>
          <a:prstGeom prst="rect">
            <a:avLst/>
          </a:prstGeom>
          <a:noFill/>
          <a:ln w="9525">
            <a:noFill/>
            <a:miter lim="800000"/>
            <a:headEnd/>
            <a:tailEnd/>
          </a:ln>
        </p:spPr>
        <p:txBody>
          <a:bodyPr wrap="square">
            <a:spAutoFit/>
          </a:bodyPr>
          <a:lstStyle/>
          <a:p>
            <a:pPr>
              <a:lnSpc>
                <a:spcPct val="150000"/>
              </a:lnSpc>
              <a:defRPr/>
            </a:pPr>
            <a:r>
              <a:rPr lang="en-US" sz="2000" b="1" cap="all" dirty="0" smtClean="0">
                <a:solidFill>
                  <a:schemeClr val="tx2">
                    <a:lumMod val="60000"/>
                    <a:lumOff val="40000"/>
                  </a:schemeClr>
                </a:solidFill>
                <a:latin typeface="Arial" pitchFamily="34" charset="0"/>
                <a:cs typeface="Arial" pitchFamily="34" charset="0"/>
              </a:rPr>
              <a:t>Your Investment</a:t>
            </a:r>
          </a:p>
        </p:txBody>
      </p:sp>
    </p:spTree>
    <p:extLst>
      <p:ext uri="{BB962C8B-B14F-4D97-AF65-F5344CB8AC3E}">
        <p14:creationId xmlns:p14="http://schemas.microsoft.com/office/powerpoint/2010/main" val="691607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4952999" cy="461665"/>
          </a:xfrm>
          <a:prstGeom prst="rect">
            <a:avLst/>
          </a:prstGeom>
        </p:spPr>
        <p:txBody>
          <a:bodyPr wrap="square">
            <a:spAutoFit/>
          </a:bodyPr>
          <a:lstStyle/>
          <a:p>
            <a:pPr>
              <a:defRPr/>
            </a:pPr>
            <a:r>
              <a:rPr lang="en-GB" sz="2400" b="1" dirty="0">
                <a:solidFill>
                  <a:schemeClr val="tx2"/>
                </a:solidFill>
                <a:latin typeface="Arial" pitchFamily="34" charset="0"/>
                <a:ea typeface="Times New Roman" pitchFamily="18" charset="0"/>
                <a:cs typeface="Arial" pitchFamily="34" charset="0"/>
              </a:rPr>
              <a:t>Your need as we understand</a:t>
            </a:r>
            <a:endParaRPr lang="en-US" sz="2400" b="1" dirty="0">
              <a:solidFill>
                <a:schemeClr val="tx2"/>
              </a:solidFill>
              <a:latin typeface="Arial" pitchFamily="34" charset="0"/>
              <a:ea typeface="Times New Roman" pitchFamily="18" charset="0"/>
              <a:cs typeface="Arial" pitchFamily="34" charset="0"/>
            </a:endParaRPr>
          </a:p>
        </p:txBody>
      </p:sp>
      <p:sp>
        <p:nvSpPr>
          <p:cNvPr id="11" name="Rounded Rectangle 10"/>
          <p:cNvSpPr/>
          <p:nvPr/>
        </p:nvSpPr>
        <p:spPr>
          <a:xfrm>
            <a:off x="166922" y="6177983"/>
            <a:ext cx="453980" cy="4572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 name="Rounded Rectangle 3"/>
          <p:cNvSpPr>
            <a:spLocks noChangeArrowheads="1"/>
          </p:cNvSpPr>
          <p:nvPr/>
        </p:nvSpPr>
        <p:spPr bwMode="auto">
          <a:xfrm>
            <a:off x="1495652" y="535643"/>
            <a:ext cx="7469148" cy="1293971"/>
          </a:xfrm>
          <a:prstGeom prst="roundRect">
            <a:avLst/>
          </a:prstGeom>
          <a:noFill/>
          <a:ln w="9525">
            <a:solidFill>
              <a:schemeClr val="bg1">
                <a:lumMod val="6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sz="1400" b="1" dirty="0" err="1" smtClean="0">
                <a:latin typeface="+mn-lt"/>
                <a:ea typeface="Times New Roman" pitchFamily="18" charset="0"/>
              </a:rPr>
              <a:t>Genpact</a:t>
            </a:r>
            <a:r>
              <a:rPr lang="en-US" sz="1400" b="1" dirty="0" smtClean="0">
                <a:latin typeface="+mn-lt"/>
                <a:ea typeface="Times New Roman" pitchFamily="18" charset="0"/>
              </a:rPr>
              <a:t> GOLD (</a:t>
            </a:r>
            <a:r>
              <a:rPr lang="en-US" sz="1400" b="1" dirty="0" err="1" smtClean="0">
                <a:latin typeface="+mn-lt"/>
                <a:ea typeface="Times New Roman" pitchFamily="18" charset="0"/>
              </a:rPr>
              <a:t>Genpac</a:t>
            </a:r>
            <a:r>
              <a:rPr lang="en-US" sz="1400" b="1" dirty="0" err="1" smtClean="0">
                <a:latin typeface="+mn-lt"/>
                <a:ea typeface="Times New Roman" pitchFamily="18" charset="0"/>
              </a:rPr>
              <a:t>t</a:t>
            </a:r>
            <a:r>
              <a:rPr lang="en-US" sz="1400" b="1" dirty="0" smtClean="0">
                <a:latin typeface="+mn-lt"/>
                <a:ea typeface="Times New Roman" pitchFamily="18" charset="0"/>
              </a:rPr>
              <a:t> Operations Leadership Development) is a high profile, high visibility learning journey for Band 4 Operations leaders at </a:t>
            </a:r>
            <a:r>
              <a:rPr lang="en-US" sz="1400" b="1" dirty="0" err="1" smtClean="0">
                <a:latin typeface="+mn-lt"/>
                <a:ea typeface="Times New Roman" pitchFamily="18" charset="0"/>
              </a:rPr>
              <a:t>Genpact</a:t>
            </a:r>
            <a:r>
              <a:rPr lang="en-US" sz="1400" b="1" dirty="0" smtClean="0">
                <a:latin typeface="+mn-lt"/>
                <a:ea typeface="Times New Roman" pitchFamily="18" charset="0"/>
              </a:rPr>
              <a:t>. (Managers to Sr. Managers population) </a:t>
            </a:r>
            <a:r>
              <a:rPr lang="en-US" sz="1400" b="1" dirty="0" err="1" smtClean="0">
                <a:latin typeface="+mn-lt"/>
                <a:ea typeface="Times New Roman" pitchFamily="18" charset="0"/>
              </a:rPr>
              <a:t>Genpact</a:t>
            </a:r>
            <a:r>
              <a:rPr lang="en-US" sz="1400" b="1" dirty="0" smtClean="0">
                <a:latin typeface="+mn-lt"/>
                <a:ea typeface="Times New Roman" pitchFamily="18" charset="0"/>
              </a:rPr>
              <a:t> selects 85 odd leaders from 900 applications to be a part of this 18 month leadership journey. The participants are selected based on an online assessment and their last 3 appraisals. A GOLD batch, starts in January and graduates in May, the following year.</a:t>
            </a:r>
            <a:endParaRPr lang="en-US" sz="1400" b="1" dirty="0">
              <a:latin typeface="+mn-lt"/>
              <a:ea typeface="Times New Roman" pitchFamily="18" charset="0"/>
            </a:endParaRPr>
          </a:p>
        </p:txBody>
      </p:sp>
      <p:sp>
        <p:nvSpPr>
          <p:cNvPr id="2" name="Rectangle 1"/>
          <p:cNvSpPr/>
          <p:nvPr/>
        </p:nvSpPr>
        <p:spPr>
          <a:xfrm>
            <a:off x="-34254" y="815582"/>
            <a:ext cx="1683474" cy="400110"/>
          </a:xfrm>
          <a:prstGeom prst="rect">
            <a:avLst/>
          </a:prstGeom>
          <a:noFill/>
        </p:spPr>
        <p:txBody>
          <a:bodyPr wrap="none" lIns="91440" tIns="45720" rIns="91440" bIns="45720">
            <a:spAutoFit/>
          </a:bodyPr>
          <a:lstStyle/>
          <a:p>
            <a:pPr algn="ctr"/>
            <a:r>
              <a:rPr lang="en-US" sz="20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Background</a:t>
            </a:r>
            <a:endParaRPr lang="en-US" sz="2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17" name="Rounded Rectangle 16"/>
          <p:cNvSpPr>
            <a:spLocks noChangeArrowheads="1"/>
          </p:cNvSpPr>
          <p:nvPr/>
        </p:nvSpPr>
        <p:spPr bwMode="auto">
          <a:xfrm>
            <a:off x="1648052" y="1828802"/>
            <a:ext cx="7469148" cy="1293971"/>
          </a:xfrm>
          <a:prstGeom prst="roundRect">
            <a:avLst/>
          </a:prstGeom>
          <a:noFill/>
          <a:ln w="9525">
            <a:solidFill>
              <a:schemeClr val="bg1">
                <a:lumMod val="6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sz="1400" b="1" dirty="0" err="1" smtClean="0">
                <a:latin typeface="+mn-lt"/>
                <a:ea typeface="Times New Roman" pitchFamily="18" charset="0"/>
              </a:rPr>
              <a:t>MaynardLeigh</a:t>
            </a:r>
            <a:r>
              <a:rPr lang="en-US" sz="1400" b="1" dirty="0" smtClean="0">
                <a:latin typeface="+mn-lt"/>
                <a:ea typeface="Times New Roman" pitchFamily="18" charset="0"/>
              </a:rPr>
              <a:t> has been hired to lead the first phase of the GOLD journey this year, where 85 participants have been selected from across the globe (With different nationalities) who travel to Hyderabad for th</a:t>
            </a:r>
            <a:r>
              <a:rPr lang="en-US" sz="1400" b="1" dirty="0" smtClean="0">
                <a:latin typeface="+mn-lt"/>
                <a:ea typeface="Times New Roman" pitchFamily="18" charset="0"/>
              </a:rPr>
              <a:t>e phase1. Some of the scenarios you’d like us to work on are-</a:t>
            </a:r>
          </a:p>
          <a:p>
            <a:pPr lvl="0"/>
            <a:r>
              <a:rPr lang="en-US" sz="1400" b="1" dirty="0" smtClean="0">
                <a:latin typeface="+mn-lt"/>
                <a:ea typeface="Times New Roman" pitchFamily="18" charset="0"/>
              </a:rPr>
              <a:t>Elevator Pitches, Being able to hold a spontaneous conversation with a leader, being concise- knowing how much to share with whom, holding difficult conversations, being able to network.</a:t>
            </a:r>
          </a:p>
        </p:txBody>
      </p:sp>
      <p:sp>
        <p:nvSpPr>
          <p:cNvPr id="18" name="Rectangle 17"/>
          <p:cNvSpPr/>
          <p:nvPr/>
        </p:nvSpPr>
        <p:spPr>
          <a:xfrm>
            <a:off x="319324" y="2108739"/>
            <a:ext cx="1281120" cy="400110"/>
          </a:xfrm>
          <a:prstGeom prst="rect">
            <a:avLst/>
          </a:prstGeom>
          <a:noFill/>
        </p:spPr>
        <p:txBody>
          <a:bodyPr wrap="none" lIns="91440" tIns="45720" rIns="91440" bIns="45720">
            <a:spAutoFit/>
          </a:bodyPr>
          <a:lstStyle/>
          <a:p>
            <a:pPr algn="ctr"/>
            <a:r>
              <a:rPr lang="en-US" sz="20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Situation</a:t>
            </a:r>
            <a:endParaRPr lang="en-US" sz="2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25" name="Rounded Rectangle 24"/>
          <p:cNvSpPr>
            <a:spLocks noChangeArrowheads="1"/>
          </p:cNvSpPr>
          <p:nvPr/>
        </p:nvSpPr>
        <p:spPr bwMode="auto">
          <a:xfrm>
            <a:off x="1674852" y="3172239"/>
            <a:ext cx="7469148" cy="1293971"/>
          </a:xfrm>
          <a:prstGeom prst="roundRect">
            <a:avLst/>
          </a:prstGeom>
          <a:noFill/>
          <a:ln w="9525">
            <a:solidFill>
              <a:schemeClr val="bg1">
                <a:lumMod val="6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sz="1400" b="1" dirty="0" err="1" smtClean="0">
                <a:latin typeface="+mn-lt"/>
                <a:ea typeface="Times New Roman" pitchFamily="18" charset="0"/>
              </a:rPr>
              <a:t>Genpact</a:t>
            </a:r>
            <a:r>
              <a:rPr lang="en-US" sz="1400" b="1" dirty="0" smtClean="0">
                <a:latin typeface="+mn-lt"/>
                <a:ea typeface="Times New Roman" pitchFamily="18" charset="0"/>
              </a:rPr>
              <a:t> wants these (GOLD) leaders to stand out from the rest of the population. The participants are given a </a:t>
            </a:r>
            <a:r>
              <a:rPr lang="en-US" sz="1400" b="1" dirty="0">
                <a:latin typeface="+mn-lt"/>
                <a:ea typeface="Times New Roman" pitchFamily="18" charset="0"/>
              </a:rPr>
              <a:t>G</a:t>
            </a:r>
            <a:r>
              <a:rPr lang="en-US" sz="1400" b="1" dirty="0" smtClean="0">
                <a:latin typeface="+mn-lt"/>
                <a:ea typeface="Times New Roman" pitchFamily="18" charset="0"/>
              </a:rPr>
              <a:t>olden Lanyard, to differentiate them on the floor- </a:t>
            </a:r>
            <a:r>
              <a:rPr lang="en-US" sz="1400" b="1" dirty="0" smtClean="0">
                <a:latin typeface="+mn-lt"/>
                <a:ea typeface="Times New Roman" pitchFamily="18" charset="0"/>
              </a:rPr>
              <a:t>the need is to </a:t>
            </a:r>
            <a:r>
              <a:rPr lang="en-US" sz="1400" b="1" dirty="0" smtClean="0">
                <a:latin typeface="+mn-lt"/>
                <a:ea typeface="Times New Roman" pitchFamily="18" charset="0"/>
              </a:rPr>
              <a:t>stand out even without that. As a part of the journey, they get to work with different teams and are also given an opportunity to change their roles, the leaders should make their presence felt wherever they go. </a:t>
            </a:r>
            <a:endParaRPr lang="en-US" sz="1400" b="1" dirty="0" smtClean="0">
              <a:latin typeface="+mn-lt"/>
              <a:ea typeface="Times New Roman" pitchFamily="18" charset="0"/>
            </a:endParaRPr>
          </a:p>
        </p:txBody>
      </p:sp>
      <p:sp>
        <p:nvSpPr>
          <p:cNvPr id="26" name="Rectangle 25"/>
          <p:cNvSpPr/>
          <p:nvPr/>
        </p:nvSpPr>
        <p:spPr>
          <a:xfrm>
            <a:off x="-51214" y="3452174"/>
            <a:ext cx="1651414" cy="400110"/>
          </a:xfrm>
          <a:prstGeom prst="rect">
            <a:avLst/>
          </a:prstGeom>
          <a:noFill/>
        </p:spPr>
        <p:txBody>
          <a:bodyPr wrap="none" lIns="91440" tIns="45720" rIns="91440" bIns="45720">
            <a:spAutoFit/>
          </a:bodyPr>
          <a:lstStyle/>
          <a:p>
            <a:pPr algn="ctr"/>
            <a:r>
              <a:rPr lang="en-US" sz="20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Opportunity</a:t>
            </a:r>
            <a:endParaRPr lang="en-US" sz="2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27" name="Rounded Rectangle 26"/>
          <p:cNvSpPr>
            <a:spLocks noChangeArrowheads="1"/>
          </p:cNvSpPr>
          <p:nvPr/>
        </p:nvSpPr>
        <p:spPr bwMode="auto">
          <a:xfrm>
            <a:off x="1828800" y="4495800"/>
            <a:ext cx="7391400" cy="817245"/>
          </a:xfrm>
          <a:prstGeom prst="roundRect">
            <a:avLst/>
          </a:prstGeom>
          <a:noFill/>
          <a:ln w="9525">
            <a:solidFill>
              <a:schemeClr val="bg1">
                <a:lumMod val="6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sz="1400" b="1" dirty="0" err="1" smtClean="0">
                <a:latin typeface="+mn-lt"/>
                <a:ea typeface="Times New Roman" pitchFamily="18" charset="0"/>
              </a:rPr>
              <a:t>Genpact</a:t>
            </a:r>
            <a:r>
              <a:rPr lang="en-US" sz="1400" b="1" dirty="0" smtClean="0">
                <a:latin typeface="+mn-lt"/>
                <a:ea typeface="Times New Roman" pitchFamily="18" charset="0"/>
              </a:rPr>
              <a:t> has hired </a:t>
            </a:r>
            <a:r>
              <a:rPr lang="en-US" sz="1400" b="1" dirty="0" err="1" smtClean="0">
                <a:latin typeface="+mn-lt"/>
                <a:ea typeface="Times New Roman" pitchFamily="18" charset="0"/>
              </a:rPr>
              <a:t>MaynardLeigh</a:t>
            </a:r>
            <a:r>
              <a:rPr lang="en-US" sz="1400" b="1" dirty="0" smtClean="0">
                <a:latin typeface="+mn-lt"/>
                <a:ea typeface="Times New Roman" pitchFamily="18" charset="0"/>
              </a:rPr>
              <a:t> to deliver a bespoke solution which could really bring about a change in the participants. You want us to create an experiential journey to give ample opportunities for the participants to practice, rehearse and get feedback.</a:t>
            </a:r>
          </a:p>
        </p:txBody>
      </p:sp>
      <p:sp>
        <p:nvSpPr>
          <p:cNvPr id="28" name="Rectangle 27"/>
          <p:cNvSpPr/>
          <p:nvPr/>
        </p:nvSpPr>
        <p:spPr>
          <a:xfrm>
            <a:off x="827069" y="4704367"/>
            <a:ext cx="813044" cy="400110"/>
          </a:xfrm>
          <a:prstGeom prst="rect">
            <a:avLst/>
          </a:prstGeom>
          <a:noFill/>
        </p:spPr>
        <p:txBody>
          <a:bodyPr wrap="none" lIns="91440" tIns="45720" rIns="91440" bIns="45720">
            <a:spAutoFit/>
          </a:bodyPr>
          <a:lstStyle/>
          <a:p>
            <a:pPr algn="ctr"/>
            <a:r>
              <a:rPr lang="en-US" sz="20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Need</a:t>
            </a:r>
            <a:endParaRPr lang="en-US" sz="2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p14="http://schemas.microsoft.com/office/powerpoint/2010/main" val="27201842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4"/>
          <p:cNvSpPr txBox="1">
            <a:spLocks noChangeArrowheads="1"/>
          </p:cNvSpPr>
          <p:nvPr/>
        </p:nvSpPr>
        <p:spPr bwMode="auto">
          <a:xfrm>
            <a:off x="381000" y="990602"/>
            <a:ext cx="8077200" cy="646113"/>
          </a:xfrm>
          <a:prstGeom prst="rect">
            <a:avLst/>
          </a:prstGeom>
          <a:noFill/>
          <a:ln w="9525">
            <a:noFill/>
            <a:miter lim="800000"/>
            <a:headEnd/>
            <a:tailEnd/>
          </a:ln>
        </p:spPr>
        <p:txBody>
          <a:bodyPr>
            <a:spAutoFit/>
          </a:bodyPr>
          <a:lstStyle/>
          <a:p>
            <a:endParaRPr lang="en-US"/>
          </a:p>
          <a:p>
            <a:endParaRPr lang="en-US"/>
          </a:p>
        </p:txBody>
      </p:sp>
      <p:sp>
        <p:nvSpPr>
          <p:cNvPr id="6" name="Rectangle 2"/>
          <p:cNvSpPr>
            <a:spLocks noChangeArrowheads="1"/>
          </p:cNvSpPr>
          <p:nvPr/>
        </p:nvSpPr>
        <p:spPr bwMode="auto">
          <a:xfrm>
            <a:off x="228601" y="1196362"/>
            <a:ext cx="8715375" cy="4182705"/>
          </a:xfrm>
          <a:prstGeom prst="roundRect">
            <a:avLst/>
          </a:prstGeom>
          <a:noFill/>
          <a:ln w="9525">
            <a:solidFill>
              <a:schemeClr val="bg1">
                <a:lumMod val="75000"/>
              </a:schemeClr>
            </a:solidFill>
            <a:miter lim="800000"/>
            <a:headEnd/>
            <a:tailEnd/>
          </a:ln>
          <a:effectLst/>
        </p:spPr>
        <p:txBody>
          <a:bodyPr anchor="ctr">
            <a:spAutoFit/>
          </a:bodyPr>
          <a:lstStyle/>
          <a:p>
            <a:pPr>
              <a:buFont typeface="Wingdings" pitchFamily="2" charset="2"/>
              <a:buChar char="v"/>
              <a:defRPr/>
            </a:pPr>
            <a:endParaRPr lang="en-US" sz="1200" dirty="0"/>
          </a:p>
          <a:p>
            <a:pPr>
              <a:defRPr/>
            </a:pPr>
            <a:r>
              <a:rPr lang="en-US" sz="2400" b="1" dirty="0">
                <a:solidFill>
                  <a:srgbClr val="F79646"/>
                </a:solidFill>
                <a:latin typeface="Arial" pitchFamily="34" charset="0"/>
                <a:ea typeface="Times New Roman" pitchFamily="18" charset="0"/>
                <a:cs typeface="Arial" pitchFamily="34" charset="0"/>
              </a:rPr>
              <a:t>Commercial Terms &amp; Conditions</a:t>
            </a:r>
          </a:p>
          <a:p>
            <a:pPr>
              <a:defRPr/>
            </a:pPr>
            <a:endParaRPr lang="en-US" sz="1600" dirty="0">
              <a:latin typeface="+mj-lt"/>
            </a:endParaRPr>
          </a:p>
          <a:p>
            <a:pPr marL="266700" indent="-266700">
              <a:spcAft>
                <a:spcPts val="200"/>
              </a:spcAft>
              <a:buFont typeface="Wingdings" pitchFamily="2" charset="2"/>
              <a:buChar char="v"/>
              <a:defRPr/>
            </a:pPr>
            <a:r>
              <a:rPr lang="en-US" sz="1600" dirty="0">
                <a:solidFill>
                  <a:schemeClr val="accent5">
                    <a:lumMod val="50000"/>
                  </a:schemeClr>
                </a:solidFill>
                <a:latin typeface="+mj-lt"/>
              </a:rPr>
              <a:t>Client is responsible for providing venue, conference facilities, AV equipment.</a:t>
            </a:r>
          </a:p>
          <a:p>
            <a:pPr marL="266700" indent="-266700">
              <a:spcAft>
                <a:spcPts val="200"/>
              </a:spcAft>
              <a:buFont typeface="Wingdings" pitchFamily="2" charset="2"/>
              <a:buChar char="v"/>
              <a:defRPr/>
            </a:pPr>
            <a:r>
              <a:rPr lang="en-US" sz="1600" dirty="0" smtClean="0">
                <a:solidFill>
                  <a:schemeClr val="accent5">
                    <a:lumMod val="50000"/>
                  </a:schemeClr>
                </a:solidFill>
                <a:latin typeface="+mj-lt"/>
              </a:rPr>
              <a:t>Travel </a:t>
            </a:r>
            <a:r>
              <a:rPr lang="en-US" sz="1600" dirty="0">
                <a:solidFill>
                  <a:schemeClr val="accent5">
                    <a:lumMod val="50000"/>
                  </a:schemeClr>
                </a:solidFill>
                <a:latin typeface="+mj-lt"/>
              </a:rPr>
              <a:t>outside Delhi NCR - Air, stay &amp; airport/ venue cab transfers to be taken care by the client. </a:t>
            </a:r>
          </a:p>
          <a:p>
            <a:pPr marL="266700" indent="-266700">
              <a:spcAft>
                <a:spcPts val="200"/>
              </a:spcAft>
              <a:buFont typeface="Wingdings" pitchFamily="2" charset="2"/>
              <a:buChar char="v"/>
              <a:defRPr/>
            </a:pPr>
            <a:r>
              <a:rPr lang="en-US" sz="1600" dirty="0">
                <a:solidFill>
                  <a:schemeClr val="accent5">
                    <a:lumMod val="50000"/>
                  </a:schemeClr>
                </a:solidFill>
                <a:latin typeface="+mj-lt"/>
              </a:rPr>
              <a:t>Travel inside Delhi NCR - at </a:t>
            </a:r>
            <a:r>
              <a:rPr lang="en-US" sz="1600" dirty="0" err="1">
                <a:solidFill>
                  <a:schemeClr val="accent5">
                    <a:lumMod val="50000"/>
                  </a:schemeClr>
                </a:solidFill>
                <a:latin typeface="+mj-lt"/>
              </a:rPr>
              <a:t>Rs</a:t>
            </a:r>
            <a:r>
              <a:rPr lang="en-US" sz="1600" dirty="0">
                <a:solidFill>
                  <a:schemeClr val="accent5">
                    <a:lumMod val="50000"/>
                  </a:schemeClr>
                </a:solidFill>
                <a:latin typeface="+mj-lt"/>
              </a:rPr>
              <a:t>. 12.00 Per Km.</a:t>
            </a:r>
          </a:p>
          <a:p>
            <a:pPr marL="266700" indent="-266700">
              <a:spcAft>
                <a:spcPts val="200"/>
              </a:spcAft>
              <a:buFont typeface="Wingdings" pitchFamily="2" charset="2"/>
              <a:buChar char="v"/>
              <a:defRPr/>
            </a:pPr>
            <a:r>
              <a:rPr lang="en-US" sz="1600" dirty="0">
                <a:solidFill>
                  <a:schemeClr val="accent5">
                    <a:lumMod val="50000"/>
                  </a:schemeClr>
                </a:solidFill>
                <a:latin typeface="+mj-lt"/>
              </a:rPr>
              <a:t>Not inclusive of applicable taxes (service tax @ </a:t>
            </a:r>
            <a:r>
              <a:rPr lang="en-US" sz="1600" dirty="0" smtClean="0">
                <a:solidFill>
                  <a:schemeClr val="accent5">
                    <a:lumMod val="50000"/>
                  </a:schemeClr>
                </a:solidFill>
                <a:latin typeface="+mj-lt"/>
              </a:rPr>
              <a:t>15%). </a:t>
            </a:r>
            <a:endParaRPr lang="en-US" sz="1600" dirty="0">
              <a:solidFill>
                <a:schemeClr val="accent5">
                  <a:lumMod val="50000"/>
                </a:schemeClr>
              </a:solidFill>
              <a:latin typeface="+mj-lt"/>
            </a:endParaRPr>
          </a:p>
          <a:p>
            <a:pPr marL="266700" indent="-266700">
              <a:spcAft>
                <a:spcPts val="200"/>
              </a:spcAft>
              <a:buFont typeface="Wingdings" pitchFamily="2" charset="2"/>
              <a:buChar char="v"/>
              <a:defRPr/>
            </a:pPr>
            <a:r>
              <a:rPr lang="en-US" sz="1600" dirty="0">
                <a:solidFill>
                  <a:schemeClr val="accent5">
                    <a:lumMod val="50000"/>
                  </a:schemeClr>
                </a:solidFill>
                <a:latin typeface="+mj-lt"/>
              </a:rPr>
              <a:t>A commercial contract will be signed before the execution of the project. </a:t>
            </a:r>
          </a:p>
          <a:p>
            <a:pPr marL="266700" indent="-266700">
              <a:spcAft>
                <a:spcPts val="200"/>
              </a:spcAft>
              <a:buFont typeface="Wingdings" pitchFamily="2" charset="2"/>
              <a:buChar char="v"/>
              <a:defRPr/>
            </a:pPr>
            <a:r>
              <a:rPr lang="en-US" sz="1600" dirty="0">
                <a:solidFill>
                  <a:schemeClr val="accent5">
                    <a:lumMod val="50000"/>
                  </a:schemeClr>
                </a:solidFill>
                <a:latin typeface="+mj-lt"/>
              </a:rPr>
              <a:t>50% of cancellation fee will be charged on any cancellation or postponements that occur within 20 working days of the confirmed date of delivery. </a:t>
            </a:r>
          </a:p>
          <a:p>
            <a:pPr marL="266700" indent="-266700">
              <a:spcAft>
                <a:spcPts val="200"/>
              </a:spcAft>
              <a:buFont typeface="Wingdings" pitchFamily="2" charset="2"/>
              <a:buChar char="v"/>
              <a:defRPr/>
            </a:pPr>
            <a:r>
              <a:rPr lang="en-US" sz="1600" dirty="0">
                <a:solidFill>
                  <a:schemeClr val="accent5">
                    <a:lumMod val="50000"/>
                  </a:schemeClr>
                </a:solidFill>
                <a:latin typeface="+mj-lt"/>
              </a:rPr>
              <a:t>The above commercials are valid till the 31</a:t>
            </a:r>
            <a:r>
              <a:rPr lang="en-US" sz="1600" baseline="30000" dirty="0">
                <a:solidFill>
                  <a:schemeClr val="accent5">
                    <a:lumMod val="50000"/>
                  </a:schemeClr>
                </a:solidFill>
                <a:latin typeface="+mj-lt"/>
              </a:rPr>
              <a:t>st</a:t>
            </a:r>
            <a:r>
              <a:rPr lang="en-US" sz="1600" dirty="0">
                <a:solidFill>
                  <a:schemeClr val="accent5">
                    <a:lumMod val="50000"/>
                  </a:schemeClr>
                </a:solidFill>
                <a:latin typeface="+mj-lt"/>
              </a:rPr>
              <a:t> March, </a:t>
            </a:r>
            <a:r>
              <a:rPr lang="en-US" sz="1600" dirty="0" smtClean="0">
                <a:solidFill>
                  <a:schemeClr val="accent5">
                    <a:lumMod val="50000"/>
                  </a:schemeClr>
                </a:solidFill>
                <a:latin typeface="+mj-lt"/>
              </a:rPr>
              <a:t>2017</a:t>
            </a:r>
            <a:endParaRPr lang="en-US" sz="1600" dirty="0">
              <a:solidFill>
                <a:schemeClr val="accent5">
                  <a:lumMod val="50000"/>
                </a:schemeClr>
              </a:solidFill>
              <a:latin typeface="+mj-lt"/>
            </a:endParaRPr>
          </a:p>
          <a:p>
            <a:pPr marL="266700" indent="-266700">
              <a:spcAft>
                <a:spcPts val="200"/>
              </a:spcAft>
              <a:buFont typeface="Wingdings" pitchFamily="2" charset="2"/>
              <a:buChar char="v"/>
              <a:defRPr/>
            </a:pPr>
            <a:r>
              <a:rPr lang="en-US" sz="1600" dirty="0">
                <a:solidFill>
                  <a:schemeClr val="accent5">
                    <a:lumMod val="50000"/>
                  </a:schemeClr>
                </a:solidFill>
                <a:latin typeface="+mj-lt"/>
              </a:rPr>
              <a:t>Contracts, legal &amp; accounting paperwork (including billing &amp; payments) will be in the name of “Life Strategies </a:t>
            </a:r>
            <a:r>
              <a:rPr lang="en-US" sz="1600" dirty="0" err="1">
                <a:solidFill>
                  <a:schemeClr val="accent5">
                    <a:lumMod val="50000"/>
                  </a:schemeClr>
                </a:solidFill>
                <a:latin typeface="+mj-lt"/>
              </a:rPr>
              <a:t>Humancare</a:t>
            </a:r>
            <a:r>
              <a:rPr lang="en-US" sz="1600" dirty="0">
                <a:solidFill>
                  <a:schemeClr val="accent5">
                    <a:lumMod val="50000"/>
                  </a:schemeClr>
                </a:solidFill>
                <a:latin typeface="+mj-lt"/>
              </a:rPr>
              <a:t> Pvt. Ltd.” </a:t>
            </a:r>
            <a:r>
              <a:rPr lang="en-US" sz="1600" b="1" dirty="0">
                <a:solidFill>
                  <a:schemeClr val="accent5">
                    <a:lumMod val="50000"/>
                  </a:schemeClr>
                </a:solidFill>
                <a:latin typeface="+mj-lt"/>
              </a:rPr>
              <a:t> </a:t>
            </a:r>
          </a:p>
        </p:txBody>
      </p:sp>
      <p:sp>
        <p:nvSpPr>
          <p:cNvPr id="2" name="Slide Number Placeholder 1"/>
          <p:cNvSpPr>
            <a:spLocks noGrp="1"/>
          </p:cNvSpPr>
          <p:nvPr>
            <p:ph type="sldNum" sz="quarter" idx="4294967295"/>
          </p:nvPr>
        </p:nvSpPr>
        <p:spPr>
          <a:xfrm>
            <a:off x="-1751178" y="6127846"/>
            <a:ext cx="2344856" cy="620926"/>
          </a:xfrm>
          <a:prstGeom prst="rect">
            <a:avLst/>
          </a:prstGeom>
        </p:spPr>
        <p:txBody>
          <a:bodyPr/>
          <a:lstStyle/>
          <a:p>
            <a:r>
              <a:rPr lang="en-US" smtClean="0"/>
              <a:t>2</a:t>
            </a:r>
            <a:endParaRPr lang="en-US" dirty="0"/>
          </a:p>
        </p:txBody>
      </p:sp>
    </p:spTree>
    <p:extLst>
      <p:ext uri="{BB962C8B-B14F-4D97-AF65-F5344CB8AC3E}">
        <p14:creationId xmlns:p14="http://schemas.microsoft.com/office/powerpoint/2010/main" val="10642440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C:\Documents and Settings\a\My Documents\1 life strategies\Images\Gsk Sonepat\13.jpg"/>
          <p:cNvPicPr>
            <a:picLocks noChangeAspect="1" noChangeArrowheads="1"/>
          </p:cNvPicPr>
          <p:nvPr/>
        </p:nvPicPr>
        <p:blipFill>
          <a:blip r:embed="rId2" cstate="print"/>
          <a:srcRect/>
          <a:stretch>
            <a:fillRect/>
          </a:stretch>
        </p:blipFill>
        <p:spPr bwMode="auto">
          <a:xfrm>
            <a:off x="0" y="3048000"/>
            <a:ext cx="3048000" cy="2286000"/>
          </a:xfrm>
          <a:prstGeom prst="rect">
            <a:avLst/>
          </a:prstGeom>
          <a:noFill/>
          <a:ln w="9525">
            <a:noFill/>
            <a:miter lim="800000"/>
            <a:headEnd/>
            <a:tailEnd/>
          </a:ln>
        </p:spPr>
      </p:pic>
      <p:pic>
        <p:nvPicPr>
          <p:cNvPr id="25603" name="Picture 5" descr="C:\Documents and Settings\a\My Documents\1 life strategies\Images\Formulaone\DSC00259.JPG"/>
          <p:cNvPicPr>
            <a:picLocks noChangeAspect="1" noChangeArrowheads="1"/>
          </p:cNvPicPr>
          <p:nvPr/>
        </p:nvPicPr>
        <p:blipFill>
          <a:blip r:embed="rId3" cstate="print"/>
          <a:srcRect/>
          <a:stretch>
            <a:fillRect/>
          </a:stretch>
        </p:blipFill>
        <p:spPr bwMode="auto">
          <a:xfrm>
            <a:off x="0" y="1676400"/>
            <a:ext cx="3048000" cy="1841500"/>
          </a:xfrm>
          <a:prstGeom prst="rect">
            <a:avLst/>
          </a:prstGeom>
          <a:noFill/>
          <a:ln w="9525">
            <a:noFill/>
            <a:miter lim="800000"/>
            <a:headEnd/>
            <a:tailEnd/>
          </a:ln>
        </p:spPr>
      </p:pic>
      <p:pic>
        <p:nvPicPr>
          <p:cNvPr id="25604" name="Picture 8" descr="E:\Marketing\Maynard Leigh\Website Content editing\Images\for MLA web,borchure,all about us\DSCN2534.JPG"/>
          <p:cNvPicPr>
            <a:picLocks noChangeAspect="1" noChangeArrowheads="1"/>
          </p:cNvPicPr>
          <p:nvPr/>
        </p:nvPicPr>
        <p:blipFill>
          <a:blip r:embed="rId4" cstate="print"/>
          <a:srcRect/>
          <a:stretch>
            <a:fillRect/>
          </a:stretch>
        </p:blipFill>
        <p:spPr bwMode="auto">
          <a:xfrm>
            <a:off x="0" y="0"/>
            <a:ext cx="3048000" cy="2095500"/>
          </a:xfrm>
          <a:prstGeom prst="rect">
            <a:avLst/>
          </a:prstGeom>
          <a:noFill/>
          <a:ln w="9525">
            <a:noFill/>
            <a:miter lim="800000"/>
            <a:headEnd/>
            <a:tailEnd/>
          </a:ln>
        </p:spPr>
      </p:pic>
      <p:pic>
        <p:nvPicPr>
          <p:cNvPr id="25605" name="Picture 5" descr="D:\Training Videos &amp; Pictures\Alcetel lucent\DSC01948.JPG"/>
          <p:cNvPicPr>
            <a:picLocks noChangeAspect="1" noChangeArrowheads="1"/>
          </p:cNvPicPr>
          <p:nvPr/>
        </p:nvPicPr>
        <p:blipFill>
          <a:blip r:embed="rId5" cstate="print"/>
          <a:srcRect/>
          <a:stretch>
            <a:fillRect/>
          </a:stretch>
        </p:blipFill>
        <p:spPr bwMode="auto">
          <a:xfrm>
            <a:off x="0" y="5143500"/>
            <a:ext cx="3048000" cy="1714500"/>
          </a:xfrm>
          <a:prstGeom prst="rect">
            <a:avLst/>
          </a:prstGeom>
          <a:noFill/>
          <a:ln w="9525">
            <a:noFill/>
            <a:miter lim="800000"/>
            <a:headEnd/>
            <a:tailEnd/>
          </a:ln>
        </p:spPr>
      </p:pic>
      <p:pic>
        <p:nvPicPr>
          <p:cNvPr id="25606" name="Picture 3" descr="C:\Documents and Settings\a\My Documents\1 life strategies\Images\Rediffusion\DSCN0272.JPG"/>
          <p:cNvPicPr>
            <a:picLocks noChangeAspect="1" noChangeArrowheads="1"/>
          </p:cNvPicPr>
          <p:nvPr/>
        </p:nvPicPr>
        <p:blipFill>
          <a:blip r:embed="rId6" cstate="print"/>
          <a:srcRect/>
          <a:stretch>
            <a:fillRect/>
          </a:stretch>
        </p:blipFill>
        <p:spPr bwMode="auto">
          <a:xfrm>
            <a:off x="3048000" y="0"/>
            <a:ext cx="3124200" cy="2362200"/>
          </a:xfrm>
          <a:prstGeom prst="rect">
            <a:avLst/>
          </a:prstGeom>
          <a:noFill/>
          <a:ln w="9525">
            <a:noFill/>
            <a:miter lim="800000"/>
            <a:headEnd/>
            <a:tailEnd/>
          </a:ln>
        </p:spPr>
      </p:pic>
      <p:pic>
        <p:nvPicPr>
          <p:cNvPr id="25607" name="Picture 3" descr="D:\1\Mydocs in D\1 life strategies\Images\for MLA web,borchure,all about us\DSC01776.JPG"/>
          <p:cNvPicPr>
            <a:picLocks noChangeAspect="1" noChangeArrowheads="1"/>
          </p:cNvPicPr>
          <p:nvPr/>
        </p:nvPicPr>
        <p:blipFill>
          <a:blip r:embed="rId7" cstate="print"/>
          <a:srcRect/>
          <a:stretch>
            <a:fillRect/>
          </a:stretch>
        </p:blipFill>
        <p:spPr bwMode="auto">
          <a:xfrm>
            <a:off x="5994400" y="0"/>
            <a:ext cx="3149600" cy="2133600"/>
          </a:xfrm>
          <a:prstGeom prst="rect">
            <a:avLst/>
          </a:prstGeom>
          <a:noFill/>
          <a:ln w="9525">
            <a:noFill/>
            <a:miter lim="800000"/>
            <a:headEnd/>
            <a:tailEnd/>
          </a:ln>
        </p:spPr>
      </p:pic>
      <p:pic>
        <p:nvPicPr>
          <p:cNvPr id="25608" name="Picture 2" descr="D:\1\Mydocs in D\1 life strategies\Images\for MLA web,borchure,all about us\DSC01945.JPG"/>
          <p:cNvPicPr>
            <a:picLocks noChangeAspect="1" noChangeArrowheads="1"/>
          </p:cNvPicPr>
          <p:nvPr/>
        </p:nvPicPr>
        <p:blipFill>
          <a:blip r:embed="rId8" cstate="print"/>
          <a:srcRect/>
          <a:stretch>
            <a:fillRect/>
          </a:stretch>
        </p:blipFill>
        <p:spPr bwMode="auto">
          <a:xfrm>
            <a:off x="5943600" y="2057400"/>
            <a:ext cx="3200400" cy="1808163"/>
          </a:xfrm>
          <a:prstGeom prst="rect">
            <a:avLst/>
          </a:prstGeom>
          <a:noFill/>
          <a:ln w="9525">
            <a:noFill/>
            <a:miter lim="800000"/>
            <a:headEnd/>
            <a:tailEnd/>
          </a:ln>
        </p:spPr>
      </p:pic>
      <p:pic>
        <p:nvPicPr>
          <p:cNvPr id="25609" name="Picture 5" descr="C:\Documents and Settings\a\My Documents\1 life strategies\Images\Gsk Sonepat\5.jpg"/>
          <p:cNvPicPr>
            <a:picLocks noChangeAspect="1" noChangeArrowheads="1"/>
          </p:cNvPicPr>
          <p:nvPr/>
        </p:nvPicPr>
        <p:blipFill>
          <a:blip r:embed="rId9" cstate="print"/>
          <a:srcRect/>
          <a:stretch>
            <a:fillRect/>
          </a:stretch>
        </p:blipFill>
        <p:spPr bwMode="auto">
          <a:xfrm>
            <a:off x="5943600" y="4724400"/>
            <a:ext cx="3200400" cy="2133600"/>
          </a:xfrm>
          <a:prstGeom prst="rect">
            <a:avLst/>
          </a:prstGeom>
          <a:noFill/>
          <a:ln w="9525">
            <a:noFill/>
            <a:miter lim="800000"/>
            <a:headEnd/>
            <a:tailEnd/>
          </a:ln>
        </p:spPr>
      </p:pic>
      <p:pic>
        <p:nvPicPr>
          <p:cNvPr id="25610" name="Picture 4" descr="C:\Documents and Settings\a\My Documents\1 life strategies\Images\Autodesk Team Building\3.jpg"/>
          <p:cNvPicPr>
            <a:picLocks noChangeAspect="1" noChangeArrowheads="1"/>
          </p:cNvPicPr>
          <p:nvPr/>
        </p:nvPicPr>
        <p:blipFill>
          <a:blip r:embed="rId10" cstate="print"/>
          <a:srcRect/>
          <a:stretch>
            <a:fillRect/>
          </a:stretch>
        </p:blipFill>
        <p:spPr bwMode="auto">
          <a:xfrm>
            <a:off x="3048000" y="4587875"/>
            <a:ext cx="2895600" cy="2270125"/>
          </a:xfrm>
          <a:prstGeom prst="rect">
            <a:avLst/>
          </a:prstGeom>
          <a:noFill/>
          <a:ln w="9525">
            <a:noFill/>
            <a:miter lim="800000"/>
            <a:headEnd/>
            <a:tailEnd/>
          </a:ln>
        </p:spPr>
      </p:pic>
      <p:pic>
        <p:nvPicPr>
          <p:cNvPr id="25611" name="Picture 2" descr="E:\Life strategies Stamp &amp; Signature\Maitri Gopalakrishna Images\DSCN0043.JPG"/>
          <p:cNvPicPr>
            <a:picLocks noChangeAspect="1" noChangeArrowheads="1"/>
          </p:cNvPicPr>
          <p:nvPr/>
        </p:nvPicPr>
        <p:blipFill>
          <a:blip r:embed="rId11" cstate="print"/>
          <a:srcRect t="25830" b="9271"/>
          <a:stretch>
            <a:fillRect/>
          </a:stretch>
        </p:blipFill>
        <p:spPr bwMode="auto">
          <a:xfrm>
            <a:off x="5943600" y="3657600"/>
            <a:ext cx="3200400" cy="1557338"/>
          </a:xfrm>
          <a:prstGeom prst="rect">
            <a:avLst/>
          </a:prstGeom>
          <a:noFill/>
          <a:ln w="9525">
            <a:noFill/>
            <a:miter lim="800000"/>
            <a:headEnd/>
            <a:tailEnd/>
          </a:ln>
        </p:spPr>
      </p:pic>
      <p:pic>
        <p:nvPicPr>
          <p:cNvPr id="25612" name="25A1F1B6-5F60-4EAC-94FD-8B7E7D36B5A6" descr="cid:image006.jpg@01CFF854.65A7C9B0"/>
          <p:cNvPicPr>
            <a:picLocks noChangeAspect="1" noChangeArrowheads="1"/>
          </p:cNvPicPr>
          <p:nvPr/>
        </p:nvPicPr>
        <p:blipFill>
          <a:blip r:embed="rId12" r:link="rId13" cstate="print"/>
          <a:srcRect/>
          <a:stretch>
            <a:fillRect/>
          </a:stretch>
        </p:blipFill>
        <p:spPr bwMode="auto">
          <a:xfrm>
            <a:off x="3086100" y="1943100"/>
            <a:ext cx="2971800"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55" descr="xerox.jpg"/>
          <p:cNvPicPr>
            <a:picLocks noChangeAspect="1"/>
          </p:cNvPicPr>
          <p:nvPr/>
        </p:nvPicPr>
        <p:blipFill>
          <a:blip r:embed="rId3" cstate="print"/>
          <a:srcRect/>
          <a:stretch>
            <a:fillRect/>
          </a:stretch>
        </p:blipFill>
        <p:spPr bwMode="auto">
          <a:xfrm>
            <a:off x="7546975" y="3810000"/>
            <a:ext cx="1597025" cy="690563"/>
          </a:xfrm>
          <a:prstGeom prst="rect">
            <a:avLst/>
          </a:prstGeom>
          <a:noFill/>
          <a:ln w="9525">
            <a:noFill/>
            <a:miter lim="800000"/>
            <a:headEnd/>
            <a:tailEnd/>
          </a:ln>
        </p:spPr>
      </p:pic>
      <p:pic>
        <p:nvPicPr>
          <p:cNvPr id="17411" name="Picture 11" descr="http://1.bp.blogspot.com/_AcBUSVxs82w/S-opoW1jzYI/AAAAAAAAcrc/BFP8BbYq_ZQ/s1600/Ranbaxy.gif"/>
          <p:cNvPicPr>
            <a:picLocks noChangeAspect="1" noChangeArrowheads="1"/>
          </p:cNvPicPr>
          <p:nvPr/>
        </p:nvPicPr>
        <p:blipFill>
          <a:blip r:embed="rId4" cstate="print"/>
          <a:srcRect/>
          <a:stretch>
            <a:fillRect/>
          </a:stretch>
        </p:blipFill>
        <p:spPr bwMode="auto">
          <a:xfrm>
            <a:off x="2971800" y="6089650"/>
            <a:ext cx="2590800" cy="768350"/>
          </a:xfrm>
          <a:prstGeom prst="rect">
            <a:avLst/>
          </a:prstGeom>
          <a:noFill/>
          <a:ln w="9525">
            <a:noFill/>
            <a:miter lim="800000"/>
            <a:headEnd/>
            <a:tailEnd/>
          </a:ln>
        </p:spPr>
      </p:pic>
      <p:pic>
        <p:nvPicPr>
          <p:cNvPr id="17412" name="Picture 3" descr="C:\Kanika\Design\Logo\sun-financial-logo.png"/>
          <p:cNvPicPr>
            <a:picLocks noChangeAspect="1" noChangeArrowheads="1"/>
          </p:cNvPicPr>
          <p:nvPr/>
        </p:nvPicPr>
        <p:blipFill>
          <a:blip r:embed="rId5" cstate="print"/>
          <a:srcRect/>
          <a:stretch>
            <a:fillRect/>
          </a:stretch>
        </p:blipFill>
        <p:spPr bwMode="auto">
          <a:xfrm>
            <a:off x="3810000" y="3505200"/>
            <a:ext cx="1390650" cy="1084263"/>
          </a:xfrm>
          <a:prstGeom prst="rect">
            <a:avLst/>
          </a:prstGeom>
          <a:noFill/>
          <a:ln w="9525">
            <a:noFill/>
            <a:miter lim="800000"/>
            <a:headEnd/>
            <a:tailEnd/>
          </a:ln>
        </p:spPr>
      </p:pic>
      <p:pic>
        <p:nvPicPr>
          <p:cNvPr id="17414" name="Picture 16" descr="logo-gsk.gif"/>
          <p:cNvPicPr>
            <a:picLocks noChangeAspect="1"/>
          </p:cNvPicPr>
          <p:nvPr/>
        </p:nvPicPr>
        <p:blipFill>
          <a:blip r:embed="rId6" cstate="print"/>
          <a:srcRect/>
          <a:stretch>
            <a:fillRect/>
          </a:stretch>
        </p:blipFill>
        <p:spPr bwMode="auto">
          <a:xfrm>
            <a:off x="4329410" y="1052537"/>
            <a:ext cx="1682750" cy="576263"/>
          </a:xfrm>
          <a:prstGeom prst="rect">
            <a:avLst/>
          </a:prstGeom>
          <a:noFill/>
          <a:ln w="9525">
            <a:noFill/>
            <a:miter lim="800000"/>
            <a:headEnd/>
            <a:tailEnd/>
          </a:ln>
        </p:spPr>
      </p:pic>
      <p:pic>
        <p:nvPicPr>
          <p:cNvPr id="17415" name="Picture 18" descr="logo_aricent.gif"/>
          <p:cNvPicPr>
            <a:picLocks noChangeAspect="1"/>
          </p:cNvPicPr>
          <p:nvPr/>
        </p:nvPicPr>
        <p:blipFill>
          <a:blip r:embed="rId7" cstate="print"/>
          <a:srcRect/>
          <a:stretch>
            <a:fillRect/>
          </a:stretch>
        </p:blipFill>
        <p:spPr bwMode="auto">
          <a:xfrm>
            <a:off x="6248400" y="5791200"/>
            <a:ext cx="1676400" cy="325438"/>
          </a:xfrm>
          <a:prstGeom prst="rect">
            <a:avLst/>
          </a:prstGeom>
          <a:noFill/>
          <a:ln w="9525">
            <a:noFill/>
            <a:miter lim="800000"/>
            <a:headEnd/>
            <a:tailEnd/>
          </a:ln>
        </p:spPr>
      </p:pic>
      <p:pic>
        <p:nvPicPr>
          <p:cNvPr id="17416" name="Picture 7" descr="ansal_logo.gif"/>
          <p:cNvPicPr>
            <a:picLocks noChangeAspect="1"/>
          </p:cNvPicPr>
          <p:nvPr/>
        </p:nvPicPr>
        <p:blipFill>
          <a:blip r:embed="rId8" cstate="print"/>
          <a:srcRect/>
          <a:stretch>
            <a:fillRect/>
          </a:stretch>
        </p:blipFill>
        <p:spPr bwMode="auto">
          <a:xfrm>
            <a:off x="5486400" y="6248400"/>
            <a:ext cx="1600200" cy="431800"/>
          </a:xfrm>
          <a:prstGeom prst="rect">
            <a:avLst/>
          </a:prstGeom>
          <a:noFill/>
          <a:ln w="9525">
            <a:noFill/>
            <a:miter lim="800000"/>
            <a:headEnd/>
            <a:tailEnd/>
          </a:ln>
        </p:spPr>
      </p:pic>
      <p:pic>
        <p:nvPicPr>
          <p:cNvPr id="17417" name="Picture 2" descr="E:\Clipart\Logo\Grant Thornton logo.gif"/>
          <p:cNvPicPr>
            <a:picLocks noChangeAspect="1" noChangeArrowheads="1"/>
          </p:cNvPicPr>
          <p:nvPr/>
        </p:nvPicPr>
        <p:blipFill>
          <a:blip r:embed="rId9" cstate="print"/>
          <a:srcRect/>
          <a:stretch>
            <a:fillRect/>
          </a:stretch>
        </p:blipFill>
        <p:spPr bwMode="auto">
          <a:xfrm>
            <a:off x="7162800" y="4487862"/>
            <a:ext cx="1752600" cy="541338"/>
          </a:xfrm>
          <a:prstGeom prst="rect">
            <a:avLst/>
          </a:prstGeom>
          <a:noFill/>
          <a:ln w="9525">
            <a:noFill/>
            <a:miter lim="800000"/>
            <a:headEnd/>
            <a:tailEnd/>
          </a:ln>
        </p:spPr>
      </p:pic>
      <p:pic>
        <p:nvPicPr>
          <p:cNvPr id="17418" name="Picture 28" descr="bristlecone-logo.jpg"/>
          <p:cNvPicPr>
            <a:picLocks noChangeAspect="1"/>
          </p:cNvPicPr>
          <p:nvPr/>
        </p:nvPicPr>
        <p:blipFill>
          <a:blip r:embed="rId10" cstate="print"/>
          <a:srcRect/>
          <a:stretch>
            <a:fillRect/>
          </a:stretch>
        </p:blipFill>
        <p:spPr bwMode="auto">
          <a:xfrm>
            <a:off x="74613" y="1582738"/>
            <a:ext cx="1622425" cy="369887"/>
          </a:xfrm>
          <a:prstGeom prst="rect">
            <a:avLst/>
          </a:prstGeom>
          <a:noFill/>
          <a:ln w="9525">
            <a:noFill/>
            <a:miter lim="800000"/>
            <a:headEnd/>
            <a:tailEnd/>
          </a:ln>
        </p:spPr>
      </p:pic>
      <p:pic>
        <p:nvPicPr>
          <p:cNvPr id="17419" name="Picture 22" descr="hyatt_main logo.gif"/>
          <p:cNvPicPr>
            <a:picLocks noChangeAspect="1"/>
          </p:cNvPicPr>
          <p:nvPr/>
        </p:nvPicPr>
        <p:blipFill>
          <a:blip r:embed="rId11" cstate="print"/>
          <a:srcRect/>
          <a:stretch>
            <a:fillRect/>
          </a:stretch>
        </p:blipFill>
        <p:spPr bwMode="auto">
          <a:xfrm>
            <a:off x="4724400" y="4724400"/>
            <a:ext cx="1085850" cy="292100"/>
          </a:xfrm>
          <a:prstGeom prst="rect">
            <a:avLst/>
          </a:prstGeom>
          <a:noFill/>
          <a:ln w="9525">
            <a:noFill/>
            <a:miter lim="800000"/>
            <a:headEnd/>
            <a:tailEnd/>
          </a:ln>
        </p:spPr>
      </p:pic>
      <p:pic>
        <p:nvPicPr>
          <p:cNvPr id="17420" name="Picture 29" descr="Alcatel Lucent_Logo.jpg"/>
          <p:cNvPicPr>
            <a:picLocks noChangeAspect="1"/>
          </p:cNvPicPr>
          <p:nvPr/>
        </p:nvPicPr>
        <p:blipFill>
          <a:blip r:embed="rId12" cstate="print"/>
          <a:srcRect/>
          <a:stretch>
            <a:fillRect/>
          </a:stretch>
        </p:blipFill>
        <p:spPr bwMode="auto">
          <a:xfrm>
            <a:off x="3275856" y="1747664"/>
            <a:ext cx="1800225" cy="457200"/>
          </a:xfrm>
          <a:prstGeom prst="rect">
            <a:avLst/>
          </a:prstGeom>
          <a:noFill/>
          <a:ln w="9525">
            <a:noFill/>
            <a:miter lim="800000"/>
            <a:headEnd/>
            <a:tailEnd/>
          </a:ln>
        </p:spPr>
      </p:pic>
      <p:pic>
        <p:nvPicPr>
          <p:cNvPr id="17421" name="Picture 31" descr="Artech Info_Logo.gif"/>
          <p:cNvPicPr>
            <a:picLocks noChangeAspect="1"/>
          </p:cNvPicPr>
          <p:nvPr/>
        </p:nvPicPr>
        <p:blipFill>
          <a:blip r:embed="rId13" cstate="print"/>
          <a:srcRect/>
          <a:stretch>
            <a:fillRect/>
          </a:stretch>
        </p:blipFill>
        <p:spPr bwMode="auto">
          <a:xfrm>
            <a:off x="6096000" y="4572000"/>
            <a:ext cx="919163" cy="533400"/>
          </a:xfrm>
          <a:prstGeom prst="rect">
            <a:avLst/>
          </a:prstGeom>
          <a:noFill/>
          <a:ln w="9525">
            <a:noFill/>
            <a:miter lim="800000"/>
            <a:headEnd/>
            <a:tailEnd/>
          </a:ln>
        </p:spPr>
      </p:pic>
      <p:pic>
        <p:nvPicPr>
          <p:cNvPr id="17422" name="Picture 32" descr="Comviva_logo_Final.jpg"/>
          <p:cNvPicPr>
            <a:picLocks noChangeAspect="1"/>
          </p:cNvPicPr>
          <p:nvPr/>
        </p:nvPicPr>
        <p:blipFill>
          <a:blip r:embed="rId14" cstate="print"/>
          <a:srcRect/>
          <a:stretch>
            <a:fillRect/>
          </a:stretch>
        </p:blipFill>
        <p:spPr bwMode="auto">
          <a:xfrm>
            <a:off x="1752600" y="5181600"/>
            <a:ext cx="1609725" cy="304800"/>
          </a:xfrm>
          <a:prstGeom prst="rect">
            <a:avLst/>
          </a:prstGeom>
          <a:noFill/>
          <a:ln w="9525">
            <a:noFill/>
            <a:miter lim="800000"/>
            <a:headEnd/>
            <a:tailEnd/>
          </a:ln>
        </p:spPr>
      </p:pic>
      <p:pic>
        <p:nvPicPr>
          <p:cNvPr id="17423" name="Picture 34" descr="dell logo3.jpg"/>
          <p:cNvPicPr>
            <a:picLocks noChangeAspect="1"/>
          </p:cNvPicPr>
          <p:nvPr/>
        </p:nvPicPr>
        <p:blipFill>
          <a:blip r:embed="rId15" cstate="print"/>
          <a:srcRect/>
          <a:stretch>
            <a:fillRect/>
          </a:stretch>
        </p:blipFill>
        <p:spPr bwMode="auto">
          <a:xfrm>
            <a:off x="2286000" y="2209800"/>
            <a:ext cx="1219200" cy="763588"/>
          </a:xfrm>
          <a:prstGeom prst="rect">
            <a:avLst/>
          </a:prstGeom>
          <a:noFill/>
          <a:ln w="9525">
            <a:noFill/>
            <a:miter lim="800000"/>
            <a:headEnd/>
            <a:tailEnd/>
          </a:ln>
        </p:spPr>
      </p:pic>
      <p:pic>
        <p:nvPicPr>
          <p:cNvPr id="17424" name="Picture 37" descr="D:\1\Mydocs in D\1 life strategies\Images\Punj Lloyd_Logo.JPG"/>
          <p:cNvPicPr>
            <a:picLocks noChangeAspect="1" noChangeArrowheads="1"/>
          </p:cNvPicPr>
          <p:nvPr/>
        </p:nvPicPr>
        <p:blipFill>
          <a:blip r:embed="rId16" cstate="print"/>
          <a:srcRect/>
          <a:stretch>
            <a:fillRect/>
          </a:stretch>
        </p:blipFill>
        <p:spPr bwMode="auto">
          <a:xfrm>
            <a:off x="4500563" y="5715000"/>
            <a:ext cx="1600200" cy="441325"/>
          </a:xfrm>
          <a:prstGeom prst="rect">
            <a:avLst/>
          </a:prstGeom>
          <a:noFill/>
          <a:ln w="9525">
            <a:noFill/>
            <a:miter lim="800000"/>
            <a:headEnd/>
            <a:tailEnd/>
          </a:ln>
        </p:spPr>
      </p:pic>
      <p:pic>
        <p:nvPicPr>
          <p:cNvPr id="17425" name="Picture 38" descr="D:\1\Mydocs in D\1 life strategies\Images\sopra_Logo.JPG"/>
          <p:cNvPicPr>
            <a:picLocks noChangeAspect="1" noChangeArrowheads="1"/>
          </p:cNvPicPr>
          <p:nvPr/>
        </p:nvPicPr>
        <p:blipFill>
          <a:blip r:embed="rId17" cstate="print"/>
          <a:srcRect/>
          <a:stretch>
            <a:fillRect/>
          </a:stretch>
        </p:blipFill>
        <p:spPr bwMode="auto">
          <a:xfrm>
            <a:off x="3276600" y="2362200"/>
            <a:ext cx="1042988" cy="366713"/>
          </a:xfrm>
          <a:prstGeom prst="rect">
            <a:avLst/>
          </a:prstGeom>
          <a:noFill/>
          <a:ln w="9525">
            <a:noFill/>
            <a:miter lim="800000"/>
            <a:headEnd/>
            <a:tailEnd/>
          </a:ln>
        </p:spPr>
      </p:pic>
      <p:pic>
        <p:nvPicPr>
          <p:cNvPr id="17426" name="Picture 40" descr="huawei logo.jpg"/>
          <p:cNvPicPr>
            <a:picLocks noChangeAspect="1"/>
          </p:cNvPicPr>
          <p:nvPr/>
        </p:nvPicPr>
        <p:blipFill>
          <a:blip r:embed="rId18" cstate="print"/>
          <a:srcRect/>
          <a:stretch>
            <a:fillRect/>
          </a:stretch>
        </p:blipFill>
        <p:spPr bwMode="auto">
          <a:xfrm>
            <a:off x="2895600" y="1052736"/>
            <a:ext cx="684213" cy="685800"/>
          </a:xfrm>
          <a:prstGeom prst="rect">
            <a:avLst/>
          </a:prstGeom>
          <a:noFill/>
          <a:ln w="9525">
            <a:noFill/>
            <a:miter lim="800000"/>
            <a:headEnd/>
            <a:tailEnd/>
          </a:ln>
        </p:spPr>
      </p:pic>
      <p:pic>
        <p:nvPicPr>
          <p:cNvPr id="17427" name="Picture 42" descr="tv_today_network.jpg"/>
          <p:cNvPicPr>
            <a:picLocks noChangeAspect="1"/>
          </p:cNvPicPr>
          <p:nvPr/>
        </p:nvPicPr>
        <p:blipFill>
          <a:blip r:embed="rId19" cstate="print"/>
          <a:srcRect/>
          <a:stretch>
            <a:fillRect/>
          </a:stretch>
        </p:blipFill>
        <p:spPr bwMode="auto">
          <a:xfrm>
            <a:off x="1828800" y="1295400"/>
            <a:ext cx="838200" cy="628650"/>
          </a:xfrm>
          <a:prstGeom prst="rect">
            <a:avLst/>
          </a:prstGeom>
          <a:noFill/>
          <a:ln w="9525">
            <a:noFill/>
            <a:miter lim="800000"/>
            <a:headEnd/>
            <a:tailEnd/>
          </a:ln>
        </p:spPr>
      </p:pic>
      <p:pic>
        <p:nvPicPr>
          <p:cNvPr id="17428" name="Picture 51" descr="HCCB logo.png"/>
          <p:cNvPicPr>
            <a:picLocks noChangeAspect="1"/>
          </p:cNvPicPr>
          <p:nvPr/>
        </p:nvPicPr>
        <p:blipFill>
          <a:blip r:embed="rId20" cstate="print"/>
          <a:srcRect/>
          <a:stretch>
            <a:fillRect/>
          </a:stretch>
        </p:blipFill>
        <p:spPr bwMode="auto">
          <a:xfrm>
            <a:off x="0" y="3048000"/>
            <a:ext cx="2630488" cy="296863"/>
          </a:xfrm>
          <a:prstGeom prst="rect">
            <a:avLst/>
          </a:prstGeom>
          <a:noFill/>
          <a:ln w="9525">
            <a:noFill/>
            <a:miter lim="800000"/>
            <a:headEnd/>
            <a:tailEnd/>
          </a:ln>
        </p:spPr>
      </p:pic>
      <p:pic>
        <p:nvPicPr>
          <p:cNvPr id="17429" name="Picture 2" descr="E:\Maynard Leigh Associates\Images &amp; Videos\LOGO\Unitech_new.jpg"/>
          <p:cNvPicPr>
            <a:picLocks noChangeAspect="1" noChangeArrowheads="1"/>
          </p:cNvPicPr>
          <p:nvPr/>
        </p:nvPicPr>
        <p:blipFill>
          <a:blip r:embed="rId21" cstate="print"/>
          <a:srcRect b="171"/>
          <a:stretch>
            <a:fillRect/>
          </a:stretch>
        </p:blipFill>
        <p:spPr bwMode="auto">
          <a:xfrm>
            <a:off x="1590675" y="6273800"/>
            <a:ext cx="1533525" cy="508000"/>
          </a:xfrm>
          <a:prstGeom prst="rect">
            <a:avLst/>
          </a:prstGeom>
          <a:noFill/>
          <a:ln w="9525">
            <a:noFill/>
            <a:miter lim="800000"/>
            <a:headEnd/>
            <a:tailEnd/>
          </a:ln>
        </p:spPr>
      </p:pic>
      <p:pic>
        <p:nvPicPr>
          <p:cNvPr id="17430" name="Picture 51" descr="E:\Maynard Leigh Associates\Images &amp; Videos\LOGO\Max Bupa_Logo.png"/>
          <p:cNvPicPr>
            <a:picLocks noChangeAspect="1" noChangeArrowheads="1"/>
          </p:cNvPicPr>
          <p:nvPr/>
        </p:nvPicPr>
        <p:blipFill>
          <a:blip r:embed="rId22" cstate="print"/>
          <a:srcRect l="4861" r="4762"/>
          <a:stretch>
            <a:fillRect/>
          </a:stretch>
        </p:blipFill>
        <p:spPr bwMode="auto">
          <a:xfrm>
            <a:off x="4427984" y="2189237"/>
            <a:ext cx="1255713" cy="447675"/>
          </a:xfrm>
          <a:prstGeom prst="rect">
            <a:avLst/>
          </a:prstGeom>
          <a:noFill/>
          <a:ln w="9525">
            <a:noFill/>
            <a:miter lim="800000"/>
            <a:headEnd/>
            <a:tailEnd/>
          </a:ln>
        </p:spPr>
      </p:pic>
      <p:pic>
        <p:nvPicPr>
          <p:cNvPr id="17431" name="Picture 1" descr="E:\Maynard Leigh Associates\Images &amp; Videos\LOGO\exl logo.gif"/>
          <p:cNvPicPr>
            <a:picLocks noChangeAspect="1" noChangeArrowheads="1"/>
          </p:cNvPicPr>
          <p:nvPr/>
        </p:nvPicPr>
        <p:blipFill>
          <a:blip r:embed="rId23" cstate="print"/>
          <a:srcRect l="17519"/>
          <a:stretch>
            <a:fillRect/>
          </a:stretch>
        </p:blipFill>
        <p:spPr bwMode="auto">
          <a:xfrm>
            <a:off x="6756400" y="3762375"/>
            <a:ext cx="887413" cy="809625"/>
          </a:xfrm>
          <a:prstGeom prst="rect">
            <a:avLst/>
          </a:prstGeom>
          <a:noFill/>
          <a:ln w="9525">
            <a:noFill/>
            <a:miter lim="800000"/>
            <a:headEnd/>
            <a:tailEnd/>
          </a:ln>
        </p:spPr>
      </p:pic>
      <p:pic>
        <p:nvPicPr>
          <p:cNvPr id="17433" name="Picture 54" descr="sony_india_logo.gif"/>
          <p:cNvPicPr>
            <a:picLocks noChangeAspect="1"/>
          </p:cNvPicPr>
          <p:nvPr/>
        </p:nvPicPr>
        <p:blipFill>
          <a:blip r:embed="rId24" cstate="print"/>
          <a:srcRect/>
          <a:stretch>
            <a:fillRect/>
          </a:stretch>
        </p:blipFill>
        <p:spPr bwMode="auto">
          <a:xfrm>
            <a:off x="7010400" y="2362200"/>
            <a:ext cx="990600" cy="377825"/>
          </a:xfrm>
          <a:prstGeom prst="rect">
            <a:avLst/>
          </a:prstGeom>
          <a:noFill/>
          <a:ln w="9525">
            <a:noFill/>
            <a:miter lim="800000"/>
            <a:headEnd/>
            <a:tailEnd/>
          </a:ln>
        </p:spPr>
      </p:pic>
      <p:pic>
        <p:nvPicPr>
          <p:cNvPr id="17434" name="Picture 48" descr="hsbclogo"/>
          <p:cNvPicPr>
            <a:picLocks noChangeAspect="1" noChangeArrowheads="1"/>
          </p:cNvPicPr>
          <p:nvPr/>
        </p:nvPicPr>
        <p:blipFill>
          <a:blip r:embed="rId25" cstate="print"/>
          <a:srcRect/>
          <a:stretch>
            <a:fillRect/>
          </a:stretch>
        </p:blipFill>
        <p:spPr bwMode="auto">
          <a:xfrm>
            <a:off x="5715000" y="1673225"/>
            <a:ext cx="2362200" cy="231775"/>
          </a:xfrm>
          <a:prstGeom prst="rect">
            <a:avLst/>
          </a:prstGeom>
          <a:noFill/>
          <a:ln w="9525">
            <a:noFill/>
            <a:miter lim="800000"/>
            <a:headEnd/>
            <a:tailEnd/>
          </a:ln>
        </p:spPr>
      </p:pic>
      <p:pic>
        <p:nvPicPr>
          <p:cNvPr id="17435" name="Picture 56"/>
          <p:cNvPicPr>
            <a:picLocks noChangeAspect="1" noChangeArrowheads="1"/>
          </p:cNvPicPr>
          <p:nvPr/>
        </p:nvPicPr>
        <p:blipFill>
          <a:blip r:embed="rId26" cstate="print"/>
          <a:srcRect/>
          <a:stretch>
            <a:fillRect/>
          </a:stretch>
        </p:blipFill>
        <p:spPr bwMode="auto">
          <a:xfrm>
            <a:off x="6553200" y="2895600"/>
            <a:ext cx="1447800" cy="309563"/>
          </a:xfrm>
          <a:prstGeom prst="rect">
            <a:avLst/>
          </a:prstGeom>
          <a:noFill/>
          <a:ln w="9525">
            <a:noFill/>
            <a:miter lim="800000"/>
            <a:headEnd/>
            <a:tailEnd/>
          </a:ln>
        </p:spPr>
      </p:pic>
      <p:pic>
        <p:nvPicPr>
          <p:cNvPr id="17436" name="Picture 57"/>
          <p:cNvPicPr>
            <a:picLocks noChangeAspect="1" noChangeArrowheads="1"/>
          </p:cNvPicPr>
          <p:nvPr/>
        </p:nvPicPr>
        <p:blipFill>
          <a:blip r:embed="rId27" cstate="print"/>
          <a:srcRect/>
          <a:stretch>
            <a:fillRect/>
          </a:stretch>
        </p:blipFill>
        <p:spPr bwMode="auto">
          <a:xfrm>
            <a:off x="8053388" y="2133600"/>
            <a:ext cx="862012" cy="685800"/>
          </a:xfrm>
          <a:prstGeom prst="rect">
            <a:avLst/>
          </a:prstGeom>
          <a:noFill/>
          <a:ln w="9525">
            <a:noFill/>
            <a:miter lim="800000"/>
            <a:headEnd/>
            <a:tailEnd/>
          </a:ln>
        </p:spPr>
      </p:pic>
      <p:pic>
        <p:nvPicPr>
          <p:cNvPr id="17437" name="Picture 12" descr="steria_logo.jpeg"/>
          <p:cNvPicPr>
            <a:picLocks noChangeAspect="1"/>
          </p:cNvPicPr>
          <p:nvPr/>
        </p:nvPicPr>
        <p:blipFill>
          <a:blip r:embed="rId28" cstate="print">
            <a:clrChange>
              <a:clrFrom>
                <a:srgbClr val="FFFFFF"/>
              </a:clrFrom>
              <a:clrTo>
                <a:srgbClr val="FFFFFF">
                  <a:alpha val="0"/>
                </a:srgbClr>
              </a:clrTo>
            </a:clrChange>
          </a:blip>
          <a:srcRect l="3999" t="25999" r="3999" b="22000"/>
          <a:stretch>
            <a:fillRect/>
          </a:stretch>
        </p:blipFill>
        <p:spPr bwMode="auto">
          <a:xfrm>
            <a:off x="5715000" y="2166938"/>
            <a:ext cx="1347788" cy="762000"/>
          </a:xfrm>
          <a:prstGeom prst="rect">
            <a:avLst/>
          </a:prstGeom>
          <a:noFill/>
          <a:ln w="9525">
            <a:noFill/>
            <a:miter lim="800000"/>
            <a:headEnd/>
            <a:tailEnd/>
          </a:ln>
        </p:spPr>
      </p:pic>
      <p:pic>
        <p:nvPicPr>
          <p:cNvPr id="17438" name="Picture 2" descr="Syntel_Logo.jpeg"/>
          <p:cNvPicPr>
            <a:picLocks noChangeAspect="1"/>
          </p:cNvPicPr>
          <p:nvPr/>
        </p:nvPicPr>
        <p:blipFill>
          <a:blip r:embed="rId29" cstate="print"/>
          <a:srcRect/>
          <a:stretch>
            <a:fillRect/>
          </a:stretch>
        </p:blipFill>
        <p:spPr bwMode="auto">
          <a:xfrm>
            <a:off x="2743200" y="5791200"/>
            <a:ext cx="1657350" cy="423863"/>
          </a:xfrm>
          <a:prstGeom prst="rect">
            <a:avLst/>
          </a:prstGeom>
          <a:noFill/>
          <a:ln w="9525">
            <a:noFill/>
            <a:miter lim="800000"/>
            <a:headEnd/>
            <a:tailEnd/>
          </a:ln>
        </p:spPr>
      </p:pic>
      <p:pic>
        <p:nvPicPr>
          <p:cNvPr id="17439" name="Picture 4" descr="spice jet.jpg"/>
          <p:cNvPicPr>
            <a:picLocks noChangeAspect="1"/>
          </p:cNvPicPr>
          <p:nvPr/>
        </p:nvPicPr>
        <p:blipFill>
          <a:blip r:embed="rId30" cstate="print"/>
          <a:srcRect/>
          <a:stretch>
            <a:fillRect/>
          </a:stretch>
        </p:blipFill>
        <p:spPr bwMode="auto">
          <a:xfrm>
            <a:off x="76200" y="6280150"/>
            <a:ext cx="1422400" cy="493713"/>
          </a:xfrm>
          <a:prstGeom prst="rect">
            <a:avLst/>
          </a:prstGeom>
          <a:noFill/>
          <a:ln w="9525">
            <a:noFill/>
            <a:miter lim="800000"/>
            <a:headEnd/>
            <a:tailEnd/>
          </a:ln>
        </p:spPr>
      </p:pic>
      <p:pic>
        <p:nvPicPr>
          <p:cNvPr id="17440" name="Picture 5" descr="yamaha.jpg"/>
          <p:cNvPicPr>
            <a:picLocks noChangeAspect="1"/>
          </p:cNvPicPr>
          <p:nvPr/>
        </p:nvPicPr>
        <p:blipFill>
          <a:blip r:embed="rId31" cstate="print"/>
          <a:srcRect l="7433"/>
          <a:stretch>
            <a:fillRect/>
          </a:stretch>
        </p:blipFill>
        <p:spPr bwMode="auto">
          <a:xfrm>
            <a:off x="6350" y="5029200"/>
            <a:ext cx="1517650" cy="609600"/>
          </a:xfrm>
          <a:prstGeom prst="rect">
            <a:avLst/>
          </a:prstGeom>
          <a:noFill/>
          <a:ln w="9525">
            <a:noFill/>
            <a:miter lim="800000"/>
            <a:headEnd/>
            <a:tailEnd/>
          </a:ln>
        </p:spPr>
      </p:pic>
      <p:pic>
        <p:nvPicPr>
          <p:cNvPr id="17441" name="Picture 6" descr="Formula One.jpg"/>
          <p:cNvPicPr>
            <a:picLocks noChangeAspect="1"/>
          </p:cNvPicPr>
          <p:nvPr/>
        </p:nvPicPr>
        <p:blipFill>
          <a:blip r:embed="rId32" cstate="print"/>
          <a:srcRect/>
          <a:stretch>
            <a:fillRect/>
          </a:stretch>
        </p:blipFill>
        <p:spPr bwMode="auto">
          <a:xfrm>
            <a:off x="1071563" y="4572000"/>
            <a:ext cx="1128712" cy="439738"/>
          </a:xfrm>
          <a:prstGeom prst="rect">
            <a:avLst/>
          </a:prstGeom>
          <a:noFill/>
          <a:ln w="9525">
            <a:noFill/>
            <a:miter lim="800000"/>
            <a:headEnd/>
            <a:tailEnd/>
          </a:ln>
        </p:spPr>
      </p:pic>
      <p:pic>
        <p:nvPicPr>
          <p:cNvPr id="17442" name="Picture 7" descr="csc.jpg"/>
          <p:cNvPicPr>
            <a:picLocks noChangeAspect="1"/>
          </p:cNvPicPr>
          <p:nvPr/>
        </p:nvPicPr>
        <p:blipFill>
          <a:blip r:embed="rId33" cstate="print"/>
          <a:srcRect/>
          <a:stretch>
            <a:fillRect/>
          </a:stretch>
        </p:blipFill>
        <p:spPr bwMode="auto">
          <a:xfrm>
            <a:off x="152400" y="4495800"/>
            <a:ext cx="922338" cy="527050"/>
          </a:xfrm>
          <a:prstGeom prst="rect">
            <a:avLst/>
          </a:prstGeom>
          <a:noFill/>
          <a:ln w="9525">
            <a:noFill/>
            <a:miter lim="800000"/>
            <a:headEnd/>
            <a:tailEnd/>
          </a:ln>
        </p:spPr>
      </p:pic>
      <p:pic>
        <p:nvPicPr>
          <p:cNvPr id="17443" name="Picture 18" descr="Birlasoft logo.gif"/>
          <p:cNvPicPr>
            <a:picLocks noChangeAspect="1"/>
          </p:cNvPicPr>
          <p:nvPr/>
        </p:nvPicPr>
        <p:blipFill>
          <a:blip r:embed="rId34" cstate="print"/>
          <a:srcRect/>
          <a:stretch>
            <a:fillRect/>
          </a:stretch>
        </p:blipFill>
        <p:spPr bwMode="auto">
          <a:xfrm>
            <a:off x="3505200" y="5207000"/>
            <a:ext cx="1828800" cy="355600"/>
          </a:xfrm>
          <a:prstGeom prst="rect">
            <a:avLst/>
          </a:prstGeom>
          <a:noFill/>
          <a:ln w="9525">
            <a:noFill/>
            <a:miter lim="800000"/>
            <a:headEnd/>
            <a:tailEnd/>
          </a:ln>
        </p:spPr>
      </p:pic>
      <p:pic>
        <p:nvPicPr>
          <p:cNvPr id="9" name="Picture 8" descr="CTS_mrkt Rx.jpg"/>
          <p:cNvPicPr>
            <a:picLocks noChangeAspect="1"/>
          </p:cNvPicPr>
          <p:nvPr/>
        </p:nvPicPr>
        <p:blipFill>
          <a:blip r:embed="rId35" cstate="print"/>
          <a:stretch>
            <a:fillRect/>
          </a:stretch>
        </p:blipFill>
        <p:spPr>
          <a:xfrm>
            <a:off x="2286000" y="4343400"/>
            <a:ext cx="1371600" cy="676275"/>
          </a:xfrm>
          <a:prstGeom prst="rect">
            <a:avLst/>
          </a:prstGeom>
          <a:solidFill>
            <a:schemeClr val="bg1">
              <a:lumMod val="75000"/>
            </a:schemeClr>
          </a:solidFill>
        </p:spPr>
      </p:pic>
      <p:pic>
        <p:nvPicPr>
          <p:cNvPr id="17445" name="Picture 10" descr="index.jpeg"/>
          <p:cNvPicPr>
            <a:picLocks noChangeAspect="1"/>
          </p:cNvPicPr>
          <p:nvPr/>
        </p:nvPicPr>
        <p:blipFill>
          <a:blip r:embed="rId36" cstate="print"/>
          <a:srcRect/>
          <a:stretch>
            <a:fillRect/>
          </a:stretch>
        </p:blipFill>
        <p:spPr bwMode="auto">
          <a:xfrm>
            <a:off x="7643813" y="6215063"/>
            <a:ext cx="1066800" cy="449262"/>
          </a:xfrm>
          <a:prstGeom prst="rect">
            <a:avLst/>
          </a:prstGeom>
          <a:noFill/>
          <a:ln w="9525">
            <a:noFill/>
            <a:miter lim="800000"/>
            <a:headEnd/>
            <a:tailEnd/>
          </a:ln>
        </p:spPr>
      </p:pic>
      <p:pic>
        <p:nvPicPr>
          <p:cNvPr id="17446" name="Picture 57" descr="lanco logo.gif"/>
          <p:cNvPicPr>
            <a:picLocks noChangeAspect="1"/>
          </p:cNvPicPr>
          <p:nvPr/>
        </p:nvPicPr>
        <p:blipFill>
          <a:blip r:embed="rId37" cstate="print"/>
          <a:srcRect/>
          <a:stretch>
            <a:fillRect/>
          </a:stretch>
        </p:blipFill>
        <p:spPr bwMode="auto">
          <a:xfrm>
            <a:off x="5187950" y="4098925"/>
            <a:ext cx="1384300" cy="244475"/>
          </a:xfrm>
          <a:prstGeom prst="rect">
            <a:avLst/>
          </a:prstGeom>
          <a:noFill/>
          <a:ln w="9525">
            <a:noFill/>
            <a:miter lim="800000"/>
            <a:headEnd/>
            <a:tailEnd/>
          </a:ln>
        </p:spPr>
      </p:pic>
      <p:pic>
        <p:nvPicPr>
          <p:cNvPr id="17447" name="Picture 39"/>
          <p:cNvPicPr>
            <a:picLocks noChangeAspect="1" noChangeArrowheads="1"/>
          </p:cNvPicPr>
          <p:nvPr/>
        </p:nvPicPr>
        <p:blipFill>
          <a:blip r:embed="rId38" cstate="print"/>
          <a:srcRect/>
          <a:stretch>
            <a:fillRect/>
          </a:stretch>
        </p:blipFill>
        <p:spPr bwMode="auto">
          <a:xfrm>
            <a:off x="4191000" y="2819400"/>
            <a:ext cx="971550" cy="784225"/>
          </a:xfrm>
          <a:prstGeom prst="rect">
            <a:avLst/>
          </a:prstGeom>
          <a:noFill/>
          <a:ln w="9525">
            <a:noFill/>
            <a:miter lim="800000"/>
            <a:headEnd/>
            <a:tailEnd/>
          </a:ln>
        </p:spPr>
      </p:pic>
      <p:pic>
        <p:nvPicPr>
          <p:cNvPr id="17448" name="Picture 11" descr="ericsson_logo.jpeg"/>
          <p:cNvPicPr>
            <a:picLocks noChangeAspect="1"/>
          </p:cNvPicPr>
          <p:nvPr/>
        </p:nvPicPr>
        <p:blipFill>
          <a:blip r:embed="rId39" cstate="print"/>
          <a:srcRect/>
          <a:stretch>
            <a:fillRect/>
          </a:stretch>
        </p:blipFill>
        <p:spPr bwMode="auto">
          <a:xfrm>
            <a:off x="1676400" y="5562600"/>
            <a:ext cx="785813" cy="685800"/>
          </a:xfrm>
          <a:prstGeom prst="rect">
            <a:avLst/>
          </a:prstGeom>
          <a:noFill/>
          <a:ln w="9525">
            <a:noFill/>
            <a:miter lim="800000"/>
            <a:headEnd/>
            <a:tailEnd/>
          </a:ln>
        </p:spPr>
      </p:pic>
      <p:pic>
        <p:nvPicPr>
          <p:cNvPr id="17449" name="Picture 12" descr="airtel.jpg"/>
          <p:cNvPicPr>
            <a:picLocks noChangeAspect="1"/>
          </p:cNvPicPr>
          <p:nvPr/>
        </p:nvPicPr>
        <p:blipFill>
          <a:blip r:embed="rId40" cstate="print"/>
          <a:srcRect/>
          <a:stretch>
            <a:fillRect/>
          </a:stretch>
        </p:blipFill>
        <p:spPr bwMode="auto">
          <a:xfrm>
            <a:off x="6553200" y="3200400"/>
            <a:ext cx="1600200" cy="579438"/>
          </a:xfrm>
          <a:prstGeom prst="rect">
            <a:avLst/>
          </a:prstGeom>
          <a:noFill/>
          <a:ln w="9525">
            <a:noFill/>
            <a:miter lim="800000"/>
            <a:headEnd/>
            <a:tailEnd/>
          </a:ln>
        </p:spPr>
      </p:pic>
      <p:pic>
        <p:nvPicPr>
          <p:cNvPr id="17450" name="Picture 13" descr="apollo.jpg"/>
          <p:cNvPicPr>
            <a:picLocks noChangeAspect="1"/>
          </p:cNvPicPr>
          <p:nvPr/>
        </p:nvPicPr>
        <p:blipFill>
          <a:blip r:embed="rId41" cstate="print"/>
          <a:srcRect/>
          <a:stretch>
            <a:fillRect/>
          </a:stretch>
        </p:blipFill>
        <p:spPr bwMode="auto">
          <a:xfrm>
            <a:off x="2827338" y="3124200"/>
            <a:ext cx="1211262" cy="431800"/>
          </a:xfrm>
          <a:prstGeom prst="rect">
            <a:avLst/>
          </a:prstGeom>
          <a:noFill/>
          <a:ln w="9525">
            <a:noFill/>
            <a:miter lim="800000"/>
            <a:headEnd/>
            <a:tailEnd/>
          </a:ln>
        </p:spPr>
      </p:pic>
      <p:pic>
        <p:nvPicPr>
          <p:cNvPr id="17451" name="Picture 15" descr="Redifussion365.jpeg"/>
          <p:cNvPicPr>
            <a:picLocks noChangeAspect="1"/>
          </p:cNvPicPr>
          <p:nvPr/>
        </p:nvPicPr>
        <p:blipFill>
          <a:blip r:embed="rId42" cstate="print"/>
          <a:srcRect/>
          <a:stretch>
            <a:fillRect/>
          </a:stretch>
        </p:blipFill>
        <p:spPr bwMode="auto">
          <a:xfrm>
            <a:off x="84138" y="5676900"/>
            <a:ext cx="1363662" cy="541338"/>
          </a:xfrm>
          <a:prstGeom prst="rect">
            <a:avLst/>
          </a:prstGeom>
          <a:noFill/>
          <a:ln w="9525">
            <a:noFill/>
            <a:miter lim="800000"/>
            <a:headEnd/>
            <a:tailEnd/>
          </a:ln>
        </p:spPr>
      </p:pic>
      <p:pic>
        <p:nvPicPr>
          <p:cNvPr id="17452" name="Picture 16" descr="Suzuki-Logo.jpeg"/>
          <p:cNvPicPr>
            <a:picLocks noChangeAspect="1"/>
          </p:cNvPicPr>
          <p:nvPr/>
        </p:nvPicPr>
        <p:blipFill>
          <a:blip r:embed="rId43" cstate="print"/>
          <a:srcRect t="21346" b="17581"/>
          <a:stretch>
            <a:fillRect/>
          </a:stretch>
        </p:blipFill>
        <p:spPr bwMode="auto">
          <a:xfrm>
            <a:off x="3657600" y="4495800"/>
            <a:ext cx="968375" cy="611188"/>
          </a:xfrm>
          <a:prstGeom prst="rect">
            <a:avLst/>
          </a:prstGeom>
          <a:noFill/>
          <a:ln w="9525">
            <a:noFill/>
            <a:miter lim="800000"/>
            <a:headEnd/>
            <a:tailEnd/>
          </a:ln>
        </p:spPr>
      </p:pic>
      <p:pic>
        <p:nvPicPr>
          <p:cNvPr id="17453" name="Picture 17" descr="Bharti-Infratel1.jpeg"/>
          <p:cNvPicPr>
            <a:picLocks noChangeAspect="1"/>
          </p:cNvPicPr>
          <p:nvPr/>
        </p:nvPicPr>
        <p:blipFill>
          <a:blip r:embed="rId44" cstate="print"/>
          <a:srcRect/>
          <a:stretch>
            <a:fillRect/>
          </a:stretch>
        </p:blipFill>
        <p:spPr bwMode="auto">
          <a:xfrm>
            <a:off x="838200" y="3352800"/>
            <a:ext cx="1357313" cy="1143000"/>
          </a:xfrm>
          <a:prstGeom prst="rect">
            <a:avLst/>
          </a:prstGeom>
          <a:noFill/>
          <a:ln w="9525">
            <a:noFill/>
            <a:miter lim="800000"/>
            <a:headEnd/>
            <a:tailEnd/>
          </a:ln>
        </p:spPr>
      </p:pic>
      <p:pic>
        <p:nvPicPr>
          <p:cNvPr id="17455" name="Picture 58" descr="RJcorp.gif"/>
          <p:cNvPicPr>
            <a:picLocks noChangeAspect="1"/>
          </p:cNvPicPr>
          <p:nvPr/>
        </p:nvPicPr>
        <p:blipFill>
          <a:blip r:embed="rId45" cstate="print"/>
          <a:srcRect/>
          <a:stretch>
            <a:fillRect/>
          </a:stretch>
        </p:blipFill>
        <p:spPr bwMode="auto">
          <a:xfrm>
            <a:off x="8072438" y="1500188"/>
            <a:ext cx="800100" cy="517525"/>
          </a:xfrm>
          <a:prstGeom prst="rect">
            <a:avLst/>
          </a:prstGeom>
          <a:noFill/>
          <a:ln w="9525">
            <a:noFill/>
            <a:miter lim="800000"/>
            <a:headEnd/>
            <a:tailEnd/>
          </a:ln>
        </p:spPr>
      </p:pic>
      <p:pic>
        <p:nvPicPr>
          <p:cNvPr id="17456" name="Picture 59" descr="aon_hewitt_logo_red_blue_large.jpg"/>
          <p:cNvPicPr>
            <a:picLocks noChangeAspect="1"/>
          </p:cNvPicPr>
          <p:nvPr/>
        </p:nvPicPr>
        <p:blipFill>
          <a:blip r:embed="rId46" cstate="print"/>
          <a:srcRect/>
          <a:stretch>
            <a:fillRect/>
          </a:stretch>
        </p:blipFill>
        <p:spPr bwMode="auto">
          <a:xfrm>
            <a:off x="7273212" y="5105400"/>
            <a:ext cx="1943878" cy="762000"/>
          </a:xfrm>
          <a:prstGeom prst="rect">
            <a:avLst/>
          </a:prstGeom>
          <a:noFill/>
          <a:ln w="9525">
            <a:noFill/>
            <a:miter lim="800000"/>
            <a:headEnd/>
            <a:tailEnd/>
          </a:ln>
        </p:spPr>
      </p:pic>
      <p:sp>
        <p:nvSpPr>
          <p:cNvPr id="17457" name="Rectangle 2"/>
          <p:cNvSpPr txBox="1">
            <a:spLocks noChangeArrowheads="1"/>
          </p:cNvSpPr>
          <p:nvPr/>
        </p:nvSpPr>
        <p:spPr bwMode="auto">
          <a:xfrm>
            <a:off x="0" y="0"/>
            <a:ext cx="9144000" cy="457200"/>
          </a:xfrm>
          <a:prstGeom prst="rect">
            <a:avLst/>
          </a:prstGeom>
          <a:solidFill>
            <a:srgbClr val="0070C0"/>
          </a:solidFill>
          <a:ln w="9525">
            <a:noFill/>
            <a:miter lim="800000"/>
            <a:headEnd/>
            <a:tailEnd/>
          </a:ln>
        </p:spPr>
        <p:txBody>
          <a:bodyPr anchor="ctr"/>
          <a:lstStyle/>
          <a:p>
            <a:pPr algn="ctr"/>
            <a:r>
              <a:rPr lang="en-US" sz="2800" b="1">
                <a:solidFill>
                  <a:schemeClr val="bg1"/>
                </a:solidFill>
                <a:latin typeface="Calibri" pitchFamily="34" charset="0"/>
              </a:rPr>
              <a:t>Our Clients</a:t>
            </a:r>
          </a:p>
        </p:txBody>
      </p:sp>
      <p:pic>
        <p:nvPicPr>
          <p:cNvPr id="17458" name="Picture 1" descr="Maynard - Leigh Logo copy"/>
          <p:cNvPicPr>
            <a:picLocks noChangeAspect="1" noChangeArrowheads="1"/>
          </p:cNvPicPr>
          <p:nvPr/>
        </p:nvPicPr>
        <p:blipFill>
          <a:blip r:embed="rId47" cstate="print"/>
          <a:srcRect/>
          <a:stretch>
            <a:fillRect/>
          </a:stretch>
        </p:blipFill>
        <p:spPr bwMode="auto">
          <a:xfrm>
            <a:off x="8358188" y="0"/>
            <a:ext cx="785812" cy="757238"/>
          </a:xfrm>
          <a:prstGeom prst="rect">
            <a:avLst/>
          </a:prstGeom>
          <a:noFill/>
          <a:ln w="9525">
            <a:noFill/>
            <a:miter lim="800000"/>
            <a:headEnd/>
            <a:tailEnd/>
          </a:ln>
        </p:spPr>
      </p:pic>
      <p:pic>
        <p:nvPicPr>
          <p:cNvPr id="17459" name="Picture 59" descr="US Embassy.jpg"/>
          <p:cNvPicPr>
            <a:picLocks noChangeAspect="1"/>
          </p:cNvPicPr>
          <p:nvPr/>
        </p:nvPicPr>
        <p:blipFill>
          <a:blip r:embed="rId48" cstate="print"/>
          <a:srcRect/>
          <a:stretch>
            <a:fillRect/>
          </a:stretch>
        </p:blipFill>
        <p:spPr bwMode="auto">
          <a:xfrm>
            <a:off x="6629400" y="5029200"/>
            <a:ext cx="790575" cy="795338"/>
          </a:xfrm>
          <a:prstGeom prst="rect">
            <a:avLst/>
          </a:prstGeom>
          <a:noFill/>
          <a:ln w="9525">
            <a:noFill/>
            <a:miter lim="800000"/>
            <a:headEnd/>
            <a:tailEnd/>
          </a:ln>
        </p:spPr>
      </p:pic>
      <p:pic>
        <p:nvPicPr>
          <p:cNvPr id="17460" name="Picture 2" descr="C:\Things\Work\MLA\Images\Logo's\AstraZeneca-Logo-1.jpg"/>
          <p:cNvPicPr>
            <a:picLocks noChangeAspect="1" noChangeArrowheads="1"/>
          </p:cNvPicPr>
          <p:nvPr/>
        </p:nvPicPr>
        <p:blipFill>
          <a:blip r:embed="rId49" cstate="print"/>
          <a:srcRect/>
          <a:stretch>
            <a:fillRect/>
          </a:stretch>
        </p:blipFill>
        <p:spPr bwMode="auto">
          <a:xfrm>
            <a:off x="228600" y="952500"/>
            <a:ext cx="1270000" cy="571500"/>
          </a:xfrm>
          <a:prstGeom prst="rect">
            <a:avLst/>
          </a:prstGeom>
          <a:noFill/>
          <a:ln w="9525">
            <a:noFill/>
            <a:miter lim="800000"/>
            <a:headEnd/>
            <a:tailEnd/>
          </a:ln>
        </p:spPr>
      </p:pic>
      <p:pic>
        <p:nvPicPr>
          <p:cNvPr id="17462" name="Picture 62" descr="stryker_logo.png"/>
          <p:cNvPicPr>
            <a:picLocks noChangeAspect="1"/>
          </p:cNvPicPr>
          <p:nvPr/>
        </p:nvPicPr>
        <p:blipFill>
          <a:blip r:embed="rId50" cstate="print"/>
          <a:srcRect/>
          <a:stretch>
            <a:fillRect/>
          </a:stretch>
        </p:blipFill>
        <p:spPr bwMode="auto">
          <a:xfrm>
            <a:off x="5486400" y="5029200"/>
            <a:ext cx="906463" cy="598488"/>
          </a:xfrm>
          <a:prstGeom prst="rect">
            <a:avLst/>
          </a:prstGeom>
          <a:noFill/>
          <a:ln w="9525">
            <a:noFill/>
            <a:miter lim="800000"/>
            <a:headEnd/>
            <a:tailEnd/>
          </a:ln>
        </p:spPr>
      </p:pic>
      <p:pic>
        <p:nvPicPr>
          <p:cNvPr id="17463" name="Picture 50" descr="E:\Maynard Leigh Associates\Images &amp; Videos\LOGO\tata-docomo-logo-2.jpg"/>
          <p:cNvPicPr>
            <a:picLocks noChangeAspect="1" noChangeArrowheads="1"/>
          </p:cNvPicPr>
          <p:nvPr/>
        </p:nvPicPr>
        <p:blipFill>
          <a:blip r:embed="rId51" cstate="print"/>
          <a:srcRect/>
          <a:stretch>
            <a:fillRect/>
          </a:stretch>
        </p:blipFill>
        <p:spPr bwMode="auto">
          <a:xfrm>
            <a:off x="1592263" y="3733800"/>
            <a:ext cx="2122487" cy="533400"/>
          </a:xfrm>
          <a:prstGeom prst="rect">
            <a:avLst/>
          </a:prstGeom>
          <a:noFill/>
          <a:ln w="9525">
            <a:noFill/>
            <a:miter lim="800000"/>
            <a:headEnd/>
            <a:tailEnd/>
          </a:ln>
        </p:spPr>
      </p:pic>
      <p:pic>
        <p:nvPicPr>
          <p:cNvPr id="17464" name="Picture 2" descr="C:\Kanika\Design\Logo\max logo with tag line.jpg"/>
          <p:cNvPicPr>
            <a:picLocks noChangeAspect="1" noChangeArrowheads="1"/>
          </p:cNvPicPr>
          <p:nvPr/>
        </p:nvPicPr>
        <p:blipFill>
          <a:blip r:embed="rId52" cstate="print"/>
          <a:srcRect/>
          <a:stretch>
            <a:fillRect/>
          </a:stretch>
        </p:blipFill>
        <p:spPr bwMode="auto">
          <a:xfrm>
            <a:off x="5257800" y="2867025"/>
            <a:ext cx="1219200" cy="876300"/>
          </a:xfrm>
          <a:prstGeom prst="rect">
            <a:avLst/>
          </a:prstGeom>
          <a:noFill/>
          <a:ln w="9525">
            <a:noFill/>
            <a:miter lim="800000"/>
            <a:headEnd/>
            <a:tailEnd/>
          </a:ln>
        </p:spPr>
      </p:pic>
      <p:pic>
        <p:nvPicPr>
          <p:cNvPr id="17465" name="Picture 23" descr="Wells Fargo Logo.gif"/>
          <p:cNvPicPr>
            <a:picLocks noChangeAspect="1"/>
          </p:cNvPicPr>
          <p:nvPr/>
        </p:nvPicPr>
        <p:blipFill>
          <a:blip r:embed="rId53" cstate="print"/>
          <a:srcRect/>
          <a:stretch>
            <a:fillRect/>
          </a:stretch>
        </p:blipFill>
        <p:spPr bwMode="auto">
          <a:xfrm>
            <a:off x="152400" y="3505200"/>
            <a:ext cx="762000" cy="762000"/>
          </a:xfrm>
          <a:prstGeom prst="rect">
            <a:avLst/>
          </a:prstGeom>
          <a:noFill/>
          <a:ln w="9525">
            <a:noFill/>
            <a:miter lim="800000"/>
            <a:headEnd/>
            <a:tailEnd/>
          </a:ln>
        </p:spPr>
      </p:pic>
      <p:pic>
        <p:nvPicPr>
          <p:cNvPr id="17466" name="Picture 2" descr="http://upload.wikimedia.org/wikipedia/commons/thumb/c/ce/Coca-Cola_logo.svg/800px-Coca-Cola_logo.svg.png"/>
          <p:cNvPicPr>
            <a:picLocks noChangeAspect="1" noChangeArrowheads="1"/>
          </p:cNvPicPr>
          <p:nvPr/>
        </p:nvPicPr>
        <p:blipFill>
          <a:blip r:embed="rId54" cstate="print"/>
          <a:srcRect/>
          <a:stretch>
            <a:fillRect/>
          </a:stretch>
        </p:blipFill>
        <p:spPr bwMode="auto">
          <a:xfrm>
            <a:off x="304800" y="533400"/>
            <a:ext cx="1676400" cy="549275"/>
          </a:xfrm>
          <a:prstGeom prst="rect">
            <a:avLst/>
          </a:prstGeom>
          <a:noFill/>
          <a:ln w="9525">
            <a:noFill/>
            <a:miter lim="800000"/>
            <a:headEnd/>
            <a:tailEnd/>
          </a:ln>
        </p:spPr>
      </p:pic>
      <p:sp>
        <p:nvSpPr>
          <p:cNvPr id="17467" name="AutoShape 4" descr="http://upload.wikimedia.org/wikipedia/commons/e/e2/McKinsey_and_Company_Logo_1.svg"/>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17468" name="AutoShape 6" descr="http://upload.wikimedia.org/wikipedia/commons/e/e2/McKinsey_and_Company_Logo_1.svg"/>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pic>
        <p:nvPicPr>
          <p:cNvPr id="17469" name="Picture 9" descr="http://israelbrain.org/wp-content/uploads/2013/09/mckinsey-and-company-logo.png"/>
          <p:cNvPicPr>
            <a:picLocks noChangeAspect="1" noChangeArrowheads="1"/>
          </p:cNvPicPr>
          <p:nvPr/>
        </p:nvPicPr>
        <p:blipFill>
          <a:blip r:embed="rId55" cstate="print"/>
          <a:srcRect/>
          <a:stretch>
            <a:fillRect/>
          </a:stretch>
        </p:blipFill>
        <p:spPr bwMode="auto">
          <a:xfrm>
            <a:off x="3052864" y="620688"/>
            <a:ext cx="2959296" cy="369912"/>
          </a:xfrm>
          <a:prstGeom prst="rect">
            <a:avLst/>
          </a:prstGeom>
          <a:noFill/>
          <a:ln w="9525">
            <a:noFill/>
            <a:miter lim="800000"/>
            <a:headEnd/>
            <a:tailEnd/>
          </a:ln>
        </p:spPr>
      </p:pic>
      <p:pic>
        <p:nvPicPr>
          <p:cNvPr id="17470" name="Picture 59" descr="gap-logo.png"/>
          <p:cNvPicPr>
            <a:picLocks noChangeAspect="1"/>
          </p:cNvPicPr>
          <p:nvPr/>
        </p:nvPicPr>
        <p:blipFill>
          <a:blip r:embed="rId56" cstate="print"/>
          <a:srcRect/>
          <a:stretch>
            <a:fillRect/>
          </a:stretch>
        </p:blipFill>
        <p:spPr bwMode="auto">
          <a:xfrm>
            <a:off x="2209800" y="533400"/>
            <a:ext cx="647700" cy="647700"/>
          </a:xfrm>
          <a:prstGeom prst="rect">
            <a:avLst/>
          </a:prstGeom>
          <a:noFill/>
          <a:ln w="9525">
            <a:noFill/>
            <a:miter lim="800000"/>
            <a:headEnd/>
            <a:tailEnd/>
          </a:ln>
        </p:spPr>
      </p:pic>
      <p:pic>
        <p:nvPicPr>
          <p:cNvPr id="2050" name="Picture 2" descr="http://t3.gstatic.com/images?q=tbn:ANd9GcRpV_6CbzpJSGV43hNFp2DtSTMaspOjpz6wdyQ5uHc57WfS_Zrv"/>
          <p:cNvPicPr>
            <a:picLocks noChangeAspect="1" noChangeArrowheads="1"/>
          </p:cNvPicPr>
          <p:nvPr/>
        </p:nvPicPr>
        <p:blipFill>
          <a:blip r:embed="rId57" cstate="print"/>
          <a:srcRect/>
          <a:stretch>
            <a:fillRect/>
          </a:stretch>
        </p:blipFill>
        <p:spPr bwMode="auto">
          <a:xfrm>
            <a:off x="0" y="2133600"/>
            <a:ext cx="2475852" cy="685800"/>
          </a:xfrm>
          <a:prstGeom prst="rect">
            <a:avLst/>
          </a:prstGeom>
          <a:noFill/>
        </p:spPr>
      </p:pic>
      <p:pic>
        <p:nvPicPr>
          <p:cNvPr id="62" name="Picture 61" descr="http://1.bp.blogspot.com/-q6KctzyvpxU/UdK18T-GYWI/AAAAAAAAaic/SRCL__L9O_M/s917/EY+logo+2013.png"/>
          <p:cNvPicPr/>
          <p:nvPr/>
        </p:nvPicPr>
        <p:blipFill>
          <a:blip r:embed="rId58" cstate="print"/>
          <a:srcRect/>
          <a:stretch>
            <a:fillRect/>
          </a:stretch>
        </p:blipFill>
        <p:spPr bwMode="auto">
          <a:xfrm>
            <a:off x="6324600" y="457200"/>
            <a:ext cx="1066800" cy="1143000"/>
          </a:xfrm>
          <a:prstGeom prst="rect">
            <a:avLst/>
          </a:prstGeom>
          <a:noFill/>
          <a:ln w="9525">
            <a:noFill/>
            <a:miter lim="800000"/>
            <a:headEnd/>
            <a:tailEnd/>
          </a:ln>
        </p:spPr>
      </p:pic>
      <p:pic>
        <p:nvPicPr>
          <p:cNvPr id="63" name="Picture 8" descr="http://www.adaptive.com/wp-content/uploads/2013/01/cognizant_notag_cmyk-01.jpg"/>
          <p:cNvPicPr>
            <a:picLocks noChangeAspect="1" noChangeArrowheads="1"/>
          </p:cNvPicPr>
          <p:nvPr/>
        </p:nvPicPr>
        <p:blipFill>
          <a:blip r:embed="rId59" cstate="print">
            <a:clrChange>
              <a:clrFrom>
                <a:srgbClr val="FFFFFF"/>
              </a:clrFrom>
              <a:clrTo>
                <a:srgbClr val="FFFFFF">
                  <a:alpha val="0"/>
                </a:srgbClr>
              </a:clrTo>
            </a:clrChange>
          </a:blip>
          <a:srcRect/>
          <a:stretch>
            <a:fillRect/>
          </a:stretch>
        </p:blipFill>
        <p:spPr bwMode="auto">
          <a:xfrm>
            <a:off x="7185025" y="685800"/>
            <a:ext cx="1958975" cy="7620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7A9CEED4-60E8-4184-B2DB-1E7A811F10A1}"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3" y="214313"/>
            <a:ext cx="2443162"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a:spLocks noChangeArrowheads="1"/>
          </p:cNvSpPr>
          <p:nvPr/>
        </p:nvSpPr>
        <p:spPr bwMode="auto">
          <a:xfrm>
            <a:off x="142875" y="4325938"/>
            <a:ext cx="8734425" cy="1941512"/>
          </a:xfrm>
          <a:prstGeom prst="roundRect">
            <a:avLst/>
          </a:prstGeom>
          <a:noFill/>
          <a:ln w="9525">
            <a:solidFill>
              <a:schemeClr val="bg1">
                <a:lumMod val="75000"/>
              </a:schemeClr>
            </a:solidFill>
            <a:miter lim="800000"/>
            <a:headEnd/>
            <a:tailEnd/>
          </a:ln>
          <a:effectLst/>
        </p:spPr>
        <p:txBody>
          <a:bodyPr anchor="ctr">
            <a:spAutoFit/>
          </a:bodyPr>
          <a:lstStyle/>
          <a:p>
            <a:pPr>
              <a:lnSpc>
                <a:spcPct val="150000"/>
              </a:lnSpc>
              <a:defRPr/>
            </a:pPr>
            <a:endParaRPr lang="en-GB" sz="1400" dirty="0">
              <a:ea typeface="Times New Roman" pitchFamily="18" charset="0"/>
            </a:endParaRPr>
          </a:p>
          <a:p>
            <a:pPr>
              <a:lnSpc>
                <a:spcPct val="150000"/>
              </a:lnSpc>
              <a:defRPr/>
            </a:pPr>
            <a:r>
              <a:rPr lang="en-GB" sz="1200" dirty="0"/>
              <a:t>For further information please connect with:</a:t>
            </a:r>
          </a:p>
          <a:p>
            <a:pPr>
              <a:lnSpc>
                <a:spcPct val="150000"/>
              </a:lnSpc>
              <a:defRPr/>
            </a:pPr>
            <a:endParaRPr lang="en-GB" sz="1200" dirty="0">
              <a:cs typeface="+mn-cs"/>
            </a:endParaRPr>
          </a:p>
          <a:p>
            <a:pPr>
              <a:lnSpc>
                <a:spcPct val="150000"/>
              </a:lnSpc>
              <a:defRPr/>
            </a:pPr>
            <a:endParaRPr lang="en-GB" sz="1200" dirty="0">
              <a:cs typeface="+mn-cs"/>
            </a:endParaRPr>
          </a:p>
          <a:p>
            <a:pPr>
              <a:lnSpc>
                <a:spcPct val="150000"/>
              </a:lnSpc>
              <a:defRPr/>
            </a:pPr>
            <a:endParaRPr lang="en-GB" sz="1200" dirty="0">
              <a:cs typeface="+mn-cs"/>
            </a:endParaRPr>
          </a:p>
          <a:p>
            <a:pPr>
              <a:lnSpc>
                <a:spcPct val="150000"/>
              </a:lnSpc>
              <a:defRPr/>
            </a:pPr>
            <a:endParaRPr lang="en-US" sz="1000" dirty="0">
              <a:cs typeface="+mn-cs"/>
            </a:endParaRPr>
          </a:p>
        </p:txBody>
      </p:sp>
      <p:sp>
        <p:nvSpPr>
          <p:cNvPr id="17412" name="TextBox 4"/>
          <p:cNvSpPr txBox="1">
            <a:spLocks noChangeArrowheads="1"/>
          </p:cNvSpPr>
          <p:nvPr/>
        </p:nvSpPr>
        <p:spPr bwMode="auto">
          <a:xfrm>
            <a:off x="214313" y="5029200"/>
            <a:ext cx="8662987" cy="1218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r>
              <a:rPr lang="en-GB" altLang="en-US" sz="1600" b="1" dirty="0">
                <a:solidFill>
                  <a:schemeClr val="accent1"/>
                </a:solidFill>
                <a:latin typeface="Arial" panose="020B0604020202020204" pitchFamily="34" charset="0"/>
                <a:cs typeface="Arial" panose="020B0604020202020204" pitchFamily="34" charset="0"/>
              </a:rPr>
              <a:t>Contact        	</a:t>
            </a:r>
            <a:r>
              <a:rPr lang="en-GB" altLang="en-US" sz="1600" b="1" dirty="0" smtClean="0">
                <a:solidFill>
                  <a:schemeClr val="accent1"/>
                </a:solidFill>
                <a:latin typeface="Arial" panose="020B0604020202020204" pitchFamily="34" charset="0"/>
                <a:cs typeface="Arial" panose="020B0604020202020204" pitchFamily="34" charset="0"/>
              </a:rPr>
              <a:t>Jigyasa Sharma/ </a:t>
            </a:r>
            <a:r>
              <a:rPr lang="en-US" sz="1600" b="1" dirty="0" smtClean="0">
                <a:solidFill>
                  <a:schemeClr val="accent1"/>
                </a:solidFill>
                <a:latin typeface="Arial" panose="020B0604020202020204" pitchFamily="34" charset="0"/>
                <a:cs typeface="Arial" panose="020B0604020202020204" pitchFamily="34" charset="0"/>
              </a:rPr>
              <a:t>Varun Gupta</a:t>
            </a:r>
            <a:endParaRPr lang="en-US" sz="1600" dirty="0" smtClean="0">
              <a:solidFill>
                <a:schemeClr val="accent1"/>
              </a:solidFill>
              <a:latin typeface="Arial" panose="020B0604020202020204" pitchFamily="34" charset="0"/>
              <a:cs typeface="Arial" panose="020B0604020202020204" pitchFamily="34" charset="0"/>
            </a:endParaRPr>
          </a:p>
          <a:p>
            <a:r>
              <a:rPr lang="en-GB" altLang="en-US" sz="1600" b="1" dirty="0" smtClean="0">
                <a:solidFill>
                  <a:schemeClr val="accent1"/>
                </a:solidFill>
                <a:latin typeface="Arial" panose="020B0604020202020204" pitchFamily="34" charset="0"/>
                <a:cs typeface="Arial" panose="020B0604020202020204" pitchFamily="34" charset="0"/>
              </a:rPr>
              <a:t>Email             </a:t>
            </a:r>
            <a:r>
              <a:rPr lang="en-GB" altLang="en-US" sz="1600" b="1" dirty="0">
                <a:solidFill>
                  <a:schemeClr val="accent1"/>
                </a:solidFill>
                <a:latin typeface="Arial" panose="020B0604020202020204" pitchFamily="34" charset="0"/>
                <a:cs typeface="Arial" panose="020B0604020202020204" pitchFamily="34" charset="0"/>
              </a:rPr>
              <a:t>	</a:t>
            </a:r>
            <a:r>
              <a:rPr lang="en-GB" altLang="en-US" sz="1600" b="1" dirty="0" smtClean="0">
                <a:solidFill>
                  <a:schemeClr val="accent1"/>
                </a:solidFill>
                <a:latin typeface="Arial" panose="020B0604020202020204" pitchFamily="34" charset="0"/>
                <a:cs typeface="Arial" panose="020B0604020202020204" pitchFamily="34" charset="0"/>
              </a:rPr>
              <a:t>jigyasa@maynardleigh.in/ varun</a:t>
            </a:r>
            <a:r>
              <a:rPr lang="en-GB" sz="1600" b="1" dirty="0" smtClean="0">
                <a:solidFill>
                  <a:schemeClr val="accent1"/>
                </a:solidFill>
                <a:latin typeface="Arial" panose="020B0604020202020204" pitchFamily="34" charset="0"/>
                <a:cs typeface="Arial" panose="020B0604020202020204" pitchFamily="34" charset="0"/>
              </a:rPr>
              <a:t>@maynardleigh.in</a:t>
            </a:r>
            <a:endParaRPr lang="en-US" sz="1600" dirty="0" smtClean="0">
              <a:solidFill>
                <a:schemeClr val="accent1"/>
              </a:solidFill>
              <a:latin typeface="Arial" panose="020B0604020202020204" pitchFamily="34" charset="0"/>
              <a:cs typeface="Arial" panose="020B0604020202020204" pitchFamily="34" charset="0"/>
            </a:endParaRPr>
          </a:p>
          <a:p>
            <a:r>
              <a:rPr lang="en-GB" altLang="en-US" sz="1600" b="1" dirty="0" smtClean="0">
                <a:solidFill>
                  <a:schemeClr val="accent1"/>
                </a:solidFill>
                <a:latin typeface="Arial" panose="020B0604020202020204" pitchFamily="34" charset="0"/>
                <a:cs typeface="Arial" panose="020B0604020202020204" pitchFamily="34" charset="0"/>
              </a:rPr>
              <a:t>Telephone    </a:t>
            </a:r>
            <a:r>
              <a:rPr lang="en-GB" altLang="en-US" sz="1600" b="1" dirty="0">
                <a:solidFill>
                  <a:schemeClr val="accent1"/>
                </a:solidFill>
                <a:latin typeface="Arial" panose="020B0604020202020204" pitchFamily="34" charset="0"/>
                <a:cs typeface="Arial" panose="020B0604020202020204" pitchFamily="34" charset="0"/>
              </a:rPr>
              <a:t>	+</a:t>
            </a:r>
            <a:r>
              <a:rPr lang="en-GB" altLang="en-US" sz="1600" b="1" dirty="0" smtClean="0">
                <a:solidFill>
                  <a:schemeClr val="accent1"/>
                </a:solidFill>
                <a:latin typeface="Arial" panose="020B0604020202020204" pitchFamily="34" charset="0"/>
                <a:cs typeface="Arial" panose="020B0604020202020204" pitchFamily="34" charset="0"/>
              </a:rPr>
              <a:t>91 </a:t>
            </a:r>
            <a:r>
              <a:rPr lang="en-GB" sz="1600" b="1" dirty="0" smtClean="0">
                <a:solidFill>
                  <a:schemeClr val="accent1"/>
                </a:solidFill>
                <a:latin typeface="Arial" panose="020B0604020202020204" pitchFamily="34" charset="0"/>
                <a:cs typeface="Arial" panose="020B0604020202020204" pitchFamily="34" charset="0"/>
              </a:rPr>
              <a:t>97179 22445/ </a:t>
            </a:r>
            <a:r>
              <a:rPr lang="en-GB" sz="1600" b="1" dirty="0">
                <a:solidFill>
                  <a:schemeClr val="accent1"/>
                </a:solidFill>
                <a:latin typeface="Arial" panose="020B0604020202020204" pitchFamily="34" charset="0"/>
                <a:cs typeface="Arial" panose="020B0604020202020204" pitchFamily="34" charset="0"/>
              </a:rPr>
              <a:t>+91 </a:t>
            </a:r>
            <a:r>
              <a:rPr lang="en-US" sz="1600" b="1" dirty="0" smtClean="0">
                <a:solidFill>
                  <a:schemeClr val="accent1"/>
                </a:solidFill>
                <a:latin typeface="Arial" panose="020B0604020202020204" pitchFamily="34" charset="0"/>
                <a:cs typeface="Arial" panose="020B0604020202020204" pitchFamily="34" charset="0"/>
              </a:rPr>
              <a:t>9560192443</a:t>
            </a:r>
            <a:endParaRPr lang="en-US" sz="1600" dirty="0">
              <a:solidFill>
                <a:schemeClr val="accent1"/>
              </a:solidFill>
              <a:latin typeface="Arial" panose="020B0604020202020204" pitchFamily="34" charset="0"/>
              <a:cs typeface="Arial" panose="020B0604020202020204" pitchFamily="34" charset="0"/>
            </a:endParaRPr>
          </a:p>
          <a:p>
            <a:pPr eaLnBrk="1" hangingPunct="1">
              <a:spcBef>
                <a:spcPct val="0"/>
              </a:spcBef>
              <a:buFontTx/>
              <a:buNone/>
            </a:pPr>
            <a:endParaRPr lang="en-US" altLang="en-US" sz="1600" dirty="0">
              <a:solidFill>
                <a:schemeClr val="accent1"/>
              </a:solidFill>
              <a:latin typeface="Arial" panose="020B0604020202020204" pitchFamily="34" charset="0"/>
              <a:cs typeface="Arial" panose="020B0604020202020204" pitchFamily="34" charset="0"/>
            </a:endParaRPr>
          </a:p>
        </p:txBody>
      </p:sp>
      <p:sp>
        <p:nvSpPr>
          <p:cNvPr id="17413" name="TextBox 4"/>
          <p:cNvSpPr txBox="1">
            <a:spLocks noChangeArrowheads="1"/>
          </p:cNvSpPr>
          <p:nvPr/>
        </p:nvSpPr>
        <p:spPr bwMode="auto">
          <a:xfrm>
            <a:off x="838200" y="1295400"/>
            <a:ext cx="6858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2400" b="1"/>
              <a:t>Let’s work in partnership to create impact &amp; unlock potential</a:t>
            </a:r>
          </a:p>
        </p:txBody>
      </p:sp>
      <p:pic>
        <p:nvPicPr>
          <p:cNvPr id="17414" name="Picture 4" descr="Description: thumbprint"/>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438065">
            <a:off x="3136107" y="2034381"/>
            <a:ext cx="1824038" cy="211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55684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76200"/>
            <a:ext cx="3337580" cy="461665"/>
          </a:xfrm>
          <a:prstGeom prst="rect">
            <a:avLst/>
          </a:prstGeom>
        </p:spPr>
        <p:txBody>
          <a:bodyPr wrap="none">
            <a:spAutoFit/>
          </a:bodyPr>
          <a:lstStyle/>
          <a:p>
            <a:pPr>
              <a:defRPr/>
            </a:pPr>
            <a:r>
              <a:rPr lang="en-GB" sz="2400" b="1" dirty="0">
                <a:solidFill>
                  <a:schemeClr val="tx2"/>
                </a:solidFill>
                <a:latin typeface="Arial" pitchFamily="34" charset="0"/>
                <a:ea typeface="Times New Roman" pitchFamily="18" charset="0"/>
                <a:cs typeface="Arial" pitchFamily="34" charset="0"/>
              </a:rPr>
              <a:t>The ABC of Charisma</a:t>
            </a:r>
            <a:endParaRPr lang="en-US" sz="2400" b="1" dirty="0">
              <a:solidFill>
                <a:schemeClr val="tx2"/>
              </a:solidFill>
              <a:latin typeface="Arial" pitchFamily="34" charset="0"/>
              <a:ea typeface="Times New Roman" pitchFamily="18" charset="0"/>
              <a:cs typeface="Arial" pitchFamily="34" charset="0"/>
            </a:endParaRPr>
          </a:p>
        </p:txBody>
      </p:sp>
      <p:sp>
        <p:nvSpPr>
          <p:cNvPr id="3" name="TextBox 2"/>
          <p:cNvSpPr txBox="1"/>
          <p:nvPr/>
        </p:nvSpPr>
        <p:spPr>
          <a:xfrm>
            <a:off x="152400" y="457200"/>
            <a:ext cx="6286801" cy="2154436"/>
          </a:xfrm>
          <a:prstGeom prst="rect">
            <a:avLst/>
          </a:prstGeom>
          <a:noFill/>
        </p:spPr>
        <p:txBody>
          <a:bodyPr wrap="square" rtlCol="0">
            <a:spAutoFit/>
          </a:bodyPr>
          <a:lstStyle/>
          <a:p>
            <a:pPr algn="just" hangingPunct="0"/>
            <a:r>
              <a:rPr lang="en-US" sz="1400" dirty="0">
                <a:latin typeface="+mn-lt"/>
              </a:rPr>
              <a:t>Actors have been known  for ages to </a:t>
            </a:r>
            <a:r>
              <a:rPr lang="en-US" sz="1400" dirty="0" smtClean="0">
                <a:latin typeface="+mn-lt"/>
              </a:rPr>
              <a:t>have  </a:t>
            </a:r>
            <a:r>
              <a:rPr lang="en-US" sz="1400" b="1" dirty="0">
                <a:solidFill>
                  <a:schemeClr val="accent6">
                    <a:lumMod val="75000"/>
                  </a:schemeClr>
                </a:solidFill>
                <a:latin typeface="+mn-lt"/>
              </a:rPr>
              <a:t>‘Star like quality</a:t>
            </a:r>
            <a:r>
              <a:rPr lang="en-US" sz="1400" dirty="0">
                <a:latin typeface="+mn-lt"/>
              </a:rPr>
              <a:t>’ which </a:t>
            </a:r>
            <a:r>
              <a:rPr lang="en-US" sz="1400" dirty="0" smtClean="0">
                <a:latin typeface="+mn-lt"/>
              </a:rPr>
              <a:t>leads </a:t>
            </a:r>
            <a:r>
              <a:rPr lang="en-US" sz="1400" dirty="0">
                <a:latin typeface="+mn-lt"/>
              </a:rPr>
              <a:t>them to exude confidence </a:t>
            </a:r>
            <a:r>
              <a:rPr lang="en-US" sz="1400" dirty="0" smtClean="0">
                <a:latin typeface="+mn-lt"/>
              </a:rPr>
              <a:t>and </a:t>
            </a:r>
            <a:r>
              <a:rPr lang="en-US" sz="1400" dirty="0">
                <a:latin typeface="+mn-lt"/>
              </a:rPr>
              <a:t>move an entire auditorium full of people. They </a:t>
            </a:r>
            <a:r>
              <a:rPr lang="en-US" sz="1400" dirty="0" smtClean="0">
                <a:latin typeface="+mn-lt"/>
              </a:rPr>
              <a:t>have </a:t>
            </a:r>
            <a:r>
              <a:rPr lang="en-US" sz="1400" dirty="0">
                <a:latin typeface="+mn-lt"/>
              </a:rPr>
              <a:t>an inherent ability to </a:t>
            </a:r>
            <a:r>
              <a:rPr lang="en-US" sz="1400" b="1" dirty="0">
                <a:solidFill>
                  <a:schemeClr val="accent6">
                    <a:lumMod val="75000"/>
                  </a:schemeClr>
                </a:solidFill>
                <a:latin typeface="+mn-lt"/>
              </a:rPr>
              <a:t>use a wide range of emotions </a:t>
            </a:r>
            <a:r>
              <a:rPr lang="en-US" sz="1400" dirty="0">
                <a:latin typeface="+mn-lt"/>
              </a:rPr>
              <a:t>to be able to make the audience feel what </a:t>
            </a:r>
            <a:r>
              <a:rPr lang="en-US" sz="1400" dirty="0" smtClean="0">
                <a:latin typeface="+mn-lt"/>
              </a:rPr>
              <a:t>the script demands </a:t>
            </a:r>
            <a:r>
              <a:rPr lang="en-US" sz="1400" dirty="0">
                <a:latin typeface="+mn-lt"/>
              </a:rPr>
              <a:t>of them</a:t>
            </a:r>
            <a:r>
              <a:rPr lang="en-US" sz="1400" dirty="0" smtClean="0">
                <a:latin typeface="+mn-lt"/>
              </a:rPr>
              <a:t>.</a:t>
            </a:r>
          </a:p>
          <a:p>
            <a:pPr algn="just" hangingPunct="0"/>
            <a:endParaRPr lang="en-US" sz="1400" dirty="0" smtClean="0">
              <a:latin typeface="+mn-lt"/>
            </a:endParaRPr>
          </a:p>
          <a:p>
            <a:pPr algn="just" hangingPunct="0"/>
            <a:r>
              <a:rPr lang="en-US" sz="1400" dirty="0">
                <a:latin typeface="+mn-lt"/>
              </a:rPr>
              <a:t>Our directors knew that </a:t>
            </a:r>
            <a:r>
              <a:rPr lang="en-US" sz="1600" dirty="0" smtClean="0">
                <a:latin typeface="+mn-lt"/>
              </a:rPr>
              <a:t>“The </a:t>
            </a:r>
            <a:r>
              <a:rPr lang="en-US" sz="1600" dirty="0">
                <a:latin typeface="+mn-lt"/>
              </a:rPr>
              <a:t>inner substance speaks much louder and clearer than the outer </a:t>
            </a:r>
            <a:r>
              <a:rPr lang="en-US" sz="1600" dirty="0" smtClean="0">
                <a:latin typeface="+mn-lt"/>
              </a:rPr>
              <a:t>masks</a:t>
            </a:r>
            <a:r>
              <a:rPr lang="en-US" sz="1200" dirty="0" smtClean="0">
                <a:latin typeface="+mn-lt"/>
              </a:rPr>
              <a:t>” </a:t>
            </a:r>
            <a:r>
              <a:rPr lang="en-US" sz="1400" dirty="0">
                <a:latin typeface="+mn-lt"/>
              </a:rPr>
              <a:t>Hence, they would spend most time having the actor connect with the character, its thoughts, it’s body and spend little time on the schematics, costumes etc</a:t>
            </a:r>
            <a:r>
              <a:rPr lang="en-US" sz="1400" dirty="0" smtClean="0">
                <a:latin typeface="+mn-lt"/>
              </a:rPr>
              <a:t>.</a:t>
            </a:r>
          </a:p>
        </p:txBody>
      </p:sp>
      <p:pic>
        <p:nvPicPr>
          <p:cNvPr id="8" name="Picture 2" descr="https://diycollegeprep.files.wordpress.com/2012/10/spotlight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0726" y="61885"/>
            <a:ext cx="1780874" cy="268131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52400" y="2772251"/>
            <a:ext cx="4572000" cy="1723549"/>
          </a:xfrm>
          <a:prstGeom prst="rect">
            <a:avLst/>
          </a:prstGeom>
        </p:spPr>
        <p:txBody>
          <a:bodyPr>
            <a:spAutoFit/>
          </a:bodyPr>
          <a:lstStyle/>
          <a:p>
            <a:pPr hangingPunct="0"/>
            <a:r>
              <a:rPr lang="en-US" sz="3600" b="1" dirty="0" smtClean="0">
                <a:solidFill>
                  <a:srgbClr val="FF0000"/>
                </a:solidFill>
                <a:latin typeface="Arial Rounded MT Bold" panose="020F0704030504030204" pitchFamily="34" charset="0"/>
              </a:rPr>
              <a:t>A</a:t>
            </a:r>
            <a:r>
              <a:rPr lang="en-US" sz="3600" b="1" dirty="0" smtClean="0">
                <a:solidFill>
                  <a:schemeClr val="accent5"/>
                </a:solidFill>
                <a:latin typeface="Arial Rounded MT Bold" panose="020F0704030504030204" pitchFamily="34" charset="0"/>
              </a:rPr>
              <a:t>im</a:t>
            </a:r>
            <a:endParaRPr lang="en-US" sz="3600" b="1" dirty="0">
              <a:solidFill>
                <a:schemeClr val="accent5"/>
              </a:solidFill>
              <a:latin typeface="Arial Rounded MT Bold" panose="020F0704030504030204" pitchFamily="34" charset="0"/>
            </a:endParaRPr>
          </a:p>
          <a:p>
            <a:pPr hangingPunct="0"/>
            <a:r>
              <a:rPr lang="en-US" sz="1600" dirty="0" smtClean="0">
                <a:latin typeface="+mn-lt"/>
              </a:rPr>
              <a:t>Every communication has a purpose.</a:t>
            </a:r>
          </a:p>
          <a:p>
            <a:pPr hangingPunct="0"/>
            <a:r>
              <a:rPr lang="en-US" sz="1600" dirty="0" smtClean="0">
                <a:latin typeface="+mn-lt"/>
              </a:rPr>
              <a:t>What’s the impression you want to leave your audience with?</a:t>
            </a:r>
          </a:p>
          <a:p>
            <a:pPr hangingPunct="0"/>
            <a:endParaRPr lang="en-US" dirty="0"/>
          </a:p>
        </p:txBody>
      </p:sp>
      <p:sp>
        <p:nvSpPr>
          <p:cNvPr id="5" name="Rectangle 4"/>
          <p:cNvSpPr/>
          <p:nvPr/>
        </p:nvSpPr>
        <p:spPr>
          <a:xfrm>
            <a:off x="152400" y="4524851"/>
            <a:ext cx="4572000" cy="1723549"/>
          </a:xfrm>
          <a:prstGeom prst="rect">
            <a:avLst/>
          </a:prstGeom>
        </p:spPr>
        <p:txBody>
          <a:bodyPr>
            <a:spAutoFit/>
          </a:bodyPr>
          <a:lstStyle/>
          <a:p>
            <a:pPr hangingPunct="0"/>
            <a:r>
              <a:rPr lang="en-US" sz="3600" b="1" dirty="0">
                <a:solidFill>
                  <a:srgbClr val="FF0000"/>
                </a:solidFill>
                <a:latin typeface="Arial Rounded MT Bold" panose="020F0704030504030204" pitchFamily="34" charset="0"/>
              </a:rPr>
              <a:t>C</a:t>
            </a:r>
            <a:r>
              <a:rPr lang="en-US" sz="3600" b="1" dirty="0">
                <a:solidFill>
                  <a:schemeClr val="accent5"/>
                </a:solidFill>
                <a:latin typeface="Arial Rounded MT Bold" panose="020F0704030504030204" pitchFamily="34" charset="0"/>
              </a:rPr>
              <a:t>hemistry</a:t>
            </a:r>
          </a:p>
          <a:p>
            <a:pPr hangingPunct="0"/>
            <a:r>
              <a:rPr lang="en-US" dirty="0">
                <a:latin typeface="+mn-lt"/>
              </a:rPr>
              <a:t>-</a:t>
            </a:r>
            <a:r>
              <a:rPr lang="en-US" sz="1600" dirty="0">
                <a:latin typeface="+mn-lt"/>
              </a:rPr>
              <a:t>Focus of attention</a:t>
            </a:r>
          </a:p>
          <a:p>
            <a:pPr hangingPunct="0"/>
            <a:r>
              <a:rPr lang="en-US" sz="1600" dirty="0">
                <a:latin typeface="+mn-lt"/>
              </a:rPr>
              <a:t>-Building relations</a:t>
            </a:r>
          </a:p>
          <a:p>
            <a:pPr hangingPunct="0"/>
            <a:r>
              <a:rPr lang="en-US" sz="1600" dirty="0">
                <a:latin typeface="+mn-lt"/>
              </a:rPr>
              <a:t>- Emotional and social intelligence</a:t>
            </a:r>
          </a:p>
          <a:p>
            <a:pPr hangingPunct="0"/>
            <a:r>
              <a:rPr lang="en-US" sz="1600" dirty="0">
                <a:latin typeface="+mn-lt"/>
              </a:rPr>
              <a:t>-Impact in your interactions &amp; presentations</a:t>
            </a:r>
            <a:r>
              <a:rPr lang="en-US" sz="1600" dirty="0"/>
              <a:t>.</a:t>
            </a:r>
          </a:p>
        </p:txBody>
      </p:sp>
      <p:sp>
        <p:nvSpPr>
          <p:cNvPr id="9" name="Rectangle 8"/>
          <p:cNvSpPr/>
          <p:nvPr/>
        </p:nvSpPr>
        <p:spPr>
          <a:xfrm>
            <a:off x="4411717" y="3765828"/>
            <a:ext cx="4572000" cy="1415772"/>
          </a:xfrm>
          <a:prstGeom prst="rect">
            <a:avLst/>
          </a:prstGeom>
        </p:spPr>
        <p:txBody>
          <a:bodyPr>
            <a:spAutoFit/>
          </a:bodyPr>
          <a:lstStyle/>
          <a:p>
            <a:pPr algn="r" hangingPunct="0"/>
            <a:r>
              <a:rPr lang="en-US" sz="3600" b="1" dirty="0" smtClean="0">
                <a:solidFill>
                  <a:srgbClr val="FF0000"/>
                </a:solidFill>
                <a:latin typeface="Arial Rounded MT Bold" panose="020F0704030504030204" pitchFamily="34" charset="0"/>
              </a:rPr>
              <a:t>B</a:t>
            </a:r>
            <a:r>
              <a:rPr lang="en-US" sz="3600" b="1" dirty="0" smtClean="0">
                <a:solidFill>
                  <a:schemeClr val="accent5"/>
                </a:solidFill>
                <a:latin typeface="Arial Rounded MT Bold" panose="020F0704030504030204" pitchFamily="34" charset="0"/>
              </a:rPr>
              <a:t>eing yourself</a:t>
            </a:r>
            <a:endParaRPr lang="en-US" sz="3600" b="1" dirty="0">
              <a:solidFill>
                <a:schemeClr val="accent5"/>
              </a:solidFill>
              <a:latin typeface="Arial Rounded MT Bold" panose="020F0704030504030204" pitchFamily="34" charset="0"/>
            </a:endParaRPr>
          </a:p>
          <a:p>
            <a:pPr algn="r" hangingPunct="0"/>
            <a:r>
              <a:rPr lang="en-US" sz="1600" dirty="0" smtClean="0">
                <a:latin typeface="+mn-lt"/>
              </a:rPr>
              <a:t>-Are you bringing your whole self </a:t>
            </a:r>
            <a:r>
              <a:rPr lang="en-US" sz="1600" dirty="0">
                <a:latin typeface="+mn-lt"/>
              </a:rPr>
              <a:t> </a:t>
            </a:r>
            <a:r>
              <a:rPr lang="en-US" sz="1600" dirty="0" smtClean="0">
                <a:latin typeface="+mn-lt"/>
              </a:rPr>
              <a:t>or are their parts of your personality behind</a:t>
            </a:r>
          </a:p>
          <a:p>
            <a:pPr algn="r" hangingPunct="0"/>
            <a:r>
              <a:rPr lang="en-US" sz="1600" dirty="0" smtClean="0">
                <a:latin typeface="+mn-lt"/>
              </a:rPr>
              <a:t>-Using your natural charisma and gravitas</a:t>
            </a:r>
            <a:r>
              <a:rPr lang="en-US" dirty="0" smtClean="0">
                <a:latin typeface="+mn-lt"/>
              </a:rPr>
              <a:t> </a:t>
            </a:r>
            <a:endParaRPr lang="en-US" dirty="0">
              <a:latin typeface="+mn-lt"/>
            </a:endParaRPr>
          </a:p>
        </p:txBody>
      </p:sp>
    </p:spTree>
    <p:extLst>
      <p:ext uri="{BB962C8B-B14F-4D97-AF65-F5344CB8AC3E}">
        <p14:creationId xmlns:p14="http://schemas.microsoft.com/office/powerpoint/2010/main" val="3361714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700"/>
            <a:ext cx="3028950" cy="533400"/>
          </a:xfrm>
        </p:spPr>
        <p:txBody>
          <a:bodyPr>
            <a:normAutofit fontScale="90000"/>
          </a:bodyPr>
          <a:lstStyle/>
          <a:p>
            <a:r>
              <a:rPr lang="en-US" sz="3100" b="1" dirty="0">
                <a:solidFill>
                  <a:schemeClr val="tx2"/>
                </a:solidFill>
                <a:latin typeface="+mn-lt"/>
              </a:rPr>
              <a:t>Our Approach</a:t>
            </a:r>
          </a:p>
        </p:txBody>
      </p:sp>
      <p:pic>
        <p:nvPicPr>
          <p:cNvPr id="5" name="Picture 47" descr="dddd"/>
          <p:cNvPicPr>
            <a:picLocks noChangeAspect="1" noChangeArrowheads="1"/>
          </p:cNvPicPr>
          <p:nvPr/>
        </p:nvPicPr>
        <p:blipFill>
          <a:blip r:embed="rId2" cstate="print">
            <a:clrChange>
              <a:clrFrom>
                <a:srgbClr val="FDFDFD"/>
              </a:clrFrom>
              <a:clrTo>
                <a:srgbClr val="FDFDFD">
                  <a:alpha val="0"/>
                </a:srgbClr>
              </a:clrTo>
            </a:clrChange>
          </a:blip>
          <a:srcRect l="6944" t="6824" r="6944"/>
          <a:stretch>
            <a:fillRect/>
          </a:stretch>
        </p:blipFill>
        <p:spPr bwMode="auto">
          <a:xfrm>
            <a:off x="1905000" y="188642"/>
            <a:ext cx="5562600" cy="5867459"/>
          </a:xfrm>
          <a:prstGeom prst="rect">
            <a:avLst/>
          </a:prstGeom>
          <a:noFill/>
          <a:ln w="9525">
            <a:noFill/>
            <a:miter lim="800000"/>
            <a:headEnd/>
            <a:tailEnd/>
          </a:ln>
        </p:spPr>
      </p:pic>
      <p:sp>
        <p:nvSpPr>
          <p:cNvPr id="7" name="Rectangle 6"/>
          <p:cNvSpPr/>
          <p:nvPr/>
        </p:nvSpPr>
        <p:spPr>
          <a:xfrm>
            <a:off x="76200" y="5334000"/>
            <a:ext cx="9067800" cy="948978"/>
          </a:xfrm>
          <a:prstGeom prst="rect">
            <a:avLst/>
          </a:prstGeom>
        </p:spPr>
        <p:txBody>
          <a:bodyPr wrap="square">
            <a:spAutoFit/>
          </a:bodyPr>
          <a:lstStyle/>
          <a:p>
            <a:pPr>
              <a:spcAft>
                <a:spcPts val="200"/>
              </a:spcAft>
              <a:defRPr/>
            </a:pPr>
            <a:r>
              <a:rPr lang="en-GB" b="1" dirty="0">
                <a:solidFill>
                  <a:schemeClr val="tx2"/>
                </a:solidFill>
              </a:rPr>
              <a:t>Methodology</a:t>
            </a:r>
          </a:p>
          <a:p>
            <a:pPr>
              <a:spcAft>
                <a:spcPts val="200"/>
              </a:spcAft>
              <a:defRPr/>
            </a:pPr>
            <a:r>
              <a:rPr lang="en-GB" dirty="0" smtClean="0"/>
              <a:t>We create experiential learning solutions using principles from Theatre Psychology and L&amp;D tools.</a:t>
            </a:r>
            <a:endParaRPr lang="en-GB" dirty="0">
              <a:ea typeface="Times New Roman" pitchFamily="18" charset="0"/>
              <a:cs typeface="Arial" pitchFamily="34" charset="0"/>
            </a:endParaRPr>
          </a:p>
        </p:txBody>
      </p:sp>
    </p:spTree>
    <p:extLst>
      <p:ext uri="{BB962C8B-B14F-4D97-AF65-F5344CB8AC3E}">
        <p14:creationId xmlns:p14="http://schemas.microsoft.com/office/powerpoint/2010/main" val="7960728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787676"/>
            <a:ext cx="8296141" cy="2308324"/>
          </a:xfrm>
          <a:prstGeom prst="rect">
            <a:avLst/>
          </a:prstGeom>
          <a:noFill/>
        </p:spPr>
        <p:txBody>
          <a:bodyPr wrap="square">
            <a:spAutoFit/>
          </a:bodyPr>
          <a:lstStyle/>
          <a:p>
            <a:pPr>
              <a:defRPr/>
            </a:pPr>
            <a:r>
              <a:rPr lang="en-US" sz="1600" dirty="0">
                <a:latin typeface="+mn-lt"/>
                <a:cs typeface="Arial" charset="0"/>
              </a:rPr>
              <a:t>We propose to also spend </a:t>
            </a:r>
            <a:r>
              <a:rPr lang="en-US" sz="1600" dirty="0" smtClean="0">
                <a:latin typeface="+mn-lt"/>
              </a:rPr>
              <a:t>two </a:t>
            </a:r>
            <a:r>
              <a:rPr lang="en-US" sz="1600" dirty="0" smtClean="0">
                <a:latin typeface="+mn-lt"/>
                <a:cs typeface="Arial" charset="0"/>
              </a:rPr>
              <a:t>days </a:t>
            </a:r>
            <a:r>
              <a:rPr lang="en-US" sz="1600" dirty="0">
                <a:latin typeface="+mn-lt"/>
                <a:cs typeface="Arial" charset="0"/>
              </a:rPr>
              <a:t>in your office to meet few target participants, </a:t>
            </a:r>
            <a:r>
              <a:rPr lang="en-US" sz="1600" dirty="0" smtClean="0">
                <a:latin typeface="+mn-lt"/>
                <a:cs typeface="Arial" charset="0"/>
              </a:rPr>
              <a:t>their leaders, HR Stakeholders to </a:t>
            </a:r>
            <a:r>
              <a:rPr lang="en-US" sz="1600" dirty="0">
                <a:latin typeface="+mn-lt"/>
                <a:cs typeface="Arial" charset="0"/>
              </a:rPr>
              <a:t>customize the design according to your need. All the combined inputs will be incorporated into the design and make it more relevant.</a:t>
            </a:r>
          </a:p>
          <a:p>
            <a:pPr>
              <a:defRPr/>
            </a:pPr>
            <a:endParaRPr lang="en-US" sz="1600" dirty="0">
              <a:latin typeface="+mn-lt"/>
              <a:cs typeface="Arial" charset="0"/>
            </a:endParaRPr>
          </a:p>
          <a:p>
            <a:pPr>
              <a:defRPr/>
            </a:pPr>
            <a:r>
              <a:rPr lang="en-US" sz="1600" dirty="0">
                <a:latin typeface="+mn-lt"/>
                <a:cs typeface="Arial" charset="0"/>
              </a:rPr>
              <a:t>We would need information on:</a:t>
            </a:r>
          </a:p>
          <a:p>
            <a:pPr marL="285750" indent="-285750">
              <a:buFont typeface="Arial" panose="020B0604020202020204" pitchFamily="34" charset="0"/>
              <a:buChar char="•"/>
              <a:defRPr/>
            </a:pPr>
            <a:r>
              <a:rPr lang="en-US" sz="1600" dirty="0">
                <a:latin typeface="+mn-lt"/>
                <a:cs typeface="Arial" charset="0"/>
              </a:rPr>
              <a:t>Current State - what’s working, areas of strengths,  challenges, etc.</a:t>
            </a:r>
          </a:p>
          <a:p>
            <a:pPr marL="285750" indent="-285750">
              <a:buFont typeface="Arial" panose="020B0604020202020204" pitchFamily="34" charset="0"/>
              <a:buChar char="•"/>
              <a:defRPr/>
            </a:pPr>
            <a:r>
              <a:rPr lang="en-US" sz="1600" dirty="0">
                <a:latin typeface="+mn-lt"/>
                <a:cs typeface="Arial" charset="0"/>
              </a:rPr>
              <a:t>Current scenarios of their interactions with the stakeholders, customers.</a:t>
            </a:r>
          </a:p>
          <a:p>
            <a:pPr marL="285750" indent="-285750">
              <a:buFont typeface="Arial" panose="020B0604020202020204" pitchFamily="34" charset="0"/>
              <a:buChar char="•"/>
              <a:defRPr/>
            </a:pPr>
            <a:r>
              <a:rPr lang="en-US" sz="1600" dirty="0">
                <a:latin typeface="+mn-lt"/>
                <a:cs typeface="Arial" charset="0"/>
              </a:rPr>
              <a:t>Gather anecdotes, examples &amp; situations relevant for the workshop.</a:t>
            </a:r>
          </a:p>
          <a:p>
            <a:pPr marL="285750" indent="-285750">
              <a:buFont typeface="Arial" panose="020B0604020202020204" pitchFamily="34" charset="0"/>
              <a:buChar char="•"/>
              <a:defRPr/>
            </a:pPr>
            <a:r>
              <a:rPr lang="en-US" sz="1600" dirty="0">
                <a:latin typeface="+mn-lt"/>
                <a:cs typeface="Arial" charset="0"/>
              </a:rPr>
              <a:t>Get to know their work flow </a:t>
            </a:r>
          </a:p>
        </p:txBody>
      </p:sp>
      <p:sp>
        <p:nvSpPr>
          <p:cNvPr id="5" name="Rounded Rectangle 4"/>
          <p:cNvSpPr/>
          <p:nvPr/>
        </p:nvSpPr>
        <p:spPr>
          <a:xfrm>
            <a:off x="304800" y="3733800"/>
            <a:ext cx="8448542" cy="2466975"/>
          </a:xfrm>
          <a:prstGeom prst="round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4"/>
          <p:cNvSpPr>
            <a:spLocks noChangeArrowheads="1"/>
          </p:cNvSpPr>
          <p:nvPr/>
        </p:nvSpPr>
        <p:spPr bwMode="auto">
          <a:xfrm>
            <a:off x="76200" y="76200"/>
            <a:ext cx="2349654" cy="521681"/>
          </a:xfrm>
          <a:prstGeom prst="rect">
            <a:avLst/>
          </a:prstGeom>
          <a:extLst/>
        </p:spPr>
        <p:txBody>
          <a:bodyPr vert="horz" lIns="91440" tIns="45720" rIns="91440" bIns="45720" rtlCol="0" anchor="ctr">
            <a:noAutofit/>
          </a:bodyPr>
          <a:lstStyle/>
          <a:p>
            <a:pPr algn="ctr" eaLnBrk="0" hangingPunct="0">
              <a:lnSpc>
                <a:spcPct val="90000"/>
              </a:lnSpc>
            </a:pPr>
            <a:r>
              <a:rPr lang="en-US" altLang="en-US" sz="2800" b="1" dirty="0">
                <a:solidFill>
                  <a:schemeClr val="tx2"/>
                </a:solidFill>
                <a:latin typeface="+mn-lt"/>
                <a:ea typeface="+mj-ea"/>
                <a:cs typeface="+mj-cs"/>
              </a:rPr>
              <a:t>Diagnosis</a:t>
            </a:r>
          </a:p>
        </p:txBody>
      </p:sp>
      <p:pic>
        <p:nvPicPr>
          <p:cNvPr id="8" name="Picture 2" descr="::docs n images:process-diagram.jpg"/>
          <p:cNvPicPr>
            <a:picLocks noChangeAspect="1" noChangeArrowheads="1"/>
          </p:cNvPicPr>
          <p:nvPr/>
        </p:nvPicPr>
        <p:blipFill rotWithShape="1">
          <a:blip r:embed="rId2" cstate="print">
            <a:clrChange>
              <a:clrFrom>
                <a:srgbClr val="DDDDDD"/>
              </a:clrFrom>
              <a:clrTo>
                <a:srgbClr val="DDDDDD">
                  <a:alpha val="0"/>
                </a:srgbClr>
              </a:clrTo>
            </a:clrChange>
          </a:blip>
          <a:srcRect l="34243" t="1066" r="34048" b="65575"/>
          <a:stretch/>
        </p:blipFill>
        <p:spPr bwMode="auto">
          <a:xfrm>
            <a:off x="7785279" y="90154"/>
            <a:ext cx="1120463" cy="1542243"/>
          </a:xfrm>
          <a:prstGeom prst="ellipse">
            <a:avLst/>
          </a:prstGeom>
          <a:noFill/>
          <a:ln w="9525">
            <a:noFill/>
            <a:miter lim="800000"/>
            <a:headEnd/>
            <a:tailEnd/>
          </a:ln>
        </p:spPr>
      </p:pic>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7088" y="1049740"/>
            <a:ext cx="2916795" cy="2333436"/>
          </a:xfrm>
          <a:prstGeom prst="roundRect">
            <a:avLst>
              <a:gd name="adj" fmla="val 8594"/>
            </a:avLst>
          </a:prstGeom>
          <a:solidFill>
            <a:srgbClr val="FFFFFF">
              <a:shade val="85000"/>
            </a:srgbClr>
          </a:solidFill>
          <a:ln>
            <a:noFill/>
          </a:ln>
          <a:effectLst/>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76342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descr="http://www.maynardleighonline.co.uk/wow/profile_chart_ls_ss_2.php?x=1017996551&amp;pid=17c5DuF8"/>
          <p:cNvPicPr/>
          <p:nvPr/>
        </p:nvPicPr>
        <p:blipFill>
          <a:blip r:embed="rId3" cstate="print"/>
          <a:srcRect l="2055" t="3799" b="2669"/>
          <a:stretch>
            <a:fillRect/>
          </a:stretch>
        </p:blipFill>
        <p:spPr bwMode="auto">
          <a:xfrm>
            <a:off x="0" y="687359"/>
            <a:ext cx="2511438" cy="1555173"/>
          </a:xfrm>
          <a:prstGeom prst="rect">
            <a:avLst/>
          </a:prstGeom>
          <a:noFill/>
          <a:ln w="9525">
            <a:noFill/>
            <a:miter lim="800000"/>
            <a:headEnd/>
            <a:tailEnd/>
          </a:ln>
        </p:spPr>
      </p:pic>
      <p:sp>
        <p:nvSpPr>
          <p:cNvPr id="7171" name="Rectangle 6"/>
          <p:cNvSpPr>
            <a:spLocks noChangeArrowheads="1"/>
          </p:cNvSpPr>
          <p:nvPr/>
        </p:nvSpPr>
        <p:spPr bwMode="auto">
          <a:xfrm>
            <a:off x="76200" y="76200"/>
            <a:ext cx="5827301" cy="461665"/>
          </a:xfrm>
          <a:prstGeom prst="rect">
            <a:avLst/>
          </a:prstGeom>
          <a:noFill/>
          <a:ln w="9525">
            <a:noFill/>
            <a:miter lim="800000"/>
            <a:headEnd/>
            <a:tailEnd/>
          </a:ln>
        </p:spPr>
        <p:txBody>
          <a:bodyPr wrap="none">
            <a:spAutoFit/>
          </a:bodyPr>
          <a:lstStyle/>
          <a:p>
            <a:pPr>
              <a:defRPr/>
            </a:pPr>
            <a:r>
              <a:rPr lang="en-GB" sz="2400" b="1" dirty="0">
                <a:solidFill>
                  <a:schemeClr val="tx2"/>
                </a:solidFill>
                <a:latin typeface="Arial" pitchFamily="34" charset="0"/>
                <a:ea typeface="Times New Roman" pitchFamily="18" charset="0"/>
                <a:cs typeface="Arial" pitchFamily="34" charset="0"/>
              </a:rPr>
              <a:t>Tentative PERSONAL IMPACT Journey</a:t>
            </a:r>
            <a:endParaRPr lang="en-US" sz="2400" b="1" dirty="0">
              <a:solidFill>
                <a:schemeClr val="tx2"/>
              </a:solidFill>
              <a:latin typeface="Arial" pitchFamily="34" charset="0"/>
              <a:ea typeface="Times New Roman" pitchFamily="18" charset="0"/>
              <a:cs typeface="Arial" pitchFamily="34" charset="0"/>
            </a:endParaRPr>
          </a:p>
        </p:txBody>
      </p:sp>
      <p:pic>
        <p:nvPicPr>
          <p:cNvPr id="30" name="Picture 2" descr="C:\Users\admin\Desktop\77_chart.png"/>
          <p:cNvPicPr>
            <a:picLocks noChangeAspect="1" noChangeArrowheads="1"/>
          </p:cNvPicPr>
          <p:nvPr/>
        </p:nvPicPr>
        <p:blipFill>
          <a:blip r:embed="rId4" cstate="print"/>
          <a:srcRect l="6250" r="6250"/>
          <a:stretch>
            <a:fillRect/>
          </a:stretch>
        </p:blipFill>
        <p:spPr bwMode="auto">
          <a:xfrm>
            <a:off x="2547404" y="489508"/>
            <a:ext cx="2710396" cy="1936805"/>
          </a:xfrm>
          <a:prstGeom prst="rect">
            <a:avLst/>
          </a:prstGeom>
          <a:noFill/>
          <a:ln w="9525">
            <a:solidFill>
              <a:schemeClr val="tx1"/>
            </a:solidFill>
            <a:miter lim="800000"/>
            <a:headEnd/>
            <a:tailEnd/>
          </a:ln>
          <a:effectLst>
            <a:softEdge rad="127000"/>
          </a:effectLst>
        </p:spPr>
      </p:pic>
      <p:pic>
        <p:nvPicPr>
          <p:cNvPr id="1027" name="Picture 3" descr="C:\Users\Varun\AppData\Local\Microsoft\Windows\INetCache\Content.Outlook\UQEO2KSZ\Personal Impact (250x300px).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0836" y="2069350"/>
            <a:ext cx="1467927" cy="1223273"/>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http://maynardleighonline.in/images/home/blob-progress-it-off.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9400" y="3584385"/>
            <a:ext cx="1749136" cy="1749137"/>
          </a:xfrm>
          <a:prstGeom prst="rect">
            <a:avLst/>
          </a:prstGeom>
          <a:noFill/>
          <a:extLst>
            <a:ext uri="{909E8E84-426E-40DD-AFC4-6F175D3DCCD1}">
              <a14:hiddenFill xmlns:a14="http://schemas.microsoft.com/office/drawing/2010/main">
                <a:solidFill>
                  <a:srgbClr val="FFFFFF"/>
                </a:solidFill>
              </a14:hiddenFill>
            </a:ext>
          </a:extLst>
        </p:spPr>
      </p:pic>
      <p:sp>
        <p:nvSpPr>
          <p:cNvPr id="31" name="Oval 30"/>
          <p:cNvSpPr/>
          <p:nvPr/>
        </p:nvSpPr>
        <p:spPr>
          <a:xfrm>
            <a:off x="155575" y="2112708"/>
            <a:ext cx="381000" cy="346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3" name="Oval 32"/>
          <p:cNvSpPr/>
          <p:nvPr/>
        </p:nvSpPr>
        <p:spPr>
          <a:xfrm>
            <a:off x="2415392" y="1896168"/>
            <a:ext cx="381000" cy="346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4" name="TextBox 33"/>
          <p:cNvSpPr txBox="1"/>
          <p:nvPr/>
        </p:nvSpPr>
        <p:spPr>
          <a:xfrm>
            <a:off x="495301" y="2217862"/>
            <a:ext cx="2400299" cy="587574"/>
          </a:xfrm>
          <a:prstGeom prst="rect">
            <a:avLst/>
          </a:prstGeom>
          <a:noFill/>
        </p:spPr>
        <p:txBody>
          <a:bodyPr wrap="square" rtlCol="0">
            <a:spAutoFit/>
          </a:bodyPr>
          <a:lstStyle/>
          <a:p>
            <a:r>
              <a:rPr lang="en-US" dirty="0" smtClean="0">
                <a:latin typeface="Arial Rounded MT Bold" panose="020F0704030504030204" pitchFamily="34" charset="0"/>
              </a:rPr>
              <a:t>Personal Impact Profile</a:t>
            </a:r>
            <a:endParaRPr lang="en-US" dirty="0">
              <a:latin typeface="Arial Rounded MT Bold" panose="020F0704030504030204" pitchFamily="34" charset="0"/>
            </a:endParaRPr>
          </a:p>
        </p:txBody>
      </p:sp>
      <p:sp>
        <p:nvSpPr>
          <p:cNvPr id="35" name="Oval 34"/>
          <p:cNvSpPr/>
          <p:nvPr/>
        </p:nvSpPr>
        <p:spPr>
          <a:xfrm>
            <a:off x="7503968" y="1291763"/>
            <a:ext cx="381000" cy="346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9" name="Oval 38"/>
          <p:cNvSpPr/>
          <p:nvPr/>
        </p:nvSpPr>
        <p:spPr>
          <a:xfrm>
            <a:off x="6160943" y="5419246"/>
            <a:ext cx="381000" cy="346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40" name="TextBox 39"/>
          <p:cNvSpPr txBox="1"/>
          <p:nvPr/>
        </p:nvSpPr>
        <p:spPr>
          <a:xfrm>
            <a:off x="4880537" y="2821590"/>
            <a:ext cx="2400299" cy="587574"/>
          </a:xfrm>
          <a:prstGeom prst="rect">
            <a:avLst/>
          </a:prstGeom>
          <a:noFill/>
        </p:spPr>
        <p:txBody>
          <a:bodyPr wrap="square" rtlCol="0">
            <a:spAutoFit/>
          </a:bodyPr>
          <a:lstStyle/>
          <a:p>
            <a:pPr algn="ctr"/>
            <a:r>
              <a:rPr lang="en-US" dirty="0" smtClean="0">
                <a:latin typeface="Arial Rounded MT Bold" panose="020F0704030504030204" pitchFamily="34" charset="0"/>
              </a:rPr>
              <a:t>2- Day Personal Impact Workshop</a:t>
            </a:r>
            <a:endParaRPr lang="en-US" dirty="0">
              <a:latin typeface="Arial Rounded MT Bold" panose="020F0704030504030204" pitchFamily="34" charset="0"/>
            </a:endParaRPr>
          </a:p>
        </p:txBody>
      </p:sp>
      <p:sp>
        <p:nvSpPr>
          <p:cNvPr id="44" name="TextBox 43"/>
          <p:cNvSpPr txBox="1"/>
          <p:nvPr/>
        </p:nvSpPr>
        <p:spPr>
          <a:xfrm>
            <a:off x="6618143" y="5418716"/>
            <a:ext cx="2400299" cy="335756"/>
          </a:xfrm>
          <a:prstGeom prst="rect">
            <a:avLst/>
          </a:prstGeom>
          <a:noFill/>
        </p:spPr>
        <p:txBody>
          <a:bodyPr wrap="square" rtlCol="0">
            <a:spAutoFit/>
          </a:bodyPr>
          <a:lstStyle/>
          <a:p>
            <a:r>
              <a:rPr lang="en-US" dirty="0" smtClean="0">
                <a:latin typeface="Arial Rounded MT Bold" panose="020F0704030504030204" pitchFamily="34" charset="0"/>
              </a:rPr>
              <a:t>Goal Tracking</a:t>
            </a:r>
            <a:endParaRPr lang="en-US" dirty="0">
              <a:latin typeface="Arial Rounded MT Bold" panose="020F0704030504030204" pitchFamily="34" charset="0"/>
            </a:endParaRPr>
          </a:p>
        </p:txBody>
      </p:sp>
      <p:sp>
        <p:nvSpPr>
          <p:cNvPr id="4" name="AutoShape 11" descr="http://www.clker.com/cliparts/9/E/L/1/q/7/spotlight.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3" descr="http://www.clker.com/cliparts/9/E/L/1/q/7/spotlight.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5" descr="http://www.clker.com/cliparts/9/E/L/1/q/7/spotlight.sv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TextBox 35"/>
          <p:cNvSpPr txBox="1"/>
          <p:nvPr/>
        </p:nvSpPr>
        <p:spPr>
          <a:xfrm>
            <a:off x="2765020" y="2375708"/>
            <a:ext cx="2400299" cy="335756"/>
          </a:xfrm>
          <a:prstGeom prst="rect">
            <a:avLst/>
          </a:prstGeom>
          <a:noFill/>
        </p:spPr>
        <p:txBody>
          <a:bodyPr wrap="square" rtlCol="0">
            <a:spAutoFit/>
          </a:bodyPr>
          <a:lstStyle/>
          <a:p>
            <a:r>
              <a:rPr lang="en-US" dirty="0" smtClean="0">
                <a:latin typeface="Arial Rounded MT Bold" panose="020F0704030504030204" pitchFamily="34" charset="0"/>
              </a:rPr>
              <a:t>Profile Debrief Call</a:t>
            </a:r>
            <a:endParaRPr lang="en-US" dirty="0">
              <a:latin typeface="Arial Rounded MT Bold" panose="020F0704030504030204" pitchFamily="34" charset="0"/>
            </a:endParaRPr>
          </a:p>
        </p:txBody>
      </p:sp>
      <p:sp>
        <p:nvSpPr>
          <p:cNvPr id="37" name="Oval 36"/>
          <p:cNvSpPr/>
          <p:nvPr/>
        </p:nvSpPr>
        <p:spPr>
          <a:xfrm>
            <a:off x="4651937" y="2961930"/>
            <a:ext cx="381000" cy="346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38" name="TextBox 37"/>
          <p:cNvSpPr txBox="1"/>
          <p:nvPr/>
        </p:nvSpPr>
        <p:spPr>
          <a:xfrm>
            <a:off x="7086600" y="1519633"/>
            <a:ext cx="2400299" cy="335756"/>
          </a:xfrm>
          <a:prstGeom prst="rect">
            <a:avLst/>
          </a:prstGeom>
          <a:noFill/>
        </p:spPr>
        <p:txBody>
          <a:bodyPr wrap="square" rtlCol="0">
            <a:spAutoFit/>
          </a:bodyPr>
          <a:lstStyle/>
          <a:p>
            <a:r>
              <a:rPr lang="en-US" dirty="0" smtClean="0">
                <a:latin typeface="Arial Rounded MT Bold" panose="020F0704030504030204" pitchFamily="34" charset="0"/>
              </a:rPr>
              <a:t>Reading the Book</a:t>
            </a:r>
            <a:endParaRPr lang="en-US" dirty="0">
              <a:latin typeface="Arial Rounded MT Bold" panose="020F0704030504030204" pitchFamily="34" charset="0"/>
            </a:endParaRPr>
          </a:p>
        </p:txBody>
      </p:sp>
      <p:pic>
        <p:nvPicPr>
          <p:cNvPr id="1051" name="Picture 27" descr="http://images.pearsoned-ema.com/jpeg/large/9780273717218.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841341">
            <a:off x="6013076" y="259248"/>
            <a:ext cx="1232648" cy="1934034"/>
          </a:xfrm>
          <a:prstGeom prst="rect">
            <a:avLst/>
          </a:prstGeom>
          <a:noFill/>
          <a:extLst>
            <a:ext uri="{909E8E84-426E-40DD-AFC4-6F175D3DCCD1}">
              <a14:hiddenFill xmlns:a14="http://schemas.microsoft.com/office/drawing/2010/main">
                <a:solidFill>
                  <a:srgbClr val="FFFFFF"/>
                </a:solidFill>
              </a14:hiddenFill>
            </a:ext>
          </a:extLst>
        </p:spPr>
      </p:pic>
      <p:sp>
        <p:nvSpPr>
          <p:cNvPr id="28" name="Oval 27"/>
          <p:cNvSpPr/>
          <p:nvPr/>
        </p:nvSpPr>
        <p:spPr>
          <a:xfrm>
            <a:off x="3720441" y="5736929"/>
            <a:ext cx="381000" cy="346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41" name="TextBox 40"/>
          <p:cNvSpPr txBox="1"/>
          <p:nvPr/>
        </p:nvSpPr>
        <p:spPr>
          <a:xfrm>
            <a:off x="4330041" y="5672789"/>
            <a:ext cx="2400299" cy="587574"/>
          </a:xfrm>
          <a:prstGeom prst="rect">
            <a:avLst/>
          </a:prstGeom>
          <a:noFill/>
        </p:spPr>
        <p:txBody>
          <a:bodyPr wrap="square" rtlCol="0">
            <a:spAutoFit/>
          </a:bodyPr>
          <a:lstStyle/>
          <a:p>
            <a:r>
              <a:rPr lang="en-US" dirty="0" smtClean="0">
                <a:latin typeface="Arial Rounded MT Bold" panose="020F0704030504030204" pitchFamily="34" charset="0"/>
              </a:rPr>
              <a:t>One on One Coaching </a:t>
            </a:r>
            <a:endParaRPr lang="en-US" dirty="0">
              <a:latin typeface="Arial Rounded MT Bold" panose="020F0704030504030204" pitchFamily="34" charset="0"/>
            </a:endParaRPr>
          </a:p>
        </p:txBody>
      </p:sp>
      <p:pic>
        <p:nvPicPr>
          <p:cNvPr id="25" name="Picture 2" descr="http://www.merryross.com/assets/playback_scarf.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85948" y="3860062"/>
            <a:ext cx="1358741" cy="169842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http://wiser-solutions.com/assets/images/6103831.JPG"/>
          <p:cNvPicPr>
            <a:picLocks noChangeAspect="1" noChangeArrowheads="1"/>
          </p:cNvPicPr>
          <p:nvPr/>
        </p:nvPicPr>
        <p:blipFill>
          <a:blip r:embed="rId9" cstate="print"/>
          <a:srcRect/>
          <a:stretch>
            <a:fillRect/>
          </a:stretch>
        </p:blipFill>
        <p:spPr bwMode="auto">
          <a:xfrm>
            <a:off x="1097996" y="3515752"/>
            <a:ext cx="1891854" cy="1886402"/>
          </a:xfrm>
          <a:prstGeom prst="rect">
            <a:avLst/>
          </a:prstGeom>
          <a:noFill/>
        </p:spPr>
      </p:pic>
      <p:sp>
        <p:nvSpPr>
          <p:cNvPr id="27" name="Oval 26"/>
          <p:cNvSpPr/>
          <p:nvPr/>
        </p:nvSpPr>
        <p:spPr>
          <a:xfrm>
            <a:off x="342901" y="5474340"/>
            <a:ext cx="381000" cy="3463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32" name="TextBox 31"/>
          <p:cNvSpPr txBox="1"/>
          <p:nvPr/>
        </p:nvSpPr>
        <p:spPr>
          <a:xfrm>
            <a:off x="843773" y="5410200"/>
            <a:ext cx="2400299" cy="369332"/>
          </a:xfrm>
          <a:prstGeom prst="rect">
            <a:avLst/>
          </a:prstGeom>
          <a:noFill/>
        </p:spPr>
        <p:txBody>
          <a:bodyPr wrap="square" rtlCol="0">
            <a:spAutoFit/>
          </a:bodyPr>
          <a:lstStyle/>
          <a:p>
            <a:r>
              <a:rPr lang="en-US" dirty="0" smtClean="0">
                <a:latin typeface="Arial Rounded MT Bold" panose="020F0704030504030204" pitchFamily="34" charset="0"/>
              </a:rPr>
              <a:t>Implementation Day</a:t>
            </a:r>
            <a:endParaRPr lang="en-US" dirty="0">
              <a:latin typeface="Arial Rounded MT Bold" panose="020F0704030504030204" pitchFamily="34" charset="0"/>
            </a:endParaRPr>
          </a:p>
        </p:txBody>
      </p:sp>
    </p:spTree>
    <p:extLst>
      <p:ext uri="{BB962C8B-B14F-4D97-AF65-F5344CB8AC3E}">
        <p14:creationId xmlns:p14="http://schemas.microsoft.com/office/powerpoint/2010/main" val="2957965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ChangeArrowheads="1"/>
          </p:cNvSpPr>
          <p:nvPr/>
        </p:nvSpPr>
        <p:spPr bwMode="auto">
          <a:xfrm>
            <a:off x="457200" y="9525"/>
            <a:ext cx="6934200" cy="461665"/>
          </a:xfrm>
          <a:prstGeom prst="rect">
            <a:avLst/>
          </a:prstGeom>
          <a:noFill/>
          <a:ln w="9525">
            <a:noFill/>
            <a:miter lim="800000"/>
            <a:headEnd/>
            <a:tailEnd/>
          </a:ln>
        </p:spPr>
        <p:txBody>
          <a:bodyPr>
            <a:spAutoFit/>
          </a:bodyPr>
          <a:lstStyle/>
          <a:p>
            <a:pPr>
              <a:defRPr/>
            </a:pPr>
            <a:r>
              <a:rPr lang="en-US" sz="2400" b="1" dirty="0">
                <a:solidFill>
                  <a:schemeClr val="tx2"/>
                </a:solidFill>
                <a:latin typeface="Arial" pitchFamily="34" charset="0"/>
                <a:ea typeface="Times New Roman" pitchFamily="18" charset="0"/>
                <a:cs typeface="Arial" pitchFamily="34" charset="0"/>
              </a:rPr>
              <a:t>The Personal Impact Profile</a:t>
            </a:r>
          </a:p>
        </p:txBody>
      </p:sp>
      <p:sp>
        <p:nvSpPr>
          <p:cNvPr id="8" name="TextBox 7"/>
          <p:cNvSpPr txBox="1"/>
          <p:nvPr/>
        </p:nvSpPr>
        <p:spPr>
          <a:xfrm>
            <a:off x="228600" y="4267200"/>
            <a:ext cx="8686800" cy="1838801"/>
          </a:xfrm>
          <a:prstGeom prst="roundRect">
            <a:avLst/>
          </a:prstGeom>
          <a:noFill/>
          <a:ln>
            <a:solidFill>
              <a:schemeClr val="bg1">
                <a:lumMod val="50000"/>
              </a:schemeClr>
            </a:solidFill>
          </a:ln>
        </p:spPr>
        <p:txBody>
          <a:bodyPr wrap="square">
            <a:spAutoFit/>
          </a:bodyPr>
          <a:lstStyle/>
          <a:p>
            <a:pPr algn="just" fontAlgn="auto">
              <a:spcBef>
                <a:spcPts val="0"/>
              </a:spcBef>
              <a:spcAft>
                <a:spcPts val="0"/>
              </a:spcAft>
              <a:defRPr/>
            </a:pPr>
            <a:r>
              <a:rPr lang="en-US" b="1" dirty="0">
                <a:latin typeface="+mn-lt"/>
                <a:cs typeface="+mn-cs"/>
              </a:rPr>
              <a:t>Online Assessment</a:t>
            </a:r>
            <a:endParaRPr lang="en-US" dirty="0">
              <a:latin typeface="+mn-lt"/>
              <a:cs typeface="+mn-cs"/>
            </a:endParaRPr>
          </a:p>
          <a:p>
            <a:pPr algn="just" fontAlgn="auto">
              <a:spcBef>
                <a:spcPts val="0"/>
              </a:spcBef>
              <a:spcAft>
                <a:spcPts val="0"/>
              </a:spcAft>
              <a:defRPr/>
            </a:pPr>
            <a:r>
              <a:rPr lang="en-US" sz="1600" dirty="0">
                <a:latin typeface="+mn-lt"/>
                <a:cs typeface="+mn-cs"/>
              </a:rPr>
              <a:t>Each </a:t>
            </a:r>
            <a:r>
              <a:rPr lang="en-US" sz="1600" dirty="0" smtClean="0">
                <a:latin typeface="+mn-lt"/>
                <a:cs typeface="+mn-cs"/>
              </a:rPr>
              <a:t>participant and up to 5 of their chosen “supporters”  complete </a:t>
            </a:r>
            <a:r>
              <a:rPr lang="en-US" sz="1600" dirty="0">
                <a:latin typeface="+mn-lt"/>
                <a:cs typeface="+mn-cs"/>
              </a:rPr>
              <a:t>an online assessment  which will have a set of questions regarding their Personal Impact. They will </a:t>
            </a:r>
            <a:r>
              <a:rPr lang="en-US" sz="1600" dirty="0" smtClean="0">
                <a:latin typeface="+mn-lt"/>
                <a:cs typeface="+mn-cs"/>
              </a:rPr>
              <a:t>each need </a:t>
            </a:r>
            <a:r>
              <a:rPr lang="en-US" sz="1600" dirty="0">
                <a:latin typeface="+mn-lt"/>
                <a:cs typeface="+mn-cs"/>
              </a:rPr>
              <a:t>to take out approximately </a:t>
            </a:r>
            <a:r>
              <a:rPr lang="en-US" sz="1600" i="1" u="sng" dirty="0">
                <a:latin typeface="+mn-lt"/>
                <a:cs typeface="+mn-cs"/>
              </a:rPr>
              <a:t>12 to 15 minutes  </a:t>
            </a:r>
            <a:r>
              <a:rPr lang="en-US" sz="1600" dirty="0">
                <a:latin typeface="+mn-lt"/>
                <a:cs typeface="+mn-cs"/>
              </a:rPr>
              <a:t>to complete this assessment. </a:t>
            </a:r>
            <a:endParaRPr lang="en-US" sz="1600" dirty="0" smtClean="0">
              <a:latin typeface="+mn-lt"/>
              <a:cs typeface="+mn-cs"/>
            </a:endParaRPr>
          </a:p>
          <a:p>
            <a:pPr algn="just" fontAlgn="auto">
              <a:spcBef>
                <a:spcPts val="0"/>
              </a:spcBef>
              <a:spcAft>
                <a:spcPts val="0"/>
              </a:spcAft>
              <a:defRPr/>
            </a:pPr>
            <a:r>
              <a:rPr lang="en-US" sz="1600" dirty="0" smtClean="0">
                <a:latin typeface="+mn-lt"/>
                <a:cs typeface="+mn-cs"/>
              </a:rPr>
              <a:t>This MLA (PI) profile gives valuable feedback on ten key behaviours, to see how many colours one is using from his/her palette.</a:t>
            </a:r>
            <a:endParaRPr lang="en-US" sz="1600" dirty="0">
              <a:latin typeface="+mn-lt"/>
              <a:cs typeface="+mn-cs"/>
            </a:endParaRPr>
          </a:p>
        </p:txBody>
      </p:sp>
      <p:pic>
        <p:nvPicPr>
          <p:cNvPr id="11" name="Picture 10" descr="http://www.maynardleighonline.co.uk/wow/profile_chart_ls_ss_2.php?x=1017996551&amp;pid=17c5DuF8"/>
          <p:cNvPicPr/>
          <p:nvPr/>
        </p:nvPicPr>
        <p:blipFill>
          <a:blip r:embed="rId2" cstate="print"/>
          <a:srcRect l="2055" t="3799" b="2669"/>
          <a:stretch>
            <a:fillRect/>
          </a:stretch>
        </p:blipFill>
        <p:spPr bwMode="auto">
          <a:xfrm>
            <a:off x="4855845" y="990600"/>
            <a:ext cx="4288155" cy="2929890"/>
          </a:xfrm>
          <a:prstGeom prst="rect">
            <a:avLst/>
          </a:prstGeom>
          <a:noFill/>
          <a:ln w="9525">
            <a:noFill/>
            <a:miter lim="800000"/>
            <a:headEnd/>
            <a:tailEnd/>
          </a:ln>
        </p:spPr>
      </p:pic>
      <p:pic>
        <p:nvPicPr>
          <p:cNvPr id="12" name="Picture 8" descr="On-Line-Computer-Courses.jpg"/>
          <p:cNvPicPr>
            <a:picLocks noChangeAspect="1"/>
          </p:cNvPicPr>
          <p:nvPr/>
        </p:nvPicPr>
        <p:blipFill>
          <a:blip r:embed="rId3" cstate="print"/>
          <a:srcRect/>
          <a:stretch>
            <a:fillRect/>
          </a:stretch>
        </p:blipFill>
        <p:spPr bwMode="auto">
          <a:xfrm>
            <a:off x="228600" y="1295400"/>
            <a:ext cx="4609452" cy="2514600"/>
          </a:xfrm>
          <a:prstGeom prst="rect">
            <a:avLst/>
          </a:prstGeom>
          <a:noFill/>
          <a:ln w="9525">
            <a:noFill/>
            <a:miter lim="800000"/>
            <a:headEnd/>
            <a:tailEnd/>
          </a:ln>
        </p:spPr>
      </p:pic>
      <p:sp>
        <p:nvSpPr>
          <p:cNvPr id="7" name="Oval 6"/>
          <p:cNvSpPr/>
          <p:nvPr/>
        </p:nvSpPr>
        <p:spPr>
          <a:xfrm>
            <a:off x="76200" y="76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40894641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ChangeArrowheads="1"/>
          </p:cNvSpPr>
          <p:nvPr/>
        </p:nvSpPr>
        <p:spPr bwMode="auto">
          <a:xfrm>
            <a:off x="533400" y="152400"/>
            <a:ext cx="8153400" cy="461665"/>
          </a:xfrm>
          <a:prstGeom prst="rect">
            <a:avLst/>
          </a:prstGeom>
          <a:noFill/>
          <a:ln w="9525">
            <a:noFill/>
            <a:miter lim="800000"/>
            <a:headEnd/>
            <a:tailEnd/>
          </a:ln>
        </p:spPr>
        <p:txBody>
          <a:bodyPr wrap="square">
            <a:spAutoFit/>
          </a:bodyPr>
          <a:lstStyle/>
          <a:p>
            <a:pPr>
              <a:defRPr/>
            </a:pPr>
            <a:r>
              <a:rPr lang="en-US" sz="2400" b="1" dirty="0">
                <a:solidFill>
                  <a:schemeClr val="tx2"/>
                </a:solidFill>
                <a:latin typeface="Arial" pitchFamily="34" charset="0"/>
                <a:ea typeface="Times New Roman" pitchFamily="18" charset="0"/>
                <a:cs typeface="Arial" pitchFamily="34" charset="0"/>
              </a:rPr>
              <a:t>Profile debrief call with the consultant</a:t>
            </a:r>
          </a:p>
        </p:txBody>
      </p:sp>
      <p:pic>
        <p:nvPicPr>
          <p:cNvPr id="7174" name="Picture 2" descr="C:\Users\admin\Desktop\77_chart.png"/>
          <p:cNvPicPr>
            <a:picLocks noChangeAspect="1" noChangeArrowheads="1"/>
          </p:cNvPicPr>
          <p:nvPr/>
        </p:nvPicPr>
        <p:blipFill>
          <a:blip r:embed="rId2" cstate="print"/>
          <a:srcRect l="6250" r="6250"/>
          <a:stretch>
            <a:fillRect/>
          </a:stretch>
        </p:blipFill>
        <p:spPr bwMode="auto">
          <a:xfrm>
            <a:off x="2133600" y="914400"/>
            <a:ext cx="4495800" cy="3212624"/>
          </a:xfrm>
          <a:prstGeom prst="rect">
            <a:avLst/>
          </a:prstGeom>
          <a:noFill/>
          <a:ln w="9525">
            <a:solidFill>
              <a:schemeClr val="tx1"/>
            </a:solidFill>
            <a:miter lim="800000"/>
            <a:headEnd/>
            <a:tailEnd/>
          </a:ln>
          <a:effectLst>
            <a:softEdge rad="127000"/>
          </a:effectLst>
        </p:spPr>
      </p:pic>
      <p:sp>
        <p:nvSpPr>
          <p:cNvPr id="5" name="TextBox 4"/>
          <p:cNvSpPr txBox="1"/>
          <p:nvPr/>
        </p:nvSpPr>
        <p:spPr>
          <a:xfrm>
            <a:off x="76200" y="4800600"/>
            <a:ext cx="8915400" cy="1225868"/>
          </a:xfrm>
          <a:prstGeom prst="roundRect">
            <a:avLst/>
          </a:prstGeom>
          <a:noFill/>
          <a:ln>
            <a:solidFill>
              <a:schemeClr val="bg1">
                <a:lumMod val="65000"/>
              </a:schemeClr>
            </a:solidFill>
          </a:ln>
        </p:spPr>
        <p:txBody>
          <a:bodyPr wrap="square">
            <a:spAutoFit/>
          </a:bodyPr>
          <a:lstStyle/>
          <a:p>
            <a:pPr algn="just" fontAlgn="auto">
              <a:spcBef>
                <a:spcPts val="0"/>
              </a:spcBef>
              <a:spcAft>
                <a:spcPts val="0"/>
              </a:spcAft>
              <a:defRPr/>
            </a:pPr>
            <a:r>
              <a:rPr lang="en-US" b="1" dirty="0">
                <a:latin typeface="+mn-lt"/>
                <a:cs typeface="+mn-cs"/>
              </a:rPr>
              <a:t>Need of this call </a:t>
            </a:r>
            <a:r>
              <a:rPr lang="en-US" b="1" dirty="0" smtClean="0">
                <a:latin typeface="+mn-lt"/>
                <a:cs typeface="+mn-cs"/>
              </a:rPr>
              <a:t>– </a:t>
            </a:r>
            <a:r>
              <a:rPr lang="en-US" sz="1600" dirty="0" smtClean="0">
                <a:latin typeface="+mn-lt"/>
                <a:cs typeface="+mn-cs"/>
              </a:rPr>
              <a:t>A call with the consultant to discuss the </a:t>
            </a:r>
            <a:r>
              <a:rPr lang="en-US" sz="1600" dirty="0">
                <a:latin typeface="+mn-lt"/>
                <a:cs typeface="+mn-cs"/>
              </a:rPr>
              <a:t>profile, interpret </a:t>
            </a:r>
            <a:r>
              <a:rPr lang="en-US" sz="1600" dirty="0" smtClean="0">
                <a:latin typeface="+mn-lt"/>
                <a:cs typeface="+mn-cs"/>
              </a:rPr>
              <a:t>results, decipher </a:t>
            </a:r>
            <a:r>
              <a:rPr lang="en-US" sz="1600" dirty="0">
                <a:latin typeface="+mn-lt"/>
                <a:cs typeface="+mn-cs"/>
              </a:rPr>
              <a:t>statistical </a:t>
            </a:r>
            <a:r>
              <a:rPr lang="en-US" sz="1600" dirty="0" smtClean="0">
                <a:latin typeface="+mn-lt"/>
                <a:cs typeface="+mn-cs"/>
              </a:rPr>
              <a:t>facts and </a:t>
            </a:r>
            <a:r>
              <a:rPr lang="en-US" sz="1600" dirty="0">
                <a:latin typeface="+mn-lt"/>
                <a:cs typeface="+mn-cs"/>
              </a:rPr>
              <a:t>free form comments. This is to create a clear vision towards the personal development of the </a:t>
            </a:r>
            <a:r>
              <a:rPr lang="en-US" sz="1600" dirty="0" smtClean="0">
                <a:latin typeface="+mn-lt"/>
                <a:cs typeface="+mn-cs"/>
              </a:rPr>
              <a:t>participant </a:t>
            </a:r>
            <a:r>
              <a:rPr lang="en-US" sz="1600" dirty="0">
                <a:latin typeface="+mn-lt"/>
                <a:cs typeface="+mn-cs"/>
              </a:rPr>
              <a:t>during the workshop. </a:t>
            </a:r>
            <a:endParaRPr lang="en-US" sz="1600" dirty="0" smtClean="0">
              <a:latin typeface="+mn-lt"/>
              <a:cs typeface="+mn-cs"/>
            </a:endParaRPr>
          </a:p>
          <a:p>
            <a:pPr algn="just" fontAlgn="auto">
              <a:spcBef>
                <a:spcPts val="0"/>
              </a:spcBef>
              <a:spcAft>
                <a:spcPts val="0"/>
              </a:spcAft>
              <a:defRPr/>
            </a:pPr>
            <a:r>
              <a:rPr lang="en-US" sz="1600" dirty="0" smtClean="0">
                <a:latin typeface="+mn-lt"/>
                <a:cs typeface="+mn-cs"/>
              </a:rPr>
              <a:t>Time - 45 Minutes.</a:t>
            </a:r>
          </a:p>
        </p:txBody>
      </p:sp>
      <p:sp>
        <p:nvSpPr>
          <p:cNvPr id="6" name="Oval 5"/>
          <p:cNvSpPr/>
          <p:nvPr/>
        </p:nvSpPr>
        <p:spPr>
          <a:xfrm>
            <a:off x="22123" y="228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 name="Slide Number Placeholder 1"/>
          <p:cNvSpPr>
            <a:spLocks noGrp="1"/>
          </p:cNvSpPr>
          <p:nvPr>
            <p:ph type="sldNum" sz="quarter" idx="12"/>
          </p:nvPr>
        </p:nvSpPr>
        <p:spPr/>
        <p:txBody>
          <a:bodyPr/>
          <a:lstStyle/>
          <a:p>
            <a:pPr>
              <a:defRPr/>
            </a:pPr>
            <a:fld id="{7A9CEED4-60E8-4184-B2DB-1E7A811F10A1}" type="slidenum">
              <a:rPr lang="en-US" smtClean="0"/>
              <a:pPr>
                <a:defRPr/>
              </a:pPr>
              <a:t>8</a:t>
            </a:fld>
            <a:endParaRPr lang="en-US"/>
          </a:p>
        </p:txBody>
      </p:sp>
    </p:spTree>
    <p:extLst>
      <p:ext uri="{BB962C8B-B14F-4D97-AF65-F5344CB8AC3E}">
        <p14:creationId xmlns:p14="http://schemas.microsoft.com/office/powerpoint/2010/main" val="10996157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http://ecx.images-amazon.com/images/I/413hhaUYPmL._BO2,204,203,200_PIsitb-sticker-arrow-click,TopRight,35,-76_AA300_SH20_OU02_.jpg">
            <a:hlinkClick r:id="rId2"/>
          </p:cNvPr>
          <p:cNvPicPr/>
          <p:nvPr/>
        </p:nvPicPr>
        <p:blipFill>
          <a:blip r:embed="rId3" cstate="print"/>
          <a:srcRect/>
          <a:stretch>
            <a:fillRect/>
          </a:stretch>
        </p:blipFill>
        <p:spPr bwMode="auto">
          <a:xfrm rot="1228495">
            <a:off x="6375848" y="645966"/>
            <a:ext cx="2896149" cy="2822868"/>
          </a:xfrm>
          <a:prstGeom prst="rect">
            <a:avLst/>
          </a:prstGeom>
          <a:noFill/>
          <a:ln w="9525">
            <a:noFill/>
            <a:miter lim="800000"/>
            <a:headEnd/>
            <a:tailEnd/>
          </a:ln>
        </p:spPr>
      </p:pic>
      <p:sp>
        <p:nvSpPr>
          <p:cNvPr id="19457" name="Rectangle 1"/>
          <p:cNvSpPr>
            <a:spLocks noChangeArrowheads="1"/>
          </p:cNvSpPr>
          <p:nvPr/>
        </p:nvSpPr>
        <p:spPr bwMode="auto">
          <a:xfrm>
            <a:off x="585324" y="71735"/>
            <a:ext cx="7350089" cy="461665"/>
          </a:xfrm>
          <a:prstGeom prst="rect">
            <a:avLst/>
          </a:prstGeom>
          <a:noFill/>
          <a:ln w="9525">
            <a:noFill/>
            <a:miter lim="800000"/>
            <a:headEnd/>
            <a:tailEnd/>
          </a:ln>
          <a:effectLst/>
        </p:spPr>
        <p:txBody>
          <a:bodyPr wrap="none" anchor="ctr">
            <a:spAutoFit/>
          </a:bodyPr>
          <a:lstStyle/>
          <a:p>
            <a:pPr>
              <a:defRPr/>
            </a:pPr>
            <a:r>
              <a:rPr lang="en-US" sz="2400" b="1" dirty="0">
                <a:solidFill>
                  <a:schemeClr val="tx2"/>
                </a:solidFill>
                <a:latin typeface="Arial" pitchFamily="34" charset="0"/>
                <a:ea typeface="Times New Roman" pitchFamily="18" charset="0"/>
                <a:cs typeface="Arial" pitchFamily="34" charset="0"/>
              </a:rPr>
              <a:t>Charisma Effect book- Pre-read before workshop</a:t>
            </a:r>
          </a:p>
        </p:txBody>
      </p:sp>
      <p:sp>
        <p:nvSpPr>
          <p:cNvPr id="5" name="TextBox 4"/>
          <p:cNvSpPr txBox="1"/>
          <p:nvPr/>
        </p:nvSpPr>
        <p:spPr>
          <a:xfrm>
            <a:off x="76200" y="4239339"/>
            <a:ext cx="8915400" cy="2009061"/>
          </a:xfrm>
          <a:prstGeom prst="roundRect">
            <a:avLst/>
          </a:prstGeom>
          <a:noFill/>
          <a:ln>
            <a:solidFill>
              <a:schemeClr val="bg1">
                <a:lumMod val="65000"/>
              </a:schemeClr>
            </a:solidFill>
          </a:ln>
        </p:spPr>
        <p:txBody>
          <a:bodyPr wrap="square">
            <a:spAutoFit/>
          </a:bodyPr>
          <a:lstStyle/>
          <a:p>
            <a:pPr algn="just" fontAlgn="auto">
              <a:spcBef>
                <a:spcPts val="0"/>
              </a:spcBef>
              <a:spcAft>
                <a:spcPts val="0"/>
              </a:spcAft>
              <a:defRPr/>
            </a:pPr>
            <a:r>
              <a:rPr lang="en-US" sz="1600" i="1" u="sng" dirty="0">
                <a:latin typeface="+mn-lt"/>
                <a:cs typeface="+mn-cs"/>
              </a:rPr>
              <a:t>Objectives</a:t>
            </a:r>
            <a:r>
              <a:rPr lang="en-US" sz="1600" dirty="0">
                <a:latin typeface="+mn-lt"/>
                <a:cs typeface="+mn-cs"/>
              </a:rPr>
              <a:t> – </a:t>
            </a:r>
            <a:r>
              <a:rPr lang="en-GB" sz="1600" dirty="0">
                <a:latin typeface="+mn-lt"/>
              </a:rPr>
              <a:t> </a:t>
            </a:r>
            <a:r>
              <a:rPr lang="en-US" sz="1600" dirty="0" smtClean="0">
                <a:latin typeface="+mn-lt"/>
              </a:rPr>
              <a:t>Maynard Leigh has a rich heritage of producing some of the best selling publications capturing our philosophies, detailing how we inspire greater impact. </a:t>
            </a:r>
            <a:r>
              <a:rPr lang="en-US" sz="1600" b="1" dirty="0" smtClean="0">
                <a:latin typeface="+mn-lt"/>
              </a:rPr>
              <a:t>Charisma Effect </a:t>
            </a:r>
            <a:r>
              <a:rPr lang="en-US" sz="1600" dirty="0" smtClean="0">
                <a:latin typeface="+mn-lt"/>
              </a:rPr>
              <a:t>is one such publication, now translated in over 30 countries. A simple to read book unraveling the secrets of making a lasting impression. </a:t>
            </a:r>
          </a:p>
          <a:p>
            <a:pPr algn="just" fontAlgn="auto">
              <a:spcBef>
                <a:spcPts val="0"/>
              </a:spcBef>
              <a:spcAft>
                <a:spcPts val="0"/>
              </a:spcAft>
              <a:defRPr/>
            </a:pPr>
            <a:endParaRPr lang="en-US" sz="1600" dirty="0">
              <a:latin typeface="+mn-lt"/>
            </a:endParaRPr>
          </a:p>
          <a:p>
            <a:pPr algn="just" fontAlgn="auto">
              <a:spcBef>
                <a:spcPts val="0"/>
              </a:spcBef>
              <a:spcAft>
                <a:spcPts val="0"/>
              </a:spcAft>
              <a:defRPr/>
            </a:pPr>
            <a:r>
              <a:rPr lang="en-US" sz="1600" dirty="0" smtClean="0">
                <a:latin typeface="+mn-lt"/>
              </a:rPr>
              <a:t>Participants receive a copy of this book before the workshop to study relevant chapter/s corresponding to areas identified as their strengths/development needs from the Personal Impact profile.</a:t>
            </a:r>
          </a:p>
        </p:txBody>
      </p:sp>
      <p:pic>
        <p:nvPicPr>
          <p:cNvPr id="10" name="Picture 2" descr="C:\Users\admin\Desktop\abc_blocks.jpg"/>
          <p:cNvPicPr>
            <a:picLocks noChangeAspect="1" noChangeArrowheads="1"/>
          </p:cNvPicPr>
          <p:nvPr/>
        </p:nvPicPr>
        <p:blipFill>
          <a:blip r:embed="rId4" cstate="print"/>
          <a:srcRect/>
          <a:stretch>
            <a:fillRect/>
          </a:stretch>
        </p:blipFill>
        <p:spPr bwMode="auto">
          <a:xfrm>
            <a:off x="3657600" y="1143000"/>
            <a:ext cx="1692732" cy="1638678"/>
          </a:xfrm>
          <a:prstGeom prst="rect">
            <a:avLst/>
          </a:prstGeom>
          <a:noFill/>
          <a:ln w="9525">
            <a:noFill/>
            <a:miter lim="800000"/>
            <a:headEnd/>
            <a:tailEnd/>
          </a:ln>
        </p:spPr>
      </p:pic>
      <p:sp>
        <p:nvSpPr>
          <p:cNvPr id="12" name="TextBox 11"/>
          <p:cNvSpPr txBox="1"/>
          <p:nvPr/>
        </p:nvSpPr>
        <p:spPr>
          <a:xfrm>
            <a:off x="4457700" y="609600"/>
            <a:ext cx="2400299" cy="461665"/>
          </a:xfrm>
          <a:prstGeom prst="rect">
            <a:avLst/>
          </a:prstGeom>
          <a:noFill/>
        </p:spPr>
        <p:txBody>
          <a:bodyPr wrap="square" rtlCol="0">
            <a:spAutoFit/>
          </a:bodyPr>
          <a:lstStyle/>
          <a:p>
            <a:r>
              <a:rPr lang="en-US" sz="2400" dirty="0" smtClean="0">
                <a:latin typeface="Freestyle Script" pitchFamily="66" charset="0"/>
              </a:rPr>
              <a:t>Workshop is supported by</a:t>
            </a:r>
            <a:endParaRPr lang="en-US" sz="2400" dirty="0">
              <a:latin typeface="Freestyle Script" pitchFamily="66" charset="0"/>
            </a:endParaRPr>
          </a:p>
        </p:txBody>
      </p:sp>
      <p:sp>
        <p:nvSpPr>
          <p:cNvPr id="13" name="Right Arrow 12"/>
          <p:cNvSpPr/>
          <p:nvPr/>
        </p:nvSpPr>
        <p:spPr>
          <a:xfrm rot="502440">
            <a:off x="6678062" y="994162"/>
            <a:ext cx="409670" cy="1333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1161183">
            <a:off x="552771" y="586057"/>
            <a:ext cx="2209045" cy="2888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7" descr="C:\Users\admin\Desktop\clip1.jpg"/>
          <p:cNvPicPr>
            <a:picLocks noChangeAspect="1" noChangeArrowheads="1"/>
          </p:cNvPicPr>
          <p:nvPr/>
        </p:nvPicPr>
        <p:blipFill>
          <a:blip r:embed="rId6" cstate="print"/>
          <a:srcRect/>
          <a:stretch>
            <a:fillRect/>
          </a:stretch>
        </p:blipFill>
        <p:spPr bwMode="auto">
          <a:xfrm>
            <a:off x="3070122" y="2700925"/>
            <a:ext cx="2867688" cy="510665"/>
          </a:xfrm>
          <a:prstGeom prst="rect">
            <a:avLst/>
          </a:prstGeom>
          <a:noFill/>
          <a:ln w="9525">
            <a:noFill/>
            <a:miter lim="800000"/>
            <a:headEnd/>
            <a:tailEnd/>
          </a:ln>
        </p:spPr>
      </p:pic>
      <p:sp>
        <p:nvSpPr>
          <p:cNvPr id="15" name="Oval 14"/>
          <p:cNvSpPr/>
          <p:nvPr/>
        </p:nvSpPr>
        <p:spPr>
          <a:xfrm>
            <a:off x="76200" y="76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 name="Slide Number Placeholder 1"/>
          <p:cNvSpPr>
            <a:spLocks noGrp="1"/>
          </p:cNvSpPr>
          <p:nvPr>
            <p:ph type="sldNum" sz="quarter" idx="12"/>
          </p:nvPr>
        </p:nvSpPr>
        <p:spPr/>
        <p:txBody>
          <a:bodyPr/>
          <a:lstStyle/>
          <a:p>
            <a:pPr>
              <a:defRPr/>
            </a:pPr>
            <a:fld id="{7A9CEED4-60E8-4184-B2DB-1E7A811F10A1}" type="slidenum">
              <a:rPr lang="en-US" smtClean="0"/>
              <a:pPr>
                <a:defRPr/>
              </a:pPr>
              <a:t>9</a:t>
            </a:fld>
            <a:endParaRPr lang="en-US"/>
          </a:p>
        </p:txBody>
      </p:sp>
    </p:spTree>
    <p:extLst>
      <p:ext uri="{BB962C8B-B14F-4D97-AF65-F5344CB8AC3E}">
        <p14:creationId xmlns:p14="http://schemas.microsoft.com/office/powerpoint/2010/main" val="30424447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6879</TotalTime>
  <Words>2675</Words>
  <Application>Microsoft Office PowerPoint</Application>
  <PresentationFormat>On-screen Show (4:3)</PresentationFormat>
  <Paragraphs>389</Paragraphs>
  <Slides>23</Slides>
  <Notes>11</Notes>
  <HiddenSlides>0</HiddenSlides>
  <MMClips>0</MMClips>
  <ScaleCrop>false</ScaleCrop>
  <HeadingPairs>
    <vt:vector size="4" baseType="variant">
      <vt:variant>
        <vt:lpstr>Theme</vt:lpstr>
      </vt:variant>
      <vt:variant>
        <vt:i4>3</vt:i4>
      </vt:variant>
      <vt:variant>
        <vt:lpstr>Slide Titles</vt:lpstr>
      </vt:variant>
      <vt:variant>
        <vt:i4>23</vt:i4>
      </vt:variant>
    </vt:vector>
  </HeadingPairs>
  <TitlesOfParts>
    <vt:vector size="26" baseType="lpstr">
      <vt:lpstr>Office Theme</vt:lpstr>
      <vt:lpstr>2_Office Theme</vt:lpstr>
      <vt:lpstr>1_Office Theme</vt:lpstr>
      <vt:lpstr>PowerPoint Presentation</vt:lpstr>
      <vt:lpstr>PowerPoint Presentation</vt:lpstr>
      <vt:lpstr>PowerPoint Presentation</vt:lpstr>
      <vt:lpstr>Our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Varun Gupta</cp:lastModifiedBy>
  <cp:revision>364</cp:revision>
  <cp:lastPrinted>2016-05-05T04:22:13Z</cp:lastPrinted>
  <dcterms:created xsi:type="dcterms:W3CDTF">2013-03-07T09:52:34Z</dcterms:created>
  <dcterms:modified xsi:type="dcterms:W3CDTF">2017-01-24T07:49:15Z</dcterms:modified>
</cp:coreProperties>
</file>