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355" r:id="rId3"/>
    <p:sldId id="331" r:id="rId4"/>
    <p:sldId id="346" r:id="rId5"/>
    <p:sldId id="354" r:id="rId6"/>
    <p:sldId id="352" r:id="rId7"/>
    <p:sldId id="353" r:id="rId8"/>
    <p:sldId id="334" r:id="rId9"/>
    <p:sldId id="276" r:id="rId10"/>
    <p:sldId id="275" r:id="rId11"/>
    <p:sldId id="277" r:id="rId12"/>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00"/>
    <a:srgbClr val="FF9966"/>
    <a:srgbClr val="CC0000"/>
    <a:srgbClr val="9900FF"/>
    <a:srgbClr val="FF7C80"/>
    <a:srgbClr val="FFCCCC"/>
    <a:srgbClr val="FF9999"/>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0" autoAdjust="0"/>
    <p:restoredTop sz="93614" autoAdjust="0"/>
  </p:normalViewPr>
  <p:slideViewPr>
    <p:cSldViewPr snapToGrid="0">
      <p:cViewPr varScale="1">
        <p:scale>
          <a:sx n="64" d="100"/>
          <a:sy n="64" d="100"/>
        </p:scale>
        <p:origin x="948" y="66"/>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0D5FDB0F-EDBC-479F-8B0D-1DE2D7D347C1}" type="datetimeFigureOut">
              <a:rPr lang="en-US" smtClean="0"/>
              <a:t>4/12/2017</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C4EA0CD4-C0C9-4A1D-8EB6-1A03A53FC790}" type="slidenum">
              <a:rPr lang="en-US" smtClean="0"/>
              <a:t>‹#›</a:t>
            </a:fld>
            <a:endParaRPr lang="en-US"/>
          </a:p>
        </p:txBody>
      </p:sp>
    </p:spTree>
    <p:extLst>
      <p:ext uri="{BB962C8B-B14F-4D97-AF65-F5344CB8AC3E}">
        <p14:creationId xmlns:p14="http://schemas.microsoft.com/office/powerpoint/2010/main" val="2363274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EA0CD4-C0C9-4A1D-8EB6-1A03A53FC790}" type="slidenum">
              <a:rPr lang="en-US" smtClean="0"/>
              <a:t>1</a:t>
            </a:fld>
            <a:endParaRPr lang="en-US" dirty="0"/>
          </a:p>
        </p:txBody>
      </p:sp>
    </p:spTree>
    <p:extLst>
      <p:ext uri="{BB962C8B-B14F-4D97-AF65-F5344CB8AC3E}">
        <p14:creationId xmlns:p14="http://schemas.microsoft.com/office/powerpoint/2010/main" val="2453577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4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612A91-1247-4E38-B21C-2C00E4278A73}" type="slidenum">
              <a:rPr lang="en-US" smtClean="0"/>
              <a:pPr fontAlgn="base">
                <a:spcBef>
                  <a:spcPct val="0"/>
                </a:spcBef>
                <a:spcAft>
                  <a:spcPct val="0"/>
                </a:spcAft>
                <a:defRPr/>
              </a:pPr>
              <a:t>2</a:t>
            </a:fld>
            <a:endParaRPr lang="en-US"/>
          </a:p>
        </p:txBody>
      </p:sp>
    </p:spTree>
    <p:extLst>
      <p:ext uri="{BB962C8B-B14F-4D97-AF65-F5344CB8AC3E}">
        <p14:creationId xmlns:p14="http://schemas.microsoft.com/office/powerpoint/2010/main" val="2237559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9BF495-BE7E-4EFF-AFF3-CB49652EF52B}" type="slidenum">
              <a:rPr lang="en-US" smtClean="0"/>
              <a:pPr fontAlgn="base">
                <a:spcBef>
                  <a:spcPct val="0"/>
                </a:spcBef>
                <a:spcAft>
                  <a:spcPct val="0"/>
                </a:spcAft>
                <a:defRPr/>
              </a:pPr>
              <a:t>3</a:t>
            </a:fld>
            <a:endParaRPr lang="en-US" dirty="0"/>
          </a:p>
        </p:txBody>
      </p:sp>
    </p:spTree>
    <p:extLst>
      <p:ext uri="{BB962C8B-B14F-4D97-AF65-F5344CB8AC3E}">
        <p14:creationId xmlns:p14="http://schemas.microsoft.com/office/powerpoint/2010/main" val="3566248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B4FE3B0C-E0B9-47A3-8F7C-39EE0B500F20}" type="slidenum">
              <a:rPr lang="en-US" smtClean="0"/>
              <a:pPr>
                <a:defRPr/>
              </a:pPr>
              <a:t>4</a:t>
            </a:fld>
            <a:endParaRPr lang="en-US"/>
          </a:p>
        </p:txBody>
      </p:sp>
    </p:spTree>
    <p:extLst>
      <p:ext uri="{BB962C8B-B14F-4D97-AF65-F5344CB8AC3E}">
        <p14:creationId xmlns:p14="http://schemas.microsoft.com/office/powerpoint/2010/main" val="2288937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A61E2D-EF40-4051-90D6-260169D04BD3}" type="slidenum">
              <a:rPr lang="en-US" smtClean="0"/>
              <a:pPr/>
              <a:t>8</a:t>
            </a:fld>
            <a:endParaRPr lang="en-US"/>
          </a:p>
        </p:txBody>
      </p:sp>
    </p:spTree>
    <p:extLst>
      <p:ext uri="{BB962C8B-B14F-4D97-AF65-F5344CB8AC3E}">
        <p14:creationId xmlns:p14="http://schemas.microsoft.com/office/powerpoint/2010/main" val="3095567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63233" indent="-293551" eaLnBrk="0" hangingPunct="0">
              <a:defRPr>
                <a:solidFill>
                  <a:schemeClr val="tx1"/>
                </a:solidFill>
                <a:latin typeface="Arial" panose="020B0604020202020204" pitchFamily="34" charset="0"/>
                <a:cs typeface="Arial" panose="020B0604020202020204" pitchFamily="34" charset="0"/>
              </a:defRPr>
            </a:lvl2pPr>
            <a:lvl3pPr marL="1174204" indent="-234841" eaLnBrk="0" hangingPunct="0">
              <a:defRPr>
                <a:solidFill>
                  <a:schemeClr val="tx1"/>
                </a:solidFill>
                <a:latin typeface="Arial" panose="020B0604020202020204" pitchFamily="34" charset="0"/>
                <a:cs typeface="Arial" panose="020B0604020202020204" pitchFamily="34" charset="0"/>
              </a:defRPr>
            </a:lvl3pPr>
            <a:lvl4pPr marL="1643885" indent="-234841" eaLnBrk="0" hangingPunct="0">
              <a:defRPr>
                <a:solidFill>
                  <a:schemeClr val="tx1"/>
                </a:solidFill>
                <a:latin typeface="Arial" panose="020B0604020202020204" pitchFamily="34" charset="0"/>
                <a:cs typeface="Arial" panose="020B0604020202020204" pitchFamily="34" charset="0"/>
              </a:defRPr>
            </a:lvl4pPr>
            <a:lvl5pPr marL="2113567" indent="-234841" eaLnBrk="0" hangingPunct="0">
              <a:defRPr>
                <a:solidFill>
                  <a:schemeClr val="tx1"/>
                </a:solidFill>
                <a:latin typeface="Arial" panose="020B0604020202020204" pitchFamily="34" charset="0"/>
                <a:cs typeface="Arial" panose="020B0604020202020204" pitchFamily="34" charset="0"/>
              </a:defRPr>
            </a:lvl5pPr>
            <a:lvl6pPr marL="2583249"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52930"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22612"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92293"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F3EF6B-A8E6-415D-93FF-9FAF8745DAC9}" type="slidenum">
              <a:rPr lang="en-US">
                <a:latin typeface="Tahoma" panose="020B0604030504040204" pitchFamily="34" charset="0"/>
              </a:rPr>
              <a:pPr eaLnBrk="1" hangingPunct="1"/>
              <a:t>10</a:t>
            </a:fld>
            <a:endParaRPr lang="en-US">
              <a:latin typeface="Tahoma" panose="020B0604030504040204" pitchFamily="34" charset="0"/>
            </a:endParaRPr>
          </a:p>
        </p:txBody>
      </p:sp>
      <p:sp>
        <p:nvSpPr>
          <p:cNvPr id="38915" name="Slide Image Placeholder 1"/>
          <p:cNvSpPr>
            <a:spLocks noGrp="1" noRot="1" noChangeAspect="1" noTextEdit="1"/>
          </p:cNvSpPr>
          <p:nvPr>
            <p:ph type="sldImg"/>
          </p:nvPr>
        </p:nvSpPr>
        <p:spPr bwMode="auto">
          <a:xfrm>
            <a:off x="412750" y="714375"/>
            <a:ext cx="6353175" cy="35734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Notes Placeholder 2"/>
          <p:cNvSpPr>
            <a:spLocks noGrp="1"/>
          </p:cNvSpPr>
          <p:nvPr>
            <p:ph type="body" idx="1"/>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85365" tIns="42680" rIns="85365" bIns="42680" numCol="1" anchor="t" anchorCtr="0" compatLnSpc="1">
            <a:prstTxWarp prst="textNoShape">
              <a:avLst/>
            </a:prstTxWarp>
          </a:bodyPr>
          <a:lstStyle/>
          <a:p>
            <a:pPr eaLnBrk="1" hangingPunct="1">
              <a:spcBef>
                <a:spcPct val="0"/>
              </a:spcBef>
            </a:pPr>
            <a:endParaRPr lang="en-US" altLang="en-US">
              <a:ea typeface="MS PGothic" panose="020B0600070205080204" pitchFamily="34" charset="-128"/>
            </a:endParaRPr>
          </a:p>
        </p:txBody>
      </p:sp>
      <p:sp>
        <p:nvSpPr>
          <p:cNvPr id="38917" name="Slide Number Placeholder 3"/>
          <p:cNvSpPr txBox="1">
            <a:spLocks noGrp="1"/>
          </p:cNvSpPr>
          <p:nvPr/>
        </p:nvSpPr>
        <p:spPr bwMode="auto">
          <a:xfrm>
            <a:off x="4066042" y="9054224"/>
            <a:ext cx="3110965" cy="477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65" tIns="42680" rIns="85365" bIns="42680"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8B9213CB-7600-4D62-9F50-6C0719DB1E2B}" type="slidenum">
              <a:rPr lang="en-US" altLang="en-US" sz="1100"/>
              <a:pPr algn="r" eaLnBrk="1" hangingPunct="1">
                <a:spcBef>
                  <a:spcPct val="0"/>
                </a:spcBef>
              </a:pPr>
              <a:t>10</a:t>
            </a:fld>
            <a:endParaRPr lang="en-US" altLang="en-US" sz="1100"/>
          </a:p>
        </p:txBody>
      </p:sp>
    </p:spTree>
    <p:extLst>
      <p:ext uri="{BB962C8B-B14F-4D97-AF65-F5344CB8AC3E}">
        <p14:creationId xmlns:p14="http://schemas.microsoft.com/office/powerpoint/2010/main" val="1892472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D3566FF-87FB-40A2-9125-4C575B63E16A}" type="slidenum">
              <a:rPr lang="en-US" smtClean="0"/>
              <a:pPr fontAlgn="base">
                <a:spcBef>
                  <a:spcPct val="0"/>
                </a:spcBef>
                <a:spcAft>
                  <a:spcPct val="0"/>
                </a:spcAft>
                <a:defRPr/>
              </a:pPr>
              <a:t>11</a:t>
            </a:fld>
            <a:endParaRPr lang="en-US"/>
          </a:p>
        </p:txBody>
      </p:sp>
    </p:spTree>
    <p:extLst>
      <p:ext uri="{BB962C8B-B14F-4D97-AF65-F5344CB8AC3E}">
        <p14:creationId xmlns:p14="http://schemas.microsoft.com/office/powerpoint/2010/main" val="3457526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29F964-AB5E-4BBD-98D5-D86F512E10F3}"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127950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29F964-AB5E-4BBD-98D5-D86F512E10F3}"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1448B-BCFF-44E5-886D-56AEBA518A61}" type="slidenum">
              <a:rPr lang="en-US" smtClean="0"/>
              <a:t>‹#›</a:t>
            </a:fld>
            <a:endParaRPr lang="en-US"/>
          </a:p>
        </p:txBody>
      </p:sp>
    </p:spTree>
    <p:extLst>
      <p:ext uri="{BB962C8B-B14F-4D97-AF65-F5344CB8AC3E}">
        <p14:creationId xmlns:p14="http://schemas.microsoft.com/office/powerpoint/2010/main" val="3556535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29F964-AB5E-4BBD-98D5-D86F512E10F3}"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1448B-BCFF-44E5-886D-56AEBA518A61}" type="slidenum">
              <a:rPr lang="en-US" smtClean="0"/>
              <a:t>‹#›</a:t>
            </a:fld>
            <a:endParaRPr lang="en-US"/>
          </a:p>
        </p:txBody>
      </p:sp>
    </p:spTree>
    <p:extLst>
      <p:ext uri="{BB962C8B-B14F-4D97-AF65-F5344CB8AC3E}">
        <p14:creationId xmlns:p14="http://schemas.microsoft.com/office/powerpoint/2010/main" val="416776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29F964-AB5E-4BBD-98D5-D86F512E10F3}"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lvl1pPr>
          </a:lstStyle>
          <a:p>
            <a:r>
              <a:rPr lang="en-US" dirty="0"/>
              <a:t>2</a:t>
            </a:r>
          </a:p>
        </p:txBody>
      </p:sp>
    </p:spTree>
    <p:extLst>
      <p:ext uri="{BB962C8B-B14F-4D97-AF65-F5344CB8AC3E}">
        <p14:creationId xmlns:p14="http://schemas.microsoft.com/office/powerpoint/2010/main" val="413308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9F964-AB5E-4BBD-98D5-D86F512E10F3}" type="datetimeFigureOut">
              <a:rPr lang="en-US" smtClean="0"/>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1448B-BCFF-44E5-886D-56AEBA518A61}" type="slidenum">
              <a:rPr lang="en-US" smtClean="0"/>
              <a:t>‹#›</a:t>
            </a:fld>
            <a:endParaRPr lang="en-US"/>
          </a:p>
        </p:txBody>
      </p:sp>
    </p:spTree>
    <p:extLst>
      <p:ext uri="{BB962C8B-B14F-4D97-AF65-F5344CB8AC3E}">
        <p14:creationId xmlns:p14="http://schemas.microsoft.com/office/powerpoint/2010/main" val="84945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29F964-AB5E-4BBD-98D5-D86F512E10F3}" type="datetimeFigureOut">
              <a:rPr lang="en-US" smtClean="0"/>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71448B-BCFF-44E5-886D-56AEBA518A61}" type="slidenum">
              <a:rPr lang="en-US" smtClean="0"/>
              <a:t>‹#›</a:t>
            </a:fld>
            <a:endParaRPr lang="en-US"/>
          </a:p>
        </p:txBody>
      </p:sp>
    </p:spTree>
    <p:extLst>
      <p:ext uri="{BB962C8B-B14F-4D97-AF65-F5344CB8AC3E}">
        <p14:creationId xmlns:p14="http://schemas.microsoft.com/office/powerpoint/2010/main" val="243012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29F964-AB5E-4BBD-98D5-D86F512E10F3}" type="datetimeFigureOut">
              <a:rPr lang="en-US" smtClean="0"/>
              <a:t>4/12/2017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71448B-BCFF-44E5-886D-56AEBA518A61}" type="slidenum">
              <a:rPr lang="en-US" smtClean="0"/>
              <a:t>‹#›</a:t>
            </a:fld>
            <a:endParaRPr lang="en-US"/>
          </a:p>
        </p:txBody>
      </p:sp>
    </p:spTree>
    <p:extLst>
      <p:ext uri="{BB962C8B-B14F-4D97-AF65-F5344CB8AC3E}">
        <p14:creationId xmlns:p14="http://schemas.microsoft.com/office/powerpoint/2010/main" val="274906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29F964-AB5E-4BBD-98D5-D86F512E10F3}" type="datetimeFigureOut">
              <a:rPr lang="en-US" smtClean="0"/>
              <a:t>4/12/2017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71448B-BCFF-44E5-886D-56AEBA518A61}" type="slidenum">
              <a:rPr lang="en-US" smtClean="0"/>
              <a:t>‹#›</a:t>
            </a:fld>
            <a:endParaRPr lang="en-US"/>
          </a:p>
        </p:txBody>
      </p:sp>
    </p:spTree>
    <p:extLst>
      <p:ext uri="{BB962C8B-B14F-4D97-AF65-F5344CB8AC3E}">
        <p14:creationId xmlns:p14="http://schemas.microsoft.com/office/powerpoint/2010/main" val="17647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9F964-AB5E-4BBD-98D5-D86F512E10F3}" type="datetimeFigureOut">
              <a:rPr lang="en-US" smtClean="0"/>
              <a:t>4/12/2017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71448B-BCFF-44E5-886D-56AEBA518A61}" type="slidenum">
              <a:rPr lang="en-US" smtClean="0"/>
              <a:t>‹#›</a:t>
            </a:fld>
            <a:endParaRPr lang="en-US"/>
          </a:p>
        </p:txBody>
      </p:sp>
    </p:spTree>
    <p:extLst>
      <p:ext uri="{BB962C8B-B14F-4D97-AF65-F5344CB8AC3E}">
        <p14:creationId xmlns:p14="http://schemas.microsoft.com/office/powerpoint/2010/main" val="3137717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9F964-AB5E-4BBD-98D5-D86F512E10F3}" type="datetimeFigureOut">
              <a:rPr lang="en-US" smtClean="0"/>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71448B-BCFF-44E5-886D-56AEBA518A61}" type="slidenum">
              <a:rPr lang="en-US" smtClean="0"/>
              <a:t>‹#›</a:t>
            </a:fld>
            <a:endParaRPr lang="en-US"/>
          </a:p>
        </p:txBody>
      </p:sp>
    </p:spTree>
    <p:extLst>
      <p:ext uri="{BB962C8B-B14F-4D97-AF65-F5344CB8AC3E}">
        <p14:creationId xmlns:p14="http://schemas.microsoft.com/office/powerpoint/2010/main" val="878857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9F964-AB5E-4BBD-98D5-D86F512E10F3}" type="datetimeFigureOut">
              <a:rPr lang="en-US" smtClean="0"/>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71448B-BCFF-44E5-886D-56AEBA518A61}" type="slidenum">
              <a:rPr lang="en-US" smtClean="0"/>
              <a:t>‹#›</a:t>
            </a:fld>
            <a:endParaRPr lang="en-US"/>
          </a:p>
        </p:txBody>
      </p:sp>
    </p:spTree>
    <p:extLst>
      <p:ext uri="{BB962C8B-B14F-4D97-AF65-F5344CB8AC3E}">
        <p14:creationId xmlns:p14="http://schemas.microsoft.com/office/powerpoint/2010/main" val="135889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email">
            <a:alphaModFix amt="18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9F964-AB5E-4BBD-98D5-D86F512E10F3}" type="datetimeFigureOut">
              <a:rPr lang="en-US" smtClean="0"/>
              <a:t>4/12/2017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1448B-BCFF-44E5-886D-56AEBA518A61}" type="slidenum">
              <a:rPr lang="en-US" smtClean="0"/>
              <a:t>‹#›</a:t>
            </a:fld>
            <a:endParaRPr lang="en-US"/>
          </a:p>
        </p:txBody>
      </p:sp>
    </p:spTree>
    <p:extLst>
      <p:ext uri="{BB962C8B-B14F-4D97-AF65-F5344CB8AC3E}">
        <p14:creationId xmlns:p14="http://schemas.microsoft.com/office/powerpoint/2010/main" val="2155247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image" Target="../media/image41.jpeg"/><Relationship Id="rId26" Type="http://schemas.openxmlformats.org/officeDocument/2006/relationships/image" Target="../media/image49.png"/><Relationship Id="rId39" Type="http://schemas.openxmlformats.org/officeDocument/2006/relationships/image" Target="../media/image62.jpeg"/><Relationship Id="rId21" Type="http://schemas.openxmlformats.org/officeDocument/2006/relationships/image" Target="../media/image44.jpeg"/><Relationship Id="rId34" Type="http://schemas.openxmlformats.org/officeDocument/2006/relationships/image" Target="../media/image57.png"/><Relationship Id="rId42" Type="http://schemas.openxmlformats.org/officeDocument/2006/relationships/image" Target="../media/image65.jpeg"/><Relationship Id="rId47" Type="http://schemas.openxmlformats.org/officeDocument/2006/relationships/image" Target="../media/image70.png"/><Relationship Id="rId50" Type="http://schemas.openxmlformats.org/officeDocument/2006/relationships/image" Target="../media/image73.png"/><Relationship Id="rId55" Type="http://schemas.openxmlformats.org/officeDocument/2006/relationships/image" Target="../media/image78.png"/><Relationship Id="rId7" Type="http://schemas.openxmlformats.org/officeDocument/2006/relationships/image" Target="../media/image30.png"/><Relationship Id="rId12" Type="http://schemas.openxmlformats.org/officeDocument/2006/relationships/image" Target="../media/image35.jpeg"/><Relationship Id="rId17" Type="http://schemas.openxmlformats.org/officeDocument/2006/relationships/image" Target="../media/image40.jpeg"/><Relationship Id="rId25" Type="http://schemas.openxmlformats.org/officeDocument/2006/relationships/image" Target="../media/image48.jpeg"/><Relationship Id="rId33" Type="http://schemas.openxmlformats.org/officeDocument/2006/relationships/image" Target="../media/image56.jpeg"/><Relationship Id="rId38" Type="http://schemas.openxmlformats.org/officeDocument/2006/relationships/image" Target="../media/image61.jpeg"/><Relationship Id="rId46" Type="http://schemas.openxmlformats.org/officeDocument/2006/relationships/image" Target="../media/image69.jpeg"/><Relationship Id="rId59" Type="http://schemas.openxmlformats.org/officeDocument/2006/relationships/image" Target="../media/image82.jpeg"/><Relationship Id="rId2" Type="http://schemas.openxmlformats.org/officeDocument/2006/relationships/notesSlide" Target="../notesSlides/notesSlide6.xml"/><Relationship Id="rId16" Type="http://schemas.openxmlformats.org/officeDocument/2006/relationships/image" Target="../media/image39.jpeg"/><Relationship Id="rId20" Type="http://schemas.openxmlformats.org/officeDocument/2006/relationships/image" Target="../media/image43.png"/><Relationship Id="rId29" Type="http://schemas.openxmlformats.org/officeDocument/2006/relationships/image" Target="../media/image52.jpeg"/><Relationship Id="rId41" Type="http://schemas.openxmlformats.org/officeDocument/2006/relationships/image" Target="../media/image64.jpeg"/><Relationship Id="rId54"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29.jpeg"/><Relationship Id="rId11" Type="http://schemas.openxmlformats.org/officeDocument/2006/relationships/image" Target="../media/image34.jpeg"/><Relationship Id="rId24" Type="http://schemas.openxmlformats.org/officeDocument/2006/relationships/image" Target="../media/image47.png"/><Relationship Id="rId32" Type="http://schemas.openxmlformats.org/officeDocument/2006/relationships/image" Target="../media/image55.jpeg"/><Relationship Id="rId37" Type="http://schemas.openxmlformats.org/officeDocument/2006/relationships/image" Target="../media/image60.png"/><Relationship Id="rId40" Type="http://schemas.openxmlformats.org/officeDocument/2006/relationships/image" Target="../media/image63.jpeg"/><Relationship Id="rId45" Type="http://schemas.openxmlformats.org/officeDocument/2006/relationships/image" Target="../media/image68.png"/><Relationship Id="rId53" Type="http://schemas.openxmlformats.org/officeDocument/2006/relationships/image" Target="../media/image76.png"/><Relationship Id="rId58" Type="http://schemas.openxmlformats.org/officeDocument/2006/relationships/image" Target="../media/image81.png"/><Relationship Id="rId5" Type="http://schemas.openxmlformats.org/officeDocument/2006/relationships/image" Target="../media/image28.png"/><Relationship Id="rId15" Type="http://schemas.openxmlformats.org/officeDocument/2006/relationships/image" Target="../media/image38.jpeg"/><Relationship Id="rId23" Type="http://schemas.openxmlformats.org/officeDocument/2006/relationships/image" Target="../media/image46.png"/><Relationship Id="rId28" Type="http://schemas.openxmlformats.org/officeDocument/2006/relationships/image" Target="../media/image51.jpeg"/><Relationship Id="rId36" Type="http://schemas.openxmlformats.org/officeDocument/2006/relationships/image" Target="../media/image59.jpeg"/><Relationship Id="rId49" Type="http://schemas.openxmlformats.org/officeDocument/2006/relationships/image" Target="../media/image72.jpeg"/><Relationship Id="rId57" Type="http://schemas.openxmlformats.org/officeDocument/2006/relationships/image" Target="../media/image80.jpeg"/><Relationship Id="rId10" Type="http://schemas.openxmlformats.org/officeDocument/2006/relationships/image" Target="../media/image33.jpeg"/><Relationship Id="rId19" Type="http://schemas.openxmlformats.org/officeDocument/2006/relationships/image" Target="../media/image42.jpeg"/><Relationship Id="rId31" Type="http://schemas.openxmlformats.org/officeDocument/2006/relationships/image" Target="../media/image54.jpeg"/><Relationship Id="rId44" Type="http://schemas.openxmlformats.org/officeDocument/2006/relationships/image" Target="../media/image67.png"/><Relationship Id="rId52" Type="http://schemas.openxmlformats.org/officeDocument/2006/relationships/image" Target="../media/image75.jpeg"/><Relationship Id="rId4" Type="http://schemas.openxmlformats.org/officeDocument/2006/relationships/image" Target="../media/image27.png"/><Relationship Id="rId9" Type="http://schemas.openxmlformats.org/officeDocument/2006/relationships/image" Target="../media/image32.jpeg"/><Relationship Id="rId14" Type="http://schemas.openxmlformats.org/officeDocument/2006/relationships/image" Target="../media/image37.jpeg"/><Relationship Id="rId22" Type="http://schemas.openxmlformats.org/officeDocument/2006/relationships/image" Target="../media/image45.png"/><Relationship Id="rId27" Type="http://schemas.openxmlformats.org/officeDocument/2006/relationships/image" Target="../media/image50.png"/><Relationship Id="rId30" Type="http://schemas.openxmlformats.org/officeDocument/2006/relationships/image" Target="../media/image53.jpeg"/><Relationship Id="rId35" Type="http://schemas.openxmlformats.org/officeDocument/2006/relationships/image" Target="../media/image58.jpeg"/><Relationship Id="rId43" Type="http://schemas.openxmlformats.org/officeDocument/2006/relationships/image" Target="../media/image66.jpeg"/><Relationship Id="rId48" Type="http://schemas.openxmlformats.org/officeDocument/2006/relationships/image" Target="../media/image71.jpeg"/><Relationship Id="rId56" Type="http://schemas.openxmlformats.org/officeDocument/2006/relationships/image" Target="../media/image79.png"/><Relationship Id="rId8" Type="http://schemas.openxmlformats.org/officeDocument/2006/relationships/image" Target="../media/image31.png"/><Relationship Id="rId51" Type="http://schemas.openxmlformats.org/officeDocument/2006/relationships/image" Target="../media/image74.jpeg"/><Relationship Id="rId3" Type="http://schemas.openxmlformats.org/officeDocument/2006/relationships/image" Target="../media/image26.jpeg"/></Relationships>
</file>

<file path=ppt/slides/_rels/slide1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emf"/><Relationship Id="rId4" Type="http://schemas.openxmlformats.org/officeDocument/2006/relationships/image" Target="../media/image10.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cid:image006.jpg@01CFF854.65A7C9B0" TargetMode="External"/><Relationship Id="rId3" Type="http://schemas.openxmlformats.org/officeDocument/2006/relationships/image" Target="../media/image16.jpeg"/><Relationship Id="rId7" Type="http://schemas.openxmlformats.org/officeDocument/2006/relationships/image" Target="../media/image20.jpeg"/><Relationship Id="rId12" Type="http://schemas.openxmlformats.org/officeDocument/2006/relationships/image" Target="../media/image25.jpe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descr="C:\Users\Varun\Dropbox\Artwork For MLA India - Branding 2016\Swirl_Logos\Yellow_Mayleigh_HighRes_FINALMASTER.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395854" y="-634601"/>
            <a:ext cx="3348772" cy="3348772"/>
          </a:xfrm>
          <a:prstGeom prst="rect">
            <a:avLst/>
          </a:prstGeom>
          <a:noFill/>
          <a:extLst>
            <a:ext uri="{909E8E84-426E-40DD-AFC4-6F175D3DCCD1}">
              <a14:hiddenFill xmlns:a14="http://schemas.microsoft.com/office/drawing/2010/main">
                <a:solidFill>
                  <a:srgbClr val="FFFFFF"/>
                </a:solidFill>
              </a14:hiddenFill>
            </a:ext>
          </a:extLst>
        </p:spPr>
      </p:pic>
      <p:sp>
        <p:nvSpPr>
          <p:cNvPr id="12" name="Rounded Rectangle 11"/>
          <p:cNvSpPr/>
          <p:nvPr/>
        </p:nvSpPr>
        <p:spPr>
          <a:xfrm>
            <a:off x="1858679" y="4819319"/>
            <a:ext cx="9184944" cy="1187354"/>
          </a:xfrm>
          <a:prstGeom prst="roundRect">
            <a:avLst/>
          </a:prstGeom>
          <a:no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dirty="0">
                <a:solidFill>
                  <a:srgbClr val="0070C0"/>
                </a:solidFill>
              </a:rPr>
              <a:t>Create first impressions, engage in purposeful conversations, build trust with internal and external clients and coach, motivate &amp; develop your teams</a:t>
            </a:r>
          </a:p>
          <a:p>
            <a:pPr algn="ctr"/>
            <a:r>
              <a:rPr lang="en-US" sz="2800" b="1" dirty="0">
                <a:solidFill>
                  <a:srgbClr val="0070C0"/>
                </a:solidFill>
              </a:rPr>
              <a:t>Approach note: Ver2.0/ 28</a:t>
            </a:r>
            <a:r>
              <a:rPr lang="en-US" sz="2800" b="1" baseline="30000" dirty="0">
                <a:solidFill>
                  <a:srgbClr val="0070C0"/>
                </a:solidFill>
              </a:rPr>
              <a:t>th</a:t>
            </a:r>
            <a:r>
              <a:rPr lang="en-US" sz="2800" b="1" dirty="0">
                <a:solidFill>
                  <a:srgbClr val="0070C0"/>
                </a:solidFill>
              </a:rPr>
              <a:t>  November’16</a:t>
            </a:r>
          </a:p>
        </p:txBody>
      </p:sp>
      <p:pic>
        <p:nvPicPr>
          <p:cNvPr id="16" name="Picture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744111" y="1569643"/>
            <a:ext cx="6625980" cy="2687540"/>
          </a:xfrm>
          <a:prstGeom prst="rect">
            <a:avLst/>
          </a:prstGeom>
          <a:ln>
            <a:noFill/>
          </a:ln>
          <a:effectLst>
            <a:outerShdw blurRad="292100" dist="139700" dir="2700000" algn="tl" rotWithShape="0">
              <a:srgbClr val="333333">
                <a:alpha val="65000"/>
              </a:srgbClr>
            </a:outerShdw>
          </a:effectLst>
        </p:spPr>
      </p:pic>
      <p:pic>
        <p:nvPicPr>
          <p:cNvPr id="7" name="Picture 8" descr="http://www.adaptive.com/wp-content/uploads/2013/01/cognizant_notag_cmyk-01.jpg"/>
          <p:cNvPicPr>
            <a:picLocks noChangeAspect="1" noChangeArrowheads="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0" y="0"/>
            <a:ext cx="3952976" cy="1537268"/>
          </a:xfrm>
          <a:prstGeom prst="rect">
            <a:avLst/>
          </a:prstGeom>
          <a:noFill/>
          <a:ln w="9525">
            <a:noFill/>
            <a:miter lim="800000"/>
            <a:headEnd/>
            <a:tailEnd/>
          </a:ln>
        </p:spPr>
      </p:pic>
    </p:spTree>
    <p:extLst>
      <p:ext uri="{BB962C8B-B14F-4D97-AF65-F5344CB8AC3E}">
        <p14:creationId xmlns:p14="http://schemas.microsoft.com/office/powerpoint/2010/main" val="2997852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5" descr="xerox.jp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070976" y="3810001"/>
            <a:ext cx="159702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11" descr="http://1.bp.blogspot.com/_AcBUSVxs82w/S-opoW1jzYI/AAAAAAAAcrc/BFP8BbYq_ZQ/s1600/Ranbaxy.gif"/>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495800" y="6089650"/>
            <a:ext cx="25908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3" descr="C:\Kanika\Design\Logo\sun-financial-logo.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334000" y="3505201"/>
            <a:ext cx="139065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16" descr="logo-gsk.gif"/>
          <p:cNvPicPr>
            <a:picLocks noChangeAspect="1"/>
          </p:cNvPicPr>
          <p:nvPr/>
        </p:nvPicPr>
        <p:blipFill>
          <a:blip r:embed="rId6">
            <a:extLst>
              <a:ext uri="{28A0092B-C50C-407E-A947-70E740481C1C}">
                <a14:useLocalDpi xmlns:a14="http://schemas.microsoft.com/office/drawing/2010/main"/>
              </a:ext>
            </a:extLst>
          </a:blip>
          <a:srcRect/>
          <a:stretch>
            <a:fillRect/>
          </a:stretch>
        </p:blipFill>
        <p:spPr bwMode="auto">
          <a:xfrm>
            <a:off x="5853113" y="1052513"/>
            <a:ext cx="16827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18" descr="logo_aricent.gif"/>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auto">
          <a:xfrm>
            <a:off x="7772400" y="5791200"/>
            <a:ext cx="167640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descr="ansal_logo.gif"/>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7010400" y="6248400"/>
            <a:ext cx="1600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2" descr="E:\Clipart\Logo\Grant Thornton logo.gif"/>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686800" y="4487864"/>
            <a:ext cx="175260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28" descr="bristlecone-logo.jpg"/>
          <p:cNvPicPr>
            <a:picLocks noChangeAspect="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598614" y="1582739"/>
            <a:ext cx="1622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22" descr="hyatt_main logo.gif"/>
          <p:cNvPicPr>
            <a:picLocks noChangeAspect="1"/>
          </p:cNvPicPr>
          <p:nvPr/>
        </p:nvPicPr>
        <p:blipFill>
          <a:blip r:embed="rId11">
            <a:extLst>
              <a:ext uri="{28A0092B-C50C-407E-A947-70E740481C1C}">
                <a14:useLocalDpi xmlns:a14="http://schemas.microsoft.com/office/drawing/2010/main"/>
              </a:ext>
            </a:extLst>
          </a:blip>
          <a:srcRect/>
          <a:stretch>
            <a:fillRect/>
          </a:stretch>
        </p:blipFill>
        <p:spPr bwMode="auto">
          <a:xfrm>
            <a:off x="6248400" y="4724400"/>
            <a:ext cx="10858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5" name="Picture 29" descr="Alcatel Lucent_Logo.jpg"/>
          <p:cNvPicPr>
            <a:picLocks noChangeAspect="1"/>
          </p:cNvPicPr>
          <p:nvPr/>
        </p:nvPicPr>
        <p:blipFill>
          <a:blip r:embed="rId12">
            <a:extLst>
              <a:ext uri="{28A0092B-C50C-407E-A947-70E740481C1C}">
                <a14:useLocalDpi xmlns:a14="http://schemas.microsoft.com/office/drawing/2010/main"/>
              </a:ext>
            </a:extLst>
          </a:blip>
          <a:srcRect/>
          <a:stretch>
            <a:fillRect/>
          </a:stretch>
        </p:blipFill>
        <p:spPr bwMode="auto">
          <a:xfrm>
            <a:off x="4800601" y="1747838"/>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Picture 31" descr="Artech Info_Logo.gif"/>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7620001" y="4572000"/>
            <a:ext cx="9191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7" name="Picture 32" descr="Comviva_logo_Final.jpg"/>
          <p:cNvPicPr>
            <a:picLocks noChangeAspect="1"/>
          </p:cNvPicPr>
          <p:nvPr/>
        </p:nvPicPr>
        <p:blipFill>
          <a:blip r:embed="rId14" cstate="email">
            <a:extLst>
              <a:ext uri="{28A0092B-C50C-407E-A947-70E740481C1C}">
                <a14:useLocalDpi xmlns:a14="http://schemas.microsoft.com/office/drawing/2010/main"/>
              </a:ext>
            </a:extLst>
          </a:blip>
          <a:srcRect/>
          <a:stretch>
            <a:fillRect/>
          </a:stretch>
        </p:blipFill>
        <p:spPr bwMode="auto">
          <a:xfrm>
            <a:off x="3276601" y="5181600"/>
            <a:ext cx="1609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8" name="Picture 34" descr="dell logo3.jpg"/>
          <p:cNvPicPr>
            <a:picLocks noChangeAspect="1"/>
          </p:cNvPicPr>
          <p:nvPr/>
        </p:nvPicPr>
        <p:blipFill>
          <a:blip r:embed="rId15" cstate="email">
            <a:extLst>
              <a:ext uri="{28A0092B-C50C-407E-A947-70E740481C1C}">
                <a14:useLocalDpi xmlns:a14="http://schemas.microsoft.com/office/drawing/2010/main"/>
              </a:ext>
            </a:extLst>
          </a:blip>
          <a:srcRect/>
          <a:stretch>
            <a:fillRect/>
          </a:stretch>
        </p:blipFill>
        <p:spPr bwMode="auto">
          <a:xfrm>
            <a:off x="3810000" y="2209800"/>
            <a:ext cx="12192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9" name="Picture 37" descr="D:\1\Mydocs in D\1 life strategies\Images\Punj Lloyd_Logo.JPG"/>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6024563" y="5715001"/>
            <a:ext cx="1600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0" name="Picture 38" descr="D:\1\Mydocs in D\1 life strategies\Images\sopra_Logo.JPG"/>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4800600" y="2362201"/>
            <a:ext cx="1042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1" name="Picture 40" descr="huawei logo.jpg"/>
          <p:cNvPicPr>
            <a:picLocks noChangeAspect="1"/>
          </p:cNvPicPr>
          <p:nvPr/>
        </p:nvPicPr>
        <p:blipFill>
          <a:blip r:embed="rId18" cstate="email">
            <a:extLst>
              <a:ext uri="{28A0092B-C50C-407E-A947-70E740481C1C}">
                <a14:useLocalDpi xmlns:a14="http://schemas.microsoft.com/office/drawing/2010/main"/>
              </a:ext>
            </a:extLst>
          </a:blip>
          <a:srcRect/>
          <a:stretch>
            <a:fillRect/>
          </a:stretch>
        </p:blipFill>
        <p:spPr bwMode="auto">
          <a:xfrm>
            <a:off x="4419601" y="1052513"/>
            <a:ext cx="6842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2" name="Picture 42" descr="tv_today_network.jpg"/>
          <p:cNvPicPr>
            <a:picLocks noChangeAspect="1"/>
          </p:cNvPicPr>
          <p:nvPr/>
        </p:nvPicPr>
        <p:blipFill>
          <a:blip r:embed="rId19" cstate="email">
            <a:extLst>
              <a:ext uri="{28A0092B-C50C-407E-A947-70E740481C1C}">
                <a14:useLocalDpi xmlns:a14="http://schemas.microsoft.com/office/drawing/2010/main"/>
              </a:ext>
            </a:extLst>
          </a:blip>
          <a:srcRect/>
          <a:stretch>
            <a:fillRect/>
          </a:stretch>
        </p:blipFill>
        <p:spPr bwMode="auto">
          <a:xfrm>
            <a:off x="3352800" y="1295400"/>
            <a:ext cx="8382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3" name="Picture 51" descr="HCCB logo.png"/>
          <p:cNvPicPr>
            <a:picLocks noChangeAspect="1"/>
          </p:cNvPicPr>
          <p:nvPr/>
        </p:nvPicPr>
        <p:blipFill>
          <a:blip r:embed="rId20" cstate="email">
            <a:extLst>
              <a:ext uri="{28A0092B-C50C-407E-A947-70E740481C1C}">
                <a14:useLocalDpi xmlns:a14="http://schemas.microsoft.com/office/drawing/2010/main"/>
              </a:ext>
            </a:extLst>
          </a:blip>
          <a:srcRect/>
          <a:stretch>
            <a:fillRect/>
          </a:stretch>
        </p:blipFill>
        <p:spPr bwMode="auto">
          <a:xfrm>
            <a:off x="1524000" y="3048001"/>
            <a:ext cx="26304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4" name="Picture 2" descr="E:\Maynard Leigh Associates\Images &amp; Videos\LOGO\Unitech_new.jpg"/>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a:off x="3114676" y="6273800"/>
            <a:ext cx="15335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5" name="Picture 51" descr="E:\Maynard Leigh Associates\Images &amp; Videos\LOGO\Max Bupa_Logo.png"/>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5951538" y="2189164"/>
            <a:ext cx="12557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6" name="Picture 1" descr="E:\Maynard Leigh Associates\Images &amp; Videos\LOGO\exl logo.gif"/>
          <p:cNvPicPr>
            <a:picLocks noChangeAspect="1" noChangeArrowheads="1"/>
          </p:cNvPicPr>
          <p:nvPr/>
        </p:nvPicPr>
        <p:blipFill>
          <a:blip r:embed="rId23" cstate="email">
            <a:extLst>
              <a:ext uri="{28A0092B-C50C-407E-A947-70E740481C1C}">
                <a14:useLocalDpi xmlns:a14="http://schemas.microsoft.com/office/drawing/2010/main"/>
              </a:ext>
            </a:extLst>
          </a:blip>
          <a:srcRect l="17519"/>
          <a:stretch>
            <a:fillRect/>
          </a:stretch>
        </p:blipFill>
        <p:spPr bwMode="auto">
          <a:xfrm>
            <a:off x="8280401" y="3762376"/>
            <a:ext cx="8874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7" name="Picture 54" descr="sony_india_logo.gif"/>
          <p:cNvPicPr>
            <a:picLocks noChangeAspect="1"/>
          </p:cNvPicPr>
          <p:nvPr/>
        </p:nvPicPr>
        <p:blipFill>
          <a:blip r:embed="rId24" cstate="email">
            <a:extLst>
              <a:ext uri="{28A0092B-C50C-407E-A947-70E740481C1C}">
                <a14:useLocalDpi xmlns:a14="http://schemas.microsoft.com/office/drawing/2010/main"/>
              </a:ext>
            </a:extLst>
          </a:blip>
          <a:srcRect/>
          <a:stretch>
            <a:fillRect/>
          </a:stretch>
        </p:blipFill>
        <p:spPr bwMode="auto">
          <a:xfrm>
            <a:off x="8534400" y="2362201"/>
            <a:ext cx="9906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8" name="Picture 48" descr="hsbclogo"/>
          <p:cNvPicPr>
            <a:picLocks noChangeAspect="1" noChangeArrowheads="1"/>
          </p:cNvPicPr>
          <p:nvPr/>
        </p:nvPicPr>
        <p:blipFill>
          <a:blip r:embed="rId25">
            <a:extLst>
              <a:ext uri="{28A0092B-C50C-407E-A947-70E740481C1C}">
                <a14:useLocalDpi xmlns:a14="http://schemas.microsoft.com/office/drawing/2010/main"/>
              </a:ext>
            </a:extLst>
          </a:blip>
          <a:srcRect/>
          <a:stretch>
            <a:fillRect/>
          </a:stretch>
        </p:blipFill>
        <p:spPr bwMode="auto">
          <a:xfrm>
            <a:off x="7239000" y="1673226"/>
            <a:ext cx="23622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9" name="Picture 56"/>
          <p:cNvPicPr>
            <a:picLocks noChangeAspect="1" noChangeArrowheads="1"/>
          </p:cNvPicPr>
          <p:nvPr/>
        </p:nvPicPr>
        <p:blipFill>
          <a:blip r:embed="rId26" cstate="email">
            <a:extLst>
              <a:ext uri="{28A0092B-C50C-407E-A947-70E740481C1C}">
                <a14:useLocalDpi xmlns:a14="http://schemas.microsoft.com/office/drawing/2010/main"/>
              </a:ext>
            </a:extLst>
          </a:blip>
          <a:srcRect/>
          <a:stretch>
            <a:fillRect/>
          </a:stretch>
        </p:blipFill>
        <p:spPr bwMode="auto">
          <a:xfrm>
            <a:off x="8077200" y="2895601"/>
            <a:ext cx="14478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0" name="Picture 57"/>
          <p:cNvPicPr>
            <a:picLocks noChangeAspect="1" noChangeArrowheads="1"/>
          </p:cNvPicPr>
          <p:nvPr/>
        </p:nvPicPr>
        <p:blipFill>
          <a:blip r:embed="rId27" cstate="email">
            <a:extLst>
              <a:ext uri="{28A0092B-C50C-407E-A947-70E740481C1C}">
                <a14:useLocalDpi xmlns:a14="http://schemas.microsoft.com/office/drawing/2010/main"/>
              </a:ext>
            </a:extLst>
          </a:blip>
          <a:srcRect/>
          <a:stretch>
            <a:fillRect/>
          </a:stretch>
        </p:blipFill>
        <p:spPr bwMode="auto">
          <a:xfrm>
            <a:off x="9577388" y="2133600"/>
            <a:ext cx="8620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1" name="Picture 12" descr="steria_logo.jpeg"/>
          <p:cNvPicPr>
            <a:picLocks noChangeAspect="1"/>
          </p:cNvPicPr>
          <p:nvPr/>
        </p:nvPicPr>
        <p:blipFill>
          <a:blip r:embed="rId28"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239000" y="2166938"/>
            <a:ext cx="13477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2" name="Picture 2" descr="Syntel_Logo.jpeg"/>
          <p:cNvPicPr>
            <a:picLocks noChangeAspect="1"/>
          </p:cNvPicPr>
          <p:nvPr/>
        </p:nvPicPr>
        <p:blipFill>
          <a:blip r:embed="rId29" cstate="email">
            <a:extLst>
              <a:ext uri="{28A0092B-C50C-407E-A947-70E740481C1C}">
                <a14:useLocalDpi xmlns:a14="http://schemas.microsoft.com/office/drawing/2010/main"/>
              </a:ext>
            </a:extLst>
          </a:blip>
          <a:srcRect/>
          <a:stretch>
            <a:fillRect/>
          </a:stretch>
        </p:blipFill>
        <p:spPr bwMode="auto">
          <a:xfrm>
            <a:off x="4267200" y="5791201"/>
            <a:ext cx="165735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3" name="Picture 4" descr="spice jet.jpg"/>
          <p:cNvPicPr>
            <a:picLocks noChangeAspect="1"/>
          </p:cNvPicPr>
          <p:nvPr/>
        </p:nvPicPr>
        <p:blipFill>
          <a:blip r:embed="rId30" cstate="email">
            <a:extLst>
              <a:ext uri="{28A0092B-C50C-407E-A947-70E740481C1C}">
                <a14:useLocalDpi xmlns:a14="http://schemas.microsoft.com/office/drawing/2010/main"/>
              </a:ext>
            </a:extLst>
          </a:blip>
          <a:srcRect/>
          <a:stretch>
            <a:fillRect/>
          </a:stretch>
        </p:blipFill>
        <p:spPr bwMode="auto">
          <a:xfrm>
            <a:off x="1600200" y="6280151"/>
            <a:ext cx="1422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4" name="Picture 5" descr="yamaha.jpg"/>
          <p:cNvPicPr>
            <a:picLocks noChangeAspect="1"/>
          </p:cNvPicPr>
          <p:nvPr/>
        </p:nvPicPr>
        <p:blipFill>
          <a:blip r:embed="rId31" cstate="email">
            <a:extLst>
              <a:ext uri="{28A0092B-C50C-407E-A947-70E740481C1C}">
                <a14:useLocalDpi xmlns:a14="http://schemas.microsoft.com/office/drawing/2010/main"/>
              </a:ext>
            </a:extLst>
          </a:blip>
          <a:srcRect/>
          <a:stretch>
            <a:fillRect/>
          </a:stretch>
        </p:blipFill>
        <p:spPr bwMode="auto">
          <a:xfrm>
            <a:off x="1530350" y="5029200"/>
            <a:ext cx="1517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5" name="Picture 6" descr="Formula One.jpg"/>
          <p:cNvPicPr>
            <a:picLocks noChangeAspect="1"/>
          </p:cNvPicPr>
          <p:nvPr/>
        </p:nvPicPr>
        <p:blipFill>
          <a:blip r:embed="rId32" cstate="email">
            <a:extLst>
              <a:ext uri="{28A0092B-C50C-407E-A947-70E740481C1C}">
                <a14:useLocalDpi xmlns:a14="http://schemas.microsoft.com/office/drawing/2010/main"/>
              </a:ext>
            </a:extLst>
          </a:blip>
          <a:srcRect/>
          <a:stretch>
            <a:fillRect/>
          </a:stretch>
        </p:blipFill>
        <p:spPr bwMode="auto">
          <a:xfrm>
            <a:off x="2595563" y="4572000"/>
            <a:ext cx="1128712"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6" name="Picture 7" descr="csc.jpg"/>
          <p:cNvPicPr>
            <a:picLocks noChangeAspect="1"/>
          </p:cNvPicPr>
          <p:nvPr/>
        </p:nvPicPr>
        <p:blipFill>
          <a:blip r:embed="rId33" cstate="email">
            <a:extLst>
              <a:ext uri="{28A0092B-C50C-407E-A947-70E740481C1C}">
                <a14:useLocalDpi xmlns:a14="http://schemas.microsoft.com/office/drawing/2010/main"/>
              </a:ext>
            </a:extLst>
          </a:blip>
          <a:srcRect/>
          <a:stretch>
            <a:fillRect/>
          </a:stretch>
        </p:blipFill>
        <p:spPr bwMode="auto">
          <a:xfrm>
            <a:off x="1676400" y="4495800"/>
            <a:ext cx="92233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7" name="Picture 18" descr="Birlasoft logo.gif"/>
          <p:cNvPicPr>
            <a:picLocks noChangeAspect="1"/>
          </p:cNvPicPr>
          <p:nvPr/>
        </p:nvPicPr>
        <p:blipFill>
          <a:blip r:embed="rId34" cstate="email">
            <a:extLst>
              <a:ext uri="{28A0092B-C50C-407E-A947-70E740481C1C}">
                <a14:useLocalDpi xmlns:a14="http://schemas.microsoft.com/office/drawing/2010/main"/>
              </a:ext>
            </a:extLst>
          </a:blip>
          <a:srcRect/>
          <a:stretch>
            <a:fillRect/>
          </a:stretch>
        </p:blipFill>
        <p:spPr bwMode="auto">
          <a:xfrm>
            <a:off x="5029200" y="5207000"/>
            <a:ext cx="18288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CTS_mrkt Rx.jpg"/>
          <p:cNvPicPr>
            <a:picLocks noChangeAspect="1"/>
          </p:cNvPicPr>
          <p:nvPr/>
        </p:nvPicPr>
        <p:blipFill>
          <a:blip r:embed="rId35"/>
          <a:stretch>
            <a:fillRect/>
          </a:stretch>
        </p:blipFill>
        <p:spPr>
          <a:xfrm>
            <a:off x="3810000" y="4343401"/>
            <a:ext cx="1371600" cy="676275"/>
          </a:xfrm>
          <a:prstGeom prst="rect">
            <a:avLst/>
          </a:prstGeom>
          <a:solidFill>
            <a:schemeClr val="bg1">
              <a:lumMod val="75000"/>
            </a:schemeClr>
          </a:solidFill>
        </p:spPr>
      </p:pic>
      <p:pic>
        <p:nvPicPr>
          <p:cNvPr id="26659" name="Picture 10" descr="index.jpeg"/>
          <p:cNvPicPr>
            <a:picLocks noChangeAspect="1"/>
          </p:cNvPicPr>
          <p:nvPr/>
        </p:nvPicPr>
        <p:blipFill>
          <a:blip r:embed="rId36" cstate="email">
            <a:extLst>
              <a:ext uri="{28A0092B-C50C-407E-A947-70E740481C1C}">
                <a14:useLocalDpi xmlns:a14="http://schemas.microsoft.com/office/drawing/2010/main"/>
              </a:ext>
            </a:extLst>
          </a:blip>
          <a:srcRect/>
          <a:stretch>
            <a:fillRect/>
          </a:stretch>
        </p:blipFill>
        <p:spPr bwMode="auto">
          <a:xfrm>
            <a:off x="9167813" y="6215063"/>
            <a:ext cx="10668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0" name="Picture 57" descr="lanco logo.gif"/>
          <p:cNvPicPr>
            <a:picLocks noChangeAspect="1"/>
          </p:cNvPicPr>
          <p:nvPr/>
        </p:nvPicPr>
        <p:blipFill>
          <a:blip r:embed="rId37" cstate="email">
            <a:extLst>
              <a:ext uri="{28A0092B-C50C-407E-A947-70E740481C1C}">
                <a14:useLocalDpi xmlns:a14="http://schemas.microsoft.com/office/drawing/2010/main"/>
              </a:ext>
            </a:extLst>
          </a:blip>
          <a:srcRect/>
          <a:stretch>
            <a:fillRect/>
          </a:stretch>
        </p:blipFill>
        <p:spPr bwMode="auto">
          <a:xfrm>
            <a:off x="6711950" y="4098926"/>
            <a:ext cx="1384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1" name="Picture 39"/>
          <p:cNvPicPr>
            <a:picLocks noChangeAspect="1" noChangeArrowheads="1"/>
          </p:cNvPicPr>
          <p:nvPr/>
        </p:nvPicPr>
        <p:blipFill>
          <a:blip r:embed="rId38">
            <a:extLst>
              <a:ext uri="{28A0092B-C50C-407E-A947-70E740481C1C}">
                <a14:useLocalDpi xmlns:a14="http://schemas.microsoft.com/office/drawing/2010/main"/>
              </a:ext>
            </a:extLst>
          </a:blip>
          <a:srcRect/>
          <a:stretch>
            <a:fillRect/>
          </a:stretch>
        </p:blipFill>
        <p:spPr bwMode="auto">
          <a:xfrm>
            <a:off x="5715000" y="2819401"/>
            <a:ext cx="97155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2" name="Picture 11" descr="ericsson_logo.jpeg"/>
          <p:cNvPicPr>
            <a:picLocks noChangeAspect="1"/>
          </p:cNvPicPr>
          <p:nvPr/>
        </p:nvPicPr>
        <p:blipFill>
          <a:blip r:embed="rId39" cstate="email">
            <a:extLst>
              <a:ext uri="{28A0092B-C50C-407E-A947-70E740481C1C}">
                <a14:useLocalDpi xmlns:a14="http://schemas.microsoft.com/office/drawing/2010/main"/>
              </a:ext>
            </a:extLst>
          </a:blip>
          <a:srcRect/>
          <a:stretch>
            <a:fillRect/>
          </a:stretch>
        </p:blipFill>
        <p:spPr bwMode="auto">
          <a:xfrm>
            <a:off x="3200401" y="5562600"/>
            <a:ext cx="7858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3" name="Picture 12" descr="airtel.jpg"/>
          <p:cNvPicPr>
            <a:picLocks noChangeAspect="1"/>
          </p:cNvPicPr>
          <p:nvPr/>
        </p:nvPicPr>
        <p:blipFill>
          <a:blip r:embed="rId40">
            <a:extLst>
              <a:ext uri="{28A0092B-C50C-407E-A947-70E740481C1C}">
                <a14:useLocalDpi xmlns:a14="http://schemas.microsoft.com/office/drawing/2010/main"/>
              </a:ext>
            </a:extLst>
          </a:blip>
          <a:srcRect/>
          <a:stretch>
            <a:fillRect/>
          </a:stretch>
        </p:blipFill>
        <p:spPr bwMode="auto">
          <a:xfrm>
            <a:off x="8077200" y="3200400"/>
            <a:ext cx="1600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4" name="Picture 13" descr="apollo.jpg"/>
          <p:cNvPicPr>
            <a:picLocks noChangeAspect="1"/>
          </p:cNvPicPr>
          <p:nvPr/>
        </p:nvPicPr>
        <p:blipFill>
          <a:blip r:embed="rId41" cstate="email">
            <a:extLst>
              <a:ext uri="{28A0092B-C50C-407E-A947-70E740481C1C}">
                <a14:useLocalDpi xmlns:a14="http://schemas.microsoft.com/office/drawing/2010/main"/>
              </a:ext>
            </a:extLst>
          </a:blip>
          <a:srcRect/>
          <a:stretch>
            <a:fillRect/>
          </a:stretch>
        </p:blipFill>
        <p:spPr bwMode="auto">
          <a:xfrm>
            <a:off x="4351338" y="3124200"/>
            <a:ext cx="12112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5" name="Picture 15" descr="Redifussion365.jpeg"/>
          <p:cNvPicPr>
            <a:picLocks noChangeAspect="1"/>
          </p:cNvPicPr>
          <p:nvPr/>
        </p:nvPicPr>
        <p:blipFill>
          <a:blip r:embed="rId42" cstate="email">
            <a:extLst>
              <a:ext uri="{28A0092B-C50C-407E-A947-70E740481C1C}">
                <a14:useLocalDpi xmlns:a14="http://schemas.microsoft.com/office/drawing/2010/main"/>
              </a:ext>
            </a:extLst>
          </a:blip>
          <a:srcRect/>
          <a:stretch>
            <a:fillRect/>
          </a:stretch>
        </p:blipFill>
        <p:spPr bwMode="auto">
          <a:xfrm>
            <a:off x="1608138" y="5676900"/>
            <a:ext cx="1363662"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6" name="Picture 16" descr="Suzuki-Logo.jpeg"/>
          <p:cNvPicPr>
            <a:picLocks noChangeAspect="1"/>
          </p:cNvPicPr>
          <p:nvPr/>
        </p:nvPicPr>
        <p:blipFill>
          <a:blip r:embed="rId43" cstate="email">
            <a:extLst>
              <a:ext uri="{28A0092B-C50C-407E-A947-70E740481C1C}">
                <a14:useLocalDpi xmlns:a14="http://schemas.microsoft.com/office/drawing/2010/main"/>
              </a:ext>
            </a:extLst>
          </a:blip>
          <a:srcRect/>
          <a:stretch>
            <a:fillRect/>
          </a:stretch>
        </p:blipFill>
        <p:spPr bwMode="auto">
          <a:xfrm>
            <a:off x="5181601" y="4495800"/>
            <a:ext cx="9683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7" name="Picture 17" descr="Bharti-Infratel1.jpeg"/>
          <p:cNvPicPr>
            <a:picLocks noChangeAspect="1"/>
          </p:cNvPicPr>
          <p:nvPr/>
        </p:nvPicPr>
        <p:blipFill>
          <a:blip r:embed="rId44" cstate="email">
            <a:extLst>
              <a:ext uri="{28A0092B-C50C-407E-A947-70E740481C1C}">
                <a14:useLocalDpi xmlns:a14="http://schemas.microsoft.com/office/drawing/2010/main"/>
              </a:ext>
            </a:extLst>
          </a:blip>
          <a:srcRect/>
          <a:stretch>
            <a:fillRect/>
          </a:stretch>
        </p:blipFill>
        <p:spPr bwMode="auto">
          <a:xfrm>
            <a:off x="2362201" y="3352800"/>
            <a:ext cx="13573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8" name="Picture 58" descr="RJcorp.gif"/>
          <p:cNvPicPr>
            <a:picLocks noChangeAspect="1"/>
          </p:cNvPicPr>
          <p:nvPr/>
        </p:nvPicPr>
        <p:blipFill>
          <a:blip r:embed="rId45" cstate="email">
            <a:extLst>
              <a:ext uri="{28A0092B-C50C-407E-A947-70E740481C1C}">
                <a14:useLocalDpi xmlns:a14="http://schemas.microsoft.com/office/drawing/2010/main"/>
              </a:ext>
            </a:extLst>
          </a:blip>
          <a:srcRect/>
          <a:stretch>
            <a:fillRect/>
          </a:stretch>
        </p:blipFill>
        <p:spPr bwMode="auto">
          <a:xfrm>
            <a:off x="9596438" y="1500189"/>
            <a:ext cx="8001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9" name="Picture 59" descr="aon_hewitt_logo_red_blue_large.jpg"/>
          <p:cNvPicPr>
            <a:picLocks noChangeAspect="1"/>
          </p:cNvPicPr>
          <p:nvPr/>
        </p:nvPicPr>
        <p:blipFill>
          <a:blip r:embed="rId46">
            <a:extLst>
              <a:ext uri="{28A0092B-C50C-407E-A947-70E740481C1C}">
                <a14:useLocalDpi xmlns:a14="http://schemas.microsoft.com/office/drawing/2010/main"/>
              </a:ext>
            </a:extLst>
          </a:blip>
          <a:srcRect/>
          <a:stretch>
            <a:fillRect/>
          </a:stretch>
        </p:blipFill>
        <p:spPr bwMode="auto">
          <a:xfrm>
            <a:off x="8797925" y="5105400"/>
            <a:ext cx="1943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70" name="Rectangle 2"/>
          <p:cNvSpPr txBox="1">
            <a:spLocks noChangeArrowheads="1"/>
          </p:cNvSpPr>
          <p:nvPr/>
        </p:nvSpPr>
        <p:spPr bwMode="auto">
          <a:xfrm>
            <a:off x="1524000" y="0"/>
            <a:ext cx="9144000" cy="457200"/>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a:solidFill>
                  <a:schemeClr val="bg1"/>
                </a:solidFill>
              </a:rPr>
              <a:t>Our Clients</a:t>
            </a:r>
          </a:p>
        </p:txBody>
      </p:sp>
      <p:pic>
        <p:nvPicPr>
          <p:cNvPr id="26671" name="Picture 1" descr="Maynard - Leigh Logo copy"/>
          <p:cNvPicPr>
            <a:picLocks noChangeAspect="1" noChangeArrowheads="1"/>
          </p:cNvPicPr>
          <p:nvPr/>
        </p:nvPicPr>
        <p:blipFill>
          <a:blip r:embed="rId47" cstate="email">
            <a:extLst>
              <a:ext uri="{28A0092B-C50C-407E-A947-70E740481C1C}">
                <a14:useLocalDpi xmlns:a14="http://schemas.microsoft.com/office/drawing/2010/main"/>
              </a:ext>
            </a:extLst>
          </a:blip>
          <a:srcRect/>
          <a:stretch>
            <a:fillRect/>
          </a:stretch>
        </p:blipFill>
        <p:spPr bwMode="auto">
          <a:xfrm>
            <a:off x="9882188" y="0"/>
            <a:ext cx="785812"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2" name="Picture 59" descr="US Embassy.jpg"/>
          <p:cNvPicPr>
            <a:picLocks noChangeAspect="1"/>
          </p:cNvPicPr>
          <p:nvPr/>
        </p:nvPicPr>
        <p:blipFill>
          <a:blip r:embed="rId48" cstate="email">
            <a:extLst>
              <a:ext uri="{28A0092B-C50C-407E-A947-70E740481C1C}">
                <a14:useLocalDpi xmlns:a14="http://schemas.microsoft.com/office/drawing/2010/main"/>
              </a:ext>
            </a:extLst>
          </a:blip>
          <a:srcRect/>
          <a:stretch>
            <a:fillRect/>
          </a:stretch>
        </p:blipFill>
        <p:spPr bwMode="auto">
          <a:xfrm>
            <a:off x="8153401" y="5029200"/>
            <a:ext cx="79057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3" name="Picture 2" descr="C:\Things\Work\MLA\Images\Logo's\AstraZeneca-Logo-1.jpg"/>
          <p:cNvPicPr>
            <a:picLocks noChangeAspect="1" noChangeArrowheads="1"/>
          </p:cNvPicPr>
          <p:nvPr/>
        </p:nvPicPr>
        <p:blipFill>
          <a:blip r:embed="rId49" cstate="email">
            <a:extLst>
              <a:ext uri="{28A0092B-C50C-407E-A947-70E740481C1C}">
                <a14:useLocalDpi xmlns:a14="http://schemas.microsoft.com/office/drawing/2010/main"/>
              </a:ext>
            </a:extLst>
          </a:blip>
          <a:srcRect/>
          <a:stretch>
            <a:fillRect/>
          </a:stretch>
        </p:blipFill>
        <p:spPr bwMode="auto">
          <a:xfrm>
            <a:off x="1752600" y="952500"/>
            <a:ext cx="1270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4" name="Picture 62" descr="stryker_logo.png"/>
          <p:cNvPicPr>
            <a:picLocks noChangeAspect="1"/>
          </p:cNvPicPr>
          <p:nvPr/>
        </p:nvPicPr>
        <p:blipFill>
          <a:blip r:embed="rId50" cstate="email">
            <a:extLst>
              <a:ext uri="{28A0092B-C50C-407E-A947-70E740481C1C}">
                <a14:useLocalDpi xmlns:a14="http://schemas.microsoft.com/office/drawing/2010/main"/>
              </a:ext>
            </a:extLst>
          </a:blip>
          <a:srcRect/>
          <a:stretch>
            <a:fillRect/>
          </a:stretch>
        </p:blipFill>
        <p:spPr bwMode="auto">
          <a:xfrm>
            <a:off x="7010401" y="5029200"/>
            <a:ext cx="90646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5" name="Picture 50" descr="E:\Maynard Leigh Associates\Images &amp; Videos\LOGO\tata-docomo-logo-2.jpg"/>
          <p:cNvPicPr>
            <a:picLocks noChangeAspect="1" noChangeArrowheads="1"/>
          </p:cNvPicPr>
          <p:nvPr/>
        </p:nvPicPr>
        <p:blipFill>
          <a:blip r:embed="rId51" cstate="email">
            <a:extLst>
              <a:ext uri="{28A0092B-C50C-407E-A947-70E740481C1C}">
                <a14:useLocalDpi xmlns:a14="http://schemas.microsoft.com/office/drawing/2010/main"/>
              </a:ext>
            </a:extLst>
          </a:blip>
          <a:srcRect/>
          <a:stretch>
            <a:fillRect/>
          </a:stretch>
        </p:blipFill>
        <p:spPr bwMode="auto">
          <a:xfrm>
            <a:off x="3116264" y="3733800"/>
            <a:ext cx="21224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6" name="Picture 2" descr="C:\Kanika\Design\Logo\max logo with tag line.jpg"/>
          <p:cNvPicPr>
            <a:picLocks noChangeAspect="1" noChangeArrowheads="1"/>
          </p:cNvPicPr>
          <p:nvPr/>
        </p:nvPicPr>
        <p:blipFill>
          <a:blip r:embed="rId52" cstate="email">
            <a:extLst>
              <a:ext uri="{28A0092B-C50C-407E-A947-70E740481C1C}">
                <a14:useLocalDpi xmlns:a14="http://schemas.microsoft.com/office/drawing/2010/main"/>
              </a:ext>
            </a:extLst>
          </a:blip>
          <a:srcRect/>
          <a:stretch>
            <a:fillRect/>
          </a:stretch>
        </p:blipFill>
        <p:spPr bwMode="auto">
          <a:xfrm>
            <a:off x="6781800" y="2867025"/>
            <a:ext cx="12192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7" name="Picture 23" descr="Wells Fargo Logo.gif"/>
          <p:cNvPicPr>
            <a:picLocks noChangeAspect="1"/>
          </p:cNvPicPr>
          <p:nvPr/>
        </p:nvPicPr>
        <p:blipFill>
          <a:blip r:embed="rId53">
            <a:extLst>
              <a:ext uri="{28A0092B-C50C-407E-A947-70E740481C1C}">
                <a14:useLocalDpi xmlns:a14="http://schemas.microsoft.com/office/drawing/2010/main"/>
              </a:ext>
            </a:extLst>
          </a:blip>
          <a:srcRect/>
          <a:stretch>
            <a:fillRect/>
          </a:stretch>
        </p:blipFill>
        <p:spPr bwMode="auto">
          <a:xfrm>
            <a:off x="1676400" y="35052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8" name="Picture 2" descr="http://upload.wikimedia.org/wikipedia/commons/thumb/c/ce/Coca-Cola_logo.svg/800px-Coca-Cola_logo.svg.png"/>
          <p:cNvPicPr>
            <a:picLocks noChangeAspect="1" noChangeArrowheads="1"/>
          </p:cNvPicPr>
          <p:nvPr/>
        </p:nvPicPr>
        <p:blipFill>
          <a:blip r:embed="rId54" cstate="email">
            <a:extLst>
              <a:ext uri="{28A0092B-C50C-407E-A947-70E740481C1C}">
                <a14:useLocalDpi xmlns:a14="http://schemas.microsoft.com/office/drawing/2010/main"/>
              </a:ext>
            </a:extLst>
          </a:blip>
          <a:srcRect/>
          <a:stretch>
            <a:fillRect/>
          </a:stretch>
        </p:blipFill>
        <p:spPr bwMode="auto">
          <a:xfrm>
            <a:off x="1828800" y="533401"/>
            <a:ext cx="167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79" name="AutoShape 4" descr="http://upload.wikimedia.org/wikipedia/commons/e/e2/McKinsey_and_Company_Logo_1.svg"/>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6680" name="AutoShape 6" descr="http://upload.wikimedia.org/wikipedia/commons/e/e2/McKinsey_and_Company_Logo_1.svg"/>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26681" name="Picture 9" descr="http://israelbrain.org/wp-content/uploads/2013/09/mckinsey-and-company-logo.png"/>
          <p:cNvPicPr>
            <a:picLocks noChangeAspect="1" noChangeArrowheads="1"/>
          </p:cNvPicPr>
          <p:nvPr/>
        </p:nvPicPr>
        <p:blipFill>
          <a:blip r:embed="rId55" cstate="email">
            <a:extLst>
              <a:ext uri="{28A0092B-C50C-407E-A947-70E740481C1C}">
                <a14:useLocalDpi xmlns:a14="http://schemas.microsoft.com/office/drawing/2010/main"/>
              </a:ext>
            </a:extLst>
          </a:blip>
          <a:srcRect/>
          <a:stretch>
            <a:fillRect/>
          </a:stretch>
        </p:blipFill>
        <p:spPr bwMode="auto">
          <a:xfrm>
            <a:off x="4576763" y="620714"/>
            <a:ext cx="2959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2" name="Picture 59" descr="gap-logo.png"/>
          <p:cNvPicPr>
            <a:picLocks noChangeAspect="1"/>
          </p:cNvPicPr>
          <p:nvPr/>
        </p:nvPicPr>
        <p:blipFill>
          <a:blip r:embed="rId56" cstate="email">
            <a:extLst>
              <a:ext uri="{28A0092B-C50C-407E-A947-70E740481C1C}">
                <a14:useLocalDpi xmlns:a14="http://schemas.microsoft.com/office/drawing/2010/main"/>
              </a:ext>
            </a:extLst>
          </a:blip>
          <a:srcRect/>
          <a:stretch>
            <a:fillRect/>
          </a:stretch>
        </p:blipFill>
        <p:spPr bwMode="auto">
          <a:xfrm>
            <a:off x="3733800" y="533400"/>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3" name="Picture 2" descr="http://t3.gstatic.com/images?q=tbn:ANd9GcRpV_6CbzpJSGV43hNFp2DtSTMaspOjpz6wdyQ5uHc57WfS_Zrv"/>
          <p:cNvPicPr>
            <a:picLocks noChangeAspect="1" noChangeArrowheads="1"/>
          </p:cNvPicPr>
          <p:nvPr/>
        </p:nvPicPr>
        <p:blipFill>
          <a:blip r:embed="rId57" cstate="email">
            <a:extLst>
              <a:ext uri="{28A0092B-C50C-407E-A947-70E740481C1C}">
                <a14:useLocalDpi xmlns:a14="http://schemas.microsoft.com/office/drawing/2010/main"/>
              </a:ext>
            </a:extLst>
          </a:blip>
          <a:srcRect/>
          <a:stretch>
            <a:fillRect/>
          </a:stretch>
        </p:blipFill>
        <p:spPr bwMode="auto">
          <a:xfrm>
            <a:off x="1524000" y="2133600"/>
            <a:ext cx="24765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4" name="Picture 61" descr="http://1.bp.blogspot.com/-q6KctzyvpxU/UdK18T-GYWI/AAAAAAAAaic/SRCL__L9O_M/s917/EY+logo+2013.png"/>
          <p:cNvPicPr>
            <a:picLocks noChangeAspect="1" noChangeArrowheads="1"/>
          </p:cNvPicPr>
          <p:nvPr/>
        </p:nvPicPr>
        <p:blipFill>
          <a:blip r:embed="rId58" cstate="email">
            <a:extLst>
              <a:ext uri="{28A0092B-C50C-407E-A947-70E740481C1C}">
                <a14:useLocalDpi xmlns:a14="http://schemas.microsoft.com/office/drawing/2010/main"/>
              </a:ext>
            </a:extLst>
          </a:blip>
          <a:srcRect/>
          <a:stretch>
            <a:fillRect/>
          </a:stretch>
        </p:blipFill>
        <p:spPr bwMode="auto">
          <a:xfrm>
            <a:off x="7848600" y="4572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5" name="Picture 8" descr="http://www.adaptive.com/wp-content/uploads/2013/01/cognizant_notag_cmyk-01.jpg"/>
          <p:cNvPicPr>
            <a:picLocks noChangeAspect="1" noChangeArrowheads="1"/>
          </p:cNvPicPr>
          <p:nvPr/>
        </p:nvPicPr>
        <p:blipFill>
          <a:blip r:embed="rId59"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709026" y="685800"/>
            <a:ext cx="19589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1933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Box 4"/>
          <p:cNvSpPr txBox="1">
            <a:spLocks noChangeArrowheads="1"/>
          </p:cNvSpPr>
          <p:nvPr/>
        </p:nvSpPr>
        <p:spPr bwMode="auto">
          <a:xfrm>
            <a:off x="2362200" y="1295401"/>
            <a:ext cx="6858000" cy="830263"/>
          </a:xfrm>
          <a:prstGeom prst="rect">
            <a:avLst/>
          </a:prstGeom>
          <a:noFill/>
          <a:ln w="9525">
            <a:noFill/>
            <a:miter lim="800000"/>
            <a:headEnd/>
            <a:tailEnd/>
          </a:ln>
        </p:spPr>
        <p:txBody>
          <a:bodyPr>
            <a:spAutoFit/>
          </a:bodyPr>
          <a:lstStyle/>
          <a:p>
            <a:pPr algn="ctr"/>
            <a:r>
              <a:rPr lang="en-US" sz="2400" b="1">
                <a:latin typeface="Calibri" pitchFamily="34" charset="0"/>
              </a:rPr>
              <a:t>Let’s work in partnership to create impact &amp; unlock potential</a:t>
            </a:r>
          </a:p>
        </p:txBody>
      </p:sp>
      <p:pic>
        <p:nvPicPr>
          <p:cNvPr id="22534" name="Picture 4" descr="Description: thumbprint"/>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3438065">
            <a:off x="4660107" y="2034382"/>
            <a:ext cx="1824038" cy="2111375"/>
          </a:xfrm>
          <a:prstGeom prst="rect">
            <a:avLst/>
          </a:prstGeom>
          <a:noFill/>
          <a:ln w="9525">
            <a:noFill/>
            <a:miter lim="800000"/>
            <a:headEnd/>
            <a:tailEnd/>
          </a:ln>
        </p:spPr>
      </p:pic>
      <p:sp>
        <p:nvSpPr>
          <p:cNvPr id="7" name="Rectangle 3"/>
          <p:cNvSpPr>
            <a:spLocks noChangeArrowheads="1"/>
          </p:cNvSpPr>
          <p:nvPr/>
        </p:nvSpPr>
        <p:spPr bwMode="auto">
          <a:xfrm>
            <a:off x="1666876" y="4613910"/>
            <a:ext cx="8734425" cy="1328023"/>
          </a:xfrm>
          <a:prstGeom prst="roundRect">
            <a:avLst/>
          </a:prstGeom>
          <a:noFill/>
          <a:ln w="9525">
            <a:solidFill>
              <a:schemeClr val="bg1">
                <a:lumMod val="75000"/>
              </a:schemeClr>
            </a:solidFill>
            <a:miter lim="800000"/>
            <a:headEnd/>
            <a:tailEnd/>
          </a:ln>
          <a:effectLst/>
        </p:spPr>
        <p:txBody>
          <a:bodyPr wrap="square" anchor="ctr">
            <a:spAutoFit/>
          </a:bodyPr>
          <a:lstStyle/>
          <a:p>
            <a:pPr>
              <a:lnSpc>
                <a:spcPct val="150000"/>
              </a:lnSpc>
              <a:defRPr/>
            </a:pPr>
            <a:r>
              <a:rPr lang="en-GB" sz="1200" dirty="0">
                <a:latin typeface="Arial" charset="0"/>
              </a:rPr>
              <a:t>For further information please connect with:</a:t>
            </a:r>
          </a:p>
          <a:p>
            <a:pPr>
              <a:lnSpc>
                <a:spcPct val="150000"/>
              </a:lnSpc>
              <a:defRPr/>
            </a:pPr>
            <a:endParaRPr lang="en-GB" sz="1200" dirty="0">
              <a:latin typeface="Arial" charset="0"/>
            </a:endParaRPr>
          </a:p>
          <a:p>
            <a:pPr>
              <a:lnSpc>
                <a:spcPct val="150000"/>
              </a:lnSpc>
              <a:defRPr/>
            </a:pPr>
            <a:endParaRPr lang="en-GB" sz="1200" dirty="0">
              <a:latin typeface="Arial" charset="0"/>
            </a:endParaRPr>
          </a:p>
          <a:p>
            <a:pPr>
              <a:lnSpc>
                <a:spcPct val="150000"/>
              </a:lnSpc>
              <a:defRPr/>
            </a:pPr>
            <a:endParaRPr lang="en-GB" sz="1200" dirty="0">
              <a:latin typeface="Arial" charset="0"/>
            </a:endParaRPr>
          </a:p>
        </p:txBody>
      </p:sp>
      <p:sp>
        <p:nvSpPr>
          <p:cNvPr id="8" name="TextBox 4"/>
          <p:cNvSpPr txBox="1">
            <a:spLocks noChangeArrowheads="1"/>
          </p:cNvSpPr>
          <p:nvPr/>
        </p:nvSpPr>
        <p:spPr bwMode="auto">
          <a:xfrm>
            <a:off x="1738312" y="5072064"/>
            <a:ext cx="6034088" cy="646331"/>
          </a:xfrm>
          <a:prstGeom prst="rect">
            <a:avLst/>
          </a:prstGeom>
          <a:noFill/>
          <a:ln w="9525">
            <a:noFill/>
            <a:miter lim="800000"/>
            <a:headEnd/>
            <a:tailEnd/>
          </a:ln>
        </p:spPr>
        <p:txBody>
          <a:bodyPr wrap="square">
            <a:spAutoFit/>
          </a:bodyPr>
          <a:lstStyle/>
          <a:p>
            <a:r>
              <a:rPr lang="en-GB" sz="1200" b="1" dirty="0">
                <a:solidFill>
                  <a:schemeClr val="accent1"/>
                </a:solidFill>
              </a:rPr>
              <a:t>Contact            Jigyasa Sharma/ </a:t>
            </a:r>
            <a:r>
              <a:rPr lang="en-GB" sz="1200" b="1" dirty="0" err="1">
                <a:solidFill>
                  <a:schemeClr val="accent1"/>
                </a:solidFill>
              </a:rPr>
              <a:t>Varun</a:t>
            </a:r>
            <a:r>
              <a:rPr lang="en-GB" sz="1200" b="1" dirty="0">
                <a:solidFill>
                  <a:schemeClr val="accent1"/>
                </a:solidFill>
              </a:rPr>
              <a:t> Gupta</a:t>
            </a:r>
          </a:p>
          <a:p>
            <a:r>
              <a:rPr lang="en-GB" sz="1200" b="1" dirty="0">
                <a:solidFill>
                  <a:schemeClr val="accent1"/>
                </a:solidFill>
              </a:rPr>
              <a:t>Email             	jigyasa@maynardleigh.in / varun@maynardleigh.in</a:t>
            </a:r>
            <a:endParaRPr lang="en-US" sz="1200" dirty="0">
              <a:solidFill>
                <a:schemeClr val="accent1"/>
              </a:solidFill>
            </a:endParaRPr>
          </a:p>
          <a:p>
            <a:r>
              <a:rPr lang="en-GB" sz="1200" b="1" dirty="0">
                <a:solidFill>
                  <a:schemeClr val="accent1"/>
                </a:solidFill>
              </a:rPr>
              <a:t>Telephone    	+91 9717922445/ +91 9560192443</a:t>
            </a:r>
            <a:endParaRPr lang="en-US" sz="1200" dirty="0">
              <a:solidFill>
                <a:schemeClr val="accent1"/>
              </a:solidFill>
            </a:endParaRPr>
          </a:p>
        </p:txBody>
      </p:sp>
    </p:spTree>
    <p:extLst>
      <p:ext uri="{BB962C8B-B14F-4D97-AF65-F5344CB8AC3E}">
        <p14:creationId xmlns:p14="http://schemas.microsoft.com/office/powerpoint/2010/main" val="2209173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384801" y="2026731"/>
            <a:ext cx="1364311" cy="3864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267" name="Rectangle 3"/>
          <p:cNvSpPr>
            <a:spLocks noChangeArrowheads="1"/>
          </p:cNvSpPr>
          <p:nvPr/>
        </p:nvSpPr>
        <p:spPr bwMode="auto">
          <a:xfrm>
            <a:off x="321698" y="916891"/>
            <a:ext cx="4845388" cy="3320058"/>
          </a:xfrm>
          <a:prstGeom prst="roundRect">
            <a:avLst/>
          </a:prstGeom>
          <a:noFill/>
          <a:ln w="9525">
            <a:solidFill>
              <a:schemeClr val="bg1">
                <a:lumMod val="75000"/>
              </a:schemeClr>
            </a:solidFill>
            <a:miter lim="800000"/>
            <a:headEnd/>
            <a:tailEnd/>
          </a:ln>
          <a:effectLst/>
        </p:spPr>
        <p:txBody>
          <a:bodyPr wrap="square" bIns="0" anchor="ctr">
            <a:spAutoFit/>
          </a:bodyPr>
          <a:lstStyle/>
          <a:p>
            <a:pPr algn="just">
              <a:buFont typeface="Arial" pitchFamily="34" charset="0"/>
              <a:buNone/>
              <a:defRPr/>
            </a:pPr>
            <a:r>
              <a:rPr lang="en-GB" sz="1600" b="1" dirty="0">
                <a:solidFill>
                  <a:schemeClr val="accent6">
                    <a:lumMod val="50000"/>
                  </a:schemeClr>
                </a:solidFill>
              </a:rPr>
              <a:t>How to build, deepen, extend and sustain strong client relationships</a:t>
            </a:r>
            <a:endParaRPr lang="en-IN" sz="1600" dirty="0">
              <a:solidFill>
                <a:schemeClr val="accent6">
                  <a:lumMod val="50000"/>
                </a:schemeClr>
              </a:solidFill>
            </a:endParaRPr>
          </a:p>
          <a:p>
            <a:pPr algn="just">
              <a:buFont typeface="Arial" pitchFamily="34" charset="0"/>
              <a:buNone/>
              <a:defRPr/>
            </a:pPr>
            <a:r>
              <a:rPr lang="en-GB" sz="1600" b="1" dirty="0">
                <a:solidFill>
                  <a:schemeClr val="tx2">
                    <a:lumMod val="50000"/>
                  </a:schemeClr>
                </a:solidFill>
              </a:rPr>
              <a:t>Client engagement starts from how an individual understands customer needs, articulates it for the team, solves the client query and proceeds towards building a lasting relation. It brings the formal systems that companies use to life by putting each person’s questioning, listening, envisioning and consulting skills under the spotlight. We will also include the ability of leaders to motivate, develop and inspire team members to deliver the services. The model is a red thread to the learning journey-</a:t>
            </a:r>
          </a:p>
        </p:txBody>
      </p:sp>
      <p:sp>
        <p:nvSpPr>
          <p:cNvPr id="5" name="Rectangle 4"/>
          <p:cNvSpPr/>
          <p:nvPr/>
        </p:nvSpPr>
        <p:spPr>
          <a:xfrm>
            <a:off x="264885" y="192315"/>
            <a:ext cx="2467342" cy="523220"/>
          </a:xfrm>
          <a:prstGeom prst="rect">
            <a:avLst/>
          </a:prstGeom>
        </p:spPr>
        <p:txBody>
          <a:bodyPr wrap="square">
            <a:spAutoFit/>
          </a:bodyPr>
          <a:lstStyle/>
          <a:p>
            <a:r>
              <a:rPr lang="en-GB" sz="2800" b="1" dirty="0">
                <a:solidFill>
                  <a:schemeClr val="tx2"/>
                </a:solidFill>
                <a:cs typeface="Arial" pitchFamily="34" charset="0"/>
              </a:rPr>
              <a:t>Solution:</a:t>
            </a:r>
            <a:endParaRPr lang="en-US" sz="2800" b="1" dirty="0">
              <a:solidFill>
                <a:schemeClr val="tx2"/>
              </a:solidFill>
              <a:cs typeface="Arial" pitchFamily="34" charset="0"/>
            </a:endParaRPr>
          </a:p>
        </p:txBody>
      </p:sp>
      <p:pic>
        <p:nvPicPr>
          <p:cNvPr id="7" name="Picture 4"/>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6981371" y="943428"/>
            <a:ext cx="1654628" cy="564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879770" y="1538515"/>
            <a:ext cx="2380343" cy="2246769"/>
          </a:xfrm>
          <a:prstGeom prst="rect">
            <a:avLst/>
          </a:prstGeom>
          <a:noFill/>
        </p:spPr>
        <p:txBody>
          <a:bodyPr wrap="square" rtlCol="0">
            <a:spAutoFit/>
          </a:bodyPr>
          <a:lstStyle/>
          <a:p>
            <a:r>
              <a:rPr lang="en-US" sz="1400" b="1" dirty="0"/>
              <a:t>CLARIFY:</a:t>
            </a:r>
            <a:r>
              <a:rPr lang="en-US" sz="1400" dirty="0"/>
              <a:t>	Have a distinctive 	look and feel</a:t>
            </a:r>
          </a:p>
          <a:p>
            <a:r>
              <a:rPr lang="en-US" sz="1400" b="1" dirty="0"/>
              <a:t>EMBODY: </a:t>
            </a:r>
            <a:r>
              <a:rPr lang="en-US" sz="1400" dirty="0"/>
              <a:t>	Align to the 	company, show 	integrity</a:t>
            </a:r>
          </a:p>
          <a:p>
            <a:r>
              <a:rPr lang="en-US" sz="1400" b="1" dirty="0"/>
              <a:t>CONTACT: </a:t>
            </a:r>
            <a:r>
              <a:rPr lang="en-US" sz="1400" dirty="0"/>
              <a:t>	Be proactive , 	transmit 	energy, first 	impression 	count</a:t>
            </a:r>
          </a:p>
        </p:txBody>
      </p:sp>
      <p:pic>
        <p:nvPicPr>
          <p:cNvPr id="9" name="Picture 4"/>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10043885" y="972458"/>
            <a:ext cx="1828801" cy="522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8505373" y="3947886"/>
            <a:ext cx="1509486" cy="587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9688284" y="1560287"/>
            <a:ext cx="2380343" cy="2462213"/>
          </a:xfrm>
          <a:prstGeom prst="rect">
            <a:avLst/>
          </a:prstGeom>
          <a:noFill/>
        </p:spPr>
        <p:txBody>
          <a:bodyPr wrap="square" rtlCol="0">
            <a:spAutoFit/>
          </a:bodyPr>
          <a:lstStyle/>
          <a:p>
            <a:r>
              <a:rPr lang="en-US" sz="1400" b="1" dirty="0"/>
              <a:t>FIRST DATE:</a:t>
            </a:r>
            <a:r>
              <a:rPr lang="en-US" sz="1400" dirty="0"/>
              <a:t>	Discover the 	other person, 	make a lasting 	impression</a:t>
            </a:r>
          </a:p>
          <a:p>
            <a:r>
              <a:rPr lang="en-US" sz="1400" b="1" dirty="0"/>
              <a:t>FLIRTING: 	</a:t>
            </a:r>
            <a:r>
              <a:rPr lang="en-US" sz="1400" dirty="0"/>
              <a:t>Build rapport, 	encourage 	chemistry</a:t>
            </a:r>
          </a:p>
          <a:p>
            <a:r>
              <a:rPr lang="en-US" sz="1400" b="1" dirty="0"/>
              <a:t>COURTING: </a:t>
            </a:r>
            <a:r>
              <a:rPr lang="en-US" sz="1400" dirty="0"/>
              <a:t>	Work together, 	add value</a:t>
            </a:r>
          </a:p>
          <a:p>
            <a:r>
              <a:rPr lang="en-US" sz="1400" b="1" dirty="0"/>
              <a:t>COMMITMENT: </a:t>
            </a:r>
            <a:r>
              <a:rPr lang="en-US" sz="1400" dirty="0"/>
              <a:t>reach for 	another level</a:t>
            </a:r>
          </a:p>
        </p:txBody>
      </p:sp>
      <p:sp>
        <p:nvSpPr>
          <p:cNvPr id="12" name="TextBox 11"/>
          <p:cNvSpPr txBox="1"/>
          <p:nvPr/>
        </p:nvSpPr>
        <p:spPr>
          <a:xfrm>
            <a:off x="7990113" y="4611231"/>
            <a:ext cx="3868058" cy="2031325"/>
          </a:xfrm>
          <a:prstGeom prst="rect">
            <a:avLst/>
          </a:prstGeom>
          <a:noFill/>
        </p:spPr>
        <p:txBody>
          <a:bodyPr wrap="square" rtlCol="0">
            <a:spAutoFit/>
          </a:bodyPr>
          <a:lstStyle/>
          <a:p>
            <a:r>
              <a:rPr lang="en-US" sz="1400" b="1" dirty="0"/>
              <a:t>DEVELOPING </a:t>
            </a:r>
          </a:p>
          <a:p>
            <a:r>
              <a:rPr lang="en-US" sz="1400" b="1" dirty="0"/>
              <a:t>TRUST:	  -</a:t>
            </a:r>
            <a:r>
              <a:rPr lang="en-US" sz="1400" dirty="0"/>
              <a:t>Developing credibility, 	reliability, 	  	    intimacy and self orientation</a:t>
            </a:r>
          </a:p>
          <a:p>
            <a:r>
              <a:rPr lang="en-US" sz="1400" dirty="0"/>
              <a:t>	    -Troubleshooting </a:t>
            </a:r>
          </a:p>
          <a:p>
            <a:r>
              <a:rPr lang="en-US" sz="1400" b="1" dirty="0"/>
              <a:t>PARTNERSHIP   : </a:t>
            </a:r>
            <a:r>
              <a:rPr lang="en-US" sz="1400" dirty="0"/>
              <a:t>Develop and involve team</a:t>
            </a:r>
          </a:p>
          <a:p>
            <a:r>
              <a:rPr lang="en-US" sz="1400" b="1" dirty="0"/>
              <a:t>WITH TEAM        </a:t>
            </a:r>
            <a:r>
              <a:rPr lang="en-US" sz="1400" dirty="0"/>
              <a:t>members who enable service to</a:t>
            </a:r>
            <a:endParaRPr lang="en-US" sz="1400" b="1" dirty="0"/>
          </a:p>
          <a:p>
            <a:r>
              <a:rPr lang="en-US" sz="1400" b="1" dirty="0"/>
              <a:t>MEMBERS	        </a:t>
            </a:r>
            <a:r>
              <a:rPr lang="en-US" sz="1400" dirty="0"/>
              <a:t>the client</a:t>
            </a:r>
          </a:p>
          <a:p>
            <a:r>
              <a:rPr lang="en-US" sz="1400" b="1" dirty="0"/>
              <a:t>LOYAL FRIEND:   </a:t>
            </a:r>
            <a:r>
              <a:rPr lang="en-US" sz="1400" dirty="0"/>
              <a:t>Mutual commitment, the client’s 	    	         first choice and port of call.</a:t>
            </a:r>
            <a:endParaRPr lang="en-US" sz="1400" b="1" dirty="0"/>
          </a:p>
        </p:txBody>
      </p:sp>
    </p:spTree>
    <p:extLst>
      <p:ext uri="{BB962C8B-B14F-4D97-AF65-F5344CB8AC3E}">
        <p14:creationId xmlns:p14="http://schemas.microsoft.com/office/powerpoint/2010/main" val="2324613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1148" y="0"/>
            <a:ext cx="9677596" cy="1055608"/>
          </a:xfrm>
          <a:prstGeom prst="roundRect">
            <a:avLst/>
          </a:prstGeom>
        </p:spPr>
        <p:txBody>
          <a:bodyPr wrap="square">
            <a:spAutoFit/>
          </a:bodyPr>
          <a:lstStyle>
            <a:defPPr>
              <a:defRPr lang="en-US"/>
            </a:defPPr>
            <a:lvl1pPr>
              <a:defRPr sz="2800" b="1">
                <a:solidFill>
                  <a:schemeClr val="tx2"/>
                </a:solidFill>
                <a:cs typeface="Arial" pitchFamily="34" charset="0"/>
              </a:defRPr>
            </a:lvl1pPr>
          </a:lstStyle>
          <a:p>
            <a:r>
              <a:rPr lang="en-IN" dirty="0"/>
              <a:t>Sample Learning Objectives: Impact and Influence. Post the workshop, participants will:</a:t>
            </a:r>
          </a:p>
        </p:txBody>
      </p:sp>
      <p:pic>
        <p:nvPicPr>
          <p:cNvPr id="12" name="Picture 6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03657" y="1523674"/>
            <a:ext cx="1096888" cy="1106510"/>
          </a:xfrm>
          <a:prstGeom prst="rect">
            <a:avLst/>
          </a:prstGeom>
          <a:noFill/>
          <a:ln w="9525">
            <a:noFill/>
            <a:miter lim="800000"/>
            <a:headEnd/>
            <a:tailEnd/>
          </a:ln>
        </p:spPr>
      </p:pic>
      <p:pic>
        <p:nvPicPr>
          <p:cNvPr id="15" name="Picture 6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599145" y="3505362"/>
            <a:ext cx="1039157" cy="952561"/>
          </a:xfrm>
          <a:prstGeom prst="rect">
            <a:avLst/>
          </a:prstGeom>
          <a:noFill/>
          <a:ln w="9525">
            <a:noFill/>
            <a:miter lim="800000"/>
            <a:headEnd/>
            <a:tailEnd/>
          </a:ln>
        </p:spPr>
      </p:pic>
      <p:pic>
        <p:nvPicPr>
          <p:cNvPr id="16" name="Picture 63"/>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993501" y="5189593"/>
            <a:ext cx="1039157" cy="1041562"/>
          </a:xfrm>
          <a:prstGeom prst="rect">
            <a:avLst/>
          </a:prstGeom>
          <a:noFill/>
          <a:ln w="9525">
            <a:noFill/>
            <a:miter lim="800000"/>
            <a:headEnd/>
            <a:tailEnd/>
          </a:ln>
        </p:spPr>
      </p:pic>
      <p:pic>
        <p:nvPicPr>
          <p:cNvPr id="17" name="Picture 16" descr="dddd"/>
          <p:cNvPicPr/>
          <p:nvPr/>
        </p:nvPicPr>
        <p:blipFill rotWithShape="1">
          <a:blip r:embed="rId6" cstate="email">
            <a:clrChange>
              <a:clrFrom>
                <a:srgbClr val="FDFDFD"/>
              </a:clrFrom>
              <a:clrTo>
                <a:srgbClr val="FDFDFD">
                  <a:alpha val="0"/>
                </a:srgbClr>
              </a:clrTo>
            </a:clrChange>
            <a:extLst>
              <a:ext uri="{28A0092B-C50C-407E-A947-70E740481C1C}">
                <a14:useLocalDpi xmlns:a14="http://schemas.microsoft.com/office/drawing/2010/main"/>
              </a:ext>
            </a:extLst>
          </a:blip>
          <a:srcRect/>
          <a:stretch/>
        </p:blipFill>
        <p:spPr bwMode="auto">
          <a:xfrm>
            <a:off x="10486523" y="27296"/>
            <a:ext cx="1427973" cy="1323832"/>
          </a:xfrm>
          <a:prstGeom prst="ellipse">
            <a:avLst/>
          </a:prstGeom>
          <a:noFill/>
          <a:ln>
            <a:noFill/>
          </a:ln>
          <a:extLst>
            <a:ext uri="{53640926-AAD7-44D8-BBD7-CCE9431645EC}">
              <a14:shadowObscured xmlns:a14="http://schemas.microsoft.com/office/drawing/2010/main"/>
            </a:ext>
          </a:extLst>
        </p:spPr>
      </p:pic>
      <p:sp>
        <p:nvSpPr>
          <p:cNvPr id="11" name="Rounded Rectangle 10"/>
          <p:cNvSpPr/>
          <p:nvPr/>
        </p:nvSpPr>
        <p:spPr>
          <a:xfrm>
            <a:off x="1777918" y="1078067"/>
            <a:ext cx="7651819" cy="2043113"/>
          </a:xfrm>
          <a:prstGeom prst="roundRect">
            <a:avLst/>
          </a:prstGeom>
          <a:ln>
            <a:solidFill>
              <a:schemeClr val="bg1">
                <a:lumMod val="50000"/>
              </a:schemeClr>
            </a:solidFill>
          </a:ln>
        </p:spPr>
        <p:txBody>
          <a:bodyPr wrap="square">
            <a:spAutoFit/>
          </a:bodyPr>
          <a:lstStyle/>
          <a:p>
            <a:pPr indent="228600" eaLnBrk="0" fontAlgn="auto" hangingPunct="0">
              <a:spcBef>
                <a:spcPts val="0"/>
              </a:spcBef>
              <a:spcAft>
                <a:spcPts val="0"/>
              </a:spcAft>
              <a:tabLst>
                <a:tab pos="457200" algn="r"/>
                <a:tab pos="2636838" algn="ctr"/>
                <a:tab pos="5273675" algn="r"/>
              </a:tabLst>
              <a:defRPr/>
            </a:pPr>
            <a:r>
              <a:rPr lang="en-GB" sz="1600" b="1" i="1" dirty="0">
                <a:solidFill>
                  <a:srgbClr val="C00000"/>
                </a:solidFill>
              </a:rPr>
              <a:t>Think </a:t>
            </a:r>
          </a:p>
          <a:p>
            <a:pPr marL="285750" indent="-285750" eaLnBrk="0" hangingPunct="0">
              <a:buFont typeface="Arial" panose="020B0604020202020204" pitchFamily="34" charset="0"/>
              <a:buChar char="•"/>
              <a:tabLst>
                <a:tab pos="457200" algn="r"/>
                <a:tab pos="2636838" algn="ctr"/>
                <a:tab pos="5273675" algn="r"/>
              </a:tabLst>
              <a:defRPr/>
            </a:pPr>
            <a:r>
              <a:rPr lang="en-US" sz="1400" dirty="0">
                <a:solidFill>
                  <a:srgbClr val="C00000"/>
                </a:solidFill>
              </a:rPr>
              <a:t>First impressions are important, I need to be consciously aware of my impact on others</a:t>
            </a:r>
            <a:endParaRPr lang="en-GB" sz="1400" dirty="0">
              <a:solidFill>
                <a:srgbClr val="C00000"/>
              </a:solidFill>
              <a:cs typeface="Arial" pitchFamily="34" charset="0"/>
            </a:endParaRPr>
          </a:p>
          <a:p>
            <a:pPr marL="285750" indent="-285750" eaLnBrk="0" fontAlgn="auto" hangingPunct="0">
              <a:spcBef>
                <a:spcPts val="0"/>
              </a:spcBef>
              <a:spcAft>
                <a:spcPts val="0"/>
              </a:spcAft>
              <a:buFont typeface="Arial" panose="020B0604020202020204" pitchFamily="34" charset="0"/>
              <a:buChar char="•"/>
              <a:tabLst>
                <a:tab pos="457200" algn="r"/>
                <a:tab pos="2636838" algn="ctr"/>
                <a:tab pos="5273675" algn="r"/>
              </a:tabLst>
              <a:defRPr/>
            </a:pPr>
            <a:r>
              <a:rPr lang="en-GB" sz="1400" dirty="0">
                <a:solidFill>
                  <a:srgbClr val="C00000"/>
                </a:solidFill>
                <a:cs typeface="Arial" pitchFamily="34" charset="0"/>
              </a:rPr>
              <a:t>Every interaction, presentation is a moment of impact, I will make them count</a:t>
            </a:r>
            <a:endParaRPr lang="en-US" sz="1400" dirty="0">
              <a:solidFill>
                <a:srgbClr val="C00000"/>
              </a:solidFill>
            </a:endParaRPr>
          </a:p>
          <a:p>
            <a:pPr marL="285750" indent="-285750" eaLnBrk="0" fontAlgn="auto" hangingPunct="0">
              <a:spcBef>
                <a:spcPts val="0"/>
              </a:spcBef>
              <a:spcAft>
                <a:spcPts val="0"/>
              </a:spcAft>
              <a:buFont typeface="Arial" panose="020B0604020202020204" pitchFamily="34" charset="0"/>
              <a:buChar char="•"/>
              <a:tabLst>
                <a:tab pos="457200" algn="r"/>
                <a:tab pos="2636838" algn="ctr"/>
                <a:tab pos="5273675" algn="r"/>
              </a:tabLst>
              <a:defRPr/>
            </a:pPr>
            <a:r>
              <a:rPr lang="en-US" sz="1400" dirty="0">
                <a:solidFill>
                  <a:srgbClr val="C00000"/>
                </a:solidFill>
              </a:rPr>
              <a:t>I need to be clear with my aim to have purposeful conversations</a:t>
            </a:r>
          </a:p>
          <a:p>
            <a:pPr marL="285750" indent="-285750" eaLnBrk="0" fontAlgn="auto" hangingPunct="0">
              <a:spcBef>
                <a:spcPts val="0"/>
              </a:spcBef>
              <a:spcAft>
                <a:spcPts val="0"/>
              </a:spcAft>
              <a:buFont typeface="Arial" panose="020B0604020202020204" pitchFamily="34" charset="0"/>
              <a:buChar char="•"/>
              <a:tabLst>
                <a:tab pos="457200" algn="r"/>
                <a:tab pos="2636838" algn="ctr"/>
                <a:tab pos="5273675" algn="r"/>
              </a:tabLst>
              <a:defRPr/>
            </a:pPr>
            <a:r>
              <a:rPr lang="en-US" sz="1400" dirty="0">
                <a:solidFill>
                  <a:srgbClr val="C00000"/>
                </a:solidFill>
              </a:rPr>
              <a:t>To collaborate with my team, I need to increase my level of communication and build relationships</a:t>
            </a:r>
          </a:p>
          <a:p>
            <a:pPr marL="285750" indent="-285750" eaLnBrk="0" fontAlgn="auto" hangingPunct="0">
              <a:spcBef>
                <a:spcPts val="0"/>
              </a:spcBef>
              <a:spcAft>
                <a:spcPts val="0"/>
              </a:spcAft>
              <a:buFont typeface="Arial" panose="020B0604020202020204" pitchFamily="34" charset="0"/>
              <a:buChar char="•"/>
              <a:tabLst>
                <a:tab pos="457200" algn="r"/>
                <a:tab pos="2636838" algn="ctr"/>
                <a:tab pos="5273675" algn="r"/>
              </a:tabLst>
              <a:defRPr/>
            </a:pPr>
            <a:r>
              <a:rPr lang="en-US" sz="1400" dirty="0">
                <a:solidFill>
                  <a:srgbClr val="C00000"/>
                </a:solidFill>
              </a:rPr>
              <a:t>Building personal connect with the clients is the key to their experience with Cognizant</a:t>
            </a:r>
          </a:p>
          <a:p>
            <a:pPr marL="285750" indent="-285750" eaLnBrk="0" fontAlgn="auto" hangingPunct="0">
              <a:spcBef>
                <a:spcPts val="0"/>
              </a:spcBef>
              <a:spcAft>
                <a:spcPts val="0"/>
              </a:spcAft>
              <a:buFont typeface="Arial" panose="020B0604020202020204" pitchFamily="34" charset="0"/>
              <a:buChar char="•"/>
              <a:tabLst>
                <a:tab pos="457200" algn="r"/>
                <a:tab pos="2636838" algn="ctr"/>
                <a:tab pos="5273675" algn="r"/>
              </a:tabLst>
              <a:defRPr/>
            </a:pPr>
            <a:r>
              <a:rPr lang="en-US" sz="1400" dirty="0">
                <a:solidFill>
                  <a:srgbClr val="C00000"/>
                </a:solidFill>
              </a:rPr>
              <a:t>I can only delivery good results if I consciously motivate and develop my team members.</a:t>
            </a:r>
          </a:p>
        </p:txBody>
      </p:sp>
      <p:sp>
        <p:nvSpPr>
          <p:cNvPr id="19" name="Rounded Rectangle 18"/>
          <p:cNvSpPr/>
          <p:nvPr/>
        </p:nvSpPr>
        <p:spPr>
          <a:xfrm>
            <a:off x="4559570" y="5023932"/>
            <a:ext cx="7467600" cy="1804749"/>
          </a:xfrm>
          <a:prstGeom prst="roundRect">
            <a:avLst/>
          </a:prstGeom>
          <a:noFill/>
          <a:ln>
            <a:solidFill>
              <a:schemeClr val="bg1">
                <a:lumMod val="50000"/>
              </a:schemeClr>
            </a:solidFill>
          </a:ln>
        </p:spPr>
        <p:txBody>
          <a:bodyPr wrap="square">
            <a:spAutoFit/>
          </a:bodyPr>
          <a:lstStyle/>
          <a:p>
            <a:pPr indent="228600" eaLnBrk="0" fontAlgn="auto" hangingPunct="0">
              <a:spcBef>
                <a:spcPts val="0"/>
              </a:spcBef>
              <a:spcAft>
                <a:spcPts val="0"/>
              </a:spcAft>
              <a:tabLst>
                <a:tab pos="457200" algn="r"/>
                <a:tab pos="2636838" algn="ctr"/>
                <a:tab pos="5273675" algn="r"/>
              </a:tabLst>
              <a:defRPr/>
            </a:pPr>
            <a:r>
              <a:rPr lang="en-GB" sz="1600" b="1" i="1" dirty="0">
                <a:solidFill>
                  <a:srgbClr val="002060"/>
                </a:solidFill>
                <a:ea typeface="Times New Roman" pitchFamily="18" charset="0"/>
                <a:cs typeface="Arial" pitchFamily="34" charset="0"/>
              </a:rPr>
              <a:t>Be more able to</a:t>
            </a:r>
            <a:r>
              <a:rPr lang="en-GB" sz="1600" b="1" dirty="0">
                <a:solidFill>
                  <a:srgbClr val="002060"/>
                </a:solidFill>
                <a:ea typeface="Times New Roman" pitchFamily="18" charset="0"/>
                <a:cs typeface="Arial" pitchFamily="34" charset="0"/>
              </a:rPr>
              <a:t>:</a:t>
            </a:r>
          </a:p>
          <a:p>
            <a:pPr marL="177800" indent="-177800">
              <a:buFont typeface="Arial" pitchFamily="34" charset="0"/>
              <a:buChar char="•"/>
              <a:defRPr/>
            </a:pPr>
            <a:r>
              <a:rPr lang="en-IN" sz="1400" dirty="0">
                <a:solidFill>
                  <a:srgbClr val="002060"/>
                </a:solidFill>
              </a:rPr>
              <a:t>Build trust and increase confidence</a:t>
            </a:r>
          </a:p>
          <a:p>
            <a:pPr marL="177800" indent="-177800">
              <a:buFont typeface="Arial" pitchFamily="34" charset="0"/>
              <a:buChar char="•"/>
              <a:defRPr/>
            </a:pPr>
            <a:r>
              <a:rPr lang="en-GB" sz="1400" dirty="0">
                <a:solidFill>
                  <a:srgbClr val="002060"/>
                </a:solidFill>
              </a:rPr>
              <a:t>Have compelling conversations </a:t>
            </a:r>
            <a:endParaRPr lang="en-IN" sz="1400" dirty="0">
              <a:solidFill>
                <a:srgbClr val="002060"/>
              </a:solidFill>
            </a:endParaRPr>
          </a:p>
          <a:p>
            <a:pPr marL="177800" indent="-177800">
              <a:buFont typeface="Arial" pitchFamily="34" charset="0"/>
              <a:buChar char="•"/>
              <a:defRPr/>
            </a:pPr>
            <a:r>
              <a:rPr lang="en-GB" altLang="ja-JP" sz="1400" dirty="0">
                <a:solidFill>
                  <a:srgbClr val="002060"/>
                </a:solidFill>
              </a:rPr>
              <a:t>Talk effectively and persuasively</a:t>
            </a:r>
          </a:p>
          <a:p>
            <a:pPr marL="177800" indent="-177800">
              <a:buFont typeface="Arial" pitchFamily="34" charset="0"/>
              <a:buChar char="•"/>
              <a:defRPr/>
            </a:pPr>
            <a:r>
              <a:rPr lang="en-GB" altLang="ja-JP" sz="1400" dirty="0">
                <a:solidFill>
                  <a:srgbClr val="002060"/>
                </a:solidFill>
              </a:rPr>
              <a:t>Create impact in communication</a:t>
            </a:r>
          </a:p>
          <a:p>
            <a:pPr marL="177800" indent="-177800">
              <a:buFont typeface="Arial" pitchFamily="34" charset="0"/>
              <a:buChar char="•"/>
              <a:defRPr/>
            </a:pPr>
            <a:r>
              <a:rPr lang="en-GB" altLang="ja-JP" sz="1400" dirty="0">
                <a:solidFill>
                  <a:srgbClr val="002060"/>
                </a:solidFill>
              </a:rPr>
              <a:t> Use listening, probing and rapport with internal and external clients</a:t>
            </a:r>
          </a:p>
          <a:p>
            <a:pPr marL="177800" indent="-177800">
              <a:buFont typeface="Arial" pitchFamily="34" charset="0"/>
              <a:buChar char="•"/>
              <a:defRPr/>
            </a:pPr>
            <a:r>
              <a:rPr lang="en-GB" altLang="ja-JP" sz="1400" dirty="0">
                <a:solidFill>
                  <a:srgbClr val="002060"/>
                </a:solidFill>
              </a:rPr>
              <a:t>Manage performance gaps and act as a coach</a:t>
            </a:r>
          </a:p>
        </p:txBody>
      </p:sp>
      <p:sp>
        <p:nvSpPr>
          <p:cNvPr id="20" name="Rounded Rectangle 19"/>
          <p:cNvSpPr/>
          <p:nvPr/>
        </p:nvSpPr>
        <p:spPr>
          <a:xfrm>
            <a:off x="3308567" y="3288835"/>
            <a:ext cx="7072313" cy="1566386"/>
          </a:xfrm>
          <a:prstGeom prst="roundRect">
            <a:avLst/>
          </a:prstGeom>
          <a:ln>
            <a:solidFill>
              <a:schemeClr val="bg1">
                <a:lumMod val="50000"/>
              </a:schemeClr>
            </a:solidFill>
          </a:ln>
        </p:spPr>
        <p:txBody>
          <a:bodyPr>
            <a:spAutoFit/>
          </a:bodyPr>
          <a:lstStyle/>
          <a:p>
            <a:pPr indent="228600" eaLnBrk="0" fontAlgn="auto" hangingPunct="0">
              <a:spcBef>
                <a:spcPts val="0"/>
              </a:spcBef>
              <a:spcAft>
                <a:spcPts val="0"/>
              </a:spcAft>
              <a:tabLst>
                <a:tab pos="457200" algn="r"/>
                <a:tab pos="2636838" algn="ctr"/>
                <a:tab pos="5273675" algn="r"/>
              </a:tabLst>
              <a:defRPr/>
            </a:pPr>
            <a:r>
              <a:rPr lang="en-GB" sz="1600" b="1" i="1" dirty="0">
                <a:solidFill>
                  <a:srgbClr val="7030A0"/>
                </a:solidFill>
                <a:ea typeface="Times New Roman" pitchFamily="18" charset="0"/>
                <a:cs typeface="Arial" pitchFamily="34" charset="0"/>
              </a:rPr>
              <a:t>Feel</a:t>
            </a:r>
            <a:r>
              <a:rPr lang="en-GB" sz="1600" b="1" dirty="0">
                <a:solidFill>
                  <a:srgbClr val="7030A0"/>
                </a:solidFill>
                <a:ea typeface="Times New Roman" pitchFamily="18" charset="0"/>
                <a:cs typeface="Arial" pitchFamily="34" charset="0"/>
              </a:rPr>
              <a:t>:</a:t>
            </a:r>
            <a:endParaRPr lang="en-US" sz="1600" dirty="0">
              <a:solidFill>
                <a:prstClr val="black"/>
              </a:solidFill>
              <a:cs typeface="Arial" pitchFamily="34" charset="0"/>
            </a:endParaRPr>
          </a:p>
          <a:p>
            <a:pPr indent="177800">
              <a:buFont typeface="Arial" pitchFamily="34" charset="0"/>
              <a:buChar char="•"/>
              <a:defRPr/>
            </a:pPr>
            <a:r>
              <a:rPr lang="en-GB" sz="1400" b="1" dirty="0">
                <a:solidFill>
                  <a:srgbClr val="7030A0"/>
                </a:solidFill>
                <a:ea typeface="Times New Roman" pitchFamily="18" charset="0"/>
              </a:rPr>
              <a:t>Confident</a:t>
            </a:r>
            <a:r>
              <a:rPr lang="en-GB" sz="1400" dirty="0">
                <a:solidFill>
                  <a:srgbClr val="7030A0"/>
                </a:solidFill>
                <a:ea typeface="Times New Roman" pitchFamily="18" charset="0"/>
              </a:rPr>
              <a:t> about </a:t>
            </a:r>
            <a:r>
              <a:rPr lang="en-US" sz="1400" dirty="0">
                <a:solidFill>
                  <a:srgbClr val="7030A0"/>
                </a:solidFill>
                <a:ea typeface="Times New Roman" pitchFamily="18" charset="0"/>
              </a:rPr>
              <a:t>making an impact in communication</a:t>
            </a:r>
            <a:endParaRPr lang="en-IN" sz="1400" dirty="0">
              <a:solidFill>
                <a:srgbClr val="7030A0"/>
              </a:solidFill>
              <a:ea typeface="Times New Roman" pitchFamily="18" charset="0"/>
            </a:endParaRPr>
          </a:p>
          <a:p>
            <a:pPr indent="177800">
              <a:buFont typeface="Arial" pitchFamily="34" charset="0"/>
              <a:buChar char="•"/>
              <a:defRPr/>
            </a:pPr>
            <a:r>
              <a:rPr lang="en-GB" sz="1400" b="1" dirty="0">
                <a:solidFill>
                  <a:srgbClr val="7030A0"/>
                </a:solidFill>
                <a:ea typeface="Times New Roman" pitchFamily="18" charset="0"/>
              </a:rPr>
              <a:t>Excited</a:t>
            </a:r>
            <a:r>
              <a:rPr lang="en-GB" sz="1400" dirty="0">
                <a:solidFill>
                  <a:srgbClr val="7030A0"/>
                </a:solidFill>
                <a:ea typeface="Times New Roman" pitchFamily="18" charset="0"/>
              </a:rPr>
              <a:t> about unlocking others potential </a:t>
            </a:r>
            <a:endParaRPr lang="en-US" sz="1400" dirty="0">
              <a:solidFill>
                <a:srgbClr val="7030A0"/>
              </a:solidFill>
            </a:endParaRPr>
          </a:p>
          <a:p>
            <a:pPr indent="177800">
              <a:buFont typeface="Arial" pitchFamily="34" charset="0"/>
              <a:buChar char="•"/>
              <a:defRPr/>
            </a:pPr>
            <a:r>
              <a:rPr lang="en-US" sz="1400" b="1" dirty="0">
                <a:solidFill>
                  <a:srgbClr val="7030A0"/>
                </a:solidFill>
              </a:rPr>
              <a:t>Prepared</a:t>
            </a:r>
            <a:r>
              <a:rPr lang="en-US" sz="1400" dirty="0">
                <a:solidFill>
                  <a:srgbClr val="7030A0"/>
                </a:solidFill>
              </a:rPr>
              <a:t> to have purposeful conversation</a:t>
            </a:r>
          </a:p>
          <a:p>
            <a:pPr indent="177800">
              <a:buFont typeface="Arial" pitchFamily="34" charset="0"/>
              <a:buChar char="•"/>
              <a:defRPr/>
            </a:pPr>
            <a:r>
              <a:rPr lang="en-US" sz="1400" b="1" dirty="0">
                <a:solidFill>
                  <a:srgbClr val="7030A0"/>
                </a:solidFill>
              </a:rPr>
              <a:t>In control </a:t>
            </a:r>
            <a:r>
              <a:rPr lang="en-US" sz="1400" dirty="0">
                <a:solidFill>
                  <a:srgbClr val="7030A0"/>
                </a:solidFill>
              </a:rPr>
              <a:t>of my nerves</a:t>
            </a:r>
          </a:p>
          <a:p>
            <a:pPr indent="177800">
              <a:buFont typeface="Arial" pitchFamily="34" charset="0"/>
              <a:buChar char="•"/>
              <a:defRPr/>
            </a:pPr>
            <a:r>
              <a:rPr lang="en-US" sz="1400" b="1" dirty="0">
                <a:solidFill>
                  <a:srgbClr val="7030A0"/>
                </a:solidFill>
              </a:rPr>
              <a:t>Motivated</a:t>
            </a:r>
            <a:r>
              <a:rPr lang="en-US" sz="1400" dirty="0">
                <a:solidFill>
                  <a:srgbClr val="7030A0"/>
                </a:solidFill>
              </a:rPr>
              <a:t> to develop others in my team.</a:t>
            </a:r>
            <a:endParaRPr lang="en-GB" sz="1400" dirty="0">
              <a:solidFill>
                <a:srgbClr val="7030A0"/>
              </a:solidFill>
            </a:endParaRPr>
          </a:p>
        </p:txBody>
      </p:sp>
    </p:spTree>
    <p:extLst>
      <p:ext uri="{BB962C8B-B14F-4D97-AF65-F5344CB8AC3E}">
        <p14:creationId xmlns:p14="http://schemas.microsoft.com/office/powerpoint/2010/main" val="174169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4061" y="0"/>
            <a:ext cx="11491231" cy="1055608"/>
          </a:xfrm>
          <a:prstGeom prst="roundRect">
            <a:avLst/>
          </a:prstGeom>
        </p:spPr>
        <p:txBody>
          <a:bodyPr wrap="square">
            <a:spAutoFit/>
          </a:bodyPr>
          <a:lstStyle>
            <a:defPPr>
              <a:defRPr lang="en-US"/>
            </a:defPPr>
            <a:lvl1pPr>
              <a:defRPr sz="2800" b="1">
                <a:solidFill>
                  <a:schemeClr val="tx2"/>
                </a:solidFill>
                <a:cs typeface="Arial" pitchFamily="34" charset="0"/>
              </a:defRPr>
            </a:lvl1pPr>
          </a:lstStyle>
          <a:p>
            <a:r>
              <a:rPr lang="en-IN" dirty="0"/>
              <a:t>Sample workshop design : Impact and Influence: Day 1 ( with 14 participants per consultant per batch)</a:t>
            </a:r>
            <a:endParaRPr lang="en-IN" sz="2000" dirty="0"/>
          </a:p>
        </p:txBody>
      </p:sp>
      <p:graphicFrame>
        <p:nvGraphicFramePr>
          <p:cNvPr id="8" name="Content Placeholder 3"/>
          <p:cNvGraphicFramePr>
            <a:graphicFrameLocks/>
          </p:cNvGraphicFramePr>
          <p:nvPr>
            <p:extLst>
              <p:ext uri="{D42A27DB-BD31-4B8C-83A1-F6EECF244321}">
                <p14:modId xmlns:p14="http://schemas.microsoft.com/office/powerpoint/2010/main" val="2122199749"/>
              </p:ext>
            </p:extLst>
          </p:nvPr>
        </p:nvGraphicFramePr>
        <p:xfrm>
          <a:off x="246186" y="1013887"/>
          <a:ext cx="11265876" cy="5394960"/>
        </p:xfrm>
        <a:graphic>
          <a:graphicData uri="http://schemas.openxmlformats.org/drawingml/2006/table">
            <a:tbl>
              <a:tblPr firstRow="1" bandRow="1">
                <a:tableStyleId>{5C22544A-7EE6-4342-B048-85BDC9FD1C3A}</a:tableStyleId>
              </a:tblPr>
              <a:tblGrid>
                <a:gridCol w="2816469">
                  <a:extLst>
                    <a:ext uri="{9D8B030D-6E8A-4147-A177-3AD203B41FA5}">
                      <a16:colId xmlns:a16="http://schemas.microsoft.com/office/drawing/2014/main" val="20000"/>
                    </a:ext>
                  </a:extLst>
                </a:gridCol>
                <a:gridCol w="1864487">
                  <a:extLst>
                    <a:ext uri="{9D8B030D-6E8A-4147-A177-3AD203B41FA5}">
                      <a16:colId xmlns:a16="http://schemas.microsoft.com/office/drawing/2014/main" val="20001"/>
                    </a:ext>
                  </a:extLst>
                </a:gridCol>
                <a:gridCol w="4123321">
                  <a:extLst>
                    <a:ext uri="{9D8B030D-6E8A-4147-A177-3AD203B41FA5}">
                      <a16:colId xmlns:a16="http://schemas.microsoft.com/office/drawing/2014/main" val="20002"/>
                    </a:ext>
                  </a:extLst>
                </a:gridCol>
                <a:gridCol w="2461599">
                  <a:extLst>
                    <a:ext uri="{9D8B030D-6E8A-4147-A177-3AD203B41FA5}">
                      <a16:colId xmlns:a16="http://schemas.microsoft.com/office/drawing/2014/main" val="20003"/>
                    </a:ext>
                  </a:extLst>
                </a:gridCol>
              </a:tblGrid>
              <a:tr h="296362">
                <a:tc>
                  <a:txBody>
                    <a:bodyPr/>
                    <a:lstStyle/>
                    <a:p>
                      <a:pPr algn="ctr"/>
                      <a:r>
                        <a:rPr lang="en-US" sz="1400" dirty="0">
                          <a:latin typeface="+mn-lt"/>
                        </a:rPr>
                        <a:t>Narrative</a:t>
                      </a:r>
                    </a:p>
                  </a:txBody>
                  <a:tcPr/>
                </a:tc>
                <a:tc>
                  <a:txBody>
                    <a:bodyPr/>
                    <a:lstStyle/>
                    <a:p>
                      <a:pPr algn="ctr"/>
                      <a:r>
                        <a:rPr lang="en-US" sz="1400" dirty="0">
                          <a:latin typeface="+mn-lt"/>
                        </a:rPr>
                        <a:t>Session</a:t>
                      </a:r>
                    </a:p>
                  </a:txBody>
                  <a:tcPr/>
                </a:tc>
                <a:tc>
                  <a:txBody>
                    <a:bodyPr/>
                    <a:lstStyle/>
                    <a:p>
                      <a:pPr algn="ctr"/>
                      <a:r>
                        <a:rPr lang="en-US" sz="1400" dirty="0">
                          <a:latin typeface="+mn-lt"/>
                        </a:rPr>
                        <a:t>Session details</a:t>
                      </a:r>
                    </a:p>
                  </a:txBody>
                  <a:tcPr/>
                </a:tc>
                <a:tc>
                  <a:txBody>
                    <a:bodyPr/>
                    <a:lstStyle/>
                    <a:p>
                      <a:pPr algn="ctr"/>
                      <a:r>
                        <a:rPr lang="en-US" sz="1400" dirty="0">
                          <a:latin typeface="+mn-lt"/>
                        </a:rPr>
                        <a:t>Methodology</a:t>
                      </a:r>
                      <a:r>
                        <a:rPr lang="en-US" sz="1400" baseline="0" dirty="0">
                          <a:latin typeface="+mn-lt"/>
                        </a:rPr>
                        <a:t> </a:t>
                      </a:r>
                      <a:endParaRPr lang="en-US" sz="1400" dirty="0">
                        <a:latin typeface="+mn-lt"/>
                      </a:endParaRPr>
                    </a:p>
                  </a:txBody>
                  <a:tcPr/>
                </a:tc>
                <a:extLst>
                  <a:ext uri="{0D108BD9-81ED-4DB2-BD59-A6C34878D82A}">
                    <a16:rowId xmlns:a16="http://schemas.microsoft.com/office/drawing/2014/main" val="10000"/>
                  </a:ext>
                </a:extLst>
              </a:tr>
              <a:tr h="7425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kern="1200" baseline="0" dirty="0">
                          <a:solidFill>
                            <a:srgbClr val="002060"/>
                          </a:solidFill>
                          <a:latin typeface="+mn-lt"/>
                          <a:ea typeface="Times New Roman"/>
                          <a:cs typeface="Calibri"/>
                        </a:rPr>
                        <a:t>Participants get ready and energized for the day. The purpose is to ensure that they are comfortable in their skin. MLA facilitator and participants get acquainted with each other. </a:t>
                      </a:r>
                    </a:p>
                  </a:txBody>
                  <a:tcPr/>
                </a:tc>
                <a:tc>
                  <a:txBody>
                    <a:bodyPr/>
                    <a:lstStyle/>
                    <a:p>
                      <a:r>
                        <a:rPr lang="en-US" sz="1100" b="0" kern="1200" baseline="0" dirty="0">
                          <a:solidFill>
                            <a:srgbClr val="002060"/>
                          </a:solidFill>
                          <a:latin typeface="+mn-lt"/>
                          <a:ea typeface="Times New Roman"/>
                          <a:cs typeface="Calibri"/>
                        </a:rPr>
                        <a:t>Warm up exercises</a:t>
                      </a:r>
                    </a:p>
                    <a:p>
                      <a:r>
                        <a:rPr lang="en-US" sz="1100" b="0" kern="1200" baseline="0" dirty="0">
                          <a:solidFill>
                            <a:srgbClr val="002060"/>
                          </a:solidFill>
                          <a:latin typeface="+mn-lt"/>
                          <a:ea typeface="Times New Roman"/>
                          <a:cs typeface="Calibri"/>
                        </a:rPr>
                        <a:t>Brief Encounter</a:t>
                      </a:r>
                    </a:p>
                  </a:txBody>
                  <a:tcPr/>
                </a:tc>
                <a:tc>
                  <a:txBody>
                    <a:bodyPr/>
                    <a:lstStyle/>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lang="en-GB" sz="1100" b="0" kern="1200" baseline="0" dirty="0">
                          <a:solidFill>
                            <a:srgbClr val="002060"/>
                          </a:solidFill>
                          <a:latin typeface="+mn-lt"/>
                          <a:ea typeface="Times New Roman"/>
                          <a:cs typeface="Calibri"/>
                        </a:rPr>
                        <a:t>Welcome</a:t>
                      </a:r>
                    </a:p>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lang="en-GB" sz="1100" b="0" kern="1200" baseline="0" dirty="0">
                          <a:solidFill>
                            <a:srgbClr val="002060"/>
                          </a:solidFill>
                          <a:latin typeface="+mn-lt"/>
                          <a:ea typeface="Times New Roman"/>
                          <a:cs typeface="Calibri"/>
                        </a:rPr>
                        <a:t>Love Game will be played to divide the participants in 4 group</a:t>
                      </a:r>
                      <a:endParaRPr lang="en-US" sz="1100" b="0" kern="1200" baseline="0" dirty="0">
                        <a:solidFill>
                          <a:srgbClr val="002060"/>
                        </a:solidFill>
                        <a:latin typeface="+mn-lt"/>
                        <a:ea typeface="Times New Roman"/>
                        <a:cs typeface="Calibri"/>
                      </a:endParaRPr>
                    </a:p>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lang="en-US" sz="1100" b="0" kern="1200" baseline="0" dirty="0" err="1">
                          <a:solidFill>
                            <a:srgbClr val="002060"/>
                          </a:solidFill>
                          <a:latin typeface="+mn-lt"/>
                          <a:ea typeface="Times New Roman"/>
                          <a:cs typeface="Calibri"/>
                        </a:rPr>
                        <a:t>Maynardleigh</a:t>
                      </a:r>
                      <a:r>
                        <a:rPr lang="en-US" sz="1100" b="0" kern="1200" baseline="0" dirty="0">
                          <a:solidFill>
                            <a:srgbClr val="002060"/>
                          </a:solidFill>
                          <a:latin typeface="+mn-lt"/>
                          <a:ea typeface="Times New Roman"/>
                          <a:cs typeface="Calibri"/>
                        </a:rPr>
                        <a:t> &amp; participant Introductions</a:t>
                      </a:r>
                    </a:p>
                  </a:txBody>
                  <a:tcPr marL="68580" marR="68580" marT="0" marB="0"/>
                </a:tc>
                <a:tc>
                  <a:txBody>
                    <a:bodyPr/>
                    <a:lstStyle/>
                    <a:p>
                      <a:r>
                        <a:rPr lang="en-US" sz="1100" b="0" kern="1200" baseline="0" dirty="0">
                          <a:solidFill>
                            <a:srgbClr val="002060"/>
                          </a:solidFill>
                          <a:latin typeface="+mn-lt"/>
                          <a:ea typeface="Times New Roman"/>
                          <a:cs typeface="Calibri"/>
                        </a:rPr>
                        <a:t>Theatrical warm ups</a:t>
                      </a:r>
                    </a:p>
                  </a:txBody>
                  <a:tcPr marL="68580" marR="68580" marT="0" marB="0"/>
                </a:tc>
                <a:extLst>
                  <a:ext uri="{0D108BD9-81ED-4DB2-BD59-A6C34878D82A}">
                    <a16:rowId xmlns:a16="http://schemas.microsoft.com/office/drawing/2014/main" val="10001"/>
                  </a:ext>
                </a:extLst>
              </a:tr>
              <a:tr h="7176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kern="1200" baseline="0" dirty="0">
                        <a:solidFill>
                          <a:srgbClr val="002060"/>
                        </a:solidFill>
                        <a:latin typeface="+mn-lt"/>
                        <a:ea typeface="Times New Roman"/>
                        <a:cs typeface="Calibri"/>
                      </a:endParaRPr>
                    </a:p>
                  </a:txBody>
                  <a:tcPr/>
                </a:tc>
                <a:tc>
                  <a:txBody>
                    <a:bodyPr/>
                    <a:lstStyle/>
                    <a:p>
                      <a:r>
                        <a:rPr lang="en-US" sz="1100" b="0" kern="1200" baseline="0" dirty="0">
                          <a:solidFill>
                            <a:srgbClr val="002060"/>
                          </a:solidFill>
                          <a:latin typeface="+mn-lt"/>
                          <a:ea typeface="Times New Roman"/>
                          <a:cs typeface="Calibri"/>
                        </a:rPr>
                        <a:t>Context Setting</a:t>
                      </a:r>
                    </a:p>
                  </a:txBody>
                  <a:tcPr/>
                </a:tc>
                <a:tc>
                  <a:txBody>
                    <a:bodyPr/>
                    <a:lstStyle/>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lang="en-US" sz="1100" b="0" kern="1200" baseline="0" dirty="0">
                          <a:solidFill>
                            <a:srgbClr val="002060"/>
                          </a:solidFill>
                          <a:latin typeface="+mn-lt"/>
                          <a:ea typeface="Times New Roman"/>
                          <a:cs typeface="Calibri"/>
                        </a:rPr>
                        <a:t>1 Billion $! How would you reach there? What skills will become relevant in order to reach this? This workshop will focus on your and your team’s ability to Impact &amp; Influence!</a:t>
                      </a:r>
                    </a:p>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lang="en-US" sz="1100" b="0" kern="1200" baseline="0" dirty="0">
                          <a:solidFill>
                            <a:srgbClr val="002060"/>
                          </a:solidFill>
                          <a:latin typeface="+mn-lt"/>
                          <a:ea typeface="Times New Roman"/>
                          <a:cs typeface="Calibri"/>
                        </a:rPr>
                        <a:t>Participants share experiences where they were able to extend relationships with a service provider.</a:t>
                      </a:r>
                    </a:p>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lang="en-US" sz="1100" b="0" kern="1200" baseline="0" dirty="0">
                          <a:solidFill>
                            <a:srgbClr val="002060"/>
                          </a:solidFill>
                          <a:latin typeface="+mn-lt"/>
                          <a:ea typeface="Times New Roman"/>
                          <a:cs typeface="Calibri"/>
                        </a:rPr>
                        <a:t>Introduce ACT!</a:t>
                      </a: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kern="1200" baseline="0" dirty="0">
                          <a:solidFill>
                            <a:srgbClr val="002060"/>
                          </a:solidFill>
                          <a:latin typeface="+mn-lt"/>
                          <a:ea typeface="Times New Roman"/>
                          <a:cs typeface="Calibri"/>
                        </a:rPr>
                        <a:t>Experiential Context setting</a:t>
                      </a:r>
                    </a:p>
                    <a:p>
                      <a:endParaRPr lang="en-US" sz="1100" b="0" kern="1200" baseline="0" dirty="0">
                        <a:solidFill>
                          <a:srgbClr val="002060"/>
                        </a:solidFill>
                        <a:latin typeface="+mn-lt"/>
                        <a:ea typeface="Times New Roman"/>
                        <a:cs typeface="Calibri"/>
                      </a:endParaRPr>
                    </a:p>
                  </a:txBody>
                  <a:tcPr marL="68580" marR="68580" marT="0" marB="0"/>
                </a:tc>
                <a:extLst>
                  <a:ext uri="{0D108BD9-81ED-4DB2-BD59-A6C34878D82A}">
                    <a16:rowId xmlns:a16="http://schemas.microsoft.com/office/drawing/2014/main" val="10002"/>
                  </a:ext>
                </a:extLst>
              </a:tr>
              <a:tr h="304800">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kern="1200" baseline="0" dirty="0">
                          <a:solidFill>
                            <a:srgbClr val="002060"/>
                          </a:solidFill>
                          <a:latin typeface="+mn-lt"/>
                          <a:ea typeface="Times New Roman"/>
                          <a:cs typeface="Calibri"/>
                        </a:rPr>
                        <a:t>ATTRACT</a:t>
                      </a:r>
                    </a:p>
                  </a:txBody>
                  <a:tcPr/>
                </a:tc>
                <a:tc hMerge="1">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lang="en-US" sz="1100" b="0" kern="1200" baseline="0" dirty="0">
                        <a:solidFill>
                          <a:srgbClr val="002060"/>
                        </a:solidFill>
                        <a:latin typeface="+mn-lt"/>
                        <a:ea typeface="Times New Roman"/>
                        <a:cs typeface="Calibri"/>
                      </a:endParaRPr>
                    </a:p>
                  </a:txBody>
                  <a:tcPr/>
                </a:tc>
                <a:tc hMerge="1">
                  <a:txBody>
                    <a:bodyPr/>
                    <a:lstStyle/>
                    <a:p>
                      <a:pPr marL="342900" marR="0" lvl="0" indent="-342900" algn="l" defTabSz="914400" rtl="0" eaLnBrk="1" latinLnBrk="0" hangingPunct="1">
                        <a:lnSpc>
                          <a:spcPts val="1200"/>
                        </a:lnSpc>
                        <a:spcBef>
                          <a:spcPts val="0"/>
                        </a:spcBef>
                        <a:spcAft>
                          <a:spcPts val="0"/>
                        </a:spcAft>
                        <a:buFont typeface="Arial"/>
                        <a:buChar char="•"/>
                        <a:tabLst>
                          <a:tab pos="457200" algn="l"/>
                        </a:tabLst>
                      </a:pPr>
                      <a:endParaRPr lang="en-US" sz="1100" b="0" kern="1200" baseline="0" dirty="0">
                        <a:solidFill>
                          <a:srgbClr val="002060"/>
                        </a:solidFill>
                        <a:latin typeface="+mn-lt"/>
                        <a:ea typeface="Times New Roman"/>
                        <a:cs typeface="Calibri"/>
                      </a:endParaRPr>
                    </a:p>
                  </a:txBody>
                  <a:tcPr marL="68580" marR="68580" marT="0" marB="0"/>
                </a:tc>
                <a:tc hMerge="1">
                  <a:txBody>
                    <a:bodyPr/>
                    <a:lstStyle/>
                    <a:p>
                      <a:endParaRPr lang="en-US" sz="1100" b="0" kern="1200" baseline="0" dirty="0">
                        <a:solidFill>
                          <a:srgbClr val="002060"/>
                        </a:solidFill>
                        <a:latin typeface="+mn-lt"/>
                        <a:ea typeface="Times New Roman"/>
                        <a:cs typeface="Calibri"/>
                      </a:endParaRPr>
                    </a:p>
                  </a:txBody>
                  <a:tcPr marL="68580" marR="68580" marT="0" marB="0"/>
                </a:tc>
                <a:extLst>
                  <a:ext uri="{0D108BD9-81ED-4DB2-BD59-A6C34878D82A}">
                    <a16:rowId xmlns:a16="http://schemas.microsoft.com/office/drawing/2014/main" val="10003"/>
                  </a:ext>
                </a:extLst>
              </a:tr>
              <a:tr h="484715">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IN" sz="1100" b="0" kern="1200" baseline="0" dirty="0">
                          <a:solidFill>
                            <a:srgbClr val="002060"/>
                          </a:solidFill>
                          <a:latin typeface="+mn-lt"/>
                          <a:ea typeface="Times New Roman"/>
                          <a:cs typeface="Calibri"/>
                        </a:rPr>
                        <a:t>We are always being seen and present our personal brand.  </a:t>
                      </a:r>
                    </a:p>
                  </a:txBody>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100" b="0" kern="1200" baseline="0" dirty="0">
                          <a:solidFill>
                            <a:srgbClr val="002060"/>
                          </a:solidFill>
                          <a:latin typeface="+mn-lt"/>
                          <a:ea typeface="Times New Roman"/>
                          <a:cs typeface="Calibri"/>
                        </a:rPr>
                        <a:t>Party Mingling</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100" b="0" kern="1200" baseline="0" dirty="0">
                          <a:solidFill>
                            <a:srgbClr val="002060"/>
                          </a:solidFill>
                          <a:latin typeface="+mn-lt"/>
                          <a:ea typeface="Times New Roman"/>
                          <a:cs typeface="Calibri"/>
                        </a:rPr>
                        <a:t>On and Off modes</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100" b="0" kern="1200" baseline="0" dirty="0">
                          <a:solidFill>
                            <a:srgbClr val="002060"/>
                          </a:solidFill>
                          <a:latin typeface="+mn-lt"/>
                          <a:ea typeface="Times New Roman"/>
                          <a:cs typeface="Calibri"/>
                        </a:rPr>
                        <a:t>Masks</a:t>
                      </a:r>
                    </a:p>
                  </a:txBody>
                  <a:tcPr/>
                </a:tc>
                <a:tc>
                  <a:txBody>
                    <a:bodyPr/>
                    <a:lstStyle/>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lang="en-US" sz="1100" b="0" kern="1200" baseline="0" dirty="0">
                          <a:solidFill>
                            <a:srgbClr val="002060"/>
                          </a:solidFill>
                          <a:latin typeface="+mn-lt"/>
                          <a:ea typeface="Times New Roman"/>
                          <a:cs typeface="Calibri"/>
                        </a:rPr>
                        <a:t> ON = When you know you’re being seen and having to represent your personal brand. </a:t>
                      </a:r>
                    </a:p>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lang="en-US" sz="1100" b="0" kern="1200" baseline="0" dirty="0">
                          <a:solidFill>
                            <a:srgbClr val="002060"/>
                          </a:solidFill>
                          <a:latin typeface="+mn-lt"/>
                          <a:ea typeface="Times New Roman"/>
                          <a:cs typeface="Calibri"/>
                        </a:rPr>
                        <a:t>OFF = Those unguarded moments when you are being watched and you re not aware of it.</a:t>
                      </a:r>
                    </a:p>
                  </a:txBody>
                  <a:tcPr marL="68580" marR="68580" marT="0" marB="0"/>
                </a:tc>
                <a:tc>
                  <a:txBody>
                    <a:bodyPr/>
                    <a:lstStyle/>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lang="en-US" sz="1100" b="0" kern="1200" baseline="0" dirty="0">
                          <a:solidFill>
                            <a:srgbClr val="002060"/>
                          </a:solidFill>
                          <a:latin typeface="+mn-lt"/>
                          <a:ea typeface="Times New Roman"/>
                          <a:cs typeface="Calibri"/>
                        </a:rPr>
                        <a:t>Experiential activity</a:t>
                      </a:r>
                    </a:p>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lang="en-US" sz="1100" b="0" kern="1200" baseline="0" dirty="0">
                          <a:solidFill>
                            <a:srgbClr val="002060"/>
                          </a:solidFill>
                          <a:latin typeface="+mn-lt"/>
                          <a:ea typeface="Times New Roman"/>
                          <a:cs typeface="Calibri"/>
                        </a:rPr>
                        <a:t>Group insight</a:t>
                      </a:r>
                    </a:p>
                  </a:txBody>
                  <a:tcPr marL="68580" marR="68580" marT="0" marB="0"/>
                </a:tc>
                <a:extLst>
                  <a:ext uri="{0D108BD9-81ED-4DB2-BD59-A6C34878D82A}">
                    <a16:rowId xmlns:a16="http://schemas.microsoft.com/office/drawing/2014/main" val="10004"/>
                  </a:ext>
                </a:extLst>
              </a:tr>
              <a:tr h="484715">
                <a:tc>
                  <a:txBody>
                    <a:bodyPr/>
                    <a:lstStyle/>
                    <a:p>
                      <a:r>
                        <a:rPr lang="en-US" sz="1100" b="0" kern="1200" baseline="0" dirty="0">
                          <a:solidFill>
                            <a:srgbClr val="002060"/>
                          </a:solidFill>
                          <a:latin typeface="+mn-lt"/>
                          <a:ea typeface="Times New Roman"/>
                          <a:cs typeface="Calibri"/>
                        </a:rPr>
                        <a:t>First impressions are important. We need to be constantly aware of our impact on others during our first interaction.</a:t>
                      </a:r>
                    </a:p>
                  </a:txBody>
                  <a:tcPr/>
                </a:tc>
                <a:tc>
                  <a:txBody>
                    <a:bodyPr/>
                    <a:lstStyle/>
                    <a:p>
                      <a:r>
                        <a:rPr lang="en-US" sz="1100" b="0" kern="1200" baseline="0" dirty="0">
                          <a:solidFill>
                            <a:srgbClr val="002060"/>
                          </a:solidFill>
                          <a:latin typeface="+mn-lt"/>
                          <a:ea typeface="Times New Roman"/>
                          <a:cs typeface="Calibri"/>
                        </a:rPr>
                        <a:t>The first impression</a:t>
                      </a:r>
                    </a:p>
                  </a:txBody>
                  <a:tcPr/>
                </a:tc>
                <a:tc>
                  <a:txBody>
                    <a:bodyPr/>
                    <a:lstStyle/>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lang="en-US" sz="1100" b="0" kern="1200" baseline="0" dirty="0">
                          <a:solidFill>
                            <a:srgbClr val="002060"/>
                          </a:solidFill>
                          <a:latin typeface="+mn-lt"/>
                          <a:ea typeface="Times New Roman"/>
                          <a:cs typeface="Calibri"/>
                        </a:rPr>
                        <a:t> What creates the first impression</a:t>
                      </a:r>
                    </a:p>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lang="en-GB" sz="1100" b="0" kern="1200" baseline="0" dirty="0">
                          <a:solidFill>
                            <a:srgbClr val="002060"/>
                          </a:solidFill>
                          <a:latin typeface="+mn-lt"/>
                          <a:ea typeface="Times New Roman"/>
                          <a:cs typeface="Calibri"/>
                        </a:rPr>
                        <a:t>How internal customers or clients see you on first meeting.</a:t>
                      </a:r>
                      <a:endParaRPr lang="en-IN" sz="1100" b="0" kern="1200" baseline="0" dirty="0">
                        <a:solidFill>
                          <a:srgbClr val="002060"/>
                        </a:solidFill>
                        <a:latin typeface="+mn-lt"/>
                        <a:ea typeface="Times New Roman"/>
                        <a:cs typeface="Calibri"/>
                      </a:endParaRPr>
                    </a:p>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lang="en-GB" sz="1100" b="0" kern="1200" baseline="0" dirty="0">
                          <a:solidFill>
                            <a:srgbClr val="002060"/>
                          </a:solidFill>
                          <a:latin typeface="+mn-lt"/>
                          <a:ea typeface="Times New Roman"/>
                          <a:cs typeface="Calibri"/>
                        </a:rPr>
                        <a:t>How we would like to be seen; how we fear we are seen; and how we are actually seen.</a:t>
                      </a:r>
                    </a:p>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lang="en-GB" sz="1100" b="0" kern="1200" baseline="0" dirty="0">
                          <a:solidFill>
                            <a:srgbClr val="002060"/>
                          </a:solidFill>
                          <a:latin typeface="+mn-lt"/>
                          <a:ea typeface="Times New Roman"/>
                          <a:cs typeface="Calibri"/>
                        </a:rPr>
                        <a:t>Feedback on first impressions </a:t>
                      </a:r>
                      <a:r>
                        <a:rPr lang="en-GB" sz="1200" b="1" kern="1200" baseline="0" dirty="0">
                          <a:solidFill>
                            <a:srgbClr val="002060"/>
                          </a:solidFill>
                          <a:latin typeface="+mn-lt"/>
                          <a:ea typeface="Times New Roman"/>
                          <a:cs typeface="Calibri"/>
                        </a:rPr>
                        <a:t>( connection to DISC)</a:t>
                      </a:r>
                      <a:endParaRPr lang="en-IN" sz="1200" b="1" kern="1200" baseline="0" dirty="0">
                        <a:solidFill>
                          <a:srgbClr val="002060"/>
                        </a:solidFill>
                        <a:latin typeface="+mn-lt"/>
                        <a:ea typeface="Times New Roman"/>
                        <a:cs typeface="Calibri"/>
                      </a:endParaRPr>
                    </a:p>
                  </a:txBody>
                  <a:tcPr/>
                </a:tc>
                <a:tc>
                  <a:txBody>
                    <a:bodyPr/>
                    <a:lstStyle/>
                    <a:p>
                      <a:pPr marL="0" marR="0">
                        <a:spcBef>
                          <a:spcPts val="0"/>
                        </a:spcBef>
                        <a:spcAft>
                          <a:spcPts val="0"/>
                        </a:spcAft>
                      </a:pPr>
                      <a:r>
                        <a:rPr lang="en-US" sz="1100" b="0" kern="1200" baseline="0" dirty="0">
                          <a:solidFill>
                            <a:srgbClr val="002060"/>
                          </a:solidFill>
                          <a:latin typeface="+mn-lt"/>
                          <a:ea typeface="Times New Roman"/>
                          <a:cs typeface="Calibri"/>
                        </a:rPr>
                        <a:t>Facilitator led</a:t>
                      </a:r>
                    </a:p>
                  </a:txBody>
                  <a:tcPr/>
                </a:tc>
                <a:extLst>
                  <a:ext uri="{0D108BD9-81ED-4DB2-BD59-A6C34878D82A}">
                    <a16:rowId xmlns:a16="http://schemas.microsoft.com/office/drawing/2014/main" val="10005"/>
                  </a:ext>
                </a:extLst>
              </a:tr>
              <a:tr h="484715">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IN" sz="1100" b="0" kern="1200" baseline="0" dirty="0">
                          <a:solidFill>
                            <a:srgbClr val="002060"/>
                          </a:solidFill>
                          <a:latin typeface="+mn-lt"/>
                          <a:ea typeface="Times New Roman"/>
                          <a:cs typeface="Calibri"/>
                        </a:rPr>
                        <a:t>We all have our own personal brand we communicate. Who am I? what do I stand for to attract client/stakeholder?</a:t>
                      </a:r>
                    </a:p>
                  </a:txBody>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100" b="0" kern="1200" baseline="0" dirty="0">
                          <a:solidFill>
                            <a:srgbClr val="002060"/>
                          </a:solidFill>
                          <a:latin typeface="+mn-lt"/>
                          <a:ea typeface="Times New Roman"/>
                          <a:cs typeface="Calibri"/>
                        </a:rPr>
                        <a:t>Personal Brand</a:t>
                      </a:r>
                    </a:p>
                  </a:txBody>
                  <a:tcPr/>
                </a:tc>
                <a:tc>
                  <a:txBody>
                    <a:bodyPr/>
                    <a:lstStyle/>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lang="en-GB" sz="1100" b="0" kern="1200" baseline="0" dirty="0">
                          <a:solidFill>
                            <a:srgbClr val="002060"/>
                          </a:solidFill>
                          <a:latin typeface="+mn-lt"/>
                          <a:ea typeface="Times New Roman"/>
                          <a:cs typeface="Calibri"/>
                        </a:rPr>
                        <a:t>People are expected to have distinctive individuality that has a special contribution to make. </a:t>
                      </a:r>
                    </a:p>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lang="en-GB" sz="1100" b="0" kern="1200" baseline="0" dirty="0">
                          <a:solidFill>
                            <a:srgbClr val="002060"/>
                          </a:solidFill>
                          <a:latin typeface="+mn-lt"/>
                          <a:ea typeface="Times New Roman"/>
                          <a:cs typeface="Calibri"/>
                        </a:rPr>
                        <a:t>So we Explore:</a:t>
                      </a:r>
                      <a:endParaRPr lang="en-US" sz="1100" b="0" kern="1200" baseline="0" dirty="0">
                        <a:solidFill>
                          <a:srgbClr val="002060"/>
                        </a:solidFill>
                        <a:latin typeface="+mn-lt"/>
                        <a:ea typeface="Times New Roman"/>
                        <a:cs typeface="Calibri"/>
                      </a:endParaRPr>
                    </a:p>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lang="en-GB" sz="1100" b="0" kern="1200" baseline="0" dirty="0">
                          <a:solidFill>
                            <a:srgbClr val="002060"/>
                          </a:solidFill>
                          <a:latin typeface="+mn-lt"/>
                          <a:ea typeface="Times New Roman"/>
                          <a:cs typeface="Calibri"/>
                        </a:rPr>
                        <a:t>Why you? What’s your point of view? What are your opinions. What’s the point of you? What’s your purpose. Where do you take a stand?</a:t>
                      </a:r>
                    </a:p>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lang="en-GB" sz="1100" b="0" kern="1200" baseline="0" dirty="0">
                          <a:solidFill>
                            <a:srgbClr val="002060"/>
                          </a:solidFill>
                          <a:latin typeface="+mn-lt"/>
                          <a:ea typeface="Times New Roman"/>
                          <a:cs typeface="Calibri"/>
                        </a:rPr>
                        <a:t>Participants prepare a point of view presentation( what do I care about? What is important to me?)</a:t>
                      </a:r>
                      <a:endParaRPr lang="en-US" sz="1100" b="0" kern="1200" baseline="0" dirty="0">
                        <a:solidFill>
                          <a:srgbClr val="002060"/>
                        </a:solidFill>
                        <a:latin typeface="+mn-lt"/>
                        <a:ea typeface="Times New Roman"/>
                        <a:cs typeface="Calibri"/>
                      </a:endParaRPr>
                    </a:p>
                  </a:txBody>
                  <a:tcPr marL="68580" marR="68580" marT="0" marB="0"/>
                </a:tc>
                <a:tc>
                  <a:txBody>
                    <a:bodyPr/>
                    <a:lstStyle/>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defRPr/>
                      </a:pPr>
                      <a:r>
                        <a:rPr lang="en-US" sz="1100" b="0" kern="1200" baseline="0" dirty="0">
                          <a:solidFill>
                            <a:srgbClr val="002060"/>
                          </a:solidFill>
                          <a:latin typeface="+mn-lt"/>
                          <a:ea typeface="Times New Roman"/>
                          <a:cs typeface="Calibri"/>
                        </a:rPr>
                        <a:t>Worksheet exercise Individual presentations.</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70002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36847038"/>
              </p:ext>
            </p:extLst>
          </p:nvPr>
        </p:nvGraphicFramePr>
        <p:xfrm>
          <a:off x="402955" y="1186997"/>
          <a:ext cx="11265879" cy="4655798"/>
        </p:xfrm>
        <a:graphic>
          <a:graphicData uri="http://schemas.openxmlformats.org/drawingml/2006/table">
            <a:tbl>
              <a:tblPr firstRow="1" bandRow="1">
                <a:tableStyleId>{5C22544A-7EE6-4342-B048-85BDC9FD1C3A}</a:tableStyleId>
              </a:tblPr>
              <a:tblGrid>
                <a:gridCol w="2816470">
                  <a:extLst>
                    <a:ext uri="{9D8B030D-6E8A-4147-A177-3AD203B41FA5}">
                      <a16:colId xmlns:a16="http://schemas.microsoft.com/office/drawing/2014/main" val="20000"/>
                    </a:ext>
                  </a:extLst>
                </a:gridCol>
                <a:gridCol w="1864488">
                  <a:extLst>
                    <a:ext uri="{9D8B030D-6E8A-4147-A177-3AD203B41FA5}">
                      <a16:colId xmlns:a16="http://schemas.microsoft.com/office/drawing/2014/main" val="20001"/>
                    </a:ext>
                  </a:extLst>
                </a:gridCol>
                <a:gridCol w="4123322">
                  <a:extLst>
                    <a:ext uri="{9D8B030D-6E8A-4147-A177-3AD203B41FA5}">
                      <a16:colId xmlns:a16="http://schemas.microsoft.com/office/drawing/2014/main" val="20002"/>
                    </a:ext>
                  </a:extLst>
                </a:gridCol>
                <a:gridCol w="2461599">
                  <a:extLst>
                    <a:ext uri="{9D8B030D-6E8A-4147-A177-3AD203B41FA5}">
                      <a16:colId xmlns:a16="http://schemas.microsoft.com/office/drawing/2014/main" val="20003"/>
                    </a:ext>
                  </a:extLst>
                </a:gridCol>
              </a:tblGrid>
              <a:tr h="438603">
                <a:tc>
                  <a:txBody>
                    <a:bodyPr/>
                    <a:lstStyle/>
                    <a:p>
                      <a:pPr algn="ctr"/>
                      <a:r>
                        <a:rPr lang="en-US" sz="1400" dirty="0">
                          <a:latin typeface="+mn-lt"/>
                        </a:rPr>
                        <a:t>Narrative</a:t>
                      </a:r>
                    </a:p>
                  </a:txBody>
                  <a:tcPr/>
                </a:tc>
                <a:tc>
                  <a:txBody>
                    <a:bodyPr/>
                    <a:lstStyle/>
                    <a:p>
                      <a:pPr algn="ctr"/>
                      <a:r>
                        <a:rPr lang="en-US" sz="1400" dirty="0">
                          <a:latin typeface="+mn-lt"/>
                        </a:rPr>
                        <a:t>Session</a:t>
                      </a:r>
                    </a:p>
                  </a:txBody>
                  <a:tcPr/>
                </a:tc>
                <a:tc>
                  <a:txBody>
                    <a:bodyPr/>
                    <a:lstStyle/>
                    <a:p>
                      <a:pPr algn="ctr"/>
                      <a:r>
                        <a:rPr lang="en-US" sz="1400" dirty="0">
                          <a:latin typeface="+mn-lt"/>
                        </a:rPr>
                        <a:t>Session details</a:t>
                      </a:r>
                    </a:p>
                  </a:txBody>
                  <a:tcPr/>
                </a:tc>
                <a:tc>
                  <a:txBody>
                    <a:bodyPr/>
                    <a:lstStyle/>
                    <a:p>
                      <a:pPr algn="ctr"/>
                      <a:r>
                        <a:rPr lang="en-US" sz="1400" dirty="0">
                          <a:latin typeface="+mn-lt"/>
                        </a:rPr>
                        <a:t>Methodology</a:t>
                      </a:r>
                      <a:r>
                        <a:rPr lang="en-US" sz="1400" baseline="0" dirty="0">
                          <a:latin typeface="+mn-lt"/>
                        </a:rPr>
                        <a:t> </a:t>
                      </a:r>
                      <a:endParaRPr lang="en-US" sz="1400" dirty="0">
                        <a:latin typeface="+mn-lt"/>
                      </a:endParaRPr>
                    </a:p>
                  </a:txBody>
                  <a:tcPr/>
                </a:tc>
                <a:extLst>
                  <a:ext uri="{0D108BD9-81ED-4DB2-BD59-A6C34878D82A}">
                    <a16:rowId xmlns:a16="http://schemas.microsoft.com/office/drawing/2014/main" val="10000"/>
                  </a:ext>
                </a:extLst>
              </a:tr>
              <a:tr h="605159">
                <a:tc>
                  <a: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1100" b="0" kern="1200" baseline="0" dirty="0">
                          <a:solidFill>
                            <a:srgbClr val="002060"/>
                          </a:solidFill>
                          <a:latin typeface="+mn-lt"/>
                          <a:ea typeface="Times New Roman"/>
                          <a:cs typeface="Calibri"/>
                        </a:rPr>
                        <a:t>We are constantly selling ourselves, why not start doing consciously. We need to be cognizant of our demeanor to come across credible</a:t>
                      </a:r>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lang="en-US" sz="1100" b="0" kern="1200" baseline="0" dirty="0">
                          <a:solidFill>
                            <a:srgbClr val="002060"/>
                          </a:solidFill>
                          <a:latin typeface="+mn-lt"/>
                          <a:ea typeface="Times New Roman"/>
                          <a:cs typeface="Calibri"/>
                        </a:rPr>
                        <a:t>Style Audit</a:t>
                      </a:r>
                    </a:p>
                  </a:txBody>
                  <a:tcPr/>
                </a:tc>
                <a:tc>
                  <a:txBody>
                    <a:bodyPr/>
                    <a:lstStyle/>
                    <a:p>
                      <a:pPr marL="0" lvl="0" indent="0" algn="l">
                        <a:lnSpc>
                          <a:spcPts val="1200"/>
                        </a:lnSpc>
                        <a:spcBef>
                          <a:spcPts val="0"/>
                        </a:spcBef>
                        <a:spcAft>
                          <a:spcPts val="0"/>
                        </a:spcAft>
                        <a:buFont typeface="Symbol"/>
                        <a:buNone/>
                      </a:pPr>
                      <a:r>
                        <a:rPr lang="en-US" sz="1100" b="0" kern="1200" baseline="0" dirty="0">
                          <a:solidFill>
                            <a:srgbClr val="002060"/>
                          </a:solidFill>
                          <a:latin typeface="+mn-lt"/>
                          <a:ea typeface="Times New Roman"/>
                          <a:cs typeface="Calibri"/>
                        </a:rPr>
                        <a:t>Impact comes from Care, Flair and Aware</a:t>
                      </a:r>
                    </a:p>
                    <a:p>
                      <a:pPr marL="342900" marR="0" lvl="0" indent="-342900" algn="l">
                        <a:lnSpc>
                          <a:spcPts val="1200"/>
                        </a:lnSpc>
                        <a:spcBef>
                          <a:spcPts val="0"/>
                        </a:spcBef>
                        <a:spcAft>
                          <a:spcPts val="0"/>
                        </a:spcAft>
                        <a:buFont typeface="Wingdings"/>
                        <a:buChar char=""/>
                      </a:pPr>
                      <a:r>
                        <a:rPr lang="en-US" sz="1100" b="0" kern="1200" baseline="0" dirty="0">
                          <a:solidFill>
                            <a:srgbClr val="002060"/>
                          </a:solidFill>
                          <a:latin typeface="+mn-lt"/>
                          <a:ea typeface="Times New Roman"/>
                          <a:cs typeface="Calibri"/>
                        </a:rPr>
                        <a:t>Care = Demonstrate that you value yourself</a:t>
                      </a:r>
                    </a:p>
                    <a:p>
                      <a:pPr marL="342900" marR="0" lvl="0" indent="-342900" algn="l">
                        <a:lnSpc>
                          <a:spcPts val="1200"/>
                        </a:lnSpc>
                        <a:spcBef>
                          <a:spcPts val="0"/>
                        </a:spcBef>
                        <a:spcAft>
                          <a:spcPts val="0"/>
                        </a:spcAft>
                        <a:buFont typeface="Wingdings"/>
                        <a:buChar char=""/>
                      </a:pPr>
                      <a:r>
                        <a:rPr lang="en-US" sz="1100" b="0" kern="1200" baseline="0" dirty="0">
                          <a:solidFill>
                            <a:srgbClr val="002060"/>
                          </a:solidFill>
                          <a:latin typeface="+mn-lt"/>
                          <a:ea typeface="Times New Roman"/>
                          <a:cs typeface="Calibri"/>
                        </a:rPr>
                        <a:t>Flair = Express your self, be creative, voice quality, personal style</a:t>
                      </a:r>
                    </a:p>
                    <a:p>
                      <a:pPr marL="342900" marR="0" lvl="0" indent="-342900" algn="l">
                        <a:lnSpc>
                          <a:spcPts val="1200"/>
                        </a:lnSpc>
                        <a:spcBef>
                          <a:spcPts val="0"/>
                        </a:spcBef>
                        <a:spcAft>
                          <a:spcPts val="0"/>
                        </a:spcAft>
                        <a:buFont typeface="Wingdings"/>
                        <a:buChar char=""/>
                      </a:pPr>
                      <a:r>
                        <a:rPr lang="en-US" sz="1100" b="0" kern="1200" baseline="0" dirty="0">
                          <a:solidFill>
                            <a:srgbClr val="002060"/>
                          </a:solidFill>
                          <a:latin typeface="+mn-lt"/>
                          <a:ea typeface="Times New Roman"/>
                          <a:cs typeface="Calibri"/>
                        </a:rPr>
                        <a:t>Aware= Make sure your clothes are appropriate</a:t>
                      </a:r>
                    </a:p>
                  </a:txBody>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100" b="0" kern="1200" baseline="0" dirty="0">
                          <a:solidFill>
                            <a:srgbClr val="002060"/>
                          </a:solidFill>
                          <a:latin typeface="+mn-lt"/>
                          <a:ea typeface="Times New Roman"/>
                          <a:cs typeface="Calibri"/>
                        </a:rPr>
                        <a:t>Discussion leading to Individual Feedback.</a:t>
                      </a:r>
                    </a:p>
                  </a:txBody>
                  <a:tcPr/>
                </a:tc>
                <a:extLst>
                  <a:ext uri="{0D108BD9-81ED-4DB2-BD59-A6C34878D82A}">
                    <a16:rowId xmlns:a16="http://schemas.microsoft.com/office/drawing/2014/main" val="10001"/>
                  </a:ext>
                </a:extLst>
              </a:tr>
              <a:tr h="346222">
                <a:tc gridSpan="4">
                  <a:txBody>
                    <a:bodyPr/>
                    <a:lstStyle/>
                    <a:p>
                      <a:pPr marL="0" marR="0" lvl="0" indent="0" algn="ctr" defTabSz="914400" rtl="0" eaLnBrk="1" fontAlgn="base" latinLnBrk="0" hangingPunct="1">
                        <a:lnSpc>
                          <a:spcPct val="90000"/>
                        </a:lnSpc>
                        <a:spcBef>
                          <a:spcPct val="0"/>
                        </a:spcBef>
                        <a:spcAft>
                          <a:spcPct val="0"/>
                        </a:spcAft>
                        <a:buClrTx/>
                        <a:buSzTx/>
                        <a:buFontTx/>
                        <a:buNone/>
                        <a:tabLst/>
                        <a:defRPr/>
                      </a:pPr>
                      <a:r>
                        <a:rPr lang="en-US" sz="1800" b="1" kern="1200" baseline="0" dirty="0">
                          <a:solidFill>
                            <a:srgbClr val="002060"/>
                          </a:solidFill>
                          <a:latin typeface="+mn-lt"/>
                          <a:ea typeface="Times New Roman"/>
                          <a:cs typeface="Calibri"/>
                        </a:rPr>
                        <a:t>CONNECT</a:t>
                      </a:r>
                    </a:p>
                  </a:txBody>
                  <a:tcPr/>
                </a:tc>
                <a:tc hMerge="1">
                  <a:txBody>
                    <a:bodyPr/>
                    <a:lstStyle/>
                    <a:p>
                      <a:pPr marL="0" marR="0" lvl="0" indent="0" algn="l" defTabSz="914400" rtl="0" eaLnBrk="1" fontAlgn="base" latinLnBrk="0" hangingPunct="1">
                        <a:lnSpc>
                          <a:spcPct val="90000"/>
                        </a:lnSpc>
                        <a:spcBef>
                          <a:spcPct val="0"/>
                        </a:spcBef>
                        <a:spcAft>
                          <a:spcPct val="0"/>
                        </a:spcAft>
                        <a:buClrTx/>
                        <a:buSzTx/>
                        <a:buFontTx/>
                        <a:buNone/>
                        <a:tabLst/>
                      </a:pPr>
                      <a:endParaRPr kumimoji="0" lang="en-US" sz="1100" b="0" i="0" u="none" strike="noStrike" cap="none" normalizeH="0" baseline="0" dirty="0">
                        <a:ln>
                          <a:noFill/>
                        </a:ln>
                        <a:solidFill>
                          <a:srgbClr val="002060"/>
                        </a:solidFill>
                        <a:effectLst/>
                        <a:latin typeface="+mn-lt"/>
                        <a:ea typeface="ＭＳ Ｐゴシック" pitchFamily="34" charset="-128"/>
                      </a:endParaRPr>
                    </a:p>
                  </a:txBody>
                  <a:tcPr/>
                </a:tc>
                <a:tc hMerge="1">
                  <a:txBody>
                    <a:bodyPr/>
                    <a:lstStyle/>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endParaRPr kumimoji="0" lang="en-IN" sz="1100" b="0" i="0" u="none" strike="noStrike" kern="1200" cap="none" normalizeH="0" baseline="0" dirty="0">
                        <a:ln>
                          <a:noFill/>
                        </a:ln>
                        <a:solidFill>
                          <a:srgbClr val="002060"/>
                        </a:solidFill>
                        <a:effectLst/>
                        <a:latin typeface="+mn-lt"/>
                        <a:ea typeface="ＭＳ Ｐゴシック" pitchFamily="-32" charset="-128"/>
                        <a:cs typeface="+mn-cs"/>
                      </a:endParaRPr>
                    </a:p>
                  </a:txBody>
                  <a:tcPr/>
                </a:tc>
                <a:tc hMerge="1">
                  <a:txBody>
                    <a:bodyPr/>
                    <a:lstStyle/>
                    <a:p>
                      <a:endParaRPr kumimoji="0" lang="en-US" sz="1100" b="0" i="0" u="none" strike="noStrike" kern="1200" cap="none" normalizeH="0" baseline="0" dirty="0">
                        <a:ln>
                          <a:noFill/>
                        </a:ln>
                        <a:solidFill>
                          <a:srgbClr val="002060"/>
                        </a:solidFill>
                        <a:effectLst/>
                        <a:latin typeface="+mn-lt"/>
                        <a:ea typeface="ＭＳ Ｐゴシック" pitchFamily="-32" charset="-128"/>
                        <a:cs typeface="+mn-cs"/>
                      </a:endParaRPr>
                    </a:p>
                  </a:txBody>
                  <a:tcPr/>
                </a:tc>
                <a:extLst>
                  <a:ext uri="{0D108BD9-81ED-4DB2-BD59-A6C34878D82A}">
                    <a16:rowId xmlns:a16="http://schemas.microsoft.com/office/drawing/2014/main" val="10002"/>
                  </a:ext>
                </a:extLst>
              </a:tr>
              <a:tr h="605159">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100" b="0" i="0" u="none" strike="noStrike" cap="none" normalizeH="0" baseline="0" dirty="0">
                          <a:ln>
                            <a:noFill/>
                          </a:ln>
                          <a:solidFill>
                            <a:srgbClr val="002060"/>
                          </a:solidFill>
                          <a:effectLst/>
                          <a:latin typeface="+mn-lt"/>
                          <a:ea typeface="ＭＳ Ｐゴシック" pitchFamily="34" charset="-128"/>
                        </a:rPr>
                        <a:t>Understanding the consultative approach. What does it take to truly become a partner versus a service provider.</a:t>
                      </a:r>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100" u="none" strike="noStrike" cap="none" normalizeH="0" baseline="0" dirty="0">
                          <a:ln>
                            <a:noFill/>
                          </a:ln>
                          <a:solidFill>
                            <a:srgbClr val="002060"/>
                          </a:solidFill>
                          <a:effectLst/>
                          <a:latin typeface="+mn-lt"/>
                        </a:rPr>
                        <a:t>SPIN Model Introduction</a:t>
                      </a:r>
                      <a:endParaRPr kumimoji="0" lang="en-US" sz="1100" b="0" i="0" u="none" strike="noStrike" cap="none" normalizeH="0" baseline="0" dirty="0">
                        <a:ln>
                          <a:noFill/>
                        </a:ln>
                        <a:solidFill>
                          <a:srgbClr val="002060"/>
                        </a:solidFill>
                        <a:effectLst/>
                        <a:latin typeface="+mn-lt"/>
                        <a:ea typeface="ＭＳ Ｐゴシック" pitchFamily="34" charset="-128"/>
                      </a:endParaRPr>
                    </a:p>
                  </a:txBody>
                  <a:tcPr/>
                </a:tc>
                <a:tc>
                  <a:txBody>
                    <a:bodyPr/>
                    <a:lstStyle/>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100" b="0" i="0" u="none" strike="noStrike" kern="1200" cap="none" normalizeH="0" baseline="0" dirty="0">
                          <a:ln>
                            <a:noFill/>
                          </a:ln>
                          <a:solidFill>
                            <a:srgbClr val="002060"/>
                          </a:solidFill>
                          <a:effectLst/>
                          <a:latin typeface="+mn-lt"/>
                          <a:ea typeface="ＭＳ Ｐゴシック" pitchFamily="-32" charset="-128"/>
                          <a:cs typeface="+mn-cs"/>
                        </a:rPr>
                        <a:t>Understand what’s the story- Get to know the </a:t>
                      </a:r>
                      <a:r>
                        <a:rPr kumimoji="0" lang="en-US" sz="1100" b="1" i="0" u="none" strike="noStrike" kern="1200" cap="none" normalizeH="0" baseline="0" dirty="0">
                          <a:ln>
                            <a:noFill/>
                          </a:ln>
                          <a:solidFill>
                            <a:srgbClr val="002060"/>
                          </a:solidFill>
                          <a:effectLst/>
                          <a:latin typeface="+mn-lt"/>
                          <a:ea typeface="ＭＳ Ｐゴシック" pitchFamily="-32" charset="-128"/>
                          <a:cs typeface="+mn-cs"/>
                        </a:rPr>
                        <a:t>situation,</a:t>
                      </a:r>
                      <a:r>
                        <a:rPr kumimoji="0" lang="en-US" sz="1100" b="0" i="0" u="none" strike="noStrike" kern="1200" cap="none" normalizeH="0" baseline="0" dirty="0">
                          <a:ln>
                            <a:noFill/>
                          </a:ln>
                          <a:solidFill>
                            <a:srgbClr val="002060"/>
                          </a:solidFill>
                          <a:effectLst/>
                          <a:latin typeface="+mn-lt"/>
                          <a:ea typeface="ＭＳ Ｐゴシック" pitchFamily="-32" charset="-128"/>
                          <a:cs typeface="+mn-cs"/>
                        </a:rPr>
                        <a:t> </a:t>
                      </a:r>
                      <a:r>
                        <a:rPr kumimoji="0" lang="en-US" sz="1100" b="1" i="0" u="none" strike="noStrike" kern="1200" cap="none" normalizeH="0" baseline="0" dirty="0">
                          <a:ln>
                            <a:noFill/>
                          </a:ln>
                          <a:solidFill>
                            <a:srgbClr val="002060"/>
                          </a:solidFill>
                          <a:effectLst/>
                          <a:latin typeface="+mn-lt"/>
                          <a:ea typeface="ＭＳ Ｐゴシック" pitchFamily="-32" charset="-128"/>
                          <a:cs typeface="+mn-cs"/>
                        </a:rPr>
                        <a:t>problem, implication</a:t>
                      </a:r>
                      <a:r>
                        <a:rPr kumimoji="0" lang="en-US" sz="1100" b="0" i="0" u="none" strike="noStrike" kern="1200" cap="none" normalizeH="0" baseline="0" dirty="0">
                          <a:ln>
                            <a:noFill/>
                          </a:ln>
                          <a:solidFill>
                            <a:srgbClr val="002060"/>
                          </a:solidFill>
                          <a:effectLst/>
                          <a:latin typeface="+mn-lt"/>
                          <a:ea typeface="ＭＳ Ｐゴシック" pitchFamily="-32" charset="-128"/>
                          <a:cs typeface="+mn-cs"/>
                        </a:rPr>
                        <a:t> and </a:t>
                      </a:r>
                      <a:r>
                        <a:rPr kumimoji="0" lang="en-US" sz="1100" b="1" i="0" u="none" strike="noStrike" kern="1200" cap="none" normalizeH="0" baseline="0" dirty="0">
                          <a:ln>
                            <a:noFill/>
                          </a:ln>
                          <a:solidFill>
                            <a:srgbClr val="002060"/>
                          </a:solidFill>
                          <a:effectLst/>
                          <a:latin typeface="+mn-lt"/>
                          <a:ea typeface="ＭＳ Ｐゴシック" pitchFamily="-32" charset="-128"/>
                          <a:cs typeface="+mn-cs"/>
                        </a:rPr>
                        <a:t>need</a:t>
                      </a:r>
                      <a:r>
                        <a:rPr kumimoji="0" lang="en-US" sz="1100" b="0" i="0" u="none" strike="noStrike" kern="1200" cap="none" normalizeH="0" baseline="0" dirty="0">
                          <a:ln>
                            <a:noFill/>
                          </a:ln>
                          <a:solidFill>
                            <a:srgbClr val="002060"/>
                          </a:solidFill>
                          <a:effectLst/>
                          <a:latin typeface="+mn-lt"/>
                          <a:ea typeface="ＭＳ Ｐゴシック" pitchFamily="-32" charset="-128"/>
                          <a:cs typeface="+mn-cs"/>
                        </a:rPr>
                        <a:t> to provide the </a:t>
                      </a:r>
                      <a:r>
                        <a:rPr kumimoji="0" lang="en-US" sz="1100" b="1" i="0" u="none" strike="noStrike" kern="1200" cap="none" normalizeH="0" baseline="0" dirty="0">
                          <a:ln>
                            <a:noFill/>
                          </a:ln>
                          <a:solidFill>
                            <a:srgbClr val="002060"/>
                          </a:solidFill>
                          <a:effectLst/>
                          <a:latin typeface="+mn-lt"/>
                          <a:ea typeface="ＭＳ Ｐゴシック" pitchFamily="-32" charset="-128"/>
                          <a:cs typeface="+mn-cs"/>
                        </a:rPr>
                        <a:t>Solution</a:t>
                      </a:r>
                      <a:r>
                        <a:rPr kumimoji="0" lang="en-US" sz="1100" b="0" i="0" u="none" strike="noStrike" kern="1200" cap="none" normalizeH="0" baseline="0" dirty="0">
                          <a:ln>
                            <a:noFill/>
                          </a:ln>
                          <a:solidFill>
                            <a:srgbClr val="002060"/>
                          </a:solidFill>
                          <a:effectLst/>
                          <a:latin typeface="+mn-lt"/>
                          <a:ea typeface="ＭＳ Ｐゴシック" pitchFamily="-32" charset="-128"/>
                          <a:cs typeface="+mn-cs"/>
                        </a:rPr>
                        <a:t>. Having consultative approach.</a:t>
                      </a:r>
                      <a:endParaRPr kumimoji="0" lang="en-IN" sz="1100" b="0" i="0" u="none" strike="noStrike" kern="1200" cap="none" normalizeH="0" baseline="0" dirty="0">
                        <a:ln>
                          <a:noFill/>
                        </a:ln>
                        <a:solidFill>
                          <a:srgbClr val="002060"/>
                        </a:solidFill>
                        <a:effectLst/>
                        <a:latin typeface="+mn-lt"/>
                        <a:ea typeface="ＭＳ Ｐゴシック" pitchFamily="-32" charset="-128"/>
                        <a:cs typeface="+mn-cs"/>
                      </a:endParaRPr>
                    </a:p>
                  </a:txBody>
                  <a:tcPr/>
                </a:tc>
                <a:tc>
                  <a:txBody>
                    <a:bodyPr/>
                    <a:lstStyle/>
                    <a:p>
                      <a:r>
                        <a:rPr kumimoji="0" lang="en-US" sz="1100" u="none" strike="noStrike" kern="1200" cap="none" normalizeH="0" baseline="0" dirty="0">
                          <a:ln>
                            <a:noFill/>
                          </a:ln>
                          <a:solidFill>
                            <a:srgbClr val="002060"/>
                          </a:solidFill>
                          <a:effectLst/>
                          <a:latin typeface="+mn-lt"/>
                        </a:rPr>
                        <a:t>Facilitator led presentation. </a:t>
                      </a:r>
                    </a:p>
                    <a:p>
                      <a:r>
                        <a:rPr kumimoji="0" lang="en-US" sz="1100" u="none" strike="noStrike" kern="1200" cap="none" normalizeH="0" baseline="0" dirty="0">
                          <a:ln>
                            <a:noFill/>
                          </a:ln>
                          <a:solidFill>
                            <a:srgbClr val="002060"/>
                          </a:solidFill>
                          <a:effectLst/>
                          <a:latin typeface="+mn-lt"/>
                        </a:rPr>
                        <a:t>Participant exercises.</a:t>
                      </a:r>
                      <a:endParaRPr kumimoji="0" lang="en-US" sz="1100" b="0" i="0" u="none" strike="noStrike" kern="1200" cap="none" normalizeH="0" baseline="0" dirty="0">
                        <a:ln>
                          <a:noFill/>
                        </a:ln>
                        <a:solidFill>
                          <a:srgbClr val="002060"/>
                        </a:solidFill>
                        <a:effectLst/>
                        <a:latin typeface="+mn-lt"/>
                        <a:ea typeface="ＭＳ Ｐゴシック" pitchFamily="-32" charset="-128"/>
                        <a:cs typeface="+mn-cs"/>
                      </a:endParaRPr>
                    </a:p>
                  </a:txBody>
                  <a:tcPr/>
                </a:tc>
                <a:extLst>
                  <a:ext uri="{0D108BD9-81ED-4DB2-BD59-A6C34878D82A}">
                    <a16:rowId xmlns:a16="http://schemas.microsoft.com/office/drawing/2014/main" val="10003"/>
                  </a:ext>
                </a:extLst>
              </a:tr>
              <a:tr h="605159">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100" b="0" kern="1200" baseline="0" dirty="0">
                          <a:solidFill>
                            <a:srgbClr val="002060"/>
                          </a:solidFill>
                          <a:latin typeface="+mn-lt"/>
                          <a:ea typeface="Times New Roman"/>
                          <a:cs typeface="Calibri"/>
                        </a:rPr>
                        <a:t>To be able to add value to the client, another level of interaction is required where we listen, probe carefully to be able to get past the generic tone of pitching.</a:t>
                      </a:r>
                    </a:p>
                  </a:txBody>
                  <a:tcPr marL="68580" marR="68580" marT="32732" marB="32732"/>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100" b="0" kern="1200" baseline="0" dirty="0">
                          <a:solidFill>
                            <a:srgbClr val="002060"/>
                          </a:solidFill>
                          <a:latin typeface="+mn-lt"/>
                          <a:ea typeface="Times New Roman"/>
                          <a:cs typeface="Calibri"/>
                        </a:rPr>
                        <a:t>Listening, Probing &amp; Developing Rapport</a:t>
                      </a:r>
                    </a:p>
                  </a:txBody>
                  <a:tcPr marL="68580" marR="68580" marT="32732" marB="32732"/>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sz="1100" b="1" kern="1200" baseline="0" dirty="0">
                          <a:solidFill>
                            <a:schemeClr val="accent5">
                              <a:lumMod val="50000"/>
                            </a:schemeClr>
                          </a:solidFill>
                          <a:latin typeface="+mn-lt"/>
                          <a:ea typeface="+mn-ea"/>
                          <a:cs typeface="+mn-cs"/>
                        </a:rPr>
                        <a:t>Share a routine Story!</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sz="1100" kern="1200" dirty="0">
                          <a:solidFill>
                            <a:schemeClr val="accent5">
                              <a:lumMod val="50000"/>
                            </a:schemeClr>
                          </a:solidFill>
                          <a:latin typeface="+mn-lt"/>
                          <a:ea typeface="+mn-ea"/>
                          <a:cs typeface="+mn-cs"/>
                        </a:rPr>
                        <a:t>What am</a:t>
                      </a:r>
                      <a:r>
                        <a:rPr lang="en-US" altLang="en-US" sz="1100" kern="1200" baseline="0" dirty="0">
                          <a:solidFill>
                            <a:schemeClr val="accent5">
                              <a:lumMod val="50000"/>
                            </a:schemeClr>
                          </a:solidFill>
                          <a:latin typeface="+mn-lt"/>
                          <a:ea typeface="+mn-ea"/>
                          <a:cs typeface="+mn-cs"/>
                        </a:rPr>
                        <a:t> I</a:t>
                      </a:r>
                      <a:r>
                        <a:rPr lang="en-US" altLang="en-US" sz="1100" kern="1200" dirty="0">
                          <a:solidFill>
                            <a:schemeClr val="accent5">
                              <a:lumMod val="50000"/>
                            </a:schemeClr>
                          </a:solidFill>
                          <a:latin typeface="+mn-lt"/>
                          <a:ea typeface="+mn-ea"/>
                          <a:cs typeface="+mn-cs"/>
                        </a:rPr>
                        <a:t> listening for: to respond, OR to help &amp; understand?</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sz="1100" kern="1200" dirty="0">
                          <a:solidFill>
                            <a:schemeClr val="accent5">
                              <a:lumMod val="50000"/>
                            </a:schemeClr>
                          </a:solidFill>
                          <a:latin typeface="+mn-lt"/>
                          <a:ea typeface="+mn-ea"/>
                          <a:cs typeface="+mn-cs"/>
                        </a:rPr>
                        <a:t>Bridges and Barriers to listening.</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sz="1100" b="1" kern="1200" dirty="0">
                          <a:solidFill>
                            <a:schemeClr val="accent5">
                              <a:lumMod val="50000"/>
                            </a:schemeClr>
                          </a:solidFill>
                          <a:latin typeface="+mn-lt"/>
                          <a:ea typeface="+mn-ea"/>
                          <a:cs typeface="+mn-cs"/>
                        </a:rPr>
                        <a:t>Human Library</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sz="1100" b="0" kern="1200" dirty="0">
                          <a:solidFill>
                            <a:schemeClr val="accent5">
                              <a:lumMod val="50000"/>
                            </a:schemeClr>
                          </a:solidFill>
                          <a:latin typeface="+mn-lt"/>
                          <a:ea typeface="+mn-ea"/>
                          <a:cs typeface="+mn-cs"/>
                        </a:rPr>
                        <a:t>The</a:t>
                      </a:r>
                      <a:r>
                        <a:rPr lang="en-US" altLang="en-US" sz="1100" b="0" kern="1200" baseline="0" dirty="0">
                          <a:solidFill>
                            <a:schemeClr val="accent5">
                              <a:lumMod val="50000"/>
                            </a:schemeClr>
                          </a:solidFill>
                          <a:latin typeface="+mn-lt"/>
                          <a:ea typeface="+mn-ea"/>
                          <a:cs typeface="+mn-cs"/>
                        </a:rPr>
                        <a:t> only way this book will open, if you ask the right questions.</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en-US" sz="1100" b="1" kern="1200" dirty="0">
                          <a:solidFill>
                            <a:schemeClr val="accent5">
                              <a:lumMod val="50000"/>
                            </a:schemeClr>
                          </a:solidFill>
                          <a:latin typeface="+mn-lt"/>
                          <a:ea typeface="+mn-ea"/>
                          <a:cs typeface="+mn-cs"/>
                        </a:rPr>
                        <a:t>Mirroring</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GB" sz="1100" b="0" kern="1200" baseline="0" dirty="0">
                          <a:solidFill>
                            <a:srgbClr val="002060"/>
                          </a:solidFill>
                          <a:latin typeface="+mn-lt"/>
                          <a:ea typeface="Times New Roman"/>
                          <a:cs typeface="Calibri"/>
                        </a:rPr>
                        <a:t>Mirroring in thoughts, feelings, action, tone and status.</a:t>
                      </a:r>
                      <a:endParaRPr lang="en-US" sz="1100" b="0" kern="1200" baseline="0" dirty="0">
                        <a:solidFill>
                          <a:srgbClr val="002060"/>
                        </a:solidFill>
                        <a:latin typeface="+mn-lt"/>
                        <a:ea typeface="Times New Roman"/>
                        <a:cs typeface="Calibri"/>
                      </a:endParaRPr>
                    </a:p>
                  </a:txBody>
                  <a:tcPr marL="21431" marR="21431" marT="14288" marB="14288"/>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100" b="0" kern="1200" baseline="0" dirty="0">
                          <a:solidFill>
                            <a:srgbClr val="002060"/>
                          </a:solidFill>
                          <a:latin typeface="+mn-lt"/>
                          <a:ea typeface="Times New Roman"/>
                          <a:cs typeface="Calibri"/>
                        </a:rPr>
                        <a:t>A series of quick exercises led by the facilitator.</a:t>
                      </a:r>
                    </a:p>
                  </a:txBody>
                  <a:tcPr marL="21431" marR="21431" marT="14288" marB="14288"/>
                </a:tc>
                <a:extLst>
                  <a:ext uri="{0D108BD9-81ED-4DB2-BD59-A6C34878D82A}">
                    <a16:rowId xmlns:a16="http://schemas.microsoft.com/office/drawing/2014/main" val="10004"/>
                  </a:ext>
                </a:extLst>
              </a:tr>
              <a:tr h="605159">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100" b="0" i="0" u="none" strike="noStrike" cap="none" normalizeH="0" baseline="0" dirty="0">
                          <a:ln>
                            <a:noFill/>
                          </a:ln>
                          <a:solidFill>
                            <a:srgbClr val="002060"/>
                          </a:solidFill>
                          <a:effectLst/>
                          <a:latin typeface="+mn-lt"/>
                          <a:ea typeface="ＭＳ Ｐゴシック" pitchFamily="34" charset="-128"/>
                        </a:rPr>
                        <a:t>The kind of questions we ask in the first meeting, establishes the relationship and opens up business opportunities</a:t>
                      </a:r>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100" u="none" strike="noStrike" cap="none" normalizeH="0" baseline="0" dirty="0">
                          <a:ln>
                            <a:noFill/>
                          </a:ln>
                          <a:solidFill>
                            <a:srgbClr val="002060"/>
                          </a:solidFill>
                          <a:effectLst/>
                          <a:latin typeface="+mn-lt"/>
                        </a:rPr>
                        <a:t>SPIN</a:t>
                      </a:r>
                      <a:endParaRPr kumimoji="0" lang="en-US" sz="1100" b="0" i="0" u="none" strike="noStrike" cap="none" normalizeH="0" baseline="0" dirty="0">
                        <a:ln>
                          <a:noFill/>
                        </a:ln>
                        <a:solidFill>
                          <a:srgbClr val="002060"/>
                        </a:solidFill>
                        <a:effectLst/>
                        <a:latin typeface="+mn-lt"/>
                        <a:ea typeface="ＭＳ Ｐゴシック" pitchFamily="34" charset="-128"/>
                      </a:endParaRPr>
                    </a:p>
                  </a:txBody>
                  <a:tcPr/>
                </a:tc>
                <a:tc>
                  <a:txBody>
                    <a:bodyPr/>
                    <a:lstStyle/>
                    <a:p>
                      <a:pPr marL="0" marR="0" lvl="0" indent="0" algn="l" defTabSz="914400" rtl="0" eaLnBrk="1" fontAlgn="base" latinLnBrk="0" hangingPunct="1">
                        <a:lnSpc>
                          <a:spcPct val="90000"/>
                        </a:lnSpc>
                        <a:spcBef>
                          <a:spcPct val="0"/>
                        </a:spcBef>
                        <a:spcAft>
                          <a:spcPct val="0"/>
                        </a:spcAft>
                        <a:buClrTx/>
                        <a:buSzTx/>
                        <a:buFont typeface="Arial" pitchFamily="34" charset="0"/>
                        <a:buNone/>
                        <a:tabLst/>
                      </a:pPr>
                      <a:r>
                        <a:rPr kumimoji="0" lang="en-US" sz="1100" u="none" strike="noStrike" kern="1200" cap="none" normalizeH="0" baseline="0" dirty="0">
                          <a:ln>
                            <a:noFill/>
                          </a:ln>
                          <a:solidFill>
                            <a:srgbClr val="002060"/>
                          </a:solidFill>
                          <a:effectLst/>
                          <a:latin typeface="+mn-lt"/>
                        </a:rPr>
                        <a:t>Participants work in pair and role-play a short first meeting between a possible client and consultant. </a:t>
                      </a:r>
                    </a:p>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endParaRPr kumimoji="0" lang="en-IN" sz="1100" b="0" i="0" u="none" strike="noStrike" kern="1200" cap="none" normalizeH="0" baseline="0" dirty="0">
                        <a:ln>
                          <a:noFill/>
                        </a:ln>
                        <a:solidFill>
                          <a:srgbClr val="002060"/>
                        </a:solidFill>
                        <a:effectLst/>
                        <a:latin typeface="+mn-lt"/>
                        <a:ea typeface="ＭＳ Ｐゴシック" pitchFamily="-32" charset="-128"/>
                        <a:cs typeface="+mn-cs"/>
                      </a:endParaRPr>
                    </a:p>
                  </a:txBody>
                  <a:tcPr/>
                </a:tc>
                <a:tc>
                  <a:txBody>
                    <a:bodyPr/>
                    <a:lstStyle/>
                    <a:p>
                      <a:r>
                        <a:rPr kumimoji="0" lang="en-US" sz="1100" u="none" strike="noStrike" kern="1200" cap="none" normalizeH="0" baseline="0" dirty="0">
                          <a:ln>
                            <a:noFill/>
                          </a:ln>
                          <a:solidFill>
                            <a:srgbClr val="002060"/>
                          </a:solidFill>
                          <a:effectLst/>
                          <a:latin typeface="+mn-lt"/>
                        </a:rPr>
                        <a:t>Facilitator led presentation. </a:t>
                      </a:r>
                    </a:p>
                    <a:p>
                      <a:r>
                        <a:rPr kumimoji="0" lang="en-US" sz="1100" u="none" strike="noStrike" kern="1200" cap="none" normalizeH="0" baseline="0" dirty="0">
                          <a:ln>
                            <a:noFill/>
                          </a:ln>
                          <a:solidFill>
                            <a:srgbClr val="002060"/>
                          </a:solidFill>
                          <a:effectLst/>
                          <a:latin typeface="+mn-lt"/>
                        </a:rPr>
                        <a:t>Participant exercises.</a:t>
                      </a:r>
                      <a:endParaRPr kumimoji="0" lang="en-US" sz="1100" b="0" i="0" u="none" strike="noStrike" kern="1200" cap="none" normalizeH="0" baseline="0" dirty="0">
                        <a:ln>
                          <a:noFill/>
                        </a:ln>
                        <a:solidFill>
                          <a:srgbClr val="002060"/>
                        </a:solidFill>
                        <a:effectLst/>
                        <a:latin typeface="+mn-lt"/>
                        <a:ea typeface="ＭＳ Ｐゴシック" pitchFamily="-32" charset="-128"/>
                        <a:cs typeface="+mn-cs"/>
                      </a:endParaRPr>
                    </a:p>
                  </a:txBody>
                  <a:tcPr/>
                </a:tc>
                <a:extLst>
                  <a:ext uri="{0D108BD9-81ED-4DB2-BD59-A6C34878D82A}">
                    <a16:rowId xmlns:a16="http://schemas.microsoft.com/office/drawing/2014/main" val="10005"/>
                  </a:ext>
                </a:extLst>
              </a:tr>
              <a:tr h="605159">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100" b="0" i="0" u="none" strike="noStrike" cap="none" normalizeH="0" baseline="0" dirty="0">
                          <a:ln>
                            <a:noFill/>
                          </a:ln>
                          <a:solidFill>
                            <a:srgbClr val="002060"/>
                          </a:solidFill>
                          <a:effectLst/>
                          <a:latin typeface="+mn-lt"/>
                          <a:ea typeface="ＭＳ Ｐゴシック" pitchFamily="34" charset="-128"/>
                        </a:rPr>
                        <a:t>Homework</a:t>
                      </a:r>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100" u="none" strike="noStrike" cap="none" normalizeH="0" baseline="0" dirty="0">
                          <a:ln>
                            <a:noFill/>
                          </a:ln>
                          <a:solidFill>
                            <a:srgbClr val="002060"/>
                          </a:solidFill>
                          <a:effectLst/>
                          <a:latin typeface="+mn-lt"/>
                        </a:rPr>
                        <a:t>SPINS / PPSAAO Pitch</a:t>
                      </a:r>
                      <a:endParaRPr kumimoji="0" lang="en-US" sz="1100" b="0" i="0" u="none" strike="noStrike" cap="none" normalizeH="0" baseline="0" dirty="0">
                        <a:ln>
                          <a:noFill/>
                        </a:ln>
                        <a:solidFill>
                          <a:srgbClr val="002060"/>
                        </a:solidFill>
                        <a:effectLst/>
                        <a:latin typeface="+mn-lt"/>
                        <a:ea typeface="ＭＳ Ｐゴシック" pitchFamily="34" charset="-128"/>
                      </a:endParaRPr>
                    </a:p>
                  </a:txBody>
                  <a:tcPr/>
                </a:tc>
                <a:tc>
                  <a:txBody>
                    <a:bodyPr/>
                    <a:lstStyle/>
                    <a:p>
                      <a:pPr marL="0" marR="0" lvl="0" indent="0" algn="l" defTabSz="914400" rtl="0" eaLnBrk="1" fontAlgn="base" latinLnBrk="0" hangingPunct="1">
                        <a:lnSpc>
                          <a:spcPct val="90000"/>
                        </a:lnSpc>
                        <a:spcBef>
                          <a:spcPct val="0"/>
                        </a:spcBef>
                        <a:spcAft>
                          <a:spcPct val="0"/>
                        </a:spcAft>
                        <a:buClrTx/>
                        <a:buSzTx/>
                        <a:buFont typeface="Arial" pitchFamily="34" charset="0"/>
                        <a:buNone/>
                        <a:tabLst/>
                        <a:defRPr/>
                      </a:pPr>
                      <a:r>
                        <a:rPr lang="en-US" altLang="en-US" sz="1100" kern="1200" dirty="0">
                          <a:solidFill>
                            <a:schemeClr val="accent5">
                              <a:lumMod val="50000"/>
                            </a:schemeClr>
                          </a:solidFill>
                          <a:latin typeface="+mn-lt"/>
                          <a:ea typeface="+mn-ea"/>
                          <a:cs typeface="+mn-cs"/>
                        </a:rPr>
                        <a:t>Participants prepare</a:t>
                      </a:r>
                      <a:r>
                        <a:rPr lang="en-US" altLang="en-US" sz="1100" kern="1200" baseline="0" dirty="0">
                          <a:solidFill>
                            <a:schemeClr val="accent5">
                              <a:lumMod val="50000"/>
                            </a:schemeClr>
                          </a:solidFill>
                          <a:latin typeface="+mn-lt"/>
                          <a:ea typeface="+mn-ea"/>
                          <a:cs typeface="+mn-cs"/>
                        </a:rPr>
                        <a:t> a pitch - u</a:t>
                      </a:r>
                      <a:r>
                        <a:rPr lang="en-US" altLang="en-US" sz="1100" kern="1200" dirty="0">
                          <a:solidFill>
                            <a:schemeClr val="accent5">
                              <a:lumMod val="50000"/>
                            </a:schemeClr>
                          </a:solidFill>
                          <a:latin typeface="+mn-lt"/>
                          <a:ea typeface="+mn-ea"/>
                          <a:cs typeface="+mn-cs"/>
                        </a:rPr>
                        <a:t>sing</a:t>
                      </a:r>
                      <a:r>
                        <a:rPr lang="en-US" altLang="en-US" sz="1100" kern="1200" baseline="0" dirty="0">
                          <a:solidFill>
                            <a:schemeClr val="accent5">
                              <a:lumMod val="50000"/>
                            </a:schemeClr>
                          </a:solidFill>
                          <a:latin typeface="+mn-lt"/>
                          <a:ea typeface="+mn-ea"/>
                          <a:cs typeface="+mn-cs"/>
                        </a:rPr>
                        <a:t> SPINS ( Situation, Problem, Implication, Need and Solution) OR PPSAAO ( Push, Pull, Support, Anticipate, Answer and Offer).</a:t>
                      </a:r>
                      <a:endParaRPr lang="en-US" altLang="en-US" sz="1100" kern="1200" dirty="0">
                        <a:solidFill>
                          <a:schemeClr val="accent5">
                            <a:lumMod val="50000"/>
                          </a:schemeClr>
                        </a:solidFill>
                        <a:latin typeface="+mn-lt"/>
                        <a:ea typeface="+mn-ea"/>
                        <a:cs typeface="+mn-cs"/>
                      </a:endParaRPr>
                    </a:p>
                  </a:txBody>
                  <a:tcPr/>
                </a:tc>
                <a:tc>
                  <a:txBody>
                    <a:bodyPr/>
                    <a:lstStyle/>
                    <a:p>
                      <a:r>
                        <a:rPr kumimoji="0" lang="en-US" sz="1100" u="none" strike="noStrike" kern="1200" cap="none" normalizeH="0" baseline="0" dirty="0">
                          <a:ln>
                            <a:noFill/>
                          </a:ln>
                          <a:solidFill>
                            <a:srgbClr val="002060"/>
                          </a:solidFill>
                          <a:effectLst/>
                          <a:latin typeface="+mn-lt"/>
                        </a:rPr>
                        <a:t>Facilitator led presentation. </a:t>
                      </a:r>
                    </a:p>
                    <a:p>
                      <a:r>
                        <a:rPr kumimoji="0" lang="en-US" sz="1100" u="none" strike="noStrike" kern="1200" cap="none" normalizeH="0" baseline="0" dirty="0">
                          <a:ln>
                            <a:noFill/>
                          </a:ln>
                          <a:solidFill>
                            <a:srgbClr val="002060"/>
                          </a:solidFill>
                          <a:effectLst/>
                          <a:latin typeface="+mn-lt"/>
                        </a:rPr>
                        <a:t>Participant exercises.</a:t>
                      </a:r>
                      <a:endParaRPr kumimoji="0" lang="en-US" sz="1100" b="0" i="0" u="none" strike="noStrike" kern="1200" cap="none" normalizeH="0" baseline="0" dirty="0">
                        <a:ln>
                          <a:noFill/>
                        </a:ln>
                        <a:solidFill>
                          <a:srgbClr val="002060"/>
                        </a:solidFill>
                        <a:effectLst/>
                        <a:latin typeface="+mn-lt"/>
                        <a:ea typeface="ＭＳ Ｐゴシック" pitchFamily="-32" charset="-128"/>
                        <a:cs typeface="+mn-cs"/>
                      </a:endParaRPr>
                    </a:p>
                  </a:txBody>
                  <a:tcPr/>
                </a:tc>
                <a:extLst>
                  <a:ext uri="{0D108BD9-81ED-4DB2-BD59-A6C34878D82A}">
                    <a16:rowId xmlns:a16="http://schemas.microsoft.com/office/drawing/2014/main" val="10006"/>
                  </a:ext>
                </a:extLst>
              </a:tr>
            </a:tbl>
          </a:graphicData>
        </a:graphic>
      </p:graphicFrame>
      <p:sp>
        <p:nvSpPr>
          <p:cNvPr id="3" name="TextBox 2"/>
          <p:cNvSpPr txBox="1"/>
          <p:nvPr/>
        </p:nvSpPr>
        <p:spPr>
          <a:xfrm>
            <a:off x="177604" y="161467"/>
            <a:ext cx="11491231" cy="578882"/>
          </a:xfrm>
          <a:prstGeom prst="roundRect">
            <a:avLst/>
          </a:prstGeom>
        </p:spPr>
        <p:txBody>
          <a:bodyPr wrap="square">
            <a:spAutoFit/>
          </a:bodyPr>
          <a:lstStyle>
            <a:defPPr>
              <a:defRPr lang="en-US"/>
            </a:defPPr>
            <a:lvl1pPr>
              <a:defRPr sz="2800" b="1">
                <a:solidFill>
                  <a:schemeClr val="tx2"/>
                </a:solidFill>
                <a:cs typeface="Arial" pitchFamily="34" charset="0"/>
              </a:defRPr>
            </a:lvl1pPr>
          </a:lstStyle>
          <a:p>
            <a:r>
              <a:rPr lang="en-IN" dirty="0"/>
              <a:t>Sample workshop design: Impact and Influence: Day 1 continued….</a:t>
            </a:r>
          </a:p>
        </p:txBody>
      </p:sp>
    </p:spTree>
    <p:extLst>
      <p:ext uri="{BB962C8B-B14F-4D97-AF65-F5344CB8AC3E}">
        <p14:creationId xmlns:p14="http://schemas.microsoft.com/office/powerpoint/2010/main" val="3913036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7604" y="161467"/>
            <a:ext cx="11491231" cy="578882"/>
          </a:xfrm>
          <a:prstGeom prst="roundRect">
            <a:avLst/>
          </a:prstGeom>
        </p:spPr>
        <p:txBody>
          <a:bodyPr wrap="square">
            <a:spAutoFit/>
          </a:bodyPr>
          <a:lstStyle>
            <a:defPPr>
              <a:defRPr lang="en-US"/>
            </a:defPPr>
            <a:lvl1pPr>
              <a:defRPr sz="2800" b="1">
                <a:solidFill>
                  <a:schemeClr val="tx2"/>
                </a:solidFill>
                <a:cs typeface="Arial" pitchFamily="34" charset="0"/>
              </a:defRPr>
            </a:lvl1pPr>
          </a:lstStyle>
          <a:p>
            <a:r>
              <a:rPr lang="en-IN" dirty="0"/>
              <a:t>Sample workshop design : Impact and Influence: Day 2.</a:t>
            </a:r>
          </a:p>
        </p:txBody>
      </p:sp>
      <p:graphicFrame>
        <p:nvGraphicFramePr>
          <p:cNvPr id="7" name="Content Placeholder 3"/>
          <p:cNvGraphicFramePr>
            <a:graphicFrameLocks/>
          </p:cNvGraphicFramePr>
          <p:nvPr>
            <p:extLst>
              <p:ext uri="{D42A27DB-BD31-4B8C-83A1-F6EECF244321}">
                <p14:modId xmlns:p14="http://schemas.microsoft.com/office/powerpoint/2010/main" val="2129557981"/>
              </p:ext>
            </p:extLst>
          </p:nvPr>
        </p:nvGraphicFramePr>
        <p:xfrm>
          <a:off x="398585" y="721249"/>
          <a:ext cx="10773507" cy="5916568"/>
        </p:xfrm>
        <a:graphic>
          <a:graphicData uri="http://schemas.openxmlformats.org/drawingml/2006/table">
            <a:tbl>
              <a:tblPr firstRow="1" bandRow="1">
                <a:tableStyleId>{5C22544A-7EE6-4342-B048-85BDC9FD1C3A}</a:tableStyleId>
              </a:tblPr>
              <a:tblGrid>
                <a:gridCol w="2633072">
                  <a:extLst>
                    <a:ext uri="{9D8B030D-6E8A-4147-A177-3AD203B41FA5}">
                      <a16:colId xmlns:a16="http://schemas.microsoft.com/office/drawing/2014/main" val="20000"/>
                    </a:ext>
                  </a:extLst>
                </a:gridCol>
                <a:gridCol w="1209594">
                  <a:extLst>
                    <a:ext uri="{9D8B030D-6E8A-4147-A177-3AD203B41FA5}">
                      <a16:colId xmlns:a16="http://schemas.microsoft.com/office/drawing/2014/main" val="20001"/>
                    </a:ext>
                  </a:extLst>
                </a:gridCol>
                <a:gridCol w="5003615">
                  <a:extLst>
                    <a:ext uri="{9D8B030D-6E8A-4147-A177-3AD203B41FA5}">
                      <a16:colId xmlns:a16="http://schemas.microsoft.com/office/drawing/2014/main" val="20002"/>
                    </a:ext>
                  </a:extLst>
                </a:gridCol>
                <a:gridCol w="1927226">
                  <a:extLst>
                    <a:ext uri="{9D8B030D-6E8A-4147-A177-3AD203B41FA5}">
                      <a16:colId xmlns:a16="http://schemas.microsoft.com/office/drawing/2014/main" val="20003"/>
                    </a:ext>
                  </a:extLst>
                </a:gridCol>
              </a:tblGrid>
              <a:tr h="278323">
                <a:tc>
                  <a:txBody>
                    <a:bodyPr/>
                    <a:lstStyle/>
                    <a:p>
                      <a:pPr algn="ctr"/>
                      <a:r>
                        <a:rPr lang="en-US" sz="1400" dirty="0">
                          <a:latin typeface="+mn-lt"/>
                        </a:rPr>
                        <a:t>Narrative</a:t>
                      </a:r>
                    </a:p>
                  </a:txBody>
                  <a:tcPr/>
                </a:tc>
                <a:tc>
                  <a:txBody>
                    <a:bodyPr/>
                    <a:lstStyle/>
                    <a:p>
                      <a:pPr algn="ctr"/>
                      <a:r>
                        <a:rPr lang="en-US" sz="1400" dirty="0">
                          <a:latin typeface="+mn-lt"/>
                        </a:rPr>
                        <a:t>Session</a:t>
                      </a:r>
                    </a:p>
                  </a:txBody>
                  <a:tcPr/>
                </a:tc>
                <a:tc>
                  <a:txBody>
                    <a:bodyPr/>
                    <a:lstStyle/>
                    <a:p>
                      <a:pPr algn="ctr"/>
                      <a:r>
                        <a:rPr lang="en-US" sz="1400" dirty="0">
                          <a:latin typeface="+mn-lt"/>
                        </a:rPr>
                        <a:t>Session details</a:t>
                      </a:r>
                    </a:p>
                  </a:txBody>
                  <a:tcPr/>
                </a:tc>
                <a:tc>
                  <a:txBody>
                    <a:bodyPr/>
                    <a:lstStyle/>
                    <a:p>
                      <a:pPr algn="ctr"/>
                      <a:r>
                        <a:rPr lang="en-US" sz="1400" dirty="0">
                          <a:latin typeface="+mn-lt"/>
                        </a:rPr>
                        <a:t>Methodology</a:t>
                      </a:r>
                      <a:r>
                        <a:rPr lang="en-US" sz="1400" baseline="0" dirty="0">
                          <a:latin typeface="+mn-lt"/>
                        </a:rPr>
                        <a:t> </a:t>
                      </a:r>
                      <a:endParaRPr lang="en-US" sz="1400" dirty="0">
                        <a:latin typeface="+mn-lt"/>
                      </a:endParaRPr>
                    </a:p>
                  </a:txBody>
                  <a:tcPr/>
                </a:tc>
                <a:extLst>
                  <a:ext uri="{0D108BD9-81ED-4DB2-BD59-A6C34878D82A}">
                    <a16:rowId xmlns:a16="http://schemas.microsoft.com/office/drawing/2014/main" val="10000"/>
                  </a:ext>
                </a:extLst>
              </a:tr>
              <a:tr h="59905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IN" sz="1100" b="0" kern="1200" baseline="0" dirty="0">
                          <a:solidFill>
                            <a:srgbClr val="002060"/>
                          </a:solidFill>
                          <a:latin typeface="+mn-lt"/>
                          <a:ea typeface="Times New Roman"/>
                          <a:cs typeface="Calibri"/>
                        </a:rPr>
                        <a:t>Participants get ready quickly reviewing what they have learnt from the previous day</a:t>
                      </a:r>
                    </a:p>
                  </a:txBody>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100" b="0" kern="1200" baseline="0" dirty="0">
                          <a:solidFill>
                            <a:srgbClr val="002060"/>
                          </a:solidFill>
                          <a:latin typeface="+mn-lt"/>
                          <a:ea typeface="Times New Roman"/>
                          <a:cs typeface="Calibri"/>
                        </a:rPr>
                        <a:t>Recap from Day 1</a:t>
                      </a:r>
                    </a:p>
                  </a:txBody>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100" b="0" kern="1200" baseline="0" dirty="0">
                          <a:solidFill>
                            <a:srgbClr val="002060"/>
                          </a:solidFill>
                          <a:latin typeface="+mn-lt"/>
                          <a:ea typeface="Times New Roman"/>
                          <a:cs typeface="Calibri"/>
                        </a:rPr>
                        <a:t>Theatrical warm up</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100" b="0" kern="1200" baseline="0" dirty="0">
                          <a:solidFill>
                            <a:srgbClr val="002060"/>
                          </a:solidFill>
                          <a:latin typeface="+mn-lt"/>
                          <a:ea typeface="Times New Roman"/>
                          <a:cs typeface="Calibri"/>
                        </a:rPr>
                        <a:t>Play &amp; Express yourself </a:t>
                      </a:r>
                    </a:p>
                  </a:txBody>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lang="en-US" sz="1100" b="0" kern="1200" baseline="0" dirty="0">
                        <a:solidFill>
                          <a:srgbClr val="002060"/>
                        </a:solidFill>
                        <a:latin typeface="+mn-lt"/>
                        <a:ea typeface="Times New Roman"/>
                        <a:cs typeface="Calibri"/>
                      </a:endParaRPr>
                    </a:p>
                  </a:txBody>
                  <a:tcPr/>
                </a:tc>
                <a:extLst>
                  <a:ext uri="{0D108BD9-81ED-4DB2-BD59-A6C34878D82A}">
                    <a16:rowId xmlns:a16="http://schemas.microsoft.com/office/drawing/2014/main" val="10001"/>
                  </a:ext>
                </a:extLst>
              </a:tr>
              <a:tr h="358892">
                <a:tc gridSpan="4">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lang="en-US" sz="2000" b="1" kern="1200" baseline="0" dirty="0">
                          <a:solidFill>
                            <a:srgbClr val="002060"/>
                          </a:solidFill>
                          <a:latin typeface="+mn-lt"/>
                          <a:ea typeface="Times New Roman"/>
                          <a:cs typeface="Calibri"/>
                        </a:rPr>
                        <a:t>CONNECT</a:t>
                      </a:r>
                      <a:endParaRPr lang="en-US" sz="1100" b="1" kern="1200" baseline="0" dirty="0">
                        <a:solidFill>
                          <a:srgbClr val="002060"/>
                        </a:solidFill>
                        <a:latin typeface="+mn-lt"/>
                        <a:ea typeface="Times New Roman"/>
                        <a:cs typeface="Calibri"/>
                      </a:endParaRPr>
                    </a:p>
                  </a:txBody>
                  <a:tcPr/>
                </a:tc>
                <a:tc hMerge="1">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lang="en-US" sz="1100" b="0" kern="1200" baseline="0" dirty="0">
                        <a:solidFill>
                          <a:srgbClr val="002060"/>
                        </a:solidFill>
                        <a:latin typeface="+mn-lt"/>
                        <a:ea typeface="Times New Roman"/>
                        <a:cs typeface="Calibri"/>
                      </a:endParaRPr>
                    </a:p>
                  </a:txBody>
                  <a:tcPr/>
                </a:tc>
                <a:tc hMerge="1">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lang="en-US" sz="1100" b="0" kern="1200" baseline="0" dirty="0">
                        <a:solidFill>
                          <a:srgbClr val="002060"/>
                        </a:solidFill>
                        <a:latin typeface="+mn-lt"/>
                        <a:ea typeface="Times New Roman"/>
                        <a:cs typeface="Calibri"/>
                      </a:endParaRPr>
                    </a:p>
                  </a:txBody>
                  <a:tcPr/>
                </a:tc>
                <a:tc hMerge="1">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lang="en-US" sz="1100" b="0" kern="1200" baseline="0" dirty="0">
                        <a:solidFill>
                          <a:srgbClr val="002060"/>
                        </a:solidFill>
                        <a:latin typeface="+mn-lt"/>
                        <a:ea typeface="Times New Roman"/>
                        <a:cs typeface="Calibri"/>
                      </a:endParaRPr>
                    </a:p>
                  </a:txBody>
                  <a:tcPr/>
                </a:tc>
                <a:extLst>
                  <a:ext uri="{0D108BD9-81ED-4DB2-BD59-A6C34878D82A}">
                    <a16:rowId xmlns:a16="http://schemas.microsoft.com/office/drawing/2014/main" val="10002"/>
                  </a:ext>
                </a:extLst>
              </a:tr>
              <a:tr h="698415">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lang="en-US" sz="1100" b="0" kern="1200" baseline="0" dirty="0">
                        <a:solidFill>
                          <a:srgbClr val="002060"/>
                        </a:solidFill>
                        <a:latin typeface="+mn-lt"/>
                        <a:ea typeface="Times New Roman"/>
                        <a:cs typeface="Calibri"/>
                      </a:endParaRPr>
                    </a:p>
                  </a:txBody>
                  <a:tcPr marL="68580" marR="68580" marT="32732" marB="32732"/>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100" u="none" strike="noStrike" cap="none" normalizeH="0" baseline="0" dirty="0">
                          <a:ln>
                            <a:noFill/>
                          </a:ln>
                          <a:solidFill>
                            <a:srgbClr val="002060"/>
                          </a:solidFill>
                          <a:effectLst/>
                          <a:latin typeface="+mn-lt"/>
                        </a:rPr>
                        <a:t>SPINS / PPSAAO Pitch</a:t>
                      </a:r>
                      <a:endParaRPr kumimoji="0" lang="en-US" sz="1100" b="0" i="0" u="none" strike="noStrike" cap="none" normalizeH="0" baseline="0" dirty="0">
                        <a:ln>
                          <a:noFill/>
                        </a:ln>
                        <a:solidFill>
                          <a:srgbClr val="002060"/>
                        </a:solidFill>
                        <a:effectLst/>
                        <a:latin typeface="+mn-lt"/>
                        <a:ea typeface="ＭＳ Ｐゴシック" pitchFamily="34" charset="-128"/>
                      </a:endParaRPr>
                    </a:p>
                  </a:txBody>
                  <a:tcPr/>
                </a:tc>
                <a:tc>
                  <a:txBody>
                    <a:bodyPr/>
                    <a:lstStyle/>
                    <a:p>
                      <a:pPr marL="0" marR="0" lvl="0" indent="0" algn="l" defTabSz="914400" rtl="0" eaLnBrk="1" fontAlgn="base" latinLnBrk="0" hangingPunct="1">
                        <a:lnSpc>
                          <a:spcPct val="90000"/>
                        </a:lnSpc>
                        <a:spcBef>
                          <a:spcPct val="0"/>
                        </a:spcBef>
                        <a:spcAft>
                          <a:spcPct val="0"/>
                        </a:spcAft>
                        <a:buClrTx/>
                        <a:buSzTx/>
                        <a:buFont typeface="Arial" pitchFamily="34" charset="0"/>
                        <a:buNone/>
                        <a:tabLst/>
                        <a:defRPr/>
                      </a:pPr>
                      <a:r>
                        <a:rPr lang="en-US" altLang="en-US" sz="1100" kern="1200" dirty="0">
                          <a:solidFill>
                            <a:schemeClr val="accent5">
                              <a:lumMod val="50000"/>
                            </a:schemeClr>
                          </a:solidFill>
                          <a:latin typeface="+mn-lt"/>
                          <a:ea typeface="+mn-ea"/>
                          <a:cs typeface="+mn-cs"/>
                        </a:rPr>
                        <a:t>Participants </a:t>
                      </a:r>
                      <a:r>
                        <a:rPr lang="en-US" altLang="en-US" sz="1100" kern="1200" baseline="0" dirty="0">
                          <a:solidFill>
                            <a:schemeClr val="accent5">
                              <a:lumMod val="50000"/>
                            </a:schemeClr>
                          </a:solidFill>
                          <a:latin typeface="+mn-lt"/>
                          <a:ea typeface="+mn-ea"/>
                          <a:cs typeface="+mn-cs"/>
                        </a:rPr>
                        <a:t>pitch - u</a:t>
                      </a:r>
                      <a:r>
                        <a:rPr lang="en-US" altLang="en-US" sz="1100" kern="1200" dirty="0">
                          <a:solidFill>
                            <a:schemeClr val="accent5">
                              <a:lumMod val="50000"/>
                            </a:schemeClr>
                          </a:solidFill>
                          <a:latin typeface="+mn-lt"/>
                          <a:ea typeface="+mn-ea"/>
                          <a:cs typeface="+mn-cs"/>
                        </a:rPr>
                        <a:t>sing</a:t>
                      </a:r>
                      <a:r>
                        <a:rPr lang="en-US" altLang="en-US" sz="1100" kern="1200" baseline="0" dirty="0">
                          <a:solidFill>
                            <a:schemeClr val="accent5">
                              <a:lumMod val="50000"/>
                            </a:schemeClr>
                          </a:solidFill>
                          <a:latin typeface="+mn-lt"/>
                          <a:ea typeface="+mn-ea"/>
                          <a:cs typeface="+mn-cs"/>
                        </a:rPr>
                        <a:t> SPINS ( Situation, Problem, Implication, Need and Solution) OR PPSAAO ( Push, Pull, Support, Anticipate, Answer and Offer).</a:t>
                      </a:r>
                      <a:endParaRPr lang="en-US" altLang="en-US" sz="1100" kern="1200" dirty="0">
                        <a:solidFill>
                          <a:schemeClr val="accent5">
                            <a:lumMod val="50000"/>
                          </a:schemeClr>
                        </a:solidFill>
                        <a:latin typeface="+mn-lt"/>
                        <a:ea typeface="+mn-ea"/>
                        <a:cs typeface="+mn-cs"/>
                      </a:endParaRPr>
                    </a:p>
                  </a:txBody>
                  <a:tcPr/>
                </a:tc>
                <a:tc>
                  <a:txBody>
                    <a:bodyPr/>
                    <a:lstStyle/>
                    <a:p>
                      <a:r>
                        <a:rPr kumimoji="0" lang="en-US" sz="1100" u="none" strike="noStrike" kern="1200" cap="none" normalizeH="0" baseline="0" dirty="0">
                          <a:ln>
                            <a:noFill/>
                          </a:ln>
                          <a:solidFill>
                            <a:srgbClr val="002060"/>
                          </a:solidFill>
                          <a:effectLst/>
                          <a:latin typeface="+mn-lt"/>
                        </a:rPr>
                        <a:t>Facilitator led presentation in groups.</a:t>
                      </a:r>
                    </a:p>
                  </a:txBody>
                  <a:tcPr/>
                </a:tc>
                <a:extLst>
                  <a:ext uri="{0D108BD9-81ED-4DB2-BD59-A6C34878D82A}">
                    <a16:rowId xmlns:a16="http://schemas.microsoft.com/office/drawing/2014/main" val="10003"/>
                  </a:ext>
                </a:extLst>
              </a:tr>
              <a:tr h="332467">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b="1" kern="1200" baseline="0" dirty="0">
                          <a:solidFill>
                            <a:srgbClr val="002060"/>
                          </a:solidFill>
                          <a:latin typeface="+mn-lt"/>
                          <a:ea typeface="Times New Roman"/>
                          <a:cs typeface="Calibri"/>
                        </a:rPr>
                        <a:t>TRUST</a:t>
                      </a:r>
                    </a:p>
                  </a:txBody>
                  <a:tcPr/>
                </a:tc>
                <a:tc hMerge="1">
                  <a:txBody>
                    <a:bodyPr/>
                    <a:lstStyle/>
                    <a:p>
                      <a:pPr marL="0" algn="l" defTabSz="914400" rtl="0" eaLnBrk="1" latinLnBrk="0" hangingPunct="1"/>
                      <a:endParaRPr lang="en-US" sz="1100" b="0" kern="1200" baseline="0" dirty="0">
                        <a:solidFill>
                          <a:srgbClr val="002060"/>
                        </a:solidFill>
                        <a:latin typeface="+mn-lt"/>
                        <a:ea typeface="Times New Roman"/>
                        <a:cs typeface="Calibri"/>
                      </a:endParaRPr>
                    </a:p>
                  </a:txBody>
                  <a:tcPr/>
                </a:tc>
                <a:tc hMerge="1">
                  <a:txBody>
                    <a:bodyPr/>
                    <a:lstStyle/>
                    <a:p>
                      <a:pPr marL="0" indent="-88900" algn="l" defTabSz="914400" rtl="0" eaLnBrk="1" latinLnBrk="0" hangingPunct="1">
                        <a:buFont typeface="Arial" pitchFamily="34" charset="0"/>
                        <a:buChar char="•"/>
                      </a:pPr>
                      <a:endParaRPr lang="en-IN" sz="1100" b="0" kern="1200" baseline="0" dirty="0">
                        <a:solidFill>
                          <a:srgbClr val="002060"/>
                        </a:solidFill>
                        <a:latin typeface="+mn-lt"/>
                        <a:ea typeface="Times New Roman"/>
                        <a:cs typeface="Calibri"/>
                      </a:endParaRPr>
                    </a:p>
                  </a:txBody>
                  <a:tcPr/>
                </a:tc>
                <a:tc hMerge="1">
                  <a:txBody>
                    <a:bodyPr/>
                    <a:lstStyle/>
                    <a:p>
                      <a:pPr marL="0" algn="l" defTabSz="914400" rtl="0" eaLnBrk="1" latinLnBrk="0" hangingPunct="1"/>
                      <a:endParaRPr lang="en-US" sz="1100" b="0" kern="1200" baseline="0" dirty="0">
                        <a:solidFill>
                          <a:srgbClr val="002060"/>
                        </a:solidFill>
                        <a:latin typeface="+mn-lt"/>
                        <a:ea typeface="Times New Roman"/>
                        <a:cs typeface="Calibri"/>
                      </a:endParaRPr>
                    </a:p>
                  </a:txBody>
                  <a:tcPr/>
                </a:tc>
                <a:extLst>
                  <a:ext uri="{0D108BD9-81ED-4DB2-BD59-A6C34878D82A}">
                    <a16:rowId xmlns:a16="http://schemas.microsoft.com/office/drawing/2014/main" val="10004"/>
                  </a:ext>
                </a:extLst>
              </a:tr>
              <a:tr h="599051">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lang="en-US" sz="1100" b="0" kern="1200" baseline="0" dirty="0">
                          <a:solidFill>
                            <a:srgbClr val="002060"/>
                          </a:solidFill>
                          <a:latin typeface="+mn-lt"/>
                          <a:ea typeface="Times New Roman"/>
                          <a:cs typeface="Calibri"/>
                        </a:rPr>
                        <a:t>To create TRUST amongst the team, we need to establish, credibility, reliability, intimacy and keep our self orientation flexible</a:t>
                      </a:r>
                    </a:p>
                  </a:txBody>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lang="en-US" sz="1100" b="0" kern="1200" baseline="0" dirty="0">
                          <a:solidFill>
                            <a:srgbClr val="002060"/>
                          </a:solidFill>
                          <a:latin typeface="+mn-lt"/>
                          <a:ea typeface="Times New Roman"/>
                          <a:cs typeface="Calibri"/>
                        </a:rPr>
                        <a:t>TRUST formula</a:t>
                      </a:r>
                    </a:p>
                  </a:txBody>
                  <a:tcPr/>
                </a:tc>
                <a:tc>
                  <a:txBody>
                    <a:bodyPr/>
                    <a:lstStyle/>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lang="en-US" sz="1100" b="0" kern="1200" baseline="0" dirty="0">
                          <a:solidFill>
                            <a:srgbClr val="002060"/>
                          </a:solidFill>
                          <a:latin typeface="+mn-lt"/>
                          <a:ea typeface="Times New Roman"/>
                          <a:cs typeface="Calibri"/>
                        </a:rPr>
                        <a:t>The foundation of any new relationship is trust. How does one build a solid foundation?</a:t>
                      </a:r>
                      <a:endParaRPr lang="en-IN" sz="1100" b="0" kern="1200" baseline="0" dirty="0">
                        <a:solidFill>
                          <a:srgbClr val="002060"/>
                        </a:solidFill>
                        <a:latin typeface="+mn-lt"/>
                        <a:ea typeface="Times New Roman"/>
                        <a:cs typeface="Calibri"/>
                      </a:endParaRPr>
                    </a:p>
                  </a:txBody>
                  <a:tcPr/>
                </a:tc>
                <a:tc>
                  <a:txBody>
                    <a:bodyPr/>
                    <a:lstStyle/>
                    <a:p>
                      <a:pPr algn="l" fontAlgn="ctr"/>
                      <a:r>
                        <a:rPr lang="en-US" sz="1100" b="0" kern="1200" baseline="0" dirty="0">
                          <a:solidFill>
                            <a:srgbClr val="002060"/>
                          </a:solidFill>
                          <a:latin typeface="+mn-lt"/>
                          <a:ea typeface="Times New Roman"/>
                          <a:cs typeface="Calibri"/>
                        </a:rPr>
                        <a:t>Team Activity.</a:t>
                      </a:r>
                    </a:p>
                    <a:p>
                      <a:pPr algn="l" fontAlgn="ctr"/>
                      <a:r>
                        <a:rPr lang="en-US" sz="1100" b="0" kern="1200" baseline="0" dirty="0">
                          <a:solidFill>
                            <a:srgbClr val="002060"/>
                          </a:solidFill>
                          <a:latin typeface="+mn-lt"/>
                          <a:ea typeface="Times New Roman"/>
                          <a:cs typeface="Calibri"/>
                        </a:rPr>
                        <a:t>Group Presentations</a:t>
                      </a:r>
                    </a:p>
                  </a:txBody>
                  <a:tcPr/>
                </a:tc>
                <a:extLst>
                  <a:ext uri="{0D108BD9-81ED-4DB2-BD59-A6C34878D82A}">
                    <a16:rowId xmlns:a16="http://schemas.microsoft.com/office/drawing/2014/main" val="10005"/>
                  </a:ext>
                </a:extLst>
              </a:tr>
              <a:tr h="59905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IN" sz="1100" b="0" kern="1200" baseline="0" dirty="0">
                          <a:solidFill>
                            <a:srgbClr val="002060"/>
                          </a:solidFill>
                          <a:latin typeface="+mn-lt"/>
                          <a:ea typeface="Times New Roman"/>
                          <a:cs typeface="Calibri"/>
                        </a:rPr>
                        <a:t>How do we work in our teams. How we communicate verbally and non verbally- and what’s the impact?</a:t>
                      </a:r>
                    </a:p>
                  </a:txBody>
                  <a:tcPr marL="68580" marR="68580" marT="32732" marB="32732"/>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IN" sz="1100" b="0" kern="1200" baseline="0" noProof="0" dirty="0">
                          <a:solidFill>
                            <a:srgbClr val="002060"/>
                          </a:solidFill>
                          <a:latin typeface="+mn-lt"/>
                          <a:ea typeface="Times New Roman"/>
                          <a:cs typeface="Calibri"/>
                        </a:rPr>
                        <a:t>Skip Game</a:t>
                      </a:r>
                    </a:p>
                  </a:txBody>
                  <a:tcPr marL="68580" marR="68580" marT="32732" marB="32732"/>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IN" sz="1100" b="0" kern="1200" baseline="0" dirty="0">
                          <a:solidFill>
                            <a:srgbClr val="002060"/>
                          </a:solidFill>
                          <a:latin typeface="+mn-lt"/>
                          <a:ea typeface="Times New Roman"/>
                          <a:cs typeface="Calibri"/>
                        </a:rPr>
                        <a:t>Why constant, factual and developmental feedback is essential.</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IN" sz="1100" b="0" kern="1200" baseline="0" dirty="0">
                          <a:solidFill>
                            <a:srgbClr val="002060"/>
                          </a:solidFill>
                          <a:latin typeface="+mn-lt"/>
                          <a:ea typeface="Times New Roman"/>
                          <a:cs typeface="Calibri"/>
                        </a:rPr>
                        <a:t>It is imperative to create a culture where there is permission to fail. The activity also brings out the natural feedback pattern of the leader and provides good opportunity for them to communicate effectively to manage the team. </a:t>
                      </a:r>
                      <a:endParaRPr lang="en-US" sz="1100" b="0" kern="1200" baseline="0" dirty="0">
                        <a:solidFill>
                          <a:srgbClr val="002060"/>
                        </a:solidFill>
                        <a:latin typeface="+mn-lt"/>
                        <a:ea typeface="Times New Roman"/>
                        <a:cs typeface="Calibri"/>
                      </a:endParaRPr>
                    </a:p>
                  </a:txBody>
                  <a:tcPr marL="21431" marR="21431" marT="14288" marB="14288"/>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US" sz="1100" b="0" kern="1200" baseline="0" dirty="0">
                          <a:solidFill>
                            <a:srgbClr val="002060"/>
                          </a:solidFill>
                          <a:latin typeface="+mn-lt"/>
                          <a:ea typeface="Times New Roman"/>
                          <a:cs typeface="Calibri"/>
                        </a:rPr>
                        <a:t>Experiential </a:t>
                      </a:r>
                    </a:p>
                  </a:txBody>
                  <a:tcPr marL="21431" marR="21431" marT="14288" marB="14288"/>
                </a:tc>
                <a:extLst>
                  <a:ext uri="{0D108BD9-81ED-4DB2-BD59-A6C34878D82A}">
                    <a16:rowId xmlns:a16="http://schemas.microsoft.com/office/drawing/2014/main" val="10006"/>
                  </a:ext>
                </a:extLst>
              </a:tr>
              <a:tr h="59905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IN" sz="1100" b="0" kern="1200" baseline="0" dirty="0">
                          <a:solidFill>
                            <a:srgbClr val="002060"/>
                          </a:solidFill>
                          <a:latin typeface="+mn-lt"/>
                          <a:ea typeface="Times New Roman"/>
                          <a:cs typeface="Calibri"/>
                        </a:rPr>
                        <a:t>How do you give feedback to your team without emotional vomiting? Forming partnerships with the team.</a:t>
                      </a:r>
                    </a:p>
                  </a:txBody>
                  <a:tcPr marL="68580" marR="68580" marT="32732" marB="32732"/>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IN" sz="1100" b="0" kern="1200" baseline="0" noProof="0" dirty="0">
                          <a:solidFill>
                            <a:srgbClr val="002060"/>
                          </a:solidFill>
                          <a:latin typeface="+mn-lt"/>
                          <a:ea typeface="Times New Roman"/>
                          <a:cs typeface="Calibri"/>
                        </a:rPr>
                        <a:t>Feedback formula</a:t>
                      </a:r>
                    </a:p>
                  </a:txBody>
                  <a:tcPr marL="68580" marR="68580" marT="32732" marB="32732"/>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IN" sz="1100" b="0" kern="1200" baseline="0" dirty="0">
                          <a:solidFill>
                            <a:srgbClr val="002060"/>
                          </a:solidFill>
                          <a:latin typeface="+mn-lt"/>
                          <a:ea typeface="Times New Roman"/>
                          <a:cs typeface="Calibri"/>
                        </a:rPr>
                        <a:t>A simple tool to give feedback to your team members</a:t>
                      </a:r>
                    </a:p>
                  </a:txBody>
                  <a:tcPr marL="21431" marR="21431" marT="14288" marB="14288"/>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IN" sz="1100" b="0" kern="1200" baseline="0" dirty="0">
                          <a:solidFill>
                            <a:srgbClr val="002060"/>
                          </a:solidFill>
                          <a:latin typeface="+mn-lt"/>
                          <a:ea typeface="Times New Roman"/>
                          <a:cs typeface="Calibri"/>
                        </a:rPr>
                        <a:t>Done in pairs</a:t>
                      </a:r>
                    </a:p>
                  </a:txBody>
                  <a:tcPr marL="21431" marR="21431" marT="14288" marB="14288"/>
                </a:tc>
                <a:extLst>
                  <a:ext uri="{0D108BD9-81ED-4DB2-BD59-A6C34878D82A}">
                    <a16:rowId xmlns:a16="http://schemas.microsoft.com/office/drawing/2014/main" val="10007"/>
                  </a:ext>
                </a:extLst>
              </a:tr>
              <a:tr h="599051">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lang="en-IN" sz="1100" b="0" kern="1200" baseline="0" dirty="0">
                          <a:solidFill>
                            <a:srgbClr val="002060"/>
                          </a:solidFill>
                          <a:latin typeface="+mn-lt"/>
                          <a:ea typeface="Times New Roman"/>
                          <a:cs typeface="Calibri"/>
                        </a:rPr>
                        <a:t>As a leader we need to constantly look out for our team and be able to coach, motivate &amp;  develop them. This would help in managing performance gaps</a:t>
                      </a:r>
                    </a:p>
                  </a:txBody>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100" b="0" kern="1200" baseline="0" dirty="0">
                          <a:solidFill>
                            <a:srgbClr val="002060"/>
                          </a:solidFill>
                          <a:latin typeface="+mn-lt"/>
                          <a:ea typeface="Times New Roman"/>
                          <a:cs typeface="Calibri"/>
                        </a:rPr>
                        <a:t>Coaching</a:t>
                      </a:r>
                    </a:p>
                  </a:txBody>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100" b="0" kern="1200" baseline="0" dirty="0">
                          <a:solidFill>
                            <a:srgbClr val="002060"/>
                          </a:solidFill>
                          <a:latin typeface="+mn-lt"/>
                          <a:ea typeface="Times New Roman"/>
                          <a:cs typeface="Calibri"/>
                        </a:rPr>
                        <a:t>Coaching for motivation</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100" b="0" kern="1200" baseline="0" dirty="0">
                          <a:solidFill>
                            <a:srgbClr val="002060"/>
                          </a:solidFill>
                          <a:latin typeface="+mn-lt"/>
                          <a:ea typeface="Times New Roman"/>
                          <a:cs typeface="Calibri"/>
                        </a:rPr>
                        <a:t>GROW question model</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100" b="0" kern="1200" baseline="0" dirty="0">
                          <a:solidFill>
                            <a:srgbClr val="002060"/>
                          </a:solidFill>
                          <a:latin typeface="+mn-lt"/>
                          <a:ea typeface="Times New Roman"/>
                          <a:cs typeface="Calibri"/>
                        </a:rPr>
                        <a:t> Listening &amp; asking questions </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100" b="0" kern="1200" baseline="0" dirty="0">
                          <a:solidFill>
                            <a:srgbClr val="002060"/>
                          </a:solidFill>
                          <a:latin typeface="+mn-lt"/>
                          <a:ea typeface="Times New Roman"/>
                          <a:cs typeface="Calibri"/>
                        </a:rPr>
                        <a:t> Nine goals to lead – motivating through helping people achieve their personal goals.</a:t>
                      </a:r>
                    </a:p>
                  </a:txBody>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100" b="0" kern="1200" baseline="0" dirty="0">
                          <a:solidFill>
                            <a:srgbClr val="002060"/>
                          </a:solidFill>
                          <a:latin typeface="+mn-lt"/>
                          <a:ea typeface="Times New Roman"/>
                          <a:cs typeface="Calibri"/>
                        </a:rPr>
                        <a:t>Theatrical base</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100" b="0" kern="1200" baseline="0" dirty="0">
                          <a:solidFill>
                            <a:srgbClr val="002060"/>
                          </a:solidFill>
                          <a:latin typeface="+mn-lt"/>
                          <a:ea typeface="Times New Roman"/>
                          <a:cs typeface="Calibri"/>
                        </a:rPr>
                        <a:t>Practical exercise</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100" b="0" kern="1200" baseline="0" dirty="0">
                          <a:solidFill>
                            <a:srgbClr val="002060"/>
                          </a:solidFill>
                          <a:latin typeface="+mn-lt"/>
                          <a:ea typeface="Times New Roman"/>
                          <a:cs typeface="Calibri"/>
                        </a:rPr>
                        <a:t>Participant practice</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lang="en-US" sz="1100" b="0" kern="1200" baseline="0" dirty="0">
                          <a:solidFill>
                            <a:srgbClr val="002060"/>
                          </a:solidFill>
                          <a:latin typeface="+mn-lt"/>
                          <a:ea typeface="Times New Roman"/>
                          <a:cs typeface="Calibri"/>
                        </a:rPr>
                        <a:t>Participant personal goal setting</a:t>
                      </a:r>
                    </a:p>
                  </a:txBody>
                  <a:tcPr/>
                </a:tc>
                <a:extLst>
                  <a:ext uri="{0D108BD9-81ED-4DB2-BD59-A6C34878D82A}">
                    <a16:rowId xmlns:a16="http://schemas.microsoft.com/office/drawing/2014/main" val="10008"/>
                  </a:ext>
                </a:extLst>
              </a:tr>
              <a:tr h="5990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b="0" kern="1200" baseline="0" dirty="0">
                          <a:solidFill>
                            <a:srgbClr val="002060"/>
                          </a:solidFill>
                          <a:latin typeface="+mn-lt"/>
                          <a:ea typeface="Times New Roman"/>
                          <a:cs typeface="Calibri"/>
                        </a:rPr>
                        <a:t>People record their commitment videos sharing the goals they will complete</a:t>
                      </a:r>
                    </a:p>
                  </a:txBody>
                  <a:tcPr/>
                </a:tc>
                <a:tc>
                  <a:txBody>
                    <a:bodyPr/>
                    <a:lstStyle/>
                    <a:p>
                      <a:endParaRPr lang="en-US"/>
                    </a:p>
                  </a:txBody>
                  <a:tcPr/>
                </a:tc>
                <a:tc>
                  <a:txBody>
                    <a:bodyPr/>
                    <a:lstStyle/>
                    <a:p>
                      <a:pPr>
                        <a:buFont typeface="Arial" pitchFamily="34" charset="0"/>
                        <a:buChar char="•"/>
                      </a:pPr>
                      <a:r>
                        <a:rPr lang="en-US" sz="1100" b="0" kern="1200" baseline="0" dirty="0">
                          <a:solidFill>
                            <a:srgbClr val="002060"/>
                          </a:solidFill>
                          <a:latin typeface="+mn-lt"/>
                          <a:ea typeface="Times New Roman"/>
                          <a:cs typeface="Calibri"/>
                        </a:rPr>
                        <a:t>Commitment videos</a:t>
                      </a:r>
                    </a:p>
                    <a:p>
                      <a:pPr>
                        <a:buFont typeface="Arial" pitchFamily="34" charset="0"/>
                        <a:buChar char="•"/>
                      </a:pPr>
                      <a:r>
                        <a:rPr lang="en-US" sz="1100" b="0" kern="1200" baseline="0" dirty="0">
                          <a:solidFill>
                            <a:srgbClr val="002060"/>
                          </a:solidFill>
                          <a:latin typeface="+mn-lt"/>
                          <a:ea typeface="Times New Roman"/>
                          <a:cs typeface="Calibri"/>
                        </a:rPr>
                        <a:t> Goodbyes</a:t>
                      </a:r>
                    </a:p>
                  </a:txBody>
                  <a:tcPr/>
                </a:tc>
                <a:tc>
                  <a:txBody>
                    <a:bodyPr/>
                    <a:lstStyle/>
                    <a:p>
                      <a:endParaRPr lang="en-US" sz="1100" b="0" kern="1200" baseline="0" dirty="0">
                        <a:solidFill>
                          <a:srgbClr val="002060"/>
                        </a:solidFill>
                        <a:latin typeface="+mn-lt"/>
                        <a:ea typeface="Times New Roman"/>
                        <a:cs typeface="Calibri"/>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26462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7604" y="161467"/>
            <a:ext cx="11491231" cy="578882"/>
          </a:xfrm>
          <a:prstGeom prst="roundRect">
            <a:avLst/>
          </a:prstGeom>
        </p:spPr>
        <p:txBody>
          <a:bodyPr wrap="square">
            <a:spAutoFit/>
          </a:bodyPr>
          <a:lstStyle>
            <a:defPPr>
              <a:defRPr lang="en-US"/>
            </a:defPPr>
            <a:lvl1pPr>
              <a:defRPr sz="2800" b="1">
                <a:solidFill>
                  <a:schemeClr val="tx2"/>
                </a:solidFill>
                <a:cs typeface="Arial" pitchFamily="34" charset="0"/>
              </a:defRPr>
            </a:lvl1pPr>
          </a:lstStyle>
          <a:p>
            <a:r>
              <a:rPr lang="en-IN" dirty="0"/>
              <a:t>Notes:</a:t>
            </a:r>
          </a:p>
        </p:txBody>
      </p:sp>
      <p:sp>
        <p:nvSpPr>
          <p:cNvPr id="5" name="TextBox 4"/>
          <p:cNvSpPr txBox="1"/>
          <p:nvPr/>
        </p:nvSpPr>
        <p:spPr>
          <a:xfrm>
            <a:off x="1642820" y="1379349"/>
            <a:ext cx="9159499" cy="3416320"/>
          </a:xfrm>
          <a:prstGeom prst="rect">
            <a:avLst/>
          </a:prstGeom>
          <a:noFill/>
        </p:spPr>
        <p:txBody>
          <a:bodyPr wrap="square" rtlCol="0">
            <a:spAutoFit/>
          </a:bodyPr>
          <a:lstStyle/>
          <a:p>
            <a:r>
              <a:rPr lang="en-US" dirty="0"/>
              <a:t>There is a possibility that there’s a session with the leader &amp; Dr. </a:t>
            </a:r>
            <a:r>
              <a:rPr lang="en-US" dirty="0" err="1"/>
              <a:t>Ved</a:t>
            </a:r>
            <a:r>
              <a:rPr lang="en-US" dirty="0"/>
              <a:t> in the morning. In that case the workshop will start by 11am instead of 9.30 am.</a:t>
            </a:r>
          </a:p>
          <a:p>
            <a:endParaRPr lang="en-US" dirty="0"/>
          </a:p>
          <a:p>
            <a:r>
              <a:rPr lang="en-US" dirty="0"/>
              <a:t>In case that happens </a:t>
            </a:r>
            <a:r>
              <a:rPr lang="mr-IN" dirty="0"/>
              <a:t>–</a:t>
            </a:r>
            <a:r>
              <a:rPr lang="en-US" dirty="0"/>
              <a:t> 	</a:t>
            </a:r>
          </a:p>
          <a:p>
            <a:r>
              <a:rPr lang="en-US" dirty="0"/>
              <a:t>	Aim to finish Day 1 @ Listening, Probing &amp; Mirroring.</a:t>
            </a:r>
          </a:p>
          <a:p>
            <a:r>
              <a:rPr lang="en-US" dirty="0"/>
              <a:t>	Do 1</a:t>
            </a:r>
            <a:r>
              <a:rPr lang="en-US" baseline="30000" dirty="0"/>
              <a:t>st</a:t>
            </a:r>
            <a:r>
              <a:rPr lang="en-US" dirty="0"/>
              <a:t> impressions in groups.</a:t>
            </a:r>
          </a:p>
          <a:p>
            <a:r>
              <a:rPr lang="en-US" dirty="0"/>
              <a:t>	Do Style Audit in groups.</a:t>
            </a:r>
          </a:p>
          <a:p>
            <a:r>
              <a:rPr lang="en-US" dirty="0"/>
              <a:t>	Do the SPINS pitching in groups of 4 with the facilitator roving.</a:t>
            </a:r>
          </a:p>
          <a:p>
            <a:endParaRPr lang="en-US" dirty="0"/>
          </a:p>
          <a:p>
            <a:r>
              <a:rPr lang="en-US" dirty="0"/>
              <a:t>	</a:t>
            </a:r>
          </a:p>
          <a:p>
            <a:endParaRPr lang="en-US" dirty="0"/>
          </a:p>
          <a:p>
            <a:pPr marL="342900" indent="-342900">
              <a:buAutoNum type="arabicPeriod"/>
            </a:pPr>
            <a:endParaRPr lang="en-US" dirty="0"/>
          </a:p>
        </p:txBody>
      </p:sp>
    </p:spTree>
    <p:extLst>
      <p:ext uri="{BB962C8B-B14F-4D97-AF65-F5344CB8AC3E}">
        <p14:creationId xmlns:p14="http://schemas.microsoft.com/office/powerpoint/2010/main" val="188494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Rectangle 5"/>
          <p:cNvSpPr>
            <a:spLocks noChangeArrowheads="1"/>
          </p:cNvSpPr>
          <p:nvPr/>
        </p:nvSpPr>
        <p:spPr bwMode="auto">
          <a:xfrm>
            <a:off x="1201003" y="4821534"/>
            <a:ext cx="9771797" cy="1569660"/>
          </a:xfrm>
          <a:prstGeom prst="rect">
            <a:avLst/>
          </a:prstGeom>
          <a:noFill/>
          <a:ln w="9525">
            <a:noFill/>
            <a:miter lim="800000"/>
            <a:headEnd/>
            <a:tailEnd/>
          </a:ln>
        </p:spPr>
        <p:txBody>
          <a:bodyPr wrap="square" anchor="ctr">
            <a:spAutoFit/>
          </a:bodyPr>
          <a:lstStyle/>
          <a:p>
            <a:pPr algn="just" eaLnBrk="0" hangingPunct="0">
              <a:defRPr/>
            </a:pPr>
            <a:r>
              <a:rPr lang="en-GB" sz="1600" b="1" dirty="0"/>
              <a:t>We love alternative ways of setting up a workshop! Creating an atmosphere where the participants feels absolutely comfortable and yet challenged. In this workshop, the use of theatre, team games and experiential methodologies are essential ingredients, hence we’d require ample place to move around and make noise. </a:t>
            </a:r>
          </a:p>
          <a:p>
            <a:pPr algn="just" eaLnBrk="0" hangingPunct="0">
              <a:defRPr/>
            </a:pPr>
            <a:endParaRPr lang="en-GB" sz="1600" b="1" dirty="0"/>
          </a:p>
          <a:p>
            <a:pPr algn="just" eaLnBrk="0" hangingPunct="0">
              <a:defRPr/>
            </a:pPr>
            <a:r>
              <a:rPr lang="en-GB" sz="1600" b="1" dirty="0"/>
              <a:t>Please book a space with ample natural light (Yes, we want sunlight streaming in) and no fixed furniture for the leaders to work with one </a:t>
            </a:r>
            <a:r>
              <a:rPr lang="en-GB" sz="1600" b="1" dirty="0" err="1"/>
              <a:t>MaynardLeigh</a:t>
            </a:r>
            <a:r>
              <a:rPr lang="en-GB" sz="1600" b="1" dirty="0"/>
              <a:t> consultant.</a:t>
            </a:r>
          </a:p>
        </p:txBody>
      </p:sp>
      <p:sp>
        <p:nvSpPr>
          <p:cNvPr id="12" name="Rectangle 2"/>
          <p:cNvSpPr>
            <a:spLocks noChangeArrowheads="1"/>
          </p:cNvSpPr>
          <p:nvPr/>
        </p:nvSpPr>
        <p:spPr bwMode="auto">
          <a:xfrm>
            <a:off x="221312" y="0"/>
            <a:ext cx="9144000" cy="685800"/>
          </a:xfrm>
          <a:prstGeom prst="rect">
            <a:avLst/>
          </a:prstGeom>
          <a:noFill/>
          <a:ln w="9525">
            <a:noFill/>
            <a:miter lim="800000"/>
            <a:headEnd/>
            <a:tailEnd/>
          </a:ln>
          <a:effectLst/>
        </p:spPr>
        <p:txBody>
          <a:bodyPr anchor="ctr"/>
          <a:lstStyle/>
          <a:p>
            <a:pPr>
              <a:defRPr/>
            </a:pPr>
            <a:r>
              <a:rPr lang="en-US" sz="3100" b="1" dirty="0">
                <a:solidFill>
                  <a:schemeClr val="tx2"/>
                </a:solidFill>
              </a:rPr>
              <a:t>Ambience </a:t>
            </a:r>
          </a:p>
        </p:txBody>
      </p:sp>
      <p:pic>
        <p:nvPicPr>
          <p:cNvPr id="7" name="Picture 63"/>
          <p:cNvPicPr>
            <a:picLocks noChangeAspect="1" noChangeArrowheads="1"/>
          </p:cNvPicPr>
          <p:nvPr/>
        </p:nvPicPr>
        <p:blipFill>
          <a:blip r:embed="rId3" cstate="email">
            <a:duotone>
              <a:prstClr val="black"/>
              <a:schemeClr val="accent1">
                <a:tint val="45000"/>
                <a:satMod val="400000"/>
              </a:schemeClr>
            </a:duotone>
            <a:extLst>
              <a:ext uri="{28A0092B-C50C-407E-A947-70E740481C1C}">
                <a14:useLocalDpi xmlns:a14="http://schemas.microsoft.com/office/drawing/2010/main"/>
              </a:ext>
            </a:extLst>
          </a:blip>
          <a:srcRect/>
          <a:stretch>
            <a:fillRect/>
          </a:stretch>
        </p:blipFill>
        <p:spPr bwMode="auto">
          <a:xfrm>
            <a:off x="10605672" y="163497"/>
            <a:ext cx="1164464" cy="116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C:\Users\Jigyasa\Desktop\Ballroom_0.jpg"/>
          <p:cNvPicPr/>
          <p:nvPr/>
        </p:nvPicPr>
        <p:blipFill>
          <a:blip r:embed="rId4" cstate="email">
            <a:extLst>
              <a:ext uri="{28A0092B-C50C-407E-A947-70E740481C1C}">
                <a14:useLocalDpi xmlns:a14="http://schemas.microsoft.com/office/drawing/2010/main"/>
              </a:ext>
            </a:extLst>
          </a:blip>
          <a:srcRect/>
          <a:stretch>
            <a:fillRect/>
          </a:stretch>
        </p:blipFill>
        <p:spPr bwMode="auto">
          <a:xfrm>
            <a:off x="1406813" y="1369521"/>
            <a:ext cx="3956758" cy="2533739"/>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488681" y="1338176"/>
            <a:ext cx="2424576" cy="26360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560462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Documents and Settings\a\My Documents\1 life strategies\Images\Gsk Sonepat\13.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524000" y="3048000"/>
            <a:ext cx="3048000" cy="2286000"/>
          </a:xfrm>
          <a:prstGeom prst="rect">
            <a:avLst/>
          </a:prstGeom>
          <a:noFill/>
          <a:ln w="9525">
            <a:noFill/>
            <a:miter lim="800000"/>
            <a:headEnd/>
            <a:tailEnd/>
          </a:ln>
        </p:spPr>
      </p:pic>
      <p:pic>
        <p:nvPicPr>
          <p:cNvPr id="25603" name="Picture 5" descr="C:\Documents and Settings\a\My Documents\1 life strategies\Images\Formulaone\DSC00259.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524000" y="1676400"/>
            <a:ext cx="3048000" cy="1841500"/>
          </a:xfrm>
          <a:prstGeom prst="rect">
            <a:avLst/>
          </a:prstGeom>
          <a:noFill/>
          <a:ln w="9525">
            <a:noFill/>
            <a:miter lim="800000"/>
            <a:headEnd/>
            <a:tailEnd/>
          </a:ln>
        </p:spPr>
      </p:pic>
      <p:pic>
        <p:nvPicPr>
          <p:cNvPr id="25604" name="Picture 8" descr="E:\Marketing\Maynard Leigh\Website Content editing\Images\for MLA web,borchure,all about us\DSCN2534.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524000" y="0"/>
            <a:ext cx="3048000" cy="2095500"/>
          </a:xfrm>
          <a:prstGeom prst="rect">
            <a:avLst/>
          </a:prstGeom>
          <a:noFill/>
          <a:ln w="9525">
            <a:noFill/>
            <a:miter lim="800000"/>
            <a:headEnd/>
            <a:tailEnd/>
          </a:ln>
        </p:spPr>
      </p:pic>
      <p:pic>
        <p:nvPicPr>
          <p:cNvPr id="25605" name="Picture 5" descr="D:\Training Videos &amp; Pictures\Alcetel lucent\DSC01948.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524000" y="5143500"/>
            <a:ext cx="3048000" cy="1714500"/>
          </a:xfrm>
          <a:prstGeom prst="rect">
            <a:avLst/>
          </a:prstGeom>
          <a:noFill/>
          <a:ln w="9525">
            <a:noFill/>
            <a:miter lim="800000"/>
            <a:headEnd/>
            <a:tailEnd/>
          </a:ln>
        </p:spPr>
      </p:pic>
      <p:pic>
        <p:nvPicPr>
          <p:cNvPr id="25606" name="Picture 3" descr="C:\Documents and Settings\a\My Documents\1 life strategies\Images\Rediffusion\DSCN0272.JP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572000" y="0"/>
            <a:ext cx="3124200" cy="2362200"/>
          </a:xfrm>
          <a:prstGeom prst="rect">
            <a:avLst/>
          </a:prstGeom>
          <a:noFill/>
          <a:ln w="9525">
            <a:noFill/>
            <a:miter lim="800000"/>
            <a:headEnd/>
            <a:tailEnd/>
          </a:ln>
        </p:spPr>
      </p:pic>
      <p:pic>
        <p:nvPicPr>
          <p:cNvPr id="25607" name="Picture 3" descr="D:\1\Mydocs in D\1 life strategies\Images\for MLA web,borchure,all about us\DSC01776.JP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518400" y="0"/>
            <a:ext cx="3149600" cy="2133600"/>
          </a:xfrm>
          <a:prstGeom prst="rect">
            <a:avLst/>
          </a:prstGeom>
          <a:noFill/>
          <a:ln w="9525">
            <a:noFill/>
            <a:miter lim="800000"/>
            <a:headEnd/>
            <a:tailEnd/>
          </a:ln>
        </p:spPr>
      </p:pic>
      <p:pic>
        <p:nvPicPr>
          <p:cNvPr id="25608" name="Picture 2" descr="D:\1\Mydocs in D\1 life strategies\Images\for MLA web,borchure,all about us\DSC01945.JP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7467600" y="2057401"/>
            <a:ext cx="3200400" cy="1808163"/>
          </a:xfrm>
          <a:prstGeom prst="rect">
            <a:avLst/>
          </a:prstGeom>
          <a:noFill/>
          <a:ln w="9525">
            <a:noFill/>
            <a:miter lim="800000"/>
            <a:headEnd/>
            <a:tailEnd/>
          </a:ln>
        </p:spPr>
      </p:pic>
      <p:pic>
        <p:nvPicPr>
          <p:cNvPr id="25609" name="Picture 5" descr="C:\Documents and Settings\a\My Documents\1 life strategies\Images\Gsk Sonepat\5.jp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467600" y="4724400"/>
            <a:ext cx="3200400" cy="2133600"/>
          </a:xfrm>
          <a:prstGeom prst="rect">
            <a:avLst/>
          </a:prstGeom>
          <a:noFill/>
          <a:ln w="9525">
            <a:noFill/>
            <a:miter lim="800000"/>
            <a:headEnd/>
            <a:tailEnd/>
          </a:ln>
        </p:spPr>
      </p:pic>
      <p:pic>
        <p:nvPicPr>
          <p:cNvPr id="25610" name="Picture 4" descr="C:\Documents and Settings\a\My Documents\1 life strategies\Images\Autodesk Team Building\3.jpg"/>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4572000" y="4587876"/>
            <a:ext cx="2895600" cy="2270125"/>
          </a:xfrm>
          <a:prstGeom prst="rect">
            <a:avLst/>
          </a:prstGeom>
          <a:noFill/>
          <a:ln w="9525">
            <a:noFill/>
            <a:miter lim="800000"/>
            <a:headEnd/>
            <a:tailEnd/>
          </a:ln>
        </p:spPr>
      </p:pic>
      <p:pic>
        <p:nvPicPr>
          <p:cNvPr id="25611" name="Picture 2" descr="E:\Life strategies Stamp &amp; Signature\Maitri Gopalakrishna Images\DSCN0043.JPG"/>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7467600" y="3657600"/>
            <a:ext cx="3200400" cy="1557338"/>
          </a:xfrm>
          <a:prstGeom prst="rect">
            <a:avLst/>
          </a:prstGeom>
          <a:noFill/>
          <a:ln w="9525">
            <a:noFill/>
            <a:miter lim="800000"/>
            <a:headEnd/>
            <a:tailEnd/>
          </a:ln>
        </p:spPr>
      </p:pic>
      <p:pic>
        <p:nvPicPr>
          <p:cNvPr id="25612" name="25A1F1B6-5F60-4EAC-94FD-8B7E7D36B5A6" descr="cid:image006.jpg@01CFF854.65A7C9B0"/>
          <p:cNvPicPr>
            <a:picLocks noChangeAspect="1" noChangeArrowheads="1"/>
          </p:cNvPicPr>
          <p:nvPr/>
        </p:nvPicPr>
        <p:blipFill>
          <a:blip r:embed="rId12" r:link="rId13" cstate="email">
            <a:extLst>
              <a:ext uri="{28A0092B-C50C-407E-A947-70E740481C1C}">
                <a14:useLocalDpi xmlns:a14="http://schemas.microsoft.com/office/drawing/2010/main"/>
              </a:ext>
            </a:extLst>
          </a:blip>
          <a:srcRect/>
          <a:stretch>
            <a:fillRect/>
          </a:stretch>
        </p:blipFill>
        <p:spPr bwMode="auto">
          <a:xfrm>
            <a:off x="4610100" y="1943100"/>
            <a:ext cx="2971800" cy="2971800"/>
          </a:xfrm>
          <a:prstGeom prst="rect">
            <a:avLst/>
          </a:prstGeom>
          <a:noFill/>
          <a:ln w="9525">
            <a:noFill/>
            <a:miter lim="800000"/>
            <a:headEnd/>
            <a:tailEnd/>
          </a:ln>
        </p:spPr>
      </p:pic>
    </p:spTree>
    <p:extLst>
      <p:ext uri="{BB962C8B-B14F-4D97-AF65-F5344CB8AC3E}">
        <p14:creationId xmlns:p14="http://schemas.microsoft.com/office/powerpoint/2010/main" val="2492691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19088</TotalTime>
  <Words>1503</Words>
  <Application>Microsoft Office PowerPoint</Application>
  <PresentationFormat>Widescreen</PresentationFormat>
  <Paragraphs>188</Paragraphs>
  <Slides>11</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MS PGothic</vt:lpstr>
      <vt:lpstr>MS PGothic</vt:lpstr>
      <vt:lpstr>Arial</vt:lpstr>
      <vt:lpstr>Calibri</vt:lpstr>
      <vt:lpstr>Calibri Light</vt:lpstr>
      <vt:lpstr>Mangal</vt:lpstr>
      <vt:lpstr>Symbol</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Jigyasa</dc:creator>
  <cp:lastModifiedBy>lenovo</cp:lastModifiedBy>
  <cp:revision>404</cp:revision>
  <dcterms:created xsi:type="dcterms:W3CDTF">2016-05-18T05:58:31Z</dcterms:created>
  <dcterms:modified xsi:type="dcterms:W3CDTF">2017-04-12T11:34:50Z</dcterms:modified>
</cp:coreProperties>
</file>