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35" r:id="rId2"/>
    <p:sldId id="347" r:id="rId3"/>
    <p:sldId id="340" r:id="rId4"/>
    <p:sldId id="336" r:id="rId5"/>
    <p:sldId id="349" r:id="rId6"/>
    <p:sldId id="339" r:id="rId7"/>
    <p:sldId id="329" r:id="rId8"/>
    <p:sldId id="330" r:id="rId9"/>
    <p:sldId id="331" r:id="rId10"/>
    <p:sldId id="332" r:id="rId11"/>
    <p:sldId id="260" r:id="rId12"/>
    <p:sldId id="350" r:id="rId13"/>
    <p:sldId id="333" r:id="rId14"/>
    <p:sldId id="345" r:id="rId15"/>
    <p:sldId id="346" r:id="rId16"/>
  </p:sldIdLst>
  <p:sldSz cx="9144000" cy="6858000" type="screen4x3"/>
  <p:notesSz cx="8178800" cy="107188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2" autoAdjust="0"/>
    <p:restoredTop sz="94624" autoAdjust="0"/>
  </p:normalViewPr>
  <p:slideViewPr>
    <p:cSldViewPr>
      <p:cViewPr varScale="1">
        <p:scale>
          <a:sx n="70" d="100"/>
          <a:sy n="70" d="100"/>
        </p:scale>
        <p:origin x="142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44888" cy="536575"/>
          </a:xfrm>
          <a:prstGeom prst="rect">
            <a:avLst/>
          </a:prstGeom>
        </p:spPr>
        <p:txBody>
          <a:bodyPr vert="horz" lIns="107978" tIns="53989" rIns="107978" bIns="53989" rtlCol="0"/>
          <a:lstStyle>
            <a:lvl1pPr algn="l" fontAlgn="auto">
              <a:spcBef>
                <a:spcPts val="0"/>
              </a:spcBef>
              <a:spcAft>
                <a:spcPts val="0"/>
              </a:spcAft>
              <a:defRPr sz="1400">
                <a:latin typeface="+mn-lt"/>
                <a:cs typeface="+mn-cs"/>
              </a:defRPr>
            </a:lvl1pPr>
          </a:lstStyle>
          <a:p>
            <a:pPr>
              <a:defRPr/>
            </a:pPr>
            <a:endParaRPr lang="en-US"/>
          </a:p>
        </p:txBody>
      </p:sp>
      <p:sp>
        <p:nvSpPr>
          <p:cNvPr id="3" name="Date Placeholder 2"/>
          <p:cNvSpPr>
            <a:spLocks noGrp="1"/>
          </p:cNvSpPr>
          <p:nvPr>
            <p:ph type="dt" idx="1"/>
          </p:nvPr>
        </p:nvSpPr>
        <p:spPr>
          <a:xfrm>
            <a:off x="4632325" y="0"/>
            <a:ext cx="3544888" cy="536575"/>
          </a:xfrm>
          <a:prstGeom prst="rect">
            <a:avLst/>
          </a:prstGeom>
        </p:spPr>
        <p:txBody>
          <a:bodyPr vert="horz" lIns="107978" tIns="53989" rIns="107978" bIns="53989" rtlCol="0"/>
          <a:lstStyle>
            <a:lvl1pPr algn="r" fontAlgn="auto">
              <a:spcBef>
                <a:spcPts val="0"/>
              </a:spcBef>
              <a:spcAft>
                <a:spcPts val="0"/>
              </a:spcAft>
              <a:defRPr sz="1400">
                <a:latin typeface="+mn-lt"/>
                <a:cs typeface="+mn-cs"/>
              </a:defRPr>
            </a:lvl1pPr>
          </a:lstStyle>
          <a:p>
            <a:pPr>
              <a:defRPr/>
            </a:pPr>
            <a:fld id="{4E25B5EC-9E71-4497-9A71-E6140C39E262}" type="datetimeFigureOut">
              <a:rPr lang="en-US"/>
              <a:pPr>
                <a:defRPr/>
              </a:pPr>
              <a:t>8/8/2016</a:t>
            </a:fld>
            <a:endParaRPr lang="en-US"/>
          </a:p>
        </p:txBody>
      </p:sp>
      <p:sp>
        <p:nvSpPr>
          <p:cNvPr id="4" name="Slide Image Placeholder 3"/>
          <p:cNvSpPr>
            <a:spLocks noGrp="1" noRot="1" noChangeAspect="1"/>
          </p:cNvSpPr>
          <p:nvPr>
            <p:ph type="sldImg" idx="2"/>
          </p:nvPr>
        </p:nvSpPr>
        <p:spPr>
          <a:xfrm>
            <a:off x="1411288" y="804863"/>
            <a:ext cx="5356225" cy="4017962"/>
          </a:xfrm>
          <a:prstGeom prst="rect">
            <a:avLst/>
          </a:prstGeom>
          <a:noFill/>
          <a:ln w="12700">
            <a:solidFill>
              <a:prstClr val="black"/>
            </a:solidFill>
          </a:ln>
        </p:spPr>
        <p:txBody>
          <a:bodyPr vert="horz" lIns="107978" tIns="53989" rIns="107978" bIns="53989" rtlCol="0" anchor="ctr"/>
          <a:lstStyle/>
          <a:p>
            <a:pPr lvl="0"/>
            <a:endParaRPr lang="en-US" noProof="0"/>
          </a:p>
        </p:txBody>
      </p:sp>
      <p:sp>
        <p:nvSpPr>
          <p:cNvPr id="5" name="Notes Placeholder 4"/>
          <p:cNvSpPr>
            <a:spLocks noGrp="1"/>
          </p:cNvSpPr>
          <p:nvPr>
            <p:ph type="body" sz="quarter" idx="3"/>
          </p:nvPr>
        </p:nvSpPr>
        <p:spPr>
          <a:xfrm>
            <a:off x="819150" y="5091113"/>
            <a:ext cx="6540500" cy="4822825"/>
          </a:xfrm>
          <a:prstGeom prst="rect">
            <a:avLst/>
          </a:prstGeom>
        </p:spPr>
        <p:txBody>
          <a:bodyPr vert="horz" lIns="107978" tIns="53989" rIns="107978" bIns="539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10180638"/>
            <a:ext cx="3544888" cy="536575"/>
          </a:xfrm>
          <a:prstGeom prst="rect">
            <a:avLst/>
          </a:prstGeom>
        </p:spPr>
        <p:txBody>
          <a:bodyPr vert="horz" lIns="107978" tIns="53989" rIns="107978" bIns="53989" rtlCol="0" anchor="b"/>
          <a:lstStyle>
            <a:lvl1pPr algn="l" fontAlgn="auto">
              <a:spcBef>
                <a:spcPts val="0"/>
              </a:spcBef>
              <a:spcAft>
                <a:spcPts val="0"/>
              </a:spcAft>
              <a:defRPr sz="14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632325" y="10180638"/>
            <a:ext cx="3544888" cy="536575"/>
          </a:xfrm>
          <a:prstGeom prst="rect">
            <a:avLst/>
          </a:prstGeom>
        </p:spPr>
        <p:txBody>
          <a:bodyPr vert="horz" lIns="107978" tIns="53989" rIns="107978" bIns="53989" rtlCol="0" anchor="b"/>
          <a:lstStyle>
            <a:lvl1pPr algn="r" fontAlgn="auto">
              <a:spcBef>
                <a:spcPts val="0"/>
              </a:spcBef>
              <a:spcAft>
                <a:spcPts val="0"/>
              </a:spcAft>
              <a:defRPr sz="1400">
                <a:latin typeface="+mn-lt"/>
                <a:cs typeface="+mn-cs"/>
              </a:defRPr>
            </a:lvl1pPr>
          </a:lstStyle>
          <a:p>
            <a:pPr>
              <a:defRPr/>
            </a:pPr>
            <a:fld id="{A6420BC2-B294-465A-B85E-D8BADA1A23B0}" type="slidenum">
              <a:rPr lang="en-US"/>
              <a:pPr>
                <a:defRPr/>
              </a:pPr>
              <a:t>‹#›</a:t>
            </a:fld>
            <a:endParaRPr lang="en-US"/>
          </a:p>
        </p:txBody>
      </p:sp>
    </p:spTree>
    <p:extLst>
      <p:ext uri="{BB962C8B-B14F-4D97-AF65-F5344CB8AC3E}">
        <p14:creationId xmlns:p14="http://schemas.microsoft.com/office/powerpoint/2010/main" val="40721090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7C23F6-0505-4C2A-829B-1287B2C53372}" type="slidenum">
              <a:rPr lang="en-US" smtClean="0"/>
              <a:pPr fontAlgn="base">
                <a:spcBef>
                  <a:spcPct val="0"/>
                </a:spcBef>
                <a:spcAft>
                  <a:spcPct val="0"/>
                </a:spcAft>
                <a:defRPr/>
              </a:pPr>
              <a:t>1</a:t>
            </a:fld>
            <a:endParaRPr lang="en-US" smtClean="0"/>
          </a:p>
        </p:txBody>
      </p:sp>
    </p:spTree>
    <p:extLst>
      <p:ext uri="{BB962C8B-B14F-4D97-AF65-F5344CB8AC3E}">
        <p14:creationId xmlns:p14="http://schemas.microsoft.com/office/powerpoint/2010/main" val="3607582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02650E-D5D4-4EE6-A7DA-B05A79F4938E}" type="slidenum">
              <a:rPr lang="en-US" smtClean="0"/>
              <a:pPr fontAlgn="base">
                <a:spcBef>
                  <a:spcPct val="0"/>
                </a:spcBef>
                <a:spcAft>
                  <a:spcPct val="0"/>
                </a:spcAft>
                <a:defRPr/>
              </a:pPr>
              <a:t>3</a:t>
            </a:fld>
            <a:endParaRPr lang="en-US" smtClean="0"/>
          </a:p>
        </p:txBody>
      </p:sp>
    </p:spTree>
    <p:extLst>
      <p:ext uri="{BB962C8B-B14F-4D97-AF65-F5344CB8AC3E}">
        <p14:creationId xmlns:p14="http://schemas.microsoft.com/office/powerpoint/2010/main" val="493843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A6CD48E-9467-4C4A-A7B3-8766255CC43E}" type="slidenum">
              <a:rPr lang="en-US" smtClean="0"/>
              <a:pPr fontAlgn="base">
                <a:spcBef>
                  <a:spcPct val="0"/>
                </a:spcBef>
                <a:spcAft>
                  <a:spcPct val="0"/>
                </a:spcAft>
                <a:defRPr/>
              </a:pPr>
              <a:t>4</a:t>
            </a:fld>
            <a:endParaRPr lang="en-US" smtClean="0"/>
          </a:p>
        </p:txBody>
      </p:sp>
    </p:spTree>
    <p:extLst>
      <p:ext uri="{BB962C8B-B14F-4D97-AF65-F5344CB8AC3E}">
        <p14:creationId xmlns:p14="http://schemas.microsoft.com/office/powerpoint/2010/main" val="336824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9BF495-BE7E-4EFF-AFF3-CB49652EF52B}" type="slidenum">
              <a:rPr lang="en-US" smtClean="0"/>
              <a:pPr fontAlgn="base">
                <a:spcBef>
                  <a:spcPct val="0"/>
                </a:spcBef>
                <a:spcAft>
                  <a:spcPct val="0"/>
                </a:spcAft>
                <a:defRPr/>
              </a:pPr>
              <a:t>6</a:t>
            </a:fld>
            <a:endParaRPr lang="en-US" smtClean="0"/>
          </a:p>
        </p:txBody>
      </p:sp>
    </p:spTree>
    <p:extLst>
      <p:ext uri="{BB962C8B-B14F-4D97-AF65-F5344CB8AC3E}">
        <p14:creationId xmlns:p14="http://schemas.microsoft.com/office/powerpoint/2010/main" val="3945197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AD8D63C-53CD-4BB0-A44E-754BB6A90BB0}" type="slidenum">
              <a:rPr lang="en-US" smtClean="0">
                <a:latin typeface="Tahoma" pitchFamily="34" charset="0"/>
              </a:rPr>
              <a:pPr fontAlgn="base">
                <a:spcBef>
                  <a:spcPct val="0"/>
                </a:spcBef>
                <a:spcAft>
                  <a:spcPct val="0"/>
                </a:spcAft>
              </a:pPr>
              <a:t>13</a:t>
            </a:fld>
            <a:endParaRPr lang="en-US" smtClean="0">
              <a:latin typeface="Tahoma" pitchFamily="34" charset="0"/>
            </a:endParaRPr>
          </a:p>
        </p:txBody>
      </p:sp>
      <p:sp>
        <p:nvSpPr>
          <p:cNvPr id="30723" name="Slide Image Placeholder 1"/>
          <p:cNvSpPr>
            <a:spLocks noGrp="1" noRot="1" noChangeAspect="1" noTextEdit="1"/>
          </p:cNvSpPr>
          <p:nvPr>
            <p:ph type="sldImg"/>
          </p:nvPr>
        </p:nvSpPr>
        <p:spPr bwMode="auto">
          <a:xfrm>
            <a:off x="1411288" y="801688"/>
            <a:ext cx="5359400" cy="4019550"/>
          </a:xfrm>
          <a:noFill/>
          <a:ln>
            <a:solidFill>
              <a:srgbClr val="000000"/>
            </a:solidFill>
            <a:miter lim="800000"/>
            <a:headEnd/>
            <a:tailEnd/>
          </a:ln>
        </p:spPr>
      </p:sp>
      <p:sp>
        <p:nvSpPr>
          <p:cNvPr id="30724" name="Notes Placeholder 2"/>
          <p:cNvSpPr>
            <a:spLocks noGrp="1"/>
          </p:cNvSpPr>
          <p:nvPr>
            <p:ph type="body" idx="1"/>
          </p:nvPr>
        </p:nvSpPr>
        <p:spPr bwMode="auto">
          <a:noFill/>
          <a:ln>
            <a:solidFill>
              <a:srgbClr val="000000"/>
            </a:solidFill>
            <a:miter lim="800000"/>
            <a:headEnd/>
            <a:tailEnd/>
          </a:ln>
        </p:spPr>
        <p:txBody>
          <a:bodyPr wrap="square" lIns="96541" tIns="48268" rIns="96541" bIns="48268"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0725" name="Slide Number Placeholder 3"/>
          <p:cNvSpPr txBox="1">
            <a:spLocks noGrp="1"/>
          </p:cNvSpPr>
          <p:nvPr/>
        </p:nvSpPr>
        <p:spPr bwMode="auto">
          <a:xfrm>
            <a:off x="4634300" y="10181797"/>
            <a:ext cx="3544502" cy="537003"/>
          </a:xfrm>
          <a:prstGeom prst="rect">
            <a:avLst/>
          </a:prstGeom>
          <a:noFill/>
          <a:ln w="9525">
            <a:noFill/>
            <a:miter lim="800000"/>
            <a:headEnd/>
            <a:tailEnd/>
          </a:ln>
        </p:spPr>
        <p:txBody>
          <a:bodyPr lIns="96541" tIns="48268" rIns="96541" bIns="48268" anchor="b"/>
          <a:lstStyle/>
          <a:p>
            <a:pPr algn="r"/>
            <a:fld id="{76874E11-716F-4B67-ABCA-9BD1499B573D}" type="slidenum">
              <a:rPr lang="en-US" sz="1300">
                <a:latin typeface="Calibri" pitchFamily="34" charset="0"/>
              </a:rPr>
              <a:pPr algn="r"/>
              <a:t>13</a:t>
            </a:fld>
            <a:endParaRPr lang="en-US" sz="1300" dirty="0">
              <a:latin typeface="Calibri" pitchFamily="34" charset="0"/>
            </a:endParaRPr>
          </a:p>
        </p:txBody>
      </p:sp>
    </p:spTree>
    <p:extLst>
      <p:ext uri="{BB962C8B-B14F-4D97-AF65-F5344CB8AC3E}">
        <p14:creationId xmlns:p14="http://schemas.microsoft.com/office/powerpoint/2010/main" val="11788787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3"/>
          <p:cNvSpPr txBox="1"/>
          <p:nvPr userDrawn="1"/>
        </p:nvSpPr>
        <p:spPr>
          <a:xfrm>
            <a:off x="0" y="0"/>
            <a:ext cx="9144000" cy="523875"/>
          </a:xfrm>
          <a:prstGeom prst="rect">
            <a:avLst/>
          </a:prstGeom>
          <a:solidFill>
            <a:schemeClr val="tx2"/>
          </a:solidFill>
        </p:spPr>
        <p:txBody>
          <a:bodyPr>
            <a:spAutoFit/>
          </a:bodyPr>
          <a:lstStyle/>
          <a:p>
            <a:pPr fontAlgn="auto">
              <a:spcBef>
                <a:spcPts val="0"/>
              </a:spcBef>
              <a:spcAft>
                <a:spcPts val="0"/>
              </a:spcAft>
              <a:defRPr/>
            </a:pPr>
            <a:endParaRPr lang="en-US" sz="2800" dirty="0">
              <a:solidFill>
                <a:srgbClr val="FFFF00"/>
              </a:solidFill>
              <a:latin typeface="+mn-lt"/>
              <a:cs typeface="+mn-cs"/>
            </a:endParaRPr>
          </a:p>
        </p:txBody>
      </p:sp>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fld id="{E828E5A9-DF47-4D96-BC41-0FBE3CAA2CCF}" type="datetime1">
              <a:rPr lang="en-US" smtClean="0"/>
              <a:t>8/8/2016</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6FAC1801-A23D-4F53-9840-5D167F9BFDA1}" type="slidenum">
              <a:rPr lang="en-US"/>
              <a:pPr>
                <a:defRPr/>
              </a:pPr>
              <a:t>‹#›</a:t>
            </a:fld>
            <a:endParaRPr lang="en-US"/>
          </a:p>
        </p:txBody>
      </p:sp>
      <p:pic>
        <p:nvPicPr>
          <p:cNvPr id="9" name="Picture 9" descr="TemplateLandscape_bottom"/>
          <p:cNvPicPr>
            <a:picLocks noChangeAspect="1" noChangeArrowheads="1"/>
          </p:cNvPicPr>
          <p:nvPr userDrawn="1"/>
        </p:nvPicPr>
        <p:blipFill>
          <a:blip r:embed="rId2" cstate="print"/>
          <a:srcRect/>
          <a:stretch>
            <a:fillRect/>
          </a:stretch>
        </p:blipFill>
        <p:spPr bwMode="auto">
          <a:xfrm>
            <a:off x="300038" y="6165850"/>
            <a:ext cx="8880475" cy="7207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EC8CFB-14EE-4420-9E7E-42BD4EC61424}" type="datetime1">
              <a:rPr lang="en-US" smtClean="0"/>
              <a:t>8/8/2016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264C56-3F49-452B-82F9-CFAC4D94A1A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B8B87C4-C821-4CB0-B79B-A07DBE2240E9}" type="datetime1">
              <a:rPr lang="en-US" smtClean="0"/>
              <a:t>8/8/2016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59D206F-31E6-4828-8BC3-DD0F89D6689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E190B60-93C8-4187-BA68-97FF899865BD}" type="datetime1">
              <a:rPr lang="en-US" smtClean="0"/>
              <a:t>8/8/2016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A39352-222B-45D2-9799-5666EDD3DC9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D7598E1-8795-4D5E-8391-4CE8B3DCAF04}" type="datetime1">
              <a:rPr lang="en-US" smtClean="0"/>
              <a:t>8/8/2016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91B9EE-3F04-4CB8-BB0F-64EF3D28DD5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FC6E23C-E464-4F4B-A7A0-9FF5986A7858}" type="datetime1">
              <a:rPr lang="en-US" smtClean="0"/>
              <a:t>8/8/2016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1F184CA-BA8E-40B1-929C-DF8A7B98A50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5EDFB10-4487-4D40-ACAE-0C337FCAD24E}" type="datetime1">
              <a:rPr lang="en-US" smtClean="0"/>
              <a:t>8/8/2016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1775A7E-6EA9-4CC6-B7FE-776D3C841ED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DB0946F-5AA6-42F5-8131-1144A35B4AFE}" type="datetime1">
              <a:rPr lang="en-US" smtClean="0"/>
              <a:t>8/8/2016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635EEF4-794D-4533-85FD-1C0FDEE4AF6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408631B-E908-4389-BF26-1E7656CD26C7}" type="datetime1">
              <a:rPr lang="en-US" smtClean="0"/>
              <a:t>8/8/2016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3989BC2-B4B1-4005-9AE8-975E11035EC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952D9F8-64B8-44BD-92CE-F74B92A1AD5A}" type="datetime1">
              <a:rPr lang="en-US" smtClean="0"/>
              <a:t>8/8/2016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12FD5B1-B929-4DC0-93CF-41E1FB8706C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9D20A0A-13A2-4CB4-B975-4ECEA4984A7A}" type="datetime1">
              <a:rPr lang="en-US" smtClean="0"/>
              <a:t>8/8/2016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15D092A-22B3-4343-B6EF-6099331D233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C6CBD9B-77A4-4977-BD2A-F20DE872D21F}" type="datetime1">
              <a:rPr lang="en-US" smtClean="0"/>
              <a:t>8/8/2016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1CE8A223-F3F9-4E86-B04C-0FF978D8E522}" type="slidenum">
              <a:rPr lang="en-US"/>
              <a:pPr>
                <a:defRPr/>
              </a:pPr>
              <a:t>‹#›</a:t>
            </a:fld>
            <a:endParaRPr lang="en-US"/>
          </a:p>
        </p:txBody>
      </p:sp>
      <p:pic>
        <p:nvPicPr>
          <p:cNvPr id="7" name="Picture 9" descr="TemplateLandscape_bottom"/>
          <p:cNvPicPr>
            <a:picLocks noChangeAspect="1" noChangeArrowheads="1"/>
          </p:cNvPicPr>
          <p:nvPr/>
        </p:nvPicPr>
        <p:blipFill>
          <a:blip r:embed="rId13" cstate="print"/>
          <a:srcRect/>
          <a:stretch>
            <a:fillRect/>
          </a:stretch>
        </p:blipFill>
        <p:spPr bwMode="auto">
          <a:xfrm>
            <a:off x="300038" y="6165850"/>
            <a:ext cx="8880475" cy="720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cid:image006.jpg@01CFF854.65A7C9B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www.amazon.co.uk/Perfect-Presentation-Andrew-Leigh/dp/1844130207" TargetMode="External"/><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image" Target="../media/image30.png"/><Relationship Id="rId18" Type="http://schemas.openxmlformats.org/officeDocument/2006/relationships/image" Target="../media/image35.jpeg"/><Relationship Id="rId26" Type="http://schemas.openxmlformats.org/officeDocument/2006/relationships/image" Target="../media/image43.png"/><Relationship Id="rId39" Type="http://schemas.openxmlformats.org/officeDocument/2006/relationships/image" Target="../media/image56.jpeg"/><Relationship Id="rId21" Type="http://schemas.openxmlformats.org/officeDocument/2006/relationships/image" Target="../media/image38.jpeg"/><Relationship Id="rId34" Type="http://schemas.openxmlformats.org/officeDocument/2006/relationships/image" Target="../media/image51.png"/><Relationship Id="rId42" Type="http://schemas.openxmlformats.org/officeDocument/2006/relationships/image" Target="../media/image59.jpeg"/><Relationship Id="rId47" Type="http://schemas.openxmlformats.org/officeDocument/2006/relationships/image" Target="../media/image64.jpeg"/><Relationship Id="rId50" Type="http://schemas.openxmlformats.org/officeDocument/2006/relationships/image" Target="../media/image67.jpeg"/><Relationship Id="rId55" Type="http://schemas.openxmlformats.org/officeDocument/2006/relationships/image" Target="../media/image72.png"/><Relationship Id="rId7" Type="http://schemas.openxmlformats.org/officeDocument/2006/relationships/image" Target="../media/image24.png"/><Relationship Id="rId2" Type="http://schemas.openxmlformats.org/officeDocument/2006/relationships/notesSlide" Target="../notesSlides/notesSlide5.xml"/><Relationship Id="rId16" Type="http://schemas.openxmlformats.org/officeDocument/2006/relationships/image" Target="../media/image33.jpeg"/><Relationship Id="rId29" Type="http://schemas.openxmlformats.org/officeDocument/2006/relationships/image" Target="../media/image46.jpeg"/><Relationship Id="rId11" Type="http://schemas.openxmlformats.org/officeDocument/2006/relationships/image" Target="../media/image28.jpeg"/><Relationship Id="rId24" Type="http://schemas.openxmlformats.org/officeDocument/2006/relationships/image" Target="../media/image41.png"/><Relationship Id="rId32" Type="http://schemas.openxmlformats.org/officeDocument/2006/relationships/image" Target="../media/image49.jpeg"/><Relationship Id="rId37" Type="http://schemas.openxmlformats.org/officeDocument/2006/relationships/image" Target="../media/image54.jpeg"/><Relationship Id="rId40" Type="http://schemas.openxmlformats.org/officeDocument/2006/relationships/image" Target="../media/image57.jpeg"/><Relationship Id="rId45" Type="http://schemas.openxmlformats.org/officeDocument/2006/relationships/image" Target="../media/image62.jpeg"/><Relationship Id="rId53" Type="http://schemas.openxmlformats.org/officeDocument/2006/relationships/image" Target="../media/image70.png"/><Relationship Id="rId58" Type="http://schemas.openxmlformats.org/officeDocument/2006/relationships/image" Target="../media/image75.jpeg"/><Relationship Id="rId5" Type="http://schemas.openxmlformats.org/officeDocument/2006/relationships/image" Target="../media/image22.png"/><Relationship Id="rId19" Type="http://schemas.openxmlformats.org/officeDocument/2006/relationships/image" Target="../media/image36.jpeg"/><Relationship Id="rId4" Type="http://schemas.openxmlformats.org/officeDocument/2006/relationships/image" Target="../media/image21.png"/><Relationship Id="rId9" Type="http://schemas.openxmlformats.org/officeDocument/2006/relationships/image" Target="../media/image26.jpeg"/><Relationship Id="rId14" Type="http://schemas.openxmlformats.org/officeDocument/2006/relationships/image" Target="../media/image31.jpe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jpeg"/><Relationship Id="rId35" Type="http://schemas.openxmlformats.org/officeDocument/2006/relationships/image" Target="../media/image52.jpeg"/><Relationship Id="rId43" Type="http://schemas.openxmlformats.org/officeDocument/2006/relationships/image" Target="../media/image60.png"/><Relationship Id="rId48" Type="http://schemas.openxmlformats.org/officeDocument/2006/relationships/image" Target="../media/image65.jpeg"/><Relationship Id="rId56" Type="http://schemas.openxmlformats.org/officeDocument/2006/relationships/image" Target="../media/image73.jpeg"/><Relationship Id="rId8" Type="http://schemas.openxmlformats.org/officeDocument/2006/relationships/image" Target="../media/image25.png"/><Relationship Id="rId51" Type="http://schemas.openxmlformats.org/officeDocument/2006/relationships/image" Target="../media/image68.jpeg"/><Relationship Id="rId3" Type="http://schemas.openxmlformats.org/officeDocument/2006/relationships/image" Target="../media/image20.jpeg"/><Relationship Id="rId12" Type="http://schemas.openxmlformats.org/officeDocument/2006/relationships/image" Target="../media/image29.jpeg"/><Relationship Id="rId17" Type="http://schemas.openxmlformats.org/officeDocument/2006/relationships/image" Target="../media/image34.jpeg"/><Relationship Id="rId25" Type="http://schemas.openxmlformats.org/officeDocument/2006/relationships/image" Target="../media/image42.jpeg"/><Relationship Id="rId33" Type="http://schemas.openxmlformats.org/officeDocument/2006/relationships/image" Target="../media/image50.jpeg"/><Relationship Id="rId38" Type="http://schemas.openxmlformats.org/officeDocument/2006/relationships/image" Target="../media/image55.jpeg"/><Relationship Id="rId46" Type="http://schemas.openxmlformats.org/officeDocument/2006/relationships/image" Target="../media/image63.png"/><Relationship Id="rId59" Type="http://schemas.openxmlformats.org/officeDocument/2006/relationships/image" Target="../media/image76.jpeg"/><Relationship Id="rId20" Type="http://schemas.openxmlformats.org/officeDocument/2006/relationships/image" Target="../media/image37.png"/><Relationship Id="rId41" Type="http://schemas.openxmlformats.org/officeDocument/2006/relationships/image" Target="../media/image58.jpeg"/><Relationship Id="rId54"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23.jpeg"/><Relationship Id="rId15" Type="http://schemas.openxmlformats.org/officeDocument/2006/relationships/image" Target="../media/image32.jpeg"/><Relationship Id="rId23" Type="http://schemas.openxmlformats.org/officeDocument/2006/relationships/image" Target="../media/image40.png"/><Relationship Id="rId28" Type="http://schemas.openxmlformats.org/officeDocument/2006/relationships/image" Target="../media/image45.jpeg"/><Relationship Id="rId36" Type="http://schemas.openxmlformats.org/officeDocument/2006/relationships/image" Target="../media/image53.png"/><Relationship Id="rId49" Type="http://schemas.openxmlformats.org/officeDocument/2006/relationships/image" Target="../media/image66.png"/><Relationship Id="rId57" Type="http://schemas.openxmlformats.org/officeDocument/2006/relationships/image" Target="../media/image74.png"/><Relationship Id="rId10" Type="http://schemas.openxmlformats.org/officeDocument/2006/relationships/image" Target="../media/image27.jpeg"/><Relationship Id="rId31" Type="http://schemas.openxmlformats.org/officeDocument/2006/relationships/image" Target="../media/image48.jpeg"/><Relationship Id="rId44" Type="http://schemas.openxmlformats.org/officeDocument/2006/relationships/image" Target="../media/image61.png"/><Relationship Id="rId52" Type="http://schemas.openxmlformats.org/officeDocument/2006/relationships/image" Target="../media/image69.png"/></Relationships>
</file>

<file path=ppt/slides/_rels/slide14.xml.rels><?xml version="1.0" encoding="UTF-8" standalone="yes"?>
<Relationships xmlns="http://schemas.openxmlformats.org/package/2006/relationships"><Relationship Id="rId8" Type="http://schemas.openxmlformats.org/officeDocument/2006/relationships/image" Target="../media/image83.jpeg"/><Relationship Id="rId3" Type="http://schemas.openxmlformats.org/officeDocument/2006/relationships/image" Target="../media/image78.jpeg"/><Relationship Id="rId7" Type="http://schemas.openxmlformats.org/officeDocument/2006/relationships/image" Target="../media/image82.jpeg"/><Relationship Id="rId12" Type="http://schemas.openxmlformats.org/officeDocument/2006/relationships/image" Target="../media/image87.jpe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jpeg"/><Relationship Id="rId11" Type="http://schemas.openxmlformats.org/officeDocument/2006/relationships/image" Target="../media/image86.jpeg"/><Relationship Id="rId5" Type="http://schemas.openxmlformats.org/officeDocument/2006/relationships/image" Target="../media/image80.jpeg"/><Relationship Id="rId10" Type="http://schemas.openxmlformats.org/officeDocument/2006/relationships/image" Target="../media/image85.jpeg"/><Relationship Id="rId4" Type="http://schemas.openxmlformats.org/officeDocument/2006/relationships/image" Target="../media/image79.jpeg"/><Relationship Id="rId9" Type="http://schemas.openxmlformats.org/officeDocument/2006/relationships/image" Target="../media/image84.jpeg"/></Relationships>
</file>

<file path=ppt/slides/_rels/slide15.xml.rels><?xml version="1.0" encoding="UTF-8" standalone="yes"?>
<Relationships xmlns="http://schemas.openxmlformats.org/package/2006/relationships"><Relationship Id="rId3" Type="http://schemas.openxmlformats.org/officeDocument/2006/relationships/hyperlink" Target="mailto:Varun@maynardleigh.in" TargetMode="External"/><Relationship Id="rId2" Type="http://schemas.openxmlformats.org/officeDocument/2006/relationships/image" Target="../media/image88.jpeg"/><Relationship Id="rId1" Type="http://schemas.openxmlformats.org/officeDocument/2006/relationships/slideLayout" Target="../slideLayouts/slideLayout7.xml"/><Relationship Id="rId6" Type="http://schemas.openxmlformats.org/officeDocument/2006/relationships/image" Target="cid:image006.jpg@01CFF854.65A7C9B0" TargetMode="External"/><Relationship Id="rId5" Type="http://schemas.openxmlformats.org/officeDocument/2006/relationships/image" Target="../media/image2.jpeg"/><Relationship Id="rId4" Type="http://schemas.openxmlformats.org/officeDocument/2006/relationships/hyperlink" Target="mailto:rohit@maynardleigh.i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emf"/><Relationship Id="rId1" Type="http://schemas.openxmlformats.org/officeDocument/2006/relationships/slideLayout" Target="../slideLayouts/slideLayout6.x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4555629"/>
            <a:ext cx="9144000" cy="1323439"/>
          </a:xfrm>
          <a:prstGeom prst="rect">
            <a:avLst/>
          </a:prstGeom>
        </p:spPr>
        <p:txBody>
          <a:bodyPr>
            <a:spAutoFit/>
          </a:bodyPr>
          <a:lstStyle/>
          <a:p>
            <a:pPr algn="ctr">
              <a:defRPr/>
            </a:pPr>
            <a:r>
              <a:rPr lang="en-US" sz="2000" b="1" dirty="0" smtClean="0">
                <a:solidFill>
                  <a:schemeClr val="accent6">
                    <a:lumMod val="75000"/>
                  </a:schemeClr>
                </a:solidFill>
                <a:latin typeface="+mj-lt"/>
                <a:cs typeface="+mn-cs"/>
              </a:rPr>
              <a:t>Make a high impact </a:t>
            </a:r>
            <a:r>
              <a:rPr lang="en-US" sz="2000" b="1" dirty="0" smtClean="0">
                <a:solidFill>
                  <a:schemeClr val="accent1">
                    <a:lumMod val="75000"/>
                  </a:schemeClr>
                </a:solidFill>
                <a:latin typeface="+mj-lt"/>
                <a:cs typeface="+mn-cs"/>
              </a:rPr>
              <a:t>in presentations, meetings, calls, presenting &amp; communicating</a:t>
            </a:r>
            <a:endParaRPr lang="en-IN" sz="2000" b="1" dirty="0" smtClean="0">
              <a:solidFill>
                <a:schemeClr val="accent1">
                  <a:lumMod val="75000"/>
                </a:schemeClr>
              </a:solidFill>
              <a:latin typeface="+mj-lt"/>
              <a:cs typeface="+mn-cs"/>
            </a:endParaRPr>
          </a:p>
          <a:p>
            <a:pPr algn="ctr">
              <a:defRPr/>
            </a:pPr>
            <a:r>
              <a:rPr lang="en-US" sz="2000" b="1" dirty="0" smtClean="0">
                <a:solidFill>
                  <a:schemeClr val="accent1">
                    <a:lumMod val="75000"/>
                  </a:schemeClr>
                </a:solidFill>
                <a:latin typeface="+mj-lt"/>
                <a:cs typeface="+mn-cs"/>
              </a:rPr>
              <a:t>Communicate like </a:t>
            </a:r>
            <a:r>
              <a:rPr lang="en-US" sz="2000" b="1" dirty="0" smtClean="0">
                <a:solidFill>
                  <a:schemeClr val="accent6">
                    <a:lumMod val="75000"/>
                  </a:schemeClr>
                </a:solidFill>
                <a:latin typeface="+mj-lt"/>
                <a:cs typeface="+mn-cs"/>
              </a:rPr>
              <a:t>future leaders, </a:t>
            </a:r>
            <a:r>
              <a:rPr lang="en-US" sz="2000" b="1" dirty="0" smtClean="0">
                <a:solidFill>
                  <a:schemeClr val="accent1">
                    <a:lumMod val="75000"/>
                  </a:schemeClr>
                </a:solidFill>
                <a:latin typeface="+mj-lt"/>
                <a:cs typeface="+mn-cs"/>
              </a:rPr>
              <a:t>and </a:t>
            </a:r>
            <a:r>
              <a:rPr lang="en-US" sz="2000" b="1" dirty="0" smtClean="0">
                <a:solidFill>
                  <a:schemeClr val="accent6">
                    <a:lumMod val="75000"/>
                  </a:schemeClr>
                </a:solidFill>
                <a:latin typeface="+mj-lt"/>
                <a:cs typeface="+mn-cs"/>
              </a:rPr>
              <a:t>lead conversations</a:t>
            </a:r>
            <a:endParaRPr lang="en-IN" sz="2400" b="1" dirty="0" smtClean="0">
              <a:solidFill>
                <a:schemeClr val="accent6">
                  <a:lumMod val="75000"/>
                </a:schemeClr>
              </a:solidFill>
              <a:latin typeface="+mj-lt"/>
              <a:cs typeface="+mn-cs"/>
            </a:endParaRPr>
          </a:p>
          <a:p>
            <a:pPr algn="ctr">
              <a:defRPr/>
            </a:pPr>
            <a:r>
              <a:rPr lang="en-US" sz="2000" b="1" dirty="0" smtClean="0">
                <a:solidFill>
                  <a:schemeClr val="accent6">
                    <a:lumMod val="75000"/>
                  </a:schemeClr>
                </a:solidFill>
                <a:latin typeface="+mj-lt"/>
                <a:cs typeface="+mn-cs"/>
              </a:rPr>
              <a:t>Attract Attention </a:t>
            </a:r>
            <a:r>
              <a:rPr lang="en-US" sz="2000" b="1" dirty="0" smtClean="0">
                <a:solidFill>
                  <a:schemeClr val="accent1">
                    <a:lumMod val="75000"/>
                  </a:schemeClr>
                </a:solidFill>
                <a:latin typeface="+mj-lt"/>
                <a:cs typeface="+mn-cs"/>
              </a:rPr>
              <a:t>by using multiple colors of your personality. </a:t>
            </a:r>
            <a:r>
              <a:rPr lang="en-US" sz="2000" b="1" dirty="0">
                <a:solidFill>
                  <a:schemeClr val="accent6">
                    <a:lumMod val="75000"/>
                  </a:schemeClr>
                </a:solidFill>
                <a:latin typeface="+mj-lt"/>
                <a:cs typeface="+mn-cs"/>
              </a:rPr>
              <a:t>G</a:t>
            </a:r>
            <a:r>
              <a:rPr lang="en-US" sz="2000" b="1" dirty="0" smtClean="0">
                <a:solidFill>
                  <a:schemeClr val="accent6">
                    <a:lumMod val="75000"/>
                  </a:schemeClr>
                </a:solidFill>
                <a:latin typeface="+mj-lt"/>
                <a:cs typeface="+mn-cs"/>
              </a:rPr>
              <a:t>auge audience </a:t>
            </a:r>
            <a:r>
              <a:rPr lang="en-US" sz="2000" b="1" dirty="0" smtClean="0">
                <a:solidFill>
                  <a:schemeClr val="accent1">
                    <a:lumMod val="75000"/>
                  </a:schemeClr>
                </a:solidFill>
                <a:latin typeface="+mj-lt"/>
                <a:cs typeface="+mn-cs"/>
              </a:rPr>
              <a:t>and </a:t>
            </a:r>
            <a:r>
              <a:rPr lang="en-US" sz="2000" b="1" dirty="0" smtClean="0">
                <a:solidFill>
                  <a:schemeClr val="accent6">
                    <a:lumMod val="75000"/>
                  </a:schemeClr>
                </a:solidFill>
                <a:latin typeface="+mj-lt"/>
                <a:cs typeface="+mn-cs"/>
              </a:rPr>
              <a:t>build presence</a:t>
            </a:r>
            <a:r>
              <a:rPr lang="en-US" sz="2000" b="1" dirty="0" smtClean="0">
                <a:solidFill>
                  <a:schemeClr val="accent6">
                    <a:lumMod val="75000"/>
                  </a:schemeClr>
                </a:solidFill>
                <a:latin typeface="+mj-lt"/>
                <a:cs typeface="+mn-cs"/>
              </a:rPr>
              <a:t>!</a:t>
            </a:r>
            <a:endParaRPr lang="en-US" sz="2000" b="1" dirty="0" smtClean="0">
              <a:solidFill>
                <a:schemeClr val="accent6">
                  <a:lumMod val="75000"/>
                </a:schemeClr>
              </a:solidFill>
              <a:latin typeface="+mj-lt"/>
              <a:cs typeface="+mn-cs"/>
            </a:endParaRPr>
          </a:p>
        </p:txBody>
      </p:sp>
      <p:pic>
        <p:nvPicPr>
          <p:cNvPr id="10" name="25A1F1B6-5F60-4EAC-94FD-8B7E7D36B5A6" descr="cid:image006.jpg@01CFF854.65A7C9B0"/>
          <p:cNvPicPr>
            <a:picLocks noChangeAspect="1" noChangeArrowheads="1"/>
          </p:cNvPicPr>
          <p:nvPr/>
        </p:nvPicPr>
        <p:blipFill>
          <a:blip r:embed="rId3" r:link="rId4" cstate="print"/>
          <a:srcRect/>
          <a:stretch>
            <a:fillRect/>
          </a:stretch>
        </p:blipFill>
        <p:spPr bwMode="auto">
          <a:xfrm>
            <a:off x="6705600" y="-342275"/>
            <a:ext cx="2501617" cy="2501617"/>
          </a:xfrm>
          <a:prstGeom prst="ellipse">
            <a:avLst/>
          </a:prstGeom>
          <a:ln>
            <a:noFill/>
          </a:ln>
          <a:effectLst>
            <a:softEdge rad="112500"/>
          </a:effectLst>
        </p:spPr>
      </p:pic>
      <p:pic>
        <p:nvPicPr>
          <p:cNvPr id="2050" name="Picture 2" descr="C:\Users\Varun\AppData\Local\Microsoft\Windows\INetCache\Content.Outlook\UQEO2KSZ\Presenting_With_Presenc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08478" y="1752600"/>
            <a:ext cx="5527044" cy="2241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nvGraphicFramePr>
        <p:xfrm>
          <a:off x="251520" y="840080"/>
          <a:ext cx="8458200" cy="3651880"/>
        </p:xfrm>
        <a:graphic>
          <a:graphicData uri="http://schemas.openxmlformats.org/drawingml/2006/table">
            <a:tbl>
              <a:tblPr firstRow="1" bandRow="1">
                <a:tableStyleId>{5C22544A-7EE6-4342-B048-85BDC9FD1C3A}</a:tableStyleId>
              </a:tblPr>
              <a:tblGrid>
                <a:gridCol w="1008112"/>
                <a:gridCol w="1440160"/>
                <a:gridCol w="2448272"/>
                <a:gridCol w="1870016"/>
                <a:gridCol w="1691640"/>
              </a:tblGrid>
              <a:tr h="360040">
                <a:tc>
                  <a:txBody>
                    <a:bodyPr/>
                    <a:lstStyle/>
                    <a:p>
                      <a:r>
                        <a:rPr lang="en-US" sz="1600" dirty="0" smtClean="0"/>
                        <a:t>Time</a:t>
                      </a:r>
                      <a:r>
                        <a:rPr lang="en-US" sz="1600" baseline="0" dirty="0" smtClean="0"/>
                        <a:t> </a:t>
                      </a:r>
                      <a:endParaRPr lang="en-IN" sz="1600" b="1" dirty="0">
                        <a:solidFill>
                          <a:schemeClr val="tx1"/>
                        </a:solidFill>
                        <a:latin typeface="+mn-lt"/>
                      </a:endParaRPr>
                    </a:p>
                  </a:txBody>
                  <a:tcPr/>
                </a:tc>
                <a:tc>
                  <a:txBody>
                    <a:bodyPr/>
                    <a:lstStyle/>
                    <a:p>
                      <a:r>
                        <a:rPr lang="en-US" sz="1600" dirty="0" smtClean="0"/>
                        <a:t>Session Title </a:t>
                      </a:r>
                      <a:endParaRPr lang="en-IN" sz="1600" b="1" dirty="0">
                        <a:solidFill>
                          <a:schemeClr val="tx1"/>
                        </a:solidFill>
                        <a:latin typeface="+mn-lt"/>
                      </a:endParaRPr>
                    </a:p>
                  </a:txBody>
                  <a:tcPr/>
                </a:tc>
                <a:tc>
                  <a:txBody>
                    <a:bodyPr/>
                    <a:lstStyle/>
                    <a:p>
                      <a:r>
                        <a:rPr lang="en-US" sz="1600" dirty="0" smtClean="0"/>
                        <a:t>Session details </a:t>
                      </a:r>
                      <a:endParaRPr lang="en-IN" sz="1600" b="1" dirty="0">
                        <a:solidFill>
                          <a:schemeClr val="tx1"/>
                        </a:solidFill>
                        <a:latin typeface="+mn-lt"/>
                      </a:endParaRPr>
                    </a:p>
                  </a:txBody>
                  <a:tcPr/>
                </a:tc>
                <a:tc>
                  <a:txBody>
                    <a:bodyPr/>
                    <a:lstStyle/>
                    <a:p>
                      <a:r>
                        <a:rPr lang="en-US" sz="1600" dirty="0" smtClean="0"/>
                        <a:t>Methodology </a:t>
                      </a:r>
                      <a:endParaRPr lang="en-IN" sz="1600" b="1" dirty="0">
                        <a:solidFill>
                          <a:schemeClr val="tx1"/>
                        </a:solidFill>
                        <a:latin typeface="+mn-lt"/>
                      </a:endParaRPr>
                    </a:p>
                  </a:txBody>
                  <a:tcPr/>
                </a:tc>
                <a:tc>
                  <a:txBody>
                    <a:bodyPr/>
                    <a:lstStyle/>
                    <a:p>
                      <a:r>
                        <a:rPr lang="en-US" sz="1600" dirty="0" smtClean="0"/>
                        <a:t>Outcome </a:t>
                      </a:r>
                      <a:endParaRPr lang="en-IN" sz="1600" b="1" dirty="0">
                        <a:solidFill>
                          <a:schemeClr val="tx1"/>
                        </a:solidFill>
                        <a:latin typeface="+mn-lt"/>
                      </a:endParaRPr>
                    </a:p>
                  </a:txBody>
                  <a:tcPr/>
                </a:tc>
              </a:tr>
              <a:tr h="718457">
                <a:tc>
                  <a:txBody>
                    <a:bodyPr/>
                    <a:lstStyle/>
                    <a:p>
                      <a:r>
                        <a:rPr lang="en-US" sz="1200" dirty="0" smtClean="0"/>
                        <a:t>3:00pm</a:t>
                      </a:r>
                    </a:p>
                    <a:p>
                      <a:endParaRPr lang="en-US" sz="1200" dirty="0" smtClean="0"/>
                    </a:p>
                    <a:p>
                      <a:r>
                        <a:rPr lang="en-US" sz="1200" dirty="0" smtClean="0"/>
                        <a:t>Tea Break: 3:30pm-3:45pm</a:t>
                      </a:r>
                      <a:endParaRPr lang="en-US" sz="12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HANDLING QUESTIONS</a:t>
                      </a:r>
                    </a:p>
                    <a:p>
                      <a:endParaRPr lang="en-US" sz="1200" b="0" dirty="0">
                        <a:latin typeface="+mn-lt"/>
                      </a:endParaRPr>
                    </a:p>
                  </a:txBody>
                  <a:tcPr/>
                </a:tc>
                <a:tc>
                  <a:txBody>
                    <a:bodyPr/>
                    <a:lstStyle/>
                    <a:p>
                      <a:pPr>
                        <a:defRPr/>
                      </a:pPr>
                      <a:r>
                        <a:rPr lang="en-US" sz="1200" dirty="0" smtClean="0"/>
                        <a:t>• How to deal with questions </a:t>
                      </a:r>
                    </a:p>
                    <a:p>
                      <a:pPr>
                        <a:defRPr/>
                      </a:pPr>
                      <a:r>
                        <a:rPr lang="en-US" sz="1200" dirty="0" smtClean="0"/>
                        <a:t>• How to get your essential message across despite a possibly hostile audience </a:t>
                      </a:r>
                    </a:p>
                    <a:p>
                      <a:endParaRPr lang="en-US" sz="1200" b="0" dirty="0">
                        <a:latin typeface="+mn-lt"/>
                      </a:endParaRPr>
                    </a:p>
                  </a:txBody>
                  <a:tcPr/>
                </a:tc>
                <a:tc>
                  <a:txBody>
                    <a:bodyPr/>
                    <a:lstStyle/>
                    <a:p>
                      <a:r>
                        <a:rPr lang="en-US" sz="1200" dirty="0" smtClean="0"/>
                        <a:t>Interview Method</a:t>
                      </a:r>
                    </a:p>
                    <a:p>
                      <a:endParaRPr lang="en-US" sz="1200" dirty="0" smtClean="0"/>
                    </a:p>
                    <a:p>
                      <a:endParaRPr lang="en-US" sz="1200" dirty="0" smtClean="0"/>
                    </a:p>
                    <a:p>
                      <a:r>
                        <a:rPr lang="en-US" sz="1200" dirty="0" smtClean="0"/>
                        <a:t>Practice , coaching</a:t>
                      </a:r>
                      <a:r>
                        <a:rPr lang="en-US" sz="1200" baseline="0" dirty="0" smtClean="0"/>
                        <a:t> in creative partnership</a:t>
                      </a:r>
                      <a:endParaRPr lang="en-US" sz="1200" dirty="0">
                        <a:latin typeface="+mn-lt"/>
                      </a:endParaRPr>
                    </a:p>
                  </a:txBody>
                  <a:tcPr/>
                </a:tc>
                <a:tc>
                  <a:txBody>
                    <a:bodyPr/>
                    <a:lstStyle/>
                    <a:p>
                      <a:pPr>
                        <a:buFont typeface="Arial" pitchFamily="34" charset="0"/>
                        <a:buChar char="•"/>
                      </a:pPr>
                      <a:r>
                        <a:rPr lang="en-US" sz="1200" dirty="0" smtClean="0"/>
                        <a:t>Ability to deal with hostile audience </a:t>
                      </a:r>
                    </a:p>
                    <a:p>
                      <a:pPr>
                        <a:buFont typeface="Arial" pitchFamily="34" charset="0"/>
                        <a:buNone/>
                      </a:pPr>
                      <a:r>
                        <a:rPr lang="en-US" sz="1200" dirty="0" smtClean="0"/>
                        <a:t>Balancing</a:t>
                      </a:r>
                      <a:r>
                        <a:rPr lang="en-US" sz="1200" baseline="0" dirty="0" smtClean="0"/>
                        <a:t> energy when you are questioned </a:t>
                      </a:r>
                    </a:p>
                    <a:p>
                      <a:pPr>
                        <a:buFont typeface="Arial" pitchFamily="34" charset="0"/>
                        <a:buNone/>
                      </a:pPr>
                      <a:r>
                        <a:rPr lang="en-US" sz="1200" baseline="0" dirty="0" smtClean="0"/>
                        <a:t>Personality feedback </a:t>
                      </a:r>
                      <a:endParaRPr lang="en-US" sz="1200" dirty="0">
                        <a:latin typeface="+mn-lt"/>
                      </a:endParaRPr>
                    </a:p>
                  </a:txBody>
                  <a:tcPr/>
                </a:tc>
              </a:tr>
              <a:tr h="502960">
                <a:tc>
                  <a:txBody>
                    <a:bodyPr/>
                    <a:lstStyle/>
                    <a:p>
                      <a:r>
                        <a:rPr lang="en-US" sz="1200" dirty="0" smtClean="0"/>
                        <a:t>3:45pm</a:t>
                      </a:r>
                      <a:endParaRPr lang="en-US" sz="12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BUILDING RAPPORT</a:t>
                      </a:r>
                    </a:p>
                    <a:p>
                      <a:endParaRPr lang="en-US" sz="1200" b="0" dirty="0">
                        <a:latin typeface="+mn-lt"/>
                      </a:endParaRPr>
                    </a:p>
                  </a:txBody>
                  <a:tcPr/>
                </a:tc>
                <a:tc>
                  <a:txBody>
                    <a:bodyPr/>
                    <a:lstStyle/>
                    <a:p>
                      <a:pPr indent="109538">
                        <a:buFont typeface="Arial" pitchFamily="34" charset="0"/>
                        <a:buChar char="•"/>
                        <a:defRPr/>
                      </a:pPr>
                      <a:r>
                        <a:rPr lang="en-GB" sz="1200" dirty="0" smtClean="0"/>
                        <a:t>Rapport Building Techniques</a:t>
                      </a:r>
                      <a:endParaRPr lang="en-US" sz="1200" dirty="0" smtClean="0"/>
                    </a:p>
                    <a:p>
                      <a:pPr indent="109538">
                        <a:buFont typeface="Arial" pitchFamily="34" charset="0"/>
                        <a:buChar char="•"/>
                        <a:defRPr/>
                      </a:pPr>
                      <a:r>
                        <a:rPr lang="en-GB" sz="1200" dirty="0" smtClean="0"/>
                        <a:t>Developing rapport in meetings.</a:t>
                      </a:r>
                      <a:endParaRPr lang="en-US" sz="1200" dirty="0" smtClean="0"/>
                    </a:p>
                    <a:p>
                      <a:endParaRPr lang="en-US" sz="1200" b="0" dirty="0">
                        <a:latin typeface="+mn-lt"/>
                      </a:endParaRPr>
                    </a:p>
                  </a:txBody>
                  <a:tcPr/>
                </a:tc>
                <a:tc>
                  <a:txBody>
                    <a:bodyPr/>
                    <a:lstStyle/>
                    <a:p>
                      <a:r>
                        <a:rPr lang="en-US" sz="1200" dirty="0" smtClean="0"/>
                        <a:t>Trainer led discussion </a:t>
                      </a:r>
                      <a:endParaRPr lang="en-US" sz="1200" dirty="0">
                        <a:latin typeface="+mn-lt"/>
                      </a:endParaRPr>
                    </a:p>
                  </a:txBody>
                  <a:tcPr/>
                </a:tc>
                <a:tc>
                  <a:txBody>
                    <a:bodyPr/>
                    <a:lstStyle/>
                    <a:p>
                      <a:r>
                        <a:rPr lang="en-US" sz="1200" dirty="0" smtClean="0"/>
                        <a:t> Ability to care for results ,</a:t>
                      </a:r>
                      <a:r>
                        <a:rPr lang="en-US" sz="1200" baseline="0" dirty="0" smtClean="0"/>
                        <a:t> quality and emotions </a:t>
                      </a:r>
                      <a:endParaRPr lang="en-US" sz="1200" dirty="0">
                        <a:latin typeface="+mn-lt"/>
                      </a:endParaRPr>
                    </a:p>
                  </a:txBody>
                  <a:tcPr/>
                </a:tc>
              </a:tr>
              <a:tr h="438944">
                <a:tc>
                  <a:txBody>
                    <a:bodyPr/>
                    <a:lstStyle/>
                    <a:p>
                      <a:r>
                        <a:rPr lang="en-US" sz="1200" dirty="0" smtClean="0"/>
                        <a:t>4:15pm</a:t>
                      </a:r>
                      <a:endParaRPr lang="en-US" sz="1200" dirty="0">
                        <a:latin typeface="+mn-lt"/>
                      </a:endParaRPr>
                    </a:p>
                  </a:txBody>
                  <a:tcPr/>
                </a:tc>
                <a:tc>
                  <a:txBody>
                    <a:bodyPr/>
                    <a:lstStyle/>
                    <a:p>
                      <a:pPr marL="342900" indent="-342900">
                        <a:defRPr/>
                      </a:pPr>
                      <a:r>
                        <a:rPr lang="en-US" sz="1200" dirty="0" smtClean="0"/>
                        <a:t>FINAL FEEDBACK</a:t>
                      </a:r>
                    </a:p>
                    <a:p>
                      <a:endParaRPr lang="en-US" sz="1200" b="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Each person receives feedback from the group</a:t>
                      </a:r>
                      <a:endParaRPr lang="en-US" sz="1200" dirty="0" smtClean="0"/>
                    </a:p>
                    <a:p>
                      <a:endParaRPr lang="en-US" sz="1200" b="0" dirty="0">
                        <a:latin typeface="+mn-lt"/>
                      </a:endParaRPr>
                    </a:p>
                  </a:txBody>
                  <a:tcPr/>
                </a:tc>
                <a:tc>
                  <a:txBody>
                    <a:bodyPr/>
                    <a:lstStyle/>
                    <a:p>
                      <a:r>
                        <a:rPr lang="en-US" sz="1200" dirty="0" smtClean="0"/>
                        <a:t>Participant Presentations &amp; Feedbacks</a:t>
                      </a:r>
                      <a:endParaRPr lang="en-US" sz="1200" dirty="0">
                        <a:latin typeface="+mn-lt"/>
                      </a:endParaRPr>
                    </a:p>
                  </a:txBody>
                  <a:tcPr/>
                </a:tc>
                <a:tc>
                  <a:txBody>
                    <a:bodyPr/>
                    <a:lstStyle/>
                    <a:p>
                      <a:pPr>
                        <a:buFont typeface="Arial" pitchFamily="34" charset="0"/>
                        <a:buChar char="•"/>
                      </a:pPr>
                      <a:r>
                        <a:rPr lang="en-US" sz="1200" dirty="0" smtClean="0"/>
                        <a:t>Final  Presentations &amp; feedback </a:t>
                      </a:r>
                      <a:endParaRPr lang="en-US" sz="1200" dirty="0">
                        <a:latin typeface="+mn-lt"/>
                      </a:endParaRPr>
                    </a:p>
                  </a:txBody>
                  <a:tcPr/>
                </a:tc>
              </a:tr>
              <a:tr h="718457">
                <a:tc>
                  <a:txBody>
                    <a:bodyPr/>
                    <a:lstStyle/>
                    <a:p>
                      <a:r>
                        <a:rPr lang="en-US" sz="1200" dirty="0" smtClean="0"/>
                        <a:t>5:00pm</a:t>
                      </a:r>
                      <a:endParaRPr lang="en-US" sz="12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RECAP &amp; ACTION PLANNING</a:t>
                      </a:r>
                    </a:p>
                    <a:p>
                      <a:endParaRPr lang="en-US" sz="1200" b="0" dirty="0">
                        <a:latin typeface="+mn-lt"/>
                      </a:endParaRPr>
                    </a:p>
                  </a:txBody>
                  <a:tcPr/>
                </a:tc>
                <a:tc>
                  <a:txBody>
                    <a:bodyPr/>
                    <a:lstStyle/>
                    <a:p>
                      <a:pPr>
                        <a:defRPr/>
                      </a:pPr>
                      <a:r>
                        <a:rPr lang="en-US" sz="1200" dirty="0" smtClean="0"/>
                        <a:t>• Review learning points of the course </a:t>
                      </a:r>
                    </a:p>
                    <a:p>
                      <a:pPr>
                        <a:defRPr/>
                      </a:pPr>
                      <a:r>
                        <a:rPr lang="en-US" sz="1200" dirty="0" smtClean="0"/>
                        <a:t>• Identifying next steps </a:t>
                      </a:r>
                    </a:p>
                    <a:p>
                      <a:endParaRPr lang="en-US" sz="1200" b="0" dirty="0">
                        <a:latin typeface="+mn-lt"/>
                      </a:endParaRPr>
                    </a:p>
                  </a:txBody>
                  <a:tcPr/>
                </a:tc>
                <a:tc>
                  <a:txBody>
                    <a:bodyPr/>
                    <a:lstStyle/>
                    <a:p>
                      <a:r>
                        <a:rPr lang="en-US" sz="1200" dirty="0" smtClean="0"/>
                        <a:t>Recap</a:t>
                      </a:r>
                    </a:p>
                    <a:p>
                      <a:r>
                        <a:rPr lang="en-US" sz="1200" dirty="0" smtClean="0"/>
                        <a:t>Action</a:t>
                      </a:r>
                      <a:r>
                        <a:rPr lang="en-US" sz="1200" baseline="0" dirty="0" smtClean="0"/>
                        <a:t> planning</a:t>
                      </a:r>
                      <a:endParaRPr lang="en-US" sz="1200" dirty="0">
                        <a:latin typeface="+mn-lt"/>
                      </a:endParaRPr>
                    </a:p>
                  </a:txBody>
                  <a:tcPr/>
                </a:tc>
                <a:tc>
                  <a:txBody>
                    <a:bodyPr/>
                    <a:lstStyle/>
                    <a:p>
                      <a:pPr>
                        <a:buFont typeface="Arial" pitchFamily="34" charset="0"/>
                        <a:buChar char="•"/>
                      </a:pPr>
                      <a:r>
                        <a:rPr lang="en-US" sz="1200" dirty="0" smtClean="0"/>
                        <a:t>To be able to take action </a:t>
                      </a:r>
                    </a:p>
                    <a:p>
                      <a:pPr>
                        <a:buFont typeface="Arial" pitchFamily="34" charset="0"/>
                        <a:buChar char="•"/>
                      </a:pPr>
                      <a:r>
                        <a:rPr lang="en-US" sz="1200" dirty="0" smtClean="0"/>
                        <a:t>How to sustain the learning</a:t>
                      </a:r>
                    </a:p>
                    <a:p>
                      <a:pPr>
                        <a:buFont typeface="Arial" pitchFamily="34" charset="0"/>
                        <a:buChar char="•"/>
                      </a:pPr>
                      <a:r>
                        <a:rPr lang="en-US" sz="1200" dirty="0" smtClean="0"/>
                        <a:t>buddy</a:t>
                      </a:r>
                      <a:endParaRPr lang="en-US" sz="1200" dirty="0">
                        <a:latin typeface="+mn-lt"/>
                      </a:endParaRPr>
                    </a:p>
                  </a:txBody>
                  <a:tcPr/>
                </a:tc>
              </a:tr>
            </a:tbl>
          </a:graphicData>
        </a:graphic>
      </p:graphicFrame>
      <p:sp>
        <p:nvSpPr>
          <p:cNvPr id="7" name="Rectangle 4"/>
          <p:cNvSpPr>
            <a:spLocks noChangeArrowheads="1"/>
          </p:cNvSpPr>
          <p:nvPr/>
        </p:nvSpPr>
        <p:spPr bwMode="auto">
          <a:xfrm>
            <a:off x="0" y="-27384"/>
            <a:ext cx="8964488" cy="400110"/>
          </a:xfrm>
          <a:prstGeom prst="rect">
            <a:avLst/>
          </a:prstGeom>
          <a:noFill/>
          <a:ln w="9525">
            <a:noFill/>
            <a:miter lim="800000"/>
            <a:headEnd/>
            <a:tailEnd/>
          </a:ln>
        </p:spPr>
        <p:txBody>
          <a:bodyPr wrap="square">
            <a:spAutoFit/>
          </a:bodyPr>
          <a:lstStyle/>
          <a:p>
            <a:pPr>
              <a:defRPr/>
            </a:pPr>
            <a:r>
              <a:rPr lang="en-US" sz="2000" b="1" dirty="0" smtClean="0">
                <a:solidFill>
                  <a:schemeClr val="accent6">
                    <a:lumMod val="75000"/>
                  </a:schemeClr>
                </a:solidFill>
              </a:rPr>
              <a:t>Tentative Workshop </a:t>
            </a:r>
            <a:r>
              <a:rPr lang="en-US" sz="2000" b="1" dirty="0">
                <a:solidFill>
                  <a:schemeClr val="accent6">
                    <a:lumMod val="75000"/>
                  </a:schemeClr>
                </a:solidFill>
              </a:rPr>
              <a:t>Content – Day </a:t>
            </a:r>
            <a:r>
              <a:rPr lang="en-US" sz="2000" b="1" dirty="0" smtClean="0">
                <a:solidFill>
                  <a:schemeClr val="accent6">
                    <a:lumMod val="75000"/>
                  </a:schemeClr>
                </a:solidFill>
              </a:rPr>
              <a:t>2 Cont. </a:t>
            </a:r>
            <a:r>
              <a:rPr lang="en-US" sz="2000" b="1" dirty="0">
                <a:solidFill>
                  <a:srgbClr val="0070C0"/>
                </a:solidFill>
              </a:rPr>
              <a:t>– </a:t>
            </a:r>
            <a:r>
              <a:rPr lang="en-US" sz="2000" b="1" dirty="0" smtClean="0">
                <a:solidFill>
                  <a:srgbClr val="0070C0"/>
                </a:solidFill>
              </a:rPr>
              <a:t>Presenting with Presence</a:t>
            </a:r>
            <a:endParaRPr lang="en-US" sz="2000" b="1" dirty="0">
              <a:solidFill>
                <a:srgbClr val="0070C0"/>
              </a:solidFill>
            </a:endParaRPr>
          </a:p>
        </p:txBody>
      </p:sp>
      <p:sp>
        <p:nvSpPr>
          <p:cNvPr id="6" name="Rectangle 5"/>
          <p:cNvSpPr/>
          <p:nvPr/>
        </p:nvSpPr>
        <p:spPr>
          <a:xfrm rot="19605341">
            <a:off x="229534" y="2397902"/>
            <a:ext cx="8896509" cy="156966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9600" b="1" dirty="0">
                <a:ln w="11430"/>
                <a:solidFill>
                  <a:srgbClr val="DDDDDD"/>
                </a:solidFill>
              </a:rPr>
              <a:t>Sample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72114">
            <a:off x="477599" y="3316754"/>
            <a:ext cx="2055918" cy="2911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2" name="Rectangle 1"/>
          <p:cNvSpPr>
            <a:spLocks noChangeArrowheads="1"/>
          </p:cNvSpPr>
          <p:nvPr/>
        </p:nvSpPr>
        <p:spPr bwMode="auto">
          <a:xfrm>
            <a:off x="0" y="327"/>
            <a:ext cx="7786688" cy="523220"/>
          </a:xfrm>
          <a:prstGeom prst="rect">
            <a:avLst/>
          </a:prstGeom>
          <a:noFill/>
          <a:ln w="9525">
            <a:noFill/>
            <a:miter lim="800000"/>
            <a:headEnd/>
            <a:tailEnd/>
          </a:ln>
        </p:spPr>
        <p:txBody>
          <a:bodyPr anchor="ctr">
            <a:spAutoFit/>
          </a:bodyPr>
          <a:lstStyle/>
          <a:p>
            <a:pPr algn="just"/>
            <a:r>
              <a:rPr lang="en-US" sz="2800" b="1" dirty="0" smtClean="0">
                <a:solidFill>
                  <a:srgbClr val="FFFF00"/>
                </a:solidFill>
                <a:latin typeface="Calibri" pitchFamily="34" charset="0"/>
                <a:ea typeface="Times New Roman" charset="0"/>
                <a:cs typeface="Calibri" pitchFamily="34" charset="0"/>
              </a:rPr>
              <a:t>Learning Collaterals</a:t>
            </a:r>
            <a:endParaRPr lang="en-US" sz="2800" b="1" dirty="0">
              <a:solidFill>
                <a:srgbClr val="FFFF00"/>
              </a:solidFill>
              <a:latin typeface="Calibri" pitchFamily="34" charset="0"/>
              <a:ea typeface="Times New Roman" charset="0"/>
              <a:cs typeface="Calibri" pitchFamily="34" charset="0"/>
            </a:endParaRPr>
          </a:p>
        </p:txBody>
      </p:sp>
      <p:sp>
        <p:nvSpPr>
          <p:cNvPr id="15371" name="AutoShape 11" descr="data:image/jpeg;base64,/9j/4AAQSkZJRgABAQAAAQABAAD/2wCEAAkGBhQSEBQUEhQWFRUUFRwUGBcUFBQVGBgcFBUYFxUXGBgXHCYgHRwjGhUUHy8gLycpLiwsFR4xNTAqNSYrLCkBCQoKDgwOGQ8PGjUkHyU1LCoqLDA1KSw1LykpLCkyMCosKSksLTUqNS0yLC8tLCkwLCwpNC0qNSwsLDQpLCktLP/AABEIAIwAZAMBIgACEQEDEQH/xAAbAAABBQEBAAAAAAAAAAAAAAAFAAEDBAYCB//EADsQAAIBAgQDBQUHAwMFAAAAAAECEQADBBIhMQVBYRMiMlFxBhQjgZEVQlJiobHRweHwJHPiB0NykrL/xAAaAQACAwEBAAAAAAAAAAAAAAABAwACBAUG/8QAMxEAAQMCBAQDCAICAwAAAAAAAQACEQMhBBIxQQUiUfBhcZETMoGhscHR4RXxYpIUM0L/2gAMAwEAAhEDEQA/ANUfaS3mMYqzBOx1IE8j6ft1p7ntHa+7irI7o3Ohb7xjy6TWO4Pwm1eS6zPcU2UznKEII12nY6U+G4Ml63cey7zaGZkuIoJU81ZDHI8q8W7hmFDiC42gGw3iP/K9meHYcSC42ifjpste3H1O2KsDTzn57D/PKu39oUyjLiLBMay251/4/rWPv8Isph7V43L0XSVChLRIK7ySQOVVHw1mbcXLhDyGlEzoQwAkAwQZJ35VG8Kwz9CdSPdGomdvD8It4ZQdo5249Ph4Le2ePr97EWPk3Qx+sV0OPLC/Hw8ycxzaRpECd9/pWMx3ALNvEdg19w0gZjZUpLRAMPPzilg/ZjNijhrjlLg2YIGUiJ/ECJmlfxuDIz5zEZvd266X1Vf4/DZc3tDpOm3XRbW3xwQZv2CY0htJkb/KaT8Z0XLfsE65pbqYj5R9K89s4Ow75Rfdd4L2FCnKDzF2RMeVT/Y9r3ZMQbzBWfswvYAsGEz/ANwCNDVzwnDNIlxv/id58PBWPC6IsXn0P48FvTxnaLtjbvd/YydRr5RTjjGg+JYJnX4mw6ef+bV5tiMNbVFZLmeSVINvIy5QCDGZpBn9Ku4vgiWcov3crsuYolrtCgO2Y5h9BUPCMOI5tZjlM21tqgeFUhHOb+HTwW4+2HA8dhj/ALgFT3OLanK9mJ7pNwSR18uX1rA4n2fW2Wz30yBVZWRM+fOSIyhgQRGvrTYnglu3btO18ZbwJX/TsTCxMgPp4hVf4vDOiHa/4u6T9FQcNomIqG/gek9Fv14op8T2wfy3BH7+c0q8wx2DCXGSQ2UxmAgNIBkfWlTBwGm4SH/L9pzeFMIBDz6I77MKAmMmSOwEgGD4m2MGPpVSzxdbVu4lm3lN0ZWd7hdoE6ABQBuag4ZxB7aX8tpnW4gtswzQkSZJCkc9pFUeyeA2Vsp0DZWymdoMRXaGGDqj3PFiQRfWANp6jddFtEOe4v0Mb9ANvytBjriDh+Fzozy7xlcJG/PK06UKxt62z2uyXKMqAgnMQ2bWWgTy1irF7iAazaw9yzdzWmJGRsrEtyyNbJ2qpiryBbQW26BWNwtcIJfVIg5QIAWNPxUuhRczUHV29oJJFp+0o0WFuoOrt7QSTpP2Ww4hg7T4zEOEZ71kLcW2XAR4EyIEyI29KE+y/EGv8SW68ZnVjpsAAAAKH4zjznF+8qjWzIOVp5KAVJgbj+akw3HEtYz3hbLqjT8MkDvMNcrREc46msbMHVbRcwiSWQL6GLt13N59dlnbh3ikWxJLYF9DFx8dewqtm9hst3u3QxttkNx7bLmnTRVBnyoiDb+y7XaByPeWjsyoMw/4gRETWbiBr+oijCcSt+6rh7qXgUuG7KZQe9O6uNoNb69A8uWTzAm+0FbK1PTLJuD8IKYvZ7TCm0GADL2mcqWnth4iNNtulWPbEH367POCPTKP6g0PxDWjaC2kuznzM75TIykBBk9Zq7iuM2sQqe8LcF1AEFy1kJYcg6ORr6HnVMjm1G1ACRDgetyDPyjqqZSHteASLg9bkGe7oQqijnGj/pcD/tXP3t0JxBtyOzLxse0yAz5AKdPSSat4/iIuWcNbAINlGUkx3sxUysGfu/rTqjXOfTcBoTP+rgrvBc5juhP0KHk0qRpq0JiL4tmexhzYMG1bdGCuqsjMxJOpGjA79Iq5jboz4m5mU2XwmRIYb5ECoF8wwc7aT1rLsNaYDWavCSMNpfr8zP8AS3VrGWzirN/Oudbq4cyw/ErBvQWywnzEULstbu4ZFuMIsKL4BO4lhdtx+aLRjoazGWkamVVbgg3R3T4RP5K0/Hma8MSqHO3a4e5AYaj3Z1ZhrrDMAfKu8Vj0dnsOw7K/dZS0yEdLNhbdz0D5gT5E+VZMrTxRhMGEAAE6aegv8pC2+Gxai4A7CRi8QqksIVjYtqh9M0wfMzQjh967ZPa32dWsLltZxmOe4TtzYaMeYrPadKdVHIUMqDcGGgidbaeenSZIK1ZPZPihaci02Ga7aCtAAukNAAO4Mjz0FTWsQXsIcxN84S7kM96Te70fmjbnWQC/zXWUeQ1oQquwgMSb9Y8I+e61/wBoizaVnGd/dkW+h8TK12MrT97ITvsa4Nvs3Fle1dHt2gL2HJzoMzm2+mkNPeUkeHfSsoFpBR/nXepCr/wxe/e2+36OisYu3luOuYNldlzDZsrEZh0MT86eq0U9CFpiErlcinNNFXTG6JRXLCuqYmorhcVPg0BuLmMLMsei6kepiPnUNWMNgmuBiu65RHNi7ZVA+dB5AaZMftR5AFzCO2LlsubkpF3KxEAAMLd4OAp2E5fqKDcOwqNbYucuSCTO6tKwB5hsvqGPlUd3BMrKsAl/DlIIYzlgH10q0eFXssDVfFAeV5j0k5T9KyBrWAw/WPQdwsoa1gs7WPQdwrZ4XamAdeQ7QbC6FzT1Qk/KqtqxbzXp1CE5O9GaHgaxzFRHhhF1bUiWjbXxDMPLXWuWwhBtjQm4qsIP49FFFo2zzN1GjbPM3RRuFWcwUMSCWhsywSpYZDroTC6+tcDC2xauMs6o3jKSpDABYHPnPWqrcGuad0EmREroc+QLMwSTp6044G8pEHOBroAubNAOp/CdaVy71Owl8u9TsKgaVOaVbVpXJrpLcnStlcxuEu+OyqE8wYqjjMNhzbZMOyliOrEdDt6Ur23ULmP4jlYeUztooeG+zYuWDcJ8Ryp+YjeOg86ixHs2bY+K6r05/QUEHEr1q6CWaV7sE6AeQHIVr8LiUxaAjxgc6VVNSkcxMtPyXLwnFH1HFr3X70QT3Cyds59AB/WqIvtZLBTEkQSNe42ZD6gxR88Uu2TCqFIO4QE/rXF/j95h31DD81pSP0q4cTrcLuMqVNxI8/0gYxbu6EDVDKrbWI72cwADrOs6+lWsZxUt3OzCqBlKuusglgY0ykZj8jUGGxARrhiM1t1UETq0QPSiFzH2C47qkGczFSGGiAEEgyR8TSg8AOHJMad93T3xmHJKHnHsbguaZljWNO6IE/KKb3k/Db8AUKY3FsyPXWpMRilLWWEQqIG7sao0tI56UQbG2ZMhW7zkd0wA17MIH/gTUc7LEMUccsQ1VsJxgrGcZgGDAADftO0Mz1mPLrUVri7gzpso2/BmI/8As1buYjDwSqpmjQEMBEuDB/FBQ9YoOooMYx8ktjzUYxrpJbHmkfSnpiKVak1C2uHzojgMJc8QBjpUF7Bc15cjRrgPtDlIDDXb1p9R5LeUSvBU8EaNXLiLHbofinbBC6vWh9i/cw1yV0jcedajEX7fiUROvSoLtlL69fOud7XLZw5Sttfh5j2jNQrFvEDFpKeMdagt8cxVlcsnKNIIDAfUUCXPhnlJ6iiNviVx+/beD5cvodKDaWQ2gt2nZWoYyRkqi48vupcb7QNcUi4iRGp7OD8iNqAAUZf2kvgFXYEbRkT+KC89K0sbC9NgvdMNjvyC6WuqYCkKsti6ApAUhT1EEqalSoJaY1Hew+bbQjn/ADUxFNNXBI0Sa+Hp4imadQSEY4ZihetNbckOBv8AtQ4XntP5EbiqxAJ5z0MU62jqc0jyO9VyNv8ARYaTa+HcKbm5mm0/cj6oy1xbyfmFCINtsy7cxXCXCDIq1cxAYdaW1pZYaLHxLhsD2tNSdl2ozJv5VCnD7h2Rvoab2dS42JC2o11IJgV6/hQ4K6oFA72gmRyBH70mtWNF+RZ8HxV7KMETC8evYdkMMCD5Go4r1njnCcLiNXXvbZkMN/es7c/6erIy4gZTyZYYfrFFuJaRey61HitJ7ZqS099FiquYHhNy8YtoT15D1Nam9hsLhPDbF5gJJLbf0oJxP22uXO5bUInMD9tKu1z6nuD1S63FA0CBroT+P6Vu37IoB8TEKrcwBmA+dPQG5xJZ1knpTUMlXqlHFX/7voo5qN67NJhpT13GqOaaa6pUUxRmnBroilFFR1xCiwRuKS40J86KWvbK8QLYMieX80Pe3O8npOlPhjDaW/odaJDX3IXj6mGqYV7aQdyzrEz5CDCPL7WFTLctABJ+dQ8T9r2uLvy5aUJv4OTzHTSKiXAHcmao2jS1Var64cQ1g8+/wuXxjFCJnNvTYfCE1dVFGwpFqYXge6tFHhdSqQ+sVycEopUxWlSszuq6o4fRFoSNIjSuqQ2qLoBR5abLXYpEUUyVZ4VhUdz2rZUA7xnLGY5V19TPyorh+AoYDTmUBbihtmMwR0MEeq9aGHh65lEnW3n5aHyGm1P9lJlJ10ZlHh+7Ou2+lCVkqHMZDyO+/l0uRTgtrsS5zZsobLm1UlASsdNzOsGkeC2s7jvKLdwJMtqHZ0Q94cnVZO0Gg6YRY/8AXy+9M13jcGE2k8tY69OlSUt1HPyOeTP68Va92B7WAxNu7bt6a6N2guTpyNverlzgylrwGb4TEKJMvHa93VRr8MaiedBzZA2nwT/b0rtrOo1O8b+UEVJU9gAZaY7Hj5+qJPwZRuSDkuPE5vAttlg5Rp8TX5VVu8LAs9oG1CI5B59o2URG0fOelVCmp1POuxb5SYjzoJga4RzKuRSrqKVRMl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3" name="AutoShape 13" descr="data:image/jpeg;base64,/9j/4AAQSkZJRgABAQAAAQABAAD/2wCEAAkGBhQSEBQUEhQWFRUUFRwUGBcUFBQVGBgcFBUYFxUXGBgXHCYgHRwjGhUUHy8gLycpLiwsFR4xNTAqNSYrLCkBCQoKDgwOGQ8PGjUkHyU1LCoqLDA1KSw1LykpLCkyMCosKSksLTUqNS0yLC8tLCkwLCwpNC0qNSwsLDQpLCktLP/AABEIAIwAZAMBIgACEQEDEQH/xAAbAAABBQEBAAAAAAAAAAAAAAAFAAEDBAYCB//EADsQAAIBAgQDBQUHAwMFAAAAAAECEQADBBIhMQVBYRMiMlFxBhQjgZEVQlJiobHRweHwJHPiB0NykrL/xAAaAQACAwEBAAAAAAAAAAAAAAABAwACBAUG/8QAMxEAAQMCBAQDCAICAwAAAAAAAQACEQMhBBIxQQUiUfBhcZETMoGhscHR4RXxYpIUM0L/2gAMAwEAAhEDEQA/ANUfaS3mMYqzBOx1IE8j6ft1p7ntHa+7irI7o3Ohb7xjy6TWO4Pwm1eS6zPcU2UznKEII12nY6U+G4Ml63cey7zaGZkuIoJU81ZDHI8q8W7hmFDiC42gGw3iP/K9meHYcSC42ifjpste3H1O2KsDTzn57D/PKu39oUyjLiLBMay251/4/rWPv8Isph7V43L0XSVChLRIK7ySQOVVHw1mbcXLhDyGlEzoQwAkAwQZJ35VG8Kwz9CdSPdGomdvD8It4ZQdo5249Ph4Le2ePr97EWPk3Qx+sV0OPLC/Hw8ycxzaRpECd9/pWMx3ALNvEdg19w0gZjZUpLRAMPPzilg/ZjNijhrjlLg2YIGUiJ/ECJmlfxuDIz5zEZvd266X1Vf4/DZc3tDpOm3XRbW3xwQZv2CY0htJkb/KaT8Z0XLfsE65pbqYj5R9K89s4Ow75Rfdd4L2FCnKDzF2RMeVT/Y9r3ZMQbzBWfswvYAsGEz/ANwCNDVzwnDNIlxv/id58PBWPC6IsXn0P48FvTxnaLtjbvd/YydRr5RTjjGg+JYJnX4mw6ef+bV5tiMNbVFZLmeSVINvIy5QCDGZpBn9Ku4vgiWcov3crsuYolrtCgO2Y5h9BUPCMOI5tZjlM21tqgeFUhHOb+HTwW4+2HA8dhj/ALgFT3OLanK9mJ7pNwSR18uX1rA4n2fW2Wz30yBVZWRM+fOSIyhgQRGvrTYnglu3btO18ZbwJX/TsTCxMgPp4hVf4vDOiHa/4u6T9FQcNomIqG/gek9Fv14op8T2wfy3BH7+c0q8wx2DCXGSQ2UxmAgNIBkfWlTBwGm4SH/L9pzeFMIBDz6I77MKAmMmSOwEgGD4m2MGPpVSzxdbVu4lm3lN0ZWd7hdoE6ABQBuag4ZxB7aX8tpnW4gtswzQkSZJCkc9pFUeyeA2Vsp0DZWymdoMRXaGGDqj3PFiQRfWANp6jddFtEOe4v0Mb9ANvytBjriDh+Fzozy7xlcJG/PK06UKxt62z2uyXKMqAgnMQ2bWWgTy1irF7iAazaw9yzdzWmJGRsrEtyyNbJ2qpiryBbQW26BWNwtcIJfVIg5QIAWNPxUuhRczUHV29oJJFp+0o0WFuoOrt7QSTpP2Ww4hg7T4zEOEZ71kLcW2XAR4EyIEyI29KE+y/EGv8SW68ZnVjpsAAAAKH4zjznF+8qjWzIOVp5KAVJgbj+akw3HEtYz3hbLqjT8MkDvMNcrREc46msbMHVbRcwiSWQL6GLt13N59dlnbh3ikWxJLYF9DFx8dewqtm9hst3u3QxttkNx7bLmnTRVBnyoiDb+y7XaByPeWjsyoMw/4gRETWbiBr+oijCcSt+6rh7qXgUuG7KZQe9O6uNoNb69A8uWTzAm+0FbK1PTLJuD8IKYvZ7TCm0GADL2mcqWnth4iNNtulWPbEH367POCPTKP6g0PxDWjaC2kuznzM75TIykBBk9Zq7iuM2sQqe8LcF1AEFy1kJYcg6ORr6HnVMjm1G1ACRDgetyDPyjqqZSHteASLg9bkGe7oQqijnGj/pcD/tXP3t0JxBtyOzLxse0yAz5AKdPSSat4/iIuWcNbAINlGUkx3sxUysGfu/rTqjXOfTcBoTP+rgrvBc5juhP0KHk0qRpq0JiL4tmexhzYMG1bdGCuqsjMxJOpGjA79Iq5jboz4m5mU2XwmRIYb5ECoF8wwc7aT1rLsNaYDWavCSMNpfr8zP8AS3VrGWzirN/Oudbq4cyw/ErBvQWywnzEULstbu4ZFuMIsKL4BO4lhdtx+aLRjoazGWkamVVbgg3R3T4RP5K0/Hma8MSqHO3a4e5AYaj3Z1ZhrrDMAfKu8Vj0dnsOw7K/dZS0yEdLNhbdz0D5gT5E+VZMrTxRhMGEAAE6aegv8pC2+Gxai4A7CRi8QqksIVjYtqh9M0wfMzQjh967ZPa32dWsLltZxmOe4TtzYaMeYrPadKdVHIUMqDcGGgidbaeenSZIK1ZPZPihaci02Ga7aCtAAukNAAO4Mjz0FTWsQXsIcxN84S7kM96Te70fmjbnWQC/zXWUeQ1oQquwgMSb9Y8I+e61/wBoizaVnGd/dkW+h8TK12MrT97ITvsa4Nvs3Fle1dHt2gL2HJzoMzm2+mkNPeUkeHfSsoFpBR/nXepCr/wxe/e2+36OisYu3luOuYNldlzDZsrEZh0MT86eq0U9CFpiErlcinNNFXTG6JRXLCuqYmorhcVPg0BuLmMLMsei6kepiPnUNWMNgmuBiu65RHNi7ZVA+dB5AaZMftR5AFzCO2LlsubkpF3KxEAAMLd4OAp2E5fqKDcOwqNbYucuSCTO6tKwB5hsvqGPlUd3BMrKsAl/DlIIYzlgH10q0eFXssDVfFAeV5j0k5T9KyBrWAw/WPQdwsoa1gs7WPQdwrZ4XamAdeQ7QbC6FzT1Qk/KqtqxbzXp1CE5O9GaHgaxzFRHhhF1bUiWjbXxDMPLXWuWwhBtjQm4qsIP49FFFo2zzN1GjbPM3RRuFWcwUMSCWhsywSpYZDroTC6+tcDC2xauMs6o3jKSpDABYHPnPWqrcGuad0EmREroc+QLMwSTp6044G8pEHOBroAubNAOp/CdaVy71Owl8u9TsKgaVOaVbVpXJrpLcnStlcxuEu+OyqE8wYqjjMNhzbZMOyliOrEdDt6Ur23ULmP4jlYeUztooeG+zYuWDcJ8Ryp+YjeOg86ixHs2bY+K6r05/QUEHEr1q6CWaV7sE6AeQHIVr8LiUxaAjxgc6VVNSkcxMtPyXLwnFH1HFr3X70QT3Cyds59AB/WqIvtZLBTEkQSNe42ZD6gxR88Uu2TCqFIO4QE/rXF/j95h31DD81pSP0q4cTrcLuMqVNxI8/0gYxbu6EDVDKrbWI72cwADrOs6+lWsZxUt3OzCqBlKuusglgY0ykZj8jUGGxARrhiM1t1UETq0QPSiFzH2C47qkGczFSGGiAEEgyR8TSg8AOHJMad93T3xmHJKHnHsbguaZljWNO6IE/KKb3k/Db8AUKY3FsyPXWpMRilLWWEQqIG7sao0tI56UQbG2ZMhW7zkd0wA17MIH/gTUc7LEMUccsQ1VsJxgrGcZgGDAADftO0Mz1mPLrUVri7gzpso2/BmI/8As1buYjDwSqpmjQEMBEuDB/FBQ9YoOooMYx8ktjzUYxrpJbHmkfSnpiKVak1C2uHzojgMJc8QBjpUF7Bc15cjRrgPtDlIDDXb1p9R5LeUSvBU8EaNXLiLHbofinbBC6vWh9i/cw1yV0jcedajEX7fiUROvSoLtlL69fOud7XLZw5Sttfh5j2jNQrFvEDFpKeMdagt8cxVlcsnKNIIDAfUUCXPhnlJ6iiNviVx+/beD5cvodKDaWQ2gt2nZWoYyRkqi48vupcb7QNcUi4iRGp7OD8iNqAAUZf2kvgFXYEbRkT+KC89K0sbC9NgvdMNjvyC6WuqYCkKsti6ApAUhT1EEqalSoJaY1Hew+bbQjn/ADUxFNNXBI0Sa+Hp4imadQSEY4ZihetNbckOBv8AtQ4XntP5EbiqxAJ5z0MU62jqc0jyO9VyNv8ARYaTa+HcKbm5mm0/cj6oy1xbyfmFCINtsy7cxXCXCDIq1cxAYdaW1pZYaLHxLhsD2tNSdl2ozJv5VCnD7h2Rvoab2dS42JC2o11IJgV6/hQ4K6oFA72gmRyBH70mtWNF+RZ8HxV7KMETC8evYdkMMCD5Go4r1njnCcLiNXXvbZkMN/es7c/6erIy4gZTyZYYfrFFuJaRey61HitJ7ZqS099FiquYHhNy8YtoT15D1Nam9hsLhPDbF5gJJLbf0oJxP22uXO5bUInMD9tKu1z6nuD1S63FA0CBroT+P6Vu37IoB8TEKrcwBmA+dPQG5xJZ1knpTUMlXqlHFX/7voo5qN67NJhpT13GqOaaa6pUUxRmnBroilFFR1xCiwRuKS40J86KWvbK8QLYMieX80Pe3O8npOlPhjDaW/odaJDX3IXj6mGqYV7aQdyzrEz5CDCPL7WFTLctABJ+dQ8T9r2uLvy5aUJv4OTzHTSKiXAHcmao2jS1Var64cQ1g8+/wuXxjFCJnNvTYfCE1dVFGwpFqYXge6tFHhdSqQ+sVycEopUxWlSszuq6o4fRFoSNIjSuqQ2qLoBR5abLXYpEUUyVZ4VhUdz2rZUA7xnLGY5V19TPyorh+AoYDTmUBbihtmMwR0MEeq9aGHh65lEnW3n5aHyGm1P9lJlJ10ZlHh+7Ou2+lCVkqHMZDyO+/l0uRTgtrsS5zZsobLm1UlASsdNzOsGkeC2s7jvKLdwJMtqHZ0Q94cnVZO0Gg6YRY/8AXy+9M13jcGE2k8tY69OlSUt1HPyOeTP68Va92B7WAxNu7bt6a6N2guTpyNverlzgylrwGb4TEKJMvHa93VRr8MaiedBzZA2nwT/b0rtrOo1O8b+UEVJU9gAZaY7Hj5+qJPwZRuSDkuPE5vAttlg5Rp8TX5VVu8LAs9oG1CI5B59o2URG0fOelVCmp1POuxb5SYjzoJga4RzKuRSrqKVRMl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5" name="AutoShape 15" descr="data:image/jpeg;base64,/9j/4AAQSkZJRgABAQAAAQABAAD/2wCEAAkGBhQSEBQUEhQWFRUUFRwUGBcUFBQVGBgcFBUYFxUXGBgXHCYgHRwjGhUUHy8gLycpLiwsFR4xNTAqNSYrLCkBCQoKDgwOGQ8PGjUkHyU1LCoqLDA1KSw1LykpLCkyMCosKSksLTUqNS0yLC8tLCkwLCwpNC0qNSwsLDQpLCktLP/AABEIAIwAZAMBIgACEQEDEQH/xAAbAAABBQEBAAAAAAAAAAAAAAAFAAEDBAYCB//EADsQAAIBAgQDBQUHAwMFAAAAAAECEQADBBIhMQVBYRMiMlFxBhQjgZEVQlJiobHRweHwJHPiB0NykrL/xAAaAQACAwEBAAAAAAAAAAAAAAABAwACBAUG/8QAMxEAAQMCBAQDCAICAwAAAAAAAQACEQMhBBIxQQUiUfBhcZETMoGhscHR4RXxYpIUM0L/2gAMAwEAAhEDEQA/ANUfaS3mMYqzBOx1IE8j6ft1p7ntHa+7irI7o3Ohb7xjy6TWO4Pwm1eS6zPcU2UznKEII12nY6U+G4Ml63cey7zaGZkuIoJU81ZDHI8q8W7hmFDiC42gGw3iP/K9meHYcSC42ifjpste3H1O2KsDTzn57D/PKu39oUyjLiLBMay251/4/rWPv8Isph7V43L0XSVChLRIK7ySQOVVHw1mbcXLhDyGlEzoQwAkAwQZJ35VG8Kwz9CdSPdGomdvD8It4ZQdo5249Ph4Le2ePr97EWPk3Qx+sV0OPLC/Hw8ycxzaRpECd9/pWMx3ALNvEdg19w0gZjZUpLRAMPPzilg/ZjNijhrjlLg2YIGUiJ/ECJmlfxuDIz5zEZvd266X1Vf4/DZc3tDpOm3XRbW3xwQZv2CY0htJkb/KaT8Z0XLfsE65pbqYj5R9K89s4Ow75Rfdd4L2FCnKDzF2RMeVT/Y9r3ZMQbzBWfswvYAsGEz/ANwCNDVzwnDNIlxv/id58PBWPC6IsXn0P48FvTxnaLtjbvd/YydRr5RTjjGg+JYJnX4mw6ef+bV5tiMNbVFZLmeSVINvIy5QCDGZpBn9Ku4vgiWcov3crsuYolrtCgO2Y5h9BUPCMOI5tZjlM21tqgeFUhHOb+HTwW4+2HA8dhj/ALgFT3OLanK9mJ7pNwSR18uX1rA4n2fW2Wz30yBVZWRM+fOSIyhgQRGvrTYnglu3btO18ZbwJX/TsTCxMgPp4hVf4vDOiHa/4u6T9FQcNomIqG/gek9Fv14op8T2wfy3BH7+c0q8wx2DCXGSQ2UxmAgNIBkfWlTBwGm4SH/L9pzeFMIBDz6I77MKAmMmSOwEgGD4m2MGPpVSzxdbVu4lm3lN0ZWd7hdoE6ABQBuag4ZxB7aX8tpnW4gtswzQkSZJCkc9pFUeyeA2Vsp0DZWymdoMRXaGGDqj3PFiQRfWANp6jddFtEOe4v0Mb9ANvytBjriDh+Fzozy7xlcJG/PK06UKxt62z2uyXKMqAgnMQ2bWWgTy1irF7iAazaw9yzdzWmJGRsrEtyyNbJ2qpiryBbQW26BWNwtcIJfVIg5QIAWNPxUuhRczUHV29oJJFp+0o0WFuoOrt7QSTpP2Ww4hg7T4zEOEZ71kLcW2XAR4EyIEyI29KE+y/EGv8SW68ZnVjpsAAAAKH4zjznF+8qjWzIOVp5KAVJgbj+akw3HEtYz3hbLqjT8MkDvMNcrREc46msbMHVbRcwiSWQL6GLt13N59dlnbh3ikWxJLYF9DFx8dewqtm9hst3u3QxttkNx7bLmnTRVBnyoiDb+y7XaByPeWjsyoMw/4gRETWbiBr+oijCcSt+6rh7qXgUuG7KZQe9O6uNoNb69A8uWTzAm+0FbK1PTLJuD8IKYvZ7TCm0GADL2mcqWnth4iNNtulWPbEH367POCPTKP6g0PxDWjaC2kuznzM75TIykBBk9Zq7iuM2sQqe8LcF1AEFy1kJYcg6ORr6HnVMjm1G1ACRDgetyDPyjqqZSHteASLg9bkGe7oQqijnGj/pcD/tXP3t0JxBtyOzLxse0yAz5AKdPSSat4/iIuWcNbAINlGUkx3sxUysGfu/rTqjXOfTcBoTP+rgrvBc5juhP0KHk0qRpq0JiL4tmexhzYMG1bdGCuqsjMxJOpGjA79Iq5jboz4m5mU2XwmRIYb5ECoF8wwc7aT1rLsNaYDWavCSMNpfr8zP8AS3VrGWzirN/Oudbq4cyw/ErBvQWywnzEULstbu4ZFuMIsKL4BO4lhdtx+aLRjoazGWkamVVbgg3R3T4RP5K0/Hma8MSqHO3a4e5AYaj3Z1ZhrrDMAfKu8Vj0dnsOw7K/dZS0yEdLNhbdz0D5gT5E+VZMrTxRhMGEAAE6aegv8pC2+Gxai4A7CRi8QqksIVjYtqh9M0wfMzQjh967ZPa32dWsLltZxmOe4TtzYaMeYrPadKdVHIUMqDcGGgidbaeenSZIK1ZPZPihaci02Ga7aCtAAukNAAO4Mjz0FTWsQXsIcxN84S7kM96Te70fmjbnWQC/zXWUeQ1oQquwgMSb9Y8I+e61/wBoizaVnGd/dkW+h8TK12MrT97ITvsa4Nvs3Fle1dHt2gL2HJzoMzm2+mkNPeUkeHfSsoFpBR/nXepCr/wxe/e2+36OisYu3luOuYNldlzDZsrEZh0MT86eq0U9CFpiErlcinNNFXTG6JRXLCuqYmorhcVPg0BuLmMLMsei6kepiPnUNWMNgmuBiu65RHNi7ZVA+dB5AaZMftR5AFzCO2LlsubkpF3KxEAAMLd4OAp2E5fqKDcOwqNbYucuSCTO6tKwB5hsvqGPlUd3BMrKsAl/DlIIYzlgH10q0eFXssDVfFAeV5j0k5T9KyBrWAw/WPQdwsoa1gs7WPQdwrZ4XamAdeQ7QbC6FzT1Qk/KqtqxbzXp1CE5O9GaHgaxzFRHhhF1bUiWjbXxDMPLXWuWwhBtjQm4qsIP49FFFo2zzN1GjbPM3RRuFWcwUMSCWhsywSpYZDroTC6+tcDC2xauMs6o3jKSpDABYHPnPWqrcGuad0EmREroc+QLMwSTp6044G8pEHOBroAubNAOp/CdaVy71Owl8u9TsKgaVOaVbVpXJrpLcnStlcxuEu+OyqE8wYqjjMNhzbZMOyliOrEdDt6Ur23ULmP4jlYeUztooeG+zYuWDcJ8Ryp+YjeOg86ixHs2bY+K6r05/QUEHEr1q6CWaV7sE6AeQHIVr8LiUxaAjxgc6VVNSkcxMtPyXLwnFH1HFr3X70QT3Cyds59AB/WqIvtZLBTEkQSNe42ZD6gxR88Uu2TCqFIO4QE/rXF/j95h31DD81pSP0q4cTrcLuMqVNxI8/0gYxbu6EDVDKrbWI72cwADrOs6+lWsZxUt3OzCqBlKuusglgY0ykZj8jUGGxARrhiM1t1UETq0QPSiFzH2C47qkGczFSGGiAEEgyR8TSg8AOHJMad93T3xmHJKHnHsbguaZljWNO6IE/KKb3k/Db8AUKY3FsyPXWpMRilLWWEQqIG7sao0tI56UQbG2ZMhW7zkd0wA17MIH/gTUc7LEMUccsQ1VsJxgrGcZgGDAADftO0Mz1mPLrUVri7gzpso2/BmI/8As1buYjDwSqpmjQEMBEuDB/FBQ9YoOooMYx8ktjzUYxrpJbHmkfSnpiKVak1C2uHzojgMJc8QBjpUF7Bc15cjRrgPtDlIDDXb1p9R5LeUSvBU8EaNXLiLHbofinbBC6vWh9i/cw1yV0jcedajEX7fiUROvSoLtlL69fOud7XLZw5Sttfh5j2jNQrFvEDFpKeMdagt8cxVlcsnKNIIDAfUUCXPhnlJ6iiNviVx+/beD5cvodKDaWQ2gt2nZWoYyRkqi48vupcb7QNcUi4iRGp7OD8iNqAAUZf2kvgFXYEbRkT+KC89K0sbC9NgvdMNjvyC6WuqYCkKsti6ApAUhT1EEqalSoJaY1Hew+bbQjn/ADUxFNNXBI0Sa+Hp4imadQSEY4ZihetNbckOBv8AtQ4XntP5EbiqxAJ5z0MU62jqc0jyO9VyNv8ARYaTa+HcKbm5mm0/cj6oy1xbyfmFCINtsy7cxXCXCDIq1cxAYdaW1pZYaLHxLhsD2tNSdl2ozJv5VCnD7h2Rvoab2dS42JC2o11IJgV6/hQ4K6oFA72gmRyBH70mtWNF+RZ8HxV7KMETC8evYdkMMCD5Go4r1njnCcLiNXXvbZkMN/es7c/6erIy4gZTyZYYfrFFuJaRey61HitJ7ZqS099FiquYHhNy8YtoT15D1Nam9hsLhPDbF5gJJLbf0oJxP22uXO5bUInMD9tKu1z6nuD1S63FA0CBroT+P6Vu37IoB8TEKrcwBmA+dPQG5xJZ1knpTUMlXqlHFX/7voo5qN67NJhpT13GqOaaa6pUUxRmnBroilFFR1xCiwRuKS40J86KWvbK8QLYMieX80Pe3O8npOlPhjDaW/odaJDX3IXj6mGqYV7aQdyzrEz5CDCPL7WFTLctABJ+dQ8T9r2uLvy5aUJv4OTzHTSKiXAHcmao2jS1Var64cQ1g8+/wuXxjFCJnNvTYfCE1dVFGwpFqYXge6tFHhdSqQ+sVycEopUxWlSszuq6o4fRFoSNIjSuqQ2qLoBR5abLXYpEUUyVZ4VhUdz2rZUA7xnLGY5V19TPyorh+AoYDTmUBbihtmMwR0MEeq9aGHh65lEnW3n5aHyGm1P9lJlJ10ZlHh+7Ou2+lCVkqHMZDyO+/l0uRTgtrsS5zZsobLm1UlASsdNzOsGkeC2s7jvKLdwJMtqHZ0Q94cnVZO0Gg6YRY/8AXy+9M13jcGE2k8tY69OlSUt1HPyOeTP68Va92B7WAxNu7bt6a6N2guTpyNverlzgylrwGb4TEKJMvHa93VRr8MaiedBzZA2nwT/b0rtrOo1O8b+UEVJU9gAZaY7Hj5+qJPwZRuSDkuPE5vAttlg5Rp8TX5VVu8LAs9oG1CI5B59o2URG0fOelVCmp1POuxb5SYjzoJga4RzKuRSrqKVRMl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7" name="AutoShape 17" descr="data:image/jpeg;base64,/9j/4AAQSkZJRgABAQAAAQABAAD/2wCEAAkGBhQSEBQUEhQWFRUUFRwUGBcUFBQVGBgcFBUYFxUXGBgXHCYgHRwjGhUUHy8gLycpLiwsFR4xNTAqNSYrLCkBCQoKDgwOGQ8PGjUkHyU1LCoqLDA1KSw1LykpLCkyMCosKSksLTUqNS0yLC8tLCkwLCwpNC0qNSwsLDQpLCktLP/AABEIAIwAZAMBIgACEQEDEQH/xAAbAAABBQEBAAAAAAAAAAAAAAAFAAEDBAYCB//EADsQAAIBAgQDBQUHAwMFAAAAAAECEQADBBIhMQVBYRMiMlFxBhQjgZEVQlJiobHRweHwJHPiB0NykrL/xAAaAQACAwEBAAAAAAAAAAAAAAABAwACBAUG/8QAMxEAAQMCBAQDCAICAwAAAAAAAQACEQMhBBIxQQUiUfBhcZETMoGhscHR4RXxYpIUM0L/2gAMAwEAAhEDEQA/ANUfaS3mMYqzBOx1IE8j6ft1p7ntHa+7irI7o3Ohb7xjy6TWO4Pwm1eS6zPcU2UznKEII12nY6U+G4Ml63cey7zaGZkuIoJU81ZDHI8q8W7hmFDiC42gGw3iP/K9meHYcSC42ifjpste3H1O2KsDTzn57D/PKu39oUyjLiLBMay251/4/rWPv8Isph7V43L0XSVChLRIK7ySQOVVHw1mbcXLhDyGlEzoQwAkAwQZJ35VG8Kwz9CdSPdGomdvD8It4ZQdo5249Ph4Le2ePr97EWPk3Qx+sV0OPLC/Hw8ycxzaRpECd9/pWMx3ALNvEdg19w0gZjZUpLRAMPPzilg/ZjNijhrjlLg2YIGUiJ/ECJmlfxuDIz5zEZvd266X1Vf4/DZc3tDpOm3XRbW3xwQZv2CY0htJkb/KaT8Z0XLfsE65pbqYj5R9K89s4Ow75Rfdd4L2FCnKDzF2RMeVT/Y9r3ZMQbzBWfswvYAsGEz/ANwCNDVzwnDNIlxv/id58PBWPC6IsXn0P48FvTxnaLtjbvd/YydRr5RTjjGg+JYJnX4mw6ef+bV5tiMNbVFZLmeSVINvIy5QCDGZpBn9Ku4vgiWcov3crsuYolrtCgO2Y5h9BUPCMOI5tZjlM21tqgeFUhHOb+HTwW4+2HA8dhj/ALgFT3OLanK9mJ7pNwSR18uX1rA4n2fW2Wz30yBVZWRM+fOSIyhgQRGvrTYnglu3btO18ZbwJX/TsTCxMgPp4hVf4vDOiHa/4u6T9FQcNomIqG/gek9Fv14op8T2wfy3BH7+c0q8wx2DCXGSQ2UxmAgNIBkfWlTBwGm4SH/L9pzeFMIBDz6I77MKAmMmSOwEgGD4m2MGPpVSzxdbVu4lm3lN0ZWd7hdoE6ABQBuag4ZxB7aX8tpnW4gtswzQkSZJCkc9pFUeyeA2Vsp0DZWymdoMRXaGGDqj3PFiQRfWANp6jddFtEOe4v0Mb9ANvytBjriDh+Fzozy7xlcJG/PK06UKxt62z2uyXKMqAgnMQ2bWWgTy1irF7iAazaw9yzdzWmJGRsrEtyyNbJ2qpiryBbQW26BWNwtcIJfVIg5QIAWNPxUuhRczUHV29oJJFp+0o0WFuoOrt7QSTpP2Ww4hg7T4zEOEZ71kLcW2XAR4EyIEyI29KE+y/EGv8SW68ZnVjpsAAAAKH4zjznF+8qjWzIOVp5KAVJgbj+akw3HEtYz3hbLqjT8MkDvMNcrREc46msbMHVbRcwiSWQL6GLt13N59dlnbh3ikWxJLYF9DFx8dewqtm9hst3u3QxttkNx7bLmnTRVBnyoiDb+y7XaByPeWjsyoMw/4gRETWbiBr+oijCcSt+6rh7qXgUuG7KZQe9O6uNoNb69A8uWTzAm+0FbK1PTLJuD8IKYvZ7TCm0GADL2mcqWnth4iNNtulWPbEH367POCPTKP6g0PxDWjaC2kuznzM75TIykBBk9Zq7iuM2sQqe8LcF1AEFy1kJYcg6ORr6HnVMjm1G1ACRDgetyDPyjqqZSHteASLg9bkGe7oQqijnGj/pcD/tXP3t0JxBtyOzLxse0yAz5AKdPSSat4/iIuWcNbAINlGUkx3sxUysGfu/rTqjXOfTcBoTP+rgrvBc5juhP0KHk0qRpq0JiL4tmexhzYMG1bdGCuqsjMxJOpGjA79Iq5jboz4m5mU2XwmRIYb5ECoF8wwc7aT1rLsNaYDWavCSMNpfr8zP8AS3VrGWzirN/Oudbq4cyw/ErBvQWywnzEULstbu4ZFuMIsKL4BO4lhdtx+aLRjoazGWkamVVbgg3R3T4RP5K0/Hma8MSqHO3a4e5AYaj3Z1ZhrrDMAfKu8Vj0dnsOw7K/dZS0yEdLNhbdz0D5gT5E+VZMrTxRhMGEAAE6aegv8pC2+Gxai4A7CRi8QqksIVjYtqh9M0wfMzQjh967ZPa32dWsLltZxmOe4TtzYaMeYrPadKdVHIUMqDcGGgidbaeenSZIK1ZPZPihaci02Ga7aCtAAukNAAO4Mjz0FTWsQXsIcxN84S7kM96Te70fmjbnWQC/zXWUeQ1oQquwgMSb9Y8I+e61/wBoizaVnGd/dkW+h8TK12MrT97ITvsa4Nvs3Fle1dHt2gL2HJzoMzm2+mkNPeUkeHfSsoFpBR/nXepCr/wxe/e2+36OisYu3luOuYNldlzDZsrEZh0MT86eq0U9CFpiErlcinNNFXTG6JRXLCuqYmorhcVPg0BuLmMLMsei6kepiPnUNWMNgmuBiu65RHNi7ZVA+dB5AaZMftR5AFzCO2LlsubkpF3KxEAAMLd4OAp2E5fqKDcOwqNbYucuSCTO6tKwB5hsvqGPlUd3BMrKsAl/DlIIYzlgH10q0eFXssDVfFAeV5j0k5T9KyBrWAw/WPQdwsoa1gs7WPQdwrZ4XamAdeQ7QbC6FzT1Qk/KqtqxbzXp1CE5O9GaHgaxzFRHhhF1bUiWjbXxDMPLXWuWwhBtjQm4qsIP49FFFo2zzN1GjbPM3RRuFWcwUMSCWhsywSpYZDroTC6+tcDC2xauMs6o3jKSpDABYHPnPWqrcGuad0EmREroc+QLMwSTp6044G8pEHOBroAubNAOp/CdaVy71Owl8u9TsKgaVOaVbVpXJrpLcnStlcxuEu+OyqE8wYqjjMNhzbZMOyliOrEdDt6Ur23ULmP4jlYeUztooeG+zYuWDcJ8Ryp+YjeOg86ixHs2bY+K6r05/QUEHEr1q6CWaV7sE6AeQHIVr8LiUxaAjxgc6VVNSkcxMtPyXLwnFH1HFr3X70QT3Cyds59AB/WqIvtZLBTEkQSNe42ZD6gxR88Uu2TCqFIO4QE/rXF/j95h31DD81pSP0q4cTrcLuMqVNxI8/0gYxbu6EDVDKrbWI72cwADrOs6+lWsZxUt3OzCqBlKuusglgY0ykZj8jUGGxARrhiM1t1UETq0QPSiFzH2C47qkGczFSGGiAEEgyR8TSg8AOHJMad93T3xmHJKHnHsbguaZljWNO6IE/KKb3k/Db8AUKY3FsyPXWpMRilLWWEQqIG7sao0tI56UQbG2ZMhW7zkd0wA17MIH/gTUc7LEMUccsQ1VsJxgrGcZgGDAADftO0Mz1mPLrUVri7gzpso2/BmI/8As1buYjDwSqpmjQEMBEuDB/FBQ9YoOooMYx8ktjzUYxrpJbHmkfSnpiKVak1C2uHzojgMJc8QBjpUF7Bc15cjRrgPtDlIDDXb1p9R5LeUSvBU8EaNXLiLHbofinbBC6vWh9i/cw1yV0jcedajEX7fiUROvSoLtlL69fOud7XLZw5Sttfh5j2jNQrFvEDFpKeMdagt8cxVlcsnKNIIDAfUUCXPhnlJ6iiNviVx+/beD5cvodKDaWQ2gt2nZWoYyRkqi48vupcb7QNcUi4iRGp7OD8iNqAAUZf2kvgFXYEbRkT+KC89K0sbC9NgvdMNjvyC6WuqYCkKsti6ApAUhT1EEqalSoJaY1Hew+bbQjn/ADUxFNNXBI0Sa+Hp4imadQSEY4ZihetNbckOBv8AtQ4XntP5EbiqxAJ5z0MU62jqc0jyO9VyNv8ARYaTa+HcKbm5mm0/cj6oy1xbyfmFCINtsy7cxXCXCDIq1cxAYdaW1pZYaLHxLhsD2tNSdl2ozJv5VCnD7h2Rvoab2dS42JC2o11IJgV6/hQ4K6oFA72gmRyBH70mtWNF+RZ8HxV7KMETC8evYdkMMCD5Go4r1njnCcLiNXXvbZkMN/es7c/6erIy4gZTyZYYfrFFuJaRey61HitJ7ZqS099FiquYHhNy8YtoT15D1Nam9hsLhPDbF5gJJLbf0oJxP22uXO5bUInMD9tKu1z6nuD1S63FA0CBroT+P6Vu37IoB8TEKrcwBmA+dPQG5xJZ1knpTUMlXqlHFX/7voo5qN67NJhpT13GqOaaa6pUUxRmnBroilFFR1xCiwRuKS40J86KWvbK8QLYMieX80Pe3O8npOlPhjDaW/odaJDX3IXj6mGqYV7aQdyzrEz5CDCPL7WFTLctABJ+dQ8T9r2uLvy5aUJv4OTzHTSKiXAHcmao2jS1Var64cQ1g8+/wuXxjFCJnNvTYfCE1dVFGwpFqYXge6tFHhdSqQ+sVycEopUxWlSszuq6o4fRFoSNIjSuqQ2qLoBR5abLXYpEUUyVZ4VhUdz2rZUA7xnLGY5V19TPyorh+AoYDTmUBbihtmMwR0MEeq9aGHh65lEnW3n5aHyGm1P9lJlJ10ZlHh+7Ou2+lCVkqHMZDyO+/l0uRTgtrsS5zZsobLm1UlASsdNzOsGkeC2s7jvKLdwJMtqHZ0Q94cnVZO0Gg6YRY/8AXy+9M13jcGE2k8tY69OlSUt1HPyOeTP68Va92B7WAxNu7bt6a6N2guTpyNverlzgylrwGb4TEKJMvHa93VRr8MaiedBzZA2nwT/b0rtrOo1O8b+UEVJU9gAZaY7Hj5+qJPwZRuSDkuPE5vAttlg5Rp8TX5VVu8LAs9oG1CI5B59o2URG0fOelVCmp1POuxb5SYjzoJga4RzKuRSrqKVRMl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TextBox 15"/>
          <p:cNvSpPr txBox="1"/>
          <p:nvPr/>
        </p:nvSpPr>
        <p:spPr>
          <a:xfrm rot="746089">
            <a:off x="6935591" y="1170309"/>
            <a:ext cx="2592288" cy="400110"/>
          </a:xfrm>
          <a:prstGeom prst="rect">
            <a:avLst/>
          </a:prstGeom>
          <a:noFill/>
        </p:spPr>
        <p:txBody>
          <a:bodyPr wrap="square" rtlCol="0">
            <a:spAutoFit/>
          </a:bodyPr>
          <a:lstStyle/>
          <a:p>
            <a:r>
              <a:rPr lang="en-US" sz="2000" dirty="0" smtClean="0">
                <a:latin typeface="Freestyle Script" pitchFamily="66" charset="0"/>
              </a:rPr>
              <a:t>Click to look inside</a:t>
            </a:r>
            <a:endParaRPr lang="en-US" sz="2000" dirty="0">
              <a:latin typeface="Freestyle Script" pitchFamily="66" charset="0"/>
            </a:endParaRPr>
          </a:p>
        </p:txBody>
      </p:sp>
      <p:sp>
        <p:nvSpPr>
          <p:cNvPr id="17" name="Curved Down Arrow 16"/>
          <p:cNvSpPr/>
          <p:nvPr/>
        </p:nvSpPr>
        <p:spPr>
          <a:xfrm rot="4196935">
            <a:off x="8001462" y="1141561"/>
            <a:ext cx="1115616" cy="864096"/>
          </a:xfrm>
          <a:prstGeom prst="curvedDownArrow">
            <a:avLst>
              <a:gd name="adj1" fmla="val 172"/>
              <a:gd name="adj2" fmla="val 31348"/>
              <a:gd name="adj3" fmla="val 162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2"/>
          <p:cNvSpPr>
            <a:spLocks noChangeArrowheads="1"/>
          </p:cNvSpPr>
          <p:nvPr/>
        </p:nvSpPr>
        <p:spPr bwMode="auto">
          <a:xfrm>
            <a:off x="76200" y="881538"/>
            <a:ext cx="7010400" cy="2519839"/>
          </a:xfrm>
          <a:prstGeom prst="roundRect">
            <a:avLst/>
          </a:prstGeom>
          <a:noFill/>
          <a:ln w="9525">
            <a:solidFill>
              <a:schemeClr val="bg1">
                <a:lumMod val="75000"/>
              </a:schemeClr>
            </a:solidFill>
            <a:miter lim="800000"/>
            <a:headEnd/>
            <a:tailEnd/>
          </a:ln>
          <a:effectLst/>
        </p:spPr>
        <p:txBody>
          <a:bodyPr wrap="square" anchor="ctr">
            <a:spAutoFit/>
          </a:bodyPr>
          <a:lstStyle/>
          <a:p>
            <a:pPr algn="just" eaLnBrk="0" hangingPunct="0">
              <a:defRPr/>
            </a:pPr>
            <a:endParaRPr lang="en-US" sz="1600" b="1" dirty="0" smtClean="0">
              <a:solidFill>
                <a:schemeClr val="accent6">
                  <a:lumMod val="50000"/>
                </a:schemeClr>
              </a:solidFill>
              <a:latin typeface="+mj-lt"/>
              <a:ea typeface="Times New Roman" pitchFamily="18" charset="0"/>
              <a:cs typeface="Arial" pitchFamily="34" charset="0"/>
            </a:endParaRPr>
          </a:p>
          <a:p>
            <a:pPr>
              <a:defRPr/>
            </a:pPr>
            <a:r>
              <a:rPr lang="en-US" sz="1600" b="1" u="sng" dirty="0">
                <a:solidFill>
                  <a:schemeClr val="accent5">
                    <a:lumMod val="50000"/>
                  </a:schemeClr>
                </a:solidFill>
                <a:latin typeface="+mj-lt"/>
              </a:rPr>
              <a:t>The Perfect Presentations </a:t>
            </a:r>
            <a:r>
              <a:rPr lang="en-US" sz="1600" b="1" u="sng" dirty="0" smtClean="0">
                <a:solidFill>
                  <a:schemeClr val="accent5">
                    <a:lumMod val="50000"/>
                  </a:schemeClr>
                </a:solidFill>
                <a:latin typeface="+mj-lt"/>
              </a:rPr>
              <a:t> </a:t>
            </a:r>
            <a:r>
              <a:rPr lang="en-US" sz="1600" b="1" u="sng" dirty="0">
                <a:solidFill>
                  <a:schemeClr val="accent5">
                    <a:lumMod val="50000"/>
                  </a:schemeClr>
                </a:solidFill>
                <a:latin typeface="+mj-lt"/>
              </a:rPr>
              <a:t>and Perfect Communications Book</a:t>
            </a:r>
          </a:p>
          <a:p>
            <a:pPr>
              <a:defRPr/>
            </a:pPr>
            <a:r>
              <a:rPr lang="en-US" sz="1600" dirty="0">
                <a:solidFill>
                  <a:schemeClr val="accent5">
                    <a:lumMod val="50000"/>
                  </a:schemeClr>
                </a:solidFill>
                <a:latin typeface="+mj-lt"/>
              </a:rPr>
              <a:t>Each participant receives a copy of the “Perfect Presentations</a:t>
            </a:r>
            <a:r>
              <a:rPr lang="en-US" sz="1600" dirty="0" smtClean="0">
                <a:solidFill>
                  <a:schemeClr val="accent5">
                    <a:lumMod val="50000"/>
                  </a:schemeClr>
                </a:solidFill>
                <a:latin typeface="+mj-lt"/>
              </a:rPr>
              <a:t>” book </a:t>
            </a:r>
            <a:r>
              <a:rPr lang="en-US" sz="1600" dirty="0">
                <a:solidFill>
                  <a:schemeClr val="accent5">
                    <a:lumMod val="50000"/>
                  </a:schemeClr>
                </a:solidFill>
                <a:latin typeface="+mj-lt"/>
              </a:rPr>
              <a:t>by </a:t>
            </a:r>
            <a:r>
              <a:rPr lang="en-US" sz="1600" dirty="0" smtClean="0">
                <a:solidFill>
                  <a:schemeClr val="accent5">
                    <a:lumMod val="50000"/>
                  </a:schemeClr>
                </a:solidFill>
                <a:latin typeface="+mj-lt"/>
              </a:rPr>
              <a:t>Andrew Leigh &amp; Michael </a:t>
            </a:r>
            <a:r>
              <a:rPr lang="en-US" sz="1600" dirty="0">
                <a:solidFill>
                  <a:schemeClr val="accent5">
                    <a:lumMod val="50000"/>
                  </a:schemeClr>
                </a:solidFill>
                <a:latin typeface="+mj-lt"/>
              </a:rPr>
              <a:t>Maynard. To get them started on Impact and influence and to consolidate the learning from the first session</a:t>
            </a:r>
            <a:r>
              <a:rPr lang="en-US" sz="1600" dirty="0" smtClean="0">
                <a:solidFill>
                  <a:schemeClr val="accent5">
                    <a:lumMod val="50000"/>
                  </a:schemeClr>
                </a:solidFill>
                <a:latin typeface="+mj-lt"/>
              </a:rPr>
              <a:t>.</a:t>
            </a:r>
          </a:p>
          <a:p>
            <a:pPr>
              <a:defRPr/>
            </a:pPr>
            <a:endParaRPr lang="en-US" sz="1600" dirty="0">
              <a:solidFill>
                <a:schemeClr val="accent5">
                  <a:lumMod val="50000"/>
                </a:schemeClr>
              </a:solidFill>
              <a:latin typeface="+mj-lt"/>
            </a:endParaRPr>
          </a:p>
          <a:p>
            <a:pPr>
              <a:defRPr/>
            </a:pPr>
            <a:r>
              <a:rPr lang="en-US" sz="1600" b="1" dirty="0">
                <a:solidFill>
                  <a:schemeClr val="accent6">
                    <a:lumMod val="50000"/>
                  </a:schemeClr>
                </a:solidFill>
                <a:latin typeface="+mj-lt"/>
                <a:ea typeface="Times New Roman" pitchFamily="18" charset="0"/>
                <a:cs typeface="Arial" pitchFamily="34" charset="0"/>
              </a:rPr>
              <a:t>The books </a:t>
            </a:r>
            <a:r>
              <a:rPr lang="en-US" sz="1600" b="1" dirty="0" smtClean="0">
                <a:solidFill>
                  <a:schemeClr val="accent6">
                    <a:lumMod val="50000"/>
                  </a:schemeClr>
                </a:solidFill>
                <a:latin typeface="+mj-lt"/>
                <a:ea typeface="Times New Roman" pitchFamily="18" charset="0"/>
                <a:cs typeface="Arial" pitchFamily="34" charset="0"/>
              </a:rPr>
              <a:t>can </a:t>
            </a:r>
            <a:r>
              <a:rPr lang="en-US" sz="1600" b="1" dirty="0">
                <a:solidFill>
                  <a:schemeClr val="accent6">
                    <a:lumMod val="50000"/>
                  </a:schemeClr>
                </a:solidFill>
                <a:latin typeface="+mj-lt"/>
                <a:ea typeface="Times New Roman" pitchFamily="18" charset="0"/>
                <a:cs typeface="Arial" pitchFamily="34" charset="0"/>
              </a:rPr>
              <a:t>also supplemented with tests </a:t>
            </a:r>
            <a:r>
              <a:rPr lang="en-US" sz="1600" b="1" dirty="0" smtClean="0">
                <a:solidFill>
                  <a:schemeClr val="accent6">
                    <a:lumMod val="50000"/>
                  </a:schemeClr>
                </a:solidFill>
                <a:latin typeface="+mj-lt"/>
                <a:ea typeface="Times New Roman" pitchFamily="18" charset="0"/>
                <a:cs typeface="Arial" pitchFamily="34" charset="0"/>
              </a:rPr>
              <a:t>throughout </a:t>
            </a:r>
            <a:r>
              <a:rPr lang="en-US" sz="1600" b="1" dirty="0">
                <a:solidFill>
                  <a:schemeClr val="accent6">
                    <a:lumMod val="50000"/>
                  </a:schemeClr>
                </a:solidFill>
                <a:latin typeface="+mj-lt"/>
                <a:ea typeface="Times New Roman" pitchFamily="18" charset="0"/>
                <a:cs typeface="Arial" pitchFamily="34" charset="0"/>
              </a:rPr>
              <a:t>the journey to ensure participants are reading the collaterals</a:t>
            </a:r>
            <a:r>
              <a:rPr lang="en-US" sz="1600" b="1" dirty="0" smtClean="0">
                <a:solidFill>
                  <a:schemeClr val="accent6">
                    <a:lumMod val="50000"/>
                  </a:schemeClr>
                </a:solidFill>
                <a:latin typeface="+mj-lt"/>
                <a:ea typeface="Times New Roman" pitchFamily="18" charset="0"/>
                <a:cs typeface="Arial" pitchFamily="34" charset="0"/>
              </a:rPr>
              <a:t>.</a:t>
            </a:r>
            <a:endParaRPr lang="en-US" sz="1600" b="1" dirty="0">
              <a:solidFill>
                <a:schemeClr val="accent6">
                  <a:lumMod val="50000"/>
                </a:schemeClr>
              </a:solidFill>
              <a:latin typeface="+mj-lt"/>
              <a:ea typeface="Times New Roman" pitchFamily="18" charset="0"/>
              <a:cs typeface="Arial" pitchFamily="34" charset="0"/>
            </a:endParaRPr>
          </a:p>
          <a:p>
            <a:pPr>
              <a:defRPr/>
            </a:pPr>
            <a:endParaRPr lang="en-US" sz="1400" dirty="0"/>
          </a:p>
        </p:txBody>
      </p:sp>
      <p:pic>
        <p:nvPicPr>
          <p:cNvPr id="15" name="Picture 9" descr="http://images.randomhouseimages.co.uk/9781847945518-large.jpg">
            <a:hlinkClick r:id="rId3"/>
          </p:cNvPr>
          <p:cNvPicPr>
            <a:picLocks noChangeAspect="1" noChangeArrowheads="1"/>
          </p:cNvPicPr>
          <p:nvPr/>
        </p:nvPicPr>
        <p:blipFill>
          <a:blip r:embed="rId4" cstate="print"/>
          <a:srcRect/>
          <a:stretch>
            <a:fillRect/>
          </a:stretch>
        </p:blipFill>
        <p:spPr bwMode="auto">
          <a:xfrm rot="770378">
            <a:off x="6897395" y="1342702"/>
            <a:ext cx="1313152" cy="2007033"/>
          </a:xfrm>
          <a:prstGeom prst="rect">
            <a:avLst/>
          </a:prstGeom>
          <a:noFill/>
          <a:ln w="9525">
            <a:noFill/>
            <a:miter lim="800000"/>
            <a:headEnd/>
            <a:tailEnd/>
          </a:ln>
        </p:spPr>
      </p:pic>
      <p:sp>
        <p:nvSpPr>
          <p:cNvPr id="21" name="Rectangle 2"/>
          <p:cNvSpPr>
            <a:spLocks noChangeArrowheads="1"/>
          </p:cNvSpPr>
          <p:nvPr/>
        </p:nvSpPr>
        <p:spPr bwMode="auto">
          <a:xfrm>
            <a:off x="2743200" y="4267200"/>
            <a:ext cx="6248400" cy="2009061"/>
          </a:xfrm>
          <a:prstGeom prst="roundRect">
            <a:avLst/>
          </a:prstGeom>
          <a:noFill/>
          <a:ln w="9525">
            <a:solidFill>
              <a:schemeClr val="bg1">
                <a:lumMod val="75000"/>
              </a:schemeClr>
            </a:solidFill>
            <a:miter lim="800000"/>
            <a:headEnd/>
            <a:tailEnd/>
          </a:ln>
          <a:effectLst/>
        </p:spPr>
        <p:txBody>
          <a:bodyPr wrap="square" anchor="ctr">
            <a:spAutoFit/>
          </a:bodyPr>
          <a:lstStyle/>
          <a:p>
            <a:pPr>
              <a:defRPr/>
            </a:pPr>
            <a:r>
              <a:rPr lang="en-US" sz="1600" b="1" u="sng" dirty="0" smtClean="0">
                <a:solidFill>
                  <a:schemeClr val="accent5">
                    <a:lumMod val="50000"/>
                  </a:schemeClr>
                </a:solidFill>
                <a:latin typeface="+mj-lt"/>
              </a:rPr>
              <a:t>Do-It-Now </a:t>
            </a:r>
            <a:r>
              <a:rPr lang="en-US" sz="1600" b="1" u="sng" dirty="0">
                <a:solidFill>
                  <a:schemeClr val="accent5">
                    <a:lumMod val="50000"/>
                  </a:schemeClr>
                </a:solidFill>
                <a:latin typeface="+mj-lt"/>
              </a:rPr>
              <a:t>Cards</a:t>
            </a:r>
          </a:p>
          <a:p>
            <a:pPr>
              <a:defRPr/>
            </a:pPr>
            <a:r>
              <a:rPr lang="en-US" sz="1600" dirty="0">
                <a:solidFill>
                  <a:schemeClr val="accent5">
                    <a:lumMod val="50000"/>
                  </a:schemeClr>
                </a:solidFill>
                <a:latin typeface="+mj-lt"/>
              </a:rPr>
              <a:t>At the end of the </a:t>
            </a:r>
            <a:r>
              <a:rPr lang="en-US" sz="1600" dirty="0" smtClean="0">
                <a:solidFill>
                  <a:schemeClr val="accent5">
                    <a:lumMod val="50000"/>
                  </a:schemeClr>
                </a:solidFill>
                <a:latin typeface="+mj-lt"/>
              </a:rPr>
              <a:t>journey, </a:t>
            </a:r>
            <a:r>
              <a:rPr lang="en-US" sz="1600" dirty="0">
                <a:solidFill>
                  <a:schemeClr val="accent5">
                    <a:lumMod val="50000"/>
                  </a:schemeClr>
                </a:solidFill>
                <a:latin typeface="+mj-lt"/>
              </a:rPr>
              <a:t>each participant receives a Do-It-Now cards </a:t>
            </a:r>
            <a:r>
              <a:rPr lang="en-US" sz="1600" dirty="0" smtClean="0">
                <a:solidFill>
                  <a:schemeClr val="accent5">
                    <a:lumMod val="50000"/>
                  </a:schemeClr>
                </a:solidFill>
                <a:latin typeface="+mj-lt"/>
              </a:rPr>
              <a:t> set which offers </a:t>
            </a:r>
            <a:r>
              <a:rPr lang="en-US" sz="1600" dirty="0">
                <a:solidFill>
                  <a:schemeClr val="accent5">
                    <a:lumMod val="50000"/>
                  </a:schemeClr>
                </a:solidFill>
                <a:latin typeface="+mj-lt"/>
              </a:rPr>
              <a:t>inspiring and practical ideas on presenting </a:t>
            </a:r>
            <a:r>
              <a:rPr lang="en-US" sz="1600" dirty="0" smtClean="0">
                <a:solidFill>
                  <a:schemeClr val="accent5">
                    <a:lumMod val="50000"/>
                  </a:schemeClr>
                </a:solidFill>
                <a:latin typeface="+mj-lt"/>
              </a:rPr>
              <a:t>and communicating.</a:t>
            </a:r>
          </a:p>
          <a:p>
            <a:pPr>
              <a:defRPr/>
            </a:pPr>
            <a:endParaRPr lang="en-US" sz="1600" dirty="0">
              <a:solidFill>
                <a:schemeClr val="accent5">
                  <a:lumMod val="50000"/>
                </a:schemeClr>
              </a:solidFill>
              <a:latin typeface="+mj-lt"/>
            </a:endParaRPr>
          </a:p>
          <a:p>
            <a:pPr>
              <a:defRPr/>
            </a:pPr>
            <a:r>
              <a:rPr lang="en-US" sz="1600" b="1" dirty="0">
                <a:solidFill>
                  <a:schemeClr val="accent6">
                    <a:lumMod val="50000"/>
                  </a:schemeClr>
                </a:solidFill>
                <a:latin typeface="+mj-lt"/>
                <a:ea typeface="Times New Roman" pitchFamily="18" charset="0"/>
                <a:cs typeface="Arial" pitchFamily="34" charset="0"/>
              </a:rPr>
              <a:t>This is a handy tool to ensure the learning are practiced post the </a:t>
            </a:r>
            <a:r>
              <a:rPr lang="en-US" sz="1600" b="1" dirty="0" smtClean="0">
                <a:solidFill>
                  <a:schemeClr val="accent6">
                    <a:lumMod val="50000"/>
                  </a:schemeClr>
                </a:solidFill>
                <a:latin typeface="+mj-lt"/>
                <a:ea typeface="Times New Roman" pitchFamily="18" charset="0"/>
                <a:cs typeface="Arial" pitchFamily="34" charset="0"/>
              </a:rPr>
              <a:t>journey.</a:t>
            </a:r>
            <a:endParaRPr lang="en-US" sz="1600" dirty="0" smtClean="0">
              <a:solidFill>
                <a:schemeClr val="accent5">
                  <a:lumMod val="50000"/>
                </a:schemeClr>
              </a:solidFill>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admin\Desktop\313.jpg"/>
          <p:cNvPicPr>
            <a:picLocks noChangeAspect="1" noChangeArrowheads="1"/>
          </p:cNvPicPr>
          <p:nvPr/>
        </p:nvPicPr>
        <p:blipFill>
          <a:blip r:embed="rId2" cstate="print"/>
          <a:srcRect/>
          <a:stretch>
            <a:fillRect/>
          </a:stretch>
        </p:blipFill>
        <p:spPr bwMode="auto">
          <a:xfrm>
            <a:off x="0" y="457200"/>
            <a:ext cx="5257800" cy="1965533"/>
          </a:xfrm>
          <a:prstGeom prst="rect">
            <a:avLst/>
          </a:prstGeom>
          <a:ln>
            <a:noFill/>
          </a:ln>
          <a:effectLst>
            <a:softEdge rad="112500"/>
          </a:effectLst>
        </p:spPr>
      </p:pic>
      <p:pic>
        <p:nvPicPr>
          <p:cNvPr id="10" name="Picture 4"/>
          <p:cNvPicPr>
            <a:picLocks noChangeAspect="1" noChangeArrowheads="1"/>
          </p:cNvPicPr>
          <p:nvPr/>
        </p:nvPicPr>
        <p:blipFill>
          <a:blip r:embed="rId3" cstate="print"/>
          <a:srcRect l="34554" t="26042" r="36163" b="51042"/>
          <a:stretch>
            <a:fillRect/>
          </a:stretch>
        </p:blipFill>
        <p:spPr bwMode="auto">
          <a:xfrm>
            <a:off x="5160963" y="381000"/>
            <a:ext cx="3983037" cy="1752600"/>
          </a:xfrm>
          <a:prstGeom prst="rect">
            <a:avLst/>
          </a:prstGeom>
          <a:noFill/>
          <a:ln w="9525">
            <a:noFill/>
            <a:miter lim="800000"/>
            <a:headEnd/>
            <a:tailEnd/>
          </a:ln>
        </p:spPr>
      </p:pic>
      <p:sp>
        <p:nvSpPr>
          <p:cNvPr id="8" name="TextBox 7"/>
          <p:cNvSpPr txBox="1"/>
          <p:nvPr/>
        </p:nvSpPr>
        <p:spPr>
          <a:xfrm>
            <a:off x="457200" y="-58046"/>
            <a:ext cx="7543800" cy="461665"/>
          </a:xfrm>
          <a:prstGeom prst="rect">
            <a:avLst/>
          </a:prstGeom>
          <a:noFill/>
        </p:spPr>
        <p:txBody>
          <a:bodyPr wrap="square">
            <a:spAutoFit/>
          </a:bodyPr>
          <a:lstStyle/>
          <a:p>
            <a:pPr>
              <a:defRPr/>
            </a:pPr>
            <a:r>
              <a:rPr lang="en-US" sz="2400" b="1" cap="all" dirty="0">
                <a:solidFill>
                  <a:schemeClr val="tx2">
                    <a:lumMod val="60000"/>
                    <a:lumOff val="40000"/>
                  </a:schemeClr>
                </a:solidFill>
                <a:latin typeface="Arial" pitchFamily="34" charset="0"/>
                <a:cs typeface="Arial" pitchFamily="34" charset="0"/>
              </a:rPr>
              <a:t>9- Week Goal tracking system </a:t>
            </a:r>
          </a:p>
        </p:txBody>
      </p:sp>
      <p:sp>
        <p:nvSpPr>
          <p:cNvPr id="11" name="Oval 10"/>
          <p:cNvSpPr/>
          <p:nvPr/>
        </p:nvSpPr>
        <p:spPr>
          <a:xfrm>
            <a:off x="76200" y="76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2" name="TextBox 11"/>
          <p:cNvSpPr txBox="1"/>
          <p:nvPr/>
        </p:nvSpPr>
        <p:spPr>
          <a:xfrm>
            <a:off x="838200" y="3048000"/>
            <a:ext cx="7696200" cy="2911475"/>
          </a:xfrm>
          <a:prstGeom prst="roundRect">
            <a:avLst/>
          </a:pr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sz="1500" dirty="0" err="1"/>
              <a:t>ProgressIt</a:t>
            </a:r>
            <a:r>
              <a:rPr lang="en-US" sz="1500" dirty="0"/>
              <a:t> ® is a powerful on-line support system that provides follow through after a course, a workshop or learning event. We use this innovative service to:</a:t>
            </a:r>
          </a:p>
          <a:p>
            <a:pPr marL="400050" indent="-400050" fontAlgn="auto">
              <a:spcBef>
                <a:spcPts val="0"/>
              </a:spcBef>
              <a:spcAft>
                <a:spcPts val="0"/>
              </a:spcAft>
              <a:buFont typeface="+mj-lt"/>
              <a:buAutoNum type="romanUcPeriod"/>
              <a:defRPr/>
            </a:pPr>
            <a:r>
              <a:rPr lang="en-US" sz="1500" dirty="0"/>
              <a:t>Help participants reach their self selected </a:t>
            </a:r>
            <a:r>
              <a:rPr lang="en-US" sz="1500" dirty="0" err="1" smtClean="0"/>
              <a:t>behavioural</a:t>
            </a:r>
            <a:r>
              <a:rPr lang="en-US" sz="1500" dirty="0" smtClean="0"/>
              <a:t> </a:t>
            </a:r>
            <a:r>
              <a:rPr lang="en-US" sz="1500" dirty="0"/>
              <a:t>goals</a:t>
            </a:r>
          </a:p>
          <a:p>
            <a:pPr marL="400050" indent="-400050" fontAlgn="auto">
              <a:spcBef>
                <a:spcPts val="0"/>
              </a:spcBef>
              <a:spcAft>
                <a:spcPts val="0"/>
              </a:spcAft>
              <a:buFont typeface="+mj-lt"/>
              <a:buAutoNum type="romanUcPeriod"/>
              <a:defRPr/>
            </a:pPr>
            <a:r>
              <a:rPr lang="en-US" sz="1500" dirty="0"/>
              <a:t>Show line managers what their colleagues have learned and report on the business results from their new learning</a:t>
            </a:r>
          </a:p>
          <a:p>
            <a:pPr marL="400050" indent="-400050" fontAlgn="auto">
              <a:spcBef>
                <a:spcPts val="0"/>
              </a:spcBef>
              <a:spcAft>
                <a:spcPts val="0"/>
              </a:spcAft>
              <a:buFont typeface="+mj-lt"/>
              <a:buAutoNum type="romanUcPeriod"/>
              <a:defRPr/>
            </a:pPr>
            <a:r>
              <a:rPr lang="en-US" sz="1500" dirty="0"/>
              <a:t>Enable Human Resources departments to offer evidence of specific business gains stemming from a particular learning experience.</a:t>
            </a:r>
          </a:p>
          <a:p>
            <a:pPr marL="400050" indent="-400050" fontAlgn="auto">
              <a:spcBef>
                <a:spcPts val="0"/>
              </a:spcBef>
              <a:spcAft>
                <a:spcPts val="0"/>
              </a:spcAft>
              <a:buFont typeface="+mj-lt"/>
              <a:buAutoNum type="romanUcPeriod"/>
              <a:defRPr/>
            </a:pPr>
            <a:r>
              <a:rPr lang="en-US" sz="1500" dirty="0"/>
              <a:t>Assign supporters to these participants who will give feedback for a period of nine weeks.</a:t>
            </a:r>
          </a:p>
          <a:p>
            <a:pPr fontAlgn="auto">
              <a:spcBef>
                <a:spcPts val="0"/>
              </a:spcBef>
              <a:spcAft>
                <a:spcPts val="0"/>
              </a:spcAft>
              <a:defRPr/>
            </a:pPr>
            <a:r>
              <a:rPr lang="en-US" sz="1500" dirty="0" err="1"/>
              <a:t>ProgressIt</a:t>
            </a:r>
            <a:r>
              <a:rPr lang="en-US" sz="1500" dirty="0"/>
              <a:t> ® tackles these with a nine-week support service and a report at the end summarizing progress.</a:t>
            </a:r>
          </a:p>
        </p:txBody>
      </p:sp>
    </p:spTree>
    <p:extLst>
      <p:ext uri="{BB962C8B-B14F-4D97-AF65-F5344CB8AC3E}">
        <p14:creationId xmlns:p14="http://schemas.microsoft.com/office/powerpoint/2010/main" val="2479584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55" descr="xerox.jpg"/>
          <p:cNvPicPr>
            <a:picLocks noChangeAspect="1"/>
          </p:cNvPicPr>
          <p:nvPr/>
        </p:nvPicPr>
        <p:blipFill>
          <a:blip r:embed="rId3" cstate="print"/>
          <a:srcRect/>
          <a:stretch>
            <a:fillRect/>
          </a:stretch>
        </p:blipFill>
        <p:spPr bwMode="auto">
          <a:xfrm>
            <a:off x="7546975" y="3810000"/>
            <a:ext cx="1597025" cy="690563"/>
          </a:xfrm>
          <a:prstGeom prst="rect">
            <a:avLst/>
          </a:prstGeom>
          <a:noFill/>
          <a:ln w="9525">
            <a:noFill/>
            <a:miter lim="800000"/>
            <a:headEnd/>
            <a:tailEnd/>
          </a:ln>
        </p:spPr>
      </p:pic>
      <p:pic>
        <p:nvPicPr>
          <p:cNvPr id="17411" name="Picture 11" descr="http://1.bp.blogspot.com/_AcBUSVxs82w/S-opoW1jzYI/AAAAAAAAcrc/BFP8BbYq_ZQ/s1600/Ranbaxy.gif"/>
          <p:cNvPicPr>
            <a:picLocks noChangeAspect="1" noChangeArrowheads="1"/>
          </p:cNvPicPr>
          <p:nvPr/>
        </p:nvPicPr>
        <p:blipFill>
          <a:blip r:embed="rId4" cstate="print"/>
          <a:srcRect/>
          <a:stretch>
            <a:fillRect/>
          </a:stretch>
        </p:blipFill>
        <p:spPr bwMode="auto">
          <a:xfrm>
            <a:off x="2971800" y="6089650"/>
            <a:ext cx="2590800" cy="768350"/>
          </a:xfrm>
          <a:prstGeom prst="rect">
            <a:avLst/>
          </a:prstGeom>
          <a:noFill/>
          <a:ln w="9525">
            <a:noFill/>
            <a:miter lim="800000"/>
            <a:headEnd/>
            <a:tailEnd/>
          </a:ln>
        </p:spPr>
      </p:pic>
      <p:pic>
        <p:nvPicPr>
          <p:cNvPr id="17412" name="Picture 3" descr="C:\Kanika\Design\Logo\sun-financial-logo.png"/>
          <p:cNvPicPr>
            <a:picLocks noChangeAspect="1" noChangeArrowheads="1"/>
          </p:cNvPicPr>
          <p:nvPr/>
        </p:nvPicPr>
        <p:blipFill>
          <a:blip r:embed="rId5" cstate="print"/>
          <a:srcRect/>
          <a:stretch>
            <a:fillRect/>
          </a:stretch>
        </p:blipFill>
        <p:spPr bwMode="auto">
          <a:xfrm>
            <a:off x="3733800" y="3581400"/>
            <a:ext cx="1390650" cy="1084263"/>
          </a:xfrm>
          <a:prstGeom prst="rect">
            <a:avLst/>
          </a:prstGeom>
          <a:noFill/>
          <a:ln w="9525">
            <a:noFill/>
            <a:miter lim="800000"/>
            <a:headEnd/>
            <a:tailEnd/>
          </a:ln>
        </p:spPr>
      </p:pic>
      <p:pic>
        <p:nvPicPr>
          <p:cNvPr id="17414" name="Picture 16" descr="logo-gsk.gif"/>
          <p:cNvPicPr>
            <a:picLocks noChangeAspect="1"/>
          </p:cNvPicPr>
          <p:nvPr/>
        </p:nvPicPr>
        <p:blipFill>
          <a:blip r:embed="rId6" cstate="print"/>
          <a:srcRect/>
          <a:stretch>
            <a:fillRect/>
          </a:stretch>
        </p:blipFill>
        <p:spPr bwMode="auto">
          <a:xfrm>
            <a:off x="4329410" y="1052537"/>
            <a:ext cx="1682750" cy="576263"/>
          </a:xfrm>
          <a:prstGeom prst="rect">
            <a:avLst/>
          </a:prstGeom>
          <a:noFill/>
          <a:ln w="9525">
            <a:noFill/>
            <a:miter lim="800000"/>
            <a:headEnd/>
            <a:tailEnd/>
          </a:ln>
        </p:spPr>
      </p:pic>
      <p:pic>
        <p:nvPicPr>
          <p:cNvPr id="17415" name="Picture 18" descr="logo_aricent.gif"/>
          <p:cNvPicPr>
            <a:picLocks noChangeAspect="1"/>
          </p:cNvPicPr>
          <p:nvPr/>
        </p:nvPicPr>
        <p:blipFill>
          <a:blip r:embed="rId7" cstate="print"/>
          <a:srcRect/>
          <a:stretch>
            <a:fillRect/>
          </a:stretch>
        </p:blipFill>
        <p:spPr bwMode="auto">
          <a:xfrm>
            <a:off x="6248400" y="5791200"/>
            <a:ext cx="1676400" cy="325438"/>
          </a:xfrm>
          <a:prstGeom prst="rect">
            <a:avLst/>
          </a:prstGeom>
          <a:noFill/>
          <a:ln w="9525">
            <a:noFill/>
            <a:miter lim="800000"/>
            <a:headEnd/>
            <a:tailEnd/>
          </a:ln>
        </p:spPr>
      </p:pic>
      <p:pic>
        <p:nvPicPr>
          <p:cNvPr id="17416" name="Picture 7" descr="ansal_logo.gif"/>
          <p:cNvPicPr>
            <a:picLocks noChangeAspect="1"/>
          </p:cNvPicPr>
          <p:nvPr/>
        </p:nvPicPr>
        <p:blipFill>
          <a:blip r:embed="rId8" cstate="print"/>
          <a:srcRect/>
          <a:stretch>
            <a:fillRect/>
          </a:stretch>
        </p:blipFill>
        <p:spPr bwMode="auto">
          <a:xfrm>
            <a:off x="5486400" y="6248400"/>
            <a:ext cx="1600200" cy="431800"/>
          </a:xfrm>
          <a:prstGeom prst="rect">
            <a:avLst/>
          </a:prstGeom>
          <a:noFill/>
          <a:ln w="9525">
            <a:noFill/>
            <a:miter lim="800000"/>
            <a:headEnd/>
            <a:tailEnd/>
          </a:ln>
        </p:spPr>
      </p:pic>
      <p:pic>
        <p:nvPicPr>
          <p:cNvPr id="17417" name="Picture 2" descr="E:\Clipart\Logo\Grant Thornton logo.gif"/>
          <p:cNvPicPr>
            <a:picLocks noChangeAspect="1" noChangeArrowheads="1"/>
          </p:cNvPicPr>
          <p:nvPr/>
        </p:nvPicPr>
        <p:blipFill>
          <a:blip r:embed="rId9" cstate="print"/>
          <a:srcRect/>
          <a:stretch>
            <a:fillRect/>
          </a:stretch>
        </p:blipFill>
        <p:spPr bwMode="auto">
          <a:xfrm>
            <a:off x="7162800" y="4487862"/>
            <a:ext cx="1752600" cy="541338"/>
          </a:xfrm>
          <a:prstGeom prst="rect">
            <a:avLst/>
          </a:prstGeom>
          <a:noFill/>
          <a:ln w="9525">
            <a:noFill/>
            <a:miter lim="800000"/>
            <a:headEnd/>
            <a:tailEnd/>
          </a:ln>
        </p:spPr>
      </p:pic>
      <p:pic>
        <p:nvPicPr>
          <p:cNvPr id="17418" name="Picture 28" descr="bristlecone-logo.jpg"/>
          <p:cNvPicPr>
            <a:picLocks noChangeAspect="1"/>
          </p:cNvPicPr>
          <p:nvPr/>
        </p:nvPicPr>
        <p:blipFill>
          <a:blip r:embed="rId10" cstate="print"/>
          <a:srcRect/>
          <a:stretch>
            <a:fillRect/>
          </a:stretch>
        </p:blipFill>
        <p:spPr bwMode="auto">
          <a:xfrm>
            <a:off x="74613" y="1582738"/>
            <a:ext cx="1622425" cy="369887"/>
          </a:xfrm>
          <a:prstGeom prst="rect">
            <a:avLst/>
          </a:prstGeom>
          <a:noFill/>
          <a:ln w="9525">
            <a:noFill/>
            <a:miter lim="800000"/>
            <a:headEnd/>
            <a:tailEnd/>
          </a:ln>
        </p:spPr>
      </p:pic>
      <p:pic>
        <p:nvPicPr>
          <p:cNvPr id="17419" name="Picture 22" descr="hyatt_main logo.gif"/>
          <p:cNvPicPr>
            <a:picLocks noChangeAspect="1"/>
          </p:cNvPicPr>
          <p:nvPr/>
        </p:nvPicPr>
        <p:blipFill>
          <a:blip r:embed="rId11" cstate="print"/>
          <a:srcRect/>
          <a:stretch>
            <a:fillRect/>
          </a:stretch>
        </p:blipFill>
        <p:spPr bwMode="auto">
          <a:xfrm>
            <a:off x="4724400" y="4724400"/>
            <a:ext cx="1085850" cy="292100"/>
          </a:xfrm>
          <a:prstGeom prst="rect">
            <a:avLst/>
          </a:prstGeom>
          <a:noFill/>
          <a:ln w="9525">
            <a:noFill/>
            <a:miter lim="800000"/>
            <a:headEnd/>
            <a:tailEnd/>
          </a:ln>
        </p:spPr>
      </p:pic>
      <p:pic>
        <p:nvPicPr>
          <p:cNvPr id="17420" name="Picture 29" descr="Alcatel Lucent_Logo.jpg"/>
          <p:cNvPicPr>
            <a:picLocks noChangeAspect="1"/>
          </p:cNvPicPr>
          <p:nvPr/>
        </p:nvPicPr>
        <p:blipFill>
          <a:blip r:embed="rId12" cstate="print"/>
          <a:srcRect/>
          <a:stretch>
            <a:fillRect/>
          </a:stretch>
        </p:blipFill>
        <p:spPr bwMode="auto">
          <a:xfrm>
            <a:off x="3275856" y="1747664"/>
            <a:ext cx="1800225" cy="457200"/>
          </a:xfrm>
          <a:prstGeom prst="rect">
            <a:avLst/>
          </a:prstGeom>
          <a:noFill/>
          <a:ln w="9525">
            <a:noFill/>
            <a:miter lim="800000"/>
            <a:headEnd/>
            <a:tailEnd/>
          </a:ln>
        </p:spPr>
      </p:pic>
      <p:pic>
        <p:nvPicPr>
          <p:cNvPr id="17421" name="Picture 31" descr="Artech Info_Logo.gif"/>
          <p:cNvPicPr>
            <a:picLocks noChangeAspect="1"/>
          </p:cNvPicPr>
          <p:nvPr/>
        </p:nvPicPr>
        <p:blipFill>
          <a:blip r:embed="rId13" cstate="print"/>
          <a:srcRect/>
          <a:stretch>
            <a:fillRect/>
          </a:stretch>
        </p:blipFill>
        <p:spPr bwMode="auto">
          <a:xfrm>
            <a:off x="6096000" y="4572000"/>
            <a:ext cx="919163" cy="533400"/>
          </a:xfrm>
          <a:prstGeom prst="rect">
            <a:avLst/>
          </a:prstGeom>
          <a:noFill/>
          <a:ln w="9525">
            <a:noFill/>
            <a:miter lim="800000"/>
            <a:headEnd/>
            <a:tailEnd/>
          </a:ln>
        </p:spPr>
      </p:pic>
      <p:pic>
        <p:nvPicPr>
          <p:cNvPr id="17422" name="Picture 32" descr="Comviva_logo_Final.jpg"/>
          <p:cNvPicPr>
            <a:picLocks noChangeAspect="1"/>
          </p:cNvPicPr>
          <p:nvPr/>
        </p:nvPicPr>
        <p:blipFill>
          <a:blip r:embed="rId14" cstate="print"/>
          <a:srcRect/>
          <a:stretch>
            <a:fillRect/>
          </a:stretch>
        </p:blipFill>
        <p:spPr bwMode="auto">
          <a:xfrm>
            <a:off x="1752600" y="5181600"/>
            <a:ext cx="1609725" cy="304800"/>
          </a:xfrm>
          <a:prstGeom prst="rect">
            <a:avLst/>
          </a:prstGeom>
          <a:noFill/>
          <a:ln w="9525">
            <a:noFill/>
            <a:miter lim="800000"/>
            <a:headEnd/>
            <a:tailEnd/>
          </a:ln>
        </p:spPr>
      </p:pic>
      <p:pic>
        <p:nvPicPr>
          <p:cNvPr id="17423" name="Picture 34" descr="dell logo3.jpg"/>
          <p:cNvPicPr>
            <a:picLocks noChangeAspect="1"/>
          </p:cNvPicPr>
          <p:nvPr/>
        </p:nvPicPr>
        <p:blipFill>
          <a:blip r:embed="rId15" cstate="print"/>
          <a:srcRect/>
          <a:stretch>
            <a:fillRect/>
          </a:stretch>
        </p:blipFill>
        <p:spPr bwMode="auto">
          <a:xfrm>
            <a:off x="2286000" y="2209800"/>
            <a:ext cx="1219200" cy="763588"/>
          </a:xfrm>
          <a:prstGeom prst="rect">
            <a:avLst/>
          </a:prstGeom>
          <a:noFill/>
          <a:ln w="9525">
            <a:noFill/>
            <a:miter lim="800000"/>
            <a:headEnd/>
            <a:tailEnd/>
          </a:ln>
        </p:spPr>
      </p:pic>
      <p:pic>
        <p:nvPicPr>
          <p:cNvPr id="17424" name="Picture 37" descr="D:\1\Mydocs in D\1 life strategies\Images\Punj Lloyd_Logo.JPG"/>
          <p:cNvPicPr>
            <a:picLocks noChangeAspect="1" noChangeArrowheads="1"/>
          </p:cNvPicPr>
          <p:nvPr/>
        </p:nvPicPr>
        <p:blipFill>
          <a:blip r:embed="rId16" cstate="print"/>
          <a:srcRect/>
          <a:stretch>
            <a:fillRect/>
          </a:stretch>
        </p:blipFill>
        <p:spPr bwMode="auto">
          <a:xfrm>
            <a:off x="4500563" y="5715000"/>
            <a:ext cx="1600200" cy="441325"/>
          </a:xfrm>
          <a:prstGeom prst="rect">
            <a:avLst/>
          </a:prstGeom>
          <a:noFill/>
          <a:ln w="9525">
            <a:noFill/>
            <a:miter lim="800000"/>
            <a:headEnd/>
            <a:tailEnd/>
          </a:ln>
        </p:spPr>
      </p:pic>
      <p:pic>
        <p:nvPicPr>
          <p:cNvPr id="17425" name="Picture 38" descr="D:\1\Mydocs in D\1 life strategies\Images\sopra_Logo.JPG"/>
          <p:cNvPicPr>
            <a:picLocks noChangeAspect="1" noChangeArrowheads="1"/>
          </p:cNvPicPr>
          <p:nvPr/>
        </p:nvPicPr>
        <p:blipFill>
          <a:blip r:embed="rId17" cstate="print"/>
          <a:srcRect/>
          <a:stretch>
            <a:fillRect/>
          </a:stretch>
        </p:blipFill>
        <p:spPr bwMode="auto">
          <a:xfrm>
            <a:off x="3276600" y="2362200"/>
            <a:ext cx="1042988" cy="366713"/>
          </a:xfrm>
          <a:prstGeom prst="rect">
            <a:avLst/>
          </a:prstGeom>
          <a:noFill/>
          <a:ln w="9525">
            <a:noFill/>
            <a:miter lim="800000"/>
            <a:headEnd/>
            <a:tailEnd/>
          </a:ln>
        </p:spPr>
      </p:pic>
      <p:pic>
        <p:nvPicPr>
          <p:cNvPr id="17426" name="Picture 40" descr="huawei logo.jpg"/>
          <p:cNvPicPr>
            <a:picLocks noChangeAspect="1"/>
          </p:cNvPicPr>
          <p:nvPr/>
        </p:nvPicPr>
        <p:blipFill>
          <a:blip r:embed="rId18" cstate="print"/>
          <a:srcRect/>
          <a:stretch>
            <a:fillRect/>
          </a:stretch>
        </p:blipFill>
        <p:spPr bwMode="auto">
          <a:xfrm>
            <a:off x="2895600" y="1052736"/>
            <a:ext cx="684213" cy="685800"/>
          </a:xfrm>
          <a:prstGeom prst="rect">
            <a:avLst/>
          </a:prstGeom>
          <a:noFill/>
          <a:ln w="9525">
            <a:noFill/>
            <a:miter lim="800000"/>
            <a:headEnd/>
            <a:tailEnd/>
          </a:ln>
        </p:spPr>
      </p:pic>
      <p:pic>
        <p:nvPicPr>
          <p:cNvPr id="17427" name="Picture 42" descr="tv_today_network.jpg"/>
          <p:cNvPicPr>
            <a:picLocks noChangeAspect="1"/>
          </p:cNvPicPr>
          <p:nvPr/>
        </p:nvPicPr>
        <p:blipFill>
          <a:blip r:embed="rId19" cstate="print"/>
          <a:srcRect/>
          <a:stretch>
            <a:fillRect/>
          </a:stretch>
        </p:blipFill>
        <p:spPr bwMode="auto">
          <a:xfrm>
            <a:off x="1828800" y="1295400"/>
            <a:ext cx="838200" cy="628650"/>
          </a:xfrm>
          <a:prstGeom prst="rect">
            <a:avLst/>
          </a:prstGeom>
          <a:noFill/>
          <a:ln w="9525">
            <a:noFill/>
            <a:miter lim="800000"/>
            <a:headEnd/>
            <a:tailEnd/>
          </a:ln>
        </p:spPr>
      </p:pic>
      <p:pic>
        <p:nvPicPr>
          <p:cNvPr id="17428" name="Picture 51" descr="HCCB logo.png"/>
          <p:cNvPicPr>
            <a:picLocks noChangeAspect="1"/>
          </p:cNvPicPr>
          <p:nvPr/>
        </p:nvPicPr>
        <p:blipFill>
          <a:blip r:embed="rId20" cstate="print"/>
          <a:srcRect/>
          <a:stretch>
            <a:fillRect/>
          </a:stretch>
        </p:blipFill>
        <p:spPr bwMode="auto">
          <a:xfrm>
            <a:off x="0" y="3048000"/>
            <a:ext cx="2630488" cy="296863"/>
          </a:xfrm>
          <a:prstGeom prst="rect">
            <a:avLst/>
          </a:prstGeom>
          <a:noFill/>
          <a:ln w="9525">
            <a:noFill/>
            <a:miter lim="800000"/>
            <a:headEnd/>
            <a:tailEnd/>
          </a:ln>
        </p:spPr>
      </p:pic>
      <p:pic>
        <p:nvPicPr>
          <p:cNvPr id="17429" name="Picture 2" descr="E:\Maynard Leigh Associates\Images &amp; Videos\LOGO\Unitech_new.jpg"/>
          <p:cNvPicPr>
            <a:picLocks noChangeAspect="1" noChangeArrowheads="1"/>
          </p:cNvPicPr>
          <p:nvPr/>
        </p:nvPicPr>
        <p:blipFill>
          <a:blip r:embed="rId21" cstate="print"/>
          <a:srcRect b="171"/>
          <a:stretch>
            <a:fillRect/>
          </a:stretch>
        </p:blipFill>
        <p:spPr bwMode="auto">
          <a:xfrm>
            <a:off x="1590675" y="6273800"/>
            <a:ext cx="1533525" cy="508000"/>
          </a:xfrm>
          <a:prstGeom prst="rect">
            <a:avLst/>
          </a:prstGeom>
          <a:noFill/>
          <a:ln w="9525">
            <a:noFill/>
            <a:miter lim="800000"/>
            <a:headEnd/>
            <a:tailEnd/>
          </a:ln>
        </p:spPr>
      </p:pic>
      <p:pic>
        <p:nvPicPr>
          <p:cNvPr id="17430" name="Picture 51" descr="E:\Maynard Leigh Associates\Images &amp; Videos\LOGO\Max Bupa_Logo.png"/>
          <p:cNvPicPr>
            <a:picLocks noChangeAspect="1" noChangeArrowheads="1"/>
          </p:cNvPicPr>
          <p:nvPr/>
        </p:nvPicPr>
        <p:blipFill>
          <a:blip r:embed="rId22" cstate="print"/>
          <a:srcRect l="4861" r="4762"/>
          <a:stretch>
            <a:fillRect/>
          </a:stretch>
        </p:blipFill>
        <p:spPr bwMode="auto">
          <a:xfrm>
            <a:off x="4427984" y="2189237"/>
            <a:ext cx="1255713" cy="447675"/>
          </a:xfrm>
          <a:prstGeom prst="rect">
            <a:avLst/>
          </a:prstGeom>
          <a:noFill/>
          <a:ln w="9525">
            <a:noFill/>
            <a:miter lim="800000"/>
            <a:headEnd/>
            <a:tailEnd/>
          </a:ln>
        </p:spPr>
      </p:pic>
      <p:pic>
        <p:nvPicPr>
          <p:cNvPr id="17431" name="Picture 1" descr="E:\Maynard Leigh Associates\Images &amp; Videos\LOGO\exl logo.gif"/>
          <p:cNvPicPr>
            <a:picLocks noChangeAspect="1" noChangeArrowheads="1"/>
          </p:cNvPicPr>
          <p:nvPr/>
        </p:nvPicPr>
        <p:blipFill>
          <a:blip r:embed="rId23" cstate="print"/>
          <a:srcRect l="17519"/>
          <a:stretch>
            <a:fillRect/>
          </a:stretch>
        </p:blipFill>
        <p:spPr bwMode="auto">
          <a:xfrm>
            <a:off x="6756400" y="3762375"/>
            <a:ext cx="887413" cy="809625"/>
          </a:xfrm>
          <a:prstGeom prst="rect">
            <a:avLst/>
          </a:prstGeom>
          <a:noFill/>
          <a:ln w="9525">
            <a:noFill/>
            <a:miter lim="800000"/>
            <a:headEnd/>
            <a:tailEnd/>
          </a:ln>
        </p:spPr>
      </p:pic>
      <p:pic>
        <p:nvPicPr>
          <p:cNvPr id="17433" name="Picture 54" descr="sony_india_logo.gif"/>
          <p:cNvPicPr>
            <a:picLocks noChangeAspect="1"/>
          </p:cNvPicPr>
          <p:nvPr/>
        </p:nvPicPr>
        <p:blipFill>
          <a:blip r:embed="rId24" cstate="print"/>
          <a:srcRect/>
          <a:stretch>
            <a:fillRect/>
          </a:stretch>
        </p:blipFill>
        <p:spPr bwMode="auto">
          <a:xfrm>
            <a:off x="7010400" y="2362200"/>
            <a:ext cx="990600" cy="377825"/>
          </a:xfrm>
          <a:prstGeom prst="rect">
            <a:avLst/>
          </a:prstGeom>
          <a:noFill/>
          <a:ln w="9525">
            <a:noFill/>
            <a:miter lim="800000"/>
            <a:headEnd/>
            <a:tailEnd/>
          </a:ln>
        </p:spPr>
      </p:pic>
      <p:pic>
        <p:nvPicPr>
          <p:cNvPr id="17434" name="Picture 48" descr="hsbclogo"/>
          <p:cNvPicPr>
            <a:picLocks noChangeAspect="1" noChangeArrowheads="1"/>
          </p:cNvPicPr>
          <p:nvPr/>
        </p:nvPicPr>
        <p:blipFill>
          <a:blip r:embed="rId25" cstate="print"/>
          <a:srcRect/>
          <a:stretch>
            <a:fillRect/>
          </a:stretch>
        </p:blipFill>
        <p:spPr bwMode="auto">
          <a:xfrm>
            <a:off x="5486400" y="1828800"/>
            <a:ext cx="2362200" cy="231775"/>
          </a:xfrm>
          <a:prstGeom prst="rect">
            <a:avLst/>
          </a:prstGeom>
          <a:noFill/>
          <a:ln w="9525">
            <a:noFill/>
            <a:miter lim="800000"/>
            <a:headEnd/>
            <a:tailEnd/>
          </a:ln>
        </p:spPr>
      </p:pic>
      <p:pic>
        <p:nvPicPr>
          <p:cNvPr id="17435" name="Picture 56"/>
          <p:cNvPicPr>
            <a:picLocks noChangeAspect="1" noChangeArrowheads="1"/>
          </p:cNvPicPr>
          <p:nvPr/>
        </p:nvPicPr>
        <p:blipFill>
          <a:blip r:embed="rId26" cstate="print"/>
          <a:srcRect/>
          <a:stretch>
            <a:fillRect/>
          </a:stretch>
        </p:blipFill>
        <p:spPr bwMode="auto">
          <a:xfrm>
            <a:off x="7467600" y="2895600"/>
            <a:ext cx="1447800" cy="309563"/>
          </a:xfrm>
          <a:prstGeom prst="rect">
            <a:avLst/>
          </a:prstGeom>
          <a:noFill/>
          <a:ln w="9525">
            <a:noFill/>
            <a:miter lim="800000"/>
            <a:headEnd/>
            <a:tailEnd/>
          </a:ln>
        </p:spPr>
      </p:pic>
      <p:pic>
        <p:nvPicPr>
          <p:cNvPr id="17436" name="Picture 57"/>
          <p:cNvPicPr>
            <a:picLocks noChangeAspect="1" noChangeArrowheads="1"/>
          </p:cNvPicPr>
          <p:nvPr/>
        </p:nvPicPr>
        <p:blipFill>
          <a:blip r:embed="rId27" cstate="print"/>
          <a:srcRect/>
          <a:stretch>
            <a:fillRect/>
          </a:stretch>
        </p:blipFill>
        <p:spPr bwMode="auto">
          <a:xfrm>
            <a:off x="8053388" y="2133600"/>
            <a:ext cx="862012" cy="685800"/>
          </a:xfrm>
          <a:prstGeom prst="rect">
            <a:avLst/>
          </a:prstGeom>
          <a:noFill/>
          <a:ln w="9525">
            <a:noFill/>
            <a:miter lim="800000"/>
            <a:headEnd/>
            <a:tailEnd/>
          </a:ln>
        </p:spPr>
      </p:pic>
      <p:pic>
        <p:nvPicPr>
          <p:cNvPr id="17437" name="Picture 12" descr="steria_logo.jpeg"/>
          <p:cNvPicPr>
            <a:picLocks noChangeAspect="1"/>
          </p:cNvPicPr>
          <p:nvPr/>
        </p:nvPicPr>
        <p:blipFill>
          <a:blip r:embed="rId28" cstate="print">
            <a:clrChange>
              <a:clrFrom>
                <a:srgbClr val="FFFFFF"/>
              </a:clrFrom>
              <a:clrTo>
                <a:srgbClr val="FFFFFF">
                  <a:alpha val="0"/>
                </a:srgbClr>
              </a:clrTo>
            </a:clrChange>
          </a:blip>
          <a:srcRect l="3999" t="25999" r="3999" b="22000"/>
          <a:stretch>
            <a:fillRect/>
          </a:stretch>
        </p:blipFill>
        <p:spPr bwMode="auto">
          <a:xfrm>
            <a:off x="5715000" y="2166938"/>
            <a:ext cx="1347788" cy="762000"/>
          </a:xfrm>
          <a:prstGeom prst="rect">
            <a:avLst/>
          </a:prstGeom>
          <a:noFill/>
          <a:ln w="9525">
            <a:noFill/>
            <a:miter lim="800000"/>
            <a:headEnd/>
            <a:tailEnd/>
          </a:ln>
        </p:spPr>
      </p:pic>
      <p:pic>
        <p:nvPicPr>
          <p:cNvPr id="17438" name="Picture 2" descr="Syntel_Logo.jpeg"/>
          <p:cNvPicPr>
            <a:picLocks noChangeAspect="1"/>
          </p:cNvPicPr>
          <p:nvPr/>
        </p:nvPicPr>
        <p:blipFill>
          <a:blip r:embed="rId29" cstate="print"/>
          <a:srcRect/>
          <a:stretch>
            <a:fillRect/>
          </a:stretch>
        </p:blipFill>
        <p:spPr bwMode="auto">
          <a:xfrm>
            <a:off x="2743200" y="5791200"/>
            <a:ext cx="1657350" cy="423863"/>
          </a:xfrm>
          <a:prstGeom prst="rect">
            <a:avLst/>
          </a:prstGeom>
          <a:noFill/>
          <a:ln w="9525">
            <a:noFill/>
            <a:miter lim="800000"/>
            <a:headEnd/>
            <a:tailEnd/>
          </a:ln>
        </p:spPr>
      </p:pic>
      <p:pic>
        <p:nvPicPr>
          <p:cNvPr id="17439" name="Picture 4" descr="spice jet.jpg"/>
          <p:cNvPicPr>
            <a:picLocks noChangeAspect="1"/>
          </p:cNvPicPr>
          <p:nvPr/>
        </p:nvPicPr>
        <p:blipFill>
          <a:blip r:embed="rId30" cstate="print"/>
          <a:srcRect/>
          <a:stretch>
            <a:fillRect/>
          </a:stretch>
        </p:blipFill>
        <p:spPr bwMode="auto">
          <a:xfrm>
            <a:off x="76200" y="6280150"/>
            <a:ext cx="1422400" cy="493713"/>
          </a:xfrm>
          <a:prstGeom prst="rect">
            <a:avLst/>
          </a:prstGeom>
          <a:noFill/>
          <a:ln w="9525">
            <a:noFill/>
            <a:miter lim="800000"/>
            <a:headEnd/>
            <a:tailEnd/>
          </a:ln>
        </p:spPr>
      </p:pic>
      <p:pic>
        <p:nvPicPr>
          <p:cNvPr id="17440" name="Picture 5" descr="yamaha.jpg"/>
          <p:cNvPicPr>
            <a:picLocks noChangeAspect="1"/>
          </p:cNvPicPr>
          <p:nvPr/>
        </p:nvPicPr>
        <p:blipFill>
          <a:blip r:embed="rId31" cstate="print"/>
          <a:srcRect l="7433"/>
          <a:stretch>
            <a:fillRect/>
          </a:stretch>
        </p:blipFill>
        <p:spPr bwMode="auto">
          <a:xfrm>
            <a:off x="6350" y="5029200"/>
            <a:ext cx="1517650" cy="609600"/>
          </a:xfrm>
          <a:prstGeom prst="rect">
            <a:avLst/>
          </a:prstGeom>
          <a:noFill/>
          <a:ln w="9525">
            <a:noFill/>
            <a:miter lim="800000"/>
            <a:headEnd/>
            <a:tailEnd/>
          </a:ln>
        </p:spPr>
      </p:pic>
      <p:pic>
        <p:nvPicPr>
          <p:cNvPr id="17441" name="Picture 6" descr="Formula One.jpg"/>
          <p:cNvPicPr>
            <a:picLocks noChangeAspect="1"/>
          </p:cNvPicPr>
          <p:nvPr/>
        </p:nvPicPr>
        <p:blipFill>
          <a:blip r:embed="rId32" cstate="print"/>
          <a:srcRect/>
          <a:stretch>
            <a:fillRect/>
          </a:stretch>
        </p:blipFill>
        <p:spPr bwMode="auto">
          <a:xfrm>
            <a:off x="1071563" y="4572000"/>
            <a:ext cx="1128712" cy="439738"/>
          </a:xfrm>
          <a:prstGeom prst="rect">
            <a:avLst/>
          </a:prstGeom>
          <a:noFill/>
          <a:ln w="9525">
            <a:noFill/>
            <a:miter lim="800000"/>
            <a:headEnd/>
            <a:tailEnd/>
          </a:ln>
        </p:spPr>
      </p:pic>
      <p:pic>
        <p:nvPicPr>
          <p:cNvPr id="17442" name="Picture 7" descr="csc.jpg"/>
          <p:cNvPicPr>
            <a:picLocks noChangeAspect="1"/>
          </p:cNvPicPr>
          <p:nvPr/>
        </p:nvPicPr>
        <p:blipFill>
          <a:blip r:embed="rId33" cstate="print"/>
          <a:srcRect/>
          <a:stretch>
            <a:fillRect/>
          </a:stretch>
        </p:blipFill>
        <p:spPr bwMode="auto">
          <a:xfrm>
            <a:off x="152400" y="4495800"/>
            <a:ext cx="922338" cy="527050"/>
          </a:xfrm>
          <a:prstGeom prst="rect">
            <a:avLst/>
          </a:prstGeom>
          <a:noFill/>
          <a:ln w="9525">
            <a:noFill/>
            <a:miter lim="800000"/>
            <a:headEnd/>
            <a:tailEnd/>
          </a:ln>
        </p:spPr>
      </p:pic>
      <p:pic>
        <p:nvPicPr>
          <p:cNvPr id="17443" name="Picture 18" descr="Birlasoft logo.gif"/>
          <p:cNvPicPr>
            <a:picLocks noChangeAspect="1"/>
          </p:cNvPicPr>
          <p:nvPr/>
        </p:nvPicPr>
        <p:blipFill>
          <a:blip r:embed="rId34" cstate="print"/>
          <a:srcRect/>
          <a:stretch>
            <a:fillRect/>
          </a:stretch>
        </p:blipFill>
        <p:spPr bwMode="auto">
          <a:xfrm>
            <a:off x="3505200" y="5207000"/>
            <a:ext cx="1828800" cy="355600"/>
          </a:xfrm>
          <a:prstGeom prst="rect">
            <a:avLst/>
          </a:prstGeom>
          <a:noFill/>
          <a:ln w="9525">
            <a:noFill/>
            <a:miter lim="800000"/>
            <a:headEnd/>
            <a:tailEnd/>
          </a:ln>
        </p:spPr>
      </p:pic>
      <p:pic>
        <p:nvPicPr>
          <p:cNvPr id="17445" name="Picture 10" descr="index.jpeg"/>
          <p:cNvPicPr>
            <a:picLocks noChangeAspect="1"/>
          </p:cNvPicPr>
          <p:nvPr/>
        </p:nvPicPr>
        <p:blipFill>
          <a:blip r:embed="rId35" cstate="print"/>
          <a:srcRect/>
          <a:stretch>
            <a:fillRect/>
          </a:stretch>
        </p:blipFill>
        <p:spPr bwMode="auto">
          <a:xfrm>
            <a:off x="7643813" y="6215063"/>
            <a:ext cx="1066800" cy="449262"/>
          </a:xfrm>
          <a:prstGeom prst="rect">
            <a:avLst/>
          </a:prstGeom>
          <a:noFill/>
          <a:ln w="9525">
            <a:noFill/>
            <a:miter lim="800000"/>
            <a:headEnd/>
            <a:tailEnd/>
          </a:ln>
        </p:spPr>
      </p:pic>
      <p:pic>
        <p:nvPicPr>
          <p:cNvPr id="17446" name="Picture 57" descr="lanco logo.gif"/>
          <p:cNvPicPr>
            <a:picLocks noChangeAspect="1"/>
          </p:cNvPicPr>
          <p:nvPr/>
        </p:nvPicPr>
        <p:blipFill>
          <a:blip r:embed="rId36" cstate="print"/>
          <a:srcRect/>
          <a:stretch>
            <a:fillRect/>
          </a:stretch>
        </p:blipFill>
        <p:spPr bwMode="auto">
          <a:xfrm>
            <a:off x="5187950" y="4098925"/>
            <a:ext cx="1384300" cy="244475"/>
          </a:xfrm>
          <a:prstGeom prst="rect">
            <a:avLst/>
          </a:prstGeom>
          <a:noFill/>
          <a:ln w="9525">
            <a:noFill/>
            <a:miter lim="800000"/>
            <a:headEnd/>
            <a:tailEnd/>
          </a:ln>
        </p:spPr>
      </p:pic>
      <p:pic>
        <p:nvPicPr>
          <p:cNvPr id="17447" name="Picture 39"/>
          <p:cNvPicPr>
            <a:picLocks noChangeAspect="1" noChangeArrowheads="1"/>
          </p:cNvPicPr>
          <p:nvPr/>
        </p:nvPicPr>
        <p:blipFill>
          <a:blip r:embed="rId37" cstate="print"/>
          <a:srcRect/>
          <a:stretch>
            <a:fillRect/>
          </a:stretch>
        </p:blipFill>
        <p:spPr bwMode="auto">
          <a:xfrm>
            <a:off x="2438400" y="4343400"/>
            <a:ext cx="971550" cy="784225"/>
          </a:xfrm>
          <a:prstGeom prst="rect">
            <a:avLst/>
          </a:prstGeom>
          <a:noFill/>
          <a:ln w="9525">
            <a:noFill/>
            <a:miter lim="800000"/>
            <a:headEnd/>
            <a:tailEnd/>
          </a:ln>
        </p:spPr>
      </p:pic>
      <p:pic>
        <p:nvPicPr>
          <p:cNvPr id="17448" name="Picture 11" descr="ericsson_logo.jpeg"/>
          <p:cNvPicPr>
            <a:picLocks noChangeAspect="1"/>
          </p:cNvPicPr>
          <p:nvPr/>
        </p:nvPicPr>
        <p:blipFill>
          <a:blip r:embed="rId38" cstate="print"/>
          <a:srcRect/>
          <a:stretch>
            <a:fillRect/>
          </a:stretch>
        </p:blipFill>
        <p:spPr bwMode="auto">
          <a:xfrm>
            <a:off x="1676400" y="5562600"/>
            <a:ext cx="785813" cy="685800"/>
          </a:xfrm>
          <a:prstGeom prst="rect">
            <a:avLst/>
          </a:prstGeom>
          <a:noFill/>
          <a:ln w="9525">
            <a:noFill/>
            <a:miter lim="800000"/>
            <a:headEnd/>
            <a:tailEnd/>
          </a:ln>
        </p:spPr>
      </p:pic>
      <p:pic>
        <p:nvPicPr>
          <p:cNvPr id="17449" name="Picture 12" descr="airtel.jpg"/>
          <p:cNvPicPr>
            <a:picLocks noChangeAspect="1"/>
          </p:cNvPicPr>
          <p:nvPr/>
        </p:nvPicPr>
        <p:blipFill>
          <a:blip r:embed="rId39" cstate="print"/>
          <a:srcRect/>
          <a:stretch>
            <a:fillRect/>
          </a:stretch>
        </p:blipFill>
        <p:spPr bwMode="auto">
          <a:xfrm>
            <a:off x="7467600" y="3200400"/>
            <a:ext cx="1600200" cy="579438"/>
          </a:xfrm>
          <a:prstGeom prst="rect">
            <a:avLst/>
          </a:prstGeom>
          <a:noFill/>
          <a:ln w="9525">
            <a:noFill/>
            <a:miter lim="800000"/>
            <a:headEnd/>
            <a:tailEnd/>
          </a:ln>
        </p:spPr>
      </p:pic>
      <p:pic>
        <p:nvPicPr>
          <p:cNvPr id="17450" name="Picture 13" descr="apollo.jpg"/>
          <p:cNvPicPr>
            <a:picLocks noChangeAspect="1"/>
          </p:cNvPicPr>
          <p:nvPr/>
        </p:nvPicPr>
        <p:blipFill>
          <a:blip r:embed="rId40" cstate="print"/>
          <a:srcRect/>
          <a:stretch>
            <a:fillRect/>
          </a:stretch>
        </p:blipFill>
        <p:spPr bwMode="auto">
          <a:xfrm>
            <a:off x="2827338" y="3124200"/>
            <a:ext cx="1211262" cy="431800"/>
          </a:xfrm>
          <a:prstGeom prst="rect">
            <a:avLst/>
          </a:prstGeom>
          <a:noFill/>
          <a:ln w="9525">
            <a:noFill/>
            <a:miter lim="800000"/>
            <a:headEnd/>
            <a:tailEnd/>
          </a:ln>
        </p:spPr>
      </p:pic>
      <p:pic>
        <p:nvPicPr>
          <p:cNvPr id="17451" name="Picture 15" descr="Redifussion365.jpeg"/>
          <p:cNvPicPr>
            <a:picLocks noChangeAspect="1"/>
          </p:cNvPicPr>
          <p:nvPr/>
        </p:nvPicPr>
        <p:blipFill>
          <a:blip r:embed="rId41" cstate="print"/>
          <a:srcRect/>
          <a:stretch>
            <a:fillRect/>
          </a:stretch>
        </p:blipFill>
        <p:spPr bwMode="auto">
          <a:xfrm>
            <a:off x="84138" y="5676900"/>
            <a:ext cx="1363662" cy="541338"/>
          </a:xfrm>
          <a:prstGeom prst="rect">
            <a:avLst/>
          </a:prstGeom>
          <a:noFill/>
          <a:ln w="9525">
            <a:noFill/>
            <a:miter lim="800000"/>
            <a:headEnd/>
            <a:tailEnd/>
          </a:ln>
        </p:spPr>
      </p:pic>
      <p:pic>
        <p:nvPicPr>
          <p:cNvPr id="17452" name="Picture 16" descr="Suzuki-Logo.jpeg"/>
          <p:cNvPicPr>
            <a:picLocks noChangeAspect="1"/>
          </p:cNvPicPr>
          <p:nvPr/>
        </p:nvPicPr>
        <p:blipFill>
          <a:blip r:embed="rId42" cstate="print"/>
          <a:srcRect t="21346" b="17581"/>
          <a:stretch>
            <a:fillRect/>
          </a:stretch>
        </p:blipFill>
        <p:spPr bwMode="auto">
          <a:xfrm>
            <a:off x="3657600" y="4495800"/>
            <a:ext cx="968375" cy="611188"/>
          </a:xfrm>
          <a:prstGeom prst="rect">
            <a:avLst/>
          </a:prstGeom>
          <a:noFill/>
          <a:ln w="9525">
            <a:noFill/>
            <a:miter lim="800000"/>
            <a:headEnd/>
            <a:tailEnd/>
          </a:ln>
        </p:spPr>
      </p:pic>
      <p:pic>
        <p:nvPicPr>
          <p:cNvPr id="17453" name="Picture 17" descr="Bharti-Infratel1.jpeg"/>
          <p:cNvPicPr>
            <a:picLocks noChangeAspect="1"/>
          </p:cNvPicPr>
          <p:nvPr/>
        </p:nvPicPr>
        <p:blipFill>
          <a:blip r:embed="rId43" cstate="print"/>
          <a:srcRect/>
          <a:stretch>
            <a:fillRect/>
          </a:stretch>
        </p:blipFill>
        <p:spPr bwMode="auto">
          <a:xfrm>
            <a:off x="838200" y="3352800"/>
            <a:ext cx="1357313" cy="1143000"/>
          </a:xfrm>
          <a:prstGeom prst="rect">
            <a:avLst/>
          </a:prstGeom>
          <a:noFill/>
          <a:ln w="9525">
            <a:noFill/>
            <a:miter lim="800000"/>
            <a:headEnd/>
            <a:tailEnd/>
          </a:ln>
        </p:spPr>
      </p:pic>
      <p:pic>
        <p:nvPicPr>
          <p:cNvPr id="17455" name="Picture 58" descr="RJcorp.gif"/>
          <p:cNvPicPr>
            <a:picLocks noChangeAspect="1"/>
          </p:cNvPicPr>
          <p:nvPr/>
        </p:nvPicPr>
        <p:blipFill>
          <a:blip r:embed="rId44" cstate="print"/>
          <a:srcRect/>
          <a:stretch>
            <a:fillRect/>
          </a:stretch>
        </p:blipFill>
        <p:spPr bwMode="auto">
          <a:xfrm>
            <a:off x="8072438" y="1616075"/>
            <a:ext cx="800100" cy="517525"/>
          </a:xfrm>
          <a:prstGeom prst="rect">
            <a:avLst/>
          </a:prstGeom>
          <a:noFill/>
          <a:ln w="9525">
            <a:noFill/>
            <a:miter lim="800000"/>
            <a:headEnd/>
            <a:tailEnd/>
          </a:ln>
        </p:spPr>
      </p:pic>
      <p:pic>
        <p:nvPicPr>
          <p:cNvPr id="17456" name="Picture 59" descr="aon_hewitt_logo_red_blue_large.jpg"/>
          <p:cNvPicPr>
            <a:picLocks noChangeAspect="1"/>
          </p:cNvPicPr>
          <p:nvPr/>
        </p:nvPicPr>
        <p:blipFill>
          <a:blip r:embed="rId45" cstate="print"/>
          <a:srcRect/>
          <a:stretch>
            <a:fillRect/>
          </a:stretch>
        </p:blipFill>
        <p:spPr bwMode="auto">
          <a:xfrm>
            <a:off x="7273212" y="5105400"/>
            <a:ext cx="1943878" cy="762000"/>
          </a:xfrm>
          <a:prstGeom prst="rect">
            <a:avLst/>
          </a:prstGeom>
          <a:noFill/>
          <a:ln w="9525">
            <a:noFill/>
            <a:miter lim="800000"/>
            <a:headEnd/>
            <a:tailEnd/>
          </a:ln>
        </p:spPr>
      </p:pic>
      <p:sp>
        <p:nvSpPr>
          <p:cNvPr id="17457" name="Rectangle 2"/>
          <p:cNvSpPr txBox="1">
            <a:spLocks noChangeArrowheads="1"/>
          </p:cNvSpPr>
          <p:nvPr/>
        </p:nvSpPr>
        <p:spPr bwMode="auto">
          <a:xfrm>
            <a:off x="0" y="0"/>
            <a:ext cx="9144000" cy="457200"/>
          </a:xfrm>
          <a:prstGeom prst="rect">
            <a:avLst/>
          </a:prstGeom>
          <a:solidFill>
            <a:srgbClr val="0070C0"/>
          </a:solidFill>
          <a:ln w="9525">
            <a:noFill/>
            <a:miter lim="800000"/>
            <a:headEnd/>
            <a:tailEnd/>
          </a:ln>
        </p:spPr>
        <p:txBody>
          <a:bodyPr anchor="ctr"/>
          <a:lstStyle/>
          <a:p>
            <a:pPr algn="ctr"/>
            <a:r>
              <a:rPr lang="en-US" sz="2800" b="1">
                <a:solidFill>
                  <a:schemeClr val="bg1"/>
                </a:solidFill>
                <a:latin typeface="Calibri" pitchFamily="34" charset="0"/>
              </a:rPr>
              <a:t>Our Clients</a:t>
            </a:r>
          </a:p>
        </p:txBody>
      </p:sp>
      <p:pic>
        <p:nvPicPr>
          <p:cNvPr id="17458" name="Picture 1" descr="Maynard - Leigh Logo copy"/>
          <p:cNvPicPr>
            <a:picLocks noChangeAspect="1" noChangeArrowheads="1"/>
          </p:cNvPicPr>
          <p:nvPr/>
        </p:nvPicPr>
        <p:blipFill>
          <a:blip r:embed="rId46" cstate="print"/>
          <a:srcRect/>
          <a:stretch>
            <a:fillRect/>
          </a:stretch>
        </p:blipFill>
        <p:spPr bwMode="auto">
          <a:xfrm>
            <a:off x="8358188" y="0"/>
            <a:ext cx="785812" cy="757238"/>
          </a:xfrm>
          <a:prstGeom prst="rect">
            <a:avLst/>
          </a:prstGeom>
          <a:noFill/>
          <a:ln w="9525">
            <a:noFill/>
            <a:miter lim="800000"/>
            <a:headEnd/>
            <a:tailEnd/>
          </a:ln>
        </p:spPr>
      </p:pic>
      <p:pic>
        <p:nvPicPr>
          <p:cNvPr id="17459" name="Picture 59" descr="US Embassy.jpg"/>
          <p:cNvPicPr>
            <a:picLocks noChangeAspect="1"/>
          </p:cNvPicPr>
          <p:nvPr/>
        </p:nvPicPr>
        <p:blipFill>
          <a:blip r:embed="rId47" cstate="print"/>
          <a:srcRect/>
          <a:stretch>
            <a:fillRect/>
          </a:stretch>
        </p:blipFill>
        <p:spPr bwMode="auto">
          <a:xfrm>
            <a:off x="6629400" y="5029200"/>
            <a:ext cx="790575" cy="795338"/>
          </a:xfrm>
          <a:prstGeom prst="rect">
            <a:avLst/>
          </a:prstGeom>
          <a:noFill/>
          <a:ln w="9525">
            <a:noFill/>
            <a:miter lim="800000"/>
            <a:headEnd/>
            <a:tailEnd/>
          </a:ln>
        </p:spPr>
      </p:pic>
      <p:pic>
        <p:nvPicPr>
          <p:cNvPr id="17460" name="Picture 2" descr="C:\Things\Work\MLA\Images\Logo's\AstraZeneca-Logo-1.jpg"/>
          <p:cNvPicPr>
            <a:picLocks noChangeAspect="1" noChangeArrowheads="1"/>
          </p:cNvPicPr>
          <p:nvPr/>
        </p:nvPicPr>
        <p:blipFill>
          <a:blip r:embed="rId48" cstate="print"/>
          <a:srcRect/>
          <a:stretch>
            <a:fillRect/>
          </a:stretch>
        </p:blipFill>
        <p:spPr bwMode="auto">
          <a:xfrm>
            <a:off x="228600" y="952500"/>
            <a:ext cx="1270000" cy="571500"/>
          </a:xfrm>
          <a:prstGeom prst="rect">
            <a:avLst/>
          </a:prstGeom>
          <a:noFill/>
          <a:ln w="9525">
            <a:noFill/>
            <a:miter lim="800000"/>
            <a:headEnd/>
            <a:tailEnd/>
          </a:ln>
        </p:spPr>
      </p:pic>
      <p:pic>
        <p:nvPicPr>
          <p:cNvPr id="17462" name="Picture 62" descr="stryker_logo.png"/>
          <p:cNvPicPr>
            <a:picLocks noChangeAspect="1"/>
          </p:cNvPicPr>
          <p:nvPr/>
        </p:nvPicPr>
        <p:blipFill>
          <a:blip r:embed="rId49" cstate="print"/>
          <a:srcRect/>
          <a:stretch>
            <a:fillRect/>
          </a:stretch>
        </p:blipFill>
        <p:spPr bwMode="auto">
          <a:xfrm>
            <a:off x="5486400" y="5029200"/>
            <a:ext cx="906463" cy="598488"/>
          </a:xfrm>
          <a:prstGeom prst="rect">
            <a:avLst/>
          </a:prstGeom>
          <a:noFill/>
          <a:ln w="9525">
            <a:noFill/>
            <a:miter lim="800000"/>
            <a:headEnd/>
            <a:tailEnd/>
          </a:ln>
        </p:spPr>
      </p:pic>
      <p:pic>
        <p:nvPicPr>
          <p:cNvPr id="17463" name="Picture 50" descr="E:\Maynard Leigh Associates\Images &amp; Videos\LOGO\tata-docomo-logo-2.jpg"/>
          <p:cNvPicPr>
            <a:picLocks noChangeAspect="1" noChangeArrowheads="1"/>
          </p:cNvPicPr>
          <p:nvPr/>
        </p:nvPicPr>
        <p:blipFill>
          <a:blip r:embed="rId50" cstate="print"/>
          <a:srcRect/>
          <a:stretch>
            <a:fillRect/>
          </a:stretch>
        </p:blipFill>
        <p:spPr bwMode="auto">
          <a:xfrm>
            <a:off x="1592263" y="3733800"/>
            <a:ext cx="2122487" cy="533400"/>
          </a:xfrm>
          <a:prstGeom prst="rect">
            <a:avLst/>
          </a:prstGeom>
          <a:noFill/>
          <a:ln w="9525">
            <a:noFill/>
            <a:miter lim="800000"/>
            <a:headEnd/>
            <a:tailEnd/>
          </a:ln>
        </p:spPr>
      </p:pic>
      <p:pic>
        <p:nvPicPr>
          <p:cNvPr id="17464" name="Picture 2" descr="C:\Kanika\Design\Logo\max logo with tag line.jpg"/>
          <p:cNvPicPr>
            <a:picLocks noChangeAspect="1" noChangeArrowheads="1"/>
          </p:cNvPicPr>
          <p:nvPr/>
        </p:nvPicPr>
        <p:blipFill>
          <a:blip r:embed="rId51" cstate="print"/>
          <a:srcRect/>
          <a:stretch>
            <a:fillRect/>
          </a:stretch>
        </p:blipFill>
        <p:spPr bwMode="auto">
          <a:xfrm>
            <a:off x="6019800" y="2867025"/>
            <a:ext cx="1219200" cy="876300"/>
          </a:xfrm>
          <a:prstGeom prst="rect">
            <a:avLst/>
          </a:prstGeom>
          <a:noFill/>
          <a:ln w="9525">
            <a:noFill/>
            <a:miter lim="800000"/>
            <a:headEnd/>
            <a:tailEnd/>
          </a:ln>
        </p:spPr>
      </p:pic>
      <p:pic>
        <p:nvPicPr>
          <p:cNvPr id="17465" name="Picture 23" descr="Wells Fargo Logo.gif"/>
          <p:cNvPicPr>
            <a:picLocks noChangeAspect="1"/>
          </p:cNvPicPr>
          <p:nvPr/>
        </p:nvPicPr>
        <p:blipFill>
          <a:blip r:embed="rId52" cstate="print"/>
          <a:srcRect/>
          <a:stretch>
            <a:fillRect/>
          </a:stretch>
        </p:blipFill>
        <p:spPr bwMode="auto">
          <a:xfrm>
            <a:off x="152400" y="3505200"/>
            <a:ext cx="762000" cy="762000"/>
          </a:xfrm>
          <a:prstGeom prst="rect">
            <a:avLst/>
          </a:prstGeom>
          <a:noFill/>
          <a:ln w="9525">
            <a:noFill/>
            <a:miter lim="800000"/>
            <a:headEnd/>
            <a:tailEnd/>
          </a:ln>
        </p:spPr>
      </p:pic>
      <p:pic>
        <p:nvPicPr>
          <p:cNvPr id="17466" name="Picture 2" descr="http://upload.wikimedia.org/wikipedia/commons/thumb/c/ce/Coca-Cola_logo.svg/800px-Coca-Cola_logo.svg.png"/>
          <p:cNvPicPr>
            <a:picLocks noChangeAspect="1" noChangeArrowheads="1"/>
          </p:cNvPicPr>
          <p:nvPr/>
        </p:nvPicPr>
        <p:blipFill>
          <a:blip r:embed="rId53" cstate="print"/>
          <a:srcRect/>
          <a:stretch>
            <a:fillRect/>
          </a:stretch>
        </p:blipFill>
        <p:spPr bwMode="auto">
          <a:xfrm>
            <a:off x="304800" y="533400"/>
            <a:ext cx="1676400" cy="549275"/>
          </a:xfrm>
          <a:prstGeom prst="rect">
            <a:avLst/>
          </a:prstGeom>
          <a:noFill/>
          <a:ln w="9525">
            <a:noFill/>
            <a:miter lim="800000"/>
            <a:headEnd/>
            <a:tailEnd/>
          </a:ln>
        </p:spPr>
      </p:pic>
      <p:sp>
        <p:nvSpPr>
          <p:cNvPr id="17467" name="AutoShape 4" descr="http://upload.wikimedia.org/wikipedia/commons/e/e2/McKinsey_and_Company_Logo_1.sv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17468" name="AutoShape 6" descr="http://upload.wikimedia.org/wikipedia/commons/e/e2/McKinsey_and_Company_Logo_1.sv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17469" name="Picture 9" descr="http://israelbrain.org/wp-content/uploads/2013/09/mckinsey-and-company-logo.png"/>
          <p:cNvPicPr>
            <a:picLocks noChangeAspect="1" noChangeArrowheads="1"/>
          </p:cNvPicPr>
          <p:nvPr/>
        </p:nvPicPr>
        <p:blipFill>
          <a:blip r:embed="rId54" cstate="print"/>
          <a:srcRect/>
          <a:stretch>
            <a:fillRect/>
          </a:stretch>
        </p:blipFill>
        <p:spPr bwMode="auto">
          <a:xfrm>
            <a:off x="3052864" y="620688"/>
            <a:ext cx="2959296" cy="369912"/>
          </a:xfrm>
          <a:prstGeom prst="rect">
            <a:avLst/>
          </a:prstGeom>
          <a:noFill/>
          <a:ln w="9525">
            <a:noFill/>
            <a:miter lim="800000"/>
            <a:headEnd/>
            <a:tailEnd/>
          </a:ln>
        </p:spPr>
      </p:pic>
      <p:pic>
        <p:nvPicPr>
          <p:cNvPr id="17470" name="Picture 59" descr="gap-logo.png"/>
          <p:cNvPicPr>
            <a:picLocks noChangeAspect="1"/>
          </p:cNvPicPr>
          <p:nvPr/>
        </p:nvPicPr>
        <p:blipFill>
          <a:blip r:embed="rId55" cstate="print"/>
          <a:srcRect/>
          <a:stretch>
            <a:fillRect/>
          </a:stretch>
        </p:blipFill>
        <p:spPr bwMode="auto">
          <a:xfrm>
            <a:off x="2209800" y="533400"/>
            <a:ext cx="647700" cy="647700"/>
          </a:xfrm>
          <a:prstGeom prst="rect">
            <a:avLst/>
          </a:prstGeom>
          <a:noFill/>
          <a:ln w="9525">
            <a:noFill/>
            <a:miter lim="800000"/>
            <a:headEnd/>
            <a:tailEnd/>
          </a:ln>
        </p:spPr>
      </p:pic>
      <p:pic>
        <p:nvPicPr>
          <p:cNvPr id="2050" name="Picture 2" descr="http://t3.gstatic.com/images?q=tbn:ANd9GcRpV_6CbzpJSGV43hNFp2DtSTMaspOjpz6wdyQ5uHc57WfS_Zrv"/>
          <p:cNvPicPr>
            <a:picLocks noChangeAspect="1" noChangeArrowheads="1"/>
          </p:cNvPicPr>
          <p:nvPr/>
        </p:nvPicPr>
        <p:blipFill>
          <a:blip r:embed="rId56" cstate="print"/>
          <a:srcRect/>
          <a:stretch>
            <a:fillRect/>
          </a:stretch>
        </p:blipFill>
        <p:spPr bwMode="auto">
          <a:xfrm>
            <a:off x="0" y="2133600"/>
            <a:ext cx="2475852" cy="685800"/>
          </a:xfrm>
          <a:prstGeom prst="rect">
            <a:avLst/>
          </a:prstGeom>
          <a:noFill/>
        </p:spPr>
      </p:pic>
      <p:pic>
        <p:nvPicPr>
          <p:cNvPr id="62" name="Picture 61" descr="http://1.bp.blogspot.com/-q6KctzyvpxU/UdK18T-GYWI/AAAAAAAAaic/SRCL__L9O_M/s917/EY+logo+2013.png"/>
          <p:cNvPicPr/>
          <p:nvPr/>
        </p:nvPicPr>
        <p:blipFill>
          <a:blip r:embed="rId57" cstate="print"/>
          <a:srcRect/>
          <a:stretch>
            <a:fillRect/>
          </a:stretch>
        </p:blipFill>
        <p:spPr bwMode="auto">
          <a:xfrm>
            <a:off x="6019800" y="457200"/>
            <a:ext cx="1066800" cy="1143000"/>
          </a:xfrm>
          <a:prstGeom prst="rect">
            <a:avLst/>
          </a:prstGeom>
          <a:noFill/>
          <a:ln w="9525">
            <a:noFill/>
            <a:miter lim="800000"/>
            <a:headEnd/>
            <a:tailEnd/>
          </a:ln>
        </p:spPr>
      </p:pic>
      <p:pic>
        <p:nvPicPr>
          <p:cNvPr id="63" name="Picture 8" descr="http://www.adaptive.com/wp-content/uploads/2013/01/cognizant_notag_cmyk-01.jpg"/>
          <p:cNvPicPr>
            <a:picLocks noChangeAspect="1" noChangeArrowheads="1"/>
          </p:cNvPicPr>
          <p:nvPr/>
        </p:nvPicPr>
        <p:blipFill>
          <a:blip r:embed="rId58" cstate="print">
            <a:clrChange>
              <a:clrFrom>
                <a:srgbClr val="FFFFFF"/>
              </a:clrFrom>
              <a:clrTo>
                <a:srgbClr val="FFFFFF">
                  <a:alpha val="0"/>
                </a:srgbClr>
              </a:clrTo>
            </a:clrChange>
          </a:blip>
          <a:srcRect/>
          <a:stretch>
            <a:fillRect/>
          </a:stretch>
        </p:blipFill>
        <p:spPr bwMode="auto">
          <a:xfrm>
            <a:off x="6858000" y="685800"/>
            <a:ext cx="2493241" cy="1066800"/>
          </a:xfrm>
          <a:prstGeom prst="rect">
            <a:avLst/>
          </a:prstGeom>
          <a:noFill/>
          <a:ln w="9525">
            <a:noFill/>
            <a:miter lim="800000"/>
            <a:headEnd/>
            <a:tailEnd/>
          </a:ln>
        </p:spPr>
      </p:pic>
      <p:pic>
        <p:nvPicPr>
          <p:cNvPr id="64" name="Picture 4" descr="http://givemeservice.com/wp-content/uploads/2014/03/AMEX-Logo.jpeg"/>
          <p:cNvPicPr>
            <a:picLocks noChangeAspect="1" noChangeArrowheads="1"/>
          </p:cNvPicPr>
          <p:nvPr/>
        </p:nvPicPr>
        <p:blipFill>
          <a:blip r:embed="rId59" cstate="print"/>
          <a:srcRect/>
          <a:stretch>
            <a:fillRect/>
          </a:stretch>
        </p:blipFill>
        <p:spPr bwMode="auto">
          <a:xfrm>
            <a:off x="4724400" y="2606343"/>
            <a:ext cx="1295400" cy="11480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Users\rohit Parewa\Desktop\New MLA logo.png"/>
          <p:cNvPicPr>
            <a:picLocks noChangeAspect="1" noChangeArrowheads="1"/>
          </p:cNvPicPr>
          <p:nvPr/>
        </p:nvPicPr>
        <p:blipFill>
          <a:blip r:embed="rId2" cstate="print"/>
          <a:srcRect/>
          <a:stretch>
            <a:fillRect/>
          </a:stretch>
        </p:blipFill>
        <p:spPr bwMode="auto">
          <a:xfrm>
            <a:off x="3550442" y="2547868"/>
            <a:ext cx="1957662" cy="2176531"/>
          </a:xfrm>
          <a:prstGeom prst="rect">
            <a:avLst/>
          </a:prstGeom>
          <a:noFill/>
        </p:spPr>
      </p:pic>
      <p:pic>
        <p:nvPicPr>
          <p:cNvPr id="37890" name="Picture 2" descr="C:\Documents and Settings\a\My Documents\1 life strategies\Images\Gsk Sonepat\13.jpg"/>
          <p:cNvPicPr>
            <a:picLocks noChangeAspect="1" noChangeArrowheads="1"/>
          </p:cNvPicPr>
          <p:nvPr/>
        </p:nvPicPr>
        <p:blipFill>
          <a:blip r:embed="rId3" cstate="print"/>
          <a:srcRect/>
          <a:stretch>
            <a:fillRect/>
          </a:stretch>
        </p:blipFill>
        <p:spPr bwMode="auto">
          <a:xfrm>
            <a:off x="0" y="3048000"/>
            <a:ext cx="3491880" cy="2286000"/>
          </a:xfrm>
          <a:prstGeom prst="rect">
            <a:avLst/>
          </a:prstGeom>
          <a:noFill/>
          <a:ln w="9525">
            <a:noFill/>
            <a:miter lim="800000"/>
            <a:headEnd/>
            <a:tailEnd/>
          </a:ln>
        </p:spPr>
      </p:pic>
      <p:pic>
        <p:nvPicPr>
          <p:cNvPr id="37891" name="Picture 5" descr="C:\Documents and Settings\a\My Documents\1 life strategies\Images\Formulaone\DSC00259.JPG"/>
          <p:cNvPicPr>
            <a:picLocks noChangeAspect="1" noChangeArrowheads="1"/>
          </p:cNvPicPr>
          <p:nvPr/>
        </p:nvPicPr>
        <p:blipFill>
          <a:blip r:embed="rId4" cstate="print"/>
          <a:srcRect/>
          <a:stretch>
            <a:fillRect/>
          </a:stretch>
        </p:blipFill>
        <p:spPr bwMode="auto">
          <a:xfrm>
            <a:off x="0" y="1676400"/>
            <a:ext cx="3491880" cy="1841500"/>
          </a:xfrm>
          <a:prstGeom prst="rect">
            <a:avLst/>
          </a:prstGeom>
          <a:noFill/>
          <a:ln w="9525">
            <a:noFill/>
            <a:miter lim="800000"/>
            <a:headEnd/>
            <a:tailEnd/>
          </a:ln>
        </p:spPr>
      </p:pic>
      <p:pic>
        <p:nvPicPr>
          <p:cNvPr id="37892" name="Picture 8" descr="E:\Marketing\Maynard Leigh\Website Content editing\Images\for MLA web,borchure,all about us\DSCN2534.JPG"/>
          <p:cNvPicPr>
            <a:picLocks noChangeAspect="1" noChangeArrowheads="1"/>
          </p:cNvPicPr>
          <p:nvPr/>
        </p:nvPicPr>
        <p:blipFill>
          <a:blip r:embed="rId5" cstate="print"/>
          <a:srcRect/>
          <a:stretch>
            <a:fillRect/>
          </a:stretch>
        </p:blipFill>
        <p:spPr bwMode="auto">
          <a:xfrm>
            <a:off x="0" y="0"/>
            <a:ext cx="3048000" cy="2095500"/>
          </a:xfrm>
          <a:prstGeom prst="rect">
            <a:avLst/>
          </a:prstGeom>
          <a:noFill/>
          <a:ln w="9525">
            <a:noFill/>
            <a:miter lim="800000"/>
            <a:headEnd/>
            <a:tailEnd/>
          </a:ln>
        </p:spPr>
      </p:pic>
      <p:pic>
        <p:nvPicPr>
          <p:cNvPr id="37893" name="Picture 5" descr="D:\Training Videos &amp; Pictures\Alcetel lucent\DSC01948.JPG"/>
          <p:cNvPicPr>
            <a:picLocks noChangeAspect="1" noChangeArrowheads="1"/>
          </p:cNvPicPr>
          <p:nvPr/>
        </p:nvPicPr>
        <p:blipFill>
          <a:blip r:embed="rId6" cstate="print"/>
          <a:srcRect/>
          <a:stretch>
            <a:fillRect/>
          </a:stretch>
        </p:blipFill>
        <p:spPr bwMode="auto">
          <a:xfrm>
            <a:off x="0" y="5143500"/>
            <a:ext cx="3048000" cy="1714500"/>
          </a:xfrm>
          <a:prstGeom prst="rect">
            <a:avLst/>
          </a:prstGeom>
          <a:noFill/>
          <a:ln w="9525">
            <a:noFill/>
            <a:miter lim="800000"/>
            <a:headEnd/>
            <a:tailEnd/>
          </a:ln>
        </p:spPr>
      </p:pic>
      <p:pic>
        <p:nvPicPr>
          <p:cNvPr id="37894" name="Picture 3" descr="C:\Documents and Settings\a\My Documents\1 life strategies\Images\Rediffusion\DSCN0272.JPG"/>
          <p:cNvPicPr>
            <a:picLocks noChangeAspect="1" noChangeArrowheads="1"/>
          </p:cNvPicPr>
          <p:nvPr/>
        </p:nvPicPr>
        <p:blipFill>
          <a:blip r:embed="rId7" cstate="print"/>
          <a:srcRect/>
          <a:stretch>
            <a:fillRect/>
          </a:stretch>
        </p:blipFill>
        <p:spPr bwMode="auto">
          <a:xfrm>
            <a:off x="3048000" y="0"/>
            <a:ext cx="3124200" cy="2564904"/>
          </a:xfrm>
          <a:prstGeom prst="rect">
            <a:avLst/>
          </a:prstGeom>
          <a:noFill/>
          <a:ln w="9525">
            <a:noFill/>
            <a:miter lim="800000"/>
            <a:headEnd/>
            <a:tailEnd/>
          </a:ln>
        </p:spPr>
      </p:pic>
      <p:pic>
        <p:nvPicPr>
          <p:cNvPr id="37895" name="Picture 3" descr="D:\1\Mydocs in D\1 life strategies\Images\for MLA web,borchure,all about us\DSC01776.JPG"/>
          <p:cNvPicPr>
            <a:picLocks noChangeAspect="1" noChangeArrowheads="1"/>
          </p:cNvPicPr>
          <p:nvPr/>
        </p:nvPicPr>
        <p:blipFill>
          <a:blip r:embed="rId8" cstate="print"/>
          <a:srcRect/>
          <a:stretch>
            <a:fillRect/>
          </a:stretch>
        </p:blipFill>
        <p:spPr bwMode="auto">
          <a:xfrm>
            <a:off x="5994400" y="0"/>
            <a:ext cx="3149600" cy="2133600"/>
          </a:xfrm>
          <a:prstGeom prst="rect">
            <a:avLst/>
          </a:prstGeom>
          <a:noFill/>
          <a:ln w="9525">
            <a:noFill/>
            <a:miter lim="800000"/>
            <a:headEnd/>
            <a:tailEnd/>
          </a:ln>
        </p:spPr>
      </p:pic>
      <p:pic>
        <p:nvPicPr>
          <p:cNvPr id="37896" name="Picture 2" descr="D:\1\Mydocs in D\1 life strategies\Images\for MLA web,borchure,all about us\DSC01945.JPG"/>
          <p:cNvPicPr>
            <a:picLocks noChangeAspect="1" noChangeArrowheads="1"/>
          </p:cNvPicPr>
          <p:nvPr/>
        </p:nvPicPr>
        <p:blipFill>
          <a:blip r:embed="rId9" cstate="print"/>
          <a:srcRect/>
          <a:stretch>
            <a:fillRect/>
          </a:stretch>
        </p:blipFill>
        <p:spPr bwMode="auto">
          <a:xfrm>
            <a:off x="5580112" y="2057400"/>
            <a:ext cx="3563888" cy="1808163"/>
          </a:xfrm>
          <a:prstGeom prst="rect">
            <a:avLst/>
          </a:prstGeom>
          <a:noFill/>
          <a:ln w="9525">
            <a:noFill/>
            <a:miter lim="800000"/>
            <a:headEnd/>
            <a:tailEnd/>
          </a:ln>
        </p:spPr>
      </p:pic>
      <p:pic>
        <p:nvPicPr>
          <p:cNvPr id="37897" name="Picture 5" descr="C:\Documents and Settings\a\My Documents\1 life strategies\Images\Gsk Sonepat\5.jpg"/>
          <p:cNvPicPr>
            <a:picLocks noChangeAspect="1" noChangeArrowheads="1"/>
          </p:cNvPicPr>
          <p:nvPr/>
        </p:nvPicPr>
        <p:blipFill>
          <a:blip r:embed="rId10" cstate="print"/>
          <a:srcRect/>
          <a:stretch>
            <a:fillRect/>
          </a:stretch>
        </p:blipFill>
        <p:spPr bwMode="auto">
          <a:xfrm>
            <a:off x="5943600" y="4724400"/>
            <a:ext cx="3200400" cy="2133600"/>
          </a:xfrm>
          <a:prstGeom prst="rect">
            <a:avLst/>
          </a:prstGeom>
          <a:noFill/>
          <a:ln w="9525">
            <a:noFill/>
            <a:miter lim="800000"/>
            <a:headEnd/>
            <a:tailEnd/>
          </a:ln>
        </p:spPr>
      </p:pic>
      <p:pic>
        <p:nvPicPr>
          <p:cNvPr id="37898" name="Picture 4" descr="C:\Documents and Settings\a\My Documents\1 life strategies\Images\Autodesk Team Building\3.jpg"/>
          <p:cNvPicPr>
            <a:picLocks noChangeAspect="1" noChangeArrowheads="1"/>
          </p:cNvPicPr>
          <p:nvPr/>
        </p:nvPicPr>
        <p:blipFill>
          <a:blip r:embed="rId11" cstate="print"/>
          <a:srcRect/>
          <a:stretch>
            <a:fillRect/>
          </a:stretch>
        </p:blipFill>
        <p:spPr bwMode="auto">
          <a:xfrm>
            <a:off x="3048000" y="4437113"/>
            <a:ext cx="2895600" cy="2420888"/>
          </a:xfrm>
          <a:prstGeom prst="rect">
            <a:avLst/>
          </a:prstGeom>
          <a:noFill/>
          <a:ln w="9525">
            <a:noFill/>
            <a:miter lim="800000"/>
            <a:headEnd/>
            <a:tailEnd/>
          </a:ln>
        </p:spPr>
      </p:pic>
      <p:pic>
        <p:nvPicPr>
          <p:cNvPr id="37899" name="Picture 2" descr="E:\Life strategies Stamp &amp; Signature\Maitri Gopalakrishna Images\DSCN0043.JPG"/>
          <p:cNvPicPr>
            <a:picLocks noChangeAspect="1" noChangeArrowheads="1"/>
          </p:cNvPicPr>
          <p:nvPr/>
        </p:nvPicPr>
        <p:blipFill>
          <a:blip r:embed="rId12" cstate="print"/>
          <a:srcRect t="25830" b="9271"/>
          <a:stretch>
            <a:fillRect/>
          </a:stretch>
        </p:blipFill>
        <p:spPr bwMode="auto">
          <a:xfrm>
            <a:off x="5580112" y="3657600"/>
            <a:ext cx="3563888" cy="1557338"/>
          </a:xfrm>
          <a:prstGeom prst="rect">
            <a:avLst/>
          </a:prstGeom>
          <a:noFill/>
          <a:ln w="9525">
            <a:noFill/>
            <a:miter lim="800000"/>
            <a:headEnd/>
            <a:tailEnd/>
          </a:ln>
        </p:spPr>
      </p:pic>
    </p:spTree>
    <p:extLst>
      <p:ext uri="{BB962C8B-B14F-4D97-AF65-F5344CB8AC3E}">
        <p14:creationId xmlns:p14="http://schemas.microsoft.com/office/powerpoint/2010/main" val="3060108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3" descr="C:\Users\rohit Parewa\Desktop\thank u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200" y="1846009"/>
            <a:ext cx="4648200" cy="146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3"/>
          <p:cNvSpPr>
            <a:spLocks noChangeArrowheads="1"/>
          </p:cNvSpPr>
          <p:nvPr/>
        </p:nvSpPr>
        <p:spPr bwMode="auto">
          <a:xfrm>
            <a:off x="971550" y="3860800"/>
            <a:ext cx="588645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sz="1600" b="1" dirty="0">
                <a:solidFill>
                  <a:srgbClr val="C00000"/>
                </a:solidFill>
                <a:latin typeface="Arial" panose="020B0604020202020204" pitchFamily="34" charset="0"/>
              </a:rPr>
              <a:t>For further details, please contact:</a:t>
            </a:r>
            <a:endParaRPr lang="en-IN" sz="1600" dirty="0">
              <a:solidFill>
                <a:srgbClr val="C00000"/>
              </a:solidFill>
              <a:latin typeface="Arial" panose="020B0604020202020204" pitchFamily="34" charset="0"/>
            </a:endParaRPr>
          </a:p>
          <a:p>
            <a:pPr>
              <a:spcBef>
                <a:spcPct val="0"/>
              </a:spcBef>
              <a:buClrTx/>
              <a:buSzTx/>
              <a:buFontTx/>
              <a:buNone/>
            </a:pPr>
            <a:r>
              <a:rPr lang="en-IN" sz="1600" dirty="0" smtClean="0">
                <a:solidFill>
                  <a:schemeClr val="tx1"/>
                </a:solidFill>
                <a:latin typeface="Arial" panose="020B0604020202020204" pitchFamily="34" charset="0"/>
              </a:rPr>
              <a:t>Varun Gupta</a:t>
            </a:r>
            <a:endParaRPr lang="en-IN" sz="1600" dirty="0">
              <a:solidFill>
                <a:schemeClr val="tx1"/>
              </a:solidFill>
              <a:latin typeface="Arial" panose="020B0604020202020204" pitchFamily="34" charset="0"/>
            </a:endParaRPr>
          </a:p>
          <a:p>
            <a:pPr>
              <a:spcBef>
                <a:spcPct val="0"/>
              </a:spcBef>
              <a:buClrTx/>
              <a:buSzTx/>
              <a:buFontTx/>
              <a:buNone/>
            </a:pPr>
            <a:r>
              <a:rPr lang="en-IN" sz="1600" dirty="0">
                <a:solidFill>
                  <a:schemeClr val="tx1"/>
                </a:solidFill>
                <a:latin typeface="Arial" panose="020B0604020202020204" pitchFamily="34" charset="0"/>
              </a:rPr>
              <a:t>Tel: 91 </a:t>
            </a:r>
            <a:r>
              <a:rPr lang="en-IN" sz="1600" dirty="0" smtClean="0">
                <a:solidFill>
                  <a:schemeClr val="tx1"/>
                </a:solidFill>
                <a:latin typeface="Arial" panose="020B0604020202020204" pitchFamily="34" charset="0"/>
              </a:rPr>
              <a:t>9560192443</a:t>
            </a:r>
            <a:endParaRPr lang="en-IN" sz="1600" dirty="0">
              <a:solidFill>
                <a:schemeClr val="tx1"/>
              </a:solidFill>
              <a:latin typeface="Arial" panose="020B0604020202020204" pitchFamily="34" charset="0"/>
            </a:endParaRPr>
          </a:p>
          <a:p>
            <a:pPr>
              <a:spcBef>
                <a:spcPct val="0"/>
              </a:spcBef>
              <a:buClrTx/>
              <a:buSzTx/>
              <a:buFontTx/>
              <a:buNone/>
            </a:pPr>
            <a:r>
              <a:rPr lang="en-IN" sz="1600" dirty="0" smtClean="0">
                <a:solidFill>
                  <a:schemeClr val="tx1"/>
                </a:solidFill>
                <a:latin typeface="Arial" panose="020B0604020202020204" pitchFamily="34" charset="0"/>
                <a:hlinkClick r:id="rId3"/>
              </a:rPr>
              <a:t>Varun@maynardleigh.in</a:t>
            </a:r>
            <a:endParaRPr lang="en-IN" sz="1600" dirty="0">
              <a:solidFill>
                <a:schemeClr val="tx1"/>
              </a:solidFill>
              <a:latin typeface="Arial" panose="020B0604020202020204" pitchFamily="34" charset="0"/>
            </a:endParaRPr>
          </a:p>
          <a:p>
            <a:pPr>
              <a:spcBef>
                <a:spcPct val="0"/>
              </a:spcBef>
              <a:buClrTx/>
              <a:buSzTx/>
              <a:buFontTx/>
              <a:buNone/>
            </a:pPr>
            <a:r>
              <a:rPr lang="en-IN" sz="1600" dirty="0">
                <a:solidFill>
                  <a:schemeClr val="tx1"/>
                </a:solidFill>
                <a:latin typeface="Arial" panose="020B0604020202020204" pitchFamily="34" charset="0"/>
              </a:rPr>
              <a:t>Rohit Parewa</a:t>
            </a:r>
          </a:p>
          <a:p>
            <a:pPr>
              <a:spcBef>
                <a:spcPct val="0"/>
              </a:spcBef>
              <a:buClrTx/>
              <a:buSzTx/>
              <a:buFontTx/>
              <a:buNone/>
            </a:pPr>
            <a:r>
              <a:rPr lang="en-IN" sz="1600" dirty="0">
                <a:solidFill>
                  <a:schemeClr val="tx1"/>
                </a:solidFill>
                <a:latin typeface="Arial" panose="020B0604020202020204" pitchFamily="34" charset="0"/>
              </a:rPr>
              <a:t>Tel: 91 9717922446</a:t>
            </a:r>
          </a:p>
          <a:p>
            <a:pPr>
              <a:spcBef>
                <a:spcPct val="0"/>
              </a:spcBef>
              <a:buClrTx/>
              <a:buSzTx/>
              <a:buFontTx/>
              <a:buNone/>
            </a:pPr>
            <a:r>
              <a:rPr lang="en-IN" sz="1600" dirty="0">
                <a:solidFill>
                  <a:schemeClr val="tx1"/>
                </a:solidFill>
                <a:latin typeface="Arial" panose="020B0604020202020204" pitchFamily="34" charset="0"/>
                <a:hlinkClick r:id="rId4"/>
              </a:rPr>
              <a:t>rohit@maynardleigh.in</a:t>
            </a:r>
            <a:endParaRPr lang="en-IN" sz="1600" dirty="0">
              <a:solidFill>
                <a:schemeClr val="tx1"/>
              </a:solidFill>
              <a:latin typeface="Arial" panose="020B0604020202020204" pitchFamily="34" charset="0"/>
            </a:endParaRPr>
          </a:p>
          <a:p>
            <a:pPr>
              <a:spcBef>
                <a:spcPct val="0"/>
              </a:spcBef>
              <a:buClrTx/>
              <a:buSzTx/>
              <a:buFontTx/>
              <a:buNone/>
            </a:pPr>
            <a:endParaRPr lang="en-IN" sz="1600" dirty="0">
              <a:solidFill>
                <a:schemeClr val="tx1"/>
              </a:solidFill>
              <a:latin typeface="Arial" panose="020B0604020202020204" pitchFamily="34" charset="0"/>
            </a:endParaRPr>
          </a:p>
          <a:p>
            <a:pPr>
              <a:spcBef>
                <a:spcPct val="0"/>
              </a:spcBef>
              <a:buClrTx/>
              <a:buSzTx/>
              <a:buFontTx/>
              <a:buNone/>
            </a:pPr>
            <a:r>
              <a:rPr lang="en-US" sz="1600" b="1" i="1" dirty="0">
                <a:solidFill>
                  <a:srgbClr val="C00000"/>
                </a:solidFill>
                <a:latin typeface="Arial" panose="020B0604020202020204" pitchFamily="34" charset="0"/>
              </a:rPr>
              <a:t>We look forward to working with you.</a:t>
            </a:r>
            <a:endParaRPr lang="en-IN" sz="1600" dirty="0">
              <a:solidFill>
                <a:srgbClr val="C00000"/>
              </a:solidFill>
              <a:latin typeface="Arial" panose="020B0604020202020204" pitchFamily="34" charset="0"/>
            </a:endParaRPr>
          </a:p>
          <a:p>
            <a:pPr>
              <a:spcBef>
                <a:spcPct val="0"/>
              </a:spcBef>
              <a:buClrTx/>
              <a:buSzTx/>
              <a:buFontTx/>
              <a:buNone/>
            </a:pPr>
            <a:endParaRPr lang="en-IN" dirty="0">
              <a:solidFill>
                <a:schemeClr val="tx1"/>
              </a:solidFill>
              <a:latin typeface="Arial" panose="020B0604020202020204" pitchFamily="34" charset="0"/>
            </a:endParaRPr>
          </a:p>
        </p:txBody>
      </p:sp>
      <p:sp>
        <p:nvSpPr>
          <p:cNvPr id="28677" name="Slide Number Placeholder 5"/>
          <p:cNvSpPr txBox="1">
            <a:spLocks/>
          </p:cNvSpPr>
          <p:nvPr/>
        </p:nvSpPr>
        <p:spPr bwMode="auto">
          <a:xfrm>
            <a:off x="381000" y="6356350"/>
            <a:ext cx="8294688" cy="3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fld id="{18D7662D-0F21-4E56-B2DB-664EA9C60033}" type="slidenum">
              <a:rPr lang="en-US" altLang="en-US" sz="1200">
                <a:solidFill>
                  <a:srgbClr val="898989"/>
                </a:solidFill>
                <a:latin typeface="Calibri" panose="020F0502020204030204" pitchFamily="34" charset="0"/>
              </a:rPr>
              <a:pPr algn="ctr" eaLnBrk="1" hangingPunct="1">
                <a:spcBef>
                  <a:spcPct val="0"/>
                </a:spcBef>
                <a:buClrTx/>
                <a:buSzTx/>
                <a:buFontTx/>
                <a:buNone/>
              </a:pPr>
              <a:t>15</a:t>
            </a:fld>
            <a:endParaRPr lang="en-US" altLang="en-US" sz="1200">
              <a:solidFill>
                <a:srgbClr val="898989"/>
              </a:solidFill>
              <a:latin typeface="Calibri" panose="020F0502020204030204" pitchFamily="34" charset="0"/>
            </a:endParaRPr>
          </a:p>
        </p:txBody>
      </p:sp>
      <p:pic>
        <p:nvPicPr>
          <p:cNvPr id="10" name="25A1F1B6-5F60-4EAC-94FD-8B7E7D36B5A6" descr="cid:image006.jpg@01CFF854.65A7C9B0"/>
          <p:cNvPicPr>
            <a:picLocks noChangeAspect="1" noChangeArrowheads="1"/>
          </p:cNvPicPr>
          <p:nvPr/>
        </p:nvPicPr>
        <p:blipFill>
          <a:blip r:embed="rId5" r:link="rId6" cstate="print"/>
          <a:srcRect/>
          <a:stretch>
            <a:fillRect/>
          </a:stretch>
        </p:blipFill>
        <p:spPr bwMode="auto">
          <a:xfrm>
            <a:off x="6667783" y="-56075"/>
            <a:ext cx="2501617" cy="2501617"/>
          </a:xfrm>
          <a:prstGeom prst="ellipse">
            <a:avLst/>
          </a:prstGeom>
          <a:ln>
            <a:noFill/>
          </a:ln>
          <a:effectLst>
            <a:softEdge rad="112500"/>
          </a:effectLst>
        </p:spPr>
      </p:pic>
    </p:spTree>
    <p:extLst>
      <p:ext uri="{BB962C8B-B14F-4D97-AF65-F5344CB8AC3E}">
        <p14:creationId xmlns:p14="http://schemas.microsoft.com/office/powerpoint/2010/main" val="2641751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990600" y="152400"/>
            <a:ext cx="6743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spcAft>
                <a:spcPts val="1000"/>
              </a:spcAft>
              <a:buFontTx/>
              <a:buNone/>
            </a:pPr>
            <a:r>
              <a:rPr lang="en-IN" altLang="en-US" sz="2400" b="1" dirty="0">
                <a:solidFill>
                  <a:srgbClr val="002060"/>
                </a:solidFill>
                <a:latin typeface="+mn-lt"/>
              </a:rPr>
              <a:t>What is covered in this approach paper?</a:t>
            </a:r>
          </a:p>
        </p:txBody>
      </p:sp>
      <p:sp>
        <p:nvSpPr>
          <p:cNvPr id="8" name="Text Box 7"/>
          <p:cNvSpPr txBox="1">
            <a:spLocks noChangeArrowheads="1"/>
          </p:cNvSpPr>
          <p:nvPr/>
        </p:nvSpPr>
        <p:spPr bwMode="auto">
          <a:xfrm>
            <a:off x="1752600" y="1212850"/>
            <a:ext cx="6096000" cy="914400"/>
          </a:xfrm>
          <a:prstGeom prst="rect">
            <a:avLst/>
          </a:prstGeom>
          <a:noFill/>
          <a:ln w="9525">
            <a:noFill/>
            <a:miter lim="800000"/>
            <a:headEnd/>
            <a:tailEnd/>
          </a:ln>
        </p:spPr>
        <p:txBody>
          <a:bodyPr/>
          <a:lstStyle/>
          <a:p>
            <a:pPr algn="ctr">
              <a:spcBef>
                <a:spcPts val="0"/>
              </a:spcBef>
              <a:spcAft>
                <a:spcPts val="0"/>
              </a:spcAft>
              <a:defRPr/>
            </a:pPr>
            <a:r>
              <a:rPr lang="en-IN" b="1" dirty="0">
                <a:solidFill>
                  <a:schemeClr val="accent6">
                    <a:lumMod val="75000"/>
                  </a:schemeClr>
                </a:solidFill>
              </a:rPr>
              <a:t>Initiative </a:t>
            </a:r>
            <a:r>
              <a:rPr lang="en-IN" b="1" dirty="0" smtClean="0">
                <a:solidFill>
                  <a:schemeClr val="accent6">
                    <a:lumMod val="75000"/>
                  </a:schemeClr>
                </a:solidFill>
              </a:rPr>
              <a:t>Set-up</a:t>
            </a:r>
          </a:p>
          <a:p>
            <a:pPr algn="ctr">
              <a:spcBef>
                <a:spcPts val="0"/>
              </a:spcBef>
              <a:spcAft>
                <a:spcPts val="0"/>
              </a:spcAft>
              <a:defRPr/>
            </a:pPr>
            <a:r>
              <a:rPr lang="en-IN" b="1" dirty="0" smtClean="0">
                <a:solidFill>
                  <a:schemeClr val="accent6">
                    <a:lumMod val="75000"/>
                  </a:schemeClr>
                </a:solidFill>
              </a:rPr>
              <a:t> </a:t>
            </a:r>
          </a:p>
          <a:p>
            <a:pPr marL="285750" indent="-285750">
              <a:spcBef>
                <a:spcPts val="0"/>
              </a:spcBef>
              <a:spcAft>
                <a:spcPts val="0"/>
              </a:spcAft>
              <a:buFont typeface="Arial" pitchFamily="34" charset="0"/>
              <a:buChar char="•"/>
              <a:defRPr/>
            </a:pPr>
            <a:r>
              <a:rPr lang="en-US" sz="1600" b="1" dirty="0" smtClean="0">
                <a:solidFill>
                  <a:schemeClr val="tx2">
                    <a:lumMod val="75000"/>
                  </a:schemeClr>
                </a:solidFill>
              </a:rPr>
              <a:t>Our </a:t>
            </a:r>
            <a:r>
              <a:rPr lang="en-US" sz="1600" b="1" dirty="0" smtClean="0">
                <a:solidFill>
                  <a:schemeClr val="tx2">
                    <a:lumMod val="75000"/>
                  </a:schemeClr>
                </a:solidFill>
              </a:rPr>
              <a:t>consulting process  </a:t>
            </a:r>
            <a:r>
              <a:rPr lang="en-US" sz="1600" b="1" dirty="0">
                <a:solidFill>
                  <a:schemeClr val="tx2">
                    <a:lumMod val="75000"/>
                  </a:schemeClr>
                </a:solidFill>
              </a:rPr>
              <a:t>.  .  .  .  .  </a:t>
            </a:r>
            <a:r>
              <a:rPr lang="en-US" sz="1600" b="1" dirty="0" smtClean="0">
                <a:solidFill>
                  <a:schemeClr val="tx2">
                    <a:lumMod val="75000"/>
                  </a:schemeClr>
                </a:solidFill>
              </a:rPr>
              <a:t>. 	</a:t>
            </a:r>
            <a:r>
              <a:rPr lang="en-US" sz="1600" b="1" dirty="0" smtClean="0">
                <a:solidFill>
                  <a:schemeClr val="tx2">
                    <a:lumMod val="75000"/>
                  </a:schemeClr>
                </a:solidFill>
              </a:rPr>
              <a:t>3</a:t>
            </a:r>
            <a:endParaRPr lang="en-US" sz="1600" b="1" dirty="0" smtClean="0">
              <a:solidFill>
                <a:schemeClr val="tx2">
                  <a:lumMod val="75000"/>
                </a:schemeClr>
              </a:solidFill>
            </a:endParaRPr>
          </a:p>
          <a:p>
            <a:pPr marL="285750" indent="-285750">
              <a:spcBef>
                <a:spcPts val="0"/>
              </a:spcBef>
              <a:spcAft>
                <a:spcPts val="0"/>
              </a:spcAft>
              <a:buFont typeface="Arial" pitchFamily="34" charset="0"/>
              <a:buChar char="•"/>
              <a:defRPr/>
            </a:pPr>
            <a:r>
              <a:rPr lang="en-US" sz="1600" b="1" dirty="0" smtClean="0">
                <a:solidFill>
                  <a:schemeClr val="tx2">
                    <a:lumMod val="75000"/>
                  </a:schemeClr>
                </a:solidFill>
              </a:rPr>
              <a:t>PWP in a nutshell</a:t>
            </a:r>
            <a:r>
              <a:rPr lang="en-US" sz="1600" b="1" dirty="0">
                <a:solidFill>
                  <a:schemeClr val="tx2">
                    <a:lumMod val="75000"/>
                  </a:schemeClr>
                </a:solidFill>
              </a:rPr>
              <a:t> .  .  .  .  .  .  .  .  .  </a:t>
            </a:r>
            <a:r>
              <a:rPr lang="en-US" sz="1600" b="1" dirty="0" smtClean="0">
                <a:solidFill>
                  <a:schemeClr val="tx2">
                    <a:lumMod val="75000"/>
                  </a:schemeClr>
                </a:solidFill>
              </a:rPr>
              <a:t>. </a:t>
            </a:r>
            <a:r>
              <a:rPr lang="en-US" sz="1600" b="1" dirty="0" smtClean="0">
                <a:solidFill>
                  <a:schemeClr val="tx2">
                    <a:lumMod val="75000"/>
                  </a:schemeClr>
                </a:solidFill>
              </a:rPr>
              <a:t>4 </a:t>
            </a:r>
            <a:endParaRPr lang="en-US" sz="1600" b="1" dirty="0" smtClean="0">
              <a:solidFill>
                <a:schemeClr val="tx2">
                  <a:lumMod val="75000"/>
                </a:schemeClr>
              </a:solidFill>
            </a:endParaRPr>
          </a:p>
          <a:p>
            <a:pPr marL="285750" indent="-285750">
              <a:spcBef>
                <a:spcPts val="0"/>
              </a:spcBef>
              <a:spcAft>
                <a:spcPts val="0"/>
              </a:spcAft>
              <a:buFont typeface="Arial" pitchFamily="34" charset="0"/>
              <a:buChar char="•"/>
              <a:defRPr/>
            </a:pPr>
            <a:r>
              <a:rPr lang="en-US" sz="1600" b="1" dirty="0" smtClean="0">
                <a:solidFill>
                  <a:schemeClr val="tx2">
                    <a:lumMod val="75000"/>
                  </a:schemeClr>
                </a:solidFill>
              </a:rPr>
              <a:t>Diagnosis Steps</a:t>
            </a:r>
            <a:r>
              <a:rPr lang="en-US" sz="1600" b="1" dirty="0">
                <a:solidFill>
                  <a:schemeClr val="tx2">
                    <a:lumMod val="75000"/>
                  </a:schemeClr>
                </a:solidFill>
              </a:rPr>
              <a:t> .  .  .  .  .  .  .  .  .  . </a:t>
            </a:r>
            <a:r>
              <a:rPr lang="en-US" sz="1600" b="1" dirty="0" smtClean="0">
                <a:solidFill>
                  <a:schemeClr val="tx2">
                    <a:lumMod val="75000"/>
                  </a:schemeClr>
                </a:solidFill>
              </a:rPr>
              <a:t>	</a:t>
            </a:r>
            <a:r>
              <a:rPr lang="en-US" sz="1600" b="1" dirty="0">
                <a:solidFill>
                  <a:schemeClr val="tx2">
                    <a:lumMod val="75000"/>
                  </a:schemeClr>
                </a:solidFill>
              </a:rPr>
              <a:t> </a:t>
            </a:r>
            <a:r>
              <a:rPr lang="en-US" sz="1600" b="1" dirty="0">
                <a:solidFill>
                  <a:schemeClr val="tx2">
                    <a:lumMod val="75000"/>
                  </a:schemeClr>
                </a:solidFill>
              </a:rPr>
              <a:t>5</a:t>
            </a:r>
            <a:endParaRPr lang="en-US" sz="1600" b="1" dirty="0">
              <a:solidFill>
                <a:schemeClr val="tx2">
                  <a:lumMod val="75000"/>
                </a:schemeClr>
              </a:solidFill>
            </a:endParaRPr>
          </a:p>
          <a:p>
            <a:pPr>
              <a:spcBef>
                <a:spcPts val="0"/>
              </a:spcBef>
              <a:spcAft>
                <a:spcPts val="0"/>
              </a:spcAft>
              <a:buFont typeface="Arial" pitchFamily="34" charset="0"/>
              <a:buChar char="•"/>
              <a:defRPr/>
            </a:pPr>
            <a:endParaRPr lang="en-IN" sz="1600" b="1" dirty="0">
              <a:solidFill>
                <a:schemeClr val="accent5"/>
              </a:solidFill>
            </a:endParaRPr>
          </a:p>
        </p:txBody>
      </p:sp>
      <p:sp>
        <p:nvSpPr>
          <p:cNvPr id="9" name="Text Box 7"/>
          <p:cNvSpPr txBox="1">
            <a:spLocks noChangeArrowheads="1"/>
          </p:cNvSpPr>
          <p:nvPr/>
        </p:nvSpPr>
        <p:spPr bwMode="auto">
          <a:xfrm>
            <a:off x="1701800" y="2755900"/>
            <a:ext cx="6096000" cy="1257300"/>
          </a:xfrm>
          <a:prstGeom prst="rect">
            <a:avLst/>
          </a:prstGeom>
          <a:noFill/>
          <a:ln w="9525">
            <a:noFill/>
            <a:miter lim="800000"/>
            <a:headEnd/>
            <a:tailEnd/>
          </a:ln>
        </p:spPr>
        <p:txBody>
          <a:bodyPr/>
          <a:lstStyle/>
          <a:p>
            <a:pPr algn="ctr">
              <a:spcBef>
                <a:spcPts val="0"/>
              </a:spcBef>
              <a:spcAft>
                <a:spcPts val="0"/>
              </a:spcAft>
              <a:defRPr/>
            </a:pPr>
            <a:r>
              <a:rPr lang="en-IN" b="1" dirty="0">
                <a:solidFill>
                  <a:schemeClr val="accent6">
                    <a:lumMod val="75000"/>
                  </a:schemeClr>
                </a:solidFill>
              </a:rPr>
              <a:t>Delivery &amp; </a:t>
            </a:r>
            <a:r>
              <a:rPr lang="en-IN" b="1" dirty="0" smtClean="0">
                <a:solidFill>
                  <a:schemeClr val="accent6">
                    <a:lumMod val="75000"/>
                  </a:schemeClr>
                </a:solidFill>
              </a:rPr>
              <a:t>Design</a:t>
            </a:r>
          </a:p>
          <a:p>
            <a:pPr algn="ctr">
              <a:spcBef>
                <a:spcPts val="0"/>
              </a:spcBef>
              <a:spcAft>
                <a:spcPts val="0"/>
              </a:spcAft>
              <a:defRPr/>
            </a:pPr>
            <a:r>
              <a:rPr lang="en-IN" b="1" dirty="0" smtClean="0">
                <a:solidFill>
                  <a:schemeClr val="accent6">
                    <a:lumMod val="75000"/>
                  </a:schemeClr>
                </a:solidFill>
              </a:rPr>
              <a:t> </a:t>
            </a:r>
          </a:p>
          <a:p>
            <a:pPr marL="285750" indent="-285750">
              <a:spcBef>
                <a:spcPts val="0"/>
              </a:spcBef>
              <a:spcAft>
                <a:spcPts val="0"/>
              </a:spcAft>
              <a:buFont typeface="Arial" pitchFamily="34" charset="0"/>
              <a:buChar char="•"/>
              <a:defRPr/>
            </a:pPr>
            <a:r>
              <a:rPr lang="en-US" sz="1600" b="1" dirty="0" smtClean="0">
                <a:solidFill>
                  <a:schemeClr val="accent5"/>
                </a:solidFill>
              </a:rPr>
              <a:t>The Learning Journey </a:t>
            </a:r>
            <a:r>
              <a:rPr lang="en-US" sz="1600" b="1" dirty="0">
                <a:solidFill>
                  <a:schemeClr val="accent5"/>
                </a:solidFill>
              </a:rPr>
              <a:t>.  .  . </a:t>
            </a:r>
            <a:r>
              <a:rPr lang="en-US" sz="1600" b="1" dirty="0" smtClean="0">
                <a:solidFill>
                  <a:schemeClr val="accent5"/>
                </a:solidFill>
              </a:rPr>
              <a:t> </a:t>
            </a:r>
            <a:r>
              <a:rPr lang="en-US" sz="1600" b="1" dirty="0">
                <a:solidFill>
                  <a:schemeClr val="accent5"/>
                </a:solidFill>
              </a:rPr>
              <a:t>.  .  .  .  </a:t>
            </a:r>
            <a:r>
              <a:rPr lang="en-US" sz="1600" dirty="0">
                <a:solidFill>
                  <a:schemeClr val="accent5">
                    <a:lumMod val="75000"/>
                  </a:schemeClr>
                </a:solidFill>
              </a:rPr>
              <a:t>6</a:t>
            </a:r>
            <a:endParaRPr lang="en-US" sz="1600" b="1" dirty="0" smtClean="0">
              <a:solidFill>
                <a:schemeClr val="accent5"/>
              </a:solidFill>
            </a:endParaRPr>
          </a:p>
          <a:p>
            <a:pPr marL="285750" indent="-285750">
              <a:spcBef>
                <a:spcPts val="0"/>
              </a:spcBef>
              <a:spcAft>
                <a:spcPts val="0"/>
              </a:spcAft>
              <a:buFont typeface="Arial" pitchFamily="34" charset="0"/>
              <a:buChar char="•"/>
              <a:defRPr/>
            </a:pPr>
            <a:r>
              <a:rPr lang="en-US" sz="1600" b="1" dirty="0" smtClean="0">
                <a:solidFill>
                  <a:schemeClr val="accent5"/>
                </a:solidFill>
              </a:rPr>
              <a:t>Steps in the journey </a:t>
            </a:r>
            <a:r>
              <a:rPr lang="en-US" sz="1600" b="1" dirty="0">
                <a:solidFill>
                  <a:schemeClr val="accent5"/>
                </a:solidFill>
              </a:rPr>
              <a:t>.  .  .  .  .  .  .  . </a:t>
            </a:r>
            <a:r>
              <a:rPr lang="en-US" sz="1600" b="1" dirty="0" smtClean="0">
                <a:solidFill>
                  <a:schemeClr val="accent5"/>
                </a:solidFill>
              </a:rPr>
              <a:t>	</a:t>
            </a:r>
            <a:r>
              <a:rPr lang="en-US" sz="1600" dirty="0" smtClean="0">
                <a:solidFill>
                  <a:schemeClr val="accent5">
                    <a:lumMod val="75000"/>
                  </a:schemeClr>
                </a:solidFill>
              </a:rPr>
              <a:t>7-10</a:t>
            </a:r>
            <a:endParaRPr lang="en-US" sz="1600" dirty="0" smtClean="0">
              <a:solidFill>
                <a:schemeClr val="accent5">
                  <a:lumMod val="75000"/>
                </a:schemeClr>
              </a:solidFill>
            </a:endParaRPr>
          </a:p>
        </p:txBody>
      </p:sp>
      <p:sp>
        <p:nvSpPr>
          <p:cNvPr id="10" name="Text Box 7"/>
          <p:cNvSpPr txBox="1">
            <a:spLocks noChangeArrowheads="1"/>
          </p:cNvSpPr>
          <p:nvPr/>
        </p:nvSpPr>
        <p:spPr bwMode="auto">
          <a:xfrm>
            <a:off x="1752600" y="4013200"/>
            <a:ext cx="6096000" cy="2387600"/>
          </a:xfrm>
          <a:prstGeom prst="rect">
            <a:avLst/>
          </a:prstGeom>
          <a:noFill/>
          <a:ln w="9525">
            <a:noFill/>
            <a:miter lim="800000"/>
            <a:headEnd/>
            <a:tailEnd/>
          </a:ln>
        </p:spPr>
        <p:txBody>
          <a:bodyPr/>
          <a:lstStyle/>
          <a:p>
            <a:pPr algn="ctr">
              <a:spcBef>
                <a:spcPts val="0"/>
              </a:spcBef>
              <a:spcAft>
                <a:spcPts val="0"/>
              </a:spcAft>
              <a:defRPr/>
            </a:pPr>
            <a:r>
              <a:rPr lang="en-IN" b="1" dirty="0" smtClean="0">
                <a:solidFill>
                  <a:schemeClr val="accent6">
                    <a:lumMod val="75000"/>
                  </a:schemeClr>
                </a:solidFill>
              </a:rPr>
              <a:t>Next </a:t>
            </a:r>
            <a:r>
              <a:rPr lang="en-IN" b="1" dirty="0">
                <a:solidFill>
                  <a:schemeClr val="accent6">
                    <a:lumMod val="75000"/>
                  </a:schemeClr>
                </a:solidFill>
              </a:rPr>
              <a:t>Steps </a:t>
            </a:r>
            <a:endParaRPr lang="en-IN" b="1" dirty="0" smtClean="0">
              <a:solidFill>
                <a:schemeClr val="accent6">
                  <a:lumMod val="75000"/>
                </a:schemeClr>
              </a:solidFill>
            </a:endParaRPr>
          </a:p>
          <a:p>
            <a:pPr marL="285750" indent="-285750">
              <a:spcBef>
                <a:spcPts val="0"/>
              </a:spcBef>
              <a:spcAft>
                <a:spcPts val="0"/>
              </a:spcAft>
              <a:buFont typeface="Arial" pitchFamily="34" charset="0"/>
              <a:buChar char="•"/>
              <a:defRPr/>
            </a:pPr>
            <a:endParaRPr lang="en-US" sz="1600" b="1" dirty="0" smtClean="0">
              <a:solidFill>
                <a:schemeClr val="accent5"/>
              </a:solidFill>
            </a:endParaRPr>
          </a:p>
          <a:p>
            <a:pPr marL="285750" indent="-285750">
              <a:spcBef>
                <a:spcPts val="0"/>
              </a:spcBef>
              <a:spcAft>
                <a:spcPts val="0"/>
              </a:spcAft>
              <a:buFont typeface="Arial" pitchFamily="34" charset="0"/>
              <a:buChar char="•"/>
              <a:defRPr/>
            </a:pPr>
            <a:r>
              <a:rPr lang="en-US" sz="1600" b="1" dirty="0" smtClean="0">
                <a:solidFill>
                  <a:srgbClr val="002060"/>
                </a:solidFill>
              </a:rPr>
              <a:t>Learning Collaterals  </a:t>
            </a:r>
            <a:r>
              <a:rPr lang="en-US" sz="1600" b="1" dirty="0">
                <a:solidFill>
                  <a:srgbClr val="002060"/>
                </a:solidFill>
              </a:rPr>
              <a:t>.  .  </a:t>
            </a:r>
            <a:r>
              <a:rPr lang="en-US" sz="1600" b="1" dirty="0" smtClean="0">
                <a:solidFill>
                  <a:srgbClr val="002060"/>
                </a:solidFill>
              </a:rPr>
              <a:t>.  .  .  .  .  .  </a:t>
            </a:r>
            <a:r>
              <a:rPr lang="en-US" sz="1600" b="1" dirty="0">
                <a:solidFill>
                  <a:srgbClr val="002060"/>
                </a:solidFill>
              </a:rPr>
              <a:t> </a:t>
            </a:r>
            <a:r>
              <a:rPr lang="en-US" sz="1600" b="1" dirty="0" smtClean="0">
                <a:solidFill>
                  <a:srgbClr val="002060"/>
                </a:solidFill>
              </a:rPr>
              <a:t>11</a:t>
            </a:r>
            <a:endParaRPr lang="en-US" sz="1600" b="1" dirty="0" smtClean="0">
              <a:solidFill>
                <a:srgbClr val="002060"/>
              </a:solidFill>
            </a:endParaRPr>
          </a:p>
          <a:p>
            <a:pPr marL="285750" indent="-285750">
              <a:spcBef>
                <a:spcPts val="0"/>
              </a:spcBef>
              <a:spcAft>
                <a:spcPts val="0"/>
              </a:spcAft>
              <a:buFont typeface="Arial" pitchFamily="34" charset="0"/>
              <a:buChar char="•"/>
              <a:defRPr/>
            </a:pPr>
            <a:r>
              <a:rPr lang="en-US" sz="1600" b="1" dirty="0" smtClean="0">
                <a:solidFill>
                  <a:srgbClr val="002060"/>
                </a:solidFill>
              </a:rPr>
              <a:t>Progress IT </a:t>
            </a:r>
            <a:r>
              <a:rPr lang="en-US" sz="1600" b="1" dirty="0">
                <a:solidFill>
                  <a:srgbClr val="002060"/>
                </a:solidFill>
              </a:rPr>
              <a:t>.  .  .  .  .  .  . .  .  .  .  .  . </a:t>
            </a:r>
            <a:r>
              <a:rPr lang="en-US" sz="1600" b="1" dirty="0" smtClean="0">
                <a:solidFill>
                  <a:srgbClr val="002060"/>
                </a:solidFill>
              </a:rPr>
              <a:t>    </a:t>
            </a:r>
            <a:r>
              <a:rPr lang="en-US" sz="1600" b="1" dirty="0" smtClean="0">
                <a:solidFill>
                  <a:srgbClr val="002060"/>
                </a:solidFill>
              </a:rPr>
              <a:t>12</a:t>
            </a:r>
            <a:endParaRPr lang="en-US" sz="1600" b="1" dirty="0" smtClean="0">
              <a:solidFill>
                <a:srgbClr val="002060"/>
              </a:solidFill>
            </a:endParaRPr>
          </a:p>
          <a:p>
            <a:pPr marL="285750" indent="-285750">
              <a:spcBef>
                <a:spcPts val="0"/>
              </a:spcBef>
              <a:spcAft>
                <a:spcPts val="0"/>
              </a:spcAft>
              <a:buFont typeface="Arial" pitchFamily="34" charset="0"/>
              <a:buChar char="•"/>
              <a:defRPr/>
            </a:pPr>
            <a:r>
              <a:rPr lang="en-US" sz="1600" b="1" dirty="0" smtClean="0">
                <a:solidFill>
                  <a:srgbClr val="002060"/>
                </a:solidFill>
              </a:rPr>
              <a:t>Our </a:t>
            </a:r>
            <a:r>
              <a:rPr lang="en-US" sz="1600" b="1" dirty="0" smtClean="0">
                <a:solidFill>
                  <a:srgbClr val="002060"/>
                </a:solidFill>
              </a:rPr>
              <a:t>Picture </a:t>
            </a:r>
            <a:r>
              <a:rPr lang="en-US" sz="1600" b="1" dirty="0">
                <a:solidFill>
                  <a:srgbClr val="002060"/>
                </a:solidFill>
              </a:rPr>
              <a:t>.  .  .  .  .  .  .  .  </a:t>
            </a:r>
            <a:r>
              <a:rPr lang="en-US" sz="1600" b="1" dirty="0" smtClean="0">
                <a:solidFill>
                  <a:srgbClr val="002060"/>
                </a:solidFill>
              </a:rPr>
              <a:t>.  .  .  .  .  . </a:t>
            </a:r>
            <a:r>
              <a:rPr lang="en-US" sz="1600" b="1" dirty="0" smtClean="0">
                <a:solidFill>
                  <a:srgbClr val="002060"/>
                </a:solidFill>
              </a:rPr>
              <a:t>13</a:t>
            </a:r>
            <a:endParaRPr lang="en-US" sz="1600" b="1" dirty="0" smtClean="0">
              <a:solidFill>
                <a:srgbClr val="002060"/>
              </a:solidFill>
            </a:endParaRPr>
          </a:p>
          <a:p>
            <a:pPr marL="285750" indent="-285750">
              <a:spcBef>
                <a:spcPts val="0"/>
              </a:spcBef>
              <a:spcAft>
                <a:spcPts val="0"/>
              </a:spcAft>
              <a:buFont typeface="Arial" pitchFamily="34" charset="0"/>
              <a:buChar char="•"/>
              <a:defRPr/>
            </a:pPr>
            <a:r>
              <a:rPr lang="en-US" sz="1600" b="1" dirty="0" smtClean="0">
                <a:solidFill>
                  <a:srgbClr val="002060"/>
                </a:solidFill>
              </a:rPr>
              <a:t>Our Clients .  .  .  .  .  .  .  .  .  .  .  .  .  . </a:t>
            </a:r>
            <a:r>
              <a:rPr lang="en-US" sz="1600" b="1" dirty="0" smtClean="0">
                <a:solidFill>
                  <a:srgbClr val="002060"/>
                </a:solidFill>
              </a:rPr>
              <a:t>14</a:t>
            </a:r>
            <a:endParaRPr lang="en-US" sz="1600" b="1" dirty="0" smtClean="0">
              <a:solidFill>
                <a:srgbClr val="002060"/>
              </a:solidFill>
            </a:endParaRPr>
          </a:p>
          <a:p>
            <a:pPr marL="285750" indent="-285750">
              <a:spcBef>
                <a:spcPts val="0"/>
              </a:spcBef>
              <a:spcAft>
                <a:spcPts val="0"/>
              </a:spcAft>
              <a:buFont typeface="Arial" pitchFamily="34" charset="0"/>
              <a:buChar char="•"/>
              <a:defRPr/>
            </a:pPr>
            <a:r>
              <a:rPr lang="en-US" sz="1600" b="1" dirty="0" smtClean="0">
                <a:solidFill>
                  <a:srgbClr val="002060"/>
                </a:solidFill>
              </a:rPr>
              <a:t>Thank You.  .  .  .  .  .  .  .  .  .  .  .  .  … </a:t>
            </a:r>
            <a:r>
              <a:rPr lang="en-US" sz="1600" b="1" dirty="0" smtClean="0">
                <a:solidFill>
                  <a:srgbClr val="002060"/>
                </a:solidFill>
              </a:rPr>
              <a:t>15</a:t>
            </a:r>
            <a:endParaRPr lang="en-US" sz="1600" b="1" dirty="0" smtClean="0">
              <a:solidFill>
                <a:srgbClr val="002060"/>
              </a:solidFill>
            </a:endParaRPr>
          </a:p>
          <a:p>
            <a:pPr marL="285750" indent="-285750">
              <a:spcBef>
                <a:spcPts val="0"/>
              </a:spcBef>
              <a:spcAft>
                <a:spcPts val="0"/>
              </a:spcAft>
              <a:buFont typeface="Arial" pitchFamily="34" charset="0"/>
              <a:buChar char="•"/>
              <a:defRPr/>
            </a:pPr>
            <a:endParaRPr lang="en-US" sz="1600" dirty="0" smtClean="0">
              <a:solidFill>
                <a:schemeClr val="accent5">
                  <a:lumMod val="75000"/>
                </a:schemeClr>
              </a:solidFill>
            </a:endParaRPr>
          </a:p>
          <a:p>
            <a:pPr>
              <a:spcBef>
                <a:spcPts val="0"/>
              </a:spcBef>
              <a:spcAft>
                <a:spcPts val="0"/>
              </a:spcAft>
              <a:defRPr/>
            </a:pPr>
            <a:endParaRPr lang="en-US" sz="1600" b="1" dirty="0" smtClean="0">
              <a:solidFill>
                <a:schemeClr val="accent5"/>
              </a:solidFill>
            </a:endParaRPr>
          </a:p>
          <a:p>
            <a:pPr algn="just">
              <a:spcBef>
                <a:spcPts val="0"/>
              </a:spcBef>
              <a:spcAft>
                <a:spcPts val="0"/>
              </a:spcAft>
              <a:defRPr/>
            </a:pPr>
            <a:endParaRPr lang="en-US" sz="1600" b="1" dirty="0">
              <a:solidFill>
                <a:schemeClr val="accent5"/>
              </a:solidFill>
            </a:endParaRPr>
          </a:p>
        </p:txBody>
      </p:sp>
      <p:pic>
        <p:nvPicPr>
          <p:cNvPr id="8200" name="Picture 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295400"/>
            <a:ext cx="14478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6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3048000"/>
            <a:ext cx="13716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6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4619171"/>
            <a:ext cx="13716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3611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7" descr="dddd"/>
          <p:cNvPicPr>
            <a:picLocks noChangeAspect="1" noChangeArrowheads="1"/>
          </p:cNvPicPr>
          <p:nvPr/>
        </p:nvPicPr>
        <p:blipFill>
          <a:blip r:embed="rId3" cstate="print">
            <a:clrChange>
              <a:clrFrom>
                <a:srgbClr val="FDFDFD"/>
              </a:clrFrom>
              <a:clrTo>
                <a:srgbClr val="FDFDFD">
                  <a:alpha val="0"/>
                </a:srgbClr>
              </a:clrTo>
            </a:clrChange>
          </a:blip>
          <a:srcRect l="6944" t="6824" r="6944"/>
          <a:stretch>
            <a:fillRect/>
          </a:stretch>
        </p:blipFill>
        <p:spPr bwMode="auto">
          <a:xfrm>
            <a:off x="228600" y="228599"/>
            <a:ext cx="5638800" cy="6209037"/>
          </a:xfrm>
          <a:prstGeom prst="rect">
            <a:avLst/>
          </a:prstGeom>
          <a:noFill/>
          <a:ln w="9525">
            <a:noFill/>
            <a:miter lim="800000"/>
            <a:headEnd/>
            <a:tailEnd/>
          </a:ln>
        </p:spPr>
      </p:pic>
      <p:sp>
        <p:nvSpPr>
          <p:cNvPr id="9218" name="Rectangle 2"/>
          <p:cNvSpPr>
            <a:spLocks noChangeArrowheads="1"/>
          </p:cNvSpPr>
          <p:nvPr/>
        </p:nvSpPr>
        <p:spPr bwMode="auto">
          <a:xfrm>
            <a:off x="0" y="-5908"/>
            <a:ext cx="4215706" cy="738664"/>
          </a:xfrm>
          <a:prstGeom prst="rect">
            <a:avLst/>
          </a:prstGeom>
          <a:noFill/>
          <a:ln w="9525">
            <a:noFill/>
            <a:miter lim="800000"/>
            <a:headEnd/>
            <a:tailEnd/>
          </a:ln>
          <a:effectLst/>
        </p:spPr>
        <p:txBody>
          <a:bodyPr wrap="none" anchor="ctr">
            <a:spAutoFit/>
          </a:bodyPr>
          <a:lstStyle/>
          <a:p>
            <a:pPr>
              <a:defRPr/>
            </a:pPr>
            <a:r>
              <a:rPr lang="en-GB" sz="2400" b="1" cap="all" dirty="0">
                <a:solidFill>
                  <a:schemeClr val="tx2">
                    <a:lumMod val="60000"/>
                    <a:lumOff val="40000"/>
                  </a:schemeClr>
                </a:solidFill>
                <a:latin typeface="+mn-lt"/>
                <a:cs typeface="Arial" pitchFamily="34" charset="0"/>
              </a:rPr>
              <a:t>OUR  CONSULTATION  PROCESS </a:t>
            </a:r>
            <a:endParaRPr lang="en-US" sz="2400" b="1" cap="all" dirty="0">
              <a:solidFill>
                <a:schemeClr val="tx2">
                  <a:lumMod val="60000"/>
                  <a:lumOff val="40000"/>
                </a:schemeClr>
              </a:solidFill>
              <a:latin typeface="+mn-lt"/>
              <a:cs typeface="Arial" pitchFamily="34" charset="0"/>
            </a:endParaRPr>
          </a:p>
          <a:p>
            <a:pPr eaLnBrk="0" hangingPunct="0">
              <a:defRPr/>
            </a:pPr>
            <a:endParaRPr lang="en-US" dirty="0">
              <a:solidFill>
                <a:srgbClr val="FFC000"/>
              </a:solidFill>
              <a:latin typeface="Arial" pitchFamily="34" charset="0"/>
              <a:cs typeface="+mn-cs"/>
            </a:endParaRPr>
          </a:p>
        </p:txBody>
      </p:sp>
      <p:sp>
        <p:nvSpPr>
          <p:cNvPr id="5" name="TextBox 4"/>
          <p:cNvSpPr txBox="1"/>
          <p:nvPr/>
        </p:nvSpPr>
        <p:spPr>
          <a:xfrm>
            <a:off x="5638800" y="1371600"/>
            <a:ext cx="3448524" cy="1940957"/>
          </a:xfrm>
          <a:prstGeom prst="roundRect">
            <a:avLst/>
          </a:prstGeom>
          <a:noFill/>
          <a:ln>
            <a:solidFill>
              <a:srgbClr val="0070C0"/>
            </a:solidFill>
          </a:ln>
        </p:spPr>
        <p:txBody>
          <a:bodyPr wrap="square" rtlCol="0">
            <a:spAutoFit/>
          </a:bodyPr>
          <a:lstStyle/>
          <a:p>
            <a:r>
              <a:rPr lang="en-IN" dirty="0" smtClean="0">
                <a:latin typeface="+mn-lt"/>
              </a:rPr>
              <a:t>In this approach note, we propose suggested ways of going about these stages. We will share the final workshop design only after the Diagnosis and Design phase.</a:t>
            </a:r>
            <a:endParaRPr lang="en-IN" dirty="0">
              <a:latin typeface="+mn-lt"/>
            </a:endParaRPr>
          </a:p>
        </p:txBody>
      </p:sp>
      <p:pic>
        <p:nvPicPr>
          <p:cNvPr id="6" name="Picture 5" descr="Light-Bulb.jpg"/>
          <p:cNvPicPr>
            <a:picLocks noChangeAspect="1"/>
          </p:cNvPicPr>
          <p:nvPr/>
        </p:nvPicPr>
        <p:blipFill>
          <a:blip r:embed="rId4" cstate="print"/>
          <a:stretch>
            <a:fillRect/>
          </a:stretch>
        </p:blipFill>
        <p:spPr>
          <a:xfrm rot="1723098">
            <a:off x="5612809" y="689376"/>
            <a:ext cx="671952" cy="794538"/>
          </a:xfrm>
          <a:prstGeom prst="rect">
            <a:avLst/>
          </a:prstGeom>
        </p:spPr>
      </p:pic>
      <p:sp>
        <p:nvSpPr>
          <p:cNvPr id="7" name="Rectangle 6"/>
          <p:cNvSpPr/>
          <p:nvPr/>
        </p:nvSpPr>
        <p:spPr>
          <a:xfrm>
            <a:off x="3352800" y="5410200"/>
            <a:ext cx="5106988" cy="646331"/>
          </a:xfrm>
          <a:prstGeom prst="rect">
            <a:avLst/>
          </a:prstGeom>
        </p:spPr>
        <p:txBody>
          <a:bodyPr wrap="square">
            <a:spAutoFit/>
          </a:bodyPr>
          <a:lstStyle/>
          <a:p>
            <a:pPr algn="ctr">
              <a:defRPr/>
            </a:pPr>
            <a:r>
              <a:rPr lang="en-IN" b="1" dirty="0" smtClean="0">
                <a:solidFill>
                  <a:schemeClr val="accent2">
                    <a:lumMod val="50000"/>
                  </a:schemeClr>
                </a:solidFill>
                <a:latin typeface="Calibri" pitchFamily="34" charset="0"/>
              </a:rPr>
              <a:t>Methodology: Theatre</a:t>
            </a:r>
            <a:r>
              <a:rPr lang="en-IN" b="1" dirty="0">
                <a:solidFill>
                  <a:schemeClr val="accent2">
                    <a:lumMod val="50000"/>
                  </a:schemeClr>
                </a:solidFill>
                <a:latin typeface="Calibri" pitchFamily="34" charset="0"/>
              </a:rPr>
              <a:t>. Psychology. Learning &amp; Development Tools</a:t>
            </a:r>
          </a:p>
        </p:txBody>
      </p:sp>
    </p:spTree>
    <p:extLst>
      <p:ext uri="{BB962C8B-B14F-4D97-AF65-F5344CB8AC3E}">
        <p14:creationId xmlns:p14="http://schemas.microsoft.com/office/powerpoint/2010/main" val="1532417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381000"/>
            <a:ext cx="8705850" cy="6061234"/>
          </a:xfrm>
          <a:prstGeom prst="roundRect">
            <a:avLst/>
          </a:prstGeom>
          <a:noFill/>
          <a:ln w="9525">
            <a:solidFill>
              <a:schemeClr val="bg1">
                <a:lumMod val="75000"/>
              </a:schemeClr>
            </a:solidFill>
            <a:miter lim="800000"/>
            <a:headEnd/>
            <a:tailEnd/>
          </a:ln>
          <a:effectLst/>
        </p:spPr>
        <p:txBody>
          <a:bodyPr wrap="square" anchor="ctr">
            <a:spAutoFit/>
          </a:bodyPr>
          <a:lstStyle/>
          <a:p>
            <a:r>
              <a:rPr lang="en-US" sz="1400" dirty="0" smtClean="0">
                <a:solidFill>
                  <a:schemeClr val="accent6">
                    <a:lumMod val="75000"/>
                  </a:schemeClr>
                </a:solidFill>
              </a:rPr>
              <a:t>In a nutshell – </a:t>
            </a:r>
          </a:p>
          <a:p>
            <a:endParaRPr lang="en-US" sz="1400" dirty="0" smtClean="0"/>
          </a:p>
          <a:p>
            <a:r>
              <a:rPr lang="en-GB" sz="1400" dirty="0" smtClean="0"/>
              <a:t>Being on a high-stake negation table in front of a decision maker to sometimes reporting to senior stakeholders to handling a global client can be a daunting experience and it can inhibit the most gifted people. You are effectively entering a foreign territory to people who are more senior than you with power and influence beyond your sphere and who aren’t your regular colleagues. If you succeed, your reputation is in the ascendant; fail and it will be hard to recover.</a:t>
            </a:r>
            <a:endParaRPr lang="en-IN" sz="1400" dirty="0" smtClean="0"/>
          </a:p>
          <a:p>
            <a:r>
              <a:rPr lang="en-GB" sz="1400" dirty="0" smtClean="0"/>
              <a:t> </a:t>
            </a:r>
            <a:endParaRPr lang="en-IN" sz="1400" dirty="0" smtClean="0"/>
          </a:p>
          <a:p>
            <a:r>
              <a:rPr lang="en-GB" sz="1400" dirty="0" smtClean="0"/>
              <a:t>In preparation for such encounters, our programme could focus on  five key areas of: </a:t>
            </a:r>
            <a:endParaRPr lang="en-IN" sz="1400" dirty="0" smtClean="0"/>
          </a:p>
          <a:p>
            <a:endParaRPr lang="en-GB" sz="1400" dirty="0" smtClean="0"/>
          </a:p>
          <a:p>
            <a:endParaRPr lang="en-GB" sz="1400" dirty="0"/>
          </a:p>
          <a:p>
            <a:endParaRPr lang="en-GB" sz="1400" dirty="0" smtClean="0"/>
          </a:p>
          <a:p>
            <a:endParaRPr lang="en-GB" sz="1400" dirty="0"/>
          </a:p>
          <a:p>
            <a:endParaRPr lang="en-GB" sz="1400" dirty="0" smtClean="0"/>
          </a:p>
          <a:p>
            <a:r>
              <a:rPr lang="en-GB" sz="1400" dirty="0" smtClean="0"/>
              <a:t> </a:t>
            </a:r>
            <a:endParaRPr lang="en-IN" sz="1400" dirty="0" smtClean="0"/>
          </a:p>
          <a:p>
            <a:endParaRPr lang="en-GB" sz="1400" b="1" dirty="0" smtClean="0"/>
          </a:p>
          <a:p>
            <a:r>
              <a:rPr lang="en-GB" sz="1400" b="1" dirty="0" smtClean="0"/>
              <a:t>Preparation Work</a:t>
            </a:r>
            <a:endParaRPr lang="en-IN" sz="1400" dirty="0" smtClean="0"/>
          </a:p>
          <a:p>
            <a:r>
              <a:rPr lang="en-GB" sz="1400" dirty="0" smtClean="0"/>
              <a:t>Participants are asked to bring a short (3 Minute) piece  from a live presentation, which they might have presented or are about to present. We emulate a live scenario by acting out as the target audience of the presentation. </a:t>
            </a:r>
          </a:p>
          <a:p>
            <a:endParaRPr lang="en-GB" sz="1400" dirty="0" smtClean="0"/>
          </a:p>
          <a:p>
            <a:r>
              <a:rPr lang="en-GB" sz="1400" b="1" dirty="0" smtClean="0"/>
              <a:t>Personal Work</a:t>
            </a:r>
            <a:endParaRPr lang="en-GB" sz="1400" dirty="0" smtClean="0"/>
          </a:p>
          <a:p>
            <a:r>
              <a:rPr lang="en-GB" sz="1400" dirty="0" smtClean="0"/>
              <a:t>Our work in the workshop will be centred around individual-insightful feedback, uncovering what’s happening beneath the surface for the leaders which might be inhibiting their ability to make an impact. For the same, we limit to 8 participants in a workshop.</a:t>
            </a:r>
          </a:p>
        </p:txBody>
      </p:sp>
      <p:sp>
        <p:nvSpPr>
          <p:cNvPr id="4" name="Rectangle 3"/>
          <p:cNvSpPr>
            <a:spLocks noChangeArrowheads="1"/>
          </p:cNvSpPr>
          <p:nvPr/>
        </p:nvSpPr>
        <p:spPr bwMode="auto">
          <a:xfrm>
            <a:off x="0" y="0"/>
            <a:ext cx="8839200" cy="830997"/>
          </a:xfrm>
          <a:prstGeom prst="rect">
            <a:avLst/>
          </a:prstGeom>
          <a:noFill/>
          <a:ln w="9525">
            <a:noFill/>
            <a:miter lim="800000"/>
            <a:headEnd/>
            <a:tailEnd/>
          </a:ln>
        </p:spPr>
        <p:txBody>
          <a:bodyPr wrap="square">
            <a:spAutoFit/>
          </a:bodyPr>
          <a:lstStyle/>
          <a:p>
            <a:pPr>
              <a:defRPr/>
            </a:pPr>
            <a:r>
              <a:rPr lang="en-IN" sz="2400" b="1" i="1" cap="all" dirty="0" smtClean="0">
                <a:solidFill>
                  <a:srgbClr val="00B0F0"/>
                </a:solidFill>
                <a:latin typeface="Arial" pitchFamily="34" charset="0"/>
                <a:cs typeface="Arial" pitchFamily="34" charset="0"/>
              </a:rPr>
              <a:t>PRESENTING WITH PRESENCE Workshop</a:t>
            </a:r>
            <a:endParaRPr lang="en-US" sz="2400" b="1" i="1" dirty="0" smtClean="0">
              <a:solidFill>
                <a:srgbClr val="00B0F0"/>
              </a:solidFill>
              <a:latin typeface="Arial" pitchFamily="34" charset="0"/>
              <a:cs typeface="Arial" pitchFamily="34" charset="0"/>
            </a:endParaRPr>
          </a:p>
          <a:p>
            <a:endParaRPr lang="en-US" sz="2400" b="1" dirty="0">
              <a:solidFill>
                <a:schemeClr val="accent1"/>
              </a:solidFill>
            </a:endParaRPr>
          </a:p>
        </p:txBody>
      </p:sp>
      <p:pic>
        <p:nvPicPr>
          <p:cNvPr id="5" name="Picture 18" descr="C:\Users\STEEV\AppData\Local\Microsoft\Windows\Temporary Internet Files\Content.Outlook\G1G83MF3\Preparation@.jpg"/>
          <p:cNvPicPr>
            <a:picLocks noChangeAspect="1" noChangeArrowheads="1"/>
          </p:cNvPicPr>
          <p:nvPr/>
        </p:nvPicPr>
        <p:blipFill>
          <a:blip r:embed="rId3" cstate="print"/>
          <a:srcRect/>
          <a:stretch>
            <a:fillRect/>
          </a:stretch>
        </p:blipFill>
        <p:spPr bwMode="auto">
          <a:xfrm>
            <a:off x="1624721" y="2748087"/>
            <a:ext cx="986832" cy="1368107"/>
          </a:xfrm>
          <a:prstGeom prst="rect">
            <a:avLst/>
          </a:prstGeom>
          <a:noFill/>
        </p:spPr>
      </p:pic>
      <p:pic>
        <p:nvPicPr>
          <p:cNvPr id="6" name="Picture 19" descr="C:\Users\STEEV\AppData\Local\Microsoft\Windows\Temporary Internet Files\Content.Outlook\G1G83MF3\Purpose@.jpg"/>
          <p:cNvPicPr>
            <a:picLocks noChangeAspect="1" noChangeArrowheads="1"/>
          </p:cNvPicPr>
          <p:nvPr/>
        </p:nvPicPr>
        <p:blipFill>
          <a:blip r:embed="rId4" cstate="print"/>
          <a:srcRect/>
          <a:stretch>
            <a:fillRect/>
          </a:stretch>
        </p:blipFill>
        <p:spPr bwMode="auto">
          <a:xfrm>
            <a:off x="5535631" y="2724361"/>
            <a:ext cx="941369" cy="1305079"/>
          </a:xfrm>
          <a:prstGeom prst="rect">
            <a:avLst/>
          </a:prstGeom>
          <a:noFill/>
        </p:spPr>
      </p:pic>
      <p:pic>
        <p:nvPicPr>
          <p:cNvPr id="7" name="Picture 3" descr="C:\Users\STEEV\AppData\Local\Microsoft\Windows\Temporary Internet Files\Content.Outlook\G1G83MF3\Presence@.jpg"/>
          <p:cNvPicPr>
            <a:picLocks noChangeAspect="1" noChangeArrowheads="1"/>
          </p:cNvPicPr>
          <p:nvPr/>
        </p:nvPicPr>
        <p:blipFill>
          <a:blip r:embed="rId5" cstate="print"/>
          <a:srcRect/>
          <a:stretch>
            <a:fillRect/>
          </a:stretch>
        </p:blipFill>
        <p:spPr bwMode="auto">
          <a:xfrm>
            <a:off x="2563831" y="2748703"/>
            <a:ext cx="998348" cy="1384073"/>
          </a:xfrm>
          <a:prstGeom prst="rect">
            <a:avLst/>
          </a:prstGeom>
          <a:noFill/>
        </p:spPr>
      </p:pic>
      <p:pic>
        <p:nvPicPr>
          <p:cNvPr id="8" name="Picture 4" descr="C:\Users\STEEV\AppData\Local\Microsoft\Windows\Temporary Internet Files\Content.Outlook\G1G83MF3\Passion@.jpg"/>
          <p:cNvPicPr>
            <a:picLocks noChangeAspect="1" noChangeArrowheads="1"/>
          </p:cNvPicPr>
          <p:nvPr/>
        </p:nvPicPr>
        <p:blipFill>
          <a:blip r:embed="rId6" cstate="print"/>
          <a:srcRect/>
          <a:stretch>
            <a:fillRect/>
          </a:stretch>
        </p:blipFill>
        <p:spPr bwMode="auto">
          <a:xfrm>
            <a:off x="4545031" y="2743656"/>
            <a:ext cx="978345" cy="1356342"/>
          </a:xfrm>
          <a:prstGeom prst="rect">
            <a:avLst/>
          </a:prstGeom>
          <a:noFill/>
        </p:spPr>
      </p:pic>
      <p:pic>
        <p:nvPicPr>
          <p:cNvPr id="9" name="Picture 2" descr="C:\Users\STEEV\AppData\Local\Microsoft\Windows\Temporary Internet Files\Content.Outlook\G1G83MF3\Personality@.jpg"/>
          <p:cNvPicPr>
            <a:picLocks noChangeAspect="1" noChangeArrowheads="1"/>
          </p:cNvPicPr>
          <p:nvPr/>
        </p:nvPicPr>
        <p:blipFill>
          <a:blip r:embed="rId7" cstate="print"/>
          <a:srcRect/>
          <a:stretch>
            <a:fillRect/>
          </a:stretch>
        </p:blipFill>
        <p:spPr bwMode="auto">
          <a:xfrm>
            <a:off x="3554431" y="2744923"/>
            <a:ext cx="980769" cy="1359703"/>
          </a:xfrm>
          <a:prstGeom prst="rect">
            <a:avLst/>
          </a:prstGeom>
          <a:noFill/>
        </p:spPr>
      </p:pic>
    </p:spTree>
    <p:extLst>
      <p:ext uri="{BB962C8B-B14F-4D97-AF65-F5344CB8AC3E}">
        <p14:creationId xmlns:p14="http://schemas.microsoft.com/office/powerpoint/2010/main" val="2559808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2708920"/>
            <a:ext cx="8610600" cy="3539430"/>
          </a:xfrm>
          <a:prstGeom prst="rect">
            <a:avLst/>
          </a:prstGeom>
          <a:noFill/>
        </p:spPr>
        <p:txBody>
          <a:bodyPr wrap="square">
            <a:spAutoFit/>
          </a:bodyPr>
          <a:lstStyle/>
          <a:p>
            <a:pPr algn="just">
              <a:spcBef>
                <a:spcPts val="0"/>
              </a:spcBef>
              <a:defRPr/>
            </a:pPr>
            <a:r>
              <a:rPr lang="en-US" sz="1600" dirty="0">
                <a:solidFill>
                  <a:schemeClr val="accent5">
                    <a:lumMod val="50000"/>
                  </a:schemeClr>
                </a:solidFill>
                <a:latin typeface="+mn-lt"/>
              </a:rPr>
              <a:t>Before we deliver our first workshop with you, we would want to meet (or speak over the phone) with </a:t>
            </a:r>
            <a:r>
              <a:rPr lang="en-US" sz="1600" dirty="0" smtClean="0">
                <a:solidFill>
                  <a:schemeClr val="accent5">
                    <a:lumMod val="50000"/>
                  </a:schemeClr>
                </a:solidFill>
                <a:latin typeface="+mn-lt"/>
              </a:rPr>
              <a:t>the </a:t>
            </a:r>
            <a:r>
              <a:rPr lang="en-US" sz="1600" dirty="0">
                <a:solidFill>
                  <a:schemeClr val="accent5">
                    <a:lumMod val="50000"/>
                  </a:schemeClr>
                </a:solidFill>
                <a:latin typeface="+mn-lt"/>
              </a:rPr>
              <a:t>target participants</a:t>
            </a:r>
            <a:r>
              <a:rPr lang="en-US" sz="1600" dirty="0" smtClean="0">
                <a:solidFill>
                  <a:schemeClr val="accent5">
                    <a:lumMod val="50000"/>
                  </a:schemeClr>
                </a:solidFill>
                <a:latin typeface="+mn-lt"/>
              </a:rPr>
              <a:t>, </a:t>
            </a:r>
            <a:r>
              <a:rPr lang="en-US" sz="1600" dirty="0">
                <a:solidFill>
                  <a:schemeClr val="accent5">
                    <a:lumMod val="50000"/>
                  </a:schemeClr>
                </a:solidFill>
                <a:latin typeface="+mn-lt"/>
              </a:rPr>
              <a:t>stakeholders and business </a:t>
            </a:r>
            <a:r>
              <a:rPr lang="en-US" sz="1600" dirty="0" smtClean="0">
                <a:solidFill>
                  <a:schemeClr val="accent5">
                    <a:lumMod val="50000"/>
                  </a:schemeClr>
                </a:solidFill>
                <a:latin typeface="+mn-lt"/>
              </a:rPr>
              <a:t>stakeholders to </a:t>
            </a:r>
            <a:r>
              <a:rPr lang="en-US" sz="1600" dirty="0">
                <a:solidFill>
                  <a:schemeClr val="accent5">
                    <a:lumMod val="50000"/>
                  </a:schemeClr>
                </a:solidFill>
                <a:latin typeface="+mn-lt"/>
              </a:rPr>
              <a:t>collect information about the business, target participants, possible gaps, expectations &amp; objectives.</a:t>
            </a:r>
          </a:p>
          <a:p>
            <a:pPr marL="342900" indent="-342900" algn="just">
              <a:defRPr/>
            </a:pPr>
            <a:endParaRPr lang="en-US" sz="1600" dirty="0">
              <a:solidFill>
                <a:schemeClr val="accent6">
                  <a:lumMod val="50000"/>
                </a:schemeClr>
              </a:solidFill>
              <a:latin typeface="+mn-lt"/>
            </a:endParaRPr>
          </a:p>
          <a:p>
            <a:pPr marL="342900" indent="-342900" algn="just">
              <a:buFont typeface="+mj-lt"/>
              <a:buAutoNum type="alphaLcParenR"/>
              <a:defRPr/>
            </a:pPr>
            <a:r>
              <a:rPr lang="en-US" sz="1600" dirty="0">
                <a:solidFill>
                  <a:schemeClr val="accent6">
                    <a:lumMod val="50000"/>
                  </a:schemeClr>
                </a:solidFill>
                <a:latin typeface="+mn-lt"/>
              </a:rPr>
              <a:t>We specifically gather information on-</a:t>
            </a:r>
          </a:p>
          <a:p>
            <a:pPr marL="800100" lvl="1" indent="-342900" algn="just">
              <a:buFont typeface="+mj-lt"/>
              <a:buAutoNum type="alphaLcParenR"/>
              <a:defRPr/>
            </a:pPr>
            <a:r>
              <a:rPr lang="en-US" sz="1600" dirty="0">
                <a:solidFill>
                  <a:schemeClr val="accent6">
                    <a:lumMod val="50000"/>
                  </a:schemeClr>
                </a:solidFill>
                <a:latin typeface="+mn-lt"/>
              </a:rPr>
              <a:t>What do the </a:t>
            </a:r>
            <a:r>
              <a:rPr lang="en-US" sz="1600" dirty="0" smtClean="0">
                <a:solidFill>
                  <a:schemeClr val="accent6">
                    <a:lumMod val="50000"/>
                  </a:schemeClr>
                </a:solidFill>
                <a:latin typeface="+mn-lt"/>
              </a:rPr>
              <a:t>presentations and communication currently </a:t>
            </a:r>
            <a:r>
              <a:rPr lang="en-US" sz="1600" dirty="0">
                <a:solidFill>
                  <a:schemeClr val="accent6">
                    <a:lumMod val="50000"/>
                  </a:schemeClr>
                </a:solidFill>
                <a:latin typeface="+mn-lt"/>
              </a:rPr>
              <a:t>look like, what do we want him/her to Think, Feel and Do differently?</a:t>
            </a:r>
          </a:p>
          <a:p>
            <a:pPr marL="800100" lvl="1" indent="-342900" algn="just">
              <a:buFont typeface="+mj-lt"/>
              <a:buAutoNum type="alphaLcParenR"/>
              <a:defRPr/>
            </a:pPr>
            <a:r>
              <a:rPr lang="en-US" sz="1600" dirty="0">
                <a:solidFill>
                  <a:schemeClr val="accent6">
                    <a:lumMod val="50000"/>
                  </a:schemeClr>
                </a:solidFill>
                <a:latin typeface="+mn-lt"/>
              </a:rPr>
              <a:t>What are the situations where </a:t>
            </a:r>
            <a:r>
              <a:rPr lang="en-US" sz="1600" dirty="0" smtClean="0">
                <a:solidFill>
                  <a:schemeClr val="accent6">
                    <a:lumMod val="50000"/>
                  </a:schemeClr>
                </a:solidFill>
                <a:latin typeface="+mn-lt"/>
              </a:rPr>
              <a:t>they need to step up their game to appear as future leader?</a:t>
            </a:r>
          </a:p>
          <a:p>
            <a:pPr marL="342900" indent="-342900" algn="just">
              <a:buFont typeface="+mj-lt"/>
              <a:buAutoNum type="alphaLcParenR"/>
              <a:defRPr/>
            </a:pPr>
            <a:r>
              <a:rPr lang="en-US" sz="1600" dirty="0" smtClean="0">
                <a:solidFill>
                  <a:schemeClr val="accent6">
                    <a:lumMod val="50000"/>
                  </a:schemeClr>
                </a:solidFill>
                <a:latin typeface="+mn-lt"/>
              </a:rPr>
              <a:t>Gather </a:t>
            </a:r>
            <a:r>
              <a:rPr lang="en-US" sz="1600" dirty="0">
                <a:solidFill>
                  <a:schemeClr val="accent6">
                    <a:lumMod val="50000"/>
                  </a:schemeClr>
                </a:solidFill>
                <a:latin typeface="+mn-lt"/>
              </a:rPr>
              <a:t>anecdotes, examples &amp; situations where </a:t>
            </a:r>
            <a:r>
              <a:rPr lang="en-US" sz="1600" dirty="0" smtClean="0">
                <a:solidFill>
                  <a:schemeClr val="accent6">
                    <a:lumMod val="50000"/>
                  </a:schemeClr>
                </a:solidFill>
                <a:latin typeface="+mn-lt"/>
              </a:rPr>
              <a:t>there was need to give skillful presentations and </a:t>
            </a:r>
            <a:r>
              <a:rPr lang="en-US" sz="1600" dirty="0">
                <a:solidFill>
                  <a:schemeClr val="accent6">
                    <a:lumMod val="50000"/>
                  </a:schemeClr>
                </a:solidFill>
                <a:latin typeface="+mn-lt"/>
              </a:rPr>
              <a:t>what </a:t>
            </a:r>
            <a:r>
              <a:rPr lang="en-US" sz="1600" dirty="0" smtClean="0">
                <a:solidFill>
                  <a:schemeClr val="accent6">
                    <a:lumMod val="50000"/>
                  </a:schemeClr>
                </a:solidFill>
                <a:latin typeface="+mn-lt"/>
              </a:rPr>
              <a:t>are the impediments for making that impact on audience.</a:t>
            </a:r>
          </a:p>
          <a:p>
            <a:pPr marL="342900" indent="-342900">
              <a:buFont typeface="+mj-lt"/>
              <a:buAutoNum type="alphaLcParenR"/>
              <a:defRPr/>
            </a:pPr>
            <a:r>
              <a:rPr lang="en-US" sz="1600" dirty="0" smtClean="0">
                <a:solidFill>
                  <a:schemeClr val="accent6">
                    <a:lumMod val="50000"/>
                  </a:schemeClr>
                </a:solidFill>
                <a:latin typeface="+mn-lt"/>
              </a:rPr>
              <a:t>Understand the current communication standards and the steps being taken to improve those.</a:t>
            </a:r>
          </a:p>
          <a:p>
            <a:pPr marL="342900" indent="-342900">
              <a:buFont typeface="+mj-lt"/>
              <a:buAutoNum type="alphaLcParenR"/>
              <a:defRPr/>
            </a:pPr>
            <a:r>
              <a:rPr lang="en-US" sz="1600" dirty="0" smtClean="0">
                <a:solidFill>
                  <a:schemeClr val="accent6">
                    <a:lumMod val="50000"/>
                  </a:schemeClr>
                </a:solidFill>
                <a:latin typeface="+mn-lt"/>
              </a:rPr>
              <a:t>Understand the personal impediments in attitude, behavioral and Communication gaps.</a:t>
            </a:r>
          </a:p>
          <a:p>
            <a:pPr marL="342900" indent="-342900" algn="just">
              <a:buFont typeface="+mj-lt"/>
              <a:buAutoNum type="alphaLcParenR"/>
              <a:defRPr/>
            </a:pPr>
            <a:endParaRPr lang="en-US" sz="1600" dirty="0" smtClean="0">
              <a:solidFill>
                <a:schemeClr val="accent6">
                  <a:lumMod val="50000"/>
                </a:schemeClr>
              </a:solidFill>
              <a:latin typeface="+mn-lt"/>
            </a:endParaRPr>
          </a:p>
          <a:p>
            <a:pPr marL="342900" indent="-342900" algn="just">
              <a:buFont typeface="+mj-lt"/>
              <a:buAutoNum type="alphaLcParenR"/>
              <a:defRPr/>
            </a:pPr>
            <a:endParaRPr lang="en-US" sz="1600" dirty="0">
              <a:solidFill>
                <a:srgbClr val="00B0F0"/>
              </a:solidFill>
              <a:latin typeface="+mn-lt"/>
            </a:endParaRPr>
          </a:p>
        </p:txBody>
      </p:sp>
      <p:sp>
        <p:nvSpPr>
          <p:cNvPr id="10" name="Rounded Rectangle 9"/>
          <p:cNvSpPr/>
          <p:nvPr/>
        </p:nvSpPr>
        <p:spPr>
          <a:xfrm>
            <a:off x="177106" y="2495302"/>
            <a:ext cx="8994583" cy="3325813"/>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1271" name="Picture 9" descr="C:\Users\admin\Desktop\cans-on-string.jpg"/>
          <p:cNvPicPr>
            <a:picLocks noChangeAspect="1" noChangeArrowheads="1"/>
          </p:cNvPicPr>
          <p:nvPr/>
        </p:nvPicPr>
        <p:blipFill>
          <a:blip r:embed="rId2" cstate="print"/>
          <a:srcRect l="8481" r="4829" b="4535"/>
          <a:stretch>
            <a:fillRect/>
          </a:stretch>
        </p:blipFill>
        <p:spPr bwMode="auto">
          <a:xfrm>
            <a:off x="4067944" y="207591"/>
            <a:ext cx="2819400" cy="2071687"/>
          </a:xfrm>
          <a:prstGeom prst="rect">
            <a:avLst/>
          </a:prstGeom>
          <a:noFill/>
          <a:ln w="9525">
            <a:noFill/>
            <a:miter lim="800000"/>
            <a:headEnd/>
            <a:tailEnd/>
          </a:ln>
        </p:spPr>
      </p:pic>
      <p:sp>
        <p:nvSpPr>
          <p:cNvPr id="7" name="Rectangle 6"/>
          <p:cNvSpPr/>
          <p:nvPr/>
        </p:nvSpPr>
        <p:spPr>
          <a:xfrm>
            <a:off x="395536" y="6525344"/>
            <a:ext cx="432048" cy="3127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6.</a:t>
            </a:r>
            <a:endParaRPr lang="en-US" b="1" dirty="0">
              <a:solidFill>
                <a:schemeClr val="tx1"/>
              </a:solidFill>
            </a:endParaRPr>
          </a:p>
        </p:txBody>
      </p:sp>
      <p:sp>
        <p:nvSpPr>
          <p:cNvPr id="2" name="TextBox 1"/>
          <p:cNvSpPr txBox="1"/>
          <p:nvPr/>
        </p:nvSpPr>
        <p:spPr>
          <a:xfrm>
            <a:off x="2621281" y="1752600"/>
            <a:ext cx="45719" cy="369332"/>
          </a:xfrm>
          <a:prstGeom prst="rect">
            <a:avLst/>
          </a:prstGeom>
          <a:noFill/>
        </p:spPr>
        <p:txBody>
          <a:bodyPr wrap="square" rtlCol="0">
            <a:spAutoFit/>
          </a:bodyPr>
          <a:lstStyle/>
          <a:p>
            <a:endParaRPr lang="en-US" dirty="0"/>
          </a:p>
        </p:txBody>
      </p:sp>
      <p:sp>
        <p:nvSpPr>
          <p:cNvPr id="3" name="TextBox 2"/>
          <p:cNvSpPr txBox="1"/>
          <p:nvPr/>
        </p:nvSpPr>
        <p:spPr>
          <a:xfrm>
            <a:off x="533400" y="609600"/>
            <a:ext cx="2514600" cy="369332"/>
          </a:xfrm>
          <a:prstGeom prst="rect">
            <a:avLst/>
          </a:prstGeom>
          <a:noFill/>
        </p:spPr>
        <p:txBody>
          <a:bodyPr wrap="square" rtlCol="0">
            <a:spAutoFit/>
          </a:bodyPr>
          <a:lstStyle/>
          <a:p>
            <a:r>
              <a:rPr lang="en-US" b="1" dirty="0" smtClean="0">
                <a:solidFill>
                  <a:schemeClr val="tx2">
                    <a:lumMod val="75000"/>
                  </a:schemeClr>
                </a:solidFill>
              </a:rPr>
              <a:t>Diagnose:</a:t>
            </a:r>
            <a:endParaRPr lang="en-US" b="1" dirty="0">
              <a:solidFill>
                <a:schemeClr val="tx2">
                  <a:lumMod val="75000"/>
                </a:schemeClr>
              </a:solidFill>
            </a:endParaRPr>
          </a:p>
        </p:txBody>
      </p:sp>
    </p:spTree>
    <p:extLst>
      <p:ext uri="{BB962C8B-B14F-4D97-AF65-F5344CB8AC3E}">
        <p14:creationId xmlns:p14="http://schemas.microsoft.com/office/powerpoint/2010/main" val="2049766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6200" y="411718"/>
            <a:ext cx="8839199" cy="578882"/>
          </a:xfrm>
          <a:prstGeom prst="roundRect">
            <a:avLst/>
          </a:prstGeom>
          <a:noFill/>
          <a:ln>
            <a:solidFill>
              <a:srgbClr val="0070C0"/>
            </a:solidFill>
          </a:ln>
        </p:spPr>
        <p:txBody>
          <a:bodyPr wrap="square">
            <a:spAutoFit/>
          </a:bodyPr>
          <a:lstStyle/>
          <a:p>
            <a:pPr algn="just">
              <a:defRPr/>
            </a:pPr>
            <a:r>
              <a:rPr lang="en-IN" sz="1400" dirty="0" smtClean="0">
                <a:latin typeface="+mn-lt"/>
                <a:cs typeface="Arial" charset="0"/>
              </a:rPr>
              <a:t>We </a:t>
            </a:r>
            <a:r>
              <a:rPr lang="en-IN" sz="1400" dirty="0">
                <a:latin typeface="+mn-lt"/>
                <a:cs typeface="Arial" charset="0"/>
              </a:rPr>
              <a:t>believe performance occurs when we can impact one’s thinking, feeling and as a result their actions. At the end of this </a:t>
            </a:r>
            <a:r>
              <a:rPr lang="en-IN" sz="1400" dirty="0" smtClean="0">
                <a:latin typeface="+mn-lt"/>
                <a:cs typeface="Arial" charset="0"/>
              </a:rPr>
              <a:t>intervention, these shall </a:t>
            </a:r>
            <a:r>
              <a:rPr lang="en-IN" sz="1400" dirty="0">
                <a:latin typeface="+mn-lt"/>
                <a:cs typeface="Arial" charset="0"/>
              </a:rPr>
              <a:t>act as our guiding principals</a:t>
            </a:r>
            <a:r>
              <a:rPr lang="en-IN" sz="1400" dirty="0" smtClean="0">
                <a:latin typeface="+mn-lt"/>
                <a:cs typeface="Arial" charset="0"/>
              </a:rPr>
              <a:t>.</a:t>
            </a:r>
          </a:p>
        </p:txBody>
      </p:sp>
      <p:pic>
        <p:nvPicPr>
          <p:cNvPr id="10" name="Picture 3"/>
          <p:cNvPicPr>
            <a:picLocks noChangeAspect="1" noChangeArrowheads="1"/>
          </p:cNvPicPr>
          <p:nvPr/>
        </p:nvPicPr>
        <p:blipFill>
          <a:blip r:embed="rId3" cstate="print">
            <a:clrChange>
              <a:clrFrom>
                <a:srgbClr val="FDFDFD"/>
              </a:clrFrom>
              <a:clrTo>
                <a:srgbClr val="FDFDFD">
                  <a:alpha val="0"/>
                </a:srgbClr>
              </a:clrTo>
            </a:clrChange>
          </a:blip>
          <a:srcRect/>
          <a:stretch>
            <a:fillRect/>
          </a:stretch>
        </p:blipFill>
        <p:spPr bwMode="auto">
          <a:xfrm>
            <a:off x="533400" y="5486400"/>
            <a:ext cx="3291567" cy="1097189"/>
          </a:xfrm>
          <a:prstGeom prst="rect">
            <a:avLst/>
          </a:prstGeom>
          <a:noFill/>
          <a:ln w="9525">
            <a:noFill/>
            <a:miter lim="800000"/>
            <a:headEnd/>
            <a:tailEnd/>
          </a:ln>
        </p:spPr>
      </p:pic>
      <p:sp>
        <p:nvSpPr>
          <p:cNvPr id="11" name="TextBox 10"/>
          <p:cNvSpPr txBox="1"/>
          <p:nvPr/>
        </p:nvSpPr>
        <p:spPr>
          <a:xfrm>
            <a:off x="76200" y="-76200"/>
            <a:ext cx="3714750" cy="461963"/>
          </a:xfrm>
          <a:prstGeom prst="rect">
            <a:avLst/>
          </a:prstGeom>
          <a:noFill/>
        </p:spPr>
        <p:txBody>
          <a:bodyPr>
            <a:spAutoFit/>
          </a:bodyPr>
          <a:lstStyle/>
          <a:p>
            <a:pPr>
              <a:defRPr/>
            </a:pPr>
            <a:r>
              <a:rPr lang="en-GB" sz="2400" b="1" i="1" dirty="0" smtClean="0">
                <a:solidFill>
                  <a:srgbClr val="00B0F0"/>
                </a:solidFill>
                <a:latin typeface="Arial" pitchFamily="34" charset="0"/>
                <a:cs typeface="Arial" pitchFamily="34" charset="0"/>
              </a:rPr>
              <a:t>DELIVERY</a:t>
            </a:r>
            <a:endParaRPr lang="en-US" sz="2400" b="1" i="1" dirty="0">
              <a:solidFill>
                <a:srgbClr val="00B0F0"/>
              </a:solidFill>
              <a:latin typeface="Arial" pitchFamily="34" charset="0"/>
              <a:cs typeface="Arial" pitchFamily="34" charset="0"/>
            </a:endParaRPr>
          </a:p>
        </p:txBody>
      </p:sp>
      <p:sp>
        <p:nvSpPr>
          <p:cNvPr id="9" name="Rounded Rectangle 8"/>
          <p:cNvSpPr/>
          <p:nvPr/>
        </p:nvSpPr>
        <p:spPr>
          <a:xfrm>
            <a:off x="4191000" y="3352800"/>
            <a:ext cx="4800600" cy="2043113"/>
          </a:xfrm>
          <a:prstGeom prst="roundRect">
            <a:avLst/>
          </a:prstGeom>
          <a:noFill/>
          <a:ln>
            <a:solidFill>
              <a:schemeClr val="bg1">
                <a:lumMod val="75000"/>
              </a:schemeClr>
            </a:solidFill>
          </a:ln>
        </p:spPr>
        <p:txBody>
          <a:bodyPr wrap="square">
            <a:spAutoFit/>
          </a:bodyPr>
          <a:lstStyle/>
          <a:p>
            <a:pPr indent="228600" eaLnBrk="0" hangingPunct="0">
              <a:tabLst>
                <a:tab pos="457200" algn="r"/>
                <a:tab pos="2636838" algn="ctr"/>
                <a:tab pos="5273675" algn="r"/>
              </a:tabLst>
              <a:defRPr/>
            </a:pPr>
            <a:r>
              <a:rPr lang="en-GB" sz="1600" b="1" i="1" dirty="0">
                <a:solidFill>
                  <a:schemeClr val="accent5">
                    <a:lumMod val="50000"/>
                  </a:schemeClr>
                </a:solidFill>
                <a:latin typeface="+mj-lt"/>
                <a:ea typeface="Times New Roman" pitchFamily="18" charset="0"/>
                <a:cs typeface="Arial" pitchFamily="34" charset="0"/>
              </a:rPr>
              <a:t>Be more able to</a:t>
            </a:r>
            <a:r>
              <a:rPr lang="en-GB" sz="1600" b="1" dirty="0" smtClean="0">
                <a:solidFill>
                  <a:schemeClr val="accent5">
                    <a:lumMod val="50000"/>
                  </a:schemeClr>
                </a:solidFill>
                <a:latin typeface="+mj-lt"/>
                <a:ea typeface="Times New Roman" pitchFamily="18" charset="0"/>
                <a:cs typeface="Arial" pitchFamily="34" charset="0"/>
              </a:rPr>
              <a:t>:</a:t>
            </a:r>
            <a:r>
              <a:rPr lang="en-GB" sz="1400" dirty="0" smtClean="0">
                <a:solidFill>
                  <a:srgbClr val="C00000"/>
                </a:solidFill>
                <a:latin typeface="+mn-lt"/>
              </a:rPr>
              <a:t>.</a:t>
            </a:r>
          </a:p>
          <a:p>
            <a:pPr>
              <a:buFont typeface="Arial" pitchFamily="34" charset="0"/>
              <a:buChar char="•"/>
              <a:defRPr/>
            </a:pPr>
            <a:r>
              <a:rPr lang="en-GB" sz="1400" dirty="0" smtClean="0">
                <a:solidFill>
                  <a:srgbClr val="C00000"/>
                </a:solidFill>
                <a:latin typeface="+mn-lt"/>
              </a:rPr>
              <a:t>Prepare and Structure my thoughts/flow of the meeting</a:t>
            </a:r>
          </a:p>
          <a:p>
            <a:pPr>
              <a:buFont typeface="Arial" pitchFamily="34" charset="0"/>
              <a:buChar char="•"/>
              <a:defRPr/>
            </a:pPr>
            <a:r>
              <a:rPr lang="en-GB" sz="1400" dirty="0" smtClean="0">
                <a:solidFill>
                  <a:srgbClr val="C00000"/>
                </a:solidFill>
                <a:latin typeface="+mn-lt"/>
              </a:rPr>
              <a:t>Be present to the audience- listen to the said and the unsaid.</a:t>
            </a:r>
          </a:p>
          <a:p>
            <a:pPr>
              <a:buFont typeface="Arial" pitchFamily="34" charset="0"/>
              <a:buChar char="•"/>
              <a:defRPr/>
            </a:pPr>
            <a:r>
              <a:rPr lang="en-GB" sz="1400" dirty="0" smtClean="0">
                <a:solidFill>
                  <a:srgbClr val="C00000"/>
                </a:solidFill>
                <a:latin typeface="+mn-lt"/>
              </a:rPr>
              <a:t>Move an audience to think/feel and act the way I want</a:t>
            </a:r>
          </a:p>
          <a:p>
            <a:pPr>
              <a:buFont typeface="Arial" pitchFamily="34" charset="0"/>
              <a:buChar char="•"/>
              <a:defRPr/>
            </a:pPr>
            <a:r>
              <a:rPr lang="en-GB" sz="1400" dirty="0" smtClean="0">
                <a:solidFill>
                  <a:srgbClr val="C00000"/>
                </a:solidFill>
                <a:latin typeface="+mn-lt"/>
              </a:rPr>
              <a:t>Take ownership</a:t>
            </a:r>
            <a:endParaRPr lang="en-GB" sz="1400" b="1" dirty="0" smtClean="0">
              <a:solidFill>
                <a:srgbClr val="C00000"/>
              </a:solidFill>
              <a:latin typeface="+mn-lt"/>
            </a:endParaRPr>
          </a:p>
          <a:p>
            <a:pPr indent="-177800">
              <a:buFont typeface="Arial" pitchFamily="34" charset="0"/>
              <a:buChar char="•"/>
              <a:tabLst>
                <a:tab pos="2636838" algn="ctr"/>
                <a:tab pos="5273675" algn="r"/>
              </a:tabLst>
              <a:defRPr/>
            </a:pPr>
            <a:r>
              <a:rPr lang="en-US" sz="1400" dirty="0" smtClean="0">
                <a:solidFill>
                  <a:srgbClr val="C00000"/>
                </a:solidFill>
                <a:latin typeface="+mn-lt"/>
              </a:rPr>
              <a:t>Increase ability to gain buy-in from others because of the impact I create.</a:t>
            </a:r>
            <a:endParaRPr lang="en-IN" sz="1400" dirty="0" smtClean="0">
              <a:solidFill>
                <a:srgbClr val="C00000"/>
              </a:solidFill>
              <a:latin typeface="+mn-lt"/>
            </a:endParaRPr>
          </a:p>
        </p:txBody>
      </p:sp>
      <p:sp>
        <p:nvSpPr>
          <p:cNvPr id="13" name="Rounded Rectangle 12"/>
          <p:cNvSpPr/>
          <p:nvPr/>
        </p:nvSpPr>
        <p:spPr>
          <a:xfrm>
            <a:off x="76200" y="1066801"/>
            <a:ext cx="8839200" cy="2519839"/>
          </a:xfrm>
          <a:prstGeom prst="roundRect">
            <a:avLst/>
          </a:prstGeom>
          <a:ln>
            <a:solidFill>
              <a:schemeClr val="bg1">
                <a:lumMod val="75000"/>
              </a:schemeClr>
            </a:solidFill>
          </a:ln>
        </p:spPr>
        <p:txBody>
          <a:bodyPr wrap="square">
            <a:spAutoFit/>
          </a:bodyPr>
          <a:lstStyle/>
          <a:p>
            <a:pPr indent="228600" eaLnBrk="0" hangingPunct="0">
              <a:tabLst>
                <a:tab pos="457200" algn="r"/>
                <a:tab pos="2636838" algn="ctr"/>
                <a:tab pos="5273675" algn="r"/>
              </a:tabLst>
              <a:defRPr/>
            </a:pPr>
            <a:r>
              <a:rPr lang="en-GB" sz="1600" b="1" i="1" dirty="0" smtClean="0">
                <a:solidFill>
                  <a:srgbClr val="CC0066"/>
                </a:solidFill>
                <a:latin typeface="+mj-lt"/>
              </a:rPr>
              <a:t>Think </a:t>
            </a:r>
          </a:p>
          <a:p>
            <a:pPr indent="228600" eaLnBrk="0" hangingPunct="0">
              <a:buFont typeface="Arial" pitchFamily="34" charset="0"/>
              <a:buChar char="•"/>
              <a:tabLst>
                <a:tab pos="457200" algn="r"/>
                <a:tab pos="2636838" algn="ctr"/>
                <a:tab pos="5273675" algn="r"/>
              </a:tabLst>
              <a:defRPr/>
            </a:pPr>
            <a:r>
              <a:rPr lang="en-GB" sz="1400" dirty="0" smtClean="0">
                <a:solidFill>
                  <a:schemeClr val="accent6">
                    <a:lumMod val="50000"/>
                  </a:schemeClr>
                </a:solidFill>
                <a:latin typeface="+mj-lt"/>
                <a:cs typeface="Arial" pitchFamily="34" charset="0"/>
              </a:rPr>
              <a:t>I will get into a meeting/interaction with a clear aim of what I want to convey and what I expect at the end of the interaction.</a:t>
            </a:r>
          </a:p>
          <a:p>
            <a:pPr indent="228600" eaLnBrk="0" hangingPunct="0">
              <a:buFont typeface="Arial" pitchFamily="34" charset="0"/>
              <a:buChar char="•"/>
              <a:tabLst>
                <a:tab pos="457200" algn="r"/>
                <a:tab pos="2636838" algn="ctr"/>
                <a:tab pos="5273675" algn="r"/>
              </a:tabLst>
              <a:defRPr/>
            </a:pPr>
            <a:r>
              <a:rPr lang="en-US" sz="1400" dirty="0" smtClean="0">
                <a:solidFill>
                  <a:schemeClr val="accent6">
                    <a:lumMod val="50000"/>
                  </a:schemeClr>
                </a:solidFill>
                <a:latin typeface="+mj-lt"/>
                <a:cs typeface="Arial" pitchFamily="34" charset="0"/>
              </a:rPr>
              <a:t>My communication impacts my results- I need to prepare and structure my thoughts before an important interaction</a:t>
            </a:r>
          </a:p>
          <a:p>
            <a:pPr indent="228600" eaLnBrk="0" hangingPunct="0">
              <a:buFont typeface="Arial" pitchFamily="34" charset="0"/>
              <a:buChar char="•"/>
              <a:tabLst>
                <a:tab pos="457200" algn="r"/>
                <a:tab pos="2636838" algn="ctr"/>
                <a:tab pos="5273675" algn="r"/>
              </a:tabLst>
              <a:defRPr/>
            </a:pPr>
            <a:r>
              <a:rPr lang="en-GB" sz="1400" dirty="0" smtClean="0">
                <a:solidFill>
                  <a:schemeClr val="accent6">
                    <a:lumMod val="50000"/>
                  </a:schemeClr>
                </a:solidFill>
                <a:latin typeface="+mj-lt"/>
                <a:cs typeface="Arial" pitchFamily="34" charset="0"/>
              </a:rPr>
              <a:t>Preparing mind, body and voice is key to making an impact </a:t>
            </a:r>
          </a:p>
          <a:p>
            <a:pPr indent="228600" eaLnBrk="0" hangingPunct="0">
              <a:buFont typeface="Arial" pitchFamily="34" charset="0"/>
              <a:buChar char="•"/>
              <a:tabLst>
                <a:tab pos="457200" algn="r"/>
                <a:tab pos="2636838" algn="ctr"/>
                <a:tab pos="5273675" algn="r"/>
              </a:tabLst>
              <a:defRPr/>
            </a:pPr>
            <a:r>
              <a:rPr lang="en-GB" sz="1400" dirty="0" smtClean="0">
                <a:solidFill>
                  <a:schemeClr val="accent6">
                    <a:lumMod val="50000"/>
                  </a:schemeClr>
                </a:solidFill>
                <a:latin typeface="+mj-lt"/>
                <a:cs typeface="Arial" pitchFamily="34" charset="0"/>
              </a:rPr>
              <a:t>I need to anticipate the challenges, feelings and the reaction that my message can have on the audience.</a:t>
            </a:r>
          </a:p>
          <a:p>
            <a:pPr indent="228600" eaLnBrk="0" hangingPunct="0">
              <a:buFont typeface="Arial" pitchFamily="34" charset="0"/>
              <a:buChar char="•"/>
              <a:tabLst>
                <a:tab pos="457200" algn="r"/>
                <a:tab pos="2636838" algn="ctr"/>
                <a:tab pos="5273675" algn="r"/>
              </a:tabLst>
              <a:defRPr/>
            </a:pPr>
            <a:r>
              <a:rPr lang="en-US" sz="1400" dirty="0" smtClean="0">
                <a:solidFill>
                  <a:schemeClr val="accent6">
                    <a:lumMod val="50000"/>
                  </a:schemeClr>
                </a:solidFill>
                <a:latin typeface="+mj-lt"/>
                <a:cs typeface="Arial" pitchFamily="34" charset="0"/>
              </a:rPr>
              <a:t>Creative structuring are a key to memorable presentations</a:t>
            </a:r>
          </a:p>
          <a:p>
            <a:pPr indent="228600" eaLnBrk="0" hangingPunct="0">
              <a:buFont typeface="Arial" pitchFamily="34" charset="0"/>
              <a:buChar char="•"/>
              <a:tabLst>
                <a:tab pos="457200" algn="r"/>
                <a:tab pos="2636838" algn="ctr"/>
                <a:tab pos="5273675" algn="r"/>
              </a:tabLst>
              <a:defRPr/>
            </a:pPr>
            <a:r>
              <a:rPr lang="en-US" sz="1400" dirty="0" smtClean="0">
                <a:solidFill>
                  <a:schemeClr val="accent6">
                    <a:lumMod val="50000"/>
                  </a:schemeClr>
                </a:solidFill>
                <a:latin typeface="+mj-lt"/>
                <a:cs typeface="Arial" pitchFamily="34" charset="0"/>
              </a:rPr>
              <a:t>I can field hostile questions- as I am fully prepared</a:t>
            </a:r>
          </a:p>
          <a:p>
            <a:pPr indent="228600" eaLnBrk="0" hangingPunct="0">
              <a:buFont typeface="Arial" pitchFamily="34" charset="0"/>
              <a:buChar char="•"/>
              <a:tabLst>
                <a:tab pos="457200" algn="r"/>
                <a:tab pos="2636838" algn="ctr"/>
                <a:tab pos="5273675" algn="r"/>
              </a:tabLst>
              <a:defRPr/>
            </a:pPr>
            <a:r>
              <a:rPr lang="en-US" sz="1400" dirty="0" smtClean="0">
                <a:solidFill>
                  <a:schemeClr val="accent6">
                    <a:lumMod val="50000"/>
                  </a:schemeClr>
                </a:solidFill>
              </a:rPr>
              <a:t>I can present myself as future leaders.</a:t>
            </a:r>
            <a:endParaRPr lang="en-GB" sz="1400" dirty="0" smtClean="0">
              <a:solidFill>
                <a:schemeClr val="accent6">
                  <a:lumMod val="50000"/>
                </a:schemeClr>
              </a:solidFill>
              <a:latin typeface="+mj-lt"/>
              <a:cs typeface="Arial" pitchFamily="34" charset="0"/>
            </a:endParaRPr>
          </a:p>
        </p:txBody>
      </p:sp>
      <p:sp>
        <p:nvSpPr>
          <p:cNvPr id="14" name="Rounded Rectangle 13"/>
          <p:cNvSpPr/>
          <p:nvPr/>
        </p:nvSpPr>
        <p:spPr>
          <a:xfrm>
            <a:off x="0" y="3352800"/>
            <a:ext cx="4191000" cy="2758202"/>
          </a:xfrm>
          <a:prstGeom prst="roundRect">
            <a:avLst/>
          </a:prstGeom>
          <a:ln>
            <a:solidFill>
              <a:schemeClr val="bg1">
                <a:lumMod val="75000"/>
              </a:schemeClr>
            </a:solidFill>
          </a:ln>
        </p:spPr>
        <p:txBody>
          <a:bodyPr wrap="square">
            <a:spAutoFit/>
          </a:bodyPr>
          <a:lstStyle/>
          <a:p>
            <a:pPr indent="228600" eaLnBrk="0" hangingPunct="0">
              <a:tabLst>
                <a:tab pos="457200" algn="r"/>
                <a:tab pos="2636838" algn="ctr"/>
                <a:tab pos="5273675" algn="r"/>
              </a:tabLst>
              <a:defRPr/>
            </a:pPr>
            <a:r>
              <a:rPr lang="en-GB" sz="1600" b="1" i="1" dirty="0" smtClean="0">
                <a:solidFill>
                  <a:srgbClr val="7030A0"/>
                </a:solidFill>
                <a:latin typeface="+mj-lt"/>
                <a:ea typeface="Times New Roman" pitchFamily="18" charset="0"/>
                <a:cs typeface="Arial" pitchFamily="34" charset="0"/>
              </a:rPr>
              <a:t>Feel</a:t>
            </a:r>
            <a:r>
              <a:rPr lang="en-GB" sz="1600" b="1" dirty="0" smtClean="0">
                <a:solidFill>
                  <a:srgbClr val="7030A0"/>
                </a:solidFill>
                <a:latin typeface="+mj-lt"/>
                <a:ea typeface="Times New Roman" pitchFamily="18" charset="0"/>
                <a:cs typeface="Arial" pitchFamily="34" charset="0"/>
              </a:rPr>
              <a:t>:</a:t>
            </a:r>
            <a:endParaRPr lang="en-US" sz="1600" b="1" dirty="0" smtClean="0">
              <a:solidFill>
                <a:prstClr val="black"/>
              </a:solidFill>
              <a:latin typeface="+mj-lt"/>
              <a:cs typeface="Arial" pitchFamily="34" charset="0"/>
            </a:endParaRPr>
          </a:p>
          <a:p>
            <a:pPr indent="-177800">
              <a:buFont typeface="Arial" pitchFamily="34" charset="0"/>
              <a:buChar char="•"/>
              <a:defRPr/>
            </a:pPr>
            <a:r>
              <a:rPr lang="en-GB" sz="1400" dirty="0" smtClean="0">
                <a:solidFill>
                  <a:schemeClr val="accent6">
                    <a:lumMod val="75000"/>
                  </a:schemeClr>
                </a:solidFill>
                <a:latin typeface="+mn-lt"/>
              </a:rPr>
              <a:t>Confident and equipped to handle high pressure encounters</a:t>
            </a:r>
            <a:endParaRPr lang="en-IN" sz="1400" dirty="0" smtClean="0">
              <a:solidFill>
                <a:schemeClr val="accent6">
                  <a:lumMod val="75000"/>
                </a:schemeClr>
              </a:solidFill>
              <a:latin typeface="+mn-lt"/>
            </a:endParaRPr>
          </a:p>
          <a:p>
            <a:pPr indent="-177800">
              <a:buFont typeface="Arial" pitchFamily="34" charset="0"/>
              <a:buChar char="•"/>
              <a:defRPr/>
            </a:pPr>
            <a:r>
              <a:rPr lang="en-GB" sz="1400" dirty="0" smtClean="0">
                <a:solidFill>
                  <a:schemeClr val="accent6">
                    <a:lumMod val="75000"/>
                  </a:schemeClr>
                </a:solidFill>
                <a:latin typeface="+mn-lt"/>
              </a:rPr>
              <a:t>Rehearsed and ready- I know how to deal with different scenarios/stake-holders</a:t>
            </a:r>
          </a:p>
          <a:p>
            <a:pPr indent="-177800">
              <a:buFont typeface="Arial" pitchFamily="34" charset="0"/>
              <a:buChar char="•"/>
              <a:defRPr/>
            </a:pPr>
            <a:r>
              <a:rPr lang="en-GB" sz="1400" dirty="0" smtClean="0">
                <a:solidFill>
                  <a:schemeClr val="accent6">
                    <a:lumMod val="75000"/>
                  </a:schemeClr>
                </a:solidFill>
                <a:latin typeface="+mn-lt"/>
              </a:rPr>
              <a:t>Capable and assured to influence outcomes of meetings/discussions</a:t>
            </a:r>
          </a:p>
          <a:p>
            <a:pPr indent="-177800">
              <a:buFont typeface="Arial" pitchFamily="34" charset="0"/>
              <a:buChar char="•"/>
              <a:defRPr/>
            </a:pPr>
            <a:r>
              <a:rPr lang="en-GB" sz="1400" dirty="0" smtClean="0">
                <a:solidFill>
                  <a:schemeClr val="accent6">
                    <a:lumMod val="75000"/>
                  </a:schemeClr>
                </a:solidFill>
                <a:latin typeface="+mn-lt"/>
              </a:rPr>
              <a:t>Excited to present</a:t>
            </a:r>
          </a:p>
          <a:p>
            <a:pPr indent="-177800">
              <a:buFont typeface="Arial" pitchFamily="34" charset="0"/>
              <a:buChar char="•"/>
              <a:defRPr/>
            </a:pPr>
            <a:r>
              <a:rPr lang="en-US" sz="1400" dirty="0">
                <a:solidFill>
                  <a:schemeClr val="accent6">
                    <a:lumMod val="75000"/>
                  </a:schemeClr>
                </a:solidFill>
              </a:rPr>
              <a:t>Better equipped to handle </a:t>
            </a:r>
            <a:r>
              <a:rPr lang="en-US" sz="1400" dirty="0" smtClean="0">
                <a:solidFill>
                  <a:schemeClr val="accent6">
                    <a:lumMod val="75000"/>
                  </a:schemeClr>
                </a:solidFill>
              </a:rPr>
              <a:t>presentations in </a:t>
            </a:r>
            <a:r>
              <a:rPr lang="en-US" sz="1400" dirty="0">
                <a:solidFill>
                  <a:schemeClr val="accent6">
                    <a:lumMod val="75000"/>
                  </a:schemeClr>
                </a:solidFill>
              </a:rPr>
              <a:t>front of visitors</a:t>
            </a:r>
          </a:p>
          <a:p>
            <a:pPr indent="-177800">
              <a:buFont typeface="Arial" pitchFamily="34" charset="0"/>
              <a:buChar char="•"/>
              <a:defRPr/>
            </a:pPr>
            <a:endParaRPr lang="en-GB" sz="1400" dirty="0" smtClean="0">
              <a:solidFill>
                <a:schemeClr val="accent6">
                  <a:lumMod val="75000"/>
                </a:schemeClr>
              </a:solidFill>
              <a:latin typeface="+mn-lt"/>
            </a:endParaRPr>
          </a:p>
        </p:txBody>
      </p:sp>
      <p:sp>
        <p:nvSpPr>
          <p:cNvPr id="12" name="Rectangle 11"/>
          <p:cNvSpPr/>
          <p:nvPr/>
        </p:nvSpPr>
        <p:spPr>
          <a:xfrm rot="19605341">
            <a:off x="229534" y="2397902"/>
            <a:ext cx="8896509" cy="156966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9600" b="1" dirty="0">
                <a:ln w="11430"/>
                <a:solidFill>
                  <a:srgbClr val="DDDDDD"/>
                </a:solidFill>
              </a:rPr>
              <a:t>Sample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0" y="9525"/>
            <a:ext cx="8172400" cy="400110"/>
          </a:xfrm>
          <a:prstGeom prst="rect">
            <a:avLst/>
          </a:prstGeom>
          <a:noFill/>
          <a:ln w="9525">
            <a:noFill/>
            <a:miter lim="800000"/>
            <a:headEnd/>
            <a:tailEnd/>
          </a:ln>
        </p:spPr>
        <p:txBody>
          <a:bodyPr wrap="square">
            <a:spAutoFit/>
          </a:bodyPr>
          <a:lstStyle/>
          <a:p>
            <a:pPr>
              <a:defRPr/>
            </a:pPr>
            <a:r>
              <a:rPr lang="en-US" sz="2000" b="1" dirty="0" smtClean="0">
                <a:solidFill>
                  <a:schemeClr val="accent6">
                    <a:lumMod val="75000"/>
                  </a:schemeClr>
                </a:solidFill>
              </a:rPr>
              <a:t>Tentative Workshop </a:t>
            </a:r>
            <a:r>
              <a:rPr lang="en-US" sz="2000" b="1" dirty="0">
                <a:solidFill>
                  <a:schemeClr val="accent6">
                    <a:lumMod val="75000"/>
                  </a:schemeClr>
                </a:solidFill>
              </a:rPr>
              <a:t>Content – Day 1 </a:t>
            </a:r>
            <a:r>
              <a:rPr lang="en-US" sz="2000" b="1" dirty="0">
                <a:solidFill>
                  <a:srgbClr val="0070C0"/>
                </a:solidFill>
              </a:rPr>
              <a:t>– </a:t>
            </a:r>
            <a:r>
              <a:rPr lang="en-US" sz="2000" b="1" dirty="0" smtClean="0">
                <a:solidFill>
                  <a:srgbClr val="0070C0"/>
                </a:solidFill>
              </a:rPr>
              <a:t>Presenting with Presence</a:t>
            </a:r>
            <a:endParaRPr lang="en-US" sz="2000" b="1" dirty="0">
              <a:solidFill>
                <a:srgbClr val="0070C0"/>
              </a:solidFill>
            </a:endParaRPr>
          </a:p>
        </p:txBody>
      </p:sp>
      <p:sp>
        <p:nvSpPr>
          <p:cNvPr id="5" name="Rectangle 6"/>
          <p:cNvSpPr>
            <a:spLocks noChangeArrowheads="1"/>
          </p:cNvSpPr>
          <p:nvPr/>
        </p:nvSpPr>
        <p:spPr bwMode="auto">
          <a:xfrm>
            <a:off x="0" y="530096"/>
            <a:ext cx="9144000" cy="738664"/>
          </a:xfrm>
          <a:prstGeom prst="rect">
            <a:avLst/>
          </a:prstGeom>
          <a:noFill/>
          <a:ln w="9525">
            <a:noFill/>
            <a:miter lim="800000"/>
            <a:headEnd/>
            <a:tailEnd/>
          </a:ln>
        </p:spPr>
        <p:txBody>
          <a:bodyPr wrap="square">
            <a:spAutoFit/>
          </a:bodyPr>
          <a:lstStyle/>
          <a:p>
            <a:pPr algn="just"/>
            <a:r>
              <a:rPr lang="en-US" sz="1400" b="1" dirty="0">
                <a:solidFill>
                  <a:srgbClr val="0000FF"/>
                </a:solidFill>
                <a:latin typeface="Calibri" pitchFamily="34" charset="0"/>
              </a:rPr>
              <a:t>Preparation work:  </a:t>
            </a:r>
            <a:r>
              <a:rPr lang="en-US" sz="1400" dirty="0">
                <a:solidFill>
                  <a:srgbClr val="006699"/>
                </a:solidFill>
                <a:latin typeface="Calibri" pitchFamily="34" charset="0"/>
              </a:rPr>
              <a:t>Prior to the workshop, participants are asked to prepare a short (maximum 3 minute) presentation. This is used as a vehicle for assessment of current strengths, personal style and development areas. The presentation is recorded on video and used for analysis and feedback. </a:t>
            </a:r>
          </a:p>
        </p:txBody>
      </p:sp>
      <p:graphicFrame>
        <p:nvGraphicFramePr>
          <p:cNvPr id="7" name="Table 6"/>
          <p:cNvGraphicFramePr>
            <a:graphicFrameLocks noGrp="1"/>
          </p:cNvGraphicFramePr>
          <p:nvPr/>
        </p:nvGraphicFramePr>
        <p:xfrm>
          <a:off x="107504" y="1310600"/>
          <a:ext cx="8964489" cy="4998720"/>
        </p:xfrm>
        <a:graphic>
          <a:graphicData uri="http://schemas.openxmlformats.org/drawingml/2006/table">
            <a:tbl>
              <a:tblPr firstRow="1" bandRow="1">
                <a:tableStyleId>{5C22544A-7EE6-4342-B048-85BDC9FD1C3A}</a:tableStyleId>
              </a:tblPr>
              <a:tblGrid>
                <a:gridCol w="792088"/>
                <a:gridCol w="1368152"/>
                <a:gridCol w="3672408"/>
                <a:gridCol w="1368152"/>
                <a:gridCol w="1763689"/>
              </a:tblGrid>
              <a:tr h="281180">
                <a:tc>
                  <a:txBody>
                    <a:bodyPr/>
                    <a:lstStyle/>
                    <a:p>
                      <a:r>
                        <a:rPr lang="en-US" sz="1600" dirty="0" smtClean="0"/>
                        <a:t>Time</a:t>
                      </a:r>
                      <a:r>
                        <a:rPr lang="en-US" sz="1600" baseline="0" dirty="0" smtClean="0"/>
                        <a:t> </a:t>
                      </a:r>
                      <a:endParaRPr lang="en-IN" sz="1600" b="1" dirty="0">
                        <a:solidFill>
                          <a:schemeClr val="tx1"/>
                        </a:solidFill>
                        <a:latin typeface="+mn-lt"/>
                      </a:endParaRPr>
                    </a:p>
                  </a:txBody>
                  <a:tcPr/>
                </a:tc>
                <a:tc>
                  <a:txBody>
                    <a:bodyPr/>
                    <a:lstStyle/>
                    <a:p>
                      <a:r>
                        <a:rPr lang="en-US" sz="1600" dirty="0" smtClean="0"/>
                        <a:t>Session Title </a:t>
                      </a:r>
                      <a:endParaRPr lang="en-IN" sz="1600" b="1" dirty="0">
                        <a:solidFill>
                          <a:schemeClr val="tx1"/>
                        </a:solidFill>
                        <a:latin typeface="+mn-lt"/>
                      </a:endParaRPr>
                    </a:p>
                  </a:txBody>
                  <a:tcPr/>
                </a:tc>
                <a:tc>
                  <a:txBody>
                    <a:bodyPr/>
                    <a:lstStyle/>
                    <a:p>
                      <a:r>
                        <a:rPr lang="en-US" sz="1600" dirty="0" smtClean="0"/>
                        <a:t>Session details </a:t>
                      </a:r>
                      <a:endParaRPr lang="en-IN" sz="1600" b="1" dirty="0">
                        <a:solidFill>
                          <a:schemeClr val="tx1"/>
                        </a:solidFill>
                        <a:latin typeface="+mn-lt"/>
                      </a:endParaRPr>
                    </a:p>
                  </a:txBody>
                  <a:tcPr/>
                </a:tc>
                <a:tc>
                  <a:txBody>
                    <a:bodyPr/>
                    <a:lstStyle/>
                    <a:p>
                      <a:r>
                        <a:rPr lang="en-US" sz="1600" dirty="0" smtClean="0"/>
                        <a:t>Methodology </a:t>
                      </a:r>
                      <a:endParaRPr lang="en-IN" sz="1600" b="1" dirty="0">
                        <a:solidFill>
                          <a:schemeClr val="tx1"/>
                        </a:solidFill>
                        <a:latin typeface="+mn-lt"/>
                      </a:endParaRPr>
                    </a:p>
                  </a:txBody>
                  <a:tcPr/>
                </a:tc>
                <a:tc>
                  <a:txBody>
                    <a:bodyPr/>
                    <a:lstStyle/>
                    <a:p>
                      <a:r>
                        <a:rPr lang="en-US" sz="1600" dirty="0" smtClean="0"/>
                        <a:t>Outcome </a:t>
                      </a:r>
                      <a:endParaRPr lang="en-IN" sz="1600" b="1" dirty="0">
                        <a:solidFill>
                          <a:schemeClr val="tx1"/>
                        </a:solidFill>
                        <a:latin typeface="+mn-lt"/>
                      </a:endParaRPr>
                    </a:p>
                  </a:txBody>
                  <a:tcPr/>
                </a:tc>
              </a:tr>
              <a:tr h="888856">
                <a:tc>
                  <a:txBody>
                    <a:bodyPr/>
                    <a:lstStyle/>
                    <a:p>
                      <a:r>
                        <a:rPr lang="en-US" sz="1200" dirty="0" smtClean="0"/>
                        <a:t>9:30 am</a:t>
                      </a:r>
                      <a:endParaRPr lang="en-IN" sz="1200" b="0" dirty="0">
                        <a:latin typeface="+mn-lt"/>
                      </a:endParaRPr>
                    </a:p>
                  </a:txBody>
                  <a:tcPr/>
                </a:tc>
                <a:tc>
                  <a:txBody>
                    <a:bodyPr/>
                    <a:lstStyle/>
                    <a:p>
                      <a:r>
                        <a:rPr lang="en-US" sz="1200" dirty="0" smtClean="0"/>
                        <a:t>OUTLINE &amp; PURPOSE OF THE DAY</a:t>
                      </a:r>
                      <a:endParaRPr lang="en-IN" sz="1200" b="0" dirty="0">
                        <a:latin typeface="+mn-lt"/>
                      </a:endParaRPr>
                    </a:p>
                  </a:txBody>
                  <a:tcPr/>
                </a:tc>
                <a:tc>
                  <a:txBody>
                    <a:bodyPr/>
                    <a:lstStyle/>
                    <a:p>
                      <a:r>
                        <a:rPr lang="en-US" sz="1200" dirty="0" smtClean="0"/>
                        <a:t>- Leader introduces the day, including: </a:t>
                      </a:r>
                    </a:p>
                    <a:p>
                      <a:r>
                        <a:rPr lang="en-US" sz="1200" dirty="0" smtClean="0"/>
                        <a:t>• Principles - An exploration of the principles behind our approach to Inspirational Presence</a:t>
                      </a:r>
                    </a:p>
                    <a:p>
                      <a:r>
                        <a:rPr lang="en-US" sz="1200" dirty="0" smtClean="0"/>
                        <a:t>• Format - Outline of the shape of the day and how exercises will be used to practice each area of presence</a:t>
                      </a:r>
                      <a:endParaRPr lang="en-US" sz="1200" b="0" dirty="0" smtClean="0">
                        <a:latin typeface="+mn-lt"/>
                      </a:endParaRPr>
                    </a:p>
                  </a:txBody>
                  <a:tcPr/>
                </a:tc>
                <a:tc>
                  <a:txBody>
                    <a:bodyPr/>
                    <a:lstStyle/>
                    <a:p>
                      <a:r>
                        <a:rPr lang="en-US" sz="1200" dirty="0" smtClean="0"/>
                        <a:t>Trainer led</a:t>
                      </a:r>
                      <a:r>
                        <a:rPr lang="en-US" sz="1200" baseline="0" dirty="0" smtClean="0"/>
                        <a:t> </a:t>
                      </a:r>
                      <a:endParaRPr lang="en-IN" sz="1200" b="0" dirty="0">
                        <a:latin typeface="+mn-lt"/>
                      </a:endParaRPr>
                    </a:p>
                  </a:txBody>
                  <a:tcPr/>
                </a:tc>
                <a:tc>
                  <a:txBody>
                    <a:bodyPr/>
                    <a:lstStyle/>
                    <a:p>
                      <a:r>
                        <a:rPr lang="en-US" sz="1200" dirty="0" smtClean="0"/>
                        <a:t>Introduction to course </a:t>
                      </a:r>
                    </a:p>
                    <a:p>
                      <a:r>
                        <a:rPr lang="en-US" sz="1200" dirty="0" smtClean="0"/>
                        <a:t>Context</a:t>
                      </a:r>
                      <a:r>
                        <a:rPr lang="en-US" sz="1200" baseline="0" dirty="0" smtClean="0"/>
                        <a:t> </a:t>
                      </a:r>
                    </a:p>
                    <a:p>
                      <a:r>
                        <a:rPr lang="en-US" sz="1200" baseline="0" dirty="0" smtClean="0"/>
                        <a:t>Permissive encouragement </a:t>
                      </a:r>
                      <a:endParaRPr lang="en-IN" sz="1200" b="0" dirty="0">
                        <a:latin typeface="+mn-lt"/>
                      </a:endParaRPr>
                    </a:p>
                  </a:txBody>
                  <a:tcPr/>
                </a:tc>
              </a:tr>
              <a:tr h="459080">
                <a:tc>
                  <a:txBody>
                    <a:bodyPr/>
                    <a:lstStyle/>
                    <a:p>
                      <a:r>
                        <a:rPr lang="en-US" sz="1200" dirty="0" smtClean="0"/>
                        <a:t>9:45 am</a:t>
                      </a:r>
                      <a:endParaRPr lang="en-IN" sz="1200" b="0" dirty="0">
                        <a:latin typeface="+mn-lt"/>
                      </a:endParaRPr>
                    </a:p>
                  </a:txBody>
                  <a:tcPr/>
                </a:tc>
                <a:tc>
                  <a:txBody>
                    <a:bodyPr/>
                    <a:lstStyle/>
                    <a:p>
                      <a:r>
                        <a:rPr lang="en-US" sz="1200" dirty="0" smtClean="0"/>
                        <a:t>INTRODUCTIONS</a:t>
                      </a:r>
                      <a:r>
                        <a:rPr lang="en-US" sz="1200" baseline="0" dirty="0" smtClean="0"/>
                        <a:t> &amp; </a:t>
                      </a:r>
                      <a:r>
                        <a:rPr lang="en-US" sz="1200" dirty="0" smtClean="0"/>
                        <a:t>PERSONAL ISSUES </a:t>
                      </a:r>
                      <a:endParaRPr lang="en-US" sz="1200" b="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Outlining personal learning objectives </a:t>
                      </a:r>
                    </a:p>
                    <a:p>
                      <a:endParaRPr lang="en-IN" sz="1200" b="0" dirty="0">
                        <a:latin typeface="+mn-lt"/>
                      </a:endParaRPr>
                    </a:p>
                  </a:txBody>
                  <a:tcPr/>
                </a:tc>
                <a:tc>
                  <a:txBody>
                    <a:bodyPr/>
                    <a:lstStyle/>
                    <a:p>
                      <a:r>
                        <a:rPr lang="en-US" sz="1200" dirty="0" smtClean="0"/>
                        <a:t>Participant</a:t>
                      </a:r>
                      <a:r>
                        <a:rPr lang="en-US" sz="1200" baseline="0" dirty="0" smtClean="0"/>
                        <a:t> sharing </a:t>
                      </a:r>
                      <a:endParaRPr lang="en-IN" sz="1200" b="0" dirty="0">
                        <a:latin typeface="+mn-lt"/>
                      </a:endParaRPr>
                    </a:p>
                  </a:txBody>
                  <a:tcPr/>
                </a:tc>
                <a:tc>
                  <a:txBody>
                    <a:bodyPr/>
                    <a:lstStyle/>
                    <a:p>
                      <a:r>
                        <a:rPr lang="en-US" sz="1200" dirty="0" smtClean="0"/>
                        <a:t>Focus</a:t>
                      </a:r>
                      <a:r>
                        <a:rPr lang="en-US" sz="1200" baseline="0" dirty="0" smtClean="0"/>
                        <a:t> on learning objectives </a:t>
                      </a:r>
                      <a:endParaRPr lang="en-IN" sz="1200" b="0" dirty="0">
                        <a:latin typeface="+mn-lt"/>
                      </a:endParaRPr>
                    </a:p>
                  </a:txBody>
                  <a:tcPr/>
                </a:tc>
              </a:tr>
              <a:tr h="621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10:30 am Break at 11:00 am </a:t>
                      </a:r>
                      <a:endParaRPr lang="en-IN" sz="1200" b="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PREPARED PRESENTATIONS</a:t>
                      </a:r>
                      <a:endParaRPr lang="en-IN" sz="1200" b="0" dirty="0">
                        <a:latin typeface="+mn-lt"/>
                      </a:endParaRPr>
                    </a:p>
                  </a:txBody>
                  <a:tcPr/>
                </a:tc>
                <a:tc>
                  <a:txBody>
                    <a:bodyPr/>
                    <a:lstStyle/>
                    <a:p>
                      <a:r>
                        <a:rPr lang="en-US" sz="1200" dirty="0" smtClean="0"/>
                        <a:t>• Each participant delivers their  3-minute prepared presentation. These are recorded </a:t>
                      </a:r>
                      <a:endParaRPr lang="en-US" sz="1200" b="0" dirty="0" smtClean="0">
                        <a:latin typeface="+mn-lt"/>
                      </a:endParaRPr>
                    </a:p>
                  </a:txBody>
                  <a:tcPr/>
                </a:tc>
                <a:tc>
                  <a:txBody>
                    <a:bodyPr/>
                    <a:lstStyle/>
                    <a:p>
                      <a:r>
                        <a:rPr lang="en-US" sz="1200" dirty="0" smtClean="0"/>
                        <a:t>Presentation</a:t>
                      </a:r>
                      <a:r>
                        <a:rPr lang="en-US" sz="1200" baseline="0" dirty="0" smtClean="0"/>
                        <a:t> by participants </a:t>
                      </a:r>
                      <a:endParaRPr lang="en-IN" sz="1200" b="0" dirty="0">
                        <a:latin typeface="+mn-lt"/>
                      </a:endParaRPr>
                    </a:p>
                  </a:txBody>
                  <a:tcPr/>
                </a:tc>
                <a:tc>
                  <a:txBody>
                    <a:bodyPr/>
                    <a:lstStyle/>
                    <a:p>
                      <a:r>
                        <a:rPr lang="en-US" sz="1200" dirty="0" smtClean="0"/>
                        <a:t> Practice</a:t>
                      </a:r>
                      <a:r>
                        <a:rPr lang="en-US" sz="1200" baseline="0" dirty="0" smtClean="0"/>
                        <a:t> and self introspection </a:t>
                      </a:r>
                      <a:endParaRPr lang="en-IN" sz="1200" b="0" dirty="0">
                        <a:latin typeface="+mn-lt"/>
                      </a:endParaRPr>
                    </a:p>
                  </a:txBody>
                  <a:tcPr/>
                </a:tc>
              </a:tr>
              <a:tr h="1123136">
                <a:tc>
                  <a:txBody>
                    <a:bodyPr/>
                    <a:lstStyle/>
                    <a:p>
                      <a:r>
                        <a:rPr lang="en-US" sz="1200" dirty="0" smtClean="0"/>
                        <a:t>11:15 am </a:t>
                      </a:r>
                      <a:endParaRPr lang="en-IN" sz="1200" b="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FEEDBACK </a:t>
                      </a:r>
                      <a:endParaRPr lang="en-US" sz="1200" b="0" dirty="0" smtClean="0"/>
                    </a:p>
                  </a:txBody>
                  <a:tcPr/>
                </a:tc>
                <a:tc>
                  <a:txBody>
                    <a:bodyPr/>
                    <a:lstStyle/>
                    <a:p>
                      <a:r>
                        <a:rPr lang="en-US" sz="1200" dirty="0" smtClean="0"/>
                        <a:t>• Each person receives feedback from the group and the leader, focusing on clarity of message, structure, authenticity, use of visual aids, effect on audience </a:t>
                      </a:r>
                    </a:p>
                    <a:p>
                      <a:r>
                        <a:rPr lang="en-US" sz="1200" dirty="0" smtClean="0"/>
                        <a:t>• Analysis of each person’s strengths and areas for improvement </a:t>
                      </a:r>
                    </a:p>
                    <a:p>
                      <a:pPr>
                        <a:buFont typeface="Arial" pitchFamily="34" charset="0"/>
                        <a:buChar char="•"/>
                      </a:pPr>
                      <a:r>
                        <a:rPr lang="en-US" sz="1200" dirty="0" smtClean="0"/>
                        <a:t>Introduction to 5 P’s  of</a:t>
                      </a:r>
                      <a:r>
                        <a:rPr lang="en-US" sz="1200" baseline="0" dirty="0" smtClean="0"/>
                        <a:t>  Inspirational Presence</a:t>
                      </a:r>
                      <a:endParaRPr lang="en-US" sz="1200" b="0" dirty="0" smtClean="0"/>
                    </a:p>
                  </a:txBody>
                  <a:tcPr/>
                </a:tc>
                <a:tc>
                  <a:txBody>
                    <a:bodyPr/>
                    <a:lstStyle/>
                    <a:p>
                      <a:r>
                        <a:rPr lang="en-US" sz="1200" dirty="0" smtClean="0"/>
                        <a:t>Leader</a:t>
                      </a:r>
                      <a:r>
                        <a:rPr lang="en-US" sz="1200" baseline="0" dirty="0" smtClean="0"/>
                        <a:t> &amp; participants offer insight </a:t>
                      </a:r>
                      <a:endParaRPr lang="en-IN" sz="1200" b="0" dirty="0">
                        <a:latin typeface="+mn-lt"/>
                      </a:endParaRPr>
                    </a:p>
                  </a:txBody>
                  <a:tcPr/>
                </a:tc>
                <a:tc>
                  <a:txBody>
                    <a:bodyPr/>
                    <a:lstStyle/>
                    <a:p>
                      <a:r>
                        <a:rPr lang="en-US" sz="1200" dirty="0" smtClean="0"/>
                        <a:t>Awareness</a:t>
                      </a:r>
                      <a:r>
                        <a:rPr lang="en-US" sz="1200" baseline="0" dirty="0" smtClean="0"/>
                        <a:t> of what works and what needs improvement </a:t>
                      </a:r>
                    </a:p>
                    <a:p>
                      <a:r>
                        <a:rPr lang="en-US" sz="1200" baseline="0" dirty="0" smtClean="0"/>
                        <a:t>Openness in group</a:t>
                      </a:r>
                    </a:p>
                    <a:p>
                      <a:r>
                        <a:rPr lang="en-US" sz="1200" baseline="0" dirty="0" smtClean="0"/>
                        <a:t>Practice in giving and receiving feedback </a:t>
                      </a:r>
                      <a:endParaRPr lang="en-IN" sz="1200" b="0" dirty="0">
                        <a:latin typeface="+mn-lt"/>
                      </a:endParaRPr>
                    </a:p>
                  </a:txBody>
                  <a:tcPr/>
                </a:tc>
              </a:tr>
              <a:tr h="1175847">
                <a:tc>
                  <a:txBody>
                    <a:bodyPr/>
                    <a:lstStyle/>
                    <a:p>
                      <a:r>
                        <a:rPr lang="en-US" sz="1200" dirty="0" smtClean="0"/>
                        <a:t>12:30 pm </a:t>
                      </a:r>
                    </a:p>
                    <a:p>
                      <a:r>
                        <a:rPr lang="en-US" sz="1200" dirty="0" smtClean="0"/>
                        <a:t>Lunch</a:t>
                      </a:r>
                      <a:r>
                        <a:rPr lang="en-US" sz="1200" baseline="0" dirty="0" smtClean="0"/>
                        <a:t> break from 1:00pm-2:00pm</a:t>
                      </a:r>
                      <a:endParaRPr lang="en-IN" sz="1200" b="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VIDEO FEEDBACK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smtClean="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Participants get a chance to see themselves and consolidate learning points from feedback.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They</a:t>
                      </a:r>
                      <a:r>
                        <a:rPr lang="en-US" sz="1200" baseline="0" dirty="0" smtClean="0"/>
                        <a:t> evaluate themselves thru the filter of 5 ps</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smtClean="0">
                        <a:latin typeface="Calibri" pitchFamily="34" charset="0"/>
                      </a:endParaRPr>
                    </a:p>
                  </a:txBody>
                  <a:tcPr/>
                </a:tc>
                <a:tc>
                  <a:txBody>
                    <a:bodyPr/>
                    <a:lstStyle/>
                    <a:p>
                      <a:r>
                        <a:rPr lang="en-US" sz="1200" dirty="0" smtClean="0"/>
                        <a:t>Video play back</a:t>
                      </a:r>
                      <a:r>
                        <a:rPr lang="en-US" sz="1200" baseline="0" dirty="0" smtClean="0"/>
                        <a:t> in the room </a:t>
                      </a:r>
                      <a:endParaRPr lang="en-IN" sz="1200" b="0" dirty="0">
                        <a:latin typeface="+mn-lt"/>
                      </a:endParaRPr>
                    </a:p>
                  </a:txBody>
                  <a:tcPr/>
                </a:tc>
                <a:tc>
                  <a:txBody>
                    <a:bodyPr/>
                    <a:lstStyle/>
                    <a:p>
                      <a:r>
                        <a:rPr lang="en-US" sz="1200" dirty="0" smtClean="0"/>
                        <a:t>Self</a:t>
                      </a:r>
                      <a:r>
                        <a:rPr lang="en-US" sz="1200" baseline="0" dirty="0" smtClean="0"/>
                        <a:t> awareness </a:t>
                      </a:r>
                    </a:p>
                    <a:p>
                      <a:r>
                        <a:rPr lang="en-US" sz="1200" baseline="0" dirty="0" smtClean="0"/>
                        <a:t>Vulnerability</a:t>
                      </a:r>
                    </a:p>
                    <a:p>
                      <a:r>
                        <a:rPr lang="en-US" sz="1200" baseline="0" dirty="0" smtClean="0"/>
                        <a:t>Validation of feedback </a:t>
                      </a:r>
                    </a:p>
                    <a:p>
                      <a:r>
                        <a:rPr lang="en-US" sz="1200" baseline="0" dirty="0" smtClean="0"/>
                        <a:t>Focus on areas of development </a:t>
                      </a:r>
                    </a:p>
                    <a:p>
                      <a:r>
                        <a:rPr lang="en-US" sz="1200" baseline="0" dirty="0" smtClean="0"/>
                        <a:t>Self realization </a:t>
                      </a:r>
                      <a:endParaRPr lang="en-IN" sz="1200" b="0" dirty="0">
                        <a:latin typeface="+mn-lt"/>
                      </a:endParaRPr>
                    </a:p>
                  </a:txBody>
                  <a:tcPr/>
                </a:tc>
              </a:tr>
            </a:tbl>
          </a:graphicData>
        </a:graphic>
      </p:graphicFrame>
      <p:sp>
        <p:nvSpPr>
          <p:cNvPr id="8" name="Rectangle 7"/>
          <p:cNvSpPr/>
          <p:nvPr/>
        </p:nvSpPr>
        <p:spPr>
          <a:xfrm rot="19605341">
            <a:off x="229534" y="2397902"/>
            <a:ext cx="8896509" cy="156966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9600" b="1" dirty="0">
                <a:ln w="11430"/>
                <a:solidFill>
                  <a:srgbClr val="DDDDDD"/>
                </a:solidFill>
              </a:rPr>
              <a:t>Sample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0" y="9525"/>
            <a:ext cx="9144000" cy="400110"/>
          </a:xfrm>
          <a:prstGeom prst="rect">
            <a:avLst/>
          </a:prstGeom>
          <a:noFill/>
          <a:ln w="9525">
            <a:noFill/>
            <a:miter lim="800000"/>
            <a:headEnd/>
            <a:tailEnd/>
          </a:ln>
        </p:spPr>
        <p:txBody>
          <a:bodyPr wrap="square">
            <a:spAutoFit/>
          </a:bodyPr>
          <a:lstStyle/>
          <a:p>
            <a:pPr>
              <a:defRPr/>
            </a:pPr>
            <a:r>
              <a:rPr lang="en-US" sz="2000" b="1" dirty="0" smtClean="0">
                <a:solidFill>
                  <a:schemeClr val="accent6">
                    <a:lumMod val="75000"/>
                  </a:schemeClr>
                </a:solidFill>
              </a:rPr>
              <a:t>Tentative Workshop </a:t>
            </a:r>
            <a:r>
              <a:rPr lang="en-US" sz="2000" b="1" dirty="0">
                <a:solidFill>
                  <a:schemeClr val="accent6">
                    <a:lumMod val="75000"/>
                  </a:schemeClr>
                </a:solidFill>
              </a:rPr>
              <a:t>Content – Day </a:t>
            </a:r>
            <a:r>
              <a:rPr lang="en-US" sz="2000" b="1" dirty="0" smtClean="0">
                <a:solidFill>
                  <a:schemeClr val="accent6">
                    <a:lumMod val="75000"/>
                  </a:schemeClr>
                </a:solidFill>
              </a:rPr>
              <a:t>1 Cont.  </a:t>
            </a:r>
            <a:r>
              <a:rPr lang="en-US" sz="2000" b="1" dirty="0">
                <a:solidFill>
                  <a:srgbClr val="0070C0"/>
                </a:solidFill>
              </a:rPr>
              <a:t>– </a:t>
            </a:r>
            <a:r>
              <a:rPr lang="en-US" sz="2000" b="1" dirty="0" smtClean="0">
                <a:solidFill>
                  <a:srgbClr val="0070C0"/>
                </a:solidFill>
              </a:rPr>
              <a:t>Presenting with Presence</a:t>
            </a:r>
            <a:endParaRPr lang="en-US" sz="2000" b="1" dirty="0">
              <a:solidFill>
                <a:srgbClr val="0070C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533852067"/>
              </p:ext>
            </p:extLst>
          </p:nvPr>
        </p:nvGraphicFramePr>
        <p:xfrm>
          <a:off x="0" y="533401"/>
          <a:ext cx="9143999" cy="5761078"/>
        </p:xfrm>
        <a:graphic>
          <a:graphicData uri="http://schemas.openxmlformats.org/drawingml/2006/table">
            <a:tbl>
              <a:tblPr firstRow="1" bandRow="1">
                <a:tableStyleId>{5C22544A-7EE6-4342-B048-85BDC9FD1C3A}</a:tableStyleId>
              </a:tblPr>
              <a:tblGrid>
                <a:gridCol w="1028700"/>
                <a:gridCol w="1095028"/>
                <a:gridCol w="3934171"/>
                <a:gridCol w="1600200"/>
                <a:gridCol w="1485900"/>
              </a:tblGrid>
              <a:tr h="263558">
                <a:tc>
                  <a:txBody>
                    <a:bodyPr/>
                    <a:lstStyle/>
                    <a:p>
                      <a:pPr marL="0" algn="l" defTabSz="914400" rtl="0" eaLnBrk="1" latinLnBrk="0" hangingPunct="1"/>
                      <a:r>
                        <a:rPr lang="en-US" sz="1600" kern="1200" dirty="0" smtClean="0"/>
                        <a:t>Time </a:t>
                      </a:r>
                      <a:endParaRPr lang="en-IN" sz="1600" b="1" kern="1200" dirty="0">
                        <a:solidFill>
                          <a:schemeClr val="dk1"/>
                        </a:solidFill>
                        <a:latin typeface="+mn-lt"/>
                        <a:ea typeface="+mn-ea"/>
                        <a:cs typeface="+mn-cs"/>
                      </a:endParaRPr>
                    </a:p>
                  </a:txBody>
                  <a:tcPr/>
                </a:tc>
                <a:tc>
                  <a:txBody>
                    <a:bodyPr/>
                    <a:lstStyle/>
                    <a:p>
                      <a:pPr marL="0" algn="l" defTabSz="914400" rtl="0" eaLnBrk="1" latinLnBrk="0" hangingPunct="1"/>
                      <a:r>
                        <a:rPr lang="en-US" sz="1600" kern="1200" dirty="0" smtClean="0"/>
                        <a:t>Session Title </a:t>
                      </a:r>
                      <a:endParaRPr lang="en-IN" sz="1600" b="1" kern="1200" dirty="0">
                        <a:solidFill>
                          <a:schemeClr val="dk1"/>
                        </a:solidFill>
                        <a:latin typeface="+mn-lt"/>
                        <a:ea typeface="+mn-ea"/>
                        <a:cs typeface="+mn-cs"/>
                      </a:endParaRPr>
                    </a:p>
                  </a:txBody>
                  <a:tcPr/>
                </a:tc>
                <a:tc>
                  <a:txBody>
                    <a:bodyPr/>
                    <a:lstStyle/>
                    <a:p>
                      <a:pPr marL="0" algn="l" defTabSz="914400" rtl="0" eaLnBrk="1" latinLnBrk="0" hangingPunct="1"/>
                      <a:r>
                        <a:rPr lang="en-US" sz="1600" kern="1200" dirty="0" smtClean="0"/>
                        <a:t>Session details </a:t>
                      </a:r>
                      <a:endParaRPr lang="en-IN" sz="1600" b="1" kern="1200" dirty="0">
                        <a:solidFill>
                          <a:schemeClr val="dk1"/>
                        </a:solidFill>
                        <a:latin typeface="+mn-lt"/>
                        <a:ea typeface="+mn-ea"/>
                        <a:cs typeface="+mn-cs"/>
                      </a:endParaRPr>
                    </a:p>
                  </a:txBody>
                  <a:tcPr/>
                </a:tc>
                <a:tc>
                  <a:txBody>
                    <a:bodyPr/>
                    <a:lstStyle/>
                    <a:p>
                      <a:pPr marL="0" algn="l" defTabSz="914400" rtl="0" eaLnBrk="1" latinLnBrk="0" hangingPunct="1"/>
                      <a:r>
                        <a:rPr lang="en-US" sz="1600" kern="1200" dirty="0" smtClean="0"/>
                        <a:t>Methodology </a:t>
                      </a:r>
                      <a:endParaRPr lang="en-IN" sz="1600" b="1" kern="1200" dirty="0">
                        <a:solidFill>
                          <a:schemeClr val="dk1"/>
                        </a:solidFill>
                        <a:latin typeface="+mn-lt"/>
                        <a:ea typeface="+mn-ea"/>
                        <a:cs typeface="+mn-cs"/>
                      </a:endParaRPr>
                    </a:p>
                  </a:txBody>
                  <a:tcPr/>
                </a:tc>
                <a:tc>
                  <a:txBody>
                    <a:bodyPr/>
                    <a:lstStyle/>
                    <a:p>
                      <a:pPr marL="0" algn="l" defTabSz="914400" rtl="0" eaLnBrk="1" latinLnBrk="0" hangingPunct="1"/>
                      <a:r>
                        <a:rPr lang="en-US" sz="1600" kern="1200" dirty="0" smtClean="0"/>
                        <a:t>Outcome </a:t>
                      </a:r>
                      <a:endParaRPr lang="en-IN" sz="1600" b="1" kern="1200" dirty="0">
                        <a:solidFill>
                          <a:schemeClr val="dk1"/>
                        </a:solidFill>
                        <a:latin typeface="+mn-lt"/>
                        <a:ea typeface="+mn-ea"/>
                        <a:cs typeface="+mn-cs"/>
                      </a:endParaRPr>
                    </a:p>
                  </a:txBody>
                  <a:tcPr/>
                </a:tc>
              </a:tr>
              <a:tr h="1844904">
                <a:tc>
                  <a:txBody>
                    <a:bodyPr/>
                    <a:lstStyle/>
                    <a:p>
                      <a:pPr marL="0" algn="l" defTabSz="914400" rtl="0" eaLnBrk="1" latinLnBrk="0" hangingPunct="1"/>
                      <a:r>
                        <a:rPr lang="en-US" sz="1200" kern="1200" dirty="0" smtClean="0"/>
                        <a:t>2:00 pm </a:t>
                      </a:r>
                    </a:p>
                    <a:p>
                      <a:pPr marL="0" algn="l" defTabSz="914400" rtl="0" eaLnBrk="1" latinLnBrk="0" hangingPunct="1"/>
                      <a:endParaRPr lang="en-US" sz="1200" kern="1200" dirty="0" smtClean="0"/>
                    </a:p>
                    <a:p>
                      <a:pPr marL="0" algn="l" defTabSz="914400" rtl="0" eaLnBrk="1" latinLnBrk="0" hangingPunct="1"/>
                      <a:r>
                        <a:rPr lang="en-US" sz="1200" kern="1200" dirty="0" smtClean="0"/>
                        <a:t>Tea break from 3:15-3:30pm</a:t>
                      </a:r>
                      <a:endParaRPr lang="en-US" sz="1200" b="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PREPARING YOURSELF </a:t>
                      </a:r>
                    </a:p>
                    <a:p>
                      <a:pPr marL="0" algn="l" defTabSz="914400" rtl="0" eaLnBrk="1" latinLnBrk="0" hangingPunct="1"/>
                      <a:endParaRPr lang="en-US" sz="1200" b="0" kern="1200" dirty="0">
                        <a:solidFill>
                          <a:schemeClr val="dk1"/>
                        </a:solidFill>
                        <a:latin typeface="+mn-lt"/>
                        <a:ea typeface="+mn-ea"/>
                        <a:cs typeface="+mn-cs"/>
                      </a:endParaRPr>
                    </a:p>
                  </a:txBody>
                  <a:tcPr/>
                </a:tc>
                <a:tc>
                  <a:txBody>
                    <a:bodyPr/>
                    <a:lstStyle/>
                    <a:p>
                      <a:pPr marL="0" algn="l" defTabSz="914400" rtl="0" eaLnBrk="1" latinLnBrk="0" hangingPunct="1"/>
                      <a:r>
                        <a:rPr lang="en-US" sz="1200" kern="1200" dirty="0" smtClean="0"/>
                        <a:t>Making sure you are fully prepared to deliver the presentation/speech/pitch/meeting </a:t>
                      </a:r>
                    </a:p>
                    <a:p>
                      <a:pPr marL="0" algn="l" defTabSz="914400" rtl="0" eaLnBrk="1" latinLnBrk="0" hangingPunct="1"/>
                      <a:r>
                        <a:rPr lang="en-US" sz="1200" kern="1200" dirty="0" smtClean="0"/>
                        <a:t>• Preparation section </a:t>
                      </a:r>
                    </a:p>
                    <a:p>
                      <a:pPr marL="0" algn="l" defTabSz="914400" rtl="0" eaLnBrk="1" latinLnBrk="0" hangingPunct="1"/>
                      <a:r>
                        <a:rPr lang="en-US" sz="1200" kern="1200" dirty="0" smtClean="0"/>
                        <a:t>• Preparing your physical self: body, Breath, Mind , Relaxation and voice exercises</a:t>
                      </a:r>
                    </a:p>
                    <a:p>
                      <a:pPr marL="0" algn="l" defTabSz="914400" rtl="0" eaLnBrk="1" latinLnBrk="0" hangingPunct="1"/>
                      <a:r>
                        <a:rPr lang="en-US" sz="1200" kern="1200" dirty="0" smtClean="0"/>
                        <a:t>Preparing the content - Right / Left Brain concept  </a:t>
                      </a:r>
                    </a:p>
                    <a:p>
                      <a:pPr marL="0" algn="l" defTabSz="914400" rtl="0" eaLnBrk="1" latinLnBrk="0" hangingPunct="1"/>
                      <a:r>
                        <a:rPr lang="en-US" sz="1200" kern="1200" dirty="0" smtClean="0"/>
                        <a:t>Story boarding/ story spine </a:t>
                      </a:r>
                    </a:p>
                    <a:p>
                      <a:pPr marL="0" algn="l" defTabSz="914400" rtl="0" eaLnBrk="1" latinLnBrk="0" hangingPunct="1"/>
                      <a:r>
                        <a:rPr lang="en-US" sz="1200" kern="1200" dirty="0" smtClean="0"/>
                        <a:t>Start</a:t>
                      </a:r>
                      <a:r>
                        <a:rPr lang="en-US" sz="1200" kern="1200" baseline="0" dirty="0" smtClean="0"/>
                        <a:t> taking ownership</a:t>
                      </a:r>
                      <a:endParaRPr lang="en-US" sz="1200" kern="1200" dirty="0" smtClean="0"/>
                    </a:p>
                    <a:p>
                      <a:pPr marL="0" algn="l" defTabSz="914400" rtl="0" eaLnBrk="1" latinLnBrk="0" hangingPunct="1"/>
                      <a:endParaRPr lang="en-US" sz="1200" b="0" kern="1200" dirty="0">
                        <a:solidFill>
                          <a:schemeClr val="dk1"/>
                        </a:solidFill>
                        <a:latin typeface="+mn-lt"/>
                        <a:ea typeface="+mn-ea"/>
                        <a:cs typeface="+mn-cs"/>
                      </a:endParaRPr>
                    </a:p>
                  </a:txBody>
                  <a:tcPr/>
                </a:tc>
                <a:tc>
                  <a:txBody>
                    <a:bodyPr/>
                    <a:lstStyle/>
                    <a:p>
                      <a:pPr marL="0" algn="l" defTabSz="914400" rtl="0" eaLnBrk="1" latinLnBrk="0" hangingPunct="1"/>
                      <a:r>
                        <a:rPr lang="en-US" sz="1200" kern="1200" dirty="0" smtClean="0"/>
                        <a:t>Physical </a:t>
                      </a:r>
                    </a:p>
                    <a:p>
                      <a:pPr marL="0" algn="l" defTabSz="914400" rtl="0" eaLnBrk="1" latinLnBrk="0" hangingPunct="1"/>
                      <a:endParaRPr lang="en-US" sz="1200" kern="1200" dirty="0" smtClean="0"/>
                    </a:p>
                    <a:p>
                      <a:pPr marL="0" algn="l" defTabSz="914400" rtl="0" eaLnBrk="1" latinLnBrk="0" hangingPunct="1"/>
                      <a:endParaRPr lang="en-US" sz="1200" kern="1200" dirty="0" smtClean="0"/>
                    </a:p>
                    <a:p>
                      <a:pPr marL="0" algn="l" defTabSz="914400" rtl="0" eaLnBrk="1" latinLnBrk="0" hangingPunct="1"/>
                      <a:r>
                        <a:rPr lang="en-US" sz="1200" kern="1200" dirty="0" smtClean="0"/>
                        <a:t>Trainer led activity </a:t>
                      </a:r>
                    </a:p>
                    <a:p>
                      <a:pPr marL="0" algn="l" defTabSz="914400" rtl="0" eaLnBrk="1" latinLnBrk="0" hangingPunct="1"/>
                      <a:endParaRPr lang="en-US" sz="1200" kern="1200" dirty="0" smtClean="0"/>
                    </a:p>
                    <a:p>
                      <a:pPr marL="0" algn="l" defTabSz="914400" rtl="0" eaLnBrk="1" latinLnBrk="0" hangingPunct="1"/>
                      <a:r>
                        <a:rPr lang="en-US" sz="1200" kern="1200" dirty="0" smtClean="0"/>
                        <a:t>Paper  and color based activity</a:t>
                      </a:r>
                    </a:p>
                    <a:p>
                      <a:pPr marL="0" algn="l" defTabSz="914400" rtl="0" eaLnBrk="1" latinLnBrk="0" hangingPunct="1"/>
                      <a:endParaRPr lang="en-US" sz="1200" b="0" kern="1200" dirty="0">
                        <a:solidFill>
                          <a:schemeClr val="dk1"/>
                        </a:solidFill>
                        <a:latin typeface="+mn-lt"/>
                        <a:ea typeface="+mn-ea"/>
                        <a:cs typeface="+mn-cs"/>
                      </a:endParaRPr>
                    </a:p>
                  </a:txBody>
                  <a:tcPr/>
                </a:tc>
                <a:tc>
                  <a:txBody>
                    <a:bodyPr/>
                    <a:lstStyle/>
                    <a:p>
                      <a:pPr marL="0" algn="l" defTabSz="914400" rtl="0" eaLnBrk="1" latinLnBrk="0" hangingPunct="1">
                        <a:buFont typeface="Arial" pitchFamily="34" charset="0"/>
                        <a:buChar char="•"/>
                      </a:pPr>
                      <a:r>
                        <a:rPr lang="en-US" sz="1200" kern="1200" dirty="0" smtClean="0"/>
                        <a:t>Warmed</a:t>
                      </a:r>
                      <a:r>
                        <a:rPr lang="en-US" sz="1200" kern="1200" baseline="0" dirty="0" smtClean="0"/>
                        <a:t> up Body and  Mind ;</a:t>
                      </a:r>
                    </a:p>
                    <a:p>
                      <a:pPr marL="0" algn="l" defTabSz="914400" rtl="0" eaLnBrk="1" latinLnBrk="0" hangingPunct="1">
                        <a:buFont typeface="Arial" pitchFamily="34" charset="0"/>
                        <a:buChar char="•"/>
                      </a:pPr>
                      <a:r>
                        <a:rPr lang="en-US" sz="1200" kern="1200" baseline="0" dirty="0" smtClean="0"/>
                        <a:t>Ease and comfort in delivery</a:t>
                      </a:r>
                    </a:p>
                    <a:p>
                      <a:pPr marL="0" algn="l" defTabSz="914400" rtl="0" eaLnBrk="1" latinLnBrk="0" hangingPunct="1">
                        <a:buFont typeface="Arial" pitchFamily="34" charset="0"/>
                        <a:buChar char="•"/>
                      </a:pPr>
                      <a:r>
                        <a:rPr lang="en-US" sz="1200" kern="1200" baseline="0" dirty="0" smtClean="0"/>
                        <a:t>Energy balance </a:t>
                      </a:r>
                    </a:p>
                    <a:p>
                      <a:pPr marL="0" algn="l" defTabSz="914400" rtl="0" eaLnBrk="1" latinLnBrk="0" hangingPunct="1">
                        <a:buFont typeface="Arial" pitchFamily="34" charset="0"/>
                        <a:buChar char="•"/>
                      </a:pPr>
                      <a:r>
                        <a:rPr lang="en-US" sz="1200" kern="1200" baseline="0" dirty="0" smtClean="0"/>
                        <a:t>Enhancing the visual appeal of the message </a:t>
                      </a:r>
                    </a:p>
                    <a:p>
                      <a:pPr marL="0" algn="l" defTabSz="914400" rtl="0" eaLnBrk="1" latinLnBrk="0" hangingPunct="1">
                        <a:buFont typeface="Arial" pitchFamily="34" charset="0"/>
                        <a:buChar char="•"/>
                      </a:pPr>
                      <a:r>
                        <a:rPr lang="en-US" sz="1200" kern="1200" baseline="0" dirty="0" smtClean="0"/>
                        <a:t>Learn Structure and story telling </a:t>
                      </a:r>
                      <a:endParaRPr lang="en-US" sz="1200" b="0" kern="1200" dirty="0">
                        <a:solidFill>
                          <a:schemeClr val="dk1"/>
                        </a:solidFill>
                        <a:latin typeface="+mn-lt"/>
                        <a:ea typeface="+mn-ea"/>
                        <a:cs typeface="+mn-cs"/>
                      </a:endParaRPr>
                    </a:p>
                  </a:txBody>
                  <a:tcPr/>
                </a:tc>
              </a:tr>
              <a:tr h="2124431">
                <a:tc>
                  <a:txBody>
                    <a:bodyPr/>
                    <a:lstStyle/>
                    <a:p>
                      <a:pPr marL="0" algn="l" defTabSz="914400" rtl="0" eaLnBrk="1" latinLnBrk="0" hangingPunct="1"/>
                      <a:r>
                        <a:rPr lang="en-US" sz="1200" kern="1200" dirty="0" smtClean="0"/>
                        <a:t>3:30pm</a:t>
                      </a:r>
                      <a:endParaRPr lang="en-US" sz="1200" b="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COMMUNICATING WITH PURPOSE </a:t>
                      </a:r>
                    </a:p>
                    <a:p>
                      <a:pPr marL="0" algn="l" defTabSz="914400" rtl="0" eaLnBrk="1" latinLnBrk="0" hangingPunct="1"/>
                      <a:endParaRPr lang="en-US" sz="1200" b="0" kern="1200" dirty="0">
                        <a:solidFill>
                          <a:schemeClr val="dk1"/>
                        </a:solidFill>
                        <a:latin typeface="+mn-lt"/>
                        <a:ea typeface="+mn-ea"/>
                        <a:cs typeface="+mn-cs"/>
                      </a:endParaRPr>
                    </a:p>
                  </a:txBody>
                  <a:tcPr/>
                </a:tc>
                <a:tc>
                  <a:txBody>
                    <a:bodyPr/>
                    <a:lstStyle/>
                    <a:p>
                      <a:pPr marL="0" algn="l" defTabSz="914400" rtl="0" eaLnBrk="1" latinLnBrk="0" hangingPunct="1"/>
                      <a:r>
                        <a:rPr lang="en-US" sz="1200" kern="1200" dirty="0" smtClean="0"/>
                        <a:t>• Defining the purpose and desired outcome of a presentation/speech/pitch/meeting </a:t>
                      </a:r>
                    </a:p>
                    <a:p>
                      <a:pPr marL="0" algn="l" defTabSz="914400" rtl="0" eaLnBrk="1" latinLnBrk="0" hangingPunct="1"/>
                      <a:r>
                        <a:rPr lang="en-US" sz="1200" kern="1200" dirty="0" smtClean="0"/>
                        <a:t>• Extending the range of expression - vocal variety and body language - to affect your  objective and taking responsibility</a:t>
                      </a:r>
                      <a:r>
                        <a:rPr lang="en-US" sz="1200" kern="1200" baseline="0" dirty="0" smtClean="0"/>
                        <a:t> that it lands on the </a:t>
                      </a:r>
                      <a:r>
                        <a:rPr lang="en-US" sz="1200" kern="1200" dirty="0" smtClean="0"/>
                        <a:t>audience </a:t>
                      </a:r>
                    </a:p>
                    <a:p>
                      <a:pPr marL="0" algn="l" defTabSz="914400" rtl="0" eaLnBrk="1" latinLnBrk="0" hangingPunct="1">
                        <a:buFont typeface="Arial" charset="0"/>
                        <a:buChar char="•"/>
                      </a:pPr>
                      <a:r>
                        <a:rPr lang="en-US" sz="1200" kern="1200" dirty="0" smtClean="0"/>
                        <a:t> A short section of original vignettes/scenes focusing on specific purpose </a:t>
                      </a:r>
                    </a:p>
                    <a:p>
                      <a:pPr marL="0" algn="l" defTabSz="914400" rtl="0" eaLnBrk="1" latinLnBrk="0" hangingPunct="1"/>
                      <a:r>
                        <a:rPr lang="en-US" sz="1200" kern="1200" dirty="0" smtClean="0"/>
                        <a:t>• Feedback  &amp;</a:t>
                      </a:r>
                      <a:r>
                        <a:rPr lang="en-US" sz="1200" kern="1200" baseline="0" dirty="0" smtClean="0"/>
                        <a:t> coaching </a:t>
                      </a:r>
                    </a:p>
                    <a:p>
                      <a:pPr marL="0" algn="l" defTabSz="914400" rtl="0" eaLnBrk="1" latinLnBrk="0" hangingPunct="1">
                        <a:buFont typeface="Arial" pitchFamily="34" charset="0"/>
                        <a:buChar char="•"/>
                      </a:pPr>
                      <a:r>
                        <a:rPr lang="en-US" sz="1200" kern="1200" baseline="0" dirty="0" smtClean="0"/>
                        <a:t>Overall  purpose and moment to moment purpose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Define agenda</a:t>
                      </a:r>
                    </a:p>
                  </a:txBody>
                  <a:tcPr/>
                </a:tc>
                <a:tc>
                  <a:txBody>
                    <a:bodyPr/>
                    <a:lstStyle/>
                    <a:p>
                      <a:pPr marL="0" algn="l" defTabSz="914400" rtl="0" eaLnBrk="1" latinLnBrk="0" hangingPunct="1">
                        <a:buFont typeface="Arial" pitchFamily="34" charset="0"/>
                        <a:buChar char="•"/>
                      </a:pPr>
                      <a:r>
                        <a:rPr lang="en-US" sz="1200" kern="1200" dirty="0" smtClean="0"/>
                        <a:t>Scene work</a:t>
                      </a:r>
                    </a:p>
                    <a:p>
                      <a:pPr marL="0" algn="l" defTabSz="914400" rtl="0" eaLnBrk="1" latinLnBrk="0" hangingPunct="1">
                        <a:buFont typeface="Arial" pitchFamily="34" charset="0"/>
                        <a:buChar char="•"/>
                      </a:pPr>
                      <a:endParaRPr lang="en-US" sz="1200" kern="1200" dirty="0" smtClean="0"/>
                    </a:p>
                    <a:p>
                      <a:pPr marL="0" algn="l" defTabSz="914400" rtl="0" eaLnBrk="1" latinLnBrk="0" hangingPunct="1">
                        <a:buFont typeface="Arial" pitchFamily="34" charset="0"/>
                        <a:buChar char="•"/>
                      </a:pPr>
                      <a:endParaRPr lang="en-US" sz="1200" kern="1200" dirty="0" smtClean="0"/>
                    </a:p>
                    <a:p>
                      <a:pPr marL="0" algn="l" defTabSz="914400" rtl="0" eaLnBrk="1" latinLnBrk="0" hangingPunct="1">
                        <a:buFont typeface="Arial" pitchFamily="34" charset="0"/>
                        <a:buChar char="•"/>
                      </a:pPr>
                      <a:endParaRPr lang="en-US" sz="1200" kern="1200" dirty="0" smtClean="0"/>
                    </a:p>
                    <a:p>
                      <a:pPr marL="0" algn="l" defTabSz="914400" rtl="0" eaLnBrk="1" latinLnBrk="0" hangingPunct="1">
                        <a:buFont typeface="Arial" pitchFamily="34" charset="0"/>
                        <a:buChar char="•"/>
                      </a:pPr>
                      <a:r>
                        <a:rPr lang="en-US" sz="1200" kern="1200" dirty="0" smtClean="0"/>
                        <a:t>Rehearsals</a:t>
                      </a:r>
                    </a:p>
                    <a:p>
                      <a:pPr marL="0" algn="l" defTabSz="914400" rtl="0" eaLnBrk="1" latinLnBrk="0" hangingPunct="1">
                        <a:buFont typeface="Arial" pitchFamily="34" charset="0"/>
                        <a:buChar char="•"/>
                      </a:pPr>
                      <a:endParaRPr lang="en-US" sz="1200" kern="1200" dirty="0" smtClean="0"/>
                    </a:p>
                    <a:p>
                      <a:pPr marL="0" algn="l" defTabSz="914400" rtl="0" eaLnBrk="1" latinLnBrk="0" hangingPunct="1">
                        <a:buFont typeface="Arial" pitchFamily="34" charset="0"/>
                        <a:buChar char="•"/>
                      </a:pPr>
                      <a:endParaRPr lang="en-US" sz="1200" kern="1200" dirty="0" smtClean="0"/>
                    </a:p>
                    <a:p>
                      <a:pPr marL="0" algn="l" defTabSz="914400" rtl="0" eaLnBrk="1" latinLnBrk="0" hangingPunct="1">
                        <a:buFont typeface="Arial" pitchFamily="34" charset="0"/>
                        <a:buChar char="•"/>
                      </a:pPr>
                      <a:endParaRPr lang="en-US" sz="1200" kern="1200" dirty="0" smtClean="0"/>
                    </a:p>
                    <a:p>
                      <a:pPr marL="0" algn="l" defTabSz="914400" rtl="0" eaLnBrk="1" latinLnBrk="0" hangingPunct="1">
                        <a:buFont typeface="Arial" pitchFamily="34" charset="0"/>
                        <a:buChar char="•"/>
                      </a:pPr>
                      <a:r>
                        <a:rPr lang="en-US" sz="1200" kern="1200" dirty="0" smtClean="0"/>
                        <a:t>Coaching in creative partnership</a:t>
                      </a:r>
                      <a:endParaRPr lang="en-US" sz="1200" b="0" kern="1200" dirty="0">
                        <a:solidFill>
                          <a:schemeClr val="dk1"/>
                        </a:solidFill>
                        <a:latin typeface="+mn-lt"/>
                        <a:ea typeface="+mn-ea"/>
                        <a:cs typeface="+mn-cs"/>
                      </a:endParaRPr>
                    </a:p>
                  </a:txBody>
                  <a:tcPr/>
                </a:tc>
                <a:tc>
                  <a:txBody>
                    <a:bodyPr/>
                    <a:lstStyle/>
                    <a:p>
                      <a:pPr marL="0" algn="l" defTabSz="914400" rtl="0" eaLnBrk="1" latinLnBrk="0" hangingPunct="1">
                        <a:buFont typeface="Arial" pitchFamily="34" charset="0"/>
                        <a:buChar char="•"/>
                      </a:pPr>
                      <a:r>
                        <a:rPr lang="en-US" sz="1200" kern="1200" dirty="0" smtClean="0"/>
                        <a:t> clear statement of objective </a:t>
                      </a:r>
                    </a:p>
                    <a:p>
                      <a:pPr marL="0" algn="l" defTabSz="914400" rtl="0" eaLnBrk="1" latinLnBrk="0" hangingPunct="1">
                        <a:buFont typeface="Arial" pitchFamily="34" charset="0"/>
                        <a:buChar char="•"/>
                      </a:pPr>
                      <a:r>
                        <a:rPr lang="en-US" sz="1200" kern="1200" baseline="0" dirty="0" smtClean="0"/>
                        <a:t> clarity of think , feel and what will my audience do ( ACT)</a:t>
                      </a:r>
                    </a:p>
                    <a:p>
                      <a:pPr marL="0" algn="l" defTabSz="914400" rtl="0" eaLnBrk="1" latinLnBrk="0" hangingPunct="1">
                        <a:buFont typeface="Arial" pitchFamily="34" charset="0"/>
                        <a:buChar char="•"/>
                      </a:pPr>
                      <a:r>
                        <a:rPr lang="en-US" sz="1200" kern="1200" baseline="0" dirty="0" smtClean="0"/>
                        <a:t>  writing active Aims </a:t>
                      </a:r>
                    </a:p>
                    <a:p>
                      <a:pPr marL="0" algn="l" defTabSz="914400" rtl="0" eaLnBrk="1" latinLnBrk="0" hangingPunct="1">
                        <a:buFont typeface="Arial" pitchFamily="34" charset="0"/>
                        <a:buChar char="•"/>
                      </a:pPr>
                      <a:r>
                        <a:rPr lang="en-US" sz="1200" kern="1200" baseline="0" dirty="0" smtClean="0"/>
                        <a:t> responsibility for ensuring that the message lands  and bring congruence in body and words</a:t>
                      </a:r>
                      <a:endParaRPr lang="en-US" sz="1200" b="0" kern="1200" dirty="0">
                        <a:solidFill>
                          <a:schemeClr val="dk1"/>
                        </a:solidFill>
                        <a:latin typeface="+mn-lt"/>
                        <a:ea typeface="+mn-ea"/>
                        <a:cs typeface="+mn-cs"/>
                      </a:endParaRPr>
                    </a:p>
                  </a:txBody>
                  <a:tcPr/>
                </a:tc>
              </a:tr>
              <a:tr h="975718">
                <a:tc>
                  <a:txBody>
                    <a:bodyPr/>
                    <a:lstStyle/>
                    <a:p>
                      <a:pPr marL="0" algn="l" defTabSz="914400" rtl="0" eaLnBrk="1" latinLnBrk="0" hangingPunct="1"/>
                      <a:r>
                        <a:rPr lang="en-US" sz="1200" kern="1200" dirty="0" smtClean="0"/>
                        <a:t>5:15pm</a:t>
                      </a:r>
                      <a:endParaRPr lang="en-US" sz="1200" b="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OVERNIGHT TASK </a:t>
                      </a:r>
                    </a:p>
                    <a:p>
                      <a:pPr marL="0" algn="l" defTabSz="914400" rtl="0" eaLnBrk="1" latinLnBrk="0" hangingPunct="1"/>
                      <a:endParaRPr lang="en-US" sz="1200" b="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 There is some work to do in preparation for the next day.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Overnight work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t>What did I learn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t>Creative presentation </a:t>
                      </a:r>
                      <a:endParaRPr lang="en-US" sz="1200" b="0" kern="1200" dirty="0">
                        <a:solidFill>
                          <a:schemeClr val="dk1"/>
                        </a:solidFill>
                        <a:latin typeface="+mn-lt"/>
                        <a:ea typeface="+mn-ea"/>
                        <a:cs typeface="+mn-cs"/>
                      </a:endParaRPr>
                    </a:p>
                  </a:txBody>
                  <a:tcPr/>
                </a:tc>
                <a:tc>
                  <a:txBody>
                    <a:bodyPr/>
                    <a:lstStyle/>
                    <a:p>
                      <a:pPr marL="0" algn="l" defTabSz="914400" rtl="0" eaLnBrk="1" latinLnBrk="0" hangingPunct="1"/>
                      <a:endParaRPr lang="en-US" sz="1200" b="0" kern="1200" dirty="0">
                        <a:solidFill>
                          <a:schemeClr val="dk1"/>
                        </a:solidFill>
                        <a:latin typeface="+mn-lt"/>
                        <a:ea typeface="+mn-ea"/>
                        <a:cs typeface="+mn-cs"/>
                      </a:endParaRPr>
                    </a:p>
                  </a:txBody>
                  <a:tcPr/>
                </a:tc>
                <a:tc>
                  <a:txBody>
                    <a:bodyPr/>
                    <a:lstStyle/>
                    <a:p>
                      <a:pPr marL="0" algn="l" defTabSz="914400" rtl="0" eaLnBrk="1" latinLnBrk="0" hangingPunct="1"/>
                      <a:endParaRPr lang="en-US" sz="1200" b="0" kern="1200" dirty="0">
                        <a:solidFill>
                          <a:schemeClr val="dk1"/>
                        </a:solidFill>
                        <a:latin typeface="+mn-lt"/>
                        <a:ea typeface="+mn-ea"/>
                        <a:cs typeface="+mn-cs"/>
                      </a:endParaRPr>
                    </a:p>
                  </a:txBody>
                  <a:tcPr/>
                </a:tc>
              </a:tr>
            </a:tbl>
          </a:graphicData>
        </a:graphic>
      </p:graphicFrame>
      <p:sp>
        <p:nvSpPr>
          <p:cNvPr id="4" name="Rectangle 3"/>
          <p:cNvSpPr/>
          <p:nvPr/>
        </p:nvSpPr>
        <p:spPr>
          <a:xfrm rot="19605341">
            <a:off x="229534" y="2397902"/>
            <a:ext cx="8896509" cy="156966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9600" b="1" dirty="0">
                <a:ln w="11430"/>
                <a:solidFill>
                  <a:srgbClr val="DDDDDD"/>
                </a:solidFill>
              </a:rPr>
              <a:t>Sample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2791140232"/>
              </p:ext>
            </p:extLst>
          </p:nvPr>
        </p:nvGraphicFramePr>
        <p:xfrm>
          <a:off x="228600" y="533400"/>
          <a:ext cx="8686801" cy="4897484"/>
        </p:xfrm>
        <a:graphic>
          <a:graphicData uri="http://schemas.openxmlformats.org/drawingml/2006/table">
            <a:tbl>
              <a:tblPr firstRow="1" bandRow="1">
                <a:tableStyleId>{5C22544A-7EE6-4342-B048-85BDC9FD1C3A}</a:tableStyleId>
              </a:tblPr>
              <a:tblGrid>
                <a:gridCol w="990600"/>
                <a:gridCol w="1264568"/>
                <a:gridCol w="3240360"/>
                <a:gridCol w="1512168"/>
                <a:gridCol w="1679105"/>
              </a:tblGrid>
              <a:tr h="303312">
                <a:tc>
                  <a:txBody>
                    <a:bodyPr/>
                    <a:lstStyle/>
                    <a:p>
                      <a:r>
                        <a:rPr lang="en-US" sz="1600" dirty="0" smtClean="0"/>
                        <a:t>Time</a:t>
                      </a:r>
                      <a:r>
                        <a:rPr lang="en-US" sz="1600" baseline="0" dirty="0" smtClean="0"/>
                        <a:t> </a:t>
                      </a:r>
                      <a:endParaRPr lang="en-IN" sz="1600" b="1" dirty="0">
                        <a:solidFill>
                          <a:schemeClr val="tx1"/>
                        </a:solidFill>
                        <a:latin typeface="+mn-lt"/>
                      </a:endParaRPr>
                    </a:p>
                  </a:txBody>
                  <a:tcPr/>
                </a:tc>
                <a:tc>
                  <a:txBody>
                    <a:bodyPr/>
                    <a:lstStyle/>
                    <a:p>
                      <a:r>
                        <a:rPr lang="en-US" sz="1600" dirty="0" smtClean="0"/>
                        <a:t>Session Title </a:t>
                      </a:r>
                      <a:endParaRPr lang="en-IN" sz="1600" b="1" dirty="0">
                        <a:solidFill>
                          <a:schemeClr val="tx1"/>
                        </a:solidFill>
                        <a:latin typeface="+mn-lt"/>
                      </a:endParaRPr>
                    </a:p>
                  </a:txBody>
                  <a:tcPr/>
                </a:tc>
                <a:tc>
                  <a:txBody>
                    <a:bodyPr/>
                    <a:lstStyle/>
                    <a:p>
                      <a:r>
                        <a:rPr lang="en-US" sz="1600" dirty="0" smtClean="0"/>
                        <a:t>Session details </a:t>
                      </a:r>
                      <a:endParaRPr lang="en-IN" sz="1600" b="1" dirty="0">
                        <a:solidFill>
                          <a:schemeClr val="tx1"/>
                        </a:solidFill>
                        <a:latin typeface="+mn-lt"/>
                      </a:endParaRPr>
                    </a:p>
                  </a:txBody>
                  <a:tcPr/>
                </a:tc>
                <a:tc>
                  <a:txBody>
                    <a:bodyPr/>
                    <a:lstStyle/>
                    <a:p>
                      <a:r>
                        <a:rPr lang="en-US" sz="1600" dirty="0" smtClean="0"/>
                        <a:t>Methodology </a:t>
                      </a:r>
                      <a:endParaRPr lang="en-IN" sz="1600" b="1" dirty="0">
                        <a:solidFill>
                          <a:schemeClr val="tx1"/>
                        </a:solidFill>
                        <a:latin typeface="+mn-lt"/>
                      </a:endParaRPr>
                    </a:p>
                  </a:txBody>
                  <a:tcPr/>
                </a:tc>
                <a:tc>
                  <a:txBody>
                    <a:bodyPr/>
                    <a:lstStyle/>
                    <a:p>
                      <a:r>
                        <a:rPr lang="en-US" sz="1600" dirty="0" smtClean="0"/>
                        <a:t>Outcome </a:t>
                      </a:r>
                      <a:endParaRPr lang="en-IN" sz="1600" b="1" dirty="0">
                        <a:solidFill>
                          <a:schemeClr val="tx1"/>
                        </a:solidFill>
                        <a:latin typeface="+mn-lt"/>
                      </a:endParaRPr>
                    </a:p>
                  </a:txBody>
                  <a:tcPr/>
                </a:tc>
              </a:tr>
              <a:tr h="865751">
                <a:tc>
                  <a:txBody>
                    <a:bodyPr/>
                    <a:lstStyle/>
                    <a:p>
                      <a:r>
                        <a:rPr lang="en-US" sz="1200" dirty="0" smtClean="0"/>
                        <a:t>9:30am</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PRESENTATIONS </a:t>
                      </a:r>
                    </a:p>
                    <a:p>
                      <a:endParaRPr lang="en-US" sz="1200" dirty="0">
                        <a:latin typeface="Calibri" pitchFamily="34" charset="0"/>
                      </a:endParaRPr>
                    </a:p>
                  </a:txBody>
                  <a:tcPr/>
                </a:tc>
                <a:tc>
                  <a:txBody>
                    <a:bodyPr/>
                    <a:lstStyle/>
                    <a:p>
                      <a:r>
                        <a:rPr lang="en-US" sz="1200" dirty="0" smtClean="0"/>
                        <a:t>Consolidating learning &amp; Feedback on development </a:t>
                      </a:r>
                      <a:endParaRPr lang="en-US" sz="1200" dirty="0">
                        <a:latin typeface="Calibri" pitchFamily="34" charset="0"/>
                      </a:endParaRPr>
                    </a:p>
                  </a:txBody>
                  <a:tcPr/>
                </a:tc>
                <a:tc>
                  <a:txBody>
                    <a:bodyPr/>
                    <a:lstStyle/>
                    <a:p>
                      <a:pPr>
                        <a:buFont typeface="Arial" pitchFamily="34" charset="0"/>
                        <a:buChar char="•"/>
                      </a:pPr>
                      <a:r>
                        <a:rPr lang="en-US" sz="1200" dirty="0" smtClean="0"/>
                        <a:t>Participant</a:t>
                      </a:r>
                      <a:r>
                        <a:rPr lang="en-US" sz="1200" baseline="0" dirty="0" smtClean="0"/>
                        <a:t> activity</a:t>
                      </a:r>
                      <a:endParaRPr lang="en-US" sz="1200" dirty="0"/>
                    </a:p>
                  </a:txBody>
                  <a:tcPr/>
                </a:tc>
                <a:tc>
                  <a:txBody>
                    <a:bodyPr/>
                    <a:lstStyle/>
                    <a:p>
                      <a:pPr>
                        <a:buFont typeface="Arial" pitchFamily="34" charset="0"/>
                        <a:buChar char="•"/>
                      </a:pPr>
                      <a:r>
                        <a:rPr lang="en-US" sz="1200" dirty="0" smtClean="0"/>
                        <a:t>Recap</a:t>
                      </a:r>
                    </a:p>
                    <a:p>
                      <a:pPr>
                        <a:buFont typeface="Arial" pitchFamily="34" charset="0"/>
                        <a:buChar char="•"/>
                      </a:pPr>
                      <a:r>
                        <a:rPr lang="en-US" sz="1200" dirty="0" smtClean="0"/>
                        <a:t>Gain confidence about using creative</a:t>
                      </a:r>
                      <a:r>
                        <a:rPr lang="en-US" sz="1200" baseline="0" dirty="0" smtClean="0"/>
                        <a:t> ways to communicate </a:t>
                      </a:r>
                      <a:endParaRPr lang="en-US" sz="1200" dirty="0"/>
                    </a:p>
                  </a:txBody>
                  <a:tcPr/>
                </a:tc>
              </a:tr>
              <a:tr h="1490226">
                <a:tc>
                  <a:txBody>
                    <a:bodyPr/>
                    <a:lstStyle/>
                    <a:p>
                      <a:r>
                        <a:rPr lang="en-US" sz="1200" dirty="0" smtClean="0"/>
                        <a:t>10:30am</a:t>
                      </a:r>
                    </a:p>
                    <a:p>
                      <a:endParaRPr lang="en-US" sz="1200" dirty="0" smtClean="0"/>
                    </a:p>
                    <a:p>
                      <a:endParaRPr lang="en-US" sz="1200" dirty="0" smtClean="0"/>
                    </a:p>
                    <a:p>
                      <a:r>
                        <a:rPr lang="en-US" sz="1200" dirty="0" smtClean="0"/>
                        <a:t>Tea break 11:30-11:45am</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PRESENCE </a:t>
                      </a:r>
                    </a:p>
                    <a:p>
                      <a:endParaRPr lang="en-US" sz="1200" dirty="0">
                        <a:latin typeface="Calibri" pitchFamily="34" charset="0"/>
                      </a:endParaRPr>
                    </a:p>
                  </a:txBody>
                  <a:tcPr/>
                </a:tc>
                <a:tc>
                  <a:txBody>
                    <a:bodyPr/>
                    <a:lstStyle/>
                    <a:p>
                      <a:pPr marL="171450" indent="-171450">
                        <a:buFont typeface="Arial" panose="020B0604020202020204" pitchFamily="34" charset="0"/>
                        <a:buChar char="•"/>
                      </a:pPr>
                      <a:r>
                        <a:rPr lang="en-US" sz="1200" dirty="0" smtClean="0"/>
                        <a:t> Exercises to develop presence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 Exude confidence and be leader like</a:t>
                      </a:r>
                    </a:p>
                    <a:p>
                      <a:pPr marL="171450" indent="-171450">
                        <a:buFont typeface="Arial" panose="020B0604020202020204" pitchFamily="34" charset="0"/>
                        <a:buChar char="•"/>
                      </a:pPr>
                      <a:r>
                        <a:rPr lang="en-US" sz="1200" dirty="0" smtClean="0"/>
                        <a:t> How to command attention </a:t>
                      </a:r>
                    </a:p>
                    <a:p>
                      <a:pPr marL="171450" indent="-171450">
                        <a:buFont typeface="Arial" panose="020B0604020202020204" pitchFamily="34" charset="0"/>
                        <a:buChar char="•"/>
                      </a:pPr>
                      <a:r>
                        <a:rPr lang="en-US" sz="1200" dirty="0" smtClean="0"/>
                        <a:t> Relaxation and dealing with 'stage-fright' </a:t>
                      </a:r>
                    </a:p>
                    <a:p>
                      <a:endParaRPr lang="en-US" sz="1200" dirty="0">
                        <a:latin typeface="Calibri" pitchFamily="34" charset="0"/>
                      </a:endParaRPr>
                    </a:p>
                  </a:txBody>
                  <a:tcPr/>
                </a:tc>
                <a:tc>
                  <a:txBody>
                    <a:bodyPr/>
                    <a:lstStyle/>
                    <a:p>
                      <a:r>
                        <a:rPr lang="en-US" sz="1200" dirty="0" smtClean="0"/>
                        <a:t>Experiential activity</a:t>
                      </a:r>
                      <a:r>
                        <a:rPr lang="en-US" sz="1200" baseline="0" dirty="0" smtClean="0"/>
                        <a:t> </a:t>
                      </a:r>
                    </a:p>
                    <a:p>
                      <a:endParaRPr lang="en-US" sz="1200" baseline="0" dirty="0" smtClean="0"/>
                    </a:p>
                    <a:p>
                      <a:r>
                        <a:rPr lang="en-US" sz="1200" baseline="0" dirty="0" smtClean="0"/>
                        <a:t>Participant Presentation </a:t>
                      </a:r>
                    </a:p>
                    <a:p>
                      <a:endParaRPr lang="en-US" sz="1200" baseline="0" dirty="0" smtClean="0"/>
                    </a:p>
                    <a:p>
                      <a:r>
                        <a:rPr lang="en-US" sz="1200" baseline="0" dirty="0" smtClean="0"/>
                        <a:t>Debrief of exercise        </a:t>
                      </a:r>
                      <a:endParaRPr lang="en-US" sz="1200" dirty="0"/>
                    </a:p>
                  </a:txBody>
                  <a:tcPr/>
                </a:tc>
                <a:tc>
                  <a:txBody>
                    <a:bodyPr/>
                    <a:lstStyle/>
                    <a:p>
                      <a:pPr>
                        <a:buFontTx/>
                        <a:buChar char="-"/>
                      </a:pPr>
                      <a:r>
                        <a:rPr lang="en-US" sz="1200" dirty="0" smtClean="0"/>
                        <a:t>Awareness of the surrounding and self</a:t>
                      </a:r>
                      <a:r>
                        <a:rPr lang="en-US" sz="1200" baseline="0" dirty="0" smtClean="0"/>
                        <a:t> habits</a:t>
                      </a:r>
                      <a:endParaRPr lang="en-US" sz="1200" dirty="0" smtClean="0"/>
                    </a:p>
                    <a:p>
                      <a:pPr>
                        <a:buFontTx/>
                        <a:buChar char="-"/>
                      </a:pPr>
                      <a:r>
                        <a:rPr lang="en-US" sz="1200" dirty="0" smtClean="0"/>
                        <a:t>Alertness</a:t>
                      </a:r>
                    </a:p>
                    <a:p>
                      <a:pPr>
                        <a:buFontTx/>
                        <a:buChar char="-"/>
                      </a:pPr>
                      <a:r>
                        <a:rPr lang="en-US" sz="1200" dirty="0" smtClean="0"/>
                        <a:t>Alive</a:t>
                      </a:r>
                      <a:r>
                        <a:rPr lang="en-US" sz="1200" baseline="0" dirty="0" smtClean="0"/>
                        <a:t> and present to the needs of audience, self and business </a:t>
                      </a:r>
                      <a:endParaRPr lang="en-US" sz="1200" dirty="0"/>
                    </a:p>
                  </a:txBody>
                  <a:tcPr/>
                </a:tc>
              </a:tr>
              <a:tr h="1334107">
                <a:tc>
                  <a:txBody>
                    <a:bodyPr/>
                    <a:lstStyle/>
                    <a:p>
                      <a:r>
                        <a:rPr lang="en-US" sz="1200" dirty="0" smtClean="0"/>
                        <a:t>11:45am</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SPEAKING WITH INSPIRATION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PASSION </a:t>
                      </a:r>
                    </a:p>
                    <a:p>
                      <a:endParaRPr lang="en-US" sz="1200" dirty="0">
                        <a:latin typeface="Calibri" pitchFamily="34" charset="0"/>
                      </a:endParaRPr>
                    </a:p>
                  </a:txBody>
                  <a:tcPr/>
                </a:tc>
                <a:tc>
                  <a:txBody>
                    <a:bodyPr/>
                    <a:lstStyle/>
                    <a:p>
                      <a:r>
                        <a:rPr lang="en-US" sz="1200" dirty="0" smtClean="0"/>
                        <a:t>• Communicating the belief , experiences, power of narrative,</a:t>
                      </a:r>
                      <a:r>
                        <a:rPr lang="en-US" sz="1200" baseline="0" dirty="0" smtClean="0"/>
                        <a:t> and importance of storytelling</a:t>
                      </a:r>
                      <a:r>
                        <a:rPr lang="en-US" sz="1200" dirty="0" smtClean="0"/>
                        <a:t> </a:t>
                      </a:r>
                    </a:p>
                    <a:p>
                      <a:endParaRPr lang="en-US" sz="1200" dirty="0" smtClean="0"/>
                    </a:p>
                    <a:p>
                      <a:r>
                        <a:rPr lang="en-US" sz="1200" dirty="0" smtClean="0"/>
                        <a:t>Speeches that moved the world</a:t>
                      </a:r>
                      <a:r>
                        <a:rPr lang="en-US" sz="1200" baseline="0" dirty="0" smtClean="0"/>
                        <a:t> </a:t>
                      </a:r>
                    </a:p>
                    <a:p>
                      <a:r>
                        <a:rPr lang="en-US" sz="1200" dirty="0" smtClean="0"/>
                        <a:t>Devising a presentation, with a tight deadline, about a change idea</a:t>
                      </a:r>
                    </a:p>
                    <a:p>
                      <a:r>
                        <a:rPr lang="en-US" sz="1200" dirty="0" smtClean="0"/>
                        <a:t>Refining the content with support from others  </a:t>
                      </a:r>
                    </a:p>
                  </a:txBody>
                  <a:tcPr/>
                </a:tc>
                <a:tc>
                  <a:txBody>
                    <a:bodyPr/>
                    <a:lstStyle/>
                    <a:p>
                      <a:r>
                        <a:rPr lang="en-US" sz="1200" dirty="0" smtClean="0"/>
                        <a:t>Participant</a:t>
                      </a:r>
                      <a:r>
                        <a:rPr lang="en-US" sz="1200" baseline="0" dirty="0" smtClean="0"/>
                        <a:t> presentation </a:t>
                      </a:r>
                      <a:endParaRPr lang="en-US" sz="1200" dirty="0" smtClean="0"/>
                    </a:p>
                    <a:p>
                      <a:endParaRPr lang="en-US" sz="1200" dirty="0" smtClean="0"/>
                    </a:p>
                    <a:p>
                      <a:endParaRPr lang="en-US" sz="1200" dirty="0" smtClean="0"/>
                    </a:p>
                    <a:p>
                      <a:r>
                        <a:rPr lang="en-US" sz="1200" dirty="0" smtClean="0"/>
                        <a:t>Videos of great speeches</a:t>
                      </a:r>
                      <a:endParaRPr lang="en-US" sz="1200" dirty="0"/>
                    </a:p>
                  </a:txBody>
                  <a:tcPr/>
                </a:tc>
                <a:tc>
                  <a:txBody>
                    <a:bodyPr/>
                    <a:lstStyle/>
                    <a:p>
                      <a:pPr>
                        <a:buFont typeface="Arial" pitchFamily="34" charset="0"/>
                        <a:buChar char="•"/>
                      </a:pPr>
                      <a:r>
                        <a:rPr lang="en-US" sz="1200" dirty="0" smtClean="0"/>
                        <a:t> </a:t>
                      </a:r>
                      <a:r>
                        <a:rPr lang="en-US" sz="1200" baseline="0" dirty="0" smtClean="0"/>
                        <a:t>connect with the audience </a:t>
                      </a:r>
                    </a:p>
                    <a:p>
                      <a:pPr>
                        <a:buFont typeface="Arial" pitchFamily="34" charset="0"/>
                        <a:buChar char="•"/>
                      </a:pPr>
                      <a:r>
                        <a:rPr lang="en-US" sz="1200" baseline="0" dirty="0" smtClean="0"/>
                        <a:t>  passion and ability to convince </a:t>
                      </a:r>
                    </a:p>
                    <a:p>
                      <a:pPr>
                        <a:buFont typeface="Arial" pitchFamily="34" charset="0"/>
                        <a:buChar char="•"/>
                      </a:pPr>
                      <a:r>
                        <a:rPr lang="en-US" sz="1200" baseline="0" dirty="0" smtClean="0"/>
                        <a:t> realization of power of truth</a:t>
                      </a:r>
                    </a:p>
                    <a:p>
                      <a:pPr>
                        <a:buFont typeface="Arial" pitchFamily="34" charset="0"/>
                        <a:buChar char="•"/>
                      </a:pPr>
                      <a:r>
                        <a:rPr lang="en-US" sz="1200" baseline="0" dirty="0" smtClean="0"/>
                        <a:t>Spontaneity </a:t>
                      </a:r>
                      <a:endParaRPr lang="en-US" sz="1200" dirty="0"/>
                    </a:p>
                  </a:txBody>
                  <a:tcPr/>
                </a:tc>
              </a:tr>
              <a:tr h="834627">
                <a:tc>
                  <a:txBody>
                    <a:bodyPr/>
                    <a:lstStyle/>
                    <a:p>
                      <a:r>
                        <a:rPr lang="en-US" sz="1200" dirty="0" smtClean="0"/>
                        <a:t>2:00pm</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PERFORMANCE</a:t>
                      </a:r>
                      <a:r>
                        <a:rPr lang="en-US" sz="1200" baseline="0" dirty="0" smtClean="0"/>
                        <a:t> OF SPEECHES </a:t>
                      </a:r>
                      <a:endParaRPr lang="en-US" sz="1200" dirty="0" smtClean="0"/>
                    </a:p>
                    <a:p>
                      <a:endParaRPr lang="en-US" sz="1200" dirty="0">
                        <a:latin typeface="Calibri" pitchFamily="34" charset="0"/>
                      </a:endParaRPr>
                    </a:p>
                  </a:txBody>
                  <a:tcPr/>
                </a:tc>
                <a:tc>
                  <a:txBody>
                    <a:bodyPr/>
                    <a:lstStyle/>
                    <a:p>
                      <a:r>
                        <a:rPr lang="en-US" sz="1200" dirty="0" smtClean="0"/>
                        <a:t>• Final performance</a:t>
                      </a:r>
                    </a:p>
                    <a:p>
                      <a:pPr>
                        <a:buFont typeface="Arial" pitchFamily="34" charset="0"/>
                        <a:buChar char="•"/>
                      </a:pPr>
                      <a:r>
                        <a:rPr lang="en-US" sz="1200" dirty="0" smtClean="0"/>
                        <a:t> Delivery of conviction</a:t>
                      </a:r>
                    </a:p>
                    <a:p>
                      <a:r>
                        <a:rPr lang="en-US" sz="1200" dirty="0" smtClean="0"/>
                        <a:t>• Feedback and direction to improve performance</a:t>
                      </a:r>
                    </a:p>
                  </a:txBody>
                  <a:tcPr/>
                </a:tc>
                <a:tc>
                  <a:txBody>
                    <a:bodyPr/>
                    <a:lstStyle/>
                    <a:p>
                      <a:r>
                        <a:rPr lang="en-US" sz="1200" dirty="0" smtClean="0"/>
                        <a:t>Feedback on  Delivery</a:t>
                      </a:r>
                      <a:endParaRPr lang="en-US" sz="1200" dirty="0"/>
                    </a:p>
                  </a:txBody>
                  <a:tcPr/>
                </a:tc>
                <a:tc>
                  <a:txBody>
                    <a:bodyPr/>
                    <a:lstStyle/>
                    <a:p>
                      <a:pPr>
                        <a:buFont typeface="Arial" pitchFamily="34" charset="0"/>
                        <a:buChar char="•"/>
                      </a:pPr>
                      <a:r>
                        <a:rPr lang="en-US" sz="1200" dirty="0" smtClean="0"/>
                        <a:t>Confidence </a:t>
                      </a:r>
                    </a:p>
                    <a:p>
                      <a:pPr>
                        <a:buFont typeface="Arial" pitchFamily="34" charset="0"/>
                        <a:buChar char="•"/>
                      </a:pPr>
                      <a:r>
                        <a:rPr lang="en-US" sz="1200" dirty="0" smtClean="0"/>
                        <a:t>Achievement </a:t>
                      </a:r>
                    </a:p>
                    <a:p>
                      <a:pPr>
                        <a:buFont typeface="Arial" pitchFamily="34" charset="0"/>
                        <a:buChar char="•"/>
                      </a:pPr>
                      <a:r>
                        <a:rPr lang="en-US" sz="1200" dirty="0" smtClean="0"/>
                        <a:t>Feedback </a:t>
                      </a:r>
                      <a:endParaRPr lang="en-US" sz="1200" dirty="0"/>
                    </a:p>
                  </a:txBody>
                  <a:tcPr/>
                </a:tc>
              </a:tr>
            </a:tbl>
          </a:graphicData>
        </a:graphic>
      </p:graphicFrame>
      <p:sp>
        <p:nvSpPr>
          <p:cNvPr id="5" name="Rectangle 4"/>
          <p:cNvSpPr>
            <a:spLocks noChangeArrowheads="1"/>
          </p:cNvSpPr>
          <p:nvPr/>
        </p:nvSpPr>
        <p:spPr bwMode="auto">
          <a:xfrm>
            <a:off x="0" y="9525"/>
            <a:ext cx="8172400" cy="400110"/>
          </a:xfrm>
          <a:prstGeom prst="rect">
            <a:avLst/>
          </a:prstGeom>
          <a:noFill/>
          <a:ln w="9525">
            <a:noFill/>
            <a:miter lim="800000"/>
            <a:headEnd/>
            <a:tailEnd/>
          </a:ln>
        </p:spPr>
        <p:txBody>
          <a:bodyPr wrap="square">
            <a:spAutoFit/>
          </a:bodyPr>
          <a:lstStyle/>
          <a:p>
            <a:pPr>
              <a:defRPr/>
            </a:pPr>
            <a:r>
              <a:rPr lang="en-US" sz="2000" b="1" dirty="0" smtClean="0">
                <a:solidFill>
                  <a:schemeClr val="accent6">
                    <a:lumMod val="75000"/>
                  </a:schemeClr>
                </a:solidFill>
              </a:rPr>
              <a:t>Tentative Workshop </a:t>
            </a:r>
            <a:r>
              <a:rPr lang="en-US" sz="2000" b="1" dirty="0">
                <a:solidFill>
                  <a:schemeClr val="accent6">
                    <a:lumMod val="75000"/>
                  </a:schemeClr>
                </a:solidFill>
              </a:rPr>
              <a:t>Content – Day </a:t>
            </a:r>
            <a:r>
              <a:rPr lang="en-US" sz="2000" b="1" dirty="0" smtClean="0">
                <a:solidFill>
                  <a:schemeClr val="accent6">
                    <a:lumMod val="75000"/>
                  </a:schemeClr>
                </a:solidFill>
              </a:rPr>
              <a:t>2 </a:t>
            </a:r>
            <a:r>
              <a:rPr lang="en-US" sz="2000" b="1" dirty="0">
                <a:solidFill>
                  <a:srgbClr val="0070C0"/>
                </a:solidFill>
              </a:rPr>
              <a:t>– </a:t>
            </a:r>
            <a:r>
              <a:rPr lang="en-US" sz="2000" b="1" dirty="0" smtClean="0">
                <a:solidFill>
                  <a:srgbClr val="0070C0"/>
                </a:solidFill>
              </a:rPr>
              <a:t>Presenting with Presence</a:t>
            </a:r>
            <a:endParaRPr lang="en-US" sz="2000" b="1" dirty="0">
              <a:solidFill>
                <a:srgbClr val="0070C0"/>
              </a:solidFill>
            </a:endParaRPr>
          </a:p>
        </p:txBody>
      </p:sp>
      <p:sp>
        <p:nvSpPr>
          <p:cNvPr id="6" name="Rectangle 5"/>
          <p:cNvSpPr/>
          <p:nvPr/>
        </p:nvSpPr>
        <p:spPr>
          <a:xfrm rot="19605341">
            <a:off x="229534" y="2397902"/>
            <a:ext cx="8896509" cy="156966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9600" b="1" dirty="0">
                <a:ln w="11430"/>
                <a:solidFill>
                  <a:srgbClr val="DDDDDD"/>
                </a:solidFill>
              </a:rPr>
              <a:t>Sample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8344</TotalTime>
  <Words>1718</Words>
  <Application>Microsoft Office PowerPoint</Application>
  <PresentationFormat>On-screen Show (4:3)</PresentationFormat>
  <Paragraphs>311</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ＭＳ Ｐゴシック</vt:lpstr>
      <vt:lpstr>Arial</vt:lpstr>
      <vt:lpstr>Calibri</vt:lpstr>
      <vt:lpstr>Freestyle Script</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rohit Parewa</cp:lastModifiedBy>
  <cp:revision>244</cp:revision>
  <dcterms:created xsi:type="dcterms:W3CDTF">2013-03-07T09:52:34Z</dcterms:created>
  <dcterms:modified xsi:type="dcterms:W3CDTF">2016-08-08T05:05:05Z</dcterms:modified>
</cp:coreProperties>
</file>