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5"/>
  </p:notesMasterIdLst>
  <p:sldIdLst>
    <p:sldId id="256" r:id="rId2"/>
    <p:sldId id="285" r:id="rId3"/>
    <p:sldId id="286" r:id="rId4"/>
    <p:sldId id="287" r:id="rId5"/>
    <p:sldId id="288" r:id="rId6"/>
    <p:sldId id="294" r:id="rId7"/>
    <p:sldId id="289" r:id="rId8"/>
    <p:sldId id="293" r:id="rId9"/>
    <p:sldId id="290" r:id="rId10"/>
    <p:sldId id="295" r:id="rId11"/>
    <p:sldId id="296" r:id="rId12"/>
    <p:sldId id="297" r:id="rId13"/>
    <p:sldId id="27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0E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4590" autoAdjust="0"/>
  </p:normalViewPr>
  <p:slideViewPr>
    <p:cSldViewPr>
      <p:cViewPr varScale="1">
        <p:scale>
          <a:sx n="74" d="100"/>
          <a:sy n="74" d="100"/>
        </p:scale>
        <p:origin x="9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09C876-98B2-4EE0-9C6D-9364148022C4}" type="datetimeFigureOut">
              <a:rPr lang="en-IN" smtClean="0"/>
              <a:pPr/>
              <a:t>16-02-2017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BA6722-0C2A-44D0-ADA3-7E6F798120D6}" type="slidenum">
              <a:rPr lang="en-IN" smtClean="0"/>
              <a:pPr/>
              <a:t>‹#›</a:t>
            </a:fld>
            <a:endParaRPr lang="en-IN"/>
          </a:p>
        </p:txBody>
      </p:sp>
    </p:spTree>
    <p:extLst>
      <p:ext uri="{BB962C8B-B14F-4D97-AF65-F5344CB8AC3E}">
        <p14:creationId xmlns:p14="http://schemas.microsoft.com/office/powerpoint/2010/main" val="1836722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CBA6722-0C2A-44D0-ADA3-7E6F798120D6}" type="slidenum">
              <a:rPr lang="en-IN" smtClean="0"/>
              <a:pPr/>
              <a:t>1</a:t>
            </a:fld>
            <a:endParaRPr lang="en-IN"/>
          </a:p>
        </p:txBody>
      </p:sp>
    </p:spTree>
    <p:extLst>
      <p:ext uri="{BB962C8B-B14F-4D97-AF65-F5344CB8AC3E}">
        <p14:creationId xmlns:p14="http://schemas.microsoft.com/office/powerpoint/2010/main" val="403493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a:lstStyle/>
          <a:p>
            <a:endParaRPr lang="en-US" smtClean="0">
              <a:ea typeface="ＭＳ Ｐゴシック" pitchFamily="34" charset="-128"/>
            </a:endParaRPr>
          </a:p>
        </p:txBody>
      </p:sp>
      <p:sp>
        <p:nvSpPr>
          <p:cNvPr id="27652" name="Slide Number Placeholder 3"/>
          <p:cNvSpPr>
            <a:spLocks noGrp="1"/>
          </p:cNvSpPr>
          <p:nvPr>
            <p:ph type="sldNum" sz="quarter" idx="5"/>
          </p:nvPr>
        </p:nvSpPr>
        <p:spPr bwMode="auto">
          <a:noFill/>
          <a:ln>
            <a:miter lim="800000"/>
            <a:headEnd/>
            <a:tailEnd/>
          </a:ln>
        </p:spPr>
        <p:txBody>
          <a:bodyPr/>
          <a:lstStyle/>
          <a:p>
            <a:fld id="{CEB57287-F4D2-4F1A-A0C3-31A5A9864EBA}" type="slidenum">
              <a:rPr lang="en-US" smtClean="0">
                <a:ea typeface="ＭＳ Ｐゴシック" pitchFamily="34" charset="-128"/>
              </a:rPr>
              <a:pPr/>
              <a:t>3</a:t>
            </a:fld>
            <a:endParaRPr lang="en-US" smtClean="0">
              <a:ea typeface="ＭＳ Ｐゴシック" pitchFamily="34" charset="-128"/>
            </a:endParaRPr>
          </a:p>
        </p:txBody>
      </p:sp>
    </p:spTree>
    <p:extLst>
      <p:ext uri="{BB962C8B-B14F-4D97-AF65-F5344CB8AC3E}">
        <p14:creationId xmlns:p14="http://schemas.microsoft.com/office/powerpoint/2010/main" val="2706565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latin typeface="Arial" panose="020B0604020202020204" pitchFamily="34" charset="0"/>
            </a:endParaRP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ＭＳ Ｐゴシック" panose="020B0600070205080204" pitchFamily="34" charset="-128"/>
              </a:defRPr>
            </a:lvl9pPr>
          </a:lstStyle>
          <a:p>
            <a:fld id="{D2FA031B-62CA-44AF-9917-F59F5B091A21}" type="slidenum">
              <a:rPr lang="en-US" sz="1200" smtClean="0"/>
              <a:pPr/>
              <a:t>4</a:t>
            </a:fld>
            <a:endParaRPr lang="en-US" sz="1200" smtClean="0"/>
          </a:p>
        </p:txBody>
      </p:sp>
    </p:spTree>
    <p:extLst>
      <p:ext uri="{BB962C8B-B14F-4D97-AF65-F5344CB8AC3E}">
        <p14:creationId xmlns:p14="http://schemas.microsoft.com/office/powerpoint/2010/main" val="145604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a:lstStyle/>
          <a:p>
            <a:endParaRPr lang="en-US" smtClean="0">
              <a:ea typeface="ＭＳ Ｐゴシック" pitchFamily="34" charset="-128"/>
            </a:endParaRPr>
          </a:p>
        </p:txBody>
      </p:sp>
      <p:sp>
        <p:nvSpPr>
          <p:cNvPr id="27652" name="Slide Number Placeholder 3"/>
          <p:cNvSpPr>
            <a:spLocks noGrp="1"/>
          </p:cNvSpPr>
          <p:nvPr>
            <p:ph type="sldNum" sz="quarter" idx="5"/>
          </p:nvPr>
        </p:nvSpPr>
        <p:spPr bwMode="auto">
          <a:noFill/>
          <a:ln>
            <a:miter lim="800000"/>
            <a:headEnd/>
            <a:tailEnd/>
          </a:ln>
        </p:spPr>
        <p:txBody>
          <a:bodyPr/>
          <a:lstStyle/>
          <a:p>
            <a:fld id="{CEB57287-F4D2-4F1A-A0C3-31A5A9864EBA}" type="slidenum">
              <a:rPr lang="en-US" smtClean="0">
                <a:ea typeface="ＭＳ Ｐゴシック" pitchFamily="34" charset="-128"/>
              </a:rPr>
              <a:pPr/>
              <a:t>5</a:t>
            </a:fld>
            <a:endParaRPr lang="en-US" smtClean="0">
              <a:ea typeface="ＭＳ Ｐゴシック" pitchFamily="34" charset="-128"/>
            </a:endParaRPr>
          </a:p>
        </p:txBody>
      </p:sp>
    </p:spTree>
    <p:extLst>
      <p:ext uri="{BB962C8B-B14F-4D97-AF65-F5344CB8AC3E}">
        <p14:creationId xmlns:p14="http://schemas.microsoft.com/office/powerpoint/2010/main" val="276482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CFA621-D171-49E8-BB19-6134CDBAA8E7}" type="slidenum">
              <a:rPr lang="en-US" smtClean="0"/>
              <a:pPr fontAlgn="base">
                <a:spcBef>
                  <a:spcPct val="0"/>
                </a:spcBef>
                <a:spcAft>
                  <a:spcPct val="0"/>
                </a:spcAft>
                <a:defRPr/>
              </a:pPr>
              <a:t>7</a:t>
            </a:fld>
            <a:endParaRPr lang="en-US" smtClean="0"/>
          </a:p>
        </p:txBody>
      </p:sp>
    </p:spTree>
    <p:extLst>
      <p:ext uri="{BB962C8B-B14F-4D97-AF65-F5344CB8AC3E}">
        <p14:creationId xmlns:p14="http://schemas.microsoft.com/office/powerpoint/2010/main" val="1817658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64AAB6-8B13-4A09-A310-7CBC68B82A2D}" type="datetime1">
              <a:rPr lang="en-IN" smtClean="0"/>
              <a:pPr/>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261816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1EAC5D-E1C4-4AD0-9AD5-74C2584B462E}" type="datetime1">
              <a:rPr lang="en-IN" smtClean="0"/>
              <a:pPr/>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41074104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1EAC5D-E1C4-4AD0-9AD5-74C2584B462E}" type="datetime1">
              <a:rPr lang="en-IN" smtClean="0"/>
              <a:pPr/>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C5521-BFAC-482B-9BAB-49BFDE52E5E8}"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84186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1EAC5D-E1C4-4AD0-9AD5-74C2584B462E}" type="datetime1">
              <a:rPr lang="en-IN" smtClean="0"/>
              <a:pPr/>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227307795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1EAC5D-E1C4-4AD0-9AD5-74C2584B462E}" type="datetime1">
              <a:rPr lang="en-IN" smtClean="0"/>
              <a:pPr/>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C5521-BFAC-482B-9BAB-49BFDE52E5E8}"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517294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1EAC5D-E1C4-4AD0-9AD5-74C2584B462E}" type="datetime1">
              <a:rPr lang="en-IN" smtClean="0"/>
              <a:pPr/>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188940587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DBE553-0835-4ED6-80D9-2A7ED84F263D}" type="datetime1">
              <a:rPr lang="en-IN" smtClean="0"/>
              <a:pPr/>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58057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BB726-576C-49D9-BB78-6F55A75BA017}" type="datetime1">
              <a:rPr lang="en-IN" smtClean="0"/>
              <a:pPr/>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271146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E47697-9555-42C4-AFD9-9780706384B1}" type="datetime1">
              <a:rPr lang="en-IN" smtClean="0"/>
              <a:pPr/>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345865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A05A8A-9B44-4B56-B865-7F6932379CD5}" type="datetime1">
              <a:rPr lang="en-IN" smtClean="0"/>
              <a:pPr/>
              <a:t>16-02-2017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368256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E5BA0D-898A-4D6F-9218-D29F9854AE4F}" type="datetime1">
              <a:rPr lang="en-IN" smtClean="0"/>
              <a:pPr/>
              <a:t>16-02-2017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4233479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9484F-129D-478A-9335-06434814B634}" type="datetime1">
              <a:rPr lang="en-IN" smtClean="0"/>
              <a:pPr/>
              <a:t>16-02-2017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498076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F92A1E-750D-424D-9F91-2D0C616B6588}" type="datetime1">
              <a:rPr lang="en-IN" smtClean="0"/>
              <a:pPr/>
              <a:t>16-02-2017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1433524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C82E2-AA5F-48AB-ABD5-66960E98E211}" type="datetime1">
              <a:rPr lang="en-IN" smtClean="0"/>
              <a:pPr/>
              <a:t>16-02-2017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392063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8EC71-00B8-48AF-B3B0-FCB859A8847C}" type="datetime1">
              <a:rPr lang="en-IN" smtClean="0"/>
              <a:pPr/>
              <a:t>16-02-2017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290813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03D12F-6F93-424D-8423-5698E75BE8B0}" type="datetime1">
              <a:rPr lang="en-IN" smtClean="0"/>
              <a:pPr/>
              <a:t>16-02-2017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C5521-BFAC-482B-9BAB-49BFDE52E5E8}" type="slidenum">
              <a:rPr lang="en-IN" smtClean="0"/>
              <a:pPr/>
              <a:t>‹#›</a:t>
            </a:fld>
            <a:endParaRPr lang="en-IN"/>
          </a:p>
        </p:txBody>
      </p:sp>
    </p:spTree>
    <p:extLst>
      <p:ext uri="{BB962C8B-B14F-4D97-AF65-F5344CB8AC3E}">
        <p14:creationId xmlns:p14="http://schemas.microsoft.com/office/powerpoint/2010/main" val="260171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1EAC5D-E1C4-4AD0-9AD5-74C2584B462E}" type="datetime1">
              <a:rPr lang="en-IN" smtClean="0"/>
              <a:pPr/>
              <a:t>16-02-2017</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F12C5521-BFAC-482B-9BAB-49BFDE52E5E8}" type="slidenum">
              <a:rPr lang="en-IN" smtClean="0"/>
              <a:pPr/>
              <a:t>‹#›</a:t>
            </a:fld>
            <a:endParaRPr lang="en-IN"/>
          </a:p>
        </p:txBody>
      </p:sp>
    </p:spTree>
    <p:extLst>
      <p:ext uri="{BB962C8B-B14F-4D97-AF65-F5344CB8AC3E}">
        <p14:creationId xmlns:p14="http://schemas.microsoft.com/office/powerpoint/2010/main" val="128391424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Jigyasa@maynardleigh.in" TargetMode="External"/><Relationship Id="rId2" Type="http://schemas.openxmlformats.org/officeDocument/2006/relationships/hyperlink" Target="mailto:Varun@maynardleigh.in"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3200" dirty="0" smtClean="0">
                <a:latin typeface="Aharoni" pitchFamily="2" charset="-79"/>
                <a:cs typeface="Aharoni" pitchFamily="2" charset="-79"/>
              </a:rPr>
              <a:t/>
            </a:r>
            <a:br>
              <a:rPr lang="en-IN" sz="3200" dirty="0" smtClean="0">
                <a:latin typeface="Aharoni" pitchFamily="2" charset="-79"/>
                <a:cs typeface="Aharoni" pitchFamily="2" charset="-79"/>
              </a:rPr>
            </a:br>
            <a:r>
              <a:rPr lang="en-IN" sz="3200" dirty="0">
                <a:latin typeface="Aharoni" pitchFamily="2" charset="-79"/>
                <a:cs typeface="Aharoni" pitchFamily="2" charset="-79"/>
              </a:rPr>
              <a:t/>
            </a:r>
            <a:br>
              <a:rPr lang="en-IN" sz="3200" dirty="0">
                <a:latin typeface="Aharoni" pitchFamily="2" charset="-79"/>
                <a:cs typeface="Aharoni" pitchFamily="2" charset="-79"/>
              </a:rPr>
            </a:br>
            <a:r>
              <a:rPr lang="en-IN" sz="3200" dirty="0" smtClean="0">
                <a:latin typeface="Aharoni" pitchFamily="2" charset="-79"/>
                <a:cs typeface="Aharoni" pitchFamily="2" charset="-79"/>
              </a:rPr>
              <a:t/>
            </a:r>
            <a:br>
              <a:rPr lang="en-IN" sz="3200" dirty="0" smtClean="0">
                <a:latin typeface="Aharoni" pitchFamily="2" charset="-79"/>
                <a:cs typeface="Aharoni" pitchFamily="2" charset="-79"/>
              </a:rPr>
            </a:br>
            <a:endParaRPr lang="en-IN" sz="3200" dirty="0">
              <a:latin typeface="Aharoni" pitchFamily="2" charset="-79"/>
              <a:cs typeface="Aharoni" pitchFamily="2" charset="-79"/>
            </a:endParaRPr>
          </a:p>
        </p:txBody>
      </p:sp>
      <p:sp>
        <p:nvSpPr>
          <p:cNvPr id="3" name="Subtitle 2"/>
          <p:cNvSpPr>
            <a:spLocks noGrp="1"/>
          </p:cNvSpPr>
          <p:nvPr>
            <p:ph type="subTitle" idx="1"/>
          </p:nvPr>
        </p:nvSpPr>
        <p:spPr>
          <a:xfrm>
            <a:off x="539552" y="4050836"/>
            <a:ext cx="7632847" cy="1361063"/>
          </a:xfrm>
        </p:spPr>
        <p:txBody>
          <a:bodyPr>
            <a:normAutofit/>
          </a:bodyPr>
          <a:lstStyle/>
          <a:p>
            <a:endParaRPr lang="en-IN" sz="2400" dirty="0" smtClean="0">
              <a:solidFill>
                <a:schemeClr val="tx2">
                  <a:lumMod val="75000"/>
                </a:schemeClr>
              </a:solidFill>
              <a:latin typeface="Aharoni" pitchFamily="2" charset="-79"/>
              <a:cs typeface="Aharoni" pitchFamily="2" charset="-79"/>
            </a:endParaRPr>
          </a:p>
          <a:p>
            <a:pPr algn="ctr">
              <a:defRPr/>
            </a:pPr>
            <a:r>
              <a:rPr lang="en-GB" sz="3600" b="1" dirty="0" smtClean="0">
                <a:solidFill>
                  <a:srgbClr val="440E94"/>
                </a:solidFill>
                <a:latin typeface="Calibri" panose="020F0502020204030204" pitchFamily="34" charset="0"/>
              </a:rPr>
              <a:t>Giving &amp; Receiving Feedback </a:t>
            </a:r>
            <a:endParaRPr lang="en-US" sz="3600" dirty="0">
              <a:solidFill>
                <a:srgbClr val="440E94"/>
              </a:solidFill>
              <a:latin typeface="Calibri" panose="020F0502020204030204" pitchFamily="34" charset="0"/>
            </a:endParaRPr>
          </a:p>
          <a:p>
            <a:pPr algn="ctr">
              <a:defRPr/>
            </a:pPr>
            <a:endParaRPr lang="en-GB" sz="4000" b="1" dirty="0">
              <a:solidFill>
                <a:schemeClr val="tx2">
                  <a:lumMod val="75000"/>
                </a:schemeClr>
              </a:solidFill>
              <a:effectLst>
                <a:outerShdw blurRad="38100" dist="38100" dir="2700000" algn="tl">
                  <a:srgbClr val="000000">
                    <a:alpha val="43137"/>
                  </a:srgbClr>
                </a:outerShdw>
              </a:effectLst>
              <a:latin typeface="AR DECODE" panose="02000000000000000000" pitchFamily="2" charset="0"/>
            </a:endParaRPr>
          </a:p>
          <a:p>
            <a:endParaRPr lang="en-IN" sz="2400" dirty="0" smtClean="0">
              <a:solidFill>
                <a:schemeClr val="tx2">
                  <a:lumMod val="75000"/>
                </a:schemeClr>
              </a:solidFill>
              <a:latin typeface="Aharoni" pitchFamily="2" charset="-79"/>
              <a:cs typeface="Aharoni" pitchFamily="2" charset="-79"/>
            </a:endParaRPr>
          </a:p>
          <a:p>
            <a:endParaRPr lang="en-IN" sz="2400" dirty="0">
              <a:solidFill>
                <a:schemeClr val="tx2">
                  <a:lumMod val="75000"/>
                </a:schemeClr>
              </a:solidFill>
              <a:latin typeface="Aharoni" pitchFamily="2" charset="-79"/>
              <a:cs typeface="Aharoni" pitchFamily="2" charset="-79"/>
            </a:endParaRPr>
          </a:p>
        </p:txBody>
      </p:sp>
      <p:sp>
        <p:nvSpPr>
          <p:cNvPr id="7" name="Slide Number Placeholder 6"/>
          <p:cNvSpPr>
            <a:spLocks noGrp="1"/>
          </p:cNvSpPr>
          <p:nvPr>
            <p:ph type="sldNum" sz="quarter" idx="12"/>
          </p:nvPr>
        </p:nvSpPr>
        <p:spPr/>
        <p:txBody>
          <a:bodyPr/>
          <a:lstStyle/>
          <a:p>
            <a:fld id="{F12C5521-BFAC-482B-9BAB-49BFDE52E5E8}" type="slidenum">
              <a:rPr lang="en-IN" smtClean="0"/>
              <a:pPr/>
              <a:t>1</a:t>
            </a:fld>
            <a:endParaRPr lang="en-IN"/>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63325"/>
            <a:ext cx="2163249" cy="216324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3224" y="1901135"/>
            <a:ext cx="4246968" cy="2585442"/>
          </a:xfrm>
          <a:prstGeom prst="rect">
            <a:avLst/>
          </a:prstGeom>
        </p:spPr>
      </p:pic>
      <p:sp>
        <p:nvSpPr>
          <p:cNvPr id="10" name="Rectangle 9"/>
          <p:cNvSpPr/>
          <p:nvPr/>
        </p:nvSpPr>
        <p:spPr>
          <a:xfrm>
            <a:off x="1331640" y="5517232"/>
            <a:ext cx="5760640" cy="1200329"/>
          </a:xfrm>
          <a:prstGeom prst="rect">
            <a:avLst/>
          </a:prstGeom>
        </p:spPr>
        <p:txBody>
          <a:bodyPr wrap="square">
            <a:spAutoFit/>
          </a:bodyPr>
          <a:lstStyle/>
          <a:p>
            <a:pPr algn="ctr" eaLnBrk="1" hangingPunct="1">
              <a:defRPr/>
            </a:pPr>
            <a:r>
              <a:rPr lang="en-GB" sz="2800" b="1" dirty="0" smtClean="0">
                <a:solidFill>
                  <a:schemeClr val="accent2">
                    <a:lumMod val="75000"/>
                  </a:schemeClr>
                </a:solidFill>
                <a:latin typeface="Calibri" panose="020F0502020204030204" pitchFamily="34" charset="0"/>
                <a:cs typeface="Aldhabi" panose="01000000000000000000" pitchFamily="2" charset="-78"/>
              </a:rPr>
              <a:t>Diagnosis and Design for Mckinsey&amp;Company</a:t>
            </a:r>
            <a:endParaRPr lang="en-GB" sz="2800" b="1" dirty="0">
              <a:solidFill>
                <a:schemeClr val="accent2">
                  <a:lumMod val="75000"/>
                </a:schemeClr>
              </a:solidFill>
              <a:latin typeface="Calibri" panose="020F0502020204030204" pitchFamily="34" charset="0"/>
              <a:cs typeface="Aldhabi" panose="01000000000000000000" pitchFamily="2" charset="-78"/>
            </a:endParaRPr>
          </a:p>
          <a:p>
            <a:pPr algn="ctr" eaLnBrk="1" hangingPunct="1">
              <a:defRPr/>
            </a:pPr>
            <a:r>
              <a:rPr lang="en-GB" sz="1600" i="1" dirty="0">
                <a:solidFill>
                  <a:schemeClr val="accent2">
                    <a:lumMod val="75000"/>
                  </a:schemeClr>
                </a:solidFill>
                <a:latin typeface="Calibri" panose="020F0502020204030204" pitchFamily="34" charset="0"/>
                <a:cs typeface="Aldhabi" panose="01000000000000000000" pitchFamily="2" charset="-78"/>
              </a:rPr>
              <a:t>JULY 15, 2016</a:t>
            </a:r>
            <a:endParaRPr lang="en-US" sz="1600" i="1" dirty="0">
              <a:solidFill>
                <a:schemeClr val="accent2">
                  <a:lumMod val="75000"/>
                </a:schemeClr>
              </a:solidFill>
              <a:latin typeface="Calibri" panose="020F0502020204030204" pitchFamily="34" charset="0"/>
              <a:cs typeface="Aldhabi" panose="01000000000000000000" pitchFamily="2" charset="-78"/>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3409" y="323550"/>
            <a:ext cx="1454130" cy="138949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6347713" cy="443136"/>
          </a:xfrm>
        </p:spPr>
        <p:txBody>
          <a:bodyPr>
            <a:noAutofit/>
          </a:bodyPr>
          <a:lstStyle/>
          <a:p>
            <a:r>
              <a:rPr lang="en-US" sz="2400" dirty="0" smtClean="0">
                <a:latin typeface="Calibri" panose="020F0502020204030204" pitchFamily="34" charset="0"/>
              </a:rPr>
              <a:t>Things Required for workshop</a:t>
            </a:r>
            <a:endParaRPr lang="en-US" sz="2400" dirty="0">
              <a:latin typeface="Calibri" panose="020F0502020204030204" pitchFamily="34" charset="0"/>
            </a:endParaRPr>
          </a:p>
        </p:txBody>
      </p:sp>
      <p:sp>
        <p:nvSpPr>
          <p:cNvPr id="3" name="Content Placeholder 2"/>
          <p:cNvSpPr>
            <a:spLocks noGrp="1"/>
          </p:cNvSpPr>
          <p:nvPr>
            <p:ph idx="1"/>
          </p:nvPr>
        </p:nvSpPr>
        <p:spPr>
          <a:xfrm>
            <a:off x="227960" y="631776"/>
            <a:ext cx="7872432" cy="6109592"/>
          </a:xfrm>
        </p:spPr>
        <p:txBody>
          <a:bodyPr>
            <a:normAutofit/>
          </a:bodyPr>
          <a:lstStyle/>
          <a:p>
            <a:pPr marL="0" lvl="0" indent="0">
              <a:buNone/>
            </a:pPr>
            <a:endParaRPr lang="en-US" dirty="0" smtClean="0">
              <a:latin typeface="Calibri" panose="020F0502020204030204" pitchFamily="34" charset="0"/>
            </a:endParaRPr>
          </a:p>
          <a:p>
            <a:pPr marL="0" lvl="0" indent="0">
              <a:buNone/>
            </a:pPr>
            <a:r>
              <a:rPr lang="en-US" dirty="0" smtClean="0">
                <a:latin typeface="Calibri" panose="020F0502020204030204" pitchFamily="34" charset="0"/>
              </a:rPr>
              <a:t>For </a:t>
            </a:r>
            <a:r>
              <a:rPr lang="en-US" dirty="0">
                <a:latin typeface="Calibri" panose="020F0502020204030204" pitchFamily="34" charset="0"/>
              </a:rPr>
              <a:t>the workshop, we will need the below </a:t>
            </a:r>
            <a:r>
              <a:rPr lang="en-US" dirty="0" smtClean="0">
                <a:latin typeface="Calibri" panose="020F0502020204030204" pitchFamily="34" charset="0"/>
              </a:rPr>
              <a:t>mentioned</a:t>
            </a:r>
            <a:endParaRPr lang="en-US" sz="2400" dirty="0">
              <a:latin typeface="Calibri" panose="020F0502020204030204" pitchFamily="34" charset="0"/>
            </a:endParaRPr>
          </a:p>
          <a:p>
            <a:pPr lvl="1"/>
            <a:r>
              <a:rPr lang="en-US" dirty="0" smtClean="0">
                <a:latin typeface="Calibri" panose="020F0502020204030204" pitchFamily="34" charset="0"/>
              </a:rPr>
              <a:t>LCD </a:t>
            </a:r>
            <a:r>
              <a:rPr lang="en-US" b="1" dirty="0">
                <a:latin typeface="Calibri" panose="020F0502020204030204" pitchFamily="34" charset="0"/>
              </a:rPr>
              <a:t>projector</a:t>
            </a:r>
            <a:r>
              <a:rPr lang="en-US" dirty="0">
                <a:latin typeface="Calibri" panose="020F0502020204030204" pitchFamily="34" charset="0"/>
              </a:rPr>
              <a:t> and projection </a:t>
            </a:r>
            <a:r>
              <a:rPr lang="en-US" dirty="0" smtClean="0">
                <a:latin typeface="Calibri" panose="020F0502020204030204" pitchFamily="34" charset="0"/>
              </a:rPr>
              <a:t>screen</a:t>
            </a:r>
            <a:endParaRPr lang="en-US" sz="2400" dirty="0">
              <a:latin typeface="Calibri" panose="020F0502020204030204" pitchFamily="34" charset="0"/>
            </a:endParaRPr>
          </a:p>
          <a:p>
            <a:pPr marL="457200" lvl="1" indent="0">
              <a:buNone/>
            </a:pPr>
            <a:r>
              <a:rPr lang="en-US" dirty="0">
                <a:latin typeface="Calibri" panose="020F0502020204030204" pitchFamily="34" charset="0"/>
              </a:rPr>
              <a:t>UPS </a:t>
            </a:r>
            <a:r>
              <a:rPr lang="en-US" b="1" dirty="0">
                <a:latin typeface="Calibri" panose="020F0502020204030204" pitchFamily="34" charset="0"/>
              </a:rPr>
              <a:t>Power Back-up</a:t>
            </a:r>
            <a:r>
              <a:rPr lang="en-US" dirty="0">
                <a:latin typeface="Calibri" panose="020F0502020204030204" pitchFamily="34" charset="0"/>
              </a:rPr>
              <a:t> for Laptop, LCD projector &amp; </a:t>
            </a:r>
            <a:r>
              <a:rPr lang="en-US" dirty="0" smtClean="0">
                <a:latin typeface="Calibri" panose="020F0502020204030204" pitchFamily="34" charset="0"/>
              </a:rPr>
              <a:t>Speakers</a:t>
            </a:r>
            <a:endParaRPr lang="en-US" sz="2400" dirty="0">
              <a:latin typeface="Calibri" panose="020F0502020204030204" pitchFamily="34" charset="0"/>
            </a:endParaRPr>
          </a:p>
          <a:p>
            <a:pPr lvl="1"/>
            <a:r>
              <a:rPr lang="en-US" b="1" dirty="0">
                <a:latin typeface="Calibri" panose="020F0502020204030204" pitchFamily="34" charset="0"/>
              </a:rPr>
              <a:t>External speakers</a:t>
            </a:r>
            <a:r>
              <a:rPr lang="en-US" dirty="0">
                <a:latin typeface="Calibri" panose="020F0502020204030204" pitchFamily="34" charset="0"/>
              </a:rPr>
              <a:t> (for laptop connectivity). The external speakers should be loud enough to play music for the team</a:t>
            </a:r>
            <a:r>
              <a:rPr lang="en-US" dirty="0" smtClean="0">
                <a:latin typeface="Calibri" panose="020F0502020204030204" pitchFamily="34" charset="0"/>
              </a:rPr>
              <a:t>.</a:t>
            </a:r>
            <a:endParaRPr lang="en-US" sz="2400" dirty="0">
              <a:latin typeface="Calibri" panose="020F0502020204030204" pitchFamily="34" charset="0"/>
            </a:endParaRPr>
          </a:p>
          <a:p>
            <a:pPr lvl="1"/>
            <a:r>
              <a:rPr lang="en-US" b="1" dirty="0">
                <a:latin typeface="Calibri" panose="020F0502020204030204" pitchFamily="34" charset="0"/>
              </a:rPr>
              <a:t>White board</a:t>
            </a:r>
            <a:r>
              <a:rPr lang="en-US" dirty="0">
                <a:latin typeface="Calibri" panose="020F0502020204030204" pitchFamily="34" charset="0"/>
              </a:rPr>
              <a:t> &amp; White board markers (2 blue, 2 black, 2 green</a:t>
            </a:r>
            <a:r>
              <a:rPr lang="en-US" dirty="0" smtClean="0">
                <a:latin typeface="Calibri" panose="020F0502020204030204" pitchFamily="34" charset="0"/>
              </a:rPr>
              <a:t>)</a:t>
            </a:r>
            <a:endParaRPr lang="en-US" sz="2400" dirty="0">
              <a:latin typeface="Calibri" panose="020F0502020204030204" pitchFamily="34" charset="0"/>
            </a:endParaRPr>
          </a:p>
          <a:p>
            <a:pPr lvl="1"/>
            <a:r>
              <a:rPr lang="en-US" b="1" dirty="0">
                <a:latin typeface="Calibri" panose="020F0502020204030204" pitchFamily="34" charset="0"/>
              </a:rPr>
              <a:t>Flip chart</a:t>
            </a:r>
            <a:r>
              <a:rPr lang="en-US" dirty="0">
                <a:latin typeface="Calibri" panose="020F0502020204030204" pitchFamily="34" charset="0"/>
              </a:rPr>
              <a:t> and Flip chart stand with suitable </a:t>
            </a:r>
            <a:r>
              <a:rPr lang="en-US" dirty="0" smtClean="0">
                <a:latin typeface="Calibri" panose="020F0502020204030204" pitchFamily="34" charset="0"/>
              </a:rPr>
              <a:t>clips</a:t>
            </a:r>
            <a:endParaRPr lang="en-US" sz="2400" dirty="0">
              <a:latin typeface="Calibri" panose="020F0502020204030204" pitchFamily="34" charset="0"/>
            </a:endParaRPr>
          </a:p>
          <a:p>
            <a:pPr lvl="1"/>
            <a:r>
              <a:rPr lang="en-US" b="1" dirty="0" err="1">
                <a:latin typeface="Calibri" panose="020F0502020204030204" pitchFamily="34" charset="0"/>
              </a:rPr>
              <a:t>Colour</a:t>
            </a:r>
            <a:r>
              <a:rPr lang="en-US" b="1" dirty="0">
                <a:latin typeface="Calibri" panose="020F0502020204030204" pitchFamily="34" charset="0"/>
              </a:rPr>
              <a:t> pens</a:t>
            </a:r>
            <a:r>
              <a:rPr lang="en-US" dirty="0">
                <a:latin typeface="Calibri" panose="020F0502020204030204" pitchFamily="34" charset="0"/>
              </a:rPr>
              <a:t> (Normal sketch pens - about 50</a:t>
            </a:r>
            <a:r>
              <a:rPr lang="en-US" dirty="0" smtClean="0">
                <a:latin typeface="Calibri" panose="020F0502020204030204" pitchFamily="34" charset="0"/>
              </a:rPr>
              <a:t>)</a:t>
            </a:r>
            <a:r>
              <a:rPr lang="en-US" dirty="0">
                <a:latin typeface="Calibri" panose="020F0502020204030204" pitchFamily="34" charset="0"/>
              </a:rPr>
              <a:t> </a:t>
            </a:r>
            <a:endParaRPr lang="en-US" sz="2400" dirty="0">
              <a:latin typeface="Calibri" panose="020F0502020204030204" pitchFamily="34" charset="0"/>
            </a:endParaRPr>
          </a:p>
          <a:p>
            <a:pPr lvl="1"/>
            <a:r>
              <a:rPr lang="en-US" b="1" dirty="0">
                <a:latin typeface="Calibri" panose="020F0502020204030204" pitchFamily="34" charset="0"/>
              </a:rPr>
              <a:t>Notepads and pens</a:t>
            </a:r>
            <a:r>
              <a:rPr lang="en-US" dirty="0">
                <a:latin typeface="Calibri" panose="020F0502020204030204" pitchFamily="34" charset="0"/>
              </a:rPr>
              <a:t> (for participants</a:t>
            </a:r>
            <a:r>
              <a:rPr lang="en-US" dirty="0" smtClean="0">
                <a:latin typeface="Calibri" panose="020F0502020204030204" pitchFamily="34" charset="0"/>
              </a:rPr>
              <a:t>)</a:t>
            </a:r>
            <a:r>
              <a:rPr lang="en-US" dirty="0">
                <a:latin typeface="Calibri" panose="020F0502020204030204" pitchFamily="34" charset="0"/>
              </a:rPr>
              <a:t> </a:t>
            </a:r>
            <a:endParaRPr lang="en-US" sz="2400" dirty="0">
              <a:latin typeface="Calibri" panose="020F0502020204030204" pitchFamily="34" charset="0"/>
            </a:endParaRPr>
          </a:p>
          <a:p>
            <a:pPr lvl="1"/>
            <a:r>
              <a:rPr lang="en-US" b="1" dirty="0" err="1">
                <a:latin typeface="Calibri" panose="020F0502020204030204" pitchFamily="34" charset="0"/>
              </a:rPr>
              <a:t>Blu</a:t>
            </a:r>
            <a:r>
              <a:rPr lang="en-US" b="1" dirty="0">
                <a:latin typeface="Calibri" panose="020F0502020204030204" pitchFamily="34" charset="0"/>
              </a:rPr>
              <a:t> Tack</a:t>
            </a:r>
            <a:r>
              <a:rPr lang="en-US" dirty="0">
                <a:latin typeface="Calibri" panose="020F0502020204030204" pitchFamily="34" charset="0"/>
              </a:rPr>
              <a:t> (This substance is used to stick things, posters or paper on the wall)  </a:t>
            </a:r>
            <a:endParaRPr lang="en-US" sz="2400" dirty="0">
              <a:latin typeface="Calibri" panose="020F0502020204030204" pitchFamily="34" charset="0"/>
            </a:endParaRPr>
          </a:p>
          <a:p>
            <a:pPr lvl="1"/>
            <a:r>
              <a:rPr lang="en-US" dirty="0">
                <a:latin typeface="Calibri" panose="020F0502020204030204" pitchFamily="34" charset="0"/>
              </a:rPr>
              <a:t>40 A4 Size normal and </a:t>
            </a:r>
            <a:r>
              <a:rPr lang="en-US" b="1" dirty="0">
                <a:latin typeface="Calibri" panose="020F0502020204030204" pitchFamily="34" charset="0"/>
              </a:rPr>
              <a:t>drawing </a:t>
            </a:r>
            <a:r>
              <a:rPr lang="en-US" b="1" dirty="0" smtClean="0">
                <a:latin typeface="Calibri" panose="020F0502020204030204" pitchFamily="34" charset="0"/>
              </a:rPr>
              <a:t>sheets</a:t>
            </a:r>
            <a:r>
              <a:rPr lang="en-US" dirty="0">
                <a:latin typeface="Calibri" panose="020F0502020204030204" pitchFamily="34" charset="0"/>
              </a:rPr>
              <a:t> </a:t>
            </a:r>
            <a:endParaRPr lang="en-US" sz="2400" dirty="0">
              <a:latin typeface="Calibri" panose="020F0502020204030204" pitchFamily="34" charset="0"/>
            </a:endParaRPr>
          </a:p>
          <a:p>
            <a:pPr lvl="1"/>
            <a:r>
              <a:rPr lang="en-US" b="1" dirty="0">
                <a:latin typeface="Calibri" panose="020F0502020204030204" pitchFamily="34" charset="0"/>
              </a:rPr>
              <a:t>1 regular size table and 1 small size table</a:t>
            </a:r>
            <a:r>
              <a:rPr lang="en-US" dirty="0">
                <a:latin typeface="Calibri" panose="020F0502020204030204" pitchFamily="34" charset="0"/>
              </a:rPr>
              <a:t> for the trainer (small table for the LCD projector and the other regular size table to keep the props, papers and other material). </a:t>
            </a:r>
            <a:r>
              <a:rPr lang="en-US" b="1" dirty="0">
                <a:latin typeface="Calibri" panose="020F0502020204030204" pitchFamily="34" charset="0"/>
              </a:rPr>
              <a:t>No fixed chairs or table required for the participants.</a:t>
            </a:r>
            <a:r>
              <a:rPr lang="en-US" dirty="0">
                <a:latin typeface="Calibri" panose="020F0502020204030204" pitchFamily="34" charset="0"/>
              </a:rPr>
              <a:t> </a:t>
            </a:r>
            <a:endParaRPr lang="en-US" sz="20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F12C5521-BFAC-482B-9BAB-49BFDE52E5E8}" type="slidenum">
              <a:rPr lang="en-IN" smtClean="0"/>
              <a:pPr/>
              <a:t>10</a:t>
            </a:fld>
            <a:endParaRPr lang="en-IN"/>
          </a:p>
        </p:txBody>
      </p:sp>
    </p:spTree>
    <p:extLst>
      <p:ext uri="{BB962C8B-B14F-4D97-AF65-F5344CB8AC3E}">
        <p14:creationId xmlns:p14="http://schemas.microsoft.com/office/powerpoint/2010/main" val="299546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33" y="260648"/>
            <a:ext cx="6347713" cy="515144"/>
          </a:xfrm>
        </p:spPr>
        <p:txBody>
          <a:bodyPr>
            <a:noAutofit/>
          </a:bodyPr>
          <a:lstStyle/>
          <a:p>
            <a:r>
              <a:rPr lang="en-US" sz="2400" b="1" dirty="0" smtClean="0">
                <a:latin typeface="Calibri" panose="020F0502020204030204" pitchFamily="34" charset="0"/>
              </a:rPr>
              <a:t>Things Required for the workshop</a:t>
            </a:r>
            <a:endParaRPr lang="en-US" sz="2400" b="1" dirty="0">
              <a:latin typeface="Calibri" panose="020F0502020204030204" pitchFamily="34" charset="0"/>
            </a:endParaRPr>
          </a:p>
        </p:txBody>
      </p:sp>
      <p:sp>
        <p:nvSpPr>
          <p:cNvPr id="3" name="Content Placeholder 2"/>
          <p:cNvSpPr>
            <a:spLocks noGrp="1"/>
          </p:cNvSpPr>
          <p:nvPr>
            <p:ph idx="1"/>
          </p:nvPr>
        </p:nvSpPr>
        <p:spPr>
          <a:xfrm>
            <a:off x="609599" y="775792"/>
            <a:ext cx="6347714" cy="5265571"/>
          </a:xfrm>
        </p:spPr>
        <p:txBody>
          <a:bodyPr>
            <a:normAutofit fontScale="77500" lnSpcReduction="20000"/>
          </a:bodyPr>
          <a:lstStyle/>
          <a:p>
            <a:pPr lvl="0"/>
            <a:endParaRPr lang="en-US" dirty="0" smtClean="0"/>
          </a:p>
          <a:p>
            <a:pPr lvl="0"/>
            <a:r>
              <a:rPr lang="en-US" sz="2300" dirty="0" smtClean="0">
                <a:latin typeface="Calibri" panose="020F0502020204030204" pitchFamily="34" charset="0"/>
              </a:rPr>
              <a:t>Facilitator </a:t>
            </a:r>
            <a:r>
              <a:rPr lang="en-US" sz="2300" dirty="0">
                <a:latin typeface="Calibri" panose="020F0502020204030204" pitchFamily="34" charset="0"/>
              </a:rPr>
              <a:t>will bring his own </a:t>
            </a:r>
            <a:r>
              <a:rPr lang="en-US" sz="2300" dirty="0" smtClean="0">
                <a:latin typeface="Calibri" panose="020F0502020204030204" pitchFamily="34" charset="0"/>
              </a:rPr>
              <a:t>laptop</a:t>
            </a:r>
            <a:endParaRPr lang="en-US" sz="2300" dirty="0">
              <a:latin typeface="Calibri" panose="020F0502020204030204" pitchFamily="34" charset="0"/>
            </a:endParaRPr>
          </a:p>
          <a:p>
            <a:pPr marL="0" lvl="0" indent="0">
              <a:buNone/>
            </a:pPr>
            <a:r>
              <a:rPr lang="en-US" sz="2300" dirty="0">
                <a:latin typeface="Calibri" panose="020F0502020204030204" pitchFamily="34" charset="0"/>
              </a:rPr>
              <a:t> </a:t>
            </a:r>
          </a:p>
          <a:p>
            <a:pPr lvl="0"/>
            <a:r>
              <a:rPr lang="en-US" sz="2300" dirty="0">
                <a:latin typeface="Calibri" panose="020F0502020204030204" pitchFamily="34" charset="0"/>
              </a:rPr>
              <a:t>Facilitator will reach the venue at </a:t>
            </a:r>
            <a:r>
              <a:rPr lang="en-US" sz="2300" b="1" dirty="0" smtClean="0">
                <a:latin typeface="Calibri" panose="020F0502020204030204" pitchFamily="34" charset="0"/>
              </a:rPr>
              <a:t>8:30 </a:t>
            </a:r>
            <a:r>
              <a:rPr lang="en-US" sz="2300" b="1" dirty="0">
                <a:latin typeface="Calibri" panose="020F0502020204030204" pitchFamily="34" charset="0"/>
              </a:rPr>
              <a:t>am on the day of the session</a:t>
            </a:r>
            <a:r>
              <a:rPr lang="en-US" sz="2300" dirty="0">
                <a:latin typeface="Calibri" panose="020F0502020204030204" pitchFamily="34" charset="0"/>
              </a:rPr>
              <a:t>.</a:t>
            </a:r>
          </a:p>
          <a:p>
            <a:r>
              <a:rPr lang="en-US" sz="2300" dirty="0">
                <a:latin typeface="Calibri" panose="020F0502020204030204" pitchFamily="34" charset="0"/>
              </a:rPr>
              <a:t>Kindly arrange for someone to be available at that time to give access to the training venue and an IT person to help with the set-up. Kindly share their contact information with us.</a:t>
            </a:r>
          </a:p>
          <a:p>
            <a:pPr marL="0" indent="0">
              <a:buNone/>
            </a:pPr>
            <a:r>
              <a:rPr lang="en-US" sz="2300" dirty="0">
                <a:latin typeface="Calibri" panose="020F0502020204030204" pitchFamily="34" charset="0"/>
              </a:rPr>
              <a:t> </a:t>
            </a:r>
          </a:p>
          <a:p>
            <a:pPr lvl="0"/>
            <a:r>
              <a:rPr lang="en-US" sz="2300" dirty="0">
                <a:latin typeface="Calibri" panose="020F0502020204030204" pitchFamily="34" charset="0"/>
              </a:rPr>
              <a:t>The workshop will start </a:t>
            </a:r>
            <a:r>
              <a:rPr lang="en-US" sz="2300" dirty="0" smtClean="0">
                <a:latin typeface="Calibri" panose="020F0502020204030204" pitchFamily="34" charset="0"/>
              </a:rPr>
              <a:t>at </a:t>
            </a:r>
            <a:r>
              <a:rPr lang="en-US" sz="2300" b="1" dirty="0" smtClean="0">
                <a:latin typeface="Calibri" panose="020F0502020204030204" pitchFamily="34" charset="0"/>
              </a:rPr>
              <a:t>10:00</a:t>
            </a:r>
            <a:r>
              <a:rPr lang="en-US" sz="2300" dirty="0" smtClean="0">
                <a:latin typeface="Calibri" panose="020F0502020204030204" pitchFamily="34" charset="0"/>
              </a:rPr>
              <a:t> </a:t>
            </a:r>
            <a:r>
              <a:rPr lang="en-US" sz="2300" b="1" dirty="0" smtClean="0">
                <a:latin typeface="Calibri" panose="020F0502020204030204" pitchFamily="34" charset="0"/>
              </a:rPr>
              <a:t>am</a:t>
            </a:r>
            <a:r>
              <a:rPr lang="en-US" sz="2300" dirty="0" smtClean="0">
                <a:latin typeface="Calibri" panose="020F0502020204030204" pitchFamily="34" charset="0"/>
              </a:rPr>
              <a:t> </a:t>
            </a:r>
            <a:r>
              <a:rPr lang="en-US" sz="2300" dirty="0">
                <a:latin typeface="Calibri" panose="020F0502020204030204" pitchFamily="34" charset="0"/>
              </a:rPr>
              <a:t>and finish around </a:t>
            </a:r>
            <a:r>
              <a:rPr lang="en-US" sz="2300" b="1" dirty="0" smtClean="0">
                <a:latin typeface="Calibri" panose="020F0502020204030204" pitchFamily="34" charset="0"/>
              </a:rPr>
              <a:t>6:00 pm</a:t>
            </a:r>
            <a:r>
              <a:rPr lang="en-US" sz="2300" dirty="0">
                <a:latin typeface="Calibri" panose="020F0502020204030204" pitchFamily="34" charset="0"/>
              </a:rPr>
              <a:t>. Please make sure the participants are ready for the workshop and enter the training room by </a:t>
            </a:r>
            <a:r>
              <a:rPr lang="en-US" sz="2300" b="1" dirty="0" smtClean="0">
                <a:latin typeface="Calibri" panose="020F0502020204030204" pitchFamily="34" charset="0"/>
              </a:rPr>
              <a:t>9:45am</a:t>
            </a:r>
            <a:r>
              <a:rPr lang="en-US" sz="2300" dirty="0">
                <a:latin typeface="Calibri" panose="020F0502020204030204" pitchFamily="34" charset="0"/>
              </a:rPr>
              <a:t>.</a:t>
            </a:r>
          </a:p>
          <a:p>
            <a:pPr marL="0" indent="0">
              <a:buNone/>
            </a:pPr>
            <a:r>
              <a:rPr lang="en-US" sz="2300" dirty="0">
                <a:latin typeface="Calibri" panose="020F0502020204030204" pitchFamily="34" charset="0"/>
              </a:rPr>
              <a:t> </a:t>
            </a:r>
          </a:p>
          <a:p>
            <a:pPr lvl="0"/>
            <a:r>
              <a:rPr lang="en-US" sz="2300" dirty="0">
                <a:latin typeface="Calibri" panose="020F0502020204030204" pitchFamily="34" charset="0"/>
              </a:rPr>
              <a:t>Please ensure that venue for the workshop is air-conditioned, has natural lighting and has enough space for participants to do exercises. If an open space is available next to the venue, then the facilitator may chose to use the space for a game (weather permitting).</a:t>
            </a:r>
          </a:p>
          <a:p>
            <a:endParaRPr lang="en-US" sz="2300" dirty="0">
              <a:latin typeface="Calibri" panose="020F0502020204030204" pitchFamily="34" charset="0"/>
            </a:endParaRPr>
          </a:p>
          <a:p>
            <a:endParaRPr lang="en-US" dirty="0"/>
          </a:p>
        </p:txBody>
      </p:sp>
      <p:sp>
        <p:nvSpPr>
          <p:cNvPr id="4" name="Slide Number Placeholder 3"/>
          <p:cNvSpPr>
            <a:spLocks noGrp="1"/>
          </p:cNvSpPr>
          <p:nvPr>
            <p:ph type="sldNum" sz="quarter" idx="12"/>
          </p:nvPr>
        </p:nvSpPr>
        <p:spPr/>
        <p:txBody>
          <a:bodyPr/>
          <a:lstStyle/>
          <a:p>
            <a:fld id="{F12C5521-BFAC-482B-9BAB-49BFDE52E5E8}" type="slidenum">
              <a:rPr lang="en-IN" smtClean="0"/>
              <a:pPr/>
              <a:t>11</a:t>
            </a:fld>
            <a:endParaRPr lang="en-IN"/>
          </a:p>
        </p:txBody>
      </p:sp>
    </p:spTree>
    <p:extLst>
      <p:ext uri="{BB962C8B-B14F-4D97-AF65-F5344CB8AC3E}">
        <p14:creationId xmlns:p14="http://schemas.microsoft.com/office/powerpoint/2010/main" val="344474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6347713" cy="515144"/>
          </a:xfrm>
        </p:spPr>
        <p:txBody>
          <a:bodyPr>
            <a:normAutofit/>
          </a:bodyPr>
          <a:lstStyle/>
          <a:p>
            <a:r>
              <a:rPr lang="en-US" sz="2400" b="1" dirty="0" smtClean="0">
                <a:latin typeface="Calibri" panose="020F0502020204030204" pitchFamily="34" charset="0"/>
              </a:rPr>
              <a:t>Room Layout </a:t>
            </a:r>
            <a:endParaRPr lang="en-US" sz="2400" b="1"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F12C5521-BFAC-482B-9BAB-49BFDE52E5E8}" type="slidenum">
              <a:rPr lang="en-IN" smtClean="0"/>
              <a:pPr/>
              <a:t>12</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89" y="754316"/>
            <a:ext cx="6633786" cy="559353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4395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pPr>
              <a:buNone/>
            </a:pPr>
            <a:r>
              <a:rPr lang="en-US" sz="2500" b="1" dirty="0" smtClean="0">
                <a:solidFill>
                  <a:srgbClr val="00B0F0"/>
                </a:solidFill>
              </a:rPr>
              <a:t>For further details, please contact:</a:t>
            </a:r>
            <a:endParaRPr lang="en-IN" sz="2500" dirty="0" smtClean="0">
              <a:solidFill>
                <a:srgbClr val="00B0F0"/>
              </a:solidFill>
            </a:endParaRPr>
          </a:p>
          <a:p>
            <a:r>
              <a:rPr lang="en-IN" sz="2300" dirty="0">
                <a:solidFill>
                  <a:srgbClr val="002060"/>
                </a:solidFill>
              </a:rPr>
              <a:t>Varun Gupta </a:t>
            </a:r>
            <a:r>
              <a:rPr lang="en-IN" sz="2300" dirty="0"/>
              <a:t>+91 </a:t>
            </a:r>
            <a:r>
              <a:rPr lang="en-IN" sz="2300" dirty="0" smtClean="0"/>
              <a:t>9560192443 (</a:t>
            </a:r>
            <a:r>
              <a:rPr lang="en-IN" sz="2300" dirty="0" smtClean="0">
                <a:hlinkClick r:id="rId2"/>
              </a:rPr>
              <a:t>Varun@maynardleigh.in</a:t>
            </a:r>
            <a:r>
              <a:rPr lang="en-IN" sz="2300" dirty="0"/>
              <a:t>)</a:t>
            </a:r>
            <a:endParaRPr lang="en-IN" sz="2300" dirty="0" smtClean="0"/>
          </a:p>
          <a:p>
            <a:r>
              <a:rPr lang="en-IN" sz="2300" dirty="0" smtClean="0"/>
              <a:t> </a:t>
            </a:r>
            <a:r>
              <a:rPr lang="en-IN" sz="2300" dirty="0" smtClean="0"/>
              <a:t>Jigyasa Sharma+91 9717922445(</a:t>
            </a:r>
            <a:r>
              <a:rPr lang="en-IN" sz="2300" dirty="0" smtClean="0">
                <a:hlinkClick r:id="rId3"/>
              </a:rPr>
              <a:t>Jigyasa@maynardleigh.in</a:t>
            </a:r>
            <a:r>
              <a:rPr lang="en-IN" sz="2300" dirty="0" smtClean="0"/>
              <a:t> )</a:t>
            </a:r>
            <a:endParaRPr lang="en-US" sz="2300" b="1" i="1" dirty="0" smtClean="0"/>
          </a:p>
          <a:p>
            <a:pPr>
              <a:buNone/>
            </a:pPr>
            <a:r>
              <a:rPr lang="en-US" sz="2500" b="1" i="1" dirty="0" smtClean="0">
                <a:solidFill>
                  <a:srgbClr val="00B0F0"/>
                </a:solidFill>
              </a:rPr>
              <a:t>We look forward to working with you.</a:t>
            </a:r>
            <a:endParaRPr lang="en-IN" sz="2500" dirty="0" smtClean="0">
              <a:solidFill>
                <a:srgbClr val="00B0F0"/>
              </a:solidFill>
            </a:endParaRPr>
          </a:p>
          <a:p>
            <a:endParaRPr lang="en-IN" dirty="0"/>
          </a:p>
        </p:txBody>
      </p:sp>
      <p:sp>
        <p:nvSpPr>
          <p:cNvPr id="5" name="Slide Number Placeholder 4"/>
          <p:cNvSpPr>
            <a:spLocks noGrp="1"/>
          </p:cNvSpPr>
          <p:nvPr>
            <p:ph type="sldNum" sz="quarter" idx="12"/>
          </p:nvPr>
        </p:nvSpPr>
        <p:spPr/>
        <p:txBody>
          <a:bodyPr/>
          <a:lstStyle/>
          <a:p>
            <a:fld id="{F12C5521-BFAC-482B-9BAB-49BFDE52E5E8}" type="slidenum">
              <a:rPr lang="en-IN" smtClean="0"/>
              <a:pPr/>
              <a:t>13</a:t>
            </a:fld>
            <a:endParaRPr lang="en-IN"/>
          </a:p>
        </p:txBody>
      </p:sp>
      <p:pic>
        <p:nvPicPr>
          <p:cNvPr id="27651" name="Picture 3" descr="C:\Users\rohit Parewa\Desktop\thank u 1.jpg"/>
          <p:cNvPicPr>
            <a:picLocks noChangeAspect="1" noChangeArrowheads="1"/>
          </p:cNvPicPr>
          <p:nvPr/>
        </p:nvPicPr>
        <p:blipFill>
          <a:blip r:embed="rId4" cstate="print"/>
          <a:srcRect/>
          <a:stretch>
            <a:fillRect/>
          </a:stretch>
        </p:blipFill>
        <p:spPr bwMode="auto">
          <a:xfrm>
            <a:off x="827584" y="1556792"/>
            <a:ext cx="5714921" cy="1800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
          <p:cNvSpPr>
            <a:spLocks noChangeArrowheads="1"/>
          </p:cNvSpPr>
          <p:nvPr/>
        </p:nvSpPr>
        <p:spPr bwMode="auto">
          <a:xfrm>
            <a:off x="11024" y="174557"/>
            <a:ext cx="7715250" cy="677817"/>
          </a:xfrm>
          <a:prstGeom prst="rect">
            <a:avLst/>
          </a:prstGeom>
          <a:noFill/>
          <a:ln w="9525">
            <a:noFill/>
            <a:miter lim="800000"/>
            <a:headEnd/>
            <a:tailEnd/>
          </a:ln>
        </p:spPr>
        <p:txBody>
          <a:bodyPr tIns="152352" bIns="38088" anchor="ctr">
            <a:spAutoFit/>
          </a:bodyPr>
          <a:lstStyle/>
          <a:p>
            <a:pPr>
              <a:lnSpc>
                <a:spcPct val="150000"/>
              </a:lnSpc>
              <a:tabLst>
                <a:tab pos="457200" algn="r"/>
                <a:tab pos="2636838" algn="ctr"/>
                <a:tab pos="5273675" algn="r"/>
              </a:tabLst>
            </a:pPr>
            <a:r>
              <a:rPr lang="en-US" sz="2400" b="1" dirty="0" smtClean="0">
                <a:solidFill>
                  <a:srgbClr val="FFC000"/>
                </a:solidFill>
                <a:latin typeface="Arial" pitchFamily="34" charset="0"/>
                <a:cs typeface="Arial" pitchFamily="34" charset="0"/>
              </a:rPr>
              <a:t>Your need as we understand it</a:t>
            </a:r>
            <a:endParaRPr lang="en-US" sz="2400" b="1" dirty="0">
              <a:solidFill>
                <a:srgbClr val="FFC000"/>
              </a:solidFill>
              <a:latin typeface="Arial" pitchFamily="34" charset="0"/>
              <a:cs typeface="Arial" pitchFamily="34" charset="0"/>
            </a:endParaRPr>
          </a:p>
        </p:txBody>
      </p:sp>
      <p:sp>
        <p:nvSpPr>
          <p:cNvPr id="8" name="Rectangle 7"/>
          <p:cNvSpPr/>
          <p:nvPr/>
        </p:nvSpPr>
        <p:spPr>
          <a:xfrm>
            <a:off x="693761" y="2089269"/>
            <a:ext cx="7688239" cy="4134465"/>
          </a:xfrm>
          <a:prstGeom prst="rect">
            <a:avLst/>
          </a:prstGeom>
        </p:spPr>
        <p:txBody>
          <a:bodyPr wrap="square">
            <a:spAutoFit/>
          </a:bodyPr>
          <a:lstStyle/>
          <a:p>
            <a:pPr algn="just">
              <a:spcAft>
                <a:spcPts val="200"/>
              </a:spcAft>
              <a:defRPr/>
            </a:pPr>
            <a:r>
              <a:rPr lang="en-US" b="1" dirty="0">
                <a:latin typeface="Calibri" panose="020F0502020204030204" pitchFamily="34" charset="0"/>
              </a:rPr>
              <a:t>This development initiative is for the </a:t>
            </a:r>
            <a:r>
              <a:rPr lang="en-US" b="1" dirty="0" smtClean="0">
                <a:latin typeface="Calibri" panose="020F0502020204030204" pitchFamily="34" charset="0"/>
              </a:rPr>
              <a:t>CSSA team at </a:t>
            </a:r>
            <a:r>
              <a:rPr lang="en-US" b="1" dirty="0" smtClean="0">
                <a:latin typeface="Calibri" panose="020F0502020204030204" pitchFamily="34" charset="0"/>
              </a:rPr>
              <a:t>McKinsey</a:t>
            </a:r>
            <a:r>
              <a:rPr lang="en-US" b="1" dirty="0" smtClean="0">
                <a:latin typeface="Calibri" panose="020F0502020204030204" pitchFamily="34" charset="0"/>
              </a:rPr>
              <a:t>. </a:t>
            </a:r>
            <a:r>
              <a:rPr lang="en-US" b="1" dirty="0" smtClean="0">
                <a:latin typeface="Calibri" panose="020F0502020204030204" pitchFamily="34" charset="0"/>
              </a:rPr>
              <a:t>You would like us to design &amp; deliver an</a:t>
            </a:r>
            <a:r>
              <a:rPr lang="en-US" dirty="0" smtClean="0">
                <a:latin typeface="Calibri" panose="020F0502020204030204" pitchFamily="34" charset="0"/>
              </a:rPr>
              <a:t> </a:t>
            </a:r>
            <a:r>
              <a:rPr lang="en-GB" b="1" dirty="0" smtClean="0">
                <a:solidFill>
                  <a:srgbClr val="0788D7"/>
                </a:solidFill>
                <a:latin typeface="Calibri" panose="020F0502020204030204" pitchFamily="34" charset="0"/>
                <a:ea typeface="Times New Roman" pitchFamily="18" charset="0"/>
              </a:rPr>
              <a:t>experiential, wake-up shake-up</a:t>
            </a:r>
            <a:r>
              <a:rPr lang="en-US" dirty="0" smtClean="0">
                <a:latin typeface="Calibri" panose="020F0502020204030204" pitchFamily="34" charset="0"/>
              </a:rPr>
              <a:t> </a:t>
            </a:r>
            <a:r>
              <a:rPr lang="en-US" b="1" dirty="0" smtClean="0">
                <a:latin typeface="Calibri" panose="020F0502020204030204" pitchFamily="34" charset="0"/>
              </a:rPr>
              <a:t>learning event to enable participants around the following  </a:t>
            </a:r>
            <a:r>
              <a:rPr lang="en-US" dirty="0" smtClean="0">
                <a:latin typeface="Calibri" panose="020F0502020204030204" pitchFamily="34" charset="0"/>
              </a:rPr>
              <a:t>– </a:t>
            </a:r>
          </a:p>
          <a:p>
            <a:pPr algn="just">
              <a:spcAft>
                <a:spcPts val="200"/>
              </a:spcAft>
              <a:defRPr/>
            </a:pPr>
            <a:endParaRPr lang="en-US" dirty="0" smtClean="0">
              <a:latin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rPr>
              <a:t>Around Giving and Receiving </a:t>
            </a:r>
            <a:r>
              <a:rPr lang="en-US" b="1" dirty="0" smtClean="0">
                <a:latin typeface="Calibri" panose="020F0502020204030204" pitchFamily="34" charset="0"/>
              </a:rPr>
              <a:t>Feedback</a:t>
            </a:r>
          </a:p>
          <a:p>
            <a:pPr marL="285750" lvl="0" indent="-285750">
              <a:buFont typeface="Arial" panose="020B0604020202020204" pitchFamily="34" charset="0"/>
              <a:buChar char="•"/>
            </a:pPr>
            <a:r>
              <a:rPr lang="en-US" b="1" dirty="0">
                <a:latin typeface="Calibri" panose="020F0502020204030204" pitchFamily="34" charset="0"/>
              </a:rPr>
              <a:t>Ability to use coaching as a management tool in order to reach performance </a:t>
            </a:r>
            <a:r>
              <a:rPr lang="en-US" b="1" dirty="0" smtClean="0">
                <a:latin typeface="Calibri" panose="020F0502020204030204" pitchFamily="34" charset="0"/>
              </a:rPr>
              <a:t>goals</a:t>
            </a:r>
            <a:endParaRPr lang="en-IN" b="1" dirty="0">
              <a:latin typeface="Calibri" panose="020F0502020204030204" pitchFamily="34" charset="0"/>
            </a:endParaRPr>
          </a:p>
          <a:p>
            <a:pPr marL="285750" indent="-285750">
              <a:buFont typeface="Arial" panose="020B0604020202020204" pitchFamily="34" charset="0"/>
              <a:buChar char="•"/>
            </a:pPr>
            <a:r>
              <a:rPr lang="en-IN" b="1" dirty="0">
                <a:latin typeface="Calibri" panose="020F0502020204030204" pitchFamily="34" charset="0"/>
              </a:rPr>
              <a:t>Manage Tough Conversations </a:t>
            </a:r>
          </a:p>
          <a:p>
            <a:pPr marL="285750" indent="-285750">
              <a:buFont typeface="Arial" panose="020B0604020202020204" pitchFamily="34" charset="0"/>
              <a:buChar char="•"/>
            </a:pPr>
            <a:r>
              <a:rPr lang="en-IN" b="1" dirty="0" smtClean="0">
                <a:latin typeface="Calibri" panose="020F0502020204030204" pitchFamily="34" charset="0"/>
              </a:rPr>
              <a:t>Offering Peer </a:t>
            </a:r>
            <a:r>
              <a:rPr lang="en-IN" b="1" dirty="0">
                <a:latin typeface="Calibri" panose="020F0502020204030204" pitchFamily="34" charset="0"/>
              </a:rPr>
              <a:t>to peer </a:t>
            </a:r>
            <a:r>
              <a:rPr lang="en-IN" b="1" dirty="0" smtClean="0">
                <a:latin typeface="Calibri" panose="020F0502020204030204" pitchFamily="34" charset="0"/>
              </a:rPr>
              <a:t>feedback</a:t>
            </a:r>
          </a:p>
          <a:p>
            <a:pPr marL="285750" indent="-285750">
              <a:buFont typeface="Arial" panose="020B0604020202020204" pitchFamily="34" charset="0"/>
              <a:buChar char="•"/>
            </a:pPr>
            <a:r>
              <a:rPr lang="en-IN" b="1" dirty="0" smtClean="0">
                <a:latin typeface="Calibri" panose="020F0502020204030204" pitchFamily="34" charset="0"/>
              </a:rPr>
              <a:t>Managing emotional energies while offering feedback </a:t>
            </a:r>
            <a:endParaRPr lang="en-IN" b="1" dirty="0">
              <a:latin typeface="Calibri" panose="020F0502020204030204" pitchFamily="34" charset="0"/>
            </a:endParaRPr>
          </a:p>
          <a:p>
            <a:endParaRPr lang="en-IN" sz="3200" dirty="0">
              <a:latin typeface="Bookman Old Style" panose="02050604050505020204" pitchFamily="18" charset="0"/>
            </a:endParaRPr>
          </a:p>
          <a:p>
            <a:pPr algn="just">
              <a:spcAft>
                <a:spcPts val="200"/>
              </a:spcAft>
              <a:defRPr/>
            </a:pPr>
            <a:endParaRPr lang="en-US" dirty="0"/>
          </a:p>
          <a:p>
            <a:pPr algn="just">
              <a:spcAft>
                <a:spcPts val="200"/>
              </a:spcAft>
              <a:defRPr/>
            </a:pPr>
            <a:endParaRPr lang="en-US" dirty="0" smtClean="0">
              <a:latin typeface="+mn-lt"/>
            </a:endParaRPr>
          </a:p>
          <a:p>
            <a:pPr algn="just">
              <a:spcAft>
                <a:spcPts val="200"/>
              </a:spcAft>
              <a:defRPr/>
            </a:pPr>
            <a:endParaRPr lang="en-US" sz="800" dirty="0">
              <a:latin typeface="+mn-lt"/>
            </a:endParaRPr>
          </a:p>
        </p:txBody>
      </p:sp>
      <p:sp>
        <p:nvSpPr>
          <p:cNvPr id="9" name="Rounded Rectangle 8"/>
          <p:cNvSpPr/>
          <p:nvPr/>
        </p:nvSpPr>
        <p:spPr>
          <a:xfrm>
            <a:off x="457200" y="1808548"/>
            <a:ext cx="8305800" cy="4415186"/>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1" descr="D"/>
          <p:cNvPicPr>
            <a:picLocks noChangeAspect="1" noChangeArrowheads="1"/>
          </p:cNvPicPr>
          <p:nvPr/>
        </p:nvPicPr>
        <p:blipFill>
          <a:blip r:embed="rId2" cstate="print"/>
          <a:srcRect/>
          <a:stretch>
            <a:fillRect/>
          </a:stretch>
        </p:blipFill>
        <p:spPr bwMode="auto">
          <a:xfrm>
            <a:off x="7605961" y="135920"/>
            <a:ext cx="1383756" cy="1167323"/>
          </a:xfrm>
          <a:prstGeom prst="rect">
            <a:avLst/>
          </a:prstGeom>
          <a:noFill/>
          <a:ln w="9525">
            <a:noFill/>
            <a:miter lim="800000"/>
            <a:headEnd/>
            <a:tailEnd/>
          </a:ln>
        </p:spPr>
      </p:pic>
    </p:spTree>
    <p:extLst>
      <p:ext uri="{BB962C8B-B14F-4D97-AF65-F5344CB8AC3E}">
        <p14:creationId xmlns:p14="http://schemas.microsoft.com/office/powerpoint/2010/main" val="2997891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subTitle" idx="1"/>
          </p:nvPr>
        </p:nvSpPr>
        <p:spPr>
          <a:xfrm>
            <a:off x="304800" y="609600"/>
            <a:ext cx="8686800" cy="5791200"/>
          </a:xfrm>
        </p:spPr>
        <p:txBody>
          <a:bodyPr/>
          <a:lstStyle/>
          <a:p>
            <a:pPr marL="533400" indent="-533400" algn="just" eaLnBrk="1" hangingPunct="1">
              <a:lnSpc>
                <a:spcPct val="90000"/>
              </a:lnSpc>
              <a:defRPr/>
            </a:pPr>
            <a:endParaRPr lang="en-US" sz="2000" dirty="0" smtClean="0">
              <a:solidFill>
                <a:schemeClr val="tx2">
                  <a:lumMod val="60000"/>
                  <a:lumOff val="40000"/>
                </a:schemeClr>
              </a:solidFill>
            </a:endParaRPr>
          </a:p>
          <a:p>
            <a:pPr marL="533400" indent="-533400" algn="just" eaLnBrk="1" hangingPunct="1">
              <a:lnSpc>
                <a:spcPct val="90000"/>
              </a:lnSpc>
              <a:defRPr/>
            </a:pPr>
            <a:endParaRPr lang="en-US" dirty="0" smtClean="0">
              <a:solidFill>
                <a:schemeClr val="tx2">
                  <a:lumMod val="60000"/>
                  <a:lumOff val="40000"/>
                </a:schemeClr>
              </a:solidFill>
            </a:endParaRPr>
          </a:p>
          <a:p>
            <a:pPr marL="533400" indent="-533400" algn="just" eaLnBrk="1" hangingPunct="1">
              <a:lnSpc>
                <a:spcPct val="90000"/>
              </a:lnSpc>
              <a:defRPr/>
            </a:pPr>
            <a:r>
              <a:rPr lang="en-US" sz="2400" dirty="0" smtClean="0">
                <a:solidFill>
                  <a:schemeClr val="tx2">
                    <a:lumMod val="60000"/>
                    <a:lumOff val="40000"/>
                  </a:schemeClr>
                </a:solidFill>
                <a:latin typeface="Calibri" panose="020F0502020204030204" pitchFamily="34" charset="0"/>
              </a:rPr>
              <a:t>Interviews </a:t>
            </a:r>
            <a:r>
              <a:rPr lang="en-US" sz="2400" dirty="0" smtClean="0">
                <a:solidFill>
                  <a:schemeClr val="tx2">
                    <a:lumMod val="60000"/>
                    <a:lumOff val="40000"/>
                  </a:schemeClr>
                </a:solidFill>
                <a:latin typeface="Calibri" panose="020F0502020204030204" pitchFamily="34" charset="0"/>
              </a:rPr>
              <a:t>with stakeholders and a few participants were done </a:t>
            </a:r>
          </a:p>
          <a:p>
            <a:pPr marL="533400" indent="-533400" algn="just" eaLnBrk="1" hangingPunct="1">
              <a:lnSpc>
                <a:spcPct val="90000"/>
              </a:lnSpc>
              <a:defRPr/>
            </a:pPr>
            <a:r>
              <a:rPr lang="en-US" sz="2400" dirty="0" smtClean="0">
                <a:solidFill>
                  <a:schemeClr val="tx2">
                    <a:lumMod val="60000"/>
                    <a:lumOff val="40000"/>
                  </a:schemeClr>
                </a:solidFill>
                <a:latin typeface="Calibri" panose="020F0502020204030204" pitchFamily="34" charset="0"/>
              </a:rPr>
              <a:t>to investigate the mandate further </a:t>
            </a:r>
          </a:p>
          <a:p>
            <a:pPr algn="just">
              <a:defRPr/>
            </a:pPr>
            <a:endParaRPr lang="en-US" sz="2400" dirty="0" smtClean="0">
              <a:solidFill>
                <a:schemeClr val="tx2">
                  <a:lumMod val="60000"/>
                  <a:lumOff val="40000"/>
                </a:schemeClr>
              </a:solidFill>
              <a:latin typeface="Calibri" panose="020F0502020204030204" pitchFamily="34" charset="0"/>
            </a:endParaRPr>
          </a:p>
          <a:p>
            <a:pPr algn="just">
              <a:defRPr/>
            </a:pPr>
            <a:r>
              <a:rPr lang="en-US" sz="2400" dirty="0" smtClean="0">
                <a:solidFill>
                  <a:schemeClr val="tx2">
                    <a:lumMod val="60000"/>
                    <a:lumOff val="40000"/>
                  </a:schemeClr>
                </a:solidFill>
                <a:latin typeface="Calibri" panose="020F0502020204030204" pitchFamily="34" charset="0"/>
              </a:rPr>
              <a:t>Sample </a:t>
            </a:r>
            <a:r>
              <a:rPr lang="en-US" sz="2400" dirty="0" smtClean="0">
                <a:solidFill>
                  <a:schemeClr val="tx2">
                    <a:lumMod val="60000"/>
                    <a:lumOff val="40000"/>
                  </a:schemeClr>
                </a:solidFill>
                <a:latin typeface="Calibri" panose="020F0502020204030204" pitchFamily="34" charset="0"/>
              </a:rPr>
              <a:t>for Pre work interviews : 5 managers and 1 Learning </a:t>
            </a:r>
            <a:endParaRPr lang="en-US" sz="2400" dirty="0" smtClean="0">
              <a:solidFill>
                <a:schemeClr val="tx2">
                  <a:lumMod val="60000"/>
                  <a:lumOff val="40000"/>
                </a:schemeClr>
              </a:solidFill>
              <a:latin typeface="Calibri" panose="020F0502020204030204" pitchFamily="34" charset="0"/>
            </a:endParaRPr>
          </a:p>
          <a:p>
            <a:pPr algn="just">
              <a:defRPr/>
            </a:pPr>
            <a:r>
              <a:rPr lang="en-US" sz="2400" dirty="0" smtClean="0">
                <a:solidFill>
                  <a:schemeClr val="tx2">
                    <a:lumMod val="60000"/>
                    <a:lumOff val="40000"/>
                  </a:schemeClr>
                </a:solidFill>
                <a:latin typeface="Calibri" panose="020F0502020204030204" pitchFamily="34" charset="0"/>
              </a:rPr>
              <a:t>and </a:t>
            </a:r>
            <a:r>
              <a:rPr lang="en-US" sz="2400" dirty="0" smtClean="0">
                <a:solidFill>
                  <a:schemeClr val="tx2">
                    <a:lumMod val="60000"/>
                    <a:lumOff val="40000"/>
                  </a:schemeClr>
                </a:solidFill>
                <a:latin typeface="Calibri" panose="020F0502020204030204" pitchFamily="34" charset="0"/>
              </a:rPr>
              <a:t>Development Specialist</a:t>
            </a:r>
            <a:endParaRPr lang="en-IN" sz="2400" dirty="0" smtClean="0">
              <a:solidFill>
                <a:schemeClr val="tx2">
                  <a:lumMod val="60000"/>
                  <a:lumOff val="40000"/>
                </a:schemeClr>
              </a:solidFill>
              <a:latin typeface="Calibri" panose="020F0502020204030204" pitchFamily="34" charset="0"/>
            </a:endParaRPr>
          </a:p>
          <a:p>
            <a:pPr algn="just">
              <a:defRPr/>
            </a:pPr>
            <a:r>
              <a:rPr lang="en-US" sz="2400" dirty="0" smtClean="0">
                <a:solidFill>
                  <a:schemeClr val="tx2">
                    <a:lumMod val="60000"/>
                    <a:lumOff val="40000"/>
                  </a:schemeClr>
                </a:solidFill>
                <a:latin typeface="Calibri" panose="020F0502020204030204" pitchFamily="34" charset="0"/>
              </a:rPr>
              <a:t> </a:t>
            </a:r>
            <a:endParaRPr lang="en-IN" sz="2400" dirty="0" smtClean="0">
              <a:solidFill>
                <a:schemeClr val="tx2">
                  <a:lumMod val="60000"/>
                  <a:lumOff val="40000"/>
                </a:schemeClr>
              </a:solidFill>
              <a:latin typeface="Calibri" panose="020F0502020204030204" pitchFamily="34" charset="0"/>
            </a:endParaRPr>
          </a:p>
          <a:p>
            <a:pPr algn="just">
              <a:defRPr/>
            </a:pPr>
            <a:r>
              <a:rPr lang="en-IN" sz="2400" dirty="0" smtClean="0">
                <a:solidFill>
                  <a:schemeClr val="tx2">
                    <a:lumMod val="60000"/>
                    <a:lumOff val="40000"/>
                  </a:schemeClr>
                </a:solidFill>
                <a:latin typeface="Calibri" panose="020F0502020204030204" pitchFamily="34" charset="0"/>
              </a:rPr>
              <a:t>Stakeholders Covered from each group:</a:t>
            </a:r>
          </a:p>
          <a:p>
            <a:pPr algn="just">
              <a:buFont typeface="Wingdings" pitchFamily="2" charset="2"/>
              <a:buChar char="ü"/>
              <a:defRPr/>
            </a:pPr>
            <a:r>
              <a:rPr lang="en-IN" sz="2400" dirty="0" smtClean="0">
                <a:solidFill>
                  <a:schemeClr val="tx2">
                    <a:lumMod val="60000"/>
                    <a:lumOff val="40000"/>
                  </a:schemeClr>
                </a:solidFill>
                <a:latin typeface="Calibri" panose="020F0502020204030204" pitchFamily="34" charset="0"/>
              </a:rPr>
              <a:t>Learning and Development - 1</a:t>
            </a:r>
          </a:p>
          <a:p>
            <a:pPr algn="just">
              <a:buFont typeface="Wingdings" pitchFamily="2" charset="2"/>
              <a:buChar char="ü"/>
              <a:defRPr/>
            </a:pPr>
            <a:r>
              <a:rPr lang="en-IN" sz="2400" dirty="0" smtClean="0">
                <a:solidFill>
                  <a:schemeClr val="tx2">
                    <a:lumMod val="60000"/>
                    <a:lumOff val="40000"/>
                  </a:schemeClr>
                </a:solidFill>
                <a:latin typeface="Calibri" panose="020F0502020204030204" pitchFamily="34" charset="0"/>
              </a:rPr>
              <a:t> Manager – 5</a:t>
            </a:r>
          </a:p>
          <a:p>
            <a:pPr algn="just">
              <a:defRPr/>
            </a:pPr>
            <a:r>
              <a:rPr lang="en-IN" sz="2400" dirty="0" smtClean="0">
                <a:solidFill>
                  <a:schemeClr val="tx2">
                    <a:lumMod val="60000"/>
                    <a:lumOff val="40000"/>
                  </a:schemeClr>
                </a:solidFill>
                <a:latin typeface="Calibri" panose="020F0502020204030204" pitchFamily="34" charset="0"/>
              </a:rPr>
              <a:t> </a:t>
            </a:r>
            <a:endParaRPr lang="en-US" sz="2400" dirty="0" smtClean="0">
              <a:solidFill>
                <a:schemeClr val="tx2">
                  <a:lumMod val="60000"/>
                  <a:lumOff val="40000"/>
                </a:schemeClr>
              </a:solidFill>
              <a:latin typeface="Calibri" panose="020F0502020204030204" pitchFamily="34" charset="0"/>
            </a:endParaRPr>
          </a:p>
        </p:txBody>
      </p:sp>
      <p:sp>
        <p:nvSpPr>
          <p:cNvPr id="7" name="Rectangle 2"/>
          <p:cNvSpPr>
            <a:spLocks noChangeArrowheads="1"/>
          </p:cNvSpPr>
          <p:nvPr/>
        </p:nvSpPr>
        <p:spPr bwMode="auto">
          <a:xfrm>
            <a:off x="457200" y="0"/>
            <a:ext cx="8686800" cy="836712"/>
          </a:xfrm>
          <a:prstGeom prst="rect">
            <a:avLst/>
          </a:prstGeom>
          <a:noFill/>
          <a:ln w="9525">
            <a:noFill/>
            <a:miter lim="800000"/>
            <a:headEnd/>
            <a:tailEnd/>
          </a:ln>
          <a:effectLst/>
        </p:spPr>
        <p:txBody>
          <a:bodyPr anchor="ctr"/>
          <a:lstStyle/>
          <a:p>
            <a:pPr>
              <a:defRPr/>
            </a:pPr>
            <a:r>
              <a:rPr lang="en-US" sz="2400" b="1" dirty="0" smtClean="0">
                <a:solidFill>
                  <a:schemeClr val="accent1"/>
                </a:solidFill>
                <a:latin typeface="Arial Rounded MT Bold" panose="020F0704030504030204" pitchFamily="34" charset="0"/>
              </a:rPr>
              <a:t>   Research </a:t>
            </a:r>
            <a:r>
              <a:rPr lang="en-US" sz="2400" b="1" dirty="0" smtClean="0">
                <a:solidFill>
                  <a:schemeClr val="accent1"/>
                </a:solidFill>
                <a:latin typeface="Arial Rounded MT Bold" panose="020F0704030504030204" pitchFamily="34" charset="0"/>
              </a:rPr>
              <a:t>Methodology</a:t>
            </a:r>
            <a:endParaRPr lang="en-US" sz="2400" b="1"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569046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800200" y="836712"/>
            <a:ext cx="7068592" cy="5238313"/>
          </a:xfrm>
          <a:prstGeom prst="roundRect">
            <a:avLst/>
          </a:prstGeom>
          <a:noFill/>
          <a:ln w="9525">
            <a:solidFill>
              <a:schemeClr val="bg1">
                <a:lumMod val="75000"/>
              </a:schemeClr>
            </a:solidFill>
            <a:miter lim="800000"/>
            <a:headEnd/>
            <a:tailEnd/>
          </a:ln>
          <a:effectLst/>
        </p:spPr>
        <p:txBody>
          <a:bodyPr wrap="square" anchor="ctr">
            <a:spAutoFit/>
          </a:bodyPr>
          <a:lstStyle/>
          <a:p>
            <a:pPr algn="just">
              <a:spcAft>
                <a:spcPts val="200"/>
              </a:spcAft>
              <a:defRPr/>
            </a:pPr>
            <a:r>
              <a:rPr lang="en-US" sz="2000" b="1" dirty="0">
                <a:solidFill>
                  <a:srgbClr val="00B0F0"/>
                </a:solidFill>
                <a:latin typeface="Calibri" panose="020F0502020204030204" pitchFamily="34" charset="0"/>
                <a:ea typeface="MS PGothic" panose="020B0600070205080204" pitchFamily="34" charset="-128"/>
              </a:rPr>
              <a:t>The Pre work agenda was prepared based on the </a:t>
            </a:r>
            <a:endParaRPr lang="en-US" sz="2000" b="1" dirty="0" smtClean="0">
              <a:solidFill>
                <a:srgbClr val="00B0F0"/>
              </a:solidFill>
              <a:latin typeface="Calibri" panose="020F0502020204030204" pitchFamily="34" charset="0"/>
              <a:ea typeface="MS PGothic" panose="020B0600070205080204" pitchFamily="34" charset="-128"/>
            </a:endParaRPr>
          </a:p>
          <a:p>
            <a:pPr algn="just">
              <a:spcAft>
                <a:spcPts val="200"/>
              </a:spcAft>
              <a:defRPr/>
            </a:pPr>
            <a:r>
              <a:rPr lang="en-US" sz="2000" b="1" dirty="0" smtClean="0">
                <a:solidFill>
                  <a:srgbClr val="00B0F0"/>
                </a:solidFill>
                <a:latin typeface="Calibri" panose="020F0502020204030204" pitchFamily="34" charset="0"/>
                <a:ea typeface="MS PGothic" panose="020B0600070205080204" pitchFamily="34" charset="-128"/>
              </a:rPr>
              <a:t>mandate </a:t>
            </a:r>
            <a:r>
              <a:rPr lang="en-US" sz="2000" b="1" dirty="0">
                <a:solidFill>
                  <a:srgbClr val="00B0F0"/>
                </a:solidFill>
                <a:latin typeface="Calibri" panose="020F0502020204030204" pitchFamily="34" charset="0"/>
                <a:ea typeface="MS PGothic" panose="020B0600070205080204" pitchFamily="34" charset="-128"/>
              </a:rPr>
              <a:t>by the management and explored more </a:t>
            </a:r>
            <a:endParaRPr lang="en-US" sz="2000" b="1" dirty="0" smtClean="0">
              <a:solidFill>
                <a:srgbClr val="00B0F0"/>
              </a:solidFill>
              <a:latin typeface="Calibri" panose="020F0502020204030204" pitchFamily="34" charset="0"/>
              <a:ea typeface="MS PGothic" panose="020B0600070205080204" pitchFamily="34" charset="-128"/>
            </a:endParaRPr>
          </a:p>
          <a:p>
            <a:pPr algn="just">
              <a:spcAft>
                <a:spcPts val="200"/>
              </a:spcAft>
              <a:defRPr/>
            </a:pPr>
            <a:r>
              <a:rPr lang="en-US" sz="2000" b="1" dirty="0" smtClean="0">
                <a:solidFill>
                  <a:srgbClr val="00B0F0"/>
                </a:solidFill>
                <a:latin typeface="Calibri" panose="020F0502020204030204" pitchFamily="34" charset="0"/>
                <a:ea typeface="MS PGothic" panose="020B0600070205080204" pitchFamily="34" charset="-128"/>
              </a:rPr>
              <a:t>about </a:t>
            </a:r>
            <a:r>
              <a:rPr lang="en-US" sz="2000" b="1" dirty="0">
                <a:solidFill>
                  <a:srgbClr val="00B0F0"/>
                </a:solidFill>
                <a:latin typeface="Calibri" panose="020F0502020204030204" pitchFamily="34" charset="0"/>
                <a:ea typeface="MS PGothic" panose="020B0600070205080204" pitchFamily="34" charset="-128"/>
              </a:rPr>
              <a:t>the following areas :</a:t>
            </a:r>
          </a:p>
          <a:p>
            <a:pPr algn="just">
              <a:spcAft>
                <a:spcPts val="200"/>
              </a:spcAft>
              <a:defRPr/>
            </a:pPr>
            <a:endParaRPr lang="en-US" sz="2000" b="1" dirty="0">
              <a:solidFill>
                <a:srgbClr val="00B0F0"/>
              </a:solidFill>
              <a:latin typeface="Calibri" panose="020F0502020204030204" pitchFamily="34" charset="0"/>
              <a:ea typeface="MS PGothic" panose="020B0600070205080204" pitchFamily="34" charset="-128"/>
            </a:endParaRPr>
          </a:p>
          <a:p>
            <a:pPr algn="just">
              <a:spcAft>
                <a:spcPts val="200"/>
              </a:spcAft>
              <a:defRPr/>
            </a:pPr>
            <a:endParaRPr lang="en-US" sz="2000" b="1" dirty="0">
              <a:solidFill>
                <a:srgbClr val="00B0F0"/>
              </a:solidFill>
              <a:latin typeface="Calibri" panose="020F0502020204030204" pitchFamily="34" charset="0"/>
              <a:ea typeface="MS PGothic" panose="020B0600070205080204" pitchFamily="34" charset="-128"/>
            </a:endParaRPr>
          </a:p>
          <a:p>
            <a:pPr algn="just">
              <a:spcAft>
                <a:spcPts val="200"/>
              </a:spcAft>
              <a:defRPr/>
            </a:pPr>
            <a:r>
              <a:rPr lang="en-US" sz="2000" b="1" dirty="0" smtClean="0">
                <a:solidFill>
                  <a:srgbClr val="00B0F0"/>
                </a:solidFill>
                <a:latin typeface="Calibri" panose="020F0502020204030204" pitchFamily="34" charset="0"/>
                <a:ea typeface="MS PGothic" panose="020B0600070205080204" pitchFamily="34" charset="-128"/>
              </a:rPr>
              <a:t>1) Formal </a:t>
            </a:r>
            <a:r>
              <a:rPr lang="en-US" sz="2000" b="1" dirty="0" smtClean="0">
                <a:solidFill>
                  <a:srgbClr val="00B0F0"/>
                </a:solidFill>
                <a:latin typeface="Calibri" panose="020F0502020204030204" pitchFamily="34" charset="0"/>
                <a:ea typeface="MS PGothic" panose="020B0600070205080204" pitchFamily="34" charset="-128"/>
              </a:rPr>
              <a:t>and informal feedback mechanisms </a:t>
            </a:r>
            <a:r>
              <a:rPr lang="en-US" sz="2000" b="1" dirty="0" smtClean="0">
                <a:solidFill>
                  <a:srgbClr val="00B0F0"/>
                </a:solidFill>
                <a:latin typeface="Calibri" panose="020F0502020204030204" pitchFamily="34" charset="0"/>
                <a:ea typeface="MS PGothic" panose="020B0600070205080204" pitchFamily="34" charset="-128"/>
              </a:rPr>
              <a:t>at </a:t>
            </a:r>
            <a:r>
              <a:rPr lang="en-US" sz="2000" b="1" dirty="0" err="1" smtClean="0">
                <a:solidFill>
                  <a:srgbClr val="00B0F0"/>
                </a:solidFill>
                <a:latin typeface="Calibri" panose="020F0502020204030204" pitchFamily="34" charset="0"/>
                <a:ea typeface="MS PGothic" panose="020B0600070205080204" pitchFamily="34" charset="-128"/>
              </a:rPr>
              <a:t>Mckinsey</a:t>
            </a:r>
            <a:endParaRPr lang="en-US" sz="2000" b="1" dirty="0" smtClean="0">
              <a:solidFill>
                <a:srgbClr val="00B0F0"/>
              </a:solidFill>
              <a:latin typeface="Calibri" panose="020F0502020204030204" pitchFamily="34" charset="0"/>
              <a:ea typeface="MS PGothic" panose="020B0600070205080204" pitchFamily="34" charset="-128"/>
            </a:endParaRPr>
          </a:p>
          <a:p>
            <a:pPr marL="342900" indent="-342900" algn="just">
              <a:spcAft>
                <a:spcPts val="200"/>
              </a:spcAft>
              <a:buAutoNum type="arabicParenR"/>
              <a:defRPr/>
            </a:pPr>
            <a:endParaRPr lang="en-US" sz="2000" b="1" dirty="0">
              <a:solidFill>
                <a:srgbClr val="00B0F0"/>
              </a:solidFill>
              <a:latin typeface="Calibri" panose="020F0502020204030204" pitchFamily="34" charset="0"/>
              <a:ea typeface="MS PGothic" panose="020B0600070205080204" pitchFamily="34" charset="-128"/>
            </a:endParaRPr>
          </a:p>
          <a:p>
            <a:pPr algn="just">
              <a:spcAft>
                <a:spcPts val="200"/>
              </a:spcAft>
              <a:defRPr/>
            </a:pPr>
            <a:r>
              <a:rPr lang="en-US" sz="2000" b="1" dirty="0" smtClean="0">
                <a:solidFill>
                  <a:srgbClr val="00B0F0"/>
                </a:solidFill>
                <a:latin typeface="Calibri" panose="020F0502020204030204" pitchFamily="34" charset="0"/>
                <a:ea typeface="MS PGothic" panose="020B0600070205080204" pitchFamily="34" charset="-128"/>
              </a:rPr>
              <a:t>2) Obstacles faced while receiving feedback</a:t>
            </a:r>
          </a:p>
          <a:p>
            <a:pPr algn="just">
              <a:spcAft>
                <a:spcPts val="200"/>
              </a:spcAft>
              <a:defRPr/>
            </a:pPr>
            <a:endParaRPr lang="en-US" sz="2000" b="1" dirty="0">
              <a:solidFill>
                <a:srgbClr val="00B0F0"/>
              </a:solidFill>
              <a:latin typeface="Calibri" panose="020F0502020204030204" pitchFamily="34" charset="0"/>
              <a:ea typeface="MS PGothic" panose="020B0600070205080204" pitchFamily="34" charset="-128"/>
            </a:endParaRPr>
          </a:p>
          <a:p>
            <a:pPr algn="just">
              <a:spcAft>
                <a:spcPts val="200"/>
              </a:spcAft>
              <a:defRPr/>
            </a:pPr>
            <a:r>
              <a:rPr lang="en-US" sz="2000" b="1" dirty="0" smtClean="0">
                <a:solidFill>
                  <a:srgbClr val="00B0F0"/>
                </a:solidFill>
                <a:latin typeface="Calibri" panose="020F0502020204030204" pitchFamily="34" charset="0"/>
                <a:ea typeface="MS PGothic" panose="020B0600070205080204" pitchFamily="34" charset="-128"/>
              </a:rPr>
              <a:t>3) Obstacles faced while giving feedback</a:t>
            </a:r>
          </a:p>
          <a:p>
            <a:pPr algn="just">
              <a:spcAft>
                <a:spcPts val="200"/>
              </a:spcAft>
              <a:defRPr/>
            </a:pPr>
            <a:endParaRPr lang="en-US" sz="2000" b="1" dirty="0">
              <a:solidFill>
                <a:srgbClr val="00B0F0"/>
              </a:solidFill>
              <a:latin typeface="Calibri" panose="020F0502020204030204" pitchFamily="34" charset="0"/>
              <a:ea typeface="MS PGothic" panose="020B0600070205080204" pitchFamily="34" charset="-128"/>
            </a:endParaRPr>
          </a:p>
          <a:p>
            <a:pPr algn="just">
              <a:spcAft>
                <a:spcPts val="200"/>
              </a:spcAft>
              <a:defRPr/>
            </a:pPr>
            <a:r>
              <a:rPr lang="en-US" sz="2000" b="1" dirty="0" smtClean="0">
                <a:solidFill>
                  <a:srgbClr val="00B0F0"/>
                </a:solidFill>
                <a:latin typeface="Calibri" panose="020F0502020204030204" pitchFamily="34" charset="0"/>
                <a:ea typeface="MS PGothic" panose="020B0600070205080204" pitchFamily="34" charset="-128"/>
              </a:rPr>
              <a:t>4) What would the ideal scenario look like</a:t>
            </a:r>
            <a:endParaRPr lang="en-US" sz="2000" b="1" dirty="0">
              <a:solidFill>
                <a:srgbClr val="00B0F0"/>
              </a:solidFill>
              <a:latin typeface="Calibri" panose="020F0502020204030204" pitchFamily="34" charset="0"/>
              <a:ea typeface="MS PGothic" panose="020B0600070205080204" pitchFamily="34" charset="-128"/>
            </a:endParaRPr>
          </a:p>
          <a:p>
            <a:pPr algn="just">
              <a:spcAft>
                <a:spcPts val="200"/>
              </a:spcAft>
              <a:defRPr/>
            </a:pPr>
            <a:endParaRPr lang="en-US" sz="2000" b="1" dirty="0" smtClean="0">
              <a:solidFill>
                <a:srgbClr val="00B0F0"/>
              </a:solidFill>
              <a:latin typeface="Calibri" panose="020F0502020204030204" pitchFamily="34" charset="0"/>
              <a:ea typeface="MS PGothic" panose="020B0600070205080204" pitchFamily="34" charset="-128"/>
            </a:endParaRPr>
          </a:p>
          <a:p>
            <a:pPr algn="just">
              <a:spcAft>
                <a:spcPts val="200"/>
              </a:spcAft>
              <a:defRPr/>
            </a:pPr>
            <a:r>
              <a:rPr lang="en-US" sz="2000" b="1" dirty="0" smtClean="0">
                <a:solidFill>
                  <a:srgbClr val="00B0F0"/>
                </a:solidFill>
                <a:latin typeface="Calibri" panose="020F0502020204030204" pitchFamily="34" charset="0"/>
                <a:ea typeface="MS PGothic" panose="020B0600070205080204" pitchFamily="34" charset="-128"/>
              </a:rPr>
              <a:t>5) Expectations from the workshop </a:t>
            </a:r>
          </a:p>
        </p:txBody>
      </p:sp>
      <p:sp>
        <p:nvSpPr>
          <p:cNvPr id="7" name="Rectangle 6"/>
          <p:cNvSpPr/>
          <p:nvPr/>
        </p:nvSpPr>
        <p:spPr>
          <a:xfrm>
            <a:off x="2411760" y="341183"/>
            <a:ext cx="4693914" cy="523220"/>
          </a:xfrm>
          <a:prstGeom prst="rect">
            <a:avLst/>
          </a:prstGeom>
        </p:spPr>
        <p:txBody>
          <a:bodyPr wrap="none">
            <a:spAutoFit/>
          </a:bodyPr>
          <a:lstStyle/>
          <a:p>
            <a:pPr>
              <a:defRPr/>
            </a:pPr>
            <a:r>
              <a:rPr lang="en-GB" sz="2800" b="1" dirty="0">
                <a:solidFill>
                  <a:schemeClr val="accent6">
                    <a:lumMod val="75000"/>
                  </a:schemeClr>
                </a:solidFill>
                <a:latin typeface="Calibri" panose="020F0502020204030204" pitchFamily="34" charset="0"/>
                <a:ea typeface="MS PGothic" panose="020B0600070205080204" pitchFamily="34" charset="-128"/>
                <a:cs typeface="Arial" pitchFamily="34" charset="0"/>
              </a:rPr>
              <a:t>Our Curiosity : Basis of Inquiry</a:t>
            </a:r>
            <a:endParaRPr lang="en-US" sz="2800" dirty="0">
              <a:solidFill>
                <a:schemeClr val="accent6">
                  <a:lumMod val="75000"/>
                </a:schemeClr>
              </a:solidFill>
              <a:latin typeface="Calibri" panose="020F0502020204030204" pitchFamily="34" charset="0"/>
              <a:ea typeface="MS PGothic" panose="020B0600070205080204" pitchFamily="34" charset="-128"/>
            </a:endParaRPr>
          </a:p>
        </p:txBody>
      </p:sp>
      <p:pic>
        <p:nvPicPr>
          <p:cNvPr id="24580" name="Picture 2" descr="http://www.differencebetween.info/sites/default/files/images/3/inquisitiv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6632"/>
            <a:ext cx="1800200"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9282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subTitle" idx="1"/>
          </p:nvPr>
        </p:nvSpPr>
        <p:spPr>
          <a:xfrm>
            <a:off x="304800" y="609600"/>
            <a:ext cx="8686800" cy="5791200"/>
          </a:xfrm>
        </p:spPr>
        <p:txBody>
          <a:bodyPr>
            <a:normAutofit fontScale="62500" lnSpcReduction="20000"/>
          </a:bodyPr>
          <a:lstStyle/>
          <a:p>
            <a:pPr marL="533400" indent="-533400" algn="just" eaLnBrk="1" hangingPunct="1">
              <a:lnSpc>
                <a:spcPct val="90000"/>
              </a:lnSpc>
              <a:defRPr/>
            </a:pPr>
            <a:endParaRPr lang="en-US" sz="2000" dirty="0" smtClean="0">
              <a:solidFill>
                <a:schemeClr val="tx2">
                  <a:lumMod val="60000"/>
                  <a:lumOff val="40000"/>
                </a:schemeClr>
              </a:solidFill>
              <a:latin typeface="Calibri" panose="020F0502020204030204" pitchFamily="34" charset="0"/>
            </a:endParaRPr>
          </a:p>
          <a:p>
            <a:pPr marL="533400" indent="-533400" algn="just" eaLnBrk="1" hangingPunct="1">
              <a:lnSpc>
                <a:spcPct val="90000"/>
              </a:lnSpc>
              <a:defRPr/>
            </a:pPr>
            <a:endParaRPr lang="en-US" sz="2600" dirty="0" smtClean="0">
              <a:solidFill>
                <a:schemeClr val="tx2">
                  <a:lumMod val="60000"/>
                  <a:lumOff val="40000"/>
                </a:schemeClr>
              </a:solidFill>
              <a:latin typeface="Calibri" panose="020F0502020204030204" pitchFamily="34" charset="0"/>
            </a:endParaRPr>
          </a:p>
          <a:p>
            <a:pPr marL="533400" indent="-533400" algn="just" eaLnBrk="1" hangingPunct="1">
              <a:lnSpc>
                <a:spcPct val="90000"/>
              </a:lnSpc>
              <a:defRPr/>
            </a:pPr>
            <a:r>
              <a:rPr lang="en-US" sz="2600" dirty="0" smtClean="0">
                <a:solidFill>
                  <a:schemeClr val="tx2">
                    <a:lumMod val="60000"/>
                    <a:lumOff val="40000"/>
                  </a:schemeClr>
                </a:solidFill>
                <a:latin typeface="Calibri" panose="020F0502020204030204" pitchFamily="34" charset="0"/>
              </a:rPr>
              <a:t>          </a:t>
            </a:r>
            <a:r>
              <a:rPr lang="en-US" sz="2600" dirty="0" smtClean="0">
                <a:solidFill>
                  <a:schemeClr val="tx1"/>
                </a:solidFill>
                <a:latin typeface="Calibri" panose="020F0502020204030204" pitchFamily="34" charset="0"/>
              </a:rPr>
              <a:t>Workshop design should address the following reoccurring themes – </a:t>
            </a:r>
          </a:p>
          <a:p>
            <a:pPr marL="533400" indent="-533400" algn="just" eaLnBrk="1" hangingPunct="1">
              <a:lnSpc>
                <a:spcPct val="90000"/>
              </a:lnSpc>
              <a:defRPr/>
            </a:pPr>
            <a:endParaRPr lang="en-US" sz="2600" dirty="0" smtClean="0">
              <a:solidFill>
                <a:schemeClr val="tx1"/>
              </a:solidFill>
              <a:latin typeface="Calibri" panose="020F0502020204030204" pitchFamily="34" charset="0"/>
            </a:endParaRPr>
          </a:p>
          <a:p>
            <a:pPr marL="533400" indent="-533400" algn="just" eaLnBrk="1" hangingPunct="1">
              <a:lnSpc>
                <a:spcPct val="90000"/>
              </a:lnSpc>
              <a:defRPr/>
            </a:pPr>
            <a:endParaRPr lang="en-US" sz="2600" dirty="0" smtClean="0">
              <a:solidFill>
                <a:schemeClr val="tx1"/>
              </a:solidFill>
              <a:latin typeface="Calibri" panose="020F0502020204030204" pitchFamily="34" charset="0"/>
            </a:endParaRPr>
          </a:p>
          <a:p>
            <a:pPr algn="just" eaLnBrk="1" hangingPunct="1">
              <a:lnSpc>
                <a:spcPct val="90000"/>
              </a:lnSpc>
              <a:defRPr/>
            </a:pPr>
            <a:r>
              <a:rPr lang="en-US" sz="2600" dirty="0" smtClean="0">
                <a:solidFill>
                  <a:schemeClr val="tx1"/>
                </a:solidFill>
                <a:latin typeface="Calibri" panose="020F0502020204030204" pitchFamily="34" charset="0"/>
              </a:rPr>
              <a:t>           Feedback should be seen as a developmental tool not as a process to fear, feedback is a gift </a:t>
            </a:r>
          </a:p>
          <a:p>
            <a:pPr marL="533400" indent="-533400" algn="just" eaLnBrk="1" hangingPunct="1">
              <a:lnSpc>
                <a:spcPct val="90000"/>
              </a:lnSpc>
              <a:buFont typeface="Arial" panose="020B0604020202020204" pitchFamily="34" charset="0"/>
              <a:buChar char="•"/>
              <a:defRPr/>
            </a:pPr>
            <a:r>
              <a:rPr lang="en-US" sz="2600" dirty="0" smtClean="0">
                <a:solidFill>
                  <a:schemeClr val="tx1"/>
                </a:solidFill>
                <a:latin typeface="Calibri" panose="020F0502020204030204" pitchFamily="34" charset="0"/>
              </a:rPr>
              <a:t>Invest in people’s growth – help them see their strengths and areas of development while offering feedback.</a:t>
            </a:r>
          </a:p>
          <a:p>
            <a:pPr marL="533400" indent="-533400" algn="just" eaLnBrk="1" hangingPunct="1">
              <a:lnSpc>
                <a:spcPct val="90000"/>
              </a:lnSpc>
              <a:buFont typeface="Arial" panose="020B0604020202020204" pitchFamily="34" charset="0"/>
              <a:buChar char="•"/>
              <a:defRPr/>
            </a:pPr>
            <a:r>
              <a:rPr lang="en-US" sz="2600" dirty="0" smtClean="0">
                <a:solidFill>
                  <a:schemeClr val="tx1"/>
                </a:solidFill>
                <a:latin typeface="Calibri" panose="020F0502020204030204" pitchFamily="34" charset="0"/>
              </a:rPr>
              <a:t>Have constructive developmental conversations while offering feedback </a:t>
            </a:r>
          </a:p>
          <a:p>
            <a:pPr marL="533400" indent="-533400" algn="just" eaLnBrk="1" hangingPunct="1">
              <a:lnSpc>
                <a:spcPct val="90000"/>
              </a:lnSpc>
              <a:buFont typeface="Arial" panose="020B0604020202020204" pitchFamily="34" charset="0"/>
              <a:buChar char="•"/>
              <a:defRPr/>
            </a:pPr>
            <a:r>
              <a:rPr lang="en-US" sz="2600" dirty="0" smtClean="0">
                <a:solidFill>
                  <a:schemeClr val="tx1"/>
                </a:solidFill>
                <a:latin typeface="Calibri" panose="020F0502020204030204" pitchFamily="34" charset="0"/>
              </a:rPr>
              <a:t>Some people especially the ones who are new to the organization have low trust in the process – they need to understand that the giving feedback is done through collecting data extensively – 360*- have trust in the process and the person who is giving the feedback </a:t>
            </a:r>
          </a:p>
          <a:p>
            <a:pPr marL="533400" indent="-533400" algn="just" eaLnBrk="1" hangingPunct="1">
              <a:lnSpc>
                <a:spcPct val="90000"/>
              </a:lnSpc>
              <a:buFont typeface="Arial" panose="020B0604020202020204" pitchFamily="34" charset="0"/>
              <a:buChar char="•"/>
              <a:defRPr/>
            </a:pPr>
            <a:r>
              <a:rPr lang="en-US" sz="2600" dirty="0" smtClean="0">
                <a:solidFill>
                  <a:schemeClr val="tx1"/>
                </a:solidFill>
                <a:latin typeface="Calibri" panose="020F0502020204030204" pitchFamily="34" charset="0"/>
              </a:rPr>
              <a:t>Person who is giving the feedback needs to have techniques to build relationship with the person</a:t>
            </a:r>
          </a:p>
          <a:p>
            <a:pPr marL="533400" indent="-533400" algn="just" eaLnBrk="1" hangingPunct="1">
              <a:lnSpc>
                <a:spcPct val="90000"/>
              </a:lnSpc>
              <a:buFont typeface="Arial" panose="020B0604020202020204" pitchFamily="34" charset="0"/>
              <a:buChar char="•"/>
              <a:defRPr/>
            </a:pPr>
            <a:r>
              <a:rPr lang="en-US" sz="2600" dirty="0" smtClean="0">
                <a:solidFill>
                  <a:schemeClr val="tx1"/>
                </a:solidFill>
                <a:latin typeface="Calibri" panose="020F0502020204030204" pitchFamily="34" charset="0"/>
              </a:rPr>
              <a:t>Ability to listen and empathize while giving feedback </a:t>
            </a:r>
          </a:p>
          <a:p>
            <a:pPr marL="533400" indent="-533400" algn="just" eaLnBrk="1" hangingPunct="1">
              <a:lnSpc>
                <a:spcPct val="90000"/>
              </a:lnSpc>
              <a:buFont typeface="Arial" panose="020B0604020202020204" pitchFamily="34" charset="0"/>
              <a:buChar char="•"/>
              <a:defRPr/>
            </a:pPr>
            <a:r>
              <a:rPr lang="en-US" sz="2600" dirty="0" smtClean="0">
                <a:solidFill>
                  <a:schemeClr val="tx1"/>
                </a:solidFill>
                <a:latin typeface="Calibri" panose="020F0502020204030204" pitchFamily="34" charset="0"/>
              </a:rPr>
              <a:t>Do your homework – present facts and examples to support the feedback</a:t>
            </a:r>
          </a:p>
          <a:p>
            <a:pPr marL="533400" indent="-533400" algn="just" eaLnBrk="1" hangingPunct="1">
              <a:lnSpc>
                <a:spcPct val="90000"/>
              </a:lnSpc>
              <a:buFont typeface="Arial" panose="020B0604020202020204" pitchFamily="34" charset="0"/>
              <a:buChar char="•"/>
              <a:defRPr/>
            </a:pPr>
            <a:r>
              <a:rPr lang="en-US" sz="2600" dirty="0" smtClean="0">
                <a:solidFill>
                  <a:schemeClr val="tx1"/>
                </a:solidFill>
                <a:latin typeface="Calibri" panose="020F0502020204030204" pitchFamily="34" charset="0"/>
              </a:rPr>
              <a:t>Coaching for Motivation</a:t>
            </a:r>
          </a:p>
          <a:p>
            <a:pPr marL="533400" indent="-533400" algn="just" eaLnBrk="1" hangingPunct="1">
              <a:lnSpc>
                <a:spcPct val="90000"/>
              </a:lnSpc>
              <a:buFont typeface="Arial" panose="020B0604020202020204" pitchFamily="34" charset="0"/>
              <a:buChar char="•"/>
              <a:defRPr/>
            </a:pPr>
            <a:r>
              <a:rPr lang="en-US" sz="2600" dirty="0" smtClean="0">
                <a:solidFill>
                  <a:schemeClr val="tx1"/>
                </a:solidFill>
                <a:latin typeface="Calibri" panose="020F0502020204030204" pitchFamily="34" charset="0"/>
              </a:rPr>
              <a:t>Offer feedback year around – informal feedback</a:t>
            </a:r>
          </a:p>
          <a:p>
            <a:pPr marL="533400" indent="-533400" algn="just" eaLnBrk="1" hangingPunct="1">
              <a:lnSpc>
                <a:spcPct val="90000"/>
              </a:lnSpc>
              <a:buFont typeface="Arial" panose="020B0604020202020204" pitchFamily="34" charset="0"/>
              <a:buChar char="•"/>
              <a:defRPr/>
            </a:pPr>
            <a:r>
              <a:rPr lang="en-US" sz="2600" dirty="0" smtClean="0">
                <a:solidFill>
                  <a:schemeClr val="tx1"/>
                </a:solidFill>
                <a:latin typeface="Calibri" panose="020F0502020204030204" pitchFamily="34" charset="0"/>
              </a:rPr>
              <a:t>Managing emotional energies while giving and receiving feedback</a:t>
            </a:r>
          </a:p>
          <a:p>
            <a:pPr algn="just" eaLnBrk="1" hangingPunct="1">
              <a:lnSpc>
                <a:spcPct val="90000"/>
              </a:lnSpc>
              <a:defRPr/>
            </a:pPr>
            <a:r>
              <a:rPr lang="en-US" sz="2000" dirty="0" smtClean="0">
                <a:solidFill>
                  <a:schemeClr val="tx2">
                    <a:lumMod val="60000"/>
                    <a:lumOff val="40000"/>
                  </a:schemeClr>
                </a:solidFill>
                <a:latin typeface="Calibri" panose="020F0502020204030204" pitchFamily="34" charset="0"/>
              </a:rPr>
              <a:t> </a:t>
            </a:r>
            <a:endParaRPr lang="en-US" sz="2000" dirty="0" smtClean="0">
              <a:solidFill>
                <a:schemeClr val="tx2">
                  <a:lumMod val="60000"/>
                  <a:lumOff val="40000"/>
                </a:schemeClr>
              </a:solidFill>
              <a:latin typeface="Calibri" panose="020F0502020204030204" pitchFamily="34" charset="0"/>
            </a:endParaRPr>
          </a:p>
          <a:p>
            <a:pPr marL="533400" indent="-533400" algn="just" eaLnBrk="1" hangingPunct="1">
              <a:lnSpc>
                <a:spcPct val="90000"/>
              </a:lnSpc>
              <a:buFont typeface="Arial" panose="020B0604020202020204" pitchFamily="34" charset="0"/>
              <a:buChar char="•"/>
              <a:defRPr/>
            </a:pPr>
            <a:endParaRPr lang="en-US" sz="2000" dirty="0">
              <a:solidFill>
                <a:schemeClr val="tx2">
                  <a:lumMod val="60000"/>
                  <a:lumOff val="40000"/>
                </a:schemeClr>
              </a:solidFill>
              <a:latin typeface="Calibri" panose="020F0502020204030204" pitchFamily="34" charset="0"/>
            </a:endParaRPr>
          </a:p>
          <a:p>
            <a:pPr marL="533400" indent="-533400" algn="just" eaLnBrk="1" hangingPunct="1">
              <a:lnSpc>
                <a:spcPct val="90000"/>
              </a:lnSpc>
              <a:buFont typeface="Arial" panose="020B0604020202020204" pitchFamily="34" charset="0"/>
              <a:buChar char="•"/>
              <a:defRPr/>
            </a:pPr>
            <a:endParaRPr lang="en-US" sz="2000" dirty="0" smtClean="0">
              <a:solidFill>
                <a:schemeClr val="tx2">
                  <a:lumMod val="60000"/>
                  <a:lumOff val="40000"/>
                </a:schemeClr>
              </a:solidFill>
              <a:latin typeface="Calibri" panose="020F0502020204030204" pitchFamily="34" charset="0"/>
            </a:endParaRPr>
          </a:p>
          <a:p>
            <a:pPr marL="533400" indent="-533400" algn="just" eaLnBrk="1" hangingPunct="1">
              <a:lnSpc>
                <a:spcPct val="90000"/>
              </a:lnSpc>
              <a:buFont typeface="Arial" panose="020B0604020202020204" pitchFamily="34" charset="0"/>
              <a:buChar char="•"/>
              <a:defRPr/>
            </a:pPr>
            <a:endParaRPr lang="en-US" sz="2000" dirty="0">
              <a:solidFill>
                <a:schemeClr val="tx2">
                  <a:lumMod val="60000"/>
                  <a:lumOff val="40000"/>
                </a:schemeClr>
              </a:solidFill>
              <a:latin typeface="Calibri" panose="020F0502020204030204" pitchFamily="34" charset="0"/>
            </a:endParaRPr>
          </a:p>
          <a:p>
            <a:pPr marL="533400" indent="-533400" algn="just" eaLnBrk="1" hangingPunct="1">
              <a:lnSpc>
                <a:spcPct val="90000"/>
              </a:lnSpc>
              <a:buFont typeface="Arial" panose="020B0604020202020204" pitchFamily="34" charset="0"/>
              <a:buChar char="•"/>
              <a:defRPr/>
            </a:pPr>
            <a:endParaRPr lang="en-US" sz="2000" dirty="0" smtClean="0">
              <a:solidFill>
                <a:schemeClr val="tx2">
                  <a:lumMod val="60000"/>
                  <a:lumOff val="40000"/>
                </a:schemeClr>
              </a:solidFill>
              <a:latin typeface="Calibri" panose="020F0502020204030204" pitchFamily="34" charset="0"/>
            </a:endParaRPr>
          </a:p>
          <a:p>
            <a:pPr marL="533400" indent="-533400" algn="just" eaLnBrk="1" hangingPunct="1">
              <a:lnSpc>
                <a:spcPct val="90000"/>
              </a:lnSpc>
              <a:buFont typeface="Arial" panose="020B0604020202020204" pitchFamily="34" charset="0"/>
              <a:buChar char="•"/>
              <a:defRPr/>
            </a:pPr>
            <a:endParaRPr lang="en-US" sz="2000" dirty="0">
              <a:solidFill>
                <a:schemeClr val="tx2">
                  <a:lumMod val="60000"/>
                  <a:lumOff val="40000"/>
                </a:schemeClr>
              </a:solidFill>
              <a:latin typeface="Calibri" panose="020F0502020204030204" pitchFamily="34" charset="0"/>
            </a:endParaRPr>
          </a:p>
          <a:p>
            <a:pPr marL="533400" indent="-533400" algn="just" eaLnBrk="1" hangingPunct="1">
              <a:lnSpc>
                <a:spcPct val="90000"/>
              </a:lnSpc>
              <a:buFont typeface="Arial" panose="020B0604020202020204" pitchFamily="34" charset="0"/>
              <a:buChar char="•"/>
              <a:defRPr/>
            </a:pPr>
            <a:endParaRPr lang="en-US" sz="2000" dirty="0" smtClean="0">
              <a:solidFill>
                <a:schemeClr val="tx2">
                  <a:lumMod val="60000"/>
                  <a:lumOff val="40000"/>
                </a:schemeClr>
              </a:solidFill>
              <a:latin typeface="Calibri" panose="020F0502020204030204" pitchFamily="34" charset="0"/>
            </a:endParaRPr>
          </a:p>
          <a:p>
            <a:pPr marL="533400" indent="-533400" algn="just" eaLnBrk="1" hangingPunct="1">
              <a:lnSpc>
                <a:spcPct val="90000"/>
              </a:lnSpc>
              <a:buFont typeface="Arial" panose="020B0604020202020204" pitchFamily="34" charset="0"/>
              <a:buChar char="•"/>
              <a:defRPr/>
            </a:pPr>
            <a:endParaRPr lang="en-US" sz="2000" dirty="0">
              <a:solidFill>
                <a:schemeClr val="tx2">
                  <a:lumMod val="60000"/>
                  <a:lumOff val="40000"/>
                </a:schemeClr>
              </a:solidFill>
              <a:latin typeface="Calibri" panose="020F0502020204030204" pitchFamily="34" charset="0"/>
            </a:endParaRPr>
          </a:p>
          <a:p>
            <a:pPr marL="533400" indent="-533400" algn="just" eaLnBrk="1" hangingPunct="1">
              <a:lnSpc>
                <a:spcPct val="90000"/>
              </a:lnSpc>
              <a:buFont typeface="Arial" panose="020B0604020202020204" pitchFamily="34" charset="0"/>
              <a:buChar char="•"/>
              <a:defRPr/>
            </a:pPr>
            <a:endParaRPr lang="en-US" sz="2000" dirty="0" smtClean="0">
              <a:solidFill>
                <a:schemeClr val="tx2">
                  <a:lumMod val="60000"/>
                  <a:lumOff val="40000"/>
                </a:schemeClr>
              </a:solidFill>
              <a:latin typeface="Calibri" panose="020F0502020204030204" pitchFamily="34" charset="0"/>
            </a:endParaRPr>
          </a:p>
        </p:txBody>
      </p:sp>
      <p:sp>
        <p:nvSpPr>
          <p:cNvPr id="7" name="Rectangle 2"/>
          <p:cNvSpPr>
            <a:spLocks noChangeArrowheads="1"/>
          </p:cNvSpPr>
          <p:nvPr/>
        </p:nvSpPr>
        <p:spPr bwMode="auto">
          <a:xfrm>
            <a:off x="755576" y="35626"/>
            <a:ext cx="8686800" cy="685800"/>
          </a:xfrm>
          <a:prstGeom prst="rect">
            <a:avLst/>
          </a:prstGeom>
          <a:noFill/>
          <a:ln w="9525">
            <a:noFill/>
            <a:miter lim="800000"/>
            <a:headEnd/>
            <a:tailEnd/>
          </a:ln>
          <a:effectLst/>
        </p:spPr>
        <p:txBody>
          <a:bodyPr anchor="ctr"/>
          <a:lstStyle/>
          <a:p>
            <a:pPr>
              <a:defRPr/>
            </a:pPr>
            <a:r>
              <a:rPr lang="en-US" sz="2600" b="1" dirty="0" smtClean="0">
                <a:solidFill>
                  <a:schemeClr val="accent1"/>
                </a:solidFill>
                <a:latin typeface="Calibri" panose="020F0502020204030204" pitchFamily="34" charset="0"/>
              </a:rPr>
              <a:t>Inferences from Pre Work </a:t>
            </a:r>
            <a:endParaRPr lang="en-US" sz="2600" b="1" dirty="0">
              <a:solidFill>
                <a:schemeClr val="accent1"/>
              </a:solidFill>
              <a:latin typeface="Calibri" panose="020F0502020204030204" pitchFamily="34" charset="0"/>
            </a:endParaRPr>
          </a:p>
        </p:txBody>
      </p:sp>
    </p:spTree>
    <p:extLst>
      <p:ext uri="{BB962C8B-B14F-4D97-AF65-F5344CB8AC3E}">
        <p14:creationId xmlns:p14="http://schemas.microsoft.com/office/powerpoint/2010/main" val="2291023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75184"/>
          </a:xfrm>
        </p:spPr>
        <p:txBody>
          <a:bodyPr/>
          <a:lstStyle/>
          <a:p>
            <a:r>
              <a:rPr lang="en-IN" b="1" dirty="0" smtClean="0">
                <a:latin typeface="Calibri" panose="020F0502020204030204" pitchFamily="34" charset="0"/>
              </a:rPr>
              <a:t>Participant Description</a:t>
            </a:r>
            <a:endParaRPr lang="en-IN" b="1"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IN" sz="2000" dirty="0" smtClean="0">
                <a:latin typeface="Calibri" panose="020F0502020204030204" pitchFamily="34" charset="0"/>
              </a:rPr>
              <a:t>15 participants from CSSA team who belong to senior level band 2 will be a part of the workshop. </a:t>
            </a:r>
          </a:p>
          <a:p>
            <a:r>
              <a:rPr lang="en-IN" sz="2000" dirty="0" smtClean="0">
                <a:latin typeface="Calibri" panose="020F0502020204030204" pitchFamily="34" charset="0"/>
              </a:rPr>
              <a:t>Since </a:t>
            </a:r>
            <a:r>
              <a:rPr lang="en-IN" sz="2000" dirty="0" smtClean="0">
                <a:latin typeface="Calibri" panose="020F0502020204030204" pitchFamily="34" charset="0"/>
              </a:rPr>
              <a:t>McKinsey </a:t>
            </a:r>
            <a:r>
              <a:rPr lang="en-IN" sz="2000" dirty="0" smtClean="0">
                <a:latin typeface="Calibri" panose="020F0502020204030204" pitchFamily="34" charset="0"/>
              </a:rPr>
              <a:t>looks at feedback as a necessary developmental tool this workshop is requested to help the participants learn more about the most effective psychological and behavioural tools involved in giving and receiving feedback</a:t>
            </a:r>
          </a:p>
          <a:p>
            <a:r>
              <a:rPr lang="en-IN" sz="2000" dirty="0" smtClean="0">
                <a:latin typeface="Calibri" panose="020F0502020204030204" pitchFamily="34" charset="0"/>
              </a:rPr>
              <a:t>Thus the workshop should be a balance to address both the art and science of giving constructive developmental feedback as well as the attitude with which one receives this tool. </a:t>
            </a:r>
            <a:endParaRPr lang="en-IN" sz="20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F12C5521-BFAC-482B-9BAB-49BFDE52E5E8}" type="slidenum">
              <a:rPr lang="en-IN" smtClean="0"/>
              <a:pPr/>
              <a:t>6</a:t>
            </a:fld>
            <a:endParaRPr lang="en-IN"/>
          </a:p>
        </p:txBody>
      </p:sp>
    </p:spTree>
    <p:extLst>
      <p:ext uri="{BB962C8B-B14F-4D97-AF65-F5344CB8AC3E}">
        <p14:creationId xmlns:p14="http://schemas.microsoft.com/office/powerpoint/2010/main" val="1484890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a:stretch>
            <a:fillRect/>
          </a:stretch>
        </p:blipFill>
        <p:spPr bwMode="auto">
          <a:xfrm>
            <a:off x="228600" y="4648200"/>
            <a:ext cx="4100512" cy="1366838"/>
          </a:xfrm>
          <a:prstGeom prst="rect">
            <a:avLst/>
          </a:prstGeom>
          <a:noFill/>
          <a:ln w="9525">
            <a:noFill/>
            <a:miter lim="800000"/>
            <a:headEnd/>
            <a:tailEnd/>
          </a:ln>
        </p:spPr>
      </p:pic>
      <p:sp>
        <p:nvSpPr>
          <p:cNvPr id="12" name="Rounded Rectangle 11"/>
          <p:cNvSpPr/>
          <p:nvPr/>
        </p:nvSpPr>
        <p:spPr>
          <a:xfrm>
            <a:off x="4245686" y="4173074"/>
            <a:ext cx="4320480" cy="1600438"/>
          </a:xfrm>
          <a:prstGeom prst="roundRect">
            <a:avLst/>
          </a:prstGeom>
          <a:noFill/>
          <a:ln>
            <a:solidFill>
              <a:schemeClr val="bg1">
                <a:lumMod val="75000"/>
              </a:schemeClr>
            </a:solidFill>
          </a:ln>
        </p:spPr>
        <p:txBody>
          <a:bodyPr wrap="square">
            <a:spAutoFit/>
          </a:bodyPr>
          <a:lstStyle/>
          <a:p>
            <a:pPr indent="228600" eaLnBrk="0" hangingPunct="0">
              <a:tabLst>
                <a:tab pos="457200" algn="r"/>
                <a:tab pos="2636838" algn="ctr"/>
                <a:tab pos="5273675" algn="r"/>
              </a:tabLst>
              <a:defRPr/>
            </a:pPr>
            <a:r>
              <a:rPr lang="en-GB" sz="1600" b="1" i="1" dirty="0">
                <a:solidFill>
                  <a:schemeClr val="accent5">
                    <a:lumMod val="50000"/>
                  </a:schemeClr>
                </a:solidFill>
                <a:latin typeface="Calibri" panose="020F0502020204030204" pitchFamily="34" charset="0"/>
                <a:ea typeface="Times New Roman" pitchFamily="18" charset="0"/>
                <a:cs typeface="Arial" pitchFamily="34" charset="0"/>
              </a:rPr>
              <a:t>Be more able </a:t>
            </a:r>
            <a:r>
              <a:rPr lang="en-GB" sz="1600" b="1" i="1" dirty="0" smtClean="0">
                <a:solidFill>
                  <a:schemeClr val="accent5">
                    <a:lumMod val="50000"/>
                  </a:schemeClr>
                </a:solidFill>
                <a:latin typeface="Calibri" panose="020F0502020204030204" pitchFamily="34" charset="0"/>
                <a:ea typeface="Times New Roman" pitchFamily="18" charset="0"/>
                <a:cs typeface="Arial" pitchFamily="34" charset="0"/>
              </a:rPr>
              <a:t>to</a:t>
            </a:r>
            <a:r>
              <a:rPr lang="en-GB" sz="1600" b="1" dirty="0" smtClean="0">
                <a:solidFill>
                  <a:schemeClr val="accent5">
                    <a:lumMod val="50000"/>
                  </a:schemeClr>
                </a:solidFill>
                <a:latin typeface="Calibri" panose="020F0502020204030204" pitchFamily="34" charset="0"/>
                <a:ea typeface="Times New Roman" pitchFamily="18" charset="0"/>
                <a:cs typeface="Arial" pitchFamily="34" charset="0"/>
              </a:rPr>
              <a:t>:</a:t>
            </a:r>
            <a:r>
              <a:rPr lang="en-IN" sz="1200" dirty="0" smtClean="0">
                <a:latin typeface="Calibri" panose="020F0502020204030204" pitchFamily="34" charset="0"/>
              </a:rPr>
              <a:t> </a:t>
            </a:r>
          </a:p>
          <a:p>
            <a:pPr lvl="0"/>
            <a:r>
              <a:rPr lang="en-US" sz="1200" dirty="0">
                <a:latin typeface="Calibri" panose="020F0502020204030204" pitchFamily="34" charset="0"/>
              </a:rPr>
              <a:t>Give feedback instantly, constantly and </a:t>
            </a:r>
            <a:r>
              <a:rPr lang="en-US" sz="1200" dirty="0" smtClean="0">
                <a:latin typeface="Calibri" panose="020F0502020204030204" pitchFamily="34" charset="0"/>
              </a:rPr>
              <a:t>factually</a:t>
            </a:r>
            <a:endParaRPr lang="en-US" sz="1200" dirty="0">
              <a:latin typeface="Calibri" panose="020F0502020204030204" pitchFamily="34" charset="0"/>
            </a:endParaRPr>
          </a:p>
          <a:p>
            <a:pPr lvl="0"/>
            <a:r>
              <a:rPr lang="en-US" sz="1200" dirty="0">
                <a:latin typeface="Calibri" panose="020F0502020204030204" pitchFamily="34" charset="0"/>
              </a:rPr>
              <a:t>Have difficult conversations with </a:t>
            </a:r>
            <a:r>
              <a:rPr lang="en-US" sz="1200" dirty="0" smtClean="0">
                <a:latin typeface="Calibri" panose="020F0502020204030204" pitchFamily="34" charset="0"/>
              </a:rPr>
              <a:t>ease</a:t>
            </a:r>
            <a:endParaRPr lang="en-US" sz="1200" dirty="0">
              <a:latin typeface="Calibri" panose="020F0502020204030204" pitchFamily="34" charset="0"/>
            </a:endParaRPr>
          </a:p>
          <a:p>
            <a:pPr lvl="0"/>
            <a:r>
              <a:rPr lang="en-US" sz="1200" dirty="0">
                <a:latin typeface="Calibri" panose="020F0502020204030204" pitchFamily="34" charset="0"/>
              </a:rPr>
              <a:t>Focus on Aim for any feedback or performance </a:t>
            </a:r>
            <a:r>
              <a:rPr lang="en-US" sz="1200" dirty="0" smtClean="0">
                <a:latin typeface="Calibri" panose="020F0502020204030204" pitchFamily="34" charset="0"/>
              </a:rPr>
              <a:t>communication</a:t>
            </a:r>
          </a:p>
          <a:p>
            <a:pPr lvl="0"/>
            <a:r>
              <a:rPr lang="en-US" sz="1200" dirty="0" smtClean="0">
                <a:latin typeface="Calibri" panose="020F0502020204030204" pitchFamily="34" charset="0"/>
              </a:rPr>
              <a:t>Win trust with peers and teams </a:t>
            </a:r>
            <a:endParaRPr lang="en-US" sz="1200" dirty="0">
              <a:latin typeface="Calibri" panose="020F0502020204030204" pitchFamily="34" charset="0"/>
            </a:endParaRPr>
          </a:p>
          <a:p>
            <a:r>
              <a:rPr lang="en-US" sz="1200" dirty="0" smtClean="0">
                <a:latin typeface="Calibri" panose="020F0502020204030204" pitchFamily="34" charset="0"/>
              </a:rPr>
              <a:t>Receive feedback without excess emotional energy  </a:t>
            </a:r>
            <a:endParaRPr lang="en-IN" sz="1200" dirty="0" smtClean="0">
              <a:latin typeface="Calibri" panose="020F0502020204030204" pitchFamily="34" charset="0"/>
            </a:endParaRPr>
          </a:p>
          <a:p>
            <a:r>
              <a:rPr lang="en-IN" sz="1200" dirty="0" smtClean="0">
                <a:latin typeface="Calibri" panose="020F0502020204030204" pitchFamily="34" charset="0"/>
                <a:cs typeface="Arial" pitchFamily="34" charset="0"/>
              </a:rPr>
              <a:t>Coach the receiver to move towards motivation</a:t>
            </a:r>
            <a:endParaRPr lang="en-GB" sz="1200" dirty="0">
              <a:latin typeface="Calibri" panose="020F0502020204030204" pitchFamily="34" charset="0"/>
              <a:cs typeface="Arial" pitchFamily="34" charset="0"/>
            </a:endParaRPr>
          </a:p>
        </p:txBody>
      </p:sp>
      <p:sp>
        <p:nvSpPr>
          <p:cNvPr id="13" name="Rounded Rectangle 12"/>
          <p:cNvSpPr/>
          <p:nvPr/>
        </p:nvSpPr>
        <p:spPr>
          <a:xfrm>
            <a:off x="683568" y="2333169"/>
            <a:ext cx="6523260" cy="1668542"/>
          </a:xfrm>
          <a:prstGeom prst="roundRect">
            <a:avLst/>
          </a:prstGeom>
          <a:ln>
            <a:solidFill>
              <a:schemeClr val="bg1">
                <a:lumMod val="75000"/>
              </a:schemeClr>
            </a:solidFill>
          </a:ln>
        </p:spPr>
        <p:txBody>
          <a:bodyPr wrap="square">
            <a:spAutoFit/>
          </a:bodyPr>
          <a:lstStyle/>
          <a:p>
            <a:pPr eaLnBrk="0" hangingPunct="0">
              <a:tabLst>
                <a:tab pos="457200" algn="r"/>
                <a:tab pos="2636838" algn="ctr"/>
                <a:tab pos="5273675" algn="r"/>
              </a:tabLst>
              <a:defRPr/>
            </a:pPr>
            <a:r>
              <a:rPr lang="en-GB" sz="1600" b="1" i="1" dirty="0" smtClean="0">
                <a:solidFill>
                  <a:srgbClr val="7030A0"/>
                </a:solidFill>
                <a:latin typeface="+mj-lt"/>
                <a:ea typeface="Times New Roman" pitchFamily="18" charset="0"/>
                <a:cs typeface="Arial" pitchFamily="34" charset="0"/>
              </a:rPr>
              <a:t>	    </a:t>
            </a:r>
            <a:r>
              <a:rPr lang="en-GB" sz="1600" b="1" i="1" dirty="0" smtClean="0">
                <a:solidFill>
                  <a:srgbClr val="7030A0"/>
                </a:solidFill>
                <a:latin typeface="Calibri" panose="020F0502020204030204" pitchFamily="34" charset="0"/>
                <a:ea typeface="Times New Roman" pitchFamily="18" charset="0"/>
                <a:cs typeface="Arial" pitchFamily="34" charset="0"/>
              </a:rPr>
              <a:t>Feel</a:t>
            </a:r>
            <a:r>
              <a:rPr lang="en-GB" sz="1600" b="1" dirty="0" smtClean="0">
                <a:solidFill>
                  <a:srgbClr val="7030A0"/>
                </a:solidFill>
                <a:latin typeface="+mj-lt"/>
                <a:ea typeface="Times New Roman" pitchFamily="18" charset="0"/>
                <a:cs typeface="Arial" pitchFamily="34" charset="0"/>
              </a:rPr>
              <a:t>:</a:t>
            </a:r>
          </a:p>
          <a:p>
            <a:pPr eaLnBrk="0" hangingPunct="0">
              <a:tabLst>
                <a:tab pos="457200" algn="r"/>
                <a:tab pos="2636838" algn="ctr"/>
                <a:tab pos="5273675" algn="r"/>
              </a:tabLst>
              <a:defRPr/>
            </a:pPr>
            <a:r>
              <a:rPr lang="en-IN" sz="1200" dirty="0" smtClean="0">
                <a:latin typeface="Calibri" panose="020F0502020204030204" pitchFamily="34" charset="0"/>
              </a:rPr>
              <a:t>Confident </a:t>
            </a:r>
            <a:r>
              <a:rPr lang="en-IN" sz="1200" dirty="0">
                <a:latin typeface="Calibri" panose="020F0502020204030204" pitchFamily="34" charset="0"/>
              </a:rPr>
              <a:t>about </a:t>
            </a:r>
            <a:r>
              <a:rPr lang="en-IN" sz="1200" dirty="0" smtClean="0">
                <a:latin typeface="Calibri" panose="020F0502020204030204" pitchFamily="34" charset="0"/>
              </a:rPr>
              <a:t>giving helpful and constructive feedback</a:t>
            </a:r>
            <a:endParaRPr lang="en-GB" sz="1200" b="1" dirty="0" smtClean="0">
              <a:solidFill>
                <a:srgbClr val="7030A0"/>
              </a:solidFill>
              <a:latin typeface="Calibri" panose="020F0502020204030204" pitchFamily="34" charset="0"/>
              <a:ea typeface="Times New Roman" pitchFamily="18" charset="0"/>
              <a:cs typeface="Arial" pitchFamily="34" charset="0"/>
            </a:endParaRPr>
          </a:p>
          <a:p>
            <a:pPr eaLnBrk="0" hangingPunct="0">
              <a:tabLst>
                <a:tab pos="457200" algn="r"/>
                <a:tab pos="2636838" algn="ctr"/>
                <a:tab pos="5273675" algn="r"/>
              </a:tabLst>
              <a:defRPr/>
            </a:pPr>
            <a:r>
              <a:rPr lang="en-IN" sz="1200" dirty="0" smtClean="0">
                <a:latin typeface="Calibri" panose="020F0502020204030204" pitchFamily="34" charset="0"/>
              </a:rPr>
              <a:t>Open about giving and receiving feedback </a:t>
            </a:r>
            <a:endParaRPr lang="en-IN" sz="1200" dirty="0">
              <a:latin typeface="Calibri" panose="020F0502020204030204" pitchFamily="34" charset="0"/>
            </a:endParaRPr>
          </a:p>
          <a:p>
            <a:pPr eaLnBrk="0" hangingPunct="0">
              <a:tabLst>
                <a:tab pos="457200" algn="r"/>
                <a:tab pos="2636838" algn="ctr"/>
                <a:tab pos="5273675" algn="r"/>
              </a:tabLst>
              <a:defRPr/>
            </a:pPr>
            <a:r>
              <a:rPr lang="en-IN" sz="1200" dirty="0" smtClean="0">
                <a:latin typeface="Calibri" panose="020F0502020204030204" pitchFamily="34" charset="0"/>
              </a:rPr>
              <a:t>Trusting towards the process of feedback </a:t>
            </a:r>
          </a:p>
          <a:p>
            <a:pPr eaLnBrk="0" hangingPunct="0">
              <a:tabLst>
                <a:tab pos="457200" algn="r"/>
                <a:tab pos="2636838" algn="ctr"/>
                <a:tab pos="5273675" algn="r"/>
              </a:tabLst>
              <a:defRPr/>
            </a:pPr>
            <a:r>
              <a:rPr lang="en-IN" sz="1200" dirty="0" smtClean="0">
                <a:latin typeface="Calibri" panose="020F0502020204030204" pitchFamily="34" charset="0"/>
              </a:rPr>
              <a:t>Aware about my strengths and areas of development while giving feedback</a:t>
            </a:r>
            <a:r>
              <a:rPr lang="en-IN" sz="1200" dirty="0"/>
              <a:t/>
            </a:r>
            <a:br>
              <a:rPr lang="en-IN" sz="1200" dirty="0"/>
            </a:br>
            <a:endParaRPr lang="en-GB" sz="1200" b="1" dirty="0">
              <a:solidFill>
                <a:srgbClr val="7030A0"/>
              </a:solidFill>
              <a:latin typeface="+mj-lt"/>
              <a:cs typeface="Arial" pitchFamily="34" charset="0"/>
            </a:endParaRPr>
          </a:p>
          <a:p>
            <a:pPr eaLnBrk="0" hangingPunct="0">
              <a:tabLst>
                <a:tab pos="457200" algn="r"/>
                <a:tab pos="2636838" algn="ctr"/>
                <a:tab pos="5273675" algn="r"/>
              </a:tabLst>
              <a:defRPr/>
            </a:pPr>
            <a:endParaRPr lang="en-US" sz="1600" dirty="0">
              <a:solidFill>
                <a:prstClr val="black"/>
              </a:solidFill>
              <a:latin typeface="+mj-lt"/>
              <a:cs typeface="Arial" pitchFamily="34" charset="0"/>
            </a:endParaRPr>
          </a:p>
        </p:txBody>
      </p:sp>
      <p:sp>
        <p:nvSpPr>
          <p:cNvPr id="9" name="Rounded Rectangle 8"/>
          <p:cNvSpPr/>
          <p:nvPr/>
        </p:nvSpPr>
        <p:spPr>
          <a:xfrm>
            <a:off x="107966" y="730597"/>
            <a:ext cx="8458200" cy="1396127"/>
          </a:xfrm>
          <a:prstGeom prst="roundRect">
            <a:avLst/>
          </a:prstGeom>
          <a:ln>
            <a:solidFill>
              <a:schemeClr val="bg1">
                <a:lumMod val="75000"/>
              </a:schemeClr>
            </a:solidFill>
          </a:ln>
        </p:spPr>
        <p:txBody>
          <a:bodyPr wrap="square">
            <a:spAutoFit/>
          </a:bodyPr>
          <a:lstStyle/>
          <a:p>
            <a:pPr indent="228600" eaLnBrk="0" hangingPunct="0">
              <a:tabLst>
                <a:tab pos="457200" algn="r"/>
                <a:tab pos="2636838" algn="ctr"/>
                <a:tab pos="5273675" algn="r"/>
              </a:tabLst>
              <a:defRPr/>
            </a:pPr>
            <a:r>
              <a:rPr lang="en-GB" sz="1600" b="1" i="1" dirty="0" smtClean="0">
                <a:solidFill>
                  <a:srgbClr val="CC0066"/>
                </a:solidFill>
                <a:latin typeface="Calibri" panose="020F0502020204030204" pitchFamily="34" charset="0"/>
              </a:rPr>
              <a:t>Think</a:t>
            </a:r>
          </a:p>
          <a:p>
            <a:pPr indent="228600" eaLnBrk="0" hangingPunct="0">
              <a:tabLst>
                <a:tab pos="457200" algn="r"/>
                <a:tab pos="2636838" algn="ctr"/>
                <a:tab pos="5273675" algn="r"/>
              </a:tabLst>
              <a:defRPr/>
            </a:pPr>
            <a:r>
              <a:rPr lang="en-IN" sz="1200" dirty="0">
                <a:latin typeface="Calibri" panose="020F0502020204030204" pitchFamily="34" charset="0"/>
              </a:rPr>
              <a:t>“ Putting attention on the person will help them to be more receptive during feedback conversations</a:t>
            </a:r>
            <a:r>
              <a:rPr lang="en-IN" sz="1200" dirty="0" smtClean="0">
                <a:latin typeface="Calibri" panose="020F0502020204030204" pitchFamily="34" charset="0"/>
              </a:rPr>
              <a:t>”</a:t>
            </a:r>
            <a:endParaRPr lang="en-GB" sz="1200" b="1" i="1" dirty="0" smtClean="0">
              <a:solidFill>
                <a:srgbClr val="CC0066"/>
              </a:solidFill>
              <a:latin typeface="Calibri" panose="020F0502020204030204" pitchFamily="34" charset="0"/>
            </a:endParaRPr>
          </a:p>
          <a:p>
            <a:pPr indent="228600" eaLnBrk="0" hangingPunct="0">
              <a:tabLst>
                <a:tab pos="457200" algn="r"/>
                <a:tab pos="2636838" algn="ctr"/>
                <a:tab pos="5273675" algn="r"/>
              </a:tabLst>
              <a:defRPr/>
            </a:pPr>
            <a:r>
              <a:rPr lang="en-GB" sz="1200" b="1" i="1" dirty="0" smtClean="0">
                <a:latin typeface="Calibri" panose="020F0502020204030204" pitchFamily="34" charset="0"/>
              </a:rPr>
              <a:t>“</a:t>
            </a:r>
            <a:r>
              <a:rPr lang="en-IN" sz="1200" dirty="0" smtClean="0">
                <a:latin typeface="Calibri" panose="020F0502020204030204" pitchFamily="34" charset="0"/>
              </a:rPr>
              <a:t>Offering </a:t>
            </a:r>
            <a:r>
              <a:rPr lang="en-IN" sz="1200" dirty="0">
                <a:latin typeface="Calibri" panose="020F0502020204030204" pitchFamily="34" charset="0"/>
              </a:rPr>
              <a:t>observations and facts helps to make our feedback land on the receiver </a:t>
            </a:r>
            <a:r>
              <a:rPr lang="en-IN" sz="1200" dirty="0" smtClean="0">
                <a:latin typeface="Calibri" panose="020F0502020204030204" pitchFamily="34" charset="0"/>
              </a:rPr>
              <a:t>”</a:t>
            </a:r>
          </a:p>
          <a:p>
            <a:pPr indent="228600" eaLnBrk="0" hangingPunct="0">
              <a:tabLst>
                <a:tab pos="457200" algn="r"/>
                <a:tab pos="2636838" algn="ctr"/>
                <a:tab pos="5273675" algn="r"/>
              </a:tabLst>
              <a:defRPr/>
            </a:pPr>
            <a:r>
              <a:rPr lang="en-IN" sz="1200" dirty="0" smtClean="0">
                <a:latin typeface="Calibri" panose="020F0502020204030204" pitchFamily="34" charset="0"/>
              </a:rPr>
              <a:t>“Feedback is a gift”</a:t>
            </a:r>
          </a:p>
          <a:p>
            <a:pPr indent="228600" eaLnBrk="0" hangingPunct="0">
              <a:tabLst>
                <a:tab pos="457200" algn="r"/>
                <a:tab pos="2636838" algn="ctr"/>
                <a:tab pos="5273675" algn="r"/>
              </a:tabLst>
              <a:defRPr/>
            </a:pPr>
            <a:r>
              <a:rPr lang="en-IN" sz="1200" dirty="0" smtClean="0">
                <a:latin typeface="Calibri" panose="020F0502020204030204" pitchFamily="34" charset="0"/>
              </a:rPr>
              <a:t>“</a:t>
            </a:r>
            <a:r>
              <a:rPr lang="en-IN" sz="1200" dirty="0">
                <a:latin typeface="Calibri" panose="020F0502020204030204" pitchFamily="34" charset="0"/>
              </a:rPr>
              <a:t>I </a:t>
            </a:r>
            <a:r>
              <a:rPr lang="en-IN" sz="1200" dirty="0" smtClean="0">
                <a:latin typeface="Calibri" panose="020F0502020204030204" pitchFamily="34" charset="0"/>
              </a:rPr>
              <a:t>am going to trust the process and the person offering feedback ” </a:t>
            </a:r>
          </a:p>
          <a:p>
            <a:pPr indent="228600" eaLnBrk="0" hangingPunct="0">
              <a:tabLst>
                <a:tab pos="457200" algn="r"/>
                <a:tab pos="2636838" algn="ctr"/>
                <a:tab pos="5273675" algn="r"/>
              </a:tabLst>
              <a:defRPr/>
            </a:pPr>
            <a:r>
              <a:rPr lang="en-IN" sz="1200" dirty="0" smtClean="0">
                <a:latin typeface="Calibri" panose="020F0502020204030204" pitchFamily="34" charset="0"/>
              </a:rPr>
              <a:t>“I am equipped to handle tough conversations while offering feedback”</a:t>
            </a:r>
          </a:p>
        </p:txBody>
      </p:sp>
      <p:sp>
        <p:nvSpPr>
          <p:cNvPr id="15" name="Rectangle 1"/>
          <p:cNvSpPr>
            <a:spLocks noChangeArrowheads="1"/>
          </p:cNvSpPr>
          <p:nvPr/>
        </p:nvSpPr>
        <p:spPr bwMode="auto">
          <a:xfrm>
            <a:off x="280988" y="9125"/>
            <a:ext cx="8358188" cy="653965"/>
          </a:xfrm>
          <a:prstGeom prst="rect">
            <a:avLst/>
          </a:prstGeom>
          <a:noFill/>
          <a:ln w="9525">
            <a:noFill/>
            <a:miter lim="800000"/>
            <a:headEnd/>
            <a:tailEnd/>
          </a:ln>
          <a:effectLst/>
        </p:spPr>
        <p:txBody>
          <a:bodyPr tIns="152352" bIns="38088" anchor="ctr">
            <a:spAutoFit/>
          </a:bodyPr>
          <a:lstStyle/>
          <a:p>
            <a:pPr indent="228600">
              <a:lnSpc>
                <a:spcPct val="150000"/>
              </a:lnSpc>
              <a:tabLst>
                <a:tab pos="457200" algn="r"/>
                <a:tab pos="2636838" algn="ctr"/>
                <a:tab pos="5273675" algn="r"/>
              </a:tabLst>
              <a:defRPr/>
            </a:pPr>
            <a:r>
              <a:rPr lang="en-GB" sz="2000" b="1" dirty="0">
                <a:solidFill>
                  <a:srgbClr val="7030A0"/>
                </a:solidFill>
                <a:latin typeface="Calibri" panose="020F0502020204030204" pitchFamily="34" charset="0"/>
                <a:cs typeface="Arial" pitchFamily="34" charset="0"/>
              </a:rPr>
              <a:t>Outcomes</a:t>
            </a:r>
            <a:r>
              <a:rPr lang="en-GB" sz="2000" b="1" dirty="0">
                <a:solidFill>
                  <a:schemeClr val="accent6">
                    <a:lumMod val="75000"/>
                  </a:schemeClr>
                </a:solidFill>
                <a:latin typeface="Calibri" panose="020F0502020204030204" pitchFamily="34" charset="0"/>
                <a:cs typeface="Arial" pitchFamily="34" charset="0"/>
              </a:rPr>
              <a:t>     </a:t>
            </a:r>
            <a:r>
              <a:rPr lang="en-GB" sz="2000" dirty="0" smtClean="0">
                <a:latin typeface="Calibri" panose="020F0502020204030204" pitchFamily="34" charset="0"/>
                <a:ea typeface="Times New Roman" pitchFamily="18" charset="0"/>
                <a:cs typeface="Arial" pitchFamily="34" charset="0"/>
              </a:rPr>
              <a:t>At the end of the workshop, the participants should</a:t>
            </a:r>
            <a:r>
              <a:rPr lang="en-GB" sz="1600" dirty="0" smtClean="0">
                <a:latin typeface="Arial" pitchFamily="34" charset="0"/>
                <a:ea typeface="Times New Roman" pitchFamily="18" charset="0"/>
                <a:cs typeface="Arial" pitchFamily="34" charset="0"/>
              </a:rPr>
              <a:t>:</a:t>
            </a:r>
            <a:endParaRPr lang="en-US" sz="1050" dirty="0">
              <a:latin typeface="Arial" pitchFamily="34" charset="0"/>
              <a:cs typeface="Arial" pitchFamily="34" charset="0"/>
            </a:endParaRPr>
          </a:p>
        </p:txBody>
      </p:sp>
    </p:spTree>
    <p:extLst>
      <p:ext uri="{BB962C8B-B14F-4D97-AF65-F5344CB8AC3E}">
        <p14:creationId xmlns:p14="http://schemas.microsoft.com/office/powerpoint/2010/main" val="2523950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8662624"/>
              </p:ext>
            </p:extLst>
          </p:nvPr>
        </p:nvGraphicFramePr>
        <p:xfrm>
          <a:off x="0" y="548680"/>
          <a:ext cx="9144000" cy="6268234"/>
        </p:xfrm>
        <a:graphic>
          <a:graphicData uri="http://schemas.openxmlformats.org/drawingml/2006/table">
            <a:tbl>
              <a:tblPr firstRow="1" bandRow="1">
                <a:tableStyleId>{6E25E649-3F16-4E02-A733-19D2CDBF48F0}</a:tableStyleId>
              </a:tblPr>
              <a:tblGrid>
                <a:gridCol w="2812263"/>
                <a:gridCol w="1134431"/>
                <a:gridCol w="3543034"/>
                <a:gridCol w="1654272"/>
              </a:tblGrid>
              <a:tr h="273723">
                <a:tc>
                  <a:txBody>
                    <a:bodyPr/>
                    <a:lstStyle/>
                    <a:p>
                      <a:r>
                        <a:rPr lang="en-US" sz="1100" dirty="0" smtClean="0">
                          <a:latin typeface="+mj-lt"/>
                        </a:rPr>
                        <a:t>Session</a:t>
                      </a:r>
                      <a:r>
                        <a:rPr lang="en-US" sz="1100" baseline="0" dirty="0" smtClean="0">
                          <a:latin typeface="+mj-lt"/>
                        </a:rPr>
                        <a:t> Details </a:t>
                      </a:r>
                      <a:endParaRPr lang="en-US" sz="1100" dirty="0">
                        <a:latin typeface="+mj-lt"/>
                      </a:endParaRPr>
                    </a:p>
                  </a:txBody>
                  <a:tcPr/>
                </a:tc>
                <a:tc>
                  <a:txBody>
                    <a:bodyPr/>
                    <a:lstStyle/>
                    <a:p>
                      <a:r>
                        <a:rPr lang="en-US" sz="1100" dirty="0" smtClean="0">
                          <a:latin typeface="+mj-lt"/>
                        </a:rPr>
                        <a:t>Session </a:t>
                      </a:r>
                      <a:endParaRPr lang="en-US" sz="1100" dirty="0">
                        <a:latin typeface="+mj-lt"/>
                      </a:endParaRPr>
                    </a:p>
                  </a:txBody>
                  <a:tcPr/>
                </a:tc>
                <a:tc>
                  <a:txBody>
                    <a:bodyPr/>
                    <a:lstStyle/>
                    <a:p>
                      <a:r>
                        <a:rPr lang="en-US" sz="1100" dirty="0" smtClean="0">
                          <a:latin typeface="+mj-lt"/>
                        </a:rPr>
                        <a:t>Outcome</a:t>
                      </a:r>
                      <a:r>
                        <a:rPr lang="en-US" sz="1100" baseline="0" dirty="0" smtClean="0">
                          <a:latin typeface="+mj-lt"/>
                        </a:rPr>
                        <a:t> </a:t>
                      </a:r>
                      <a:endParaRPr lang="en-US" sz="1100" dirty="0">
                        <a:latin typeface="+mj-lt"/>
                      </a:endParaRPr>
                    </a:p>
                  </a:txBody>
                  <a:tcPr/>
                </a:tc>
                <a:tc>
                  <a:txBody>
                    <a:bodyPr/>
                    <a:lstStyle/>
                    <a:p>
                      <a:r>
                        <a:rPr lang="en-US" sz="1100" dirty="0" smtClean="0">
                          <a:latin typeface="+mj-lt"/>
                        </a:rPr>
                        <a:t>Methodology</a:t>
                      </a:r>
                      <a:endParaRPr lang="en-US" sz="1100" dirty="0">
                        <a:latin typeface="+mj-lt"/>
                      </a:endParaRPr>
                    </a:p>
                  </a:txBody>
                  <a:tcPr/>
                </a:tc>
              </a:tr>
              <a:tr h="903287">
                <a:tc>
                  <a:txBody>
                    <a:bodyPr/>
                    <a:lstStyle/>
                    <a:p>
                      <a:r>
                        <a:rPr lang="en-IN" sz="1100" i="1" dirty="0" smtClean="0">
                          <a:latin typeface="+mj-lt"/>
                        </a:rPr>
                        <a:t>To emphasize that a Performance  conversation is actually a dialogue with two way feedback by putting attention on others to : Understand, motivate  &amp; recognize people.</a:t>
                      </a:r>
                      <a:endParaRPr lang="en-US" sz="1100" i="1" dirty="0">
                        <a:latin typeface="+mj-lt"/>
                      </a:endParaRPr>
                    </a:p>
                  </a:txBody>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IN" sz="1100" b="0" i="0" u="none" strike="noStrike" dirty="0" smtClean="0">
                          <a:solidFill>
                            <a:srgbClr val="215968"/>
                          </a:solidFill>
                          <a:effectLst/>
                          <a:latin typeface="+mj-lt"/>
                        </a:rPr>
                        <a:t>Tai</a:t>
                      </a:r>
                      <a:r>
                        <a:rPr lang="en-IN" sz="1100" b="0" i="0" u="none" strike="noStrike" baseline="0" dirty="0" smtClean="0">
                          <a:solidFill>
                            <a:srgbClr val="215968"/>
                          </a:solidFill>
                          <a:effectLst/>
                          <a:latin typeface="+mj-lt"/>
                        </a:rPr>
                        <a:t> Chi Sticks </a:t>
                      </a:r>
                      <a:endParaRPr lang="en-IN" sz="1100" b="0" i="0" u="none" strike="noStrike" dirty="0" smtClean="0">
                        <a:solidFill>
                          <a:srgbClr val="215968"/>
                        </a:solidFill>
                        <a:effectLst/>
                        <a:latin typeface="+mj-lt"/>
                      </a:endParaRPr>
                    </a:p>
                    <a:p>
                      <a:pPr algn="l" fontAlgn="ctr"/>
                      <a:endParaRPr lang="en-IN" sz="1100" b="0" i="0" u="none" strike="noStrike" dirty="0">
                        <a:solidFill>
                          <a:srgbClr val="215968"/>
                        </a:solidFill>
                        <a:effectLst/>
                        <a:latin typeface="+mj-lt"/>
                      </a:endParaRPr>
                    </a:p>
                  </a:txBody>
                  <a:tcPr marL="9525" marR="9525" marT="9525"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IN" sz="1100" dirty="0" smtClean="0">
                          <a:latin typeface="+mj-lt"/>
                        </a:rPr>
                        <a:t>“ Putting attention on the person will help them to be more receptive during feedback conversations”</a:t>
                      </a:r>
                    </a:p>
                    <a:p>
                      <a:pPr algn="l" fontAlgn="ctr"/>
                      <a:endParaRPr lang="en-IN" sz="1100" b="0" i="0" u="none" strike="noStrike" dirty="0">
                        <a:solidFill>
                          <a:srgbClr val="215968"/>
                        </a:solidFill>
                        <a:effectLst/>
                        <a:latin typeface="+mj-lt"/>
                      </a:endParaRPr>
                    </a:p>
                  </a:txBody>
                  <a:tcPr marL="9525" marR="9525" marT="9525" marB="0" anchor="ctr"/>
                </a:tc>
                <a:tc>
                  <a:txBody>
                    <a:bodyPr/>
                    <a:lstStyle/>
                    <a:p>
                      <a:pPr algn="l" fontAlgn="ctr"/>
                      <a:r>
                        <a:rPr lang="en-IN" sz="1100" b="0" i="0" u="none" strike="noStrike" dirty="0" smtClean="0">
                          <a:solidFill>
                            <a:srgbClr val="215968"/>
                          </a:solidFill>
                          <a:effectLst/>
                          <a:latin typeface="+mj-lt"/>
                        </a:rPr>
                        <a:t>Participant </a:t>
                      </a:r>
                      <a:r>
                        <a:rPr lang="en-IN" sz="1100" b="0" i="0" u="none" strike="noStrike" dirty="0">
                          <a:solidFill>
                            <a:srgbClr val="215968"/>
                          </a:solidFill>
                          <a:effectLst/>
                          <a:latin typeface="+mj-lt"/>
                        </a:rPr>
                        <a:t>lead experiential exercise</a:t>
                      </a:r>
                    </a:p>
                  </a:txBody>
                  <a:tcPr marL="9525" marR="9525" marT="9525" marB="0" anchor="ctr"/>
                </a:tc>
              </a:tr>
              <a:tr h="1172901">
                <a:tc>
                  <a:txBody>
                    <a:bodyPr/>
                    <a:lstStyle/>
                    <a:p>
                      <a:r>
                        <a:rPr lang="en-IN" sz="1100" b="0" i="1" kern="1200" baseline="0" dirty="0" smtClean="0">
                          <a:solidFill>
                            <a:schemeClr val="dk1"/>
                          </a:solidFill>
                          <a:effectLst/>
                          <a:latin typeface="+mj-lt"/>
                          <a:ea typeface="+mn-ea"/>
                          <a:cs typeface="+mn-cs"/>
                        </a:rPr>
                        <a:t>Facilitator Introduction</a:t>
                      </a:r>
                    </a:p>
                    <a:p>
                      <a:r>
                        <a:rPr lang="en-IN" sz="1100" b="0" i="1" kern="1200" baseline="0" dirty="0" smtClean="0">
                          <a:solidFill>
                            <a:schemeClr val="dk1"/>
                          </a:solidFill>
                          <a:effectLst/>
                          <a:latin typeface="+mj-lt"/>
                          <a:ea typeface="+mn-ea"/>
                          <a:cs typeface="+mn-cs"/>
                        </a:rPr>
                        <a:t>Getting to know each other (Brief Encounters with last two questions eliciting participant strengths and challenges while managing performance conversations)</a:t>
                      </a:r>
                    </a:p>
                    <a:p>
                      <a:r>
                        <a:rPr lang="en-IN" sz="1100" b="0" i="1" kern="1200" baseline="0" dirty="0" smtClean="0">
                          <a:solidFill>
                            <a:schemeClr val="dk1"/>
                          </a:solidFill>
                          <a:effectLst/>
                          <a:latin typeface="+mj-lt"/>
                          <a:ea typeface="+mn-ea"/>
                          <a:cs typeface="+mn-cs"/>
                        </a:rPr>
                        <a:t>Road map of the whole day</a:t>
                      </a:r>
                    </a:p>
                  </a:txBody>
                  <a:tcPr/>
                </a:tc>
                <a:tc>
                  <a:txBody>
                    <a:bodyPr/>
                    <a:lstStyle/>
                    <a:p>
                      <a:r>
                        <a:rPr lang="en-IN" sz="1100" dirty="0" smtClean="0">
                          <a:latin typeface="+mj-lt"/>
                        </a:rPr>
                        <a:t>Introduction</a:t>
                      </a:r>
                      <a:r>
                        <a:rPr lang="en-IN" sz="1100" baseline="0" dirty="0" smtClean="0">
                          <a:latin typeface="+mj-lt"/>
                        </a:rPr>
                        <a:t> and Context Setting </a:t>
                      </a:r>
                      <a:endParaRPr lang="en-IN" sz="1100" dirty="0">
                        <a:latin typeface="+mj-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100" dirty="0" smtClean="0">
                          <a:latin typeface="+mj-lt"/>
                        </a:rPr>
                        <a:t>Ensure participants feel comfortable, informed of the objective to be achieved and are ready to learn</a:t>
                      </a:r>
                    </a:p>
                    <a:p>
                      <a:pPr marL="0" indent="0">
                        <a:buFontTx/>
                        <a:buNone/>
                      </a:pPr>
                      <a:endParaRPr lang="en-US" sz="1100" dirty="0">
                        <a:latin typeface="+mj-lt"/>
                      </a:endParaRPr>
                    </a:p>
                  </a:txBody>
                  <a:tcPr/>
                </a:tc>
                <a:tc>
                  <a:txBody>
                    <a:bodyPr/>
                    <a:lstStyle/>
                    <a:p>
                      <a:r>
                        <a:rPr lang="en-IN" sz="1100" b="0" i="0" kern="1200" dirty="0" smtClean="0">
                          <a:solidFill>
                            <a:schemeClr val="dk1"/>
                          </a:solidFill>
                          <a:effectLst/>
                          <a:latin typeface="+mj-lt"/>
                          <a:ea typeface="+mn-ea"/>
                          <a:cs typeface="+mn-cs"/>
                        </a:rPr>
                        <a:t>Facilitator led; Storytelling</a:t>
                      </a:r>
                      <a:endParaRPr lang="en-IN" sz="1100" dirty="0">
                        <a:latin typeface="+mj-lt"/>
                      </a:endParaRPr>
                    </a:p>
                  </a:txBody>
                  <a:tcPr/>
                </a:tc>
              </a:tr>
              <a:tr h="1217933">
                <a:tc>
                  <a:txBody>
                    <a:bodyPr/>
                    <a:lstStyle/>
                    <a:p>
                      <a:r>
                        <a:rPr lang="en-IN" sz="1100" b="0" i="1" kern="1200" baseline="0" dirty="0" smtClean="0">
                          <a:solidFill>
                            <a:schemeClr val="dk1"/>
                          </a:solidFill>
                          <a:effectLst/>
                          <a:latin typeface="+mj-lt"/>
                          <a:ea typeface="+mn-ea"/>
                          <a:cs typeface="+mn-cs"/>
                        </a:rPr>
                        <a:t>Coaches – </a:t>
                      </a:r>
                      <a:r>
                        <a:rPr lang="en-IN" sz="1100" b="0" i="1" kern="1200" baseline="0" dirty="0" err="1" smtClean="0">
                          <a:solidFill>
                            <a:schemeClr val="dk1"/>
                          </a:solidFill>
                          <a:effectLst/>
                          <a:latin typeface="+mj-lt"/>
                          <a:ea typeface="+mn-ea"/>
                          <a:cs typeface="+mn-cs"/>
                        </a:rPr>
                        <a:t>Coachee</a:t>
                      </a:r>
                      <a:r>
                        <a:rPr lang="en-IN" sz="1100" b="0" i="1" kern="1200" baseline="0" dirty="0" smtClean="0">
                          <a:solidFill>
                            <a:schemeClr val="dk1"/>
                          </a:solidFill>
                          <a:effectLst/>
                          <a:latin typeface="+mj-lt"/>
                          <a:ea typeface="+mn-ea"/>
                          <a:cs typeface="+mn-cs"/>
                        </a:rPr>
                        <a:t> pairs to address individual needs and learn from peer coaching. Each participant will put down difficult scenarios while giving and receiving feedback on anonymous chit after having a dialogue with their buddies </a:t>
                      </a:r>
                    </a:p>
                  </a:txBody>
                  <a:tcPr/>
                </a:tc>
                <a:tc>
                  <a:txBody>
                    <a:bodyPr/>
                    <a:lstStyle/>
                    <a:p>
                      <a:r>
                        <a:rPr lang="en-IN" sz="1100" dirty="0" smtClean="0">
                          <a:latin typeface="+mj-lt"/>
                        </a:rPr>
                        <a:t>Buddies</a:t>
                      </a:r>
                      <a:endParaRPr lang="en-IN" sz="1100" dirty="0">
                        <a:latin typeface="+mj-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100" dirty="0" smtClean="0">
                          <a:latin typeface="+mj-lt"/>
                        </a:rPr>
                        <a:t>Aware about my strengths and areas of development while giving feedback</a:t>
                      </a:r>
                      <a:br>
                        <a:rPr lang="en-IN" sz="1100" dirty="0" smtClean="0">
                          <a:latin typeface="+mj-lt"/>
                        </a:rPr>
                      </a:br>
                      <a:endParaRPr lang="en-GB" sz="1100" b="1" kern="1200" dirty="0" smtClean="0">
                        <a:solidFill>
                          <a:srgbClr val="7030A0"/>
                        </a:solidFill>
                        <a:latin typeface="+mj-lt"/>
                        <a:ea typeface="+mn-ea"/>
                        <a:cs typeface="Arial" pitchFamily="34" charset="0"/>
                      </a:endParaRPr>
                    </a:p>
                    <a:p>
                      <a:pPr marL="0" indent="0" algn="l">
                        <a:buFontTx/>
                        <a:buNone/>
                      </a:pPr>
                      <a:endParaRPr lang="en-US" sz="1100" dirty="0">
                        <a:latin typeface="+mj-lt"/>
                      </a:endParaRPr>
                    </a:p>
                  </a:txBody>
                  <a:tcPr/>
                </a:tc>
                <a:tc>
                  <a:txBody>
                    <a:bodyPr/>
                    <a:lstStyle/>
                    <a:p>
                      <a:r>
                        <a:rPr lang="en-IN" sz="1100" dirty="0" smtClean="0">
                          <a:latin typeface="+mj-lt"/>
                        </a:rPr>
                        <a:t>Individual</a:t>
                      </a:r>
                      <a:r>
                        <a:rPr lang="en-IN" sz="1100" baseline="0" dirty="0" smtClean="0">
                          <a:latin typeface="+mj-lt"/>
                        </a:rPr>
                        <a:t> reflection</a:t>
                      </a:r>
                      <a:endParaRPr lang="en-IN" sz="1100" dirty="0">
                        <a:latin typeface="+mj-lt"/>
                      </a:endParaRPr>
                    </a:p>
                  </a:txBody>
                  <a:tcPr/>
                </a:tc>
              </a:tr>
              <a:tr h="1269292">
                <a:tc>
                  <a:txBody>
                    <a:bodyPr/>
                    <a:lstStyle/>
                    <a:p>
                      <a:pPr algn="l" rtl="0" fontAlgn="t"/>
                      <a:r>
                        <a:rPr lang="en-IN" sz="1100" i="1" dirty="0" smtClean="0">
                          <a:effectLst/>
                          <a:latin typeface="+mj-lt"/>
                        </a:rPr>
                        <a:t>Sometimes</a:t>
                      </a:r>
                      <a:r>
                        <a:rPr lang="en-IN" sz="1100" i="1" baseline="0" dirty="0" smtClean="0">
                          <a:effectLst/>
                          <a:latin typeface="+mj-lt"/>
                        </a:rPr>
                        <a:t> we are </a:t>
                      </a:r>
                      <a:r>
                        <a:rPr lang="en-IN" sz="1100" i="1" dirty="0" smtClean="0">
                          <a:effectLst/>
                          <a:latin typeface="+mj-lt"/>
                        </a:rPr>
                        <a:t> </a:t>
                      </a:r>
                      <a:r>
                        <a:rPr lang="en-IN" sz="1100" i="1" dirty="0">
                          <a:effectLst/>
                          <a:latin typeface="+mj-lt"/>
                        </a:rPr>
                        <a:t>unable to achieve all that we want to because we believe that others are out there to pull us down. Is that really true. What is the importance of assuming positive </a:t>
                      </a:r>
                      <a:r>
                        <a:rPr lang="en-IN" sz="1100" i="1" dirty="0" smtClean="0">
                          <a:effectLst/>
                          <a:latin typeface="+mj-lt"/>
                        </a:rPr>
                        <a:t>intent.</a:t>
                      </a:r>
                      <a:r>
                        <a:rPr lang="en-IN" sz="1100" i="1" baseline="0" dirty="0" smtClean="0">
                          <a:effectLst/>
                          <a:latin typeface="+mj-lt"/>
                        </a:rPr>
                        <a:t> What happens when we let go of mistrust in the process and receive other’s feedback openly</a:t>
                      </a:r>
                      <a:endParaRPr lang="en-IN" sz="1100" i="1" dirty="0">
                        <a:effectLst/>
                        <a:latin typeface="+mj-lt"/>
                      </a:endParaRPr>
                    </a:p>
                  </a:txBody>
                  <a:tcPr marL="28575" marR="28575" marT="19050" marB="19050"/>
                </a:tc>
                <a:tc>
                  <a:txBody>
                    <a:bodyPr/>
                    <a:lstStyle/>
                    <a:p>
                      <a:pPr algn="l" rtl="0" fontAlgn="t"/>
                      <a:r>
                        <a:rPr lang="en-IN" sz="1100" dirty="0">
                          <a:effectLst/>
                          <a:latin typeface="+mj-lt"/>
                        </a:rPr>
                        <a:t>Spy</a:t>
                      </a:r>
                    </a:p>
                  </a:txBody>
                  <a:tcPr marL="28575" marR="28575" marT="19050" marB="19050"/>
                </a:tc>
                <a:tc>
                  <a:txBody>
                    <a:bodyPr/>
                    <a:lstStyle/>
                    <a:p>
                      <a:pPr indent="228600" algn="l" eaLnBrk="0" hangingPunct="0">
                        <a:tabLst>
                          <a:tab pos="457200" algn="r"/>
                          <a:tab pos="2636838" algn="ctr"/>
                          <a:tab pos="5273675" algn="r"/>
                        </a:tabLst>
                        <a:defRPr/>
                      </a:pPr>
                      <a:r>
                        <a:rPr lang="en-IN" sz="1100" dirty="0" smtClean="0">
                          <a:latin typeface="+mj-lt"/>
                        </a:rPr>
                        <a:t>Open about giving and receiving feedback </a:t>
                      </a:r>
                    </a:p>
                    <a:p>
                      <a:pPr algn="l" eaLnBrk="0" hangingPunct="0">
                        <a:tabLst>
                          <a:tab pos="457200" algn="r"/>
                          <a:tab pos="2636838" algn="ctr"/>
                          <a:tab pos="5273675" algn="r"/>
                        </a:tabLst>
                        <a:defRPr/>
                      </a:pPr>
                      <a:r>
                        <a:rPr lang="en-IN" sz="1100" dirty="0" smtClean="0">
                          <a:latin typeface="+mj-lt"/>
                        </a:rPr>
                        <a:t>Trusting towards the process of feedback </a:t>
                      </a:r>
                    </a:p>
                    <a:p>
                      <a:pPr algn="l" eaLnBrk="0" hangingPunct="0">
                        <a:tabLst>
                          <a:tab pos="457200" algn="r"/>
                          <a:tab pos="2636838" algn="ctr"/>
                          <a:tab pos="5273675" algn="r"/>
                        </a:tabLst>
                        <a:defRPr/>
                      </a:pPr>
                      <a:r>
                        <a:rPr lang="en-IN" sz="1100" dirty="0" smtClean="0">
                          <a:latin typeface="+mj-lt"/>
                        </a:rPr>
                        <a:t>I am going to trust the process</a:t>
                      </a:r>
                      <a:r>
                        <a:rPr lang="en-IN" sz="1100" baseline="0" dirty="0" smtClean="0">
                          <a:latin typeface="+mj-lt"/>
                        </a:rPr>
                        <a:t> and the person who is offering feedback</a:t>
                      </a:r>
                      <a:endParaRPr lang="en-IN" sz="1100" dirty="0" smtClean="0">
                        <a:latin typeface="+mj-lt"/>
                      </a:endParaRPr>
                    </a:p>
                    <a:p>
                      <a:pPr indent="228600" algn="l" eaLnBrk="0" hangingPunct="0">
                        <a:tabLst>
                          <a:tab pos="457200" algn="r"/>
                          <a:tab pos="2636838" algn="ctr"/>
                          <a:tab pos="5273675" algn="r"/>
                        </a:tabLst>
                        <a:defRPr/>
                      </a:pPr>
                      <a:endParaRPr lang="en-IN" sz="1100" dirty="0" smtClean="0">
                        <a:latin typeface="+mj-lt"/>
                      </a:endParaRPr>
                    </a:p>
                  </a:txBody>
                  <a:tcPr marL="28575" marR="28575" marT="19050" marB="19050"/>
                </a:tc>
                <a:tc>
                  <a:txBody>
                    <a:bodyPr/>
                    <a:lstStyle/>
                    <a:p>
                      <a:r>
                        <a:rPr lang="en-IN" sz="1100" kern="1200" dirty="0" smtClean="0">
                          <a:solidFill>
                            <a:schemeClr val="dk1"/>
                          </a:solidFill>
                          <a:effectLst/>
                          <a:latin typeface="+mj-lt"/>
                          <a:ea typeface="+mn-ea"/>
                          <a:cs typeface="+mn-cs"/>
                        </a:rPr>
                        <a:t>Group activity</a:t>
                      </a:r>
                      <a:endParaRPr lang="en-IN" sz="1100" dirty="0">
                        <a:latin typeface="+mj-lt"/>
                      </a:endParaRPr>
                    </a:p>
                  </a:txBody>
                  <a:tcPr marL="28575" marR="28575" marT="19050" marB="19050"/>
                </a:tc>
              </a:tr>
              <a:tr h="225741">
                <a:tc>
                  <a:txBody>
                    <a:bodyPr/>
                    <a:lstStyle/>
                    <a:p>
                      <a:pPr algn="l" rtl="0" fontAlgn="t"/>
                      <a:r>
                        <a:rPr lang="en-IN" sz="1100" i="1" dirty="0" smtClean="0">
                          <a:effectLst/>
                          <a:latin typeface="+mj-lt"/>
                        </a:rPr>
                        <a:t>Tea Break :</a:t>
                      </a:r>
                      <a:endParaRPr lang="en-IN" sz="1100" i="1" dirty="0">
                        <a:effectLst/>
                        <a:latin typeface="+mj-lt"/>
                      </a:endParaRPr>
                    </a:p>
                  </a:txBody>
                  <a:tcPr marL="28575" marR="28575" marT="19050" marB="19050">
                    <a:solidFill>
                      <a:schemeClr val="accent2">
                        <a:lumMod val="75000"/>
                      </a:schemeClr>
                    </a:solidFill>
                  </a:tcPr>
                </a:tc>
                <a:tc>
                  <a:txBody>
                    <a:bodyPr/>
                    <a:lstStyle/>
                    <a:p>
                      <a:pPr algn="l" rtl="0" fontAlgn="t"/>
                      <a:endParaRPr lang="en-IN" sz="1100" dirty="0">
                        <a:effectLst/>
                        <a:latin typeface="+mj-lt"/>
                      </a:endParaRPr>
                    </a:p>
                  </a:txBody>
                  <a:tcPr marL="28575" marR="28575" marT="19050" marB="19050">
                    <a:solidFill>
                      <a:schemeClr val="accent2">
                        <a:lumMod val="75000"/>
                      </a:schemeClr>
                    </a:solidFill>
                  </a:tcPr>
                </a:tc>
                <a:tc>
                  <a:txBody>
                    <a:bodyPr/>
                    <a:lstStyle/>
                    <a:p>
                      <a:pPr indent="228600" algn="l" eaLnBrk="0" hangingPunct="0">
                        <a:tabLst>
                          <a:tab pos="457200" algn="r"/>
                          <a:tab pos="2636838" algn="ctr"/>
                          <a:tab pos="5273675" algn="r"/>
                        </a:tabLst>
                        <a:defRPr/>
                      </a:pPr>
                      <a:endParaRPr lang="en-IN" sz="1100" dirty="0" smtClean="0">
                        <a:latin typeface="+mj-lt"/>
                      </a:endParaRPr>
                    </a:p>
                  </a:txBody>
                  <a:tcPr marL="28575" marR="28575" marT="19050" marB="19050">
                    <a:solidFill>
                      <a:schemeClr val="accent2">
                        <a:lumMod val="75000"/>
                      </a:schemeClr>
                    </a:solidFill>
                  </a:tcPr>
                </a:tc>
                <a:tc>
                  <a:txBody>
                    <a:bodyPr/>
                    <a:lstStyle/>
                    <a:p>
                      <a:endParaRPr lang="en-IN" sz="1100" dirty="0">
                        <a:latin typeface="+mj-lt"/>
                      </a:endParaRPr>
                    </a:p>
                  </a:txBody>
                  <a:tcPr marL="28575" marR="28575" marT="19050" marB="19050">
                    <a:solidFill>
                      <a:schemeClr val="accent2">
                        <a:lumMod val="75000"/>
                      </a:schemeClr>
                    </a:solidFill>
                  </a:tcPr>
                </a:tc>
              </a:tr>
              <a:tr h="1039998">
                <a:tc>
                  <a:txBody>
                    <a:bodyPr/>
                    <a:lstStyle/>
                    <a:p>
                      <a:pPr algn="l" rtl="0" fontAlgn="t"/>
                      <a:r>
                        <a:rPr lang="en-IN" sz="1100" i="1" dirty="0" smtClean="0">
                          <a:effectLst/>
                          <a:latin typeface="+mj-lt"/>
                        </a:rPr>
                        <a:t>A game that creates a stressful situation to bring out latent behavioural traits in participants. This is to check for behaviours that participants struggle</a:t>
                      </a:r>
                      <a:r>
                        <a:rPr lang="en-IN" sz="1100" i="1" baseline="0" dirty="0" smtClean="0">
                          <a:effectLst/>
                          <a:latin typeface="+mj-lt"/>
                        </a:rPr>
                        <a:t> with while offering peer to peer feedback. </a:t>
                      </a:r>
                      <a:r>
                        <a:rPr lang="en-IN" sz="1100" i="1" baseline="0" dirty="0" smtClean="0">
                          <a:latin typeface="+mj-lt"/>
                        </a:rPr>
                        <a:t> </a:t>
                      </a:r>
                      <a:endParaRPr lang="en-IN" sz="1100" i="1" dirty="0" smtClean="0">
                        <a:latin typeface="+mj-lt"/>
                      </a:endParaRPr>
                    </a:p>
                  </a:txBody>
                  <a:tcPr marL="28575" marR="28575" marT="19050" marB="19050"/>
                </a:tc>
                <a:tc>
                  <a:txBody>
                    <a:bodyPr/>
                    <a:lstStyle/>
                    <a:p>
                      <a:pPr rtl="0" fontAlgn="t"/>
                      <a:r>
                        <a:rPr lang="en-IN" sz="1100" i="0" dirty="0" smtClean="0">
                          <a:effectLst/>
                          <a:latin typeface="+mj-lt"/>
                        </a:rPr>
                        <a:t>1</a:t>
                      </a:r>
                      <a:r>
                        <a:rPr lang="en-IN" sz="1100" i="0" baseline="0" dirty="0" smtClean="0">
                          <a:effectLst/>
                          <a:latin typeface="+mj-lt"/>
                        </a:rPr>
                        <a:t> to 100 game </a:t>
                      </a:r>
                      <a:endParaRPr lang="en-IN" sz="1100" i="0" dirty="0">
                        <a:effectLst/>
                        <a:latin typeface="+mj-lt"/>
                      </a:endParaRPr>
                    </a:p>
                  </a:txBody>
                  <a:tcPr marL="28575" marR="28575" marT="19050" marB="19050"/>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100" dirty="0" smtClean="0">
                          <a:latin typeface="+mj-lt"/>
                        </a:rPr>
                        <a:t>Give feedback instantly, constantly and factually</a:t>
                      </a:r>
                    </a:p>
                    <a:p>
                      <a:pPr marL="0" marR="0" lvl="0" indent="0" algn="l" defTabSz="457200" rtl="0" eaLnBrk="1" fontAlgn="t" latinLnBrk="0" hangingPunct="1">
                        <a:lnSpc>
                          <a:spcPct val="100000"/>
                        </a:lnSpc>
                        <a:spcBef>
                          <a:spcPts val="0"/>
                        </a:spcBef>
                        <a:spcAft>
                          <a:spcPts val="0"/>
                        </a:spcAft>
                        <a:buClrTx/>
                        <a:buSzTx/>
                        <a:buFontTx/>
                        <a:buNone/>
                        <a:tabLst/>
                        <a:defRPr/>
                      </a:pPr>
                      <a:endParaRPr lang="en-US" sz="1100" dirty="0" smtClean="0">
                        <a:latin typeface="+mj-lt"/>
                      </a:endParaRPr>
                    </a:p>
                  </a:txBody>
                  <a:tcPr marL="28575" marR="28575" marT="19050" marB="19050"/>
                </a:tc>
                <a:tc>
                  <a:txBody>
                    <a:bodyPr/>
                    <a:lstStyle/>
                    <a:p>
                      <a:pPr rtl="0" fontAlgn="t"/>
                      <a:r>
                        <a:rPr lang="en-IN" sz="1100" dirty="0" smtClean="0">
                          <a:effectLst/>
                          <a:latin typeface="+mj-lt"/>
                        </a:rPr>
                        <a:t>Experiential</a:t>
                      </a:r>
                      <a:r>
                        <a:rPr lang="en-IN" sz="1100" baseline="0" dirty="0" smtClean="0">
                          <a:effectLst/>
                          <a:latin typeface="+mj-lt"/>
                        </a:rPr>
                        <a:t> Game </a:t>
                      </a:r>
                      <a:endParaRPr lang="en-IN" sz="1100" dirty="0">
                        <a:effectLst/>
                        <a:latin typeface="+mj-lt"/>
                      </a:endParaRPr>
                    </a:p>
                  </a:txBody>
                  <a:tcPr marL="28575" marR="28575" marT="19050" marB="19050"/>
                </a:tc>
              </a:tr>
            </a:tbl>
          </a:graphicData>
        </a:graphic>
      </p:graphicFrame>
      <p:sp>
        <p:nvSpPr>
          <p:cNvPr id="5" name="Title 5"/>
          <p:cNvSpPr>
            <a:spLocks noGrp="1"/>
          </p:cNvSpPr>
          <p:nvPr>
            <p:ph type="title"/>
          </p:nvPr>
        </p:nvSpPr>
        <p:spPr>
          <a:xfrm>
            <a:off x="0" y="0"/>
            <a:ext cx="9144000" cy="715962"/>
          </a:xfrm>
        </p:spPr>
        <p:txBody>
          <a:bodyPr/>
          <a:lstStyle/>
          <a:p>
            <a:pPr algn="l"/>
            <a:r>
              <a:rPr lang="en-US" sz="2400" b="1" dirty="0" smtClean="0">
                <a:solidFill>
                  <a:srgbClr val="FFC000"/>
                </a:solidFill>
                <a:latin typeface="Arial" pitchFamily="34" charset="0"/>
                <a:ea typeface="+mn-ea"/>
                <a:cs typeface="Arial" pitchFamily="34" charset="0"/>
              </a:rPr>
              <a:t>Design of the workshop- Day 1</a:t>
            </a:r>
            <a:endParaRPr lang="en-US" sz="1800" dirty="0" smtClean="0"/>
          </a:p>
        </p:txBody>
      </p:sp>
    </p:spTree>
    <p:extLst>
      <p:ext uri="{BB962C8B-B14F-4D97-AF65-F5344CB8AC3E}">
        <p14:creationId xmlns:p14="http://schemas.microsoft.com/office/powerpoint/2010/main" val="2151310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03187518"/>
              </p:ext>
            </p:extLst>
          </p:nvPr>
        </p:nvGraphicFramePr>
        <p:xfrm>
          <a:off x="-36511" y="476672"/>
          <a:ext cx="9180512" cy="6591504"/>
        </p:xfrm>
        <a:graphic>
          <a:graphicData uri="http://schemas.openxmlformats.org/drawingml/2006/table">
            <a:tbl>
              <a:tblPr firstRow="1" bandRow="1">
                <a:tableStyleId>{6E25E649-3F16-4E02-A733-19D2CDBF48F0}</a:tableStyleId>
              </a:tblPr>
              <a:tblGrid>
                <a:gridCol w="2848775"/>
                <a:gridCol w="1134431"/>
                <a:gridCol w="3543034"/>
                <a:gridCol w="1654272"/>
              </a:tblGrid>
              <a:tr h="284925">
                <a:tc>
                  <a:txBody>
                    <a:bodyPr/>
                    <a:lstStyle/>
                    <a:p>
                      <a:r>
                        <a:rPr lang="en-US" sz="1200" dirty="0" smtClean="0">
                          <a:latin typeface="Calibri" panose="020F0502020204030204" pitchFamily="34" charset="0"/>
                        </a:rPr>
                        <a:t>Session</a:t>
                      </a:r>
                      <a:r>
                        <a:rPr lang="en-US" sz="1200" baseline="0" dirty="0" smtClean="0">
                          <a:latin typeface="Calibri" panose="020F0502020204030204" pitchFamily="34" charset="0"/>
                        </a:rPr>
                        <a:t> Details </a:t>
                      </a:r>
                      <a:endParaRPr lang="en-US" sz="1200" dirty="0">
                        <a:latin typeface="Calibri" panose="020F0502020204030204" pitchFamily="34" charset="0"/>
                      </a:endParaRPr>
                    </a:p>
                  </a:txBody>
                  <a:tcPr/>
                </a:tc>
                <a:tc>
                  <a:txBody>
                    <a:bodyPr/>
                    <a:lstStyle/>
                    <a:p>
                      <a:r>
                        <a:rPr lang="en-US" sz="1400" dirty="0" smtClean="0">
                          <a:latin typeface="Calibri" panose="020F0502020204030204" pitchFamily="34" charset="0"/>
                        </a:rPr>
                        <a:t>Session </a:t>
                      </a:r>
                      <a:endParaRPr lang="en-US" sz="1400" dirty="0">
                        <a:latin typeface="Calibri" panose="020F0502020204030204" pitchFamily="34" charset="0"/>
                      </a:endParaRPr>
                    </a:p>
                  </a:txBody>
                  <a:tcPr/>
                </a:tc>
                <a:tc>
                  <a:txBody>
                    <a:bodyPr/>
                    <a:lstStyle/>
                    <a:p>
                      <a:r>
                        <a:rPr lang="en-US" sz="1400" dirty="0" smtClean="0">
                          <a:latin typeface="Calibri" panose="020F0502020204030204" pitchFamily="34" charset="0"/>
                        </a:rPr>
                        <a:t>Outcome</a:t>
                      </a:r>
                      <a:r>
                        <a:rPr lang="en-US" sz="1400" baseline="0" dirty="0" smtClean="0">
                          <a:latin typeface="Calibri" panose="020F0502020204030204" pitchFamily="34" charset="0"/>
                        </a:rPr>
                        <a:t> </a:t>
                      </a:r>
                      <a:endParaRPr lang="en-US" sz="1400" dirty="0">
                        <a:latin typeface="Calibri" panose="020F0502020204030204" pitchFamily="34" charset="0"/>
                      </a:endParaRPr>
                    </a:p>
                  </a:txBody>
                  <a:tcPr/>
                </a:tc>
                <a:tc>
                  <a:txBody>
                    <a:bodyPr/>
                    <a:lstStyle/>
                    <a:p>
                      <a:r>
                        <a:rPr lang="en-US" sz="1400" dirty="0" smtClean="0">
                          <a:latin typeface="Calibri" panose="020F0502020204030204" pitchFamily="34" charset="0"/>
                        </a:rPr>
                        <a:t>Methodology</a:t>
                      </a:r>
                      <a:endParaRPr lang="en-US" sz="1400" dirty="0">
                        <a:latin typeface="Calibri" panose="020F0502020204030204" pitchFamily="34" charset="0"/>
                      </a:endParaRPr>
                    </a:p>
                  </a:txBody>
                  <a:tcPr/>
                </a:tc>
              </a:tr>
              <a:tr h="63130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kern="1200" cap="none" normalizeH="0" baseline="0" dirty="0" smtClean="0">
                          <a:ln>
                            <a:noFill/>
                          </a:ln>
                          <a:solidFill>
                            <a:schemeClr val="tx1"/>
                          </a:solidFill>
                          <a:effectLst/>
                          <a:latin typeface="+mj-lt"/>
                          <a:ea typeface="ＭＳ Ｐゴシック" pitchFamily="-32" charset="-128"/>
                          <a:cs typeface="+mn-cs"/>
                        </a:rPr>
                        <a:t>An experiential game to understand the need to have purposeful, goal oriented clear communication </a:t>
                      </a:r>
                    </a:p>
                  </a:txBody>
                  <a:tcPr marL="68580" marR="68580" marT="34290" marB="34290"/>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kern="1200" cap="none" normalizeH="0" baseline="0" dirty="0" smtClean="0">
                          <a:ln>
                            <a:noFill/>
                          </a:ln>
                          <a:solidFill>
                            <a:schemeClr val="tx1"/>
                          </a:solidFill>
                          <a:effectLst/>
                          <a:latin typeface="+mj-lt"/>
                          <a:ea typeface="ＭＳ Ｐゴシック" pitchFamily="-32" charset="-128"/>
                          <a:cs typeface="+mn-cs"/>
                        </a:rPr>
                        <a:t>Bucket Game  </a:t>
                      </a:r>
                      <a:endParaRPr kumimoji="0" lang="en-US" sz="1100" b="0" i="0" u="none" strike="noStrike" kern="1200" cap="none" normalizeH="0" baseline="0" dirty="0">
                        <a:ln>
                          <a:noFill/>
                        </a:ln>
                        <a:solidFill>
                          <a:schemeClr val="tx1"/>
                        </a:solidFill>
                        <a:effectLst/>
                        <a:latin typeface="+mj-lt"/>
                        <a:ea typeface="ＭＳ Ｐゴシック" pitchFamily="-32" charset="-128"/>
                        <a:cs typeface="+mn-cs"/>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j-lt"/>
                        </a:rPr>
                        <a:t>Confident about giving helpful and constructive feedback</a:t>
                      </a:r>
                      <a:endParaRPr lang="en-GB" sz="1100" b="1" dirty="0" smtClean="0">
                        <a:solidFill>
                          <a:srgbClr val="7030A0"/>
                        </a:solidFill>
                        <a:latin typeface="+mj-lt"/>
                        <a:ea typeface="Times New Roman" pitchFamily="18"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dirty="0" smtClean="0">
                        <a:latin typeface="+mj-lt"/>
                        <a:ea typeface="Times New Roman" pitchFamily="18" charset="0"/>
                      </a:endParaRPr>
                    </a:p>
                  </a:txBody>
                  <a:tcPr marL="68580" marR="68580" marT="34290" marB="34290"/>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100" b="0" i="0" u="none" strike="noStrike" kern="1200" cap="none" normalizeH="0" baseline="0" dirty="0" smtClean="0">
                          <a:ln>
                            <a:noFill/>
                          </a:ln>
                          <a:solidFill>
                            <a:schemeClr val="tx1"/>
                          </a:solidFill>
                          <a:effectLst/>
                          <a:latin typeface="+mj-lt"/>
                          <a:ea typeface="ＭＳ Ｐゴシック" pitchFamily="-32" charset="-128"/>
                          <a:cs typeface="+mn-cs"/>
                        </a:rPr>
                        <a:t>Experiential Game </a:t>
                      </a:r>
                    </a:p>
                  </a:txBody>
                  <a:tcPr marL="68580" marR="68580" marT="34290" marB="34290"/>
                </a:tc>
              </a:tr>
              <a:tr h="55128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normalizeH="0" baseline="0" dirty="0" smtClean="0">
                          <a:ln>
                            <a:noFill/>
                          </a:ln>
                          <a:solidFill>
                            <a:schemeClr val="tx2">
                              <a:lumMod val="75000"/>
                            </a:schemeClr>
                          </a:solidFill>
                          <a:effectLst/>
                          <a:latin typeface="+mj-lt"/>
                          <a:ea typeface="ＭＳ Ｐゴシック" pitchFamily="34" charset="-128"/>
                          <a:cs typeface="+mn-cs"/>
                        </a:rPr>
                        <a:t>To be able to give fact based </a:t>
                      </a:r>
                      <a:r>
                        <a:rPr kumimoji="0" lang="en-US" sz="1100" b="0" i="1" u="none" strike="noStrike" kern="1200" cap="none" normalizeH="0" baseline="0" dirty="0" err="1" smtClean="0">
                          <a:ln>
                            <a:noFill/>
                          </a:ln>
                          <a:solidFill>
                            <a:schemeClr val="tx2">
                              <a:lumMod val="75000"/>
                            </a:schemeClr>
                          </a:solidFill>
                          <a:effectLst/>
                          <a:latin typeface="+mj-lt"/>
                          <a:ea typeface="ＭＳ Ｐゴシック" pitchFamily="34" charset="-128"/>
                          <a:cs typeface="+mn-cs"/>
                        </a:rPr>
                        <a:t>vs</a:t>
                      </a:r>
                      <a:r>
                        <a:rPr kumimoji="0" lang="en-US" sz="1100" b="0" i="1" u="none" strike="noStrike" kern="1200" cap="none" normalizeH="0" baseline="0" dirty="0" smtClean="0">
                          <a:ln>
                            <a:noFill/>
                          </a:ln>
                          <a:solidFill>
                            <a:schemeClr val="tx2">
                              <a:lumMod val="75000"/>
                            </a:schemeClr>
                          </a:solidFill>
                          <a:effectLst/>
                          <a:latin typeface="+mj-lt"/>
                          <a:ea typeface="ＭＳ Ｐゴシック" pitchFamily="34" charset="-128"/>
                          <a:cs typeface="+mn-cs"/>
                        </a:rPr>
                        <a:t> perception based feedback, participants learn how to do their homework and structure the feedback</a:t>
                      </a:r>
                    </a:p>
                  </a:txBody>
                  <a:tcPr/>
                </a:tc>
                <a:tc>
                  <a:txBody>
                    <a:bodyPr/>
                    <a:lstStyle/>
                    <a:p>
                      <a:r>
                        <a:rPr lang="en-IN" sz="1100" dirty="0" smtClean="0">
                          <a:latin typeface="+mj-lt"/>
                        </a:rPr>
                        <a:t>Feedback Formula</a:t>
                      </a:r>
                      <a:endParaRPr lang="en-IN" sz="1100" dirty="0">
                        <a:latin typeface="+mj-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100" b="1" i="1" dirty="0" smtClean="0">
                          <a:latin typeface="+mj-lt"/>
                        </a:rPr>
                        <a:t>“</a:t>
                      </a:r>
                      <a:r>
                        <a:rPr lang="en-IN" sz="1100" dirty="0" smtClean="0">
                          <a:latin typeface="+mj-lt"/>
                        </a:rPr>
                        <a:t>Offering observations and facts helps to make our feedback land on the receiver ”</a:t>
                      </a:r>
                    </a:p>
                    <a:p>
                      <a:endParaRPr lang="en-US" sz="1100" dirty="0">
                        <a:latin typeface="+mj-lt"/>
                      </a:endParaRPr>
                    </a:p>
                  </a:txBody>
                  <a:tcPr/>
                </a:tc>
                <a:tc>
                  <a:txBody>
                    <a:bodyPr/>
                    <a:lstStyle/>
                    <a:p>
                      <a:r>
                        <a:rPr lang="en-US" sz="1100" dirty="0" smtClean="0">
                          <a:latin typeface="+mj-lt"/>
                        </a:rPr>
                        <a:t>Practice Sessions </a:t>
                      </a:r>
                      <a:endParaRPr lang="en-US" sz="1100" dirty="0">
                        <a:latin typeface="+mj-lt"/>
                      </a:endParaRPr>
                    </a:p>
                  </a:txBody>
                  <a:tcPr/>
                </a:tc>
              </a:tr>
              <a:tr h="19923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normalizeH="0" baseline="0" dirty="0" smtClean="0">
                          <a:ln>
                            <a:noFill/>
                          </a:ln>
                          <a:solidFill>
                            <a:schemeClr val="tx2">
                              <a:lumMod val="75000"/>
                            </a:schemeClr>
                          </a:solidFill>
                          <a:effectLst/>
                          <a:latin typeface="+mj-lt"/>
                          <a:ea typeface="ＭＳ Ｐゴシック" pitchFamily="34" charset="-128"/>
                          <a:cs typeface="+mn-cs"/>
                        </a:rPr>
                        <a:t>Lunch </a:t>
                      </a:r>
                    </a:p>
                  </a:txBody>
                  <a:tcPr>
                    <a:solidFill>
                      <a:schemeClr val="accent1"/>
                    </a:solidFill>
                  </a:tcPr>
                </a:tc>
                <a:tc>
                  <a:txBody>
                    <a:bodyPr/>
                    <a:lstStyle/>
                    <a:p>
                      <a:endParaRPr lang="en-IN" sz="1100" dirty="0">
                        <a:latin typeface="+mj-lt"/>
                      </a:endParaRPr>
                    </a:p>
                  </a:txBody>
                  <a:tcPr>
                    <a:solidFill>
                      <a:schemeClr val="accent1"/>
                    </a:solidFill>
                  </a:tcPr>
                </a:tc>
                <a:tc>
                  <a:txBody>
                    <a:bodyPr/>
                    <a:lstStyle/>
                    <a:p>
                      <a:endParaRPr lang="en-US" sz="1100" dirty="0">
                        <a:latin typeface="+mj-lt"/>
                      </a:endParaRPr>
                    </a:p>
                  </a:txBody>
                  <a:tcPr>
                    <a:solidFill>
                      <a:schemeClr val="accent1"/>
                    </a:solidFill>
                  </a:tcPr>
                </a:tc>
                <a:tc>
                  <a:txBody>
                    <a:bodyPr/>
                    <a:lstStyle/>
                    <a:p>
                      <a:endParaRPr lang="en-US" sz="1100" dirty="0">
                        <a:latin typeface="+mj-lt"/>
                      </a:endParaRPr>
                    </a:p>
                  </a:txBody>
                  <a:tcPr>
                    <a:solidFill>
                      <a:schemeClr val="accent1"/>
                    </a:solidFill>
                  </a:tcPr>
                </a:tc>
              </a:tr>
              <a:tr h="414828">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IN" sz="1100" i="1" dirty="0" smtClean="0">
                          <a:effectLst/>
                          <a:latin typeface="+mj-lt"/>
                        </a:rPr>
                        <a:t>To</a:t>
                      </a:r>
                      <a:r>
                        <a:rPr lang="en-IN" sz="1100" i="1" baseline="0" dirty="0" smtClean="0">
                          <a:effectLst/>
                          <a:latin typeface="+mj-lt"/>
                        </a:rPr>
                        <a:t> be able to motivate others we need to understand what drives us and why its important to strive for excellence </a:t>
                      </a:r>
                      <a:endParaRPr lang="en-IN" sz="1100" i="1" dirty="0" smtClean="0">
                        <a:effectLst/>
                        <a:latin typeface="+mj-lt"/>
                      </a:endParaRPr>
                    </a:p>
                  </a:txBody>
                  <a:tcPr marL="28575" marR="28575" marT="19050" marB="19050"/>
                </a:tc>
                <a:tc>
                  <a:txBody>
                    <a:bodyPr/>
                    <a:lstStyle/>
                    <a:p>
                      <a:r>
                        <a:rPr kumimoji="0" lang="en-US" sz="1100" u="none" strike="noStrike" kern="1200" cap="none" normalizeH="0" baseline="0" dirty="0" smtClean="0">
                          <a:ln>
                            <a:noFill/>
                          </a:ln>
                          <a:solidFill>
                            <a:schemeClr val="tx2">
                              <a:lumMod val="75000"/>
                            </a:schemeClr>
                          </a:solidFill>
                          <a:effectLst/>
                          <a:latin typeface="+mj-lt"/>
                          <a:ea typeface="+mn-ea"/>
                          <a:cs typeface="+mn-cs"/>
                        </a:rPr>
                        <a:t>Understanding Motivation/ The Psychology behind Peak Performance </a:t>
                      </a:r>
                      <a:endParaRPr kumimoji="0" lang="en-US" sz="1100" u="none" strike="noStrike" kern="1200" cap="none" normalizeH="0" baseline="0" dirty="0">
                        <a:ln>
                          <a:noFill/>
                        </a:ln>
                        <a:solidFill>
                          <a:schemeClr val="tx2">
                            <a:lumMod val="75000"/>
                          </a:schemeClr>
                        </a:solidFill>
                        <a:effectLst/>
                        <a:latin typeface="+mj-lt"/>
                        <a:ea typeface="+mn-ea"/>
                        <a:cs typeface="+mn-cs"/>
                      </a:endParaRPr>
                    </a:p>
                  </a:txBody>
                  <a:tcPr marT="41376" marB="41376"/>
                </a:tc>
                <a:tc>
                  <a:txBody>
                    <a:bodyPr/>
                    <a:lstStyle/>
                    <a:p>
                      <a:pPr>
                        <a:buFont typeface="Arial" pitchFamily="34" charset="0"/>
                        <a:buNone/>
                      </a:pPr>
                      <a:r>
                        <a:rPr lang="en-IN" sz="1100" dirty="0" smtClean="0">
                          <a:latin typeface="Calibri" panose="020F0502020204030204" pitchFamily="34" charset="0"/>
                        </a:rPr>
                        <a:t>Putting attention on the person will help them to be more receptive during feedback conversations</a:t>
                      </a:r>
                      <a:endParaRPr kumimoji="0" lang="en-US" sz="1100" u="none" strike="noStrike" kern="1200" cap="none" normalizeH="0" baseline="0" dirty="0">
                        <a:ln>
                          <a:noFill/>
                        </a:ln>
                        <a:solidFill>
                          <a:schemeClr val="tx2">
                            <a:lumMod val="75000"/>
                          </a:schemeClr>
                        </a:solidFill>
                        <a:effectLst/>
                        <a:latin typeface="+mj-lt"/>
                        <a:ea typeface="+mn-ea"/>
                        <a:cs typeface="+mn-cs"/>
                      </a:endParaRPr>
                    </a:p>
                  </a:txBody>
                  <a:tcPr marT="41376" marB="41376"/>
                </a:tc>
                <a:tc>
                  <a:txBody>
                    <a:bodyPr/>
                    <a:lstStyle/>
                    <a:p>
                      <a:r>
                        <a:rPr kumimoji="0" lang="en-US" sz="1100" u="none" strike="noStrike" kern="1200" cap="none" normalizeH="0" baseline="0" dirty="0" smtClean="0">
                          <a:ln>
                            <a:noFill/>
                          </a:ln>
                          <a:solidFill>
                            <a:schemeClr val="tx2">
                              <a:lumMod val="75000"/>
                            </a:schemeClr>
                          </a:solidFill>
                          <a:effectLst/>
                          <a:latin typeface="+mj-lt"/>
                          <a:ea typeface="+mn-ea"/>
                          <a:cs typeface="+mn-cs"/>
                        </a:rPr>
                        <a:t>Facilitator led Session </a:t>
                      </a:r>
                      <a:endParaRPr kumimoji="0" lang="en-US" sz="1100" u="none" strike="noStrike" kern="1200" cap="none" normalizeH="0" baseline="0" dirty="0">
                        <a:ln>
                          <a:noFill/>
                        </a:ln>
                        <a:solidFill>
                          <a:schemeClr val="tx2">
                            <a:lumMod val="75000"/>
                          </a:schemeClr>
                        </a:solidFill>
                        <a:effectLst/>
                        <a:latin typeface="+mj-lt"/>
                        <a:ea typeface="+mn-ea"/>
                        <a:cs typeface="+mn-cs"/>
                      </a:endParaRPr>
                    </a:p>
                  </a:txBody>
                  <a:tcPr marT="41376" marB="41376"/>
                </a:tc>
              </a:tr>
              <a:tr h="558844">
                <a:tc>
                  <a:txBody>
                    <a:bodyPr/>
                    <a:lstStyle/>
                    <a:p>
                      <a:pPr>
                        <a:buFont typeface="Arial" pitchFamily="34" charset="0"/>
                        <a:buNone/>
                      </a:pPr>
                      <a:r>
                        <a:rPr kumimoji="0" lang="en-IN" sz="1100" u="none" strike="noStrike" kern="1200" cap="none" normalizeH="0" baseline="0" dirty="0" smtClean="0">
                          <a:ln>
                            <a:noFill/>
                          </a:ln>
                          <a:solidFill>
                            <a:schemeClr val="tx2">
                              <a:lumMod val="75000"/>
                            </a:schemeClr>
                          </a:solidFill>
                          <a:effectLst/>
                          <a:latin typeface="+mj-lt"/>
                          <a:ea typeface="+mn-ea"/>
                          <a:cs typeface="+mn-cs"/>
                        </a:rPr>
                        <a:t>Coaching as a skill. Advise vs. coach</a:t>
                      </a:r>
                    </a:p>
                    <a:p>
                      <a:pPr>
                        <a:buFont typeface="Arial" pitchFamily="34" charset="0"/>
                        <a:buChar char="•"/>
                      </a:pPr>
                      <a:r>
                        <a:rPr kumimoji="0" lang="en-IN" sz="1100" u="none" strike="noStrike" kern="1200" cap="none" normalizeH="0" baseline="0" dirty="0" smtClean="0">
                          <a:ln>
                            <a:noFill/>
                          </a:ln>
                          <a:solidFill>
                            <a:schemeClr val="tx2">
                              <a:lumMod val="75000"/>
                            </a:schemeClr>
                          </a:solidFill>
                          <a:effectLst/>
                          <a:latin typeface="+mj-lt"/>
                          <a:ea typeface="+mn-ea"/>
                          <a:cs typeface="+mn-cs"/>
                        </a:rPr>
                        <a:t>Asking the right questions</a:t>
                      </a:r>
                    </a:p>
                    <a:p>
                      <a:pPr marL="0" marR="0" indent="0" algn="l" defTabSz="457200" rtl="0" eaLnBrk="1" fontAlgn="t" latinLnBrk="0" hangingPunct="1">
                        <a:lnSpc>
                          <a:spcPct val="100000"/>
                        </a:lnSpc>
                        <a:spcBef>
                          <a:spcPts val="0"/>
                        </a:spcBef>
                        <a:spcAft>
                          <a:spcPts val="0"/>
                        </a:spcAft>
                        <a:buClrTx/>
                        <a:buSzTx/>
                        <a:buFontTx/>
                        <a:buNone/>
                        <a:tabLst/>
                        <a:defRPr/>
                      </a:pPr>
                      <a:endParaRPr lang="en-IN" sz="1100" i="1" dirty="0" smtClean="0">
                        <a:effectLst/>
                        <a:latin typeface="+mj-lt"/>
                      </a:endParaRPr>
                    </a:p>
                  </a:txBody>
                  <a:tcPr marL="28575" marR="28575" marT="19050" marB="19050"/>
                </a:tc>
                <a:tc>
                  <a:txBody>
                    <a:bodyPr/>
                    <a:lstStyle/>
                    <a:p>
                      <a:r>
                        <a:rPr kumimoji="0" lang="en-US" sz="1100" u="none" strike="noStrike" kern="1200" cap="none" normalizeH="0" baseline="0" dirty="0" smtClean="0">
                          <a:ln>
                            <a:noFill/>
                          </a:ln>
                          <a:solidFill>
                            <a:schemeClr val="tx2">
                              <a:lumMod val="75000"/>
                            </a:schemeClr>
                          </a:solidFill>
                          <a:effectLst/>
                          <a:latin typeface="+mj-lt"/>
                          <a:ea typeface="+mn-ea"/>
                          <a:cs typeface="+mn-cs"/>
                        </a:rPr>
                        <a:t>Coaching for motivation</a:t>
                      </a:r>
                      <a:endParaRPr kumimoji="0" lang="en-US" sz="1100" u="none" strike="noStrike" kern="1200" cap="none" normalizeH="0" baseline="0" dirty="0">
                        <a:ln>
                          <a:noFill/>
                        </a:ln>
                        <a:solidFill>
                          <a:schemeClr val="tx2">
                            <a:lumMod val="75000"/>
                          </a:schemeClr>
                        </a:solidFill>
                        <a:effectLst/>
                        <a:latin typeface="+mj-lt"/>
                        <a:ea typeface="+mn-ea"/>
                        <a:cs typeface="+mn-cs"/>
                      </a:endParaRPr>
                    </a:p>
                  </a:txBody>
                  <a:tcPr marT="41376" marB="41376"/>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IN" sz="1100" dirty="0" smtClean="0">
                          <a:latin typeface="+mj-lt"/>
                          <a:cs typeface="Arial" pitchFamily="34" charset="0"/>
                        </a:rPr>
                        <a:t>Coach the receiver to move towards motivation</a:t>
                      </a:r>
                      <a:endParaRPr lang="en-GB" sz="1100" dirty="0" smtClean="0">
                        <a:latin typeface="+mj-lt"/>
                        <a:cs typeface="Arial" pitchFamily="34" charset="0"/>
                      </a:endParaRPr>
                    </a:p>
                    <a:p>
                      <a:pPr>
                        <a:buFont typeface="Arial" pitchFamily="34" charset="0"/>
                        <a:buNone/>
                      </a:pPr>
                      <a:endParaRPr kumimoji="0" lang="en-US" sz="1100" u="none" strike="noStrike" kern="1200" cap="none" normalizeH="0" baseline="0" dirty="0">
                        <a:ln>
                          <a:noFill/>
                        </a:ln>
                        <a:solidFill>
                          <a:schemeClr val="tx2">
                            <a:lumMod val="75000"/>
                          </a:schemeClr>
                        </a:solidFill>
                        <a:effectLst/>
                        <a:latin typeface="+mj-lt"/>
                        <a:ea typeface="+mn-ea"/>
                        <a:cs typeface="+mn-cs"/>
                      </a:endParaRPr>
                    </a:p>
                  </a:txBody>
                  <a:tcPr marT="41376" marB="41376"/>
                </a:tc>
                <a:tc>
                  <a:txBody>
                    <a:bodyPr/>
                    <a:lstStyle/>
                    <a:p>
                      <a:r>
                        <a:rPr kumimoji="0" lang="en-US" sz="1100" u="none" strike="noStrike" kern="1200" cap="none" normalizeH="0" baseline="0" dirty="0" smtClean="0">
                          <a:ln>
                            <a:noFill/>
                          </a:ln>
                          <a:solidFill>
                            <a:schemeClr val="tx2">
                              <a:lumMod val="75000"/>
                            </a:schemeClr>
                          </a:solidFill>
                          <a:effectLst/>
                          <a:latin typeface="+mj-lt"/>
                          <a:ea typeface="+mn-ea"/>
                          <a:cs typeface="+mn-cs"/>
                        </a:rPr>
                        <a:t>Video, Practice, Peer Coaching </a:t>
                      </a:r>
                      <a:endParaRPr kumimoji="0" lang="en-US" sz="1100" u="none" strike="noStrike" kern="1200" cap="none" normalizeH="0" baseline="0" dirty="0">
                        <a:ln>
                          <a:noFill/>
                        </a:ln>
                        <a:solidFill>
                          <a:schemeClr val="tx2">
                            <a:lumMod val="75000"/>
                          </a:schemeClr>
                        </a:solidFill>
                        <a:effectLst/>
                        <a:latin typeface="+mj-lt"/>
                        <a:ea typeface="+mn-ea"/>
                        <a:cs typeface="+mn-cs"/>
                      </a:endParaRPr>
                    </a:p>
                  </a:txBody>
                  <a:tcPr marT="41376" marB="41376"/>
                </a:tc>
              </a:tr>
              <a:tr h="211804">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IN" sz="1100" i="1" dirty="0" smtClean="0">
                          <a:effectLst/>
                          <a:latin typeface="+mj-lt"/>
                        </a:rPr>
                        <a:t>Tea Break </a:t>
                      </a:r>
                    </a:p>
                  </a:txBody>
                  <a:tcPr marL="28575" marR="28575" marT="19050" marB="19050">
                    <a:solidFill>
                      <a:schemeClr val="accent1"/>
                    </a:solidFill>
                  </a:tcPr>
                </a:tc>
                <a:tc>
                  <a:txBody>
                    <a:bodyPr/>
                    <a:lstStyle/>
                    <a:p>
                      <a:endParaRPr kumimoji="0" lang="en-US" sz="1100" u="none" strike="noStrike" kern="1200" cap="none" normalizeH="0" baseline="0" dirty="0">
                        <a:ln>
                          <a:noFill/>
                        </a:ln>
                        <a:solidFill>
                          <a:schemeClr val="tx2">
                            <a:lumMod val="75000"/>
                          </a:schemeClr>
                        </a:solidFill>
                        <a:effectLst/>
                        <a:latin typeface="+mj-lt"/>
                        <a:ea typeface="+mn-ea"/>
                        <a:cs typeface="+mn-cs"/>
                      </a:endParaRPr>
                    </a:p>
                  </a:txBody>
                  <a:tcPr marT="41376" marB="41376">
                    <a:solidFill>
                      <a:schemeClr val="accent1"/>
                    </a:solidFill>
                  </a:tcPr>
                </a:tc>
                <a:tc>
                  <a:txBody>
                    <a:bodyPr/>
                    <a:lstStyle/>
                    <a:p>
                      <a:pPr>
                        <a:buFont typeface="Arial" pitchFamily="34" charset="0"/>
                        <a:buNone/>
                      </a:pPr>
                      <a:endParaRPr kumimoji="0" lang="en-US" sz="1100" u="none" strike="noStrike" kern="1200" cap="none" normalizeH="0" baseline="0" dirty="0">
                        <a:ln>
                          <a:noFill/>
                        </a:ln>
                        <a:solidFill>
                          <a:schemeClr val="tx2">
                            <a:lumMod val="75000"/>
                          </a:schemeClr>
                        </a:solidFill>
                        <a:effectLst/>
                        <a:latin typeface="+mj-lt"/>
                        <a:ea typeface="+mn-ea"/>
                        <a:cs typeface="+mn-cs"/>
                      </a:endParaRPr>
                    </a:p>
                  </a:txBody>
                  <a:tcPr marT="41376" marB="41376">
                    <a:solidFill>
                      <a:schemeClr val="accent1"/>
                    </a:solidFill>
                  </a:tcPr>
                </a:tc>
                <a:tc>
                  <a:txBody>
                    <a:bodyPr/>
                    <a:lstStyle/>
                    <a:p>
                      <a:endParaRPr kumimoji="0" lang="en-US" sz="1100" u="none" strike="noStrike" kern="1200" cap="none" normalizeH="0" baseline="0" dirty="0">
                        <a:ln>
                          <a:noFill/>
                        </a:ln>
                        <a:solidFill>
                          <a:schemeClr val="tx2">
                            <a:lumMod val="75000"/>
                          </a:schemeClr>
                        </a:solidFill>
                        <a:effectLst/>
                        <a:latin typeface="+mj-lt"/>
                        <a:ea typeface="+mn-ea"/>
                        <a:cs typeface="+mn-cs"/>
                      </a:endParaRPr>
                    </a:p>
                  </a:txBody>
                  <a:tcPr marT="41376" marB="41376">
                    <a:solidFill>
                      <a:schemeClr val="accent1"/>
                    </a:solidFill>
                  </a:tcPr>
                </a:tc>
              </a:tr>
              <a:tr h="558844">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IN" sz="1100" i="1" dirty="0" smtClean="0">
                          <a:effectLst/>
                          <a:latin typeface="+mj-lt"/>
                        </a:rPr>
                        <a:t>The problem statements</a:t>
                      </a:r>
                      <a:r>
                        <a:rPr lang="en-IN" sz="1100" i="1" baseline="0" dirty="0" smtClean="0">
                          <a:effectLst/>
                          <a:latin typeface="+mj-lt"/>
                        </a:rPr>
                        <a:t> written in the morning are put into a bowl. Random situations are picked out and enacted while the group helps in offering feedback and problem solving </a:t>
                      </a:r>
                      <a:endParaRPr lang="en-IN" sz="1100" i="1" dirty="0" smtClean="0">
                        <a:effectLst/>
                        <a:latin typeface="+mj-lt"/>
                      </a:endParaRPr>
                    </a:p>
                  </a:txBody>
                  <a:tcPr marL="28575" marR="28575" marT="19050" marB="19050"/>
                </a:tc>
                <a:tc>
                  <a:txBody>
                    <a:bodyPr/>
                    <a:lstStyle/>
                    <a:p>
                      <a:r>
                        <a:rPr kumimoji="0" lang="en-US" sz="1100" u="none" strike="noStrike" kern="1200" cap="none" normalizeH="0" baseline="0" dirty="0" smtClean="0">
                          <a:ln>
                            <a:noFill/>
                          </a:ln>
                          <a:solidFill>
                            <a:schemeClr val="tx2">
                              <a:lumMod val="75000"/>
                            </a:schemeClr>
                          </a:solidFill>
                          <a:effectLst/>
                          <a:latin typeface="+mj-lt"/>
                          <a:ea typeface="+mn-ea"/>
                          <a:cs typeface="+mn-cs"/>
                        </a:rPr>
                        <a:t>The Fish bowl Problem Solving </a:t>
                      </a:r>
                      <a:endParaRPr kumimoji="0" lang="en-US" sz="1100" u="none" strike="noStrike" kern="1200" cap="none" normalizeH="0" baseline="0" dirty="0">
                        <a:ln>
                          <a:noFill/>
                        </a:ln>
                        <a:solidFill>
                          <a:schemeClr val="tx2">
                            <a:lumMod val="75000"/>
                          </a:schemeClr>
                        </a:solidFill>
                        <a:effectLst/>
                        <a:latin typeface="+mj-lt"/>
                        <a:ea typeface="+mn-ea"/>
                        <a:cs typeface="+mn-cs"/>
                      </a:endParaRPr>
                    </a:p>
                  </a:txBody>
                  <a:tcPr marT="41376" marB="41376"/>
                </a:tc>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100" dirty="0" smtClean="0">
                          <a:latin typeface="Calibri" panose="020F0502020204030204" pitchFamily="34" charset="0"/>
                        </a:rPr>
                        <a:t>Have difficult conversations with ease</a:t>
                      </a:r>
                    </a:p>
                    <a:p>
                      <a:pPr>
                        <a:buFont typeface="Arial" pitchFamily="34" charset="0"/>
                        <a:buNone/>
                      </a:pPr>
                      <a:endParaRPr kumimoji="0" lang="en-US" sz="1100" u="none" strike="noStrike" kern="1200" cap="none" normalizeH="0" baseline="0" dirty="0">
                        <a:ln>
                          <a:noFill/>
                        </a:ln>
                        <a:solidFill>
                          <a:schemeClr val="tx2">
                            <a:lumMod val="75000"/>
                          </a:schemeClr>
                        </a:solidFill>
                        <a:effectLst/>
                        <a:latin typeface="+mj-lt"/>
                        <a:ea typeface="+mn-ea"/>
                        <a:cs typeface="+mn-cs"/>
                      </a:endParaRPr>
                    </a:p>
                  </a:txBody>
                  <a:tcPr marT="41376" marB="41376"/>
                </a:tc>
                <a:tc>
                  <a:txBody>
                    <a:bodyPr/>
                    <a:lstStyle/>
                    <a:p>
                      <a:r>
                        <a:rPr kumimoji="0" lang="en-US" sz="1100" u="none" strike="noStrike" kern="1200" cap="none" normalizeH="0" baseline="0" dirty="0" smtClean="0">
                          <a:ln>
                            <a:noFill/>
                          </a:ln>
                          <a:solidFill>
                            <a:schemeClr val="tx2">
                              <a:lumMod val="75000"/>
                            </a:schemeClr>
                          </a:solidFill>
                          <a:effectLst/>
                          <a:latin typeface="+mj-lt"/>
                          <a:ea typeface="+mn-ea"/>
                          <a:cs typeface="+mn-cs"/>
                        </a:rPr>
                        <a:t>Role Plays</a:t>
                      </a:r>
                      <a:endParaRPr kumimoji="0" lang="en-US" sz="1100" u="none" strike="noStrike" kern="1200" cap="none" normalizeH="0" baseline="0" dirty="0">
                        <a:ln>
                          <a:noFill/>
                        </a:ln>
                        <a:solidFill>
                          <a:schemeClr val="tx2">
                            <a:lumMod val="75000"/>
                          </a:schemeClr>
                        </a:solidFill>
                        <a:effectLst/>
                        <a:latin typeface="+mj-lt"/>
                        <a:ea typeface="+mn-ea"/>
                        <a:cs typeface="+mn-cs"/>
                      </a:endParaRPr>
                    </a:p>
                  </a:txBody>
                  <a:tcPr marT="41376" marB="41376"/>
                </a:tc>
              </a:tr>
              <a:tr h="558844">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IN" sz="1100" i="1" dirty="0" smtClean="0">
                          <a:effectLst/>
                          <a:latin typeface="+mj-lt"/>
                        </a:rPr>
                        <a:t>Facilitator will</a:t>
                      </a:r>
                      <a:r>
                        <a:rPr lang="en-IN" sz="1100" i="1" baseline="0" dirty="0" smtClean="0">
                          <a:effectLst/>
                          <a:latin typeface="+mj-lt"/>
                        </a:rPr>
                        <a:t> out various tools such as yes </a:t>
                      </a:r>
                      <a:r>
                        <a:rPr lang="en-IN" sz="1100" i="1" baseline="0" dirty="0" err="1" smtClean="0">
                          <a:effectLst/>
                          <a:latin typeface="+mj-lt"/>
                        </a:rPr>
                        <a:t>anding</a:t>
                      </a:r>
                      <a:r>
                        <a:rPr lang="en-IN" sz="1100" i="1" baseline="0" dirty="0" smtClean="0">
                          <a:effectLst/>
                          <a:latin typeface="+mj-lt"/>
                        </a:rPr>
                        <a:t>, accept and build, chemistry with the person, defence mechanisms, Trust formula </a:t>
                      </a:r>
                      <a:r>
                        <a:rPr lang="en-IN" sz="1100" i="1" baseline="0" dirty="0" err="1" smtClean="0">
                          <a:effectLst/>
                          <a:latin typeface="+mj-lt"/>
                        </a:rPr>
                        <a:t>etc</a:t>
                      </a:r>
                      <a:r>
                        <a:rPr lang="en-IN" sz="1100" i="1" baseline="0" dirty="0" smtClean="0">
                          <a:effectLst/>
                          <a:latin typeface="+mj-lt"/>
                        </a:rPr>
                        <a:t> depending upon the themes that come out of group problem statement to address </a:t>
                      </a:r>
                      <a:r>
                        <a:rPr lang="en-IN" sz="1100" i="1" baseline="0" smtClean="0">
                          <a:effectLst/>
                          <a:latin typeface="+mj-lt"/>
                        </a:rPr>
                        <a:t>the same </a:t>
                      </a:r>
                      <a:endParaRPr lang="en-IN" sz="1100" i="1" dirty="0" smtClean="0">
                        <a:effectLst/>
                        <a:latin typeface="+mj-lt"/>
                      </a:endParaRPr>
                    </a:p>
                  </a:txBody>
                  <a:tcPr marL="28575" marR="28575" marT="19050" marB="19050"/>
                </a:tc>
                <a:tc>
                  <a:txBody>
                    <a:bodyPr/>
                    <a:lstStyle/>
                    <a:p>
                      <a:r>
                        <a:rPr kumimoji="0" lang="en-US" sz="1100" u="none" strike="noStrike" kern="1200" cap="none" normalizeH="0" baseline="0" dirty="0" smtClean="0">
                          <a:ln>
                            <a:noFill/>
                          </a:ln>
                          <a:solidFill>
                            <a:schemeClr val="tx2">
                              <a:lumMod val="75000"/>
                            </a:schemeClr>
                          </a:solidFill>
                          <a:effectLst/>
                          <a:latin typeface="+mj-lt"/>
                          <a:ea typeface="+mn-ea"/>
                          <a:cs typeface="+mn-cs"/>
                        </a:rPr>
                        <a:t>The Arsenal</a:t>
                      </a:r>
                      <a:endParaRPr kumimoji="0" lang="en-US" sz="1100" u="none" strike="noStrike" kern="1200" cap="none" normalizeH="0" baseline="0" dirty="0">
                        <a:ln>
                          <a:noFill/>
                        </a:ln>
                        <a:solidFill>
                          <a:schemeClr val="tx2">
                            <a:lumMod val="75000"/>
                          </a:schemeClr>
                        </a:solidFill>
                        <a:effectLst/>
                        <a:latin typeface="+mj-lt"/>
                        <a:ea typeface="+mn-ea"/>
                        <a:cs typeface="+mn-cs"/>
                      </a:endParaRPr>
                    </a:p>
                  </a:txBody>
                  <a:tcPr marT="41376" marB="41376"/>
                </a:tc>
                <a:tc>
                  <a:txBody>
                    <a:bodyPr/>
                    <a:lstStyle/>
                    <a:p>
                      <a:pPr eaLnBrk="0" hangingPunct="0">
                        <a:tabLst>
                          <a:tab pos="457200" algn="r"/>
                          <a:tab pos="2636838" algn="ctr"/>
                          <a:tab pos="5273675" algn="r"/>
                        </a:tabLst>
                        <a:defRPr/>
                      </a:pPr>
                      <a:r>
                        <a:rPr lang="en-IN" sz="1100" dirty="0" smtClean="0">
                          <a:latin typeface="Calibri" panose="020F0502020204030204" pitchFamily="34" charset="0"/>
                        </a:rPr>
                        <a:t>Confident about giving helpful and constructive feedback</a:t>
                      </a:r>
                      <a:endParaRPr lang="en-GB" sz="1100" b="1" dirty="0" smtClean="0">
                        <a:solidFill>
                          <a:srgbClr val="7030A0"/>
                        </a:solidFill>
                        <a:latin typeface="Calibri" panose="020F0502020204030204" pitchFamily="34" charset="0"/>
                        <a:ea typeface="Times New Roman" pitchFamily="18" charset="0"/>
                        <a:cs typeface="Arial" pitchFamily="34" charset="0"/>
                      </a:endParaRPr>
                    </a:p>
                    <a:p>
                      <a:pPr eaLnBrk="0" hangingPunct="0">
                        <a:tabLst>
                          <a:tab pos="457200" algn="r"/>
                          <a:tab pos="2636838" algn="ctr"/>
                          <a:tab pos="5273675" algn="r"/>
                        </a:tabLst>
                        <a:defRPr/>
                      </a:pPr>
                      <a:r>
                        <a:rPr lang="en-IN" sz="1100" dirty="0" smtClean="0">
                          <a:latin typeface="Calibri" panose="020F0502020204030204" pitchFamily="34" charset="0"/>
                        </a:rPr>
                        <a:t>Open about giving and receiving feedback </a:t>
                      </a:r>
                    </a:p>
                    <a:p>
                      <a:pPr eaLnBrk="0" hangingPunct="0">
                        <a:tabLst>
                          <a:tab pos="457200" algn="r"/>
                          <a:tab pos="2636838" algn="ctr"/>
                          <a:tab pos="5273675" algn="r"/>
                        </a:tabLst>
                        <a:defRPr/>
                      </a:pPr>
                      <a:r>
                        <a:rPr lang="en-IN" sz="1100" dirty="0" smtClean="0">
                          <a:latin typeface="Calibri" panose="020F0502020204030204" pitchFamily="34" charset="0"/>
                        </a:rPr>
                        <a:t>Trusting towards the process of feedback </a:t>
                      </a:r>
                    </a:p>
                    <a:p>
                      <a:pPr eaLnBrk="0" hangingPunct="0">
                        <a:tabLst>
                          <a:tab pos="457200" algn="r"/>
                          <a:tab pos="2636838" algn="ctr"/>
                          <a:tab pos="5273675" algn="r"/>
                        </a:tabLst>
                        <a:defRPr/>
                      </a:pPr>
                      <a:r>
                        <a:rPr lang="en-IN" sz="1100" dirty="0" smtClean="0">
                          <a:latin typeface="Calibri" panose="020F0502020204030204" pitchFamily="34" charset="0"/>
                        </a:rPr>
                        <a:t>Aware about my strengths and areas of development while giving feedback</a:t>
                      </a:r>
                      <a:r>
                        <a:rPr lang="en-IN" sz="1100" dirty="0" smtClean="0"/>
                        <a:t/>
                      </a:r>
                      <a:br>
                        <a:rPr lang="en-IN" sz="1100" dirty="0" smtClean="0"/>
                      </a:br>
                      <a:endParaRPr lang="en-GB" sz="1100" b="1" kern="1200" dirty="0" smtClean="0">
                        <a:solidFill>
                          <a:srgbClr val="7030A0"/>
                        </a:solidFill>
                        <a:latin typeface="+mn-lt"/>
                        <a:ea typeface="+mn-ea"/>
                        <a:cs typeface="Arial" pitchFamily="34" charset="0"/>
                      </a:endParaRPr>
                    </a:p>
                    <a:p>
                      <a:pPr>
                        <a:buFont typeface="Arial" pitchFamily="34" charset="0"/>
                        <a:buNone/>
                      </a:pPr>
                      <a:endParaRPr kumimoji="0" lang="en-US" sz="1100" u="none" strike="noStrike" kern="1200" cap="none" normalizeH="0" baseline="0" dirty="0">
                        <a:ln>
                          <a:noFill/>
                        </a:ln>
                        <a:solidFill>
                          <a:schemeClr val="tx2">
                            <a:lumMod val="75000"/>
                          </a:schemeClr>
                        </a:solidFill>
                        <a:effectLst/>
                        <a:latin typeface="+mj-lt"/>
                        <a:ea typeface="+mn-ea"/>
                        <a:cs typeface="+mn-cs"/>
                      </a:endParaRPr>
                    </a:p>
                  </a:txBody>
                  <a:tcPr marT="41376" marB="41376"/>
                </a:tc>
                <a:tc>
                  <a:txBody>
                    <a:bodyPr/>
                    <a:lstStyle/>
                    <a:p>
                      <a:r>
                        <a:rPr kumimoji="0" lang="en-US" sz="1100" u="none" strike="noStrike" kern="1200" cap="none" normalizeH="0" baseline="0" dirty="0" smtClean="0">
                          <a:ln>
                            <a:noFill/>
                          </a:ln>
                          <a:solidFill>
                            <a:schemeClr val="tx2">
                              <a:lumMod val="75000"/>
                            </a:schemeClr>
                          </a:solidFill>
                          <a:effectLst/>
                          <a:latin typeface="+mj-lt"/>
                          <a:ea typeface="+mn-ea"/>
                          <a:cs typeface="+mn-cs"/>
                        </a:rPr>
                        <a:t>Facilitator Tool Box </a:t>
                      </a:r>
                      <a:endParaRPr kumimoji="0" lang="en-US" sz="1100" u="none" strike="noStrike" kern="1200" cap="none" normalizeH="0" baseline="0" dirty="0">
                        <a:ln>
                          <a:noFill/>
                        </a:ln>
                        <a:solidFill>
                          <a:schemeClr val="tx2">
                            <a:lumMod val="75000"/>
                          </a:schemeClr>
                        </a:solidFill>
                        <a:effectLst/>
                        <a:latin typeface="+mj-lt"/>
                        <a:ea typeface="+mn-ea"/>
                        <a:cs typeface="+mn-cs"/>
                      </a:endParaRPr>
                    </a:p>
                  </a:txBody>
                  <a:tcPr marT="41376" marB="41376"/>
                </a:tc>
              </a:tr>
              <a:tr h="603960">
                <a:tc>
                  <a:txBody>
                    <a:bodyPr/>
                    <a:lstStyle/>
                    <a:p>
                      <a:pPr algn="l" rtl="0" fontAlgn="t"/>
                      <a:r>
                        <a:rPr lang="en-IN" sz="1100" i="1" dirty="0">
                          <a:effectLst/>
                          <a:latin typeface="+mj-lt"/>
                        </a:rPr>
                        <a:t>Let's plot our learnings and key take </a:t>
                      </a:r>
                      <a:r>
                        <a:rPr lang="en-IN" sz="1100" i="1" dirty="0" err="1">
                          <a:effectLst/>
                          <a:latin typeface="+mj-lt"/>
                        </a:rPr>
                        <a:t>aways</a:t>
                      </a:r>
                      <a:r>
                        <a:rPr lang="en-IN" sz="1100" i="1" dirty="0">
                          <a:effectLst/>
                          <a:latin typeface="+mj-lt"/>
                        </a:rPr>
                        <a:t> from the </a:t>
                      </a:r>
                      <a:r>
                        <a:rPr lang="en-IN" sz="1100" i="1" dirty="0" smtClean="0">
                          <a:effectLst/>
                          <a:latin typeface="+mj-lt"/>
                        </a:rPr>
                        <a:t>day.</a:t>
                      </a:r>
                      <a:r>
                        <a:rPr lang="en-IN" sz="1100" dirty="0" smtClean="0">
                          <a:effectLst/>
                          <a:latin typeface="+mj-lt"/>
                        </a:rPr>
                        <a:t> Stop-start-continue sheets</a:t>
                      </a:r>
                      <a:r>
                        <a:rPr lang="en-IN" sz="1100" baseline="0" dirty="0" smtClean="0">
                          <a:effectLst/>
                          <a:latin typeface="+mj-lt"/>
                        </a:rPr>
                        <a:t> and commitment videos </a:t>
                      </a:r>
                      <a:endParaRPr lang="en-IN" sz="1100" i="1" dirty="0">
                        <a:effectLst/>
                        <a:latin typeface="+mj-lt"/>
                      </a:endParaRPr>
                    </a:p>
                  </a:txBody>
                  <a:tcPr marL="28575" marR="28575" marT="19050" marB="19050"/>
                </a:tc>
                <a:tc>
                  <a:txBody>
                    <a:bodyPr/>
                    <a:lstStyle/>
                    <a:p>
                      <a:pPr algn="l" rtl="0" fontAlgn="t"/>
                      <a:r>
                        <a:rPr lang="en-IN" sz="1100" dirty="0">
                          <a:effectLst/>
                          <a:latin typeface="+mj-lt"/>
                        </a:rPr>
                        <a:t>Closing</a:t>
                      </a:r>
                    </a:p>
                  </a:txBody>
                  <a:tcPr marL="28575" marR="28575" marT="19050" marB="19050"/>
                </a:tc>
                <a:tc>
                  <a:txBody>
                    <a:bodyPr/>
                    <a:lstStyle/>
                    <a:p>
                      <a:pPr algn="l" rtl="0" fontAlgn="t"/>
                      <a:r>
                        <a:rPr lang="en-IN" sz="1100" dirty="0" smtClean="0">
                          <a:effectLst/>
                          <a:latin typeface="+mj-lt"/>
                        </a:rPr>
                        <a:t>Action Planning </a:t>
                      </a:r>
                      <a:endParaRPr lang="en-IN" sz="1100" dirty="0">
                        <a:effectLst/>
                        <a:latin typeface="+mj-lt"/>
                      </a:endParaRPr>
                    </a:p>
                  </a:txBody>
                  <a:tcPr marL="28575" marR="28575" marT="19050" marB="19050"/>
                </a:tc>
                <a:tc>
                  <a:txBody>
                    <a:bodyPr/>
                    <a:lstStyle/>
                    <a:p>
                      <a:r>
                        <a:rPr lang="en-IN" sz="1100" b="0" i="0" kern="1200" dirty="0" smtClean="0">
                          <a:solidFill>
                            <a:schemeClr val="dk1"/>
                          </a:solidFill>
                          <a:effectLst/>
                          <a:latin typeface="+mj-lt"/>
                          <a:ea typeface="+mn-ea"/>
                          <a:cs typeface="+mn-cs"/>
                        </a:rPr>
                        <a:t>Facilitator led</a:t>
                      </a:r>
                      <a:endParaRPr lang="en-IN" sz="1100" dirty="0">
                        <a:latin typeface="+mj-lt"/>
                      </a:endParaRPr>
                    </a:p>
                  </a:txBody>
                  <a:tcPr marL="28575" marR="28575" marT="19050" marB="19050"/>
                </a:tc>
              </a:tr>
            </a:tbl>
          </a:graphicData>
        </a:graphic>
      </p:graphicFrame>
      <p:sp>
        <p:nvSpPr>
          <p:cNvPr id="5" name="Title 5"/>
          <p:cNvSpPr>
            <a:spLocks noGrp="1"/>
          </p:cNvSpPr>
          <p:nvPr>
            <p:ph type="title"/>
          </p:nvPr>
        </p:nvSpPr>
        <p:spPr>
          <a:xfrm>
            <a:off x="0" y="0"/>
            <a:ext cx="9144000" cy="715962"/>
          </a:xfrm>
        </p:spPr>
        <p:txBody>
          <a:bodyPr/>
          <a:lstStyle/>
          <a:p>
            <a:pPr algn="l"/>
            <a:r>
              <a:rPr lang="en-US" sz="2400" b="1" dirty="0" smtClean="0">
                <a:solidFill>
                  <a:srgbClr val="FFC000"/>
                </a:solidFill>
                <a:latin typeface="Arial" pitchFamily="34" charset="0"/>
                <a:ea typeface="+mn-ea"/>
                <a:cs typeface="Arial" pitchFamily="34" charset="0"/>
              </a:rPr>
              <a:t>Design of the workshop- Day 1 (continued…..)</a:t>
            </a:r>
            <a:endParaRPr lang="en-US" sz="1800" dirty="0" smtClean="0"/>
          </a:p>
        </p:txBody>
      </p:sp>
    </p:spTree>
    <p:extLst>
      <p:ext uri="{BB962C8B-B14F-4D97-AF65-F5344CB8AC3E}">
        <p14:creationId xmlns:p14="http://schemas.microsoft.com/office/powerpoint/2010/main" val="316479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2529</TotalTime>
  <Words>1289</Words>
  <Application>Microsoft Office PowerPoint</Application>
  <PresentationFormat>On-screen Show (4:3)</PresentationFormat>
  <Paragraphs>207</Paragraphs>
  <Slides>13</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MS PGothic</vt:lpstr>
      <vt:lpstr>MS PGothic</vt:lpstr>
      <vt:lpstr>Aharoni</vt:lpstr>
      <vt:lpstr>Aldhabi</vt:lpstr>
      <vt:lpstr>AR DECODE</vt:lpstr>
      <vt:lpstr>Arial</vt:lpstr>
      <vt:lpstr>Arial Rounded MT Bold</vt:lpstr>
      <vt:lpstr>Bookman Old Style</vt:lpstr>
      <vt:lpstr>Calibri</vt:lpstr>
      <vt:lpstr>Times New Roman</vt:lpstr>
      <vt:lpstr>Trebuchet MS</vt:lpstr>
      <vt:lpstr>Wingdings</vt:lpstr>
      <vt:lpstr>Wingdings 3</vt:lpstr>
      <vt:lpstr>Facet</vt:lpstr>
      <vt:lpstr>   </vt:lpstr>
      <vt:lpstr>PowerPoint Presentation</vt:lpstr>
      <vt:lpstr>PowerPoint Presentation</vt:lpstr>
      <vt:lpstr>PowerPoint Presentation</vt:lpstr>
      <vt:lpstr>PowerPoint Presentation</vt:lpstr>
      <vt:lpstr>Participant Description</vt:lpstr>
      <vt:lpstr>PowerPoint Presentation</vt:lpstr>
      <vt:lpstr>Design of the workshop- Day 1</vt:lpstr>
      <vt:lpstr>Design of the workshop- Day 1 (continued…..)</vt:lpstr>
      <vt:lpstr>Things Required for workshop</vt:lpstr>
      <vt:lpstr>Things Required for the workshop</vt:lpstr>
      <vt:lpstr>Room Layout </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 Parewa</dc:creator>
  <cp:lastModifiedBy>Nisha</cp:lastModifiedBy>
  <cp:revision>222</cp:revision>
  <dcterms:created xsi:type="dcterms:W3CDTF">2016-05-05T03:45:31Z</dcterms:created>
  <dcterms:modified xsi:type="dcterms:W3CDTF">2017-02-16T12:21:03Z</dcterms:modified>
</cp:coreProperties>
</file>