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61"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50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7544B-3BFE-3C48-8D57-F4AAFFB6AC14}" type="datetimeFigureOut">
              <a:rPr lang="en-US" smtClean="0"/>
              <a:t>06/04/18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66774-E98C-BF44-8945-6A9B99F022FE}" type="slidenum">
              <a:rPr lang="en-US" smtClean="0"/>
              <a:t>‹#›</a:t>
            </a:fld>
            <a:endParaRPr lang="en-US"/>
          </a:p>
        </p:txBody>
      </p:sp>
    </p:spTree>
    <p:extLst>
      <p:ext uri="{BB962C8B-B14F-4D97-AF65-F5344CB8AC3E}">
        <p14:creationId xmlns:p14="http://schemas.microsoft.com/office/powerpoint/2010/main" val="21819887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Shape 1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8E646510-05CB-BB49-A4DC-0DC72130C752}" type="datetimeFigureOut">
              <a:rPr lang="en-US" smtClean="0"/>
              <a:t>06/04/18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167129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E646510-05CB-BB49-A4DC-0DC72130C752}" type="datetimeFigureOut">
              <a:rPr lang="en-US" smtClean="0"/>
              <a:t>06/04/18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369829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E646510-05CB-BB49-A4DC-0DC72130C752}" type="datetimeFigureOut">
              <a:rPr lang="en-US" smtClean="0"/>
              <a:t>06/04/18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174221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Shape 17"/>
          <p:cNvGrpSpPr/>
          <p:nvPr/>
        </p:nvGrpSpPr>
        <p:grpSpPr>
          <a:xfrm>
            <a:off x="3677236" y="4278349"/>
            <a:ext cx="5480828" cy="432996"/>
            <a:chOff x="5582265" y="4646738"/>
            <a:chExt cx="5480828"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7999"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Shape 2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904684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3"/>
        <p:cNvGrpSpPr/>
        <p:nvPr/>
      </p:nvGrpSpPr>
      <p:grpSpPr>
        <a:xfrm>
          <a:off x="0" y="0"/>
          <a:ext cx="0" cy="0"/>
          <a:chOff x="0" y="0"/>
          <a:chExt cx="0" cy="0"/>
        </a:xfrm>
      </p:grpSpPr>
      <p:grpSp>
        <p:nvGrpSpPr>
          <p:cNvPr id="24" name="Shape 24"/>
          <p:cNvGrpSpPr/>
          <p:nvPr/>
        </p:nvGrpSpPr>
        <p:grpSpPr>
          <a:xfrm>
            <a:off x="-4" y="41"/>
            <a:ext cx="7072430" cy="1327315"/>
            <a:chOff x="-4" y="40"/>
            <a:chExt cx="7072430" cy="1327315"/>
          </a:xfrm>
        </p:grpSpPr>
        <p:sp>
          <p:nvSpPr>
            <p:cNvPr id="25" name="Shape 2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Shape 26"/>
            <p:cNvGrpSpPr/>
            <p:nvPr/>
          </p:nvGrpSpPr>
          <p:grpSpPr>
            <a:xfrm rot="10800000" flipH="1">
              <a:off x="3" y="40"/>
              <a:ext cx="6756168" cy="1327315"/>
              <a:chOff x="-2168138" y="330075"/>
              <a:chExt cx="8650663" cy="1699506"/>
            </a:xfrm>
          </p:grpSpPr>
          <p:sp>
            <p:nvSpPr>
              <p:cNvPr id="27" name="Shape 2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Shape 2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Shape 29"/>
            <p:cNvGrpSpPr/>
            <p:nvPr/>
          </p:nvGrpSpPr>
          <p:grpSpPr>
            <a:xfrm rot="10800000" flipH="1">
              <a:off x="-4" y="381007"/>
              <a:ext cx="7072430" cy="771744"/>
              <a:chOff x="-9092084" y="330075"/>
              <a:chExt cx="15574609" cy="1699501"/>
            </a:xfrm>
          </p:grpSpPr>
          <p:sp>
            <p:nvSpPr>
              <p:cNvPr id="30" name="Shape 30"/>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Shape 31"/>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Shape 32"/>
          <p:cNvGrpSpPr/>
          <p:nvPr/>
        </p:nvGrpSpPr>
        <p:grpSpPr>
          <a:xfrm>
            <a:off x="6946842" y="4472724"/>
            <a:ext cx="2202830" cy="670795"/>
            <a:chOff x="5575242" y="4472723"/>
            <a:chExt cx="2202830" cy="670795"/>
          </a:xfrm>
        </p:grpSpPr>
        <p:sp>
          <p:nvSpPr>
            <p:cNvPr id="33" name="Shape 3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Shape 34"/>
            <p:cNvGrpSpPr/>
            <p:nvPr/>
          </p:nvGrpSpPr>
          <p:grpSpPr>
            <a:xfrm flipH="1">
              <a:off x="5734850" y="4472723"/>
              <a:ext cx="2040837" cy="670795"/>
              <a:chOff x="1297954" y="330075"/>
              <a:chExt cx="5169293" cy="1699506"/>
            </a:xfrm>
          </p:grpSpPr>
          <p:sp>
            <p:nvSpPr>
              <p:cNvPr id="35" name="Shape 3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Shape 37"/>
            <p:cNvGrpSpPr/>
            <p:nvPr/>
          </p:nvGrpSpPr>
          <p:grpSpPr>
            <a:xfrm flipH="1">
              <a:off x="5578209" y="4646738"/>
              <a:ext cx="2199863" cy="304563"/>
              <a:chOff x="-5827153" y="330075"/>
              <a:chExt cx="12276019" cy="1699569"/>
            </a:xfrm>
          </p:grpSpPr>
          <p:sp>
            <p:nvSpPr>
              <p:cNvPr id="38" name="Shape 3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Shape 4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41" name="Shape 41"/>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42" name="Shape 42"/>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43" name="Shape 4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796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64"/>
        <p:cNvGrpSpPr/>
        <p:nvPr/>
      </p:nvGrpSpPr>
      <p:grpSpPr>
        <a:xfrm>
          <a:off x="0" y="0"/>
          <a:ext cx="0" cy="0"/>
          <a:chOff x="0" y="0"/>
          <a:chExt cx="0" cy="0"/>
        </a:xfrm>
      </p:grpSpPr>
      <p:grpSp>
        <p:nvGrpSpPr>
          <p:cNvPr id="65" name="Shape 65"/>
          <p:cNvGrpSpPr/>
          <p:nvPr/>
        </p:nvGrpSpPr>
        <p:grpSpPr>
          <a:xfrm>
            <a:off x="-4" y="41"/>
            <a:ext cx="7072430" cy="1327315"/>
            <a:chOff x="-4" y="40"/>
            <a:chExt cx="7072430" cy="1327315"/>
          </a:xfrm>
        </p:grpSpPr>
        <p:sp>
          <p:nvSpPr>
            <p:cNvPr id="66" name="Shape 6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7" name="Shape 67"/>
            <p:cNvGrpSpPr/>
            <p:nvPr/>
          </p:nvGrpSpPr>
          <p:grpSpPr>
            <a:xfrm rot="10800000" flipH="1">
              <a:off x="3" y="40"/>
              <a:ext cx="6756168" cy="1327315"/>
              <a:chOff x="-2168138" y="330075"/>
              <a:chExt cx="8650663" cy="1699506"/>
            </a:xfrm>
          </p:grpSpPr>
          <p:sp>
            <p:nvSpPr>
              <p:cNvPr id="68" name="Shape 6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0" name="Shape 70"/>
            <p:cNvGrpSpPr/>
            <p:nvPr/>
          </p:nvGrpSpPr>
          <p:grpSpPr>
            <a:xfrm rot="10800000" flipH="1">
              <a:off x="-4" y="381007"/>
              <a:ext cx="7072430" cy="771744"/>
              <a:chOff x="-9092084" y="330075"/>
              <a:chExt cx="15574609" cy="1699501"/>
            </a:xfrm>
          </p:grpSpPr>
          <p:sp>
            <p:nvSpPr>
              <p:cNvPr id="71" name="Shape 71"/>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2" name="Shape 72"/>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73" name="Shape 73"/>
          <p:cNvGrpSpPr/>
          <p:nvPr/>
        </p:nvGrpSpPr>
        <p:grpSpPr>
          <a:xfrm>
            <a:off x="6946842" y="4472724"/>
            <a:ext cx="2202830" cy="670795"/>
            <a:chOff x="5575242" y="4472723"/>
            <a:chExt cx="2202830" cy="670795"/>
          </a:xfrm>
        </p:grpSpPr>
        <p:sp>
          <p:nvSpPr>
            <p:cNvPr id="74" name="Shape 7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 name="Shape 75"/>
            <p:cNvGrpSpPr/>
            <p:nvPr/>
          </p:nvGrpSpPr>
          <p:grpSpPr>
            <a:xfrm flipH="1">
              <a:off x="5734850" y="4472723"/>
              <a:ext cx="2040837" cy="670795"/>
              <a:chOff x="1297954" y="330075"/>
              <a:chExt cx="5169293" cy="1699506"/>
            </a:xfrm>
          </p:grpSpPr>
          <p:sp>
            <p:nvSpPr>
              <p:cNvPr id="76" name="Shape 7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Shape 7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Shape 78"/>
            <p:cNvGrpSpPr/>
            <p:nvPr/>
          </p:nvGrpSpPr>
          <p:grpSpPr>
            <a:xfrm flipH="1">
              <a:off x="5578209" y="4646738"/>
              <a:ext cx="2199863" cy="304563"/>
              <a:chOff x="-5827153" y="330075"/>
              <a:chExt cx="12276019" cy="1699569"/>
            </a:xfrm>
          </p:grpSpPr>
          <p:sp>
            <p:nvSpPr>
              <p:cNvPr id="79" name="Shape 79"/>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1" name="Shape 8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82" name="Shape 82"/>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3" name="Shape 83"/>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4" name="Shape 84"/>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5" name="Shape 8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335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E646510-05CB-BB49-A4DC-0DC72130C752}" type="datetimeFigureOut">
              <a:rPr lang="en-US" smtClean="0"/>
              <a:t>06/04/18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123693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8E646510-05CB-BB49-A4DC-0DC72130C752}" type="datetimeFigureOut">
              <a:rPr lang="en-US" smtClean="0"/>
              <a:t>06/04/18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9512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8E646510-05CB-BB49-A4DC-0DC72130C752}" type="datetimeFigureOut">
              <a:rPr lang="en-US" smtClean="0"/>
              <a:t>06/04/18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6418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8E646510-05CB-BB49-A4DC-0DC72130C752}" type="datetimeFigureOut">
              <a:rPr lang="en-US" smtClean="0"/>
              <a:t>06/04/18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291963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8E646510-05CB-BB49-A4DC-0DC72130C752}" type="datetimeFigureOut">
              <a:rPr lang="en-US" smtClean="0"/>
              <a:t>06/04/18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182437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46510-05CB-BB49-A4DC-0DC72130C752}" type="datetimeFigureOut">
              <a:rPr lang="en-US" smtClean="0"/>
              <a:t>06/04/18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327805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E646510-05CB-BB49-A4DC-0DC72130C752}" type="datetimeFigureOut">
              <a:rPr lang="en-US" smtClean="0"/>
              <a:t>06/04/18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163695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E646510-05CB-BB49-A4DC-0DC72130C752}" type="datetimeFigureOut">
              <a:rPr lang="en-US" smtClean="0"/>
              <a:t>06/04/18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486E3-956D-054B-A56A-3EC1D9D1CFC2}" type="slidenum">
              <a:rPr lang="en-US" smtClean="0"/>
              <a:t>‹#›</a:t>
            </a:fld>
            <a:endParaRPr lang="en-US"/>
          </a:p>
        </p:txBody>
      </p:sp>
    </p:spTree>
    <p:extLst>
      <p:ext uri="{BB962C8B-B14F-4D97-AF65-F5344CB8AC3E}">
        <p14:creationId xmlns:p14="http://schemas.microsoft.com/office/powerpoint/2010/main" val="239938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E646510-05CB-BB49-A4DC-0DC72130C752}" type="datetimeFigureOut">
              <a:rPr lang="en-US" smtClean="0"/>
              <a:t>06/04/18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5486E3-956D-054B-A56A-3EC1D9D1CFC2}" type="slidenum">
              <a:rPr lang="en-US" smtClean="0"/>
              <a:t>‹#›</a:t>
            </a:fld>
            <a:endParaRPr lang="en-US"/>
          </a:p>
        </p:txBody>
      </p:sp>
    </p:spTree>
    <p:extLst>
      <p:ext uri="{BB962C8B-B14F-4D97-AF65-F5344CB8AC3E}">
        <p14:creationId xmlns:p14="http://schemas.microsoft.com/office/powerpoint/2010/main" val="1987180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66255" y="1090750"/>
            <a:ext cx="6764482" cy="2961900"/>
          </a:xfrm>
          <a:prstGeom prst="rect">
            <a:avLst/>
          </a:prstGeom>
          <a:no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FFFFFF"/>
              </a:buClr>
              <a:buSzPts val="4800"/>
              <a:buFont typeface="Roboto Condensed"/>
              <a:buNone/>
            </a:pPr>
            <a:r>
              <a:rPr lang="en" sz="4600" b="1" i="0" u="none" strike="noStrike" cap="none" dirty="0" smtClean="0">
                <a:solidFill>
                  <a:srgbClr val="FFFFFF"/>
                </a:solidFill>
                <a:latin typeface="Roboto Condensed"/>
                <a:ea typeface="Roboto Condensed"/>
                <a:cs typeface="Roboto Condensed"/>
                <a:sym typeface="Roboto Condensed"/>
              </a:rPr>
              <a:t>Disruptive Execution</a:t>
            </a:r>
            <a:r>
              <a:rPr lang="en" sz="4800" b="1" i="0" u="none" strike="noStrike" cap="none" dirty="0" smtClean="0">
                <a:solidFill>
                  <a:srgbClr val="FFFFFF"/>
                </a:solidFill>
                <a:latin typeface="Roboto Condensed"/>
                <a:ea typeface="Roboto Condensed"/>
                <a:cs typeface="Roboto Condensed"/>
                <a:sym typeface="Roboto Condensed"/>
              </a:rPr>
              <a:t/>
            </a:r>
            <a:br>
              <a:rPr lang="en" sz="4800" b="1" i="0" u="none" strike="noStrike" cap="none" dirty="0" smtClean="0">
                <a:solidFill>
                  <a:srgbClr val="FFFFFF"/>
                </a:solidFill>
                <a:latin typeface="Roboto Condensed"/>
                <a:ea typeface="Roboto Condensed"/>
                <a:cs typeface="Roboto Condensed"/>
                <a:sym typeface="Roboto Condensed"/>
              </a:rPr>
            </a:br>
            <a:r>
              <a:rPr lang="en" sz="3400" dirty="0" smtClean="0"/>
              <a:t>Regional Heads’ Meet</a:t>
            </a:r>
            <a:endParaRPr sz="3400" b="1" i="0" u="none" strike="noStrike" cap="none" dirty="0">
              <a:solidFill>
                <a:srgbClr val="FFFFFF"/>
              </a:solidFill>
              <a:sym typeface="Roboto Condensed"/>
            </a:endParaRPr>
          </a:p>
        </p:txBody>
      </p:sp>
      <p:pic>
        <p:nvPicPr>
          <p:cNvPr id="110" name="Shape 110"/>
          <p:cNvPicPr preferRelativeResize="0"/>
          <p:nvPr/>
        </p:nvPicPr>
        <p:blipFill rotWithShape="1">
          <a:blip r:embed="rId3">
            <a:alphaModFix/>
          </a:blip>
          <a:srcRect/>
          <a:stretch/>
        </p:blipFill>
        <p:spPr>
          <a:xfrm>
            <a:off x="7450282" y="2571701"/>
            <a:ext cx="1491002" cy="1327498"/>
          </a:xfrm>
          <a:prstGeom prst="rect">
            <a:avLst/>
          </a:prstGeom>
          <a:noFill/>
          <a:ln>
            <a:noFill/>
          </a:ln>
        </p:spPr>
      </p:pic>
    </p:spTree>
    <p:extLst>
      <p:ext uri="{BB962C8B-B14F-4D97-AF65-F5344CB8AC3E}">
        <p14:creationId xmlns:p14="http://schemas.microsoft.com/office/powerpoint/2010/main" val="151764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en" sz="2000" b="1" i="0" u="none" strike="noStrike" cap="none" dirty="0" smtClean="0">
                <a:solidFill>
                  <a:srgbClr val="FFFFFF"/>
                </a:solidFill>
                <a:latin typeface="Roboto Condensed"/>
                <a:ea typeface="Roboto Condensed"/>
                <a:cs typeface="Roboto Condensed"/>
                <a:sym typeface="Roboto Condensed"/>
              </a:rPr>
              <a:t>Room Layout</a:t>
            </a:r>
            <a:endParaRPr sz="2000" b="1" i="0" u="none" strike="noStrike" cap="none" dirty="0">
              <a:solidFill>
                <a:srgbClr val="FFFFFF"/>
              </a:solidFill>
              <a:latin typeface="Roboto Condensed"/>
              <a:ea typeface="Roboto Condensed"/>
              <a:cs typeface="Roboto Condensed"/>
              <a:sym typeface="Roboto Condensed"/>
            </a:endParaRPr>
          </a:p>
        </p:txBody>
      </p:sp>
      <p:sp>
        <p:nvSpPr>
          <p:cNvPr id="139" name="Shape 13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1" i="0" u="none" strike="noStrike" cap="none">
                <a:solidFill>
                  <a:srgbClr val="FFFFFF"/>
                </a:solidFill>
                <a:latin typeface="Roboto Condensed"/>
                <a:ea typeface="Roboto Condensed"/>
                <a:cs typeface="Roboto Condensed"/>
                <a:sym typeface="Roboto Condensed"/>
              </a:rPr>
              <a:t>2</a:t>
            </a:fld>
            <a:endParaRPr sz="1200" b="1" i="0" u="none" strike="noStrike" cap="none">
              <a:solidFill>
                <a:srgbClr val="FFFFFF"/>
              </a:solidFill>
              <a:latin typeface="Roboto Condensed"/>
              <a:ea typeface="Roboto Condensed"/>
              <a:cs typeface="Roboto Condensed"/>
              <a:sym typeface="Roboto Condensed"/>
            </a:endParaRPr>
          </a:p>
        </p:txBody>
      </p:sp>
      <p:grpSp>
        <p:nvGrpSpPr>
          <p:cNvPr id="140" name="Shape 140"/>
          <p:cNvGrpSpPr/>
          <p:nvPr/>
        </p:nvGrpSpPr>
        <p:grpSpPr>
          <a:xfrm>
            <a:off x="293685" y="574117"/>
            <a:ext cx="309041" cy="403123"/>
            <a:chOff x="590250" y="244200"/>
            <a:chExt cx="407975" cy="532175"/>
          </a:xfrm>
        </p:grpSpPr>
        <p:sp>
          <p:nvSpPr>
            <p:cNvPr id="141" name="Shape 141"/>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Shape 142"/>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Shape 143"/>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Shape 144"/>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Shape 146"/>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Shape 147"/>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Shape 148"/>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Shape 149"/>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Shape 150"/>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Shape 151"/>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Shape 152"/>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Shape 153"/>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Shape 154"/>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Rectangle 5"/>
          <p:cNvSpPr>
            <a:spLocks noChangeArrowheads="1"/>
          </p:cNvSpPr>
          <p:nvPr/>
        </p:nvSpPr>
        <p:spPr bwMode="auto">
          <a:xfrm>
            <a:off x="0" y="3638882"/>
            <a:ext cx="7751704" cy="1200329"/>
          </a:xfrm>
          <a:prstGeom prst="rect">
            <a:avLst/>
          </a:prstGeom>
          <a:noFill/>
          <a:ln w="9525">
            <a:noFill/>
            <a:miter lim="800000"/>
            <a:headEnd/>
            <a:tailEnd/>
          </a:ln>
        </p:spPr>
        <p:txBody>
          <a:bodyPr wrap="square" anchor="ctr">
            <a:spAutoFit/>
          </a:bodyPr>
          <a:lstStyle/>
          <a:p>
            <a:pPr algn="just" eaLnBrk="0" hangingPunct="0">
              <a:defRPr/>
            </a:pPr>
            <a:r>
              <a:rPr lang="en-GB" sz="1200" dirty="0"/>
              <a:t>We love alternative ways of setting up a workshop! Creating an atmosphere where the participants feels absolutely comfortable and yet challenged. In this workshop, the use of theatre, team games and experiential methodologies are essential ingredients, hence we’d require ample place to move around and make noise. </a:t>
            </a:r>
          </a:p>
          <a:p>
            <a:pPr algn="just" eaLnBrk="0" hangingPunct="0">
              <a:defRPr/>
            </a:pPr>
            <a:endParaRPr lang="en-GB" sz="1200" dirty="0"/>
          </a:p>
          <a:p>
            <a:pPr algn="just" eaLnBrk="0" hangingPunct="0">
              <a:defRPr/>
            </a:pPr>
            <a:r>
              <a:rPr lang="en-GB" sz="1200" dirty="0"/>
              <a:t>Please book a space with ample natural light (Yes, we want sunlight streaming in) and no fixed furniture for the participants to work with </a:t>
            </a:r>
            <a:r>
              <a:rPr lang="en-GB" sz="1200" dirty="0" smtClean="0"/>
              <a:t>four Maynard Leigh consultants.</a:t>
            </a:r>
            <a:endParaRPr lang="en-GB" sz="1200" dirty="0"/>
          </a:p>
        </p:txBody>
      </p:sp>
      <p:pic>
        <p:nvPicPr>
          <p:cNvPr id="24" name="Picture 23" descr="C:\Users\Jigyasa\Desktop\Ballroom_0.jpg"/>
          <p:cNvPicPr/>
          <p:nvPr/>
        </p:nvPicPr>
        <p:blipFill>
          <a:blip r:embed="rId3"/>
          <a:srcRect/>
          <a:stretch>
            <a:fillRect/>
          </a:stretch>
        </p:blipFill>
        <p:spPr bwMode="auto">
          <a:xfrm>
            <a:off x="1072444" y="1448939"/>
            <a:ext cx="2888074" cy="1956542"/>
          </a:xfrm>
          <a:prstGeom prst="rect">
            <a:avLst/>
          </a:prstGeom>
          <a:ln>
            <a:noFill/>
          </a:ln>
          <a:effectLst>
            <a:outerShdw blurRad="292100" dist="139700" dir="2700000" algn="tl" rotWithShape="0">
              <a:srgbClr val="333333">
                <a:alpha val="65000"/>
              </a:srgbClr>
            </a:outerShdw>
          </a:effectLst>
        </p:spPr>
      </p:pic>
      <p:grpSp>
        <p:nvGrpSpPr>
          <p:cNvPr id="25" name="Group 9"/>
          <p:cNvGrpSpPr>
            <a:grpSpLocks/>
          </p:cNvGrpSpPr>
          <p:nvPr/>
        </p:nvGrpSpPr>
        <p:grpSpPr bwMode="auto">
          <a:xfrm>
            <a:off x="4891852" y="1337517"/>
            <a:ext cx="3198518" cy="2067964"/>
            <a:chOff x="2011363" y="2590800"/>
            <a:chExt cx="4237037" cy="2689225"/>
          </a:xfrm>
        </p:grpSpPr>
        <p:pic>
          <p:nvPicPr>
            <p:cNvPr id="26" name="Picture 2" descr="hall layout_MLA"/>
            <p:cNvPicPr>
              <a:picLocks noChangeAspect="1" noChangeArrowheads="1"/>
            </p:cNvPicPr>
            <p:nvPr/>
          </p:nvPicPr>
          <p:blipFill>
            <a:blip r:embed="rId4" cstate="print"/>
            <a:srcRect/>
            <a:stretch>
              <a:fillRect/>
            </a:stretch>
          </p:blipFill>
          <p:spPr bwMode="auto">
            <a:xfrm>
              <a:off x="2011363" y="2895600"/>
              <a:ext cx="4237037" cy="2384425"/>
            </a:xfrm>
            <a:prstGeom prst="rect">
              <a:avLst/>
            </a:prstGeom>
            <a:ln>
              <a:noFill/>
            </a:ln>
            <a:effectLst>
              <a:outerShdw blurRad="292100" dist="139700" dir="2700000" algn="tl" rotWithShape="0">
                <a:srgbClr val="333333">
                  <a:alpha val="65000"/>
                </a:srgbClr>
              </a:outerShdw>
            </a:effectLst>
          </p:spPr>
        </p:pic>
        <p:sp>
          <p:nvSpPr>
            <p:cNvPr id="27" name="Rectangle 4"/>
            <p:cNvSpPr>
              <a:spLocks noChangeArrowheads="1"/>
            </p:cNvSpPr>
            <p:nvPr/>
          </p:nvSpPr>
          <p:spPr bwMode="auto">
            <a:xfrm>
              <a:off x="3352800" y="2590800"/>
              <a:ext cx="1524000" cy="600075"/>
            </a:xfrm>
            <a:prstGeom prst="rect">
              <a:avLst/>
            </a:prstGeom>
            <a:noFill/>
            <a:ln w="9525">
              <a:noFill/>
              <a:miter lim="800000"/>
              <a:headEnd/>
              <a:tailEnd/>
            </a:ln>
          </p:spPr>
          <p:txBody>
            <a:bodyPr anchor="ctr">
              <a:spAutoFit/>
            </a:bodyPr>
            <a:lstStyle/>
            <a:p>
              <a:pPr algn="ctr" eaLnBrk="0" hangingPunct="0"/>
              <a:r>
                <a:rPr lang="en-GB" sz="1500" b="1">
                  <a:solidFill>
                    <a:srgbClr val="002060"/>
                  </a:solidFill>
                  <a:ea typeface="Times New Roman" pitchFamily="18" charset="0"/>
                  <a:cs typeface="Arial" charset="0"/>
                </a:rPr>
                <a:t>The Setting</a:t>
              </a:r>
              <a:endParaRPr lang="en-US" sz="1500">
                <a:ea typeface="Times New Roman" pitchFamily="18" charset="0"/>
                <a:cs typeface="Arial" charset="0"/>
              </a:endParaRPr>
            </a:p>
            <a:p>
              <a:pPr algn="ctr" eaLnBrk="0" hangingPunct="0"/>
              <a:endParaRPr lang="en-US">
                <a:ea typeface="Times New Roman" pitchFamily="18" charset="0"/>
                <a:cs typeface="Arial" charset="0"/>
              </a:endParaRPr>
            </a:p>
          </p:txBody>
        </p:sp>
      </p:grpSp>
    </p:spTree>
    <p:extLst>
      <p:ext uri="{BB962C8B-B14F-4D97-AF65-F5344CB8AC3E}">
        <p14:creationId xmlns:p14="http://schemas.microsoft.com/office/powerpoint/2010/main" val="43633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en" sz="2000" b="1" i="0" u="none" strike="noStrike" cap="none" dirty="0" smtClean="0">
                <a:solidFill>
                  <a:srgbClr val="FFFFFF"/>
                </a:solidFill>
                <a:latin typeface="Roboto Condensed"/>
                <a:ea typeface="Roboto Condensed"/>
                <a:cs typeface="Roboto Condensed"/>
                <a:sym typeface="Roboto Condensed"/>
              </a:rPr>
              <a:t>Commercial Investment </a:t>
            </a:r>
            <a:endParaRPr sz="2000" b="1" i="0" u="none" strike="noStrike" cap="none" dirty="0">
              <a:solidFill>
                <a:srgbClr val="FFFFFF"/>
              </a:solidFill>
              <a:latin typeface="Roboto Condensed"/>
              <a:ea typeface="Roboto Condensed"/>
              <a:cs typeface="Roboto Condensed"/>
              <a:sym typeface="Roboto Condensed"/>
            </a:endParaRPr>
          </a:p>
        </p:txBody>
      </p:sp>
      <p:sp>
        <p:nvSpPr>
          <p:cNvPr id="207" name="Shape 20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1" i="0" u="none" strike="noStrike" cap="none">
                <a:solidFill>
                  <a:srgbClr val="FFFFFF"/>
                </a:solidFill>
                <a:latin typeface="Roboto Condensed"/>
                <a:ea typeface="Roboto Condensed"/>
                <a:cs typeface="Roboto Condensed"/>
                <a:sym typeface="Roboto Condensed"/>
              </a:rPr>
              <a:t>3</a:t>
            </a:fld>
            <a:endParaRPr sz="1200" b="1" i="0" u="none" strike="noStrike" cap="none">
              <a:solidFill>
                <a:srgbClr val="FFFFFF"/>
              </a:solidFill>
              <a:latin typeface="Roboto Condensed"/>
              <a:ea typeface="Roboto Condensed"/>
              <a:cs typeface="Roboto Condensed"/>
              <a:sym typeface="Roboto Condensed"/>
            </a:endParaRPr>
          </a:p>
        </p:txBody>
      </p:sp>
      <p:grpSp>
        <p:nvGrpSpPr>
          <p:cNvPr id="231" name="Shape 231"/>
          <p:cNvGrpSpPr/>
          <p:nvPr/>
        </p:nvGrpSpPr>
        <p:grpSpPr>
          <a:xfrm>
            <a:off x="312466" y="587261"/>
            <a:ext cx="309022" cy="376837"/>
            <a:chOff x="596350" y="929175"/>
            <a:chExt cx="407950" cy="497475"/>
          </a:xfrm>
        </p:grpSpPr>
        <p:sp>
          <p:nvSpPr>
            <p:cNvPr id="232" name="Shape 23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Shape 23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Shape 23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Shape 23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Shape 23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Shape 23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Shape 23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 name="Shape 241"/>
          <p:cNvSpPr txBox="1"/>
          <p:nvPr/>
        </p:nvSpPr>
        <p:spPr>
          <a:xfrm>
            <a:off x="4252231" y="1498752"/>
            <a:ext cx="810374" cy="2616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300" b="0" i="0" u="none" strike="noStrike" cap="none" dirty="0">
              <a:solidFill>
                <a:srgbClr val="000000"/>
              </a:solidFill>
              <a:latin typeface="Calibri"/>
              <a:ea typeface="Calibri"/>
              <a:cs typeface="Calibri"/>
              <a:sym typeface="Calibri"/>
            </a:endParaRPr>
          </a:p>
        </p:txBody>
      </p:sp>
      <p:sp>
        <p:nvSpPr>
          <p:cNvPr id="242" name="Shape 242"/>
          <p:cNvSpPr txBox="1"/>
          <p:nvPr/>
        </p:nvSpPr>
        <p:spPr>
          <a:xfrm>
            <a:off x="5795514" y="1511421"/>
            <a:ext cx="731190" cy="2616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300" b="0" i="0" u="none" strike="noStrike" cap="none" dirty="0">
              <a:solidFill>
                <a:srgbClr val="000000"/>
              </a:solidFill>
              <a:latin typeface="Calibri"/>
              <a:ea typeface="Calibri"/>
              <a:cs typeface="Calibri"/>
              <a:sym typeface="Calibri"/>
            </a:endParaRPr>
          </a:p>
        </p:txBody>
      </p:sp>
      <p:graphicFrame>
        <p:nvGraphicFramePr>
          <p:cNvPr id="31" name="Table 30">
            <a:extLst>
              <a:ext uri="{FF2B5EF4-FFF2-40B4-BE49-F238E27FC236}">
                <a16:creationId xmlns:a16="http://schemas.microsoft.com/office/drawing/2014/main" xmlns="" id="{D9425C76-C565-41E2-A760-F8F159398693}"/>
              </a:ext>
            </a:extLst>
          </p:cNvPr>
          <p:cNvGraphicFramePr>
            <a:graphicFrameLocks noGrp="1"/>
          </p:cNvGraphicFramePr>
          <p:nvPr>
            <p:extLst>
              <p:ext uri="{D42A27DB-BD31-4B8C-83A1-F6EECF244321}">
                <p14:modId xmlns:p14="http://schemas.microsoft.com/office/powerpoint/2010/main" val="2754151204"/>
              </p:ext>
            </p:extLst>
          </p:nvPr>
        </p:nvGraphicFramePr>
        <p:xfrm>
          <a:off x="235185" y="1354666"/>
          <a:ext cx="8626593" cy="3701912"/>
        </p:xfrm>
        <a:graphic>
          <a:graphicData uri="http://schemas.openxmlformats.org/drawingml/2006/table">
            <a:tbl>
              <a:tblPr>
                <a:tableStyleId>{5DA37D80-6434-44D0-A028-1B22A696006F}</a:tableStyleId>
              </a:tblPr>
              <a:tblGrid>
                <a:gridCol w="3904074">
                  <a:extLst>
                    <a:ext uri="{9D8B030D-6E8A-4147-A177-3AD203B41FA5}">
                      <a16:colId xmlns:a16="http://schemas.microsoft.com/office/drawing/2014/main" xmlns="" val="20000"/>
                    </a:ext>
                  </a:extLst>
                </a:gridCol>
                <a:gridCol w="3132667"/>
                <a:gridCol w="1589852">
                  <a:extLst>
                    <a:ext uri="{9D8B030D-6E8A-4147-A177-3AD203B41FA5}">
                      <a16:colId xmlns:a16="http://schemas.microsoft.com/office/drawing/2014/main" xmlns="" val="20002"/>
                    </a:ext>
                  </a:extLst>
                </a:gridCol>
              </a:tblGrid>
              <a:tr h="249619">
                <a:tc gridSpan="3">
                  <a:txBody>
                    <a:bodyPr/>
                    <a:lstStyle/>
                    <a:p>
                      <a:pPr algn="ctr" fontAlgn="ctr"/>
                      <a:endParaRPr lang="en-US" sz="1100" u="sng" strike="noStrike" dirty="0">
                        <a:effectLst/>
                      </a:endParaRPr>
                    </a:p>
                    <a:p>
                      <a:pPr algn="ctr" fontAlgn="ctr"/>
                      <a:r>
                        <a:rPr lang="en-US" sz="1100" b="1" u="none" strike="noStrike" dirty="0">
                          <a:effectLst/>
                        </a:rPr>
                        <a:t>Diagnosis &amp; Design (For the whole Intervention </a:t>
                      </a:r>
                      <a:r>
                        <a:rPr lang="mr-IN" sz="1100" b="1" u="none" strike="noStrike" dirty="0">
                          <a:effectLst/>
                        </a:rPr>
                        <a:t>–</a:t>
                      </a:r>
                      <a:r>
                        <a:rPr lang="en-US" sz="1100" b="1" u="none" strike="noStrike" dirty="0">
                          <a:effectLst/>
                        </a:rPr>
                        <a:t> one time cost)</a:t>
                      </a:r>
                      <a:endParaRPr lang="en-US" sz="1100" b="1" i="0" u="none" strike="noStrike" dirty="0">
                        <a:solidFill>
                          <a:schemeClr val="bg1"/>
                        </a:solidFill>
                        <a:effectLst/>
                        <a:latin typeface="+mn-lt"/>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78797">
                <a:tc gridSpan="2">
                  <a:txBody>
                    <a:bodyPr/>
                    <a:lstStyle/>
                    <a:p>
                      <a:pPr algn="ctr" fontAlgn="ctr"/>
                      <a:r>
                        <a:rPr lang="en-US" sz="1100" u="none" strike="noStrike" baseline="0" dirty="0">
                          <a:effectLst/>
                        </a:rPr>
                        <a:t>Half-day diagnostic Interviews</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dirty="0">
                          <a:effectLst/>
                        </a:rPr>
                        <a:t>Half-day design (</a:t>
                      </a:r>
                      <a:r>
                        <a:rPr lang="en-US" sz="1100" u="none" strike="noStrike" baseline="0" dirty="0">
                          <a:effectLst/>
                        </a:rPr>
                        <a:t> creating report, customizing design, presentation of design</a:t>
                      </a:r>
                      <a:r>
                        <a:rPr lang="en-US" sz="1100" u="none" strike="noStrike" dirty="0">
                          <a:effectLst/>
                        </a:rPr>
                        <a:t>)</a:t>
                      </a:r>
                      <a:endParaRPr lang="en-US" sz="1100" b="0" i="0" u="none" strike="noStrike" dirty="0">
                        <a:solidFill>
                          <a:schemeClr val="bg1"/>
                        </a:solidFill>
                        <a:effectLst/>
                        <a:latin typeface="+mn-lt"/>
                      </a:endParaRPr>
                    </a:p>
                  </a:txBody>
                  <a:tcPr marL="8532" marR="8532" marT="8532" marB="0" anchor="ctr"/>
                </a:tc>
                <a:tc hMerge="1">
                  <a:txBody>
                    <a:bodyPr/>
                    <a:lstStyle/>
                    <a:p>
                      <a:endParaRPr lang="en-US"/>
                    </a:p>
                  </a:txBody>
                  <a:tcPr/>
                </a:tc>
                <a:tc>
                  <a:txBody>
                    <a:bodyPr/>
                    <a:lstStyle/>
                    <a:p>
                      <a:pPr algn="ctr" fontAlgn="t"/>
                      <a:endParaRPr lang="en-US" sz="1100" u="none" strike="noStrike" dirty="0">
                        <a:effectLst/>
                      </a:endParaRPr>
                    </a:p>
                    <a:p>
                      <a:pPr algn="l" fontAlgn="t"/>
                      <a:r>
                        <a:rPr lang="en-US" sz="1100" u="none" strike="noStrike" dirty="0" smtClean="0">
                          <a:effectLst/>
                        </a:rPr>
                        <a:t>INR 70,000/-</a:t>
                      </a:r>
                      <a:endParaRPr lang="en-US" sz="1100" b="0" i="0" u="none" strike="noStrike" dirty="0">
                        <a:solidFill>
                          <a:schemeClr val="bg1"/>
                        </a:solidFill>
                        <a:effectLst/>
                        <a:latin typeface="+mn-lt"/>
                      </a:endParaRPr>
                    </a:p>
                  </a:txBody>
                  <a:tcPr marL="8532" marR="8532" marT="8532" marB="0"/>
                </a:tc>
                <a:extLst>
                  <a:ext uri="{0D108BD9-81ED-4DB2-BD59-A6C34878D82A}">
                    <a16:rowId xmlns:a16="http://schemas.microsoft.com/office/drawing/2014/main" xmlns="" val="10001"/>
                  </a:ext>
                </a:extLst>
              </a:tr>
              <a:tr h="242703">
                <a:tc gridSpan="3">
                  <a:txBody>
                    <a:bodyPr/>
                    <a:lstStyle/>
                    <a:p>
                      <a:pPr algn="ctr" fontAlgn="t"/>
                      <a:endParaRPr lang="en-US" sz="1100" u="sng" strike="noStrike" dirty="0">
                        <a:effectLst/>
                      </a:endParaRPr>
                    </a:p>
                    <a:p>
                      <a:pPr algn="ctr" fontAlgn="t"/>
                      <a:r>
                        <a:rPr lang="en-US" sz="1100" b="1" u="none" strike="noStrike" dirty="0">
                          <a:effectLst/>
                        </a:rPr>
                        <a:t>Delivery (for </a:t>
                      </a:r>
                      <a:r>
                        <a:rPr lang="en-US" sz="1100" b="1" u="none" strike="noStrike" dirty="0" smtClean="0">
                          <a:effectLst/>
                        </a:rPr>
                        <a:t>80 </a:t>
                      </a:r>
                      <a:r>
                        <a:rPr lang="en-US" sz="1100" b="1" u="none" strike="noStrike" dirty="0">
                          <a:effectLst/>
                        </a:rPr>
                        <a:t>participants)</a:t>
                      </a:r>
                      <a:endParaRPr lang="en-US" sz="1100" b="1" i="0" u="none" strike="noStrike" dirty="0">
                        <a:solidFill>
                          <a:schemeClr val="bg1"/>
                        </a:solidFill>
                        <a:effectLst/>
                        <a:latin typeface="+mn-lt"/>
                      </a:endParaRPr>
                    </a:p>
                  </a:txBody>
                  <a:tcPr marL="8532" marR="8532" marT="8532"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40809">
                <a:tc>
                  <a:txBody>
                    <a:bodyPr/>
                    <a:lstStyle/>
                    <a:p>
                      <a:pPr algn="ctr" fontAlgn="t"/>
                      <a:r>
                        <a:rPr lang="en-US" sz="1100" b="1" u="none" strike="noStrike" dirty="0">
                          <a:effectLst/>
                        </a:rPr>
                        <a:t>Activity </a:t>
                      </a:r>
                      <a:endParaRPr lang="en-US" sz="1100" b="1" i="0" u="none" strike="noStrike" dirty="0">
                        <a:solidFill>
                          <a:schemeClr val="bg1"/>
                        </a:solidFill>
                        <a:effectLst/>
                        <a:latin typeface="+mn-lt"/>
                      </a:endParaRPr>
                    </a:p>
                  </a:txBody>
                  <a:tcPr marL="8532" marR="8532" marT="8532" marB="0"/>
                </a:tc>
                <a:tc>
                  <a:txBody>
                    <a:bodyPr/>
                    <a:lstStyle/>
                    <a:p>
                      <a:pPr algn="ctr" fontAlgn="t"/>
                      <a:r>
                        <a:rPr lang="en-US" sz="1100" b="1" u="none" strike="noStrike" dirty="0">
                          <a:effectLst/>
                        </a:rPr>
                        <a:t>Investment</a:t>
                      </a:r>
                      <a:endParaRPr lang="en-US" sz="1100" b="1" i="0" u="none" strike="noStrike" dirty="0">
                        <a:solidFill>
                          <a:schemeClr val="bg1"/>
                        </a:solidFill>
                        <a:effectLst/>
                        <a:latin typeface="+mn-lt"/>
                      </a:endParaRPr>
                    </a:p>
                  </a:txBody>
                  <a:tcPr marL="8532" marR="8532" marT="8532" marB="0"/>
                </a:tc>
                <a:tc>
                  <a:txBody>
                    <a:bodyPr/>
                    <a:lstStyle/>
                    <a:p>
                      <a:pPr algn="ctr" fontAlgn="t"/>
                      <a:r>
                        <a:rPr lang="en-US" sz="1100" b="1" u="none" strike="noStrike" kern="1200" dirty="0">
                          <a:effectLst/>
                        </a:rPr>
                        <a:t> Total Amount</a:t>
                      </a:r>
                      <a:endParaRPr lang="en-US" sz="1100" b="1" u="none" strike="noStrike" kern="1200" dirty="0">
                        <a:solidFill>
                          <a:schemeClr val="bg1"/>
                        </a:solidFill>
                        <a:effectLst/>
                        <a:latin typeface="+mn-lt"/>
                        <a:ea typeface="+mn-ea"/>
                        <a:cs typeface="+mn-cs"/>
                      </a:endParaRPr>
                    </a:p>
                  </a:txBody>
                  <a:tcPr marL="8532" marR="8532" marT="8532" marB="0"/>
                </a:tc>
                <a:extLst>
                  <a:ext uri="{0D108BD9-81ED-4DB2-BD59-A6C34878D82A}">
                    <a16:rowId xmlns:a16="http://schemas.microsoft.com/office/drawing/2014/main" xmlns="" val="10003"/>
                  </a:ext>
                </a:extLst>
              </a:tr>
              <a:tr h="1142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u="non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u="non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u="none" kern="1200" baseline="0" dirty="0" smtClean="0"/>
                        <a:t>Professional </a:t>
                      </a:r>
                      <a:r>
                        <a:rPr lang="en-US" sz="1100" u="none" kern="1200" baseline="0" dirty="0"/>
                        <a:t>fee for delivery of </a:t>
                      </a:r>
                      <a:r>
                        <a:rPr lang="en-US" sz="1100" u="none" kern="1200" baseline="0" dirty="0" smtClean="0"/>
                        <a:t>half </a:t>
                      </a:r>
                      <a:r>
                        <a:rPr lang="mr-IN" sz="1100" u="none" kern="1200" baseline="0" dirty="0" smtClean="0"/>
                        <a:t>–</a:t>
                      </a:r>
                      <a:r>
                        <a:rPr lang="en-US" sz="1100" u="none" kern="1200" baseline="0" dirty="0" smtClean="0"/>
                        <a:t> day workshop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u="non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u="non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u="non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u="none" kern="1200" baseline="0" dirty="0" smtClean="0"/>
                        <a:t>Learning material, folders</a:t>
                      </a:r>
                      <a:endParaRPr lang="en-US" sz="1100" u="none" kern="1200" baseline="0" dirty="0"/>
                    </a:p>
                  </a:txBody>
                  <a:tcPr marL="8532" marR="8532" marT="8532" marB="0"/>
                </a:tc>
                <a:tc>
                  <a:txBody>
                    <a:bodyPr/>
                    <a:lstStyle/>
                    <a:p>
                      <a:pPr marL="0" marR="0" algn="l" defTabSz="914400" rtl="0" eaLnBrk="1" latinLnBrk="0" hangingPunct="1">
                        <a:lnSpc>
                          <a:spcPct val="100000"/>
                        </a:lnSpc>
                        <a:spcBef>
                          <a:spcPts val="0"/>
                        </a:spcBef>
                        <a:spcAft>
                          <a:spcPts val="0"/>
                        </a:spcAft>
                      </a:pPr>
                      <a:r>
                        <a:rPr lang="en-US" sz="1100" kern="1200" baseline="0" dirty="0" smtClean="0"/>
                        <a:t>INR 70,000 </a:t>
                      </a:r>
                      <a:r>
                        <a:rPr lang="en-US" sz="1100" kern="1200" baseline="0" dirty="0"/>
                        <a:t>per day per consultant X </a:t>
                      </a:r>
                      <a:r>
                        <a:rPr lang="en-US" sz="1100" kern="1200" baseline="0" dirty="0" smtClean="0"/>
                        <a:t> half day </a:t>
                      </a:r>
                      <a:r>
                        <a:rPr lang="en-US" sz="1100" kern="1200" baseline="0" dirty="0"/>
                        <a:t>X </a:t>
                      </a:r>
                      <a:r>
                        <a:rPr lang="en-US" sz="1100" kern="1200" baseline="0" dirty="0" smtClean="0"/>
                        <a:t>3-4 </a:t>
                      </a:r>
                      <a:r>
                        <a:rPr lang="en-US" sz="1100" kern="1200" baseline="0" dirty="0" smtClean="0"/>
                        <a:t>consultants (For main </a:t>
                      </a:r>
                      <a:r>
                        <a:rPr lang="en-US" sz="1100" kern="1200" baseline="0" dirty="0" smtClean="0"/>
                        <a:t>delivery </a:t>
                      </a:r>
                      <a:r>
                        <a:rPr lang="mr-IN" sz="1100" kern="1200" baseline="0" dirty="0" smtClean="0"/>
                        <a:t>–</a:t>
                      </a:r>
                      <a:r>
                        <a:rPr lang="en-US" sz="1100" kern="1200" baseline="0" dirty="0" smtClean="0"/>
                        <a:t> to be decided by Maynard Leigh post Diagnosis &amp; Design) </a:t>
                      </a:r>
                      <a:r>
                        <a:rPr lang="en-US" sz="1100" kern="1200" baseline="0" dirty="0" smtClean="0"/>
                        <a:t>+ INR 70,000 per day per consultant X one day X 1 consultant (For 13</a:t>
                      </a:r>
                      <a:r>
                        <a:rPr lang="en-US" sz="1100" kern="1200" baseline="30000" dirty="0" smtClean="0"/>
                        <a:t>th</a:t>
                      </a:r>
                      <a:r>
                        <a:rPr lang="en-US" sz="1100" kern="1200" baseline="0" dirty="0" smtClean="0"/>
                        <a:t> sit through)</a:t>
                      </a:r>
                    </a:p>
                    <a:p>
                      <a:pPr marL="0" marR="0" algn="l" defTabSz="914400" rtl="0" eaLnBrk="1" latinLnBrk="0" hangingPunct="1">
                        <a:lnSpc>
                          <a:spcPct val="100000"/>
                        </a:lnSpc>
                        <a:spcBef>
                          <a:spcPts val="0"/>
                        </a:spcBef>
                        <a:spcAft>
                          <a:spcPts val="0"/>
                        </a:spcAft>
                      </a:pPr>
                      <a:endParaRPr lang="en-US" sz="1100" kern="1200" baseline="0" dirty="0" smtClean="0"/>
                    </a:p>
                    <a:p>
                      <a:pPr marL="0" marR="0" algn="l" defTabSz="914400" rtl="0" eaLnBrk="1" latinLnBrk="0" hangingPunct="1">
                        <a:lnSpc>
                          <a:spcPct val="100000"/>
                        </a:lnSpc>
                        <a:spcBef>
                          <a:spcPts val="0"/>
                        </a:spcBef>
                        <a:spcAft>
                          <a:spcPts val="0"/>
                        </a:spcAft>
                      </a:pPr>
                      <a:r>
                        <a:rPr lang="en-US" sz="1100" kern="1200" baseline="0" dirty="0" smtClean="0"/>
                        <a:t>INR 150 per participant X 80 participants </a:t>
                      </a:r>
                    </a:p>
                    <a:p>
                      <a:pPr marL="0" marR="0" algn="l" defTabSz="914400" rtl="0" eaLnBrk="1" latinLnBrk="0" hangingPunct="1">
                        <a:lnSpc>
                          <a:spcPct val="100000"/>
                        </a:lnSpc>
                        <a:spcBef>
                          <a:spcPts val="0"/>
                        </a:spcBef>
                        <a:spcAft>
                          <a:spcPts val="0"/>
                        </a:spcAft>
                      </a:pPr>
                      <a:endParaRPr lang="en-US" sz="1100" kern="1200" baseline="0" dirty="0" smtClean="0"/>
                    </a:p>
                  </a:txBody>
                  <a:tcPr marL="8532" marR="8532" marT="8532"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t>INR</a:t>
                      </a:r>
                      <a:r>
                        <a:rPr lang="en-US" sz="1100" kern="1200" baseline="0" dirty="0" smtClean="0"/>
                        <a:t> 2,41,600/-</a:t>
                      </a:r>
                      <a:endParaRPr lang="en-US" sz="11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t>INR 12,000/-</a:t>
                      </a:r>
                    </a:p>
                  </a:txBody>
                  <a:tcPr marL="8532" marR="8532" marT="8532" marB="0"/>
                </a:tc>
                <a:extLst>
                  <a:ext uri="{0D108BD9-81ED-4DB2-BD59-A6C34878D82A}">
                    <a16:rowId xmlns:a16="http://schemas.microsoft.com/office/drawing/2014/main" xmlns="" val="10004"/>
                  </a:ext>
                </a:extLst>
              </a:tr>
              <a:tr h="242703">
                <a:tc gridSpan="2">
                  <a:txBody>
                    <a:bodyPr/>
                    <a:lstStyle/>
                    <a:p>
                      <a:pPr algn="ctr" fontAlgn="t"/>
                      <a:endParaRPr lang="en-US" sz="1100" u="none" strike="noStrike" dirty="0">
                        <a:effectLst/>
                      </a:endParaRPr>
                    </a:p>
                    <a:p>
                      <a:pPr algn="ctr" fontAlgn="t"/>
                      <a:r>
                        <a:rPr lang="en-US" sz="1100" u="none" strike="noStrike" dirty="0">
                          <a:effectLst/>
                        </a:rPr>
                        <a:t>Total Investment </a:t>
                      </a:r>
                      <a:r>
                        <a:rPr lang="en-US" sz="1100" u="none" strike="noStrike" dirty="0" smtClean="0">
                          <a:effectLst/>
                        </a:rPr>
                        <a:t>for learning</a:t>
                      </a:r>
                      <a:r>
                        <a:rPr lang="en-US" sz="1100" u="none" strike="noStrike" baseline="0" dirty="0" smtClean="0">
                          <a:effectLst/>
                        </a:rPr>
                        <a:t> </a:t>
                      </a:r>
                      <a:r>
                        <a:rPr lang="en-US" sz="1100" u="none" strike="noStrike" dirty="0" smtClean="0">
                          <a:effectLst/>
                        </a:rPr>
                        <a:t>event covering 80 </a:t>
                      </a:r>
                      <a:r>
                        <a:rPr lang="en-US" sz="1100" u="none" strike="noStrike" dirty="0">
                          <a:effectLst/>
                        </a:rPr>
                        <a:t>participants</a:t>
                      </a:r>
                      <a:endParaRPr lang="en-US" sz="1100" b="0" i="0" u="none" strike="noStrike" dirty="0">
                        <a:solidFill>
                          <a:schemeClr val="bg1"/>
                        </a:solidFill>
                        <a:effectLst/>
                        <a:latin typeface="+mn-lt"/>
                      </a:endParaRPr>
                    </a:p>
                  </a:txBody>
                  <a:tcPr marL="8532" marR="8532" marT="8532" marB="0"/>
                </a:tc>
                <a:tc hMerge="1">
                  <a:txBody>
                    <a:bodyPr/>
                    <a:lstStyle/>
                    <a:p>
                      <a:endParaRPr lang="en-US"/>
                    </a:p>
                  </a:txBody>
                  <a:tcPr/>
                </a:tc>
                <a:tc>
                  <a:txBody>
                    <a:bodyPr/>
                    <a:lstStyle/>
                    <a:p>
                      <a:pPr algn="just" fontAlgn="t"/>
                      <a:endParaRPr lang="en-US" sz="1100" u="none" strike="noStrike" dirty="0">
                        <a:effectLst/>
                      </a:endParaRPr>
                    </a:p>
                    <a:p>
                      <a:pPr algn="just" fontAlgn="t"/>
                      <a:r>
                        <a:rPr lang="en-US" sz="1100" u="none" strike="noStrike" dirty="0" smtClean="0">
                          <a:effectLst/>
                        </a:rPr>
                        <a:t>INR 3,23,600/-</a:t>
                      </a:r>
                      <a:endParaRPr lang="en-US" sz="1100" u="none" strike="noStrike" dirty="0">
                        <a:solidFill>
                          <a:schemeClr val="bg1"/>
                        </a:solidFill>
                        <a:effectLst/>
                        <a:latin typeface="+mn-lt"/>
                      </a:endParaRPr>
                    </a:p>
                  </a:txBody>
                  <a:tcPr marL="8532" marR="8532" marT="8532" marB="0"/>
                </a:tc>
                <a:extLst>
                  <a:ext uri="{0D108BD9-81ED-4DB2-BD59-A6C34878D82A}">
                    <a16:rowId xmlns:a16="http://schemas.microsoft.com/office/drawing/2014/main" xmlns="" val="10005"/>
                  </a:ext>
                </a:extLst>
              </a:tr>
              <a:tr h="242703">
                <a:tc gridSpan="2">
                  <a:txBody>
                    <a:bodyPr/>
                    <a:lstStyle/>
                    <a:p>
                      <a:pPr algn="ctr" fontAlgn="t"/>
                      <a:endParaRPr lang="en-US" sz="1100" b="0" i="0" u="none" strike="noStrike" dirty="0" smtClean="0">
                        <a:solidFill>
                          <a:srgbClr val="000000"/>
                        </a:solidFill>
                        <a:effectLst/>
                        <a:latin typeface="+mn-lt"/>
                      </a:endParaRPr>
                    </a:p>
                    <a:p>
                      <a:pPr algn="ctr" fontAlgn="t"/>
                      <a:r>
                        <a:rPr lang="en-US" sz="1100" b="0" i="0" u="none" strike="noStrike" dirty="0" smtClean="0">
                          <a:solidFill>
                            <a:srgbClr val="000000"/>
                          </a:solidFill>
                          <a:effectLst/>
                          <a:latin typeface="+mn-lt"/>
                        </a:rPr>
                        <a:t>Discount</a:t>
                      </a:r>
                      <a:r>
                        <a:rPr lang="en-US" sz="1100" b="0" i="0" u="none" strike="noStrike" baseline="0" dirty="0" smtClean="0">
                          <a:solidFill>
                            <a:srgbClr val="000000"/>
                          </a:solidFill>
                          <a:effectLst/>
                          <a:latin typeface="+mn-lt"/>
                        </a:rPr>
                        <a:t> offered </a:t>
                      </a:r>
                      <a:r>
                        <a:rPr lang="en-US" sz="1100" b="0" i="0" u="none" strike="noStrike" baseline="0" dirty="0" smtClean="0">
                          <a:solidFill>
                            <a:srgbClr val="000000"/>
                          </a:solidFill>
                          <a:effectLst/>
                          <a:latin typeface="+mn-lt"/>
                        </a:rPr>
                        <a:t>(For sit through + diagnosis)</a:t>
                      </a:r>
                      <a:endParaRPr lang="en-US" sz="1100" b="0" i="0" u="none" strike="noStrike" dirty="0">
                        <a:solidFill>
                          <a:srgbClr val="000000"/>
                        </a:solidFill>
                        <a:effectLst/>
                        <a:latin typeface="+mn-lt"/>
                      </a:endParaRPr>
                    </a:p>
                  </a:txBody>
                  <a:tcPr marL="8532" marR="8532" marT="8532" marB="0"/>
                </a:tc>
                <a:tc hMerge="1">
                  <a:txBody>
                    <a:bodyPr/>
                    <a:lstStyle/>
                    <a:p>
                      <a:endParaRPr lang="en-US"/>
                    </a:p>
                  </a:txBody>
                  <a:tcPr/>
                </a:tc>
                <a:tc>
                  <a:txBody>
                    <a:bodyPr/>
                    <a:lstStyle/>
                    <a:p>
                      <a:pPr algn="just" fontAlgn="t"/>
                      <a:endParaRPr lang="en-US" sz="1100" u="none" strike="noStrike" dirty="0" smtClean="0">
                        <a:solidFill>
                          <a:srgbClr val="000000"/>
                        </a:solidFill>
                        <a:effectLst/>
                        <a:latin typeface="+mn-lt"/>
                      </a:endParaRPr>
                    </a:p>
                    <a:p>
                      <a:pPr algn="just" fontAlgn="t"/>
                      <a:r>
                        <a:rPr lang="en-US" sz="1100" u="none" strike="noStrike" dirty="0" smtClean="0">
                          <a:solidFill>
                            <a:srgbClr val="000000"/>
                          </a:solidFill>
                          <a:effectLst/>
                          <a:latin typeface="+mn-lt"/>
                        </a:rPr>
                        <a:t>INR 1,13,600/-</a:t>
                      </a:r>
                      <a:endParaRPr lang="en-US" sz="1100" u="none" strike="noStrike" dirty="0">
                        <a:solidFill>
                          <a:srgbClr val="000000"/>
                        </a:solidFill>
                        <a:effectLst/>
                        <a:latin typeface="+mn-lt"/>
                      </a:endParaRPr>
                    </a:p>
                  </a:txBody>
                  <a:tcPr marL="8532" marR="8532" marT="8532" marB="0"/>
                </a:tc>
              </a:tr>
              <a:tr h="242703">
                <a:tc gridSpan="2">
                  <a:txBody>
                    <a:bodyPr/>
                    <a:lstStyle/>
                    <a:p>
                      <a:pPr algn="ctr" fontAlgn="t"/>
                      <a:endParaRPr lang="en-US" sz="1100" b="1" i="0" u="none" strike="noStrike" dirty="0" smtClean="0">
                        <a:solidFill>
                          <a:srgbClr val="000000"/>
                        </a:solidFill>
                        <a:effectLst/>
                        <a:latin typeface="+mn-lt"/>
                      </a:endParaRPr>
                    </a:p>
                    <a:p>
                      <a:pPr algn="ctr" fontAlgn="t"/>
                      <a:r>
                        <a:rPr lang="en-US" sz="1100" b="1" i="0" u="none" strike="noStrike" dirty="0" smtClean="0">
                          <a:solidFill>
                            <a:srgbClr val="000000"/>
                          </a:solidFill>
                          <a:effectLst/>
                          <a:latin typeface="+mn-lt"/>
                        </a:rPr>
                        <a:t>Final investment for </a:t>
                      </a:r>
                      <a:r>
                        <a:rPr lang="en-US" sz="1100" b="1" u="none" strike="noStrike" dirty="0" smtClean="0">
                          <a:effectLst/>
                        </a:rPr>
                        <a:t>for learning</a:t>
                      </a:r>
                      <a:r>
                        <a:rPr lang="en-US" sz="1100" b="1" u="none" strike="noStrike" baseline="0" dirty="0" smtClean="0">
                          <a:effectLst/>
                        </a:rPr>
                        <a:t> </a:t>
                      </a:r>
                      <a:r>
                        <a:rPr lang="en-US" sz="1100" b="1" u="none" strike="noStrike" dirty="0" smtClean="0">
                          <a:effectLst/>
                        </a:rPr>
                        <a:t>event covering 80 participants</a:t>
                      </a:r>
                      <a:endParaRPr lang="en-US" sz="1100" b="1" i="0" u="none" strike="noStrike" dirty="0">
                        <a:solidFill>
                          <a:schemeClr val="bg1"/>
                        </a:solidFill>
                        <a:effectLst/>
                        <a:latin typeface="+mn-lt"/>
                      </a:endParaRPr>
                    </a:p>
                  </a:txBody>
                  <a:tcPr marL="8532" marR="8532" marT="8532" marB="0"/>
                </a:tc>
                <a:tc hMerge="1">
                  <a:txBody>
                    <a:bodyPr/>
                    <a:lstStyle/>
                    <a:p>
                      <a:endParaRPr lang="en-US"/>
                    </a:p>
                  </a:txBody>
                  <a:tcPr/>
                </a:tc>
                <a:tc>
                  <a:txBody>
                    <a:bodyPr/>
                    <a:lstStyle/>
                    <a:p>
                      <a:pPr algn="just" fontAlgn="t"/>
                      <a:endParaRPr lang="en-US" sz="1100" b="1" u="none" strike="noStrike" dirty="0" smtClean="0">
                        <a:solidFill>
                          <a:srgbClr val="000000"/>
                        </a:solidFill>
                        <a:effectLst/>
                        <a:latin typeface="+mn-lt"/>
                      </a:endParaRPr>
                    </a:p>
                    <a:p>
                      <a:pPr algn="just" fontAlgn="t"/>
                      <a:r>
                        <a:rPr lang="en-US" sz="1100" b="1" u="none" strike="noStrike" dirty="0" smtClean="0">
                          <a:solidFill>
                            <a:srgbClr val="000000"/>
                          </a:solidFill>
                          <a:effectLst/>
                          <a:latin typeface="+mn-lt"/>
                        </a:rPr>
                        <a:t>INR </a:t>
                      </a:r>
                      <a:r>
                        <a:rPr lang="en-US" sz="1100" b="1" u="none" strike="noStrike" dirty="0" smtClean="0">
                          <a:solidFill>
                            <a:srgbClr val="000000"/>
                          </a:solidFill>
                          <a:effectLst/>
                          <a:latin typeface="+mn-lt"/>
                        </a:rPr>
                        <a:t>2,10,000</a:t>
                      </a:r>
                      <a:r>
                        <a:rPr lang="en-US" sz="1100" b="1" u="none" strike="noStrike" dirty="0" smtClean="0">
                          <a:solidFill>
                            <a:srgbClr val="000000"/>
                          </a:solidFill>
                          <a:effectLst/>
                          <a:latin typeface="+mn-lt"/>
                        </a:rPr>
                        <a:t>/-</a:t>
                      </a:r>
                      <a:endParaRPr lang="en-US" sz="1100" b="1" u="none" strike="noStrike" dirty="0">
                        <a:solidFill>
                          <a:srgbClr val="000000"/>
                        </a:solidFill>
                        <a:effectLst/>
                        <a:latin typeface="+mn-lt"/>
                      </a:endParaRPr>
                    </a:p>
                  </a:txBody>
                  <a:tcPr marL="8532" marR="8532" marT="8532" marB="0"/>
                </a:tc>
              </a:tr>
            </a:tbl>
          </a:graphicData>
        </a:graphic>
      </p:graphicFrame>
    </p:spTree>
    <p:extLst>
      <p:ext uri="{BB962C8B-B14F-4D97-AF65-F5344CB8AC3E}">
        <p14:creationId xmlns:p14="http://schemas.microsoft.com/office/powerpoint/2010/main" val="364039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TotalTime>
  <Words>255</Words>
  <Application>Microsoft Macintosh PowerPoint</Application>
  <PresentationFormat>On-screen Show (16:9)</PresentationFormat>
  <Paragraphs>49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Disruptive Execution Regional Heads’ Meet</vt:lpstr>
      <vt:lpstr>Room Layout</vt:lpstr>
      <vt:lpstr>Commercial Investment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Way Forward  50 SMs and ADs</dc:title>
  <dc:creator>Revati Sahijwani</dc:creator>
  <cp:lastModifiedBy>Revati Sahijwani</cp:lastModifiedBy>
  <cp:revision>18</cp:revision>
  <dcterms:created xsi:type="dcterms:W3CDTF">2018-03-29T12:52:19Z</dcterms:created>
  <dcterms:modified xsi:type="dcterms:W3CDTF">2018-04-06T05:46:29Z</dcterms:modified>
</cp:coreProperties>
</file>