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78" r:id="rId3"/>
    <p:sldId id="387" r:id="rId4"/>
    <p:sldId id="394" r:id="rId5"/>
    <p:sldId id="345" r:id="rId6"/>
    <p:sldId id="386" r:id="rId7"/>
    <p:sldId id="365" r:id="rId8"/>
    <p:sldId id="350" r:id="rId9"/>
    <p:sldId id="357" r:id="rId10"/>
    <p:sldId id="358" r:id="rId11"/>
    <p:sldId id="343" r:id="rId12"/>
    <p:sldId id="384" r:id="rId13"/>
    <p:sldId id="376" r:id="rId14"/>
    <p:sldId id="351" r:id="rId15"/>
    <p:sldId id="380" r:id="rId16"/>
    <p:sldId id="367" r:id="rId17"/>
    <p:sldId id="370" r:id="rId18"/>
    <p:sldId id="382" r:id="rId19"/>
    <p:sldId id="369" r:id="rId20"/>
    <p:sldId id="377" r:id="rId21"/>
    <p:sldId id="371" r:id="rId22"/>
    <p:sldId id="39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C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727" autoAdjust="0"/>
  </p:normalViewPr>
  <p:slideViewPr>
    <p:cSldViewPr>
      <p:cViewPr varScale="1">
        <p:scale>
          <a:sx n="67" d="100"/>
          <a:sy n="67" d="100"/>
        </p:scale>
        <p:origin x="13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020681\Desktop\neuroscience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020681\Desktop\neuroscienc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M020681\Desktop\neuroscienc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024321959755029"/>
          <c:y val="4.1551108194808985E-2"/>
          <c:w val="0.60142344706911632"/>
          <c:h val="0.95844889180519099"/>
        </c:manualLayout>
      </c:layout>
      <c:pie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explosion val="25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1400">
                        <a:latin typeface="Arial" pitchFamily="34" charset="0"/>
                        <a:cs typeface="Arial" pitchFamily="34" charset="0"/>
                      </a:rPr>
                      <a:t>Neuro</a:t>
                    </a:r>
                    <a:r>
                      <a:rPr lang="en-US" sz="1400" baseline="0">
                        <a:latin typeface="Arial" pitchFamily="34" charset="0"/>
                        <a:cs typeface="Arial" pitchFamily="34" charset="0"/>
                      </a:rPr>
                      <a:t> Surgery</a:t>
                    </a:r>
                    <a:r>
                      <a:rPr lang="en-US" sz="1400">
                        <a:latin typeface="Arial" pitchFamily="34" charset="0"/>
                        <a:cs typeface="Arial" pitchFamily="34" charset="0"/>
                      </a:rPr>
                      <a:t>, 57%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1400">
                        <a:latin typeface="Arial" pitchFamily="34" charset="0"/>
                        <a:cs typeface="Arial" pitchFamily="34" charset="0"/>
                      </a:rPr>
                      <a:t>Neurology, 42%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>
                        <a:latin typeface="Arial" pitchFamily="34" charset="0"/>
                        <a:cs typeface="Arial" pitchFamily="34" charset="0"/>
                      </a:rPr>
                      <a:t>Interventional</a:t>
                    </a:r>
                    <a:r>
                      <a:rPr lang="en-US" sz="1400" baseline="0">
                        <a:latin typeface="Arial" pitchFamily="34" charset="0"/>
                        <a:cs typeface="Arial" pitchFamily="34" charset="0"/>
                      </a:rPr>
                      <a:t> Neuro</a:t>
                    </a:r>
                    <a:r>
                      <a:rPr lang="en-US" sz="1400">
                        <a:latin typeface="Arial" pitchFamily="34" charset="0"/>
                        <a:cs typeface="Arial" pitchFamily="34" charset="0"/>
                      </a:rPr>
                      <a:t>, 1%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Sheet1!$K$11:$K$13</c:f>
              <c:strCache>
                <c:ptCount val="3"/>
                <c:pt idx="0">
                  <c:v>Neuro Surgery</c:v>
                </c:pt>
                <c:pt idx="1">
                  <c:v>Neurology</c:v>
                </c:pt>
                <c:pt idx="2">
                  <c:v>Interventional Neuro</c:v>
                </c:pt>
              </c:strCache>
            </c:strRef>
          </c:cat>
          <c:val>
            <c:numRef>
              <c:f>Sheet1!$L$11:$L$13</c:f>
              <c:numCache>
                <c:formatCode>General</c:formatCode>
                <c:ptCount val="3"/>
                <c:pt idx="0">
                  <c:v>119</c:v>
                </c:pt>
                <c:pt idx="1">
                  <c:v>89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doughnutChart>
        <c:varyColors val="1"/>
        <c:ser>
          <c:idx val="0"/>
          <c:order val="0"/>
          <c:dLbls>
            <c:dLbl>
              <c:idx val="0"/>
              <c:layout>
                <c:manualLayout>
                  <c:x val="0.18224826871088398"/>
                  <c:y val="-2.0156490548669241E-2"/>
                </c:manualLayout>
              </c:layout>
              <c:tx>
                <c:rich>
                  <a:bodyPr/>
                  <a:lstStyle/>
                  <a:p>
                    <a:r>
                      <a:rPr lang="en-US" sz="1200">
                        <a:latin typeface="Arial" pitchFamily="34" charset="0"/>
                        <a:cs typeface="Arial" pitchFamily="34" charset="0"/>
                      </a:rPr>
                      <a:t>Saket, 38%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7342980409584119"/>
                  <c:y val="0.11086069801768057"/>
                </c:manualLayout>
              </c:layout>
              <c:tx>
                <c:rich>
                  <a:bodyPr/>
                  <a:lstStyle/>
                  <a:p>
                    <a:r>
                      <a:rPr lang="en-US" sz="1200">
                        <a:latin typeface="Arial" pitchFamily="34" charset="0"/>
                        <a:cs typeface="Arial" pitchFamily="34" charset="0"/>
                      </a:rPr>
                      <a:t>PPG, 22%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14991389845572714"/>
                  <c:y val="4.535210373450569E-2"/>
                </c:manualLayout>
              </c:layout>
              <c:tx>
                <c:rich>
                  <a:bodyPr/>
                  <a:lstStyle/>
                  <a:p>
                    <a:r>
                      <a:rPr lang="en-US" sz="1200">
                        <a:latin typeface="Arial" pitchFamily="34" charset="0"/>
                        <a:cs typeface="Arial" pitchFamily="34" charset="0"/>
                      </a:rPr>
                      <a:t>SHB, 12%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16755082768581267"/>
                  <c:y val="-2.0156490548669196E-2"/>
                </c:manualLayout>
              </c:layout>
              <c:tx>
                <c:rich>
                  <a:bodyPr/>
                  <a:lstStyle/>
                  <a:p>
                    <a:r>
                      <a:rPr lang="en-US" sz="1200">
                        <a:latin typeface="Arial" pitchFamily="34" charset="0"/>
                        <a:cs typeface="Arial" pitchFamily="34" charset="0"/>
                      </a:rPr>
                      <a:t>DDN, 8%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9.1124134355441991E-2"/>
                  <c:y val="-0.13101718856634975"/>
                </c:manualLayout>
              </c:layout>
              <c:tx>
                <c:rich>
                  <a:bodyPr/>
                  <a:lstStyle/>
                  <a:p>
                    <a:r>
                      <a:rPr lang="en-US" sz="1200">
                        <a:latin typeface="Arial" pitchFamily="34" charset="0"/>
                        <a:cs typeface="Arial" pitchFamily="34" charset="0"/>
                      </a:rPr>
                      <a:t>Others, 20%</a:t>
                    </a:r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Sheet1!$L$20:$L$24</c:f>
              <c:strCache>
                <c:ptCount val="5"/>
                <c:pt idx="0">
                  <c:v>Saket</c:v>
                </c:pt>
                <c:pt idx="1">
                  <c:v>PPG</c:v>
                </c:pt>
                <c:pt idx="2">
                  <c:v>SHB</c:v>
                </c:pt>
                <c:pt idx="3">
                  <c:v>DDN</c:v>
                </c:pt>
                <c:pt idx="4">
                  <c:v>Others</c:v>
                </c:pt>
              </c:strCache>
            </c:strRef>
          </c:cat>
          <c:val>
            <c:numRef>
              <c:f>Sheet1!$M$20:$M$24</c:f>
              <c:numCache>
                <c:formatCode>General</c:formatCode>
                <c:ptCount val="5"/>
                <c:pt idx="0">
                  <c:v>38</c:v>
                </c:pt>
                <c:pt idx="1">
                  <c:v>22</c:v>
                </c:pt>
                <c:pt idx="2">
                  <c:v>12</c:v>
                </c:pt>
                <c:pt idx="3">
                  <c:v>8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/>
              <a:t>Volume</a:t>
            </a:r>
          </a:p>
        </c:rich>
      </c:tx>
      <c:overlay val="1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Overall!$I$56</c:f>
              <c:strCache>
                <c:ptCount val="1"/>
                <c:pt idx="0">
                  <c:v>Walk-in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Overall!$J$56:$K$56</c:f>
              <c:numCache>
                <c:formatCode>#,##0</c:formatCode>
                <c:ptCount val="2"/>
                <c:pt idx="0">
                  <c:v>1466.8956629491945</c:v>
                </c:pt>
                <c:pt idx="1">
                  <c:v>1602.2035074899527</c:v>
                </c:pt>
              </c:numCache>
            </c:numRef>
          </c:val>
        </c:ser>
        <c:ser>
          <c:idx val="2"/>
          <c:order val="1"/>
          <c:tx>
            <c:strRef>
              <c:f>Overall!$I$57</c:f>
              <c:strCache>
                <c:ptCount val="1"/>
                <c:pt idx="0">
                  <c:v>International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Overall!$J$57:$K$57</c:f>
              <c:numCache>
                <c:formatCode>#,##0</c:formatCode>
                <c:ptCount val="2"/>
                <c:pt idx="0">
                  <c:v>474.58389095415123</c:v>
                </c:pt>
                <c:pt idx="1">
                  <c:v>588.80708805261236</c:v>
                </c:pt>
              </c:numCache>
            </c:numRef>
          </c:val>
        </c:ser>
        <c:ser>
          <c:idx val="4"/>
          <c:order val="2"/>
          <c:tx>
            <c:strRef>
              <c:f>Overall!$I$58</c:f>
              <c:strCache>
                <c:ptCount val="1"/>
                <c:pt idx="0">
                  <c:v>MAC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Overall!$J$58:$K$58</c:f>
              <c:numCache>
                <c:formatCode>#,##0</c:formatCode>
                <c:ptCount val="2"/>
                <c:pt idx="0">
                  <c:v>721.87261462205697</c:v>
                </c:pt>
                <c:pt idx="1">
                  <c:v>974.50274022652536</c:v>
                </c:pt>
              </c:numCache>
            </c:numRef>
          </c:val>
        </c:ser>
        <c:ser>
          <c:idx val="0"/>
          <c:order val="3"/>
          <c:tx>
            <c:strRef>
              <c:f>Overall!$I$59</c:f>
              <c:strCache>
                <c:ptCount val="1"/>
                <c:pt idx="0">
                  <c:v>TPA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Overall!$J$59:$K$59</c:f>
              <c:numCache>
                <c:formatCode>#,##0</c:formatCode>
                <c:ptCount val="2"/>
                <c:pt idx="0">
                  <c:v>856.56604708798022</c:v>
                </c:pt>
                <c:pt idx="1">
                  <c:v>1248.9192546583852</c:v>
                </c:pt>
              </c:numCache>
            </c:numRef>
          </c:val>
        </c:ser>
        <c:ser>
          <c:idx val="3"/>
          <c:order val="4"/>
          <c:tx>
            <c:strRef>
              <c:f>Overall!$I$60</c:f>
              <c:strCache>
                <c:ptCount val="1"/>
                <c:pt idx="0">
                  <c:v>PSU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Overall!$J$60:$K$60</c:f>
              <c:numCache>
                <c:formatCode>#,##0</c:formatCode>
                <c:ptCount val="2"/>
                <c:pt idx="0">
                  <c:v>687.14696406443613</c:v>
                </c:pt>
                <c:pt idx="1">
                  <c:v>1437.985750822068</c:v>
                </c:pt>
              </c:numCache>
            </c:numRef>
          </c:val>
        </c:ser>
        <c:ser>
          <c:idx val="5"/>
          <c:order val="5"/>
          <c:tx>
            <c:strRef>
              <c:f>Overall!$I$61</c:f>
              <c:strCache>
                <c:ptCount val="1"/>
                <c:pt idx="0">
                  <c:v>Corporate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0"/>
              <c:layout>
                <c:manualLayout>
                  <c:x val="9.4599587294668885E-2"/>
                  <c:y val="-4.615691994134196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8.9193896592116378E-2"/>
                  <c:y val="7.55303778818506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Overall!$J$55:$K$55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Overall!$J$61:$K$61</c:f>
              <c:numCache>
                <c:formatCode>#,##0</c:formatCode>
                <c:ptCount val="2"/>
                <c:pt idx="0">
                  <c:v>38.934820322180919</c:v>
                </c:pt>
                <c:pt idx="1">
                  <c:v>61.581658750456704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6265472"/>
        <c:axId val="916260032"/>
      </c:barChart>
      <c:catAx>
        <c:axId val="916265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16260032"/>
        <c:crosses val="autoZero"/>
        <c:auto val="1"/>
        <c:lblAlgn val="ctr"/>
        <c:lblOffset val="100"/>
        <c:noMultiLvlLbl val="0"/>
      </c:catAx>
      <c:valAx>
        <c:axId val="9162600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162654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6947348431846809"/>
          <c:y val="0.10012513064178222"/>
          <c:w val="0.29879363895852012"/>
          <c:h val="0.651007110968589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/>
              <a:t>Revenue</a:t>
            </a:r>
          </a:p>
        </c:rich>
      </c:tx>
      <c:overlay val="1"/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Overall!$I$68</c:f>
              <c:strCache>
                <c:ptCount val="1"/>
                <c:pt idx="0">
                  <c:v>Walk-in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Overall!$J$68:$K$68</c:f>
              <c:numCache>
                <c:formatCode>#,##0.0</c:formatCode>
                <c:ptCount val="2"/>
                <c:pt idx="0">
                  <c:v>24.42626198645576</c:v>
                </c:pt>
                <c:pt idx="1">
                  <c:v>23.758456850030111</c:v>
                </c:pt>
              </c:numCache>
            </c:numRef>
          </c:val>
        </c:ser>
        <c:ser>
          <c:idx val="2"/>
          <c:order val="1"/>
          <c:tx>
            <c:strRef>
              <c:f>Overall!$I$69</c:f>
              <c:strCache>
                <c:ptCount val="1"/>
                <c:pt idx="0">
                  <c:v>International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6.7340067340067346E-3"/>
                  <c:y val="-1.9826491154254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Overall!$J$69:$K$69</c:f>
              <c:numCache>
                <c:formatCode>#,##0.0</c:formatCode>
                <c:ptCount val="2"/>
                <c:pt idx="0">
                  <c:v>17.481662382718625</c:v>
                </c:pt>
                <c:pt idx="1">
                  <c:v>19.382074744425307</c:v>
                </c:pt>
              </c:numCache>
            </c:numRef>
          </c:val>
        </c:ser>
        <c:ser>
          <c:idx val="4"/>
          <c:order val="2"/>
          <c:tx>
            <c:strRef>
              <c:f>Overall!$I$70</c:f>
              <c:strCache>
                <c:ptCount val="1"/>
                <c:pt idx="0">
                  <c:v>MAC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-1.86480186480186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Overall!$J$70:$K$70</c:f>
              <c:numCache>
                <c:formatCode>#,##0.0</c:formatCode>
                <c:ptCount val="2"/>
                <c:pt idx="0">
                  <c:v>19.466948550056305</c:v>
                </c:pt>
                <c:pt idx="1">
                  <c:v>23.107492695066416</c:v>
                </c:pt>
              </c:numCache>
            </c:numRef>
          </c:val>
        </c:ser>
        <c:ser>
          <c:idx val="0"/>
          <c:order val="3"/>
          <c:tx>
            <c:strRef>
              <c:f>Overall!$I$71</c:f>
              <c:strCache>
                <c:ptCount val="1"/>
                <c:pt idx="0">
                  <c:v>TPA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Overall!$J$71:$K$71</c:f>
              <c:numCache>
                <c:formatCode>#,##0.0</c:formatCode>
                <c:ptCount val="2"/>
                <c:pt idx="0">
                  <c:v>12.833500670352562</c:v>
                </c:pt>
                <c:pt idx="1">
                  <c:v>17.137581903254933</c:v>
                </c:pt>
              </c:numCache>
            </c:numRef>
          </c:val>
        </c:ser>
        <c:ser>
          <c:idx val="3"/>
          <c:order val="4"/>
          <c:tx>
            <c:strRef>
              <c:f>Overall!$I$72</c:f>
              <c:strCache>
                <c:ptCount val="1"/>
                <c:pt idx="0">
                  <c:v>PSU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Overall!$J$72:$K$72</c:f>
              <c:numCache>
                <c:formatCode>#,##0.0</c:formatCode>
                <c:ptCount val="2"/>
                <c:pt idx="0">
                  <c:v>10.276376987614304</c:v>
                </c:pt>
                <c:pt idx="1">
                  <c:v>18.660234087705255</c:v>
                </c:pt>
              </c:numCache>
            </c:numRef>
          </c:val>
        </c:ser>
        <c:ser>
          <c:idx val="5"/>
          <c:order val="5"/>
          <c:tx>
            <c:strRef>
              <c:f>Overall!$I$73</c:f>
              <c:strCache>
                <c:ptCount val="1"/>
                <c:pt idx="0">
                  <c:v>Corporate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dLbls>
            <c:dLbl>
              <c:idx val="0"/>
              <c:layout>
                <c:manualLayout>
                  <c:x val="0.13043981654391443"/>
                  <c:y val="1.23902511552689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156171101184696"/>
                  <c:y val="2.47805023105379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Overall!$J$67:$K$67</c:f>
              <c:strCache>
                <c:ptCount val="2"/>
                <c:pt idx="0">
                  <c:v>FY16</c:v>
                </c:pt>
                <c:pt idx="1">
                  <c:v>FY17</c:v>
                </c:pt>
              </c:strCache>
            </c:strRef>
          </c:cat>
          <c:val>
            <c:numRef>
              <c:f>Overall!$J$73:$K$73</c:f>
              <c:numCache>
                <c:formatCode>#,##0.0</c:formatCode>
                <c:ptCount val="2"/>
                <c:pt idx="0">
                  <c:v>0.61047477060245559</c:v>
                </c:pt>
                <c:pt idx="1">
                  <c:v>1.1778538395179847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6255680"/>
        <c:axId val="916261120"/>
      </c:barChart>
      <c:catAx>
        <c:axId val="916255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16261120"/>
        <c:crosses val="autoZero"/>
        <c:auto val="1"/>
        <c:lblAlgn val="ctr"/>
        <c:lblOffset val="100"/>
        <c:noMultiLvlLbl val="0"/>
      </c:catAx>
      <c:valAx>
        <c:axId val="9162611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16255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0120636104147993"/>
          <c:y val="0.10012522502958111"/>
          <c:w val="0.29879363895852012"/>
          <c:h val="0.651007110968589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15674356495478E-2"/>
          <c:y val="3.5655737704918491E-2"/>
          <c:w val="0.72108503469784146"/>
          <c:h val="0.83916174540682398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Pt>
            <c:idx val="9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"/>
                  <c:y val="-1.5625000000000045E-2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Onco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9.0909090909091893E-3"/>
                  <c:y val="-2.083333333333347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Neuro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MAS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0303030303030359E-3"/>
                  <c:y val="1.5624999999999899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Ortho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 smtClean="0"/>
                      <a:t>Transplants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 err="1" smtClean="0"/>
                      <a:t>Nephro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9.0538177046051244E-2"/>
                  <c:y val="-7.8125000000000121E-3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 smtClean="0"/>
                      <a:t>Pulmo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dirty="0" smtClean="0"/>
                      <a:t>Cardiac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dirty="0" smtClean="0"/>
                      <a:t>Urology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4.5454545454545497E-2"/>
                  <c:y val="-3.645833333333335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Reconstructive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dirty="0" smtClean="0"/>
                      <a:t>Gastro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IN"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Sheet1!$A$2:$A$17</c:f>
              <c:numCache>
                <c:formatCode>_(* #,##0.00_);_(* \(#,##0.00\);_(* "-"??_);_(@_)</c:formatCode>
                <c:ptCount val="16"/>
                <c:pt idx="0">
                  <c:v>1</c:v>
                </c:pt>
                <c:pt idx="1">
                  <c:v>1.25</c:v>
                </c:pt>
                <c:pt idx="2">
                  <c:v>0.33000000000000362</c:v>
                </c:pt>
                <c:pt idx="3">
                  <c:v>1.5</c:v>
                </c:pt>
                <c:pt idx="4">
                  <c:v>9.2381505349172846E-2</c:v>
                </c:pt>
                <c:pt idx="5">
                  <c:v>0.8</c:v>
                </c:pt>
                <c:pt idx="6">
                  <c:v>0.5</c:v>
                </c:pt>
                <c:pt idx="7">
                  <c:v>4</c:v>
                </c:pt>
                <c:pt idx="8">
                  <c:v>0.8</c:v>
                </c:pt>
                <c:pt idx="9">
                  <c:v>0.30000000000000032</c:v>
                </c:pt>
                <c:pt idx="10">
                  <c:v>0.5</c:v>
                </c:pt>
              </c:numCache>
            </c:numRef>
          </c:xVal>
          <c:yVal>
            <c:numRef>
              <c:f>Sheet1!$B$2:$B$17</c:f>
              <c:numCache>
                <c:formatCode>0</c:formatCode>
                <c:ptCount val="16"/>
                <c:pt idx="0">
                  <c:v>26522.138457329496</c:v>
                </c:pt>
                <c:pt idx="1">
                  <c:v>22488.743713957101</c:v>
                </c:pt>
                <c:pt idx="2">
                  <c:v>24076.650137296896</c:v>
                </c:pt>
                <c:pt idx="3">
                  <c:v>19168.557546810403</c:v>
                </c:pt>
                <c:pt idx="4">
                  <c:v>36588.64856152876</c:v>
                </c:pt>
                <c:pt idx="5">
                  <c:v>12827.95450861935</c:v>
                </c:pt>
                <c:pt idx="6">
                  <c:v>18789.762637080836</c:v>
                </c:pt>
                <c:pt idx="7">
                  <c:v>17960.882538155896</c:v>
                </c:pt>
                <c:pt idx="8">
                  <c:v>19032.360473361881</c:v>
                </c:pt>
                <c:pt idx="9">
                  <c:v>27717.5436507554</c:v>
                </c:pt>
                <c:pt idx="10">
                  <c:v>16102.29073393677</c:v>
                </c:pt>
              </c:numCache>
            </c:numRef>
          </c:yVal>
          <c:bubbleSize>
            <c:numRef>
              <c:f>Sheet1!$C$2:$C$17</c:f>
              <c:numCache>
                <c:formatCode>_(* #,##0.0_);_(* \(#,##0.0\);_(* "-"??_);_(@_)</c:formatCode>
                <c:ptCount val="16"/>
                <c:pt idx="0">
                  <c:v>13107.088099067405</c:v>
                </c:pt>
                <c:pt idx="1">
                  <c:v>17831.122390799999</c:v>
                </c:pt>
                <c:pt idx="2">
                  <c:v>4558.1196738160024</c:v>
                </c:pt>
                <c:pt idx="3">
                  <c:v>16775.842096120021</c:v>
                </c:pt>
                <c:pt idx="4" formatCode="_(* #,##0.00_);_(* \(#,##0.00\);_(* &quot;-&quot;??_);_(@_)">
                  <c:v>2509.7274198999999</c:v>
                </c:pt>
                <c:pt idx="5">
                  <c:v>4130.2956000000004</c:v>
                </c:pt>
                <c:pt idx="6">
                  <c:v>3664.94544</c:v>
                </c:pt>
                <c:pt idx="7">
                  <c:v>23974.779095033326</c:v>
                </c:pt>
                <c:pt idx="8">
                  <c:v>3976.6517258000022</c:v>
                </c:pt>
                <c:pt idx="9">
                  <c:v>1617.0590275</c:v>
                </c:pt>
                <c:pt idx="10">
                  <c:v>2999.8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50"/>
        <c:showNegBubbles val="0"/>
        <c:axId val="916269280"/>
        <c:axId val="916258400"/>
      </c:bubbleChart>
      <c:valAx>
        <c:axId val="916269280"/>
        <c:scaling>
          <c:orientation val="minMax"/>
          <c:min val="0"/>
        </c:scaling>
        <c:delete val="0"/>
        <c:axPos val="b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258400"/>
        <c:crosses val="autoZero"/>
        <c:crossBetween val="midCat"/>
        <c:majorUnit val="0.5"/>
      </c:valAx>
      <c:valAx>
        <c:axId val="916258400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26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0391385325529771E-2"/>
          <c:y val="3.9714092800330482E-2"/>
          <c:w val="0.67383635647314299"/>
          <c:h val="0.8611672255508386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Graphs!$B$5</c:f>
              <c:strCache>
                <c:ptCount val="1"/>
                <c:pt idx="0">
                  <c:v>Neuro Surgery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Graphs!$C$3:$E$3</c:f>
              <c:strCache>
                <c:ptCount val="3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</c:strCache>
            </c:strRef>
          </c:cat>
          <c:val>
            <c:numRef>
              <c:f>Graphs!$C$5:$E$5</c:f>
              <c:numCache>
                <c:formatCode>#,##0</c:formatCode>
                <c:ptCount val="3"/>
                <c:pt idx="0">
                  <c:v>79.885913949000013</c:v>
                </c:pt>
                <c:pt idx="1">
                  <c:v>105.809389599</c:v>
                </c:pt>
                <c:pt idx="2">
                  <c:v>119.2154690938</c:v>
                </c:pt>
              </c:numCache>
            </c:numRef>
          </c:val>
        </c:ser>
        <c:ser>
          <c:idx val="2"/>
          <c:order val="1"/>
          <c:tx>
            <c:strRef>
              <c:f>Graphs!$B$6</c:f>
              <c:strCache>
                <c:ptCount val="1"/>
                <c:pt idx="0">
                  <c:v>Interv Neuro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Graphs!$C$3:$E$3</c:f>
              <c:strCache>
                <c:ptCount val="3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</c:strCache>
            </c:strRef>
          </c:cat>
          <c:val>
            <c:numRef>
              <c:f>Graphs!$C$6:$E$6</c:f>
              <c:numCache>
                <c:formatCode>#,##0.0</c:formatCode>
                <c:ptCount val="3"/>
                <c:pt idx="0" formatCode="#,##0">
                  <c:v>2.535737337</c:v>
                </c:pt>
                <c:pt idx="1">
                  <c:v>0.34069997800000001</c:v>
                </c:pt>
                <c:pt idx="2" formatCode="#,##0">
                  <c:v>2.2167939250000002</c:v>
                </c:pt>
              </c:numCache>
            </c:numRef>
          </c:val>
        </c:ser>
        <c:ser>
          <c:idx val="4"/>
          <c:order val="2"/>
          <c:tx>
            <c:strRef>
              <c:f>Graphs!$B$8</c:f>
              <c:strCache>
                <c:ptCount val="1"/>
                <c:pt idx="0">
                  <c:v>Neurology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Graphs!$C$3:$E$3</c:f>
              <c:strCache>
                <c:ptCount val="3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</c:strCache>
            </c:strRef>
          </c:cat>
          <c:val>
            <c:numRef>
              <c:f>Graphs!$C$8:$E$8</c:f>
              <c:numCache>
                <c:formatCode>#,##0</c:formatCode>
                <c:ptCount val="3"/>
                <c:pt idx="0">
                  <c:v>60.5264996258</c:v>
                </c:pt>
                <c:pt idx="1">
                  <c:v>72.161134331</c:v>
                </c:pt>
                <c:pt idx="2">
                  <c:v>88.624810338999993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5294832"/>
        <c:axId val="845289392"/>
      </c:barChart>
      <c:lineChart>
        <c:grouping val="standard"/>
        <c:varyColors val="0"/>
        <c:ser>
          <c:idx val="7"/>
          <c:order val="3"/>
          <c:tx>
            <c:strRef>
              <c:f>Graphs!$B$11</c:f>
              <c:strCache>
                <c:ptCount val="1"/>
                <c:pt idx="0">
                  <c:v>Neuro Science %</c:v>
                </c:pt>
              </c:strCache>
            </c:strRef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3.2011327253628645E-2"/>
                  <c:y val="4.222926717062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49648297322873E-2"/>
                  <c:y val="-4.96814907889733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0442930153321975E-2"/>
                  <c:y val="6.7154291382962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Graphs!$C$3:$E$3</c:f>
              <c:strCache>
                <c:ptCount val="3"/>
                <c:pt idx="0">
                  <c:v>FY13-14</c:v>
                </c:pt>
                <c:pt idx="1">
                  <c:v>FY14-15</c:v>
                </c:pt>
                <c:pt idx="2">
                  <c:v>FY15-16</c:v>
                </c:pt>
              </c:strCache>
            </c:strRef>
          </c:cat>
          <c:val>
            <c:numRef>
              <c:f>Graphs!$C$11:$E$11</c:f>
              <c:numCache>
                <c:formatCode>0.0%</c:formatCode>
                <c:ptCount val="3"/>
                <c:pt idx="0">
                  <c:v>0.10286136705966069</c:v>
                </c:pt>
                <c:pt idx="1">
                  <c:v>0.1036759508815913</c:v>
                </c:pt>
                <c:pt idx="2">
                  <c:v>9.8368351980704372E-2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5290480"/>
        <c:axId val="845289936"/>
      </c:lineChart>
      <c:catAx>
        <c:axId val="845294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5289392"/>
        <c:crosses val="autoZero"/>
        <c:auto val="1"/>
        <c:lblAlgn val="ctr"/>
        <c:lblOffset val="100"/>
        <c:noMultiLvlLbl val="0"/>
      </c:catAx>
      <c:valAx>
        <c:axId val="845289392"/>
        <c:scaling>
          <c:orientation val="minMax"/>
          <c:max val="250"/>
        </c:scaling>
        <c:delete val="0"/>
        <c:axPos val="l"/>
        <c:numFmt formatCode="#,##0" sourceLinked="1"/>
        <c:majorTickMark val="out"/>
        <c:minorTickMark val="none"/>
        <c:tickLblPos val="nextTo"/>
        <c:crossAx val="845294832"/>
        <c:crosses val="autoZero"/>
        <c:crossBetween val="between"/>
      </c:valAx>
      <c:valAx>
        <c:axId val="845289936"/>
        <c:scaling>
          <c:orientation val="minMax"/>
          <c:max val="0.14000000000000001"/>
          <c:min val="6.0000000000000012E-2"/>
        </c:scaling>
        <c:delete val="0"/>
        <c:axPos val="r"/>
        <c:numFmt formatCode="0.0%" sourceLinked="1"/>
        <c:majorTickMark val="out"/>
        <c:minorTickMark val="none"/>
        <c:tickLblPos val="nextTo"/>
        <c:crossAx val="845290480"/>
        <c:crosses val="max"/>
        <c:crossBetween val="between"/>
        <c:majorUnit val="2.0000000000000004E-2"/>
      </c:valAx>
      <c:catAx>
        <c:axId val="8452904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4528993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84948035018485157"/>
          <c:y val="2.8087059184347278E-2"/>
          <c:w val="0.14941728096597276"/>
          <c:h val="0.90475490986134566"/>
        </c:manualLayout>
      </c:layout>
      <c:overlay val="0"/>
      <c:txPr>
        <a:bodyPr/>
        <a:lstStyle/>
        <a:p>
          <a:pPr algn="just">
            <a:defRPr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B3AFD-CC4F-48B3-9053-687E0E9F522F}" type="doc">
      <dgm:prSet loTypeId="urn:microsoft.com/office/officeart/2005/8/layout/cycle4#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B8ADFFF-EE03-4F09-AECD-6D830D76611A}">
      <dgm:prSet phldrT="[Text]" custT="1"/>
      <dgm:spPr/>
      <dgm:t>
        <a:bodyPr/>
        <a:lstStyle/>
        <a:p>
          <a:r>
            <a:rPr lang="en-IN" sz="3600" b="1" dirty="0" smtClean="0">
              <a:latin typeface="Arial" pitchFamily="34" charset="0"/>
              <a:cs typeface="Arial" pitchFamily="34" charset="0"/>
            </a:rPr>
            <a:t>S</a:t>
          </a:r>
          <a:endParaRPr lang="en-IN" sz="3600" b="1" dirty="0">
            <a:latin typeface="Arial" pitchFamily="34" charset="0"/>
            <a:cs typeface="Arial" pitchFamily="34" charset="0"/>
          </a:endParaRPr>
        </a:p>
      </dgm:t>
    </dgm:pt>
    <dgm:pt modelId="{537471BE-7BDD-4FC4-BBF5-A22B8EF014D8}" type="parTrans" cxnId="{244E991E-33D8-4EEF-82A7-B9F2AAF4118E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08058062-9CC3-47E2-9894-8E64149F0D13}" type="sibTrans" cxnId="{244E991E-33D8-4EEF-82A7-B9F2AAF4118E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612E26E2-1D9D-4FC6-A66D-B2CA3CE521CF}">
      <dgm:prSet phldrT="[Text]" custT="1"/>
      <dgm:spPr/>
      <dgm:t>
        <a:bodyPr/>
        <a:lstStyle/>
        <a:p>
          <a:r>
            <a:rPr lang="en-IN" sz="3600" b="1" smtClean="0">
              <a:latin typeface="Arial" pitchFamily="34" charset="0"/>
              <a:cs typeface="Arial" pitchFamily="34" charset="0"/>
            </a:rPr>
            <a:t>O</a:t>
          </a:r>
          <a:endParaRPr lang="en-IN" sz="3600" b="1" dirty="0">
            <a:latin typeface="Arial" pitchFamily="34" charset="0"/>
            <a:cs typeface="Arial" pitchFamily="34" charset="0"/>
          </a:endParaRPr>
        </a:p>
      </dgm:t>
    </dgm:pt>
    <dgm:pt modelId="{16AE9F1A-DD47-4EFA-97CC-265839E062FB}" type="parTrans" cxnId="{9B3CB8E2-5D62-459E-A8A5-C086ADF917AB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3E32F1AD-B1CE-4E69-8646-CB1F856FD95D}" type="sibTrans" cxnId="{9B3CB8E2-5D62-459E-A8A5-C086ADF917AB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534CAE0C-D24C-4379-A73A-740C780015F3}">
      <dgm:prSet phldrT="[Text]" custT="1"/>
      <dgm:spPr/>
      <dgm:t>
        <a:bodyPr/>
        <a:lstStyle/>
        <a:p>
          <a:r>
            <a:rPr lang="en-US" sz="1400" dirty="0" err="1" smtClean="0">
              <a:latin typeface="Arial" pitchFamily="34" charset="0"/>
              <a:cs typeface="Arial" pitchFamily="34" charset="0"/>
            </a:rPr>
            <a:t>Neurointervention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and stroke program</a:t>
          </a:r>
          <a:endParaRPr lang="en-IN" sz="1400" b="0" dirty="0">
            <a:latin typeface="Arial" pitchFamily="34" charset="0"/>
            <a:cs typeface="Arial" pitchFamily="34" charset="0"/>
          </a:endParaRPr>
        </a:p>
      </dgm:t>
    </dgm:pt>
    <dgm:pt modelId="{F2F19471-3C4C-4465-BC9F-C634B0E73855}" type="parTrans" cxnId="{85B834DA-C79B-4D6D-B586-5B5291CA7C5E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9935E902-5652-41BF-BF66-694408F131BD}" type="sibTrans" cxnId="{85B834DA-C79B-4D6D-B586-5B5291CA7C5E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65AAC224-EFF6-4DF6-9B6D-A0667CCDE783}">
      <dgm:prSet phldrT="[Text]" custT="1"/>
      <dgm:spPr/>
      <dgm:t>
        <a:bodyPr/>
        <a:lstStyle/>
        <a:p>
          <a:pPr marL="174625" indent="-174625">
            <a:tabLst>
              <a:tab pos="1712913" algn="l"/>
            </a:tabLst>
          </a:pPr>
          <a:r>
            <a:rPr lang="en-US" sz="1400" dirty="0" smtClean="0">
              <a:latin typeface="Arial" pitchFamily="34" charset="0"/>
              <a:cs typeface="Arial" pitchFamily="34" charset="0"/>
            </a:rPr>
            <a:t>Established  hospital and department brand in NCR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D4A4A763-5D14-42D3-B1EF-1E377DA7847D}" type="parTrans" cxnId="{32AE4ABC-73E5-48EC-A2AE-B2CA72D04B60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07ACAB47-282C-4DF1-9F65-7C3376B857A2}" type="sibTrans" cxnId="{32AE4ABC-73E5-48EC-A2AE-B2CA72D04B60}">
      <dgm:prSet/>
      <dgm:spPr/>
      <dgm:t>
        <a:bodyPr/>
        <a:lstStyle/>
        <a:p>
          <a:endParaRPr lang="en-IN" sz="1400">
            <a:latin typeface="Arial" pitchFamily="34" charset="0"/>
            <a:cs typeface="Arial" pitchFamily="34" charset="0"/>
          </a:endParaRPr>
        </a:p>
      </dgm:t>
    </dgm:pt>
    <dgm:pt modelId="{0E45EAD6-60B7-4F80-9F18-F98356AEEA9A}">
      <dgm:prSet phldrT="[Text]" custT="1"/>
      <dgm:spPr/>
      <dgm:t>
        <a:bodyPr/>
        <a:lstStyle/>
        <a:p>
          <a:pPr marL="115888" indent="-115888"/>
          <a:r>
            <a:rPr lang="en-US" sz="1400" dirty="0" smtClean="0">
              <a:latin typeface="Arial" pitchFamily="34" charset="0"/>
              <a:cs typeface="Arial" pitchFamily="34" charset="0"/>
            </a:rPr>
            <a:t>Bending outcome curves by leveraging network strength to hire talent, developing standard care pathways and participation in research trials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77CB0E95-126E-4278-AEA2-01E6936F7FDE}" type="parTrans" cxnId="{AF27A508-1FCC-4D93-80DC-A87CA9499FF9}">
      <dgm:prSet/>
      <dgm:spPr/>
      <dgm:t>
        <a:bodyPr/>
        <a:lstStyle/>
        <a:p>
          <a:endParaRPr lang="en-US"/>
        </a:p>
      </dgm:t>
    </dgm:pt>
    <dgm:pt modelId="{F92C6593-55C8-4EDE-BC85-3CB366D08AAA}" type="sibTrans" cxnId="{AF27A508-1FCC-4D93-80DC-A87CA9499FF9}">
      <dgm:prSet/>
      <dgm:spPr/>
      <dgm:t>
        <a:bodyPr/>
        <a:lstStyle/>
        <a:p>
          <a:endParaRPr lang="en-US"/>
        </a:p>
      </dgm:t>
    </dgm:pt>
    <dgm:pt modelId="{587D0D70-53C0-49A4-AD81-7DE410C2CE99}">
      <dgm:prSet phldrT="[Text]" custT="1"/>
      <dgm:spPr/>
      <dgm:t>
        <a:bodyPr/>
        <a:lstStyle/>
        <a:p>
          <a:r>
            <a:rPr lang="en-IN" sz="3600" b="1" dirty="0" smtClean="0">
              <a:latin typeface="Arial" pitchFamily="34" charset="0"/>
              <a:cs typeface="Arial" pitchFamily="34" charset="0"/>
            </a:rPr>
            <a:t>T</a:t>
          </a:r>
          <a:endParaRPr lang="en-IN" sz="3600" b="1" dirty="0">
            <a:latin typeface="Arial" pitchFamily="34" charset="0"/>
            <a:cs typeface="Arial" pitchFamily="34" charset="0"/>
          </a:endParaRPr>
        </a:p>
      </dgm:t>
    </dgm:pt>
    <dgm:pt modelId="{473CB65C-C417-4B75-8C88-483B617159F7}" type="parTrans" cxnId="{091EB70C-8A87-4600-8D46-8678DBC2A9E1}">
      <dgm:prSet/>
      <dgm:spPr/>
      <dgm:t>
        <a:bodyPr/>
        <a:lstStyle/>
        <a:p>
          <a:endParaRPr lang="en-US"/>
        </a:p>
      </dgm:t>
    </dgm:pt>
    <dgm:pt modelId="{FEA874E5-DEA9-407B-9EA0-6F58D7BE1D0B}" type="sibTrans" cxnId="{091EB70C-8A87-4600-8D46-8678DBC2A9E1}">
      <dgm:prSet/>
      <dgm:spPr/>
      <dgm:t>
        <a:bodyPr/>
        <a:lstStyle/>
        <a:p>
          <a:endParaRPr lang="en-US"/>
        </a:p>
      </dgm:t>
    </dgm:pt>
    <dgm:pt modelId="{9A73F178-6069-47BF-9D4E-838E48617DC8}">
      <dgm:prSet phldrT="[Text]" custT="1"/>
      <dgm:spPr/>
      <dgm:t>
        <a:bodyPr/>
        <a:lstStyle/>
        <a:p>
          <a:r>
            <a:rPr lang="en-IN" sz="3600" b="1" dirty="0" smtClean="0">
              <a:latin typeface="Arial" pitchFamily="34" charset="0"/>
              <a:cs typeface="Arial" pitchFamily="34" charset="0"/>
            </a:rPr>
            <a:t>W</a:t>
          </a:r>
          <a:endParaRPr lang="en-IN" sz="3600" b="1" dirty="0">
            <a:latin typeface="Arial" pitchFamily="34" charset="0"/>
            <a:cs typeface="Arial" pitchFamily="34" charset="0"/>
          </a:endParaRPr>
        </a:p>
      </dgm:t>
    </dgm:pt>
    <dgm:pt modelId="{D36744A9-632F-46F8-BBAA-AEE2440F7058}" type="parTrans" cxnId="{6C932E75-642D-4862-8A79-7A921F523771}">
      <dgm:prSet/>
      <dgm:spPr/>
      <dgm:t>
        <a:bodyPr/>
        <a:lstStyle/>
        <a:p>
          <a:endParaRPr lang="en-US"/>
        </a:p>
      </dgm:t>
    </dgm:pt>
    <dgm:pt modelId="{EA6B9DB0-3F5F-4748-81EA-5F1172A1F780}" type="sibTrans" cxnId="{6C932E75-642D-4862-8A79-7A921F523771}">
      <dgm:prSet/>
      <dgm:spPr/>
      <dgm:t>
        <a:bodyPr/>
        <a:lstStyle/>
        <a:p>
          <a:endParaRPr lang="en-US"/>
        </a:p>
      </dgm:t>
    </dgm:pt>
    <dgm:pt modelId="{CE6B24C0-60BF-4C11-9ADF-B6C54B1CE2CF}">
      <dgm:prSet phldrT="[Text]"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Talent drain to competition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0125C4FB-46A0-4BA6-BE34-F7012BB493DB}" type="parTrans" cxnId="{72F8AA61-096E-42AA-A29F-2BD062CE6B6A}">
      <dgm:prSet/>
      <dgm:spPr/>
      <dgm:t>
        <a:bodyPr/>
        <a:lstStyle/>
        <a:p>
          <a:endParaRPr lang="en-US"/>
        </a:p>
      </dgm:t>
    </dgm:pt>
    <dgm:pt modelId="{0497E16A-A420-4B0C-A703-09E9507E571D}" type="sibTrans" cxnId="{72F8AA61-096E-42AA-A29F-2BD062CE6B6A}">
      <dgm:prSet/>
      <dgm:spPr/>
      <dgm:t>
        <a:bodyPr/>
        <a:lstStyle/>
        <a:p>
          <a:endParaRPr lang="en-US"/>
        </a:p>
      </dgm:t>
    </dgm:pt>
    <dgm:pt modelId="{FFB1C5D2-CD78-493E-AFCF-21BE6C1A6585}">
      <dgm:prSet phldrT="[Text]" custT="1"/>
      <dgm:spPr/>
      <dgm:t>
        <a:bodyPr/>
        <a:lstStyle/>
        <a:p>
          <a:pPr marL="174625" indent="-174625">
            <a:tabLst/>
          </a:pPr>
          <a:r>
            <a:rPr lang="en-US" sz="1400" dirty="0" smtClean="0">
              <a:latin typeface="Arial" pitchFamily="34" charset="0"/>
              <a:cs typeface="Arial" pitchFamily="34" charset="0"/>
            </a:rPr>
            <a:t>Strong clinical teams across the network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D97961EB-D208-4E11-860A-AF623330D38B}" type="parTrans" cxnId="{74D4F10F-9A07-4C43-A90B-BA3A71FDE646}">
      <dgm:prSet/>
      <dgm:spPr/>
      <dgm:t>
        <a:bodyPr/>
        <a:lstStyle/>
        <a:p>
          <a:endParaRPr lang="en-US"/>
        </a:p>
      </dgm:t>
    </dgm:pt>
    <dgm:pt modelId="{22C52F07-E28C-4BF4-9C51-E9C3BEA9E5E0}" type="sibTrans" cxnId="{74D4F10F-9A07-4C43-A90B-BA3A71FDE646}">
      <dgm:prSet/>
      <dgm:spPr/>
      <dgm:t>
        <a:bodyPr/>
        <a:lstStyle/>
        <a:p>
          <a:endParaRPr lang="en-US"/>
        </a:p>
      </dgm:t>
    </dgm:pt>
    <dgm:pt modelId="{18AEF2EE-65C9-4359-9E7C-8CF4C8B87C30}">
      <dgm:prSet phldrT="[Text]" custT="1"/>
      <dgm:spPr/>
      <dgm:t>
        <a:bodyPr/>
        <a:lstStyle/>
        <a:p>
          <a:pPr marL="174625" indent="-174625">
            <a:tabLst/>
          </a:pPr>
          <a:r>
            <a:rPr lang="en-US" sz="1400" dirty="0" smtClean="0">
              <a:latin typeface="Arial" pitchFamily="34" charset="0"/>
              <a:cs typeface="Arial" pitchFamily="34" charset="0"/>
            </a:rPr>
            <a:t>Dedicated infrastructure across network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82704047-7A99-4F74-BC91-CFD184295C0B}" type="parTrans" cxnId="{7B70466C-A69A-4188-8871-AD2E524BF944}">
      <dgm:prSet/>
      <dgm:spPr/>
      <dgm:t>
        <a:bodyPr/>
        <a:lstStyle/>
        <a:p>
          <a:endParaRPr lang="en-US"/>
        </a:p>
      </dgm:t>
    </dgm:pt>
    <dgm:pt modelId="{AE4A88A2-9BFB-4FF7-A409-43B244856F02}" type="sibTrans" cxnId="{7B70466C-A69A-4188-8871-AD2E524BF944}">
      <dgm:prSet/>
      <dgm:spPr/>
      <dgm:t>
        <a:bodyPr/>
        <a:lstStyle/>
        <a:p>
          <a:endParaRPr lang="en-US"/>
        </a:p>
      </dgm:t>
    </dgm:pt>
    <dgm:pt modelId="{F66B9148-B32F-4068-99D4-52C8CE5B56B7}">
      <dgm:prSet phldrT="[Text]" custT="1"/>
      <dgm:spPr/>
      <dgm:t>
        <a:bodyPr/>
        <a:lstStyle/>
        <a:p>
          <a:pPr marL="174625" indent="-174625">
            <a:tabLst/>
          </a:pPr>
          <a:r>
            <a:rPr lang="en-US" sz="1400" dirty="0" smtClean="0">
              <a:latin typeface="Arial" pitchFamily="34" charset="0"/>
              <a:cs typeface="Arial" pitchFamily="34" charset="0"/>
            </a:rPr>
            <a:t>Favorable market share</a:t>
          </a:r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063E9752-1173-4616-B779-BCE3C902FC4D}" type="parTrans" cxnId="{FA895ED4-F59C-42BC-9607-38B0607EABAA}">
      <dgm:prSet/>
      <dgm:spPr/>
      <dgm:t>
        <a:bodyPr/>
        <a:lstStyle/>
        <a:p>
          <a:endParaRPr lang="en-US"/>
        </a:p>
      </dgm:t>
    </dgm:pt>
    <dgm:pt modelId="{6DD0DEA1-EF4F-4E5E-A265-9D853E8C4FEA}" type="sibTrans" cxnId="{FA895ED4-F59C-42BC-9607-38B0607EABAA}">
      <dgm:prSet/>
      <dgm:spPr/>
      <dgm:t>
        <a:bodyPr/>
        <a:lstStyle/>
        <a:p>
          <a:endParaRPr lang="en-US"/>
        </a:p>
      </dgm:t>
    </dgm:pt>
    <dgm:pt modelId="{64601C8E-516C-4EAF-8251-F7CDC759C167}">
      <dgm:prSet custT="1"/>
      <dgm:spPr/>
      <dgm:t>
        <a:bodyPr/>
        <a:lstStyle/>
        <a:p>
          <a:pPr marL="115888" indent="-115888"/>
          <a:r>
            <a:rPr lang="en-US" sz="1400" dirty="0" smtClean="0">
              <a:latin typeface="Arial" pitchFamily="34" charset="0"/>
              <a:cs typeface="Arial" pitchFamily="34" charset="0"/>
            </a:rPr>
            <a:t>Strong clinical governance to steer growth and eminence through sub </a:t>
          </a:r>
          <a:r>
            <a:rPr lang="en-US" sz="1400" dirty="0" err="1" smtClean="0">
              <a:latin typeface="Arial" pitchFamily="34" charset="0"/>
              <a:cs typeface="Arial" pitchFamily="34" charset="0"/>
            </a:rPr>
            <a:t>specialisation</a:t>
          </a:r>
          <a:r>
            <a:rPr lang="en-US" sz="1400" dirty="0" smtClean="0">
              <a:latin typeface="Arial" pitchFamily="34" charset="0"/>
              <a:cs typeface="Arial" pitchFamily="34" charset="0"/>
            </a:rPr>
            <a:t> and focus on value to patients</a:t>
          </a:r>
        </a:p>
      </dgm:t>
    </dgm:pt>
    <dgm:pt modelId="{BEA2B968-F4E8-429B-A5D1-6069B0B927DC}" type="parTrans" cxnId="{598C5DF7-2616-4E7B-B6BF-319E89A06B81}">
      <dgm:prSet/>
      <dgm:spPr/>
      <dgm:t>
        <a:bodyPr/>
        <a:lstStyle/>
        <a:p>
          <a:endParaRPr lang="en-US"/>
        </a:p>
      </dgm:t>
    </dgm:pt>
    <dgm:pt modelId="{0731EFBC-87D1-484A-8780-33DC9B57B7B7}" type="sibTrans" cxnId="{598C5DF7-2616-4E7B-B6BF-319E89A06B81}">
      <dgm:prSet/>
      <dgm:spPr/>
      <dgm:t>
        <a:bodyPr/>
        <a:lstStyle/>
        <a:p>
          <a:endParaRPr lang="en-US"/>
        </a:p>
      </dgm:t>
    </dgm:pt>
    <dgm:pt modelId="{0099CF60-7F01-4E91-AC0B-27D49AF2B5E5}">
      <dgm:prSet phldrT="[Text]" custT="1"/>
      <dgm:spPr/>
      <dgm:t>
        <a:bodyPr/>
        <a:lstStyle/>
        <a:p>
          <a:pPr marL="115888" indent="-115888"/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02A22257-4506-47ED-A8D7-02EAFB388D2A}" type="parTrans" cxnId="{B10120B1-4203-4B96-A03A-5A7DB36D6AC5}">
      <dgm:prSet/>
      <dgm:spPr/>
      <dgm:t>
        <a:bodyPr/>
        <a:lstStyle/>
        <a:p>
          <a:endParaRPr lang="en-US"/>
        </a:p>
      </dgm:t>
    </dgm:pt>
    <dgm:pt modelId="{3076631E-A4DB-47F9-8CF8-AB1C04B14891}" type="sibTrans" cxnId="{B10120B1-4203-4B96-A03A-5A7DB36D6AC5}">
      <dgm:prSet/>
      <dgm:spPr/>
      <dgm:t>
        <a:bodyPr/>
        <a:lstStyle/>
        <a:p>
          <a:endParaRPr lang="en-US"/>
        </a:p>
      </dgm:t>
    </dgm:pt>
    <dgm:pt modelId="{7847ED70-4A1F-49CE-8F25-21ACC84E5739}">
      <dgm:prSet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Speed of execution and physician collaboration to develop centers of excellence</a:t>
          </a:r>
        </a:p>
      </dgm:t>
    </dgm:pt>
    <dgm:pt modelId="{B6CAE8AE-98C7-4AFC-8394-F290273AF8B0}" type="parTrans" cxnId="{86B9F619-1BF9-4831-8F8D-FBD80A47135B}">
      <dgm:prSet/>
      <dgm:spPr/>
      <dgm:t>
        <a:bodyPr/>
        <a:lstStyle/>
        <a:p>
          <a:endParaRPr lang="en-US"/>
        </a:p>
      </dgm:t>
    </dgm:pt>
    <dgm:pt modelId="{CEEA0C2F-1149-4490-96FD-B62226F61915}" type="sibTrans" cxnId="{86B9F619-1BF9-4831-8F8D-FBD80A47135B}">
      <dgm:prSet/>
      <dgm:spPr/>
      <dgm:t>
        <a:bodyPr/>
        <a:lstStyle/>
        <a:p>
          <a:endParaRPr lang="en-US"/>
        </a:p>
      </dgm:t>
    </dgm:pt>
    <dgm:pt modelId="{9FE98B89-03EE-476A-A003-2BBA7412D7BA}">
      <dgm:prSet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No clear differentiator </a:t>
          </a:r>
        </a:p>
      </dgm:t>
    </dgm:pt>
    <dgm:pt modelId="{A6E343B1-F031-4A60-A8C1-D44738838202}" type="parTrans" cxnId="{F9EDB799-4A4C-481A-9606-451D610ED9A6}">
      <dgm:prSet/>
      <dgm:spPr/>
      <dgm:t>
        <a:bodyPr/>
        <a:lstStyle/>
        <a:p>
          <a:endParaRPr lang="en-US"/>
        </a:p>
      </dgm:t>
    </dgm:pt>
    <dgm:pt modelId="{551C2710-5F6E-4B0E-83A9-06072B79881D}" type="sibTrans" cxnId="{F9EDB799-4A4C-481A-9606-451D610ED9A6}">
      <dgm:prSet/>
      <dgm:spPr/>
      <dgm:t>
        <a:bodyPr/>
        <a:lstStyle/>
        <a:p>
          <a:endParaRPr lang="en-US"/>
        </a:p>
      </dgm:t>
    </dgm:pt>
    <dgm:pt modelId="{F22955FD-0882-4BB5-B40B-B19ED7EBA0AE}">
      <dgm:prSet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Fragmented  across units</a:t>
          </a:r>
        </a:p>
      </dgm:t>
    </dgm:pt>
    <dgm:pt modelId="{15A7D6EF-4065-495F-A9B8-C5BB2D9B3245}" type="parTrans" cxnId="{DFBC6150-A29A-444B-9184-1FDEDB287E72}">
      <dgm:prSet/>
      <dgm:spPr/>
      <dgm:t>
        <a:bodyPr/>
        <a:lstStyle/>
        <a:p>
          <a:endParaRPr lang="en-US"/>
        </a:p>
      </dgm:t>
    </dgm:pt>
    <dgm:pt modelId="{778D89C0-0B1A-47B0-8561-1753D1C93555}" type="sibTrans" cxnId="{DFBC6150-A29A-444B-9184-1FDEDB287E72}">
      <dgm:prSet/>
      <dgm:spPr/>
      <dgm:t>
        <a:bodyPr/>
        <a:lstStyle/>
        <a:p>
          <a:endParaRPr lang="en-US"/>
        </a:p>
      </dgm:t>
    </dgm:pt>
    <dgm:pt modelId="{3EAFA748-AD75-4199-A7C3-FDDED664AF39}">
      <dgm:prSet custT="1"/>
      <dgm:spPr/>
      <dgm:t>
        <a:bodyPr/>
        <a:lstStyle/>
        <a:p>
          <a:r>
            <a:rPr lang="en-US" sz="1400" dirty="0" smtClean="0">
              <a:latin typeface="Arial" pitchFamily="34" charset="0"/>
              <a:cs typeface="Arial" pitchFamily="34" charset="0"/>
            </a:rPr>
            <a:t>Limited talent availability</a:t>
          </a:r>
        </a:p>
      </dgm:t>
    </dgm:pt>
    <dgm:pt modelId="{110B14AA-B7D3-4B9E-9590-018C91E48650}" type="parTrans" cxnId="{F668A6A1-77AD-4134-B6BC-2D54D6CC2AA4}">
      <dgm:prSet/>
      <dgm:spPr/>
      <dgm:t>
        <a:bodyPr/>
        <a:lstStyle/>
        <a:p>
          <a:endParaRPr lang="en-US"/>
        </a:p>
      </dgm:t>
    </dgm:pt>
    <dgm:pt modelId="{87A2EF71-66F8-4FB9-B2F4-33E746DA9D93}" type="sibTrans" cxnId="{F668A6A1-77AD-4134-B6BC-2D54D6CC2AA4}">
      <dgm:prSet/>
      <dgm:spPr/>
      <dgm:t>
        <a:bodyPr/>
        <a:lstStyle/>
        <a:p>
          <a:endParaRPr lang="en-US"/>
        </a:p>
      </dgm:t>
    </dgm:pt>
    <dgm:pt modelId="{ED967E90-2382-4BCA-9688-C4DB4B240D3E}">
      <dgm:prSet phldrT="[Text]" custT="1"/>
      <dgm:spPr/>
      <dgm:t>
        <a:bodyPr/>
        <a:lstStyle/>
        <a:p>
          <a:endParaRPr lang="en-IN" sz="1400" dirty="0">
            <a:latin typeface="Arial" pitchFamily="34" charset="0"/>
            <a:cs typeface="Arial" pitchFamily="34" charset="0"/>
          </a:endParaRPr>
        </a:p>
      </dgm:t>
    </dgm:pt>
    <dgm:pt modelId="{FD7DB0B8-E481-4BB9-9B62-204FB3BC7B52}" type="parTrans" cxnId="{0AE3B051-C428-4EC9-AE0B-EB33E547E050}">
      <dgm:prSet/>
      <dgm:spPr/>
      <dgm:t>
        <a:bodyPr/>
        <a:lstStyle/>
        <a:p>
          <a:endParaRPr lang="en-US"/>
        </a:p>
      </dgm:t>
    </dgm:pt>
    <dgm:pt modelId="{01A688FE-6765-46BD-9FAA-4DBAA0C0975F}" type="sibTrans" cxnId="{0AE3B051-C428-4EC9-AE0B-EB33E547E050}">
      <dgm:prSet/>
      <dgm:spPr/>
      <dgm:t>
        <a:bodyPr/>
        <a:lstStyle/>
        <a:p>
          <a:endParaRPr lang="en-US"/>
        </a:p>
      </dgm:t>
    </dgm:pt>
    <dgm:pt modelId="{1700BE96-91C1-4449-A4F3-1151C342245D}" type="pres">
      <dgm:prSet presAssocID="{B19B3AFD-CC4F-48B3-9053-687E0E9F522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8A33278-1973-4337-9C10-31E8A93AC260}" type="pres">
      <dgm:prSet presAssocID="{B19B3AFD-CC4F-48B3-9053-687E0E9F522F}" presName="children" presStyleCnt="0"/>
      <dgm:spPr/>
      <dgm:t>
        <a:bodyPr/>
        <a:lstStyle/>
        <a:p>
          <a:endParaRPr lang="en-US"/>
        </a:p>
      </dgm:t>
    </dgm:pt>
    <dgm:pt modelId="{16AD9880-8AB4-4413-87EC-2BA851B623A2}" type="pres">
      <dgm:prSet presAssocID="{B19B3AFD-CC4F-48B3-9053-687E0E9F522F}" presName="child1group" presStyleCnt="0"/>
      <dgm:spPr/>
      <dgm:t>
        <a:bodyPr/>
        <a:lstStyle/>
        <a:p>
          <a:endParaRPr lang="en-US"/>
        </a:p>
      </dgm:t>
    </dgm:pt>
    <dgm:pt modelId="{28B83987-2A21-48F0-8558-C59E3B4CF393}" type="pres">
      <dgm:prSet presAssocID="{B19B3AFD-CC4F-48B3-9053-687E0E9F522F}" presName="child1" presStyleLbl="bgAcc1" presStyleIdx="0" presStyleCnt="4" custScaleX="189815" custScaleY="175948" custLinFactNeighborX="-34816" custLinFactNeighborY="2779"/>
      <dgm:spPr/>
      <dgm:t>
        <a:bodyPr/>
        <a:lstStyle/>
        <a:p>
          <a:endParaRPr lang="en-IN"/>
        </a:p>
      </dgm:t>
    </dgm:pt>
    <dgm:pt modelId="{5C203260-1582-481E-90F7-6DE1505CEB5A}" type="pres">
      <dgm:prSet presAssocID="{B19B3AFD-CC4F-48B3-9053-687E0E9F522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0884C1-C110-4AB8-ACEA-0090BA735260}" type="pres">
      <dgm:prSet presAssocID="{B19B3AFD-CC4F-48B3-9053-687E0E9F522F}" presName="child2group" presStyleCnt="0"/>
      <dgm:spPr/>
      <dgm:t>
        <a:bodyPr/>
        <a:lstStyle/>
        <a:p>
          <a:endParaRPr lang="en-US"/>
        </a:p>
      </dgm:t>
    </dgm:pt>
    <dgm:pt modelId="{ACA22215-5659-44AD-924F-F426DC780FF1}" type="pres">
      <dgm:prSet presAssocID="{B19B3AFD-CC4F-48B3-9053-687E0E9F522F}" presName="child2" presStyleLbl="bgAcc1" presStyleIdx="1" presStyleCnt="4" custScaleX="186292" custScaleY="174441" custLinFactNeighborX="26193" custLinFactNeighborY="2779"/>
      <dgm:spPr/>
      <dgm:t>
        <a:bodyPr/>
        <a:lstStyle/>
        <a:p>
          <a:endParaRPr lang="en-IN"/>
        </a:p>
      </dgm:t>
    </dgm:pt>
    <dgm:pt modelId="{4A1705E2-5A5B-4E1B-AEAF-B246CC8A4E65}" type="pres">
      <dgm:prSet presAssocID="{B19B3AFD-CC4F-48B3-9053-687E0E9F522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EBA676-A971-4469-AAA5-7F3BAC418B54}" type="pres">
      <dgm:prSet presAssocID="{B19B3AFD-CC4F-48B3-9053-687E0E9F522F}" presName="child3group" presStyleCnt="0"/>
      <dgm:spPr/>
      <dgm:t>
        <a:bodyPr/>
        <a:lstStyle/>
        <a:p>
          <a:endParaRPr lang="en-US"/>
        </a:p>
      </dgm:t>
    </dgm:pt>
    <dgm:pt modelId="{BB26D42D-0DBD-4F39-8C52-779CE2891A8C}" type="pres">
      <dgm:prSet presAssocID="{B19B3AFD-CC4F-48B3-9053-687E0E9F522F}" presName="child3" presStyleLbl="bgAcc1" presStyleIdx="2" presStyleCnt="4" custScaleX="189231" custScaleY="162528" custLinFactNeighborX="26983" custLinFactNeighborY="-18414"/>
      <dgm:spPr/>
      <dgm:t>
        <a:bodyPr/>
        <a:lstStyle/>
        <a:p>
          <a:endParaRPr lang="en-IN"/>
        </a:p>
      </dgm:t>
    </dgm:pt>
    <dgm:pt modelId="{BA085699-54CE-41EF-BC19-52717BC31ADE}" type="pres">
      <dgm:prSet presAssocID="{B19B3AFD-CC4F-48B3-9053-687E0E9F522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9157DE-1823-410D-889D-A76B4000F46B}" type="pres">
      <dgm:prSet presAssocID="{B19B3AFD-CC4F-48B3-9053-687E0E9F522F}" presName="child4group" presStyleCnt="0"/>
      <dgm:spPr/>
      <dgm:t>
        <a:bodyPr/>
        <a:lstStyle/>
        <a:p>
          <a:endParaRPr lang="en-US"/>
        </a:p>
      </dgm:t>
    </dgm:pt>
    <dgm:pt modelId="{6BA72514-CCF1-4DA6-997A-FF35FA92F640}" type="pres">
      <dgm:prSet presAssocID="{B19B3AFD-CC4F-48B3-9053-687E0E9F522F}" presName="child4" presStyleLbl="bgAcc1" presStyleIdx="3" presStyleCnt="4" custScaleX="190327" custScaleY="156108" custLinFactNeighborX="-25229" custLinFactNeighborY="-18414"/>
      <dgm:spPr/>
      <dgm:t>
        <a:bodyPr/>
        <a:lstStyle/>
        <a:p>
          <a:endParaRPr lang="en-IN"/>
        </a:p>
      </dgm:t>
    </dgm:pt>
    <dgm:pt modelId="{9D7E94CC-805E-41B9-850B-39F5A12F7E81}" type="pres">
      <dgm:prSet presAssocID="{B19B3AFD-CC4F-48B3-9053-687E0E9F522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9653E2-E4CE-4873-ACAA-776319B7E75C}" type="pres">
      <dgm:prSet presAssocID="{B19B3AFD-CC4F-48B3-9053-687E0E9F522F}" presName="childPlaceholder" presStyleCnt="0"/>
      <dgm:spPr/>
      <dgm:t>
        <a:bodyPr/>
        <a:lstStyle/>
        <a:p>
          <a:endParaRPr lang="en-US"/>
        </a:p>
      </dgm:t>
    </dgm:pt>
    <dgm:pt modelId="{F2DCA736-956E-4342-8695-376F63E82936}" type="pres">
      <dgm:prSet presAssocID="{B19B3AFD-CC4F-48B3-9053-687E0E9F522F}" presName="circle" presStyleCnt="0"/>
      <dgm:spPr/>
      <dgm:t>
        <a:bodyPr/>
        <a:lstStyle/>
        <a:p>
          <a:endParaRPr lang="en-US"/>
        </a:p>
      </dgm:t>
    </dgm:pt>
    <dgm:pt modelId="{E4003950-66D4-41F2-B5F4-CC58890BBFD0}" type="pres">
      <dgm:prSet presAssocID="{B19B3AFD-CC4F-48B3-9053-687E0E9F522F}" presName="quadrant1" presStyleLbl="node1" presStyleIdx="0" presStyleCnt="4" custScaleX="66521" custScaleY="69478" custLinFactNeighborX="18770" custLinFactNeighborY="1201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39CF26-6D67-4718-A47E-ED945FEB6FE1}" type="pres">
      <dgm:prSet presAssocID="{B19B3AFD-CC4F-48B3-9053-687E0E9F522F}" presName="quadrant2" presStyleLbl="node1" presStyleIdx="1" presStyleCnt="4" custScaleX="66521" custScaleY="69478" custLinFactNeighborX="-19174" custLinFactNeighborY="1201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B4B582-7C5C-40C9-A04E-8EA1EE5C5B85}" type="pres">
      <dgm:prSet presAssocID="{B19B3AFD-CC4F-48B3-9053-687E0E9F522F}" presName="quadrant3" presStyleLbl="node1" presStyleIdx="2" presStyleCnt="4" custScaleX="66521" custScaleY="69478" custLinFactNeighborX="-19174" custLinFactNeighborY="-2312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CF2E91-BBF7-49A1-8B8F-D7FDD7323220}" type="pres">
      <dgm:prSet presAssocID="{B19B3AFD-CC4F-48B3-9053-687E0E9F522F}" presName="quadrant4" presStyleLbl="node1" presStyleIdx="3" presStyleCnt="4" custScaleX="66521" custScaleY="69478" custLinFactNeighborX="18924" custLinFactNeighborY="-2312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E0443F-10B5-4B23-8F83-575FE16835DD}" type="pres">
      <dgm:prSet presAssocID="{B19B3AFD-CC4F-48B3-9053-687E0E9F522F}" presName="quadrantPlaceholder" presStyleCnt="0"/>
      <dgm:spPr/>
      <dgm:t>
        <a:bodyPr/>
        <a:lstStyle/>
        <a:p>
          <a:endParaRPr lang="en-US"/>
        </a:p>
      </dgm:t>
    </dgm:pt>
    <dgm:pt modelId="{D71651FE-00B1-407C-B417-FF224CAB511E}" type="pres">
      <dgm:prSet presAssocID="{B19B3AFD-CC4F-48B3-9053-687E0E9F522F}" presName="center1" presStyleLbl="fgShp" presStyleIdx="0" presStyleCnt="2" custLinFactNeighborX="6725" custLinFactNeighborY="-10965"/>
      <dgm:spPr/>
      <dgm:t>
        <a:bodyPr/>
        <a:lstStyle/>
        <a:p>
          <a:endParaRPr lang="en-US"/>
        </a:p>
      </dgm:t>
    </dgm:pt>
    <dgm:pt modelId="{9E3CBC46-D729-44D7-9A74-B011A4A8F12A}" type="pres">
      <dgm:prSet presAssocID="{B19B3AFD-CC4F-48B3-9053-687E0E9F522F}" presName="center2" presStyleLbl="fgShp" presStyleIdx="1" presStyleCnt="2" custLinFactNeighborX="3282" custLinFactNeighborY="-24751"/>
      <dgm:spPr/>
      <dgm:t>
        <a:bodyPr/>
        <a:lstStyle/>
        <a:p>
          <a:endParaRPr lang="en-US"/>
        </a:p>
      </dgm:t>
    </dgm:pt>
  </dgm:ptLst>
  <dgm:cxnLst>
    <dgm:cxn modelId="{6C932E75-642D-4862-8A79-7A921F523771}" srcId="{B19B3AFD-CC4F-48B3-9053-687E0E9F522F}" destId="{9A73F178-6069-47BF-9D4E-838E48617DC8}" srcOrd="3" destOrd="0" parTransId="{D36744A9-632F-46F8-BBAA-AEE2440F7058}" sibTransId="{EA6B9DB0-3F5F-4748-81EA-5F1172A1F780}"/>
    <dgm:cxn modelId="{7A44CAA3-2E54-43F9-AE7B-D4EC4F6EB0D8}" type="presOf" srcId="{3EAFA748-AD75-4199-A7C3-FDDED664AF39}" destId="{BA085699-54CE-41EF-BC19-52717BC31ADE}" srcOrd="1" destOrd="2" presId="urn:microsoft.com/office/officeart/2005/8/layout/cycle4#1"/>
    <dgm:cxn modelId="{72F8AA61-096E-42AA-A29F-2BD062CE6B6A}" srcId="{587D0D70-53C0-49A4-AD81-7DE410C2CE99}" destId="{CE6B24C0-60BF-4C11-9ADF-B6C54B1CE2CF}" srcOrd="0" destOrd="0" parTransId="{0125C4FB-46A0-4BA6-BE34-F7012BB493DB}" sibTransId="{0497E16A-A420-4B0C-A703-09E9507E571D}"/>
    <dgm:cxn modelId="{244E991E-33D8-4EEF-82A7-B9F2AAF4118E}" srcId="{B19B3AFD-CC4F-48B3-9053-687E0E9F522F}" destId="{DB8ADFFF-EE03-4F09-AECD-6D830D76611A}" srcOrd="0" destOrd="0" parTransId="{537471BE-7BDD-4FC4-BBF5-A22B8EF014D8}" sibTransId="{08058062-9CC3-47E2-9894-8E64149F0D13}"/>
    <dgm:cxn modelId="{DC599B37-4EF2-4A85-BC11-A7CC15F721E2}" type="presOf" srcId="{F66B9148-B32F-4068-99D4-52C8CE5B56B7}" destId="{28B83987-2A21-48F0-8558-C59E3B4CF393}" srcOrd="0" destOrd="3" presId="urn:microsoft.com/office/officeart/2005/8/layout/cycle4#1"/>
    <dgm:cxn modelId="{991C256F-C0F8-41C6-827D-52CDDFD0443A}" type="presOf" srcId="{F66B9148-B32F-4068-99D4-52C8CE5B56B7}" destId="{5C203260-1582-481E-90F7-6DE1505CEB5A}" srcOrd="1" destOrd="3" presId="urn:microsoft.com/office/officeart/2005/8/layout/cycle4#1"/>
    <dgm:cxn modelId="{7CD57693-A584-4FB2-994D-B54263895DDC}" type="presOf" srcId="{18AEF2EE-65C9-4359-9E7C-8CF4C8B87C30}" destId="{5C203260-1582-481E-90F7-6DE1505CEB5A}" srcOrd="1" destOrd="2" presId="urn:microsoft.com/office/officeart/2005/8/layout/cycle4#1"/>
    <dgm:cxn modelId="{23A7496C-1C3F-46B7-963B-0C5FF60348D3}" type="presOf" srcId="{534CAE0C-D24C-4379-A73A-740C780015F3}" destId="{6BA72514-CCF1-4DA6-997A-FF35FA92F640}" srcOrd="0" destOrd="0" presId="urn:microsoft.com/office/officeart/2005/8/layout/cycle4#1"/>
    <dgm:cxn modelId="{091EB70C-8A87-4600-8D46-8678DBC2A9E1}" srcId="{B19B3AFD-CC4F-48B3-9053-687E0E9F522F}" destId="{587D0D70-53C0-49A4-AD81-7DE410C2CE99}" srcOrd="2" destOrd="0" parTransId="{473CB65C-C417-4B75-8C88-483B617159F7}" sibTransId="{FEA874E5-DEA9-407B-9EA0-6F58D7BE1D0B}"/>
    <dgm:cxn modelId="{BACB0865-2B30-496B-AC94-27B844D436D0}" type="presOf" srcId="{FFB1C5D2-CD78-493E-AFCF-21BE6C1A6585}" destId="{5C203260-1582-481E-90F7-6DE1505CEB5A}" srcOrd="1" destOrd="1" presId="urn:microsoft.com/office/officeart/2005/8/layout/cycle4#1"/>
    <dgm:cxn modelId="{9B3CB8E2-5D62-459E-A8A5-C086ADF917AB}" srcId="{B19B3AFD-CC4F-48B3-9053-687E0E9F522F}" destId="{612E26E2-1D9D-4FC6-A66D-B2CA3CE521CF}" srcOrd="1" destOrd="0" parTransId="{16AE9F1A-DD47-4EFA-97CC-265839E062FB}" sibTransId="{3E32F1AD-B1CE-4E69-8646-CB1F856FD95D}"/>
    <dgm:cxn modelId="{C9C3C7B7-1C6D-4682-A339-B32B175036D6}" type="presOf" srcId="{F22955FD-0882-4BB5-B40B-B19ED7EBA0AE}" destId="{9D7E94CC-805E-41B9-850B-39F5A12F7E81}" srcOrd="1" destOrd="3" presId="urn:microsoft.com/office/officeart/2005/8/layout/cycle4#1"/>
    <dgm:cxn modelId="{F0CA948B-3B06-47BC-B39B-D6139FC9054E}" type="presOf" srcId="{CE6B24C0-60BF-4C11-9ADF-B6C54B1CE2CF}" destId="{BB26D42D-0DBD-4F39-8C52-779CE2891A8C}" srcOrd="0" destOrd="0" presId="urn:microsoft.com/office/officeart/2005/8/layout/cycle4#1"/>
    <dgm:cxn modelId="{724E46D5-C690-4E1E-BA8A-292CEA59FD88}" type="presOf" srcId="{0099CF60-7F01-4E91-AC0B-27D49AF2B5E5}" destId="{4A1705E2-5A5B-4E1B-AEAF-B246CC8A4E65}" srcOrd="1" destOrd="1" presId="urn:microsoft.com/office/officeart/2005/8/layout/cycle4#1"/>
    <dgm:cxn modelId="{F5378CC4-23E9-4BFF-8556-2A36AE69CB07}" type="presOf" srcId="{65AAC224-EFF6-4DF6-9B6D-A0667CCDE783}" destId="{5C203260-1582-481E-90F7-6DE1505CEB5A}" srcOrd="1" destOrd="0" presId="urn:microsoft.com/office/officeart/2005/8/layout/cycle4#1"/>
    <dgm:cxn modelId="{FA895ED4-F59C-42BC-9607-38B0607EABAA}" srcId="{DB8ADFFF-EE03-4F09-AECD-6D830D76611A}" destId="{F66B9148-B32F-4068-99D4-52C8CE5B56B7}" srcOrd="3" destOrd="0" parTransId="{063E9752-1173-4616-B779-BCE3C902FC4D}" sibTransId="{6DD0DEA1-EF4F-4E5E-A265-9D853E8C4FEA}"/>
    <dgm:cxn modelId="{0AE3B051-C428-4EC9-AE0B-EB33E547E050}" srcId="{587D0D70-53C0-49A4-AD81-7DE410C2CE99}" destId="{ED967E90-2382-4BCA-9688-C4DB4B240D3E}" srcOrd="1" destOrd="0" parTransId="{FD7DB0B8-E481-4BB9-9B62-204FB3BC7B52}" sibTransId="{01A688FE-6765-46BD-9FAA-4DBAA0C0975F}"/>
    <dgm:cxn modelId="{FFA322C7-74A7-43BF-93EF-1EB2F6CC47FD}" type="presOf" srcId="{7847ED70-4A1F-49CE-8F25-21ACC84E5739}" destId="{9D7E94CC-805E-41B9-850B-39F5A12F7E81}" srcOrd="1" destOrd="1" presId="urn:microsoft.com/office/officeart/2005/8/layout/cycle4#1"/>
    <dgm:cxn modelId="{B9B10D0B-11C5-4A6E-BE70-234802327158}" type="presOf" srcId="{3EAFA748-AD75-4199-A7C3-FDDED664AF39}" destId="{BB26D42D-0DBD-4F39-8C52-779CE2891A8C}" srcOrd="0" destOrd="2" presId="urn:microsoft.com/office/officeart/2005/8/layout/cycle4#1"/>
    <dgm:cxn modelId="{35D8003E-BA5E-46BC-AC9A-5F7D96F144C7}" type="presOf" srcId="{0099CF60-7F01-4E91-AC0B-27D49AF2B5E5}" destId="{ACA22215-5659-44AD-924F-F426DC780FF1}" srcOrd="0" destOrd="1" presId="urn:microsoft.com/office/officeart/2005/8/layout/cycle4#1"/>
    <dgm:cxn modelId="{FED88E7F-C5B3-49C5-893D-4BCDA73ACDFA}" type="presOf" srcId="{65AAC224-EFF6-4DF6-9B6D-A0667CCDE783}" destId="{28B83987-2A21-48F0-8558-C59E3B4CF393}" srcOrd="0" destOrd="0" presId="urn:microsoft.com/office/officeart/2005/8/layout/cycle4#1"/>
    <dgm:cxn modelId="{F668A6A1-77AD-4134-B6BC-2D54D6CC2AA4}" srcId="{587D0D70-53C0-49A4-AD81-7DE410C2CE99}" destId="{3EAFA748-AD75-4199-A7C3-FDDED664AF39}" srcOrd="2" destOrd="0" parTransId="{110B14AA-B7D3-4B9E-9590-018C91E48650}" sibTransId="{87A2EF71-66F8-4FB9-B2F4-33E746DA9D93}"/>
    <dgm:cxn modelId="{BCA1117A-058B-4CB0-AC0A-4AD36857C46A}" type="presOf" srcId="{ED967E90-2382-4BCA-9688-C4DB4B240D3E}" destId="{BB26D42D-0DBD-4F39-8C52-779CE2891A8C}" srcOrd="0" destOrd="1" presId="urn:microsoft.com/office/officeart/2005/8/layout/cycle4#1"/>
    <dgm:cxn modelId="{57CEAEEA-706B-4A2B-B716-9590D423645C}" type="presOf" srcId="{ED967E90-2382-4BCA-9688-C4DB4B240D3E}" destId="{BA085699-54CE-41EF-BC19-52717BC31ADE}" srcOrd="1" destOrd="1" presId="urn:microsoft.com/office/officeart/2005/8/layout/cycle4#1"/>
    <dgm:cxn modelId="{3A3BEBAF-0509-436C-B529-60520A12E3BD}" type="presOf" srcId="{0E45EAD6-60B7-4F80-9F18-F98356AEEA9A}" destId="{ACA22215-5659-44AD-924F-F426DC780FF1}" srcOrd="0" destOrd="0" presId="urn:microsoft.com/office/officeart/2005/8/layout/cycle4#1"/>
    <dgm:cxn modelId="{6FFFBFCA-5538-4F65-8F71-85B94DB6CE65}" type="presOf" srcId="{64601C8E-516C-4EAF-8251-F7CDC759C167}" destId="{4A1705E2-5A5B-4E1B-AEAF-B246CC8A4E65}" srcOrd="1" destOrd="2" presId="urn:microsoft.com/office/officeart/2005/8/layout/cycle4#1"/>
    <dgm:cxn modelId="{7E9375F2-A03F-4200-A98F-CA03D300E148}" type="presOf" srcId="{7847ED70-4A1F-49CE-8F25-21ACC84E5739}" destId="{6BA72514-CCF1-4DA6-997A-FF35FA92F640}" srcOrd="0" destOrd="1" presId="urn:microsoft.com/office/officeart/2005/8/layout/cycle4#1"/>
    <dgm:cxn modelId="{598C5DF7-2616-4E7B-B6BF-319E89A06B81}" srcId="{612E26E2-1D9D-4FC6-A66D-B2CA3CE521CF}" destId="{64601C8E-516C-4EAF-8251-F7CDC759C167}" srcOrd="2" destOrd="0" parTransId="{BEA2B968-F4E8-429B-A5D1-6069B0B927DC}" sibTransId="{0731EFBC-87D1-484A-8780-33DC9B57B7B7}"/>
    <dgm:cxn modelId="{AA72203F-B500-4424-AAE0-73EF71818A9A}" type="presOf" srcId="{CE6B24C0-60BF-4C11-9ADF-B6C54B1CE2CF}" destId="{BA085699-54CE-41EF-BC19-52717BC31ADE}" srcOrd="1" destOrd="0" presId="urn:microsoft.com/office/officeart/2005/8/layout/cycle4#1"/>
    <dgm:cxn modelId="{74D4F10F-9A07-4C43-A90B-BA3A71FDE646}" srcId="{DB8ADFFF-EE03-4F09-AECD-6D830D76611A}" destId="{FFB1C5D2-CD78-493E-AFCF-21BE6C1A6585}" srcOrd="1" destOrd="0" parTransId="{D97961EB-D208-4E11-860A-AF623330D38B}" sibTransId="{22C52F07-E28C-4BF4-9C51-E9C3BEA9E5E0}"/>
    <dgm:cxn modelId="{B10120B1-4203-4B96-A03A-5A7DB36D6AC5}" srcId="{612E26E2-1D9D-4FC6-A66D-B2CA3CE521CF}" destId="{0099CF60-7F01-4E91-AC0B-27D49AF2B5E5}" srcOrd="1" destOrd="0" parTransId="{02A22257-4506-47ED-A8D7-02EAFB388D2A}" sibTransId="{3076631E-A4DB-47F9-8CF8-AB1C04B14891}"/>
    <dgm:cxn modelId="{7B70466C-A69A-4188-8871-AD2E524BF944}" srcId="{DB8ADFFF-EE03-4F09-AECD-6D830D76611A}" destId="{18AEF2EE-65C9-4359-9E7C-8CF4C8B87C30}" srcOrd="2" destOrd="0" parTransId="{82704047-7A99-4F74-BC91-CFD184295C0B}" sibTransId="{AE4A88A2-9BFB-4FF7-A409-43B244856F02}"/>
    <dgm:cxn modelId="{2186167D-6AE6-450A-B526-2E6AEADA4977}" type="presOf" srcId="{F22955FD-0882-4BB5-B40B-B19ED7EBA0AE}" destId="{6BA72514-CCF1-4DA6-997A-FF35FA92F640}" srcOrd="0" destOrd="3" presId="urn:microsoft.com/office/officeart/2005/8/layout/cycle4#1"/>
    <dgm:cxn modelId="{CBDC169D-B722-441B-829F-000C57D25EB2}" type="presOf" srcId="{9A73F178-6069-47BF-9D4E-838E48617DC8}" destId="{46CF2E91-BBF7-49A1-8B8F-D7FDD7323220}" srcOrd="0" destOrd="0" presId="urn:microsoft.com/office/officeart/2005/8/layout/cycle4#1"/>
    <dgm:cxn modelId="{7E10F123-C256-47F1-AB2A-458322A370D1}" type="presOf" srcId="{9FE98B89-03EE-476A-A003-2BBA7412D7BA}" destId="{6BA72514-CCF1-4DA6-997A-FF35FA92F640}" srcOrd="0" destOrd="2" presId="urn:microsoft.com/office/officeart/2005/8/layout/cycle4#1"/>
    <dgm:cxn modelId="{85B834DA-C79B-4D6D-B586-5B5291CA7C5E}" srcId="{9A73F178-6069-47BF-9D4E-838E48617DC8}" destId="{534CAE0C-D24C-4379-A73A-740C780015F3}" srcOrd="0" destOrd="0" parTransId="{F2F19471-3C4C-4465-BC9F-C634B0E73855}" sibTransId="{9935E902-5652-41BF-BF66-694408F131BD}"/>
    <dgm:cxn modelId="{D5D569F4-68E3-4FC8-86A5-C21060339A50}" type="presOf" srcId="{534CAE0C-D24C-4379-A73A-740C780015F3}" destId="{9D7E94CC-805E-41B9-850B-39F5A12F7E81}" srcOrd="1" destOrd="0" presId="urn:microsoft.com/office/officeart/2005/8/layout/cycle4#1"/>
    <dgm:cxn modelId="{F24F2800-6965-42AD-AA2F-2401AB6E9009}" type="presOf" srcId="{9FE98B89-03EE-476A-A003-2BBA7412D7BA}" destId="{9D7E94CC-805E-41B9-850B-39F5A12F7E81}" srcOrd="1" destOrd="2" presId="urn:microsoft.com/office/officeart/2005/8/layout/cycle4#1"/>
    <dgm:cxn modelId="{300B04D3-E535-4400-A1EB-A7350E2791A2}" type="presOf" srcId="{612E26E2-1D9D-4FC6-A66D-B2CA3CE521CF}" destId="{8839CF26-6D67-4718-A47E-ED945FEB6FE1}" srcOrd="0" destOrd="0" presId="urn:microsoft.com/office/officeart/2005/8/layout/cycle4#1"/>
    <dgm:cxn modelId="{0E2B70D7-DD42-4C4F-BEA1-CF532FBFC119}" type="presOf" srcId="{DB8ADFFF-EE03-4F09-AECD-6D830D76611A}" destId="{E4003950-66D4-41F2-B5F4-CC58890BBFD0}" srcOrd="0" destOrd="0" presId="urn:microsoft.com/office/officeart/2005/8/layout/cycle4#1"/>
    <dgm:cxn modelId="{AF27A508-1FCC-4D93-80DC-A87CA9499FF9}" srcId="{612E26E2-1D9D-4FC6-A66D-B2CA3CE521CF}" destId="{0E45EAD6-60B7-4F80-9F18-F98356AEEA9A}" srcOrd="0" destOrd="0" parTransId="{77CB0E95-126E-4278-AEA2-01E6936F7FDE}" sibTransId="{F92C6593-55C8-4EDE-BC85-3CB366D08AAA}"/>
    <dgm:cxn modelId="{86B9F619-1BF9-4831-8F8D-FBD80A47135B}" srcId="{9A73F178-6069-47BF-9D4E-838E48617DC8}" destId="{7847ED70-4A1F-49CE-8F25-21ACC84E5739}" srcOrd="1" destOrd="0" parTransId="{B6CAE8AE-98C7-4AFC-8394-F290273AF8B0}" sibTransId="{CEEA0C2F-1149-4490-96FD-B62226F61915}"/>
    <dgm:cxn modelId="{89A026C1-8A76-4F6F-A490-E27FE14C8F5D}" type="presOf" srcId="{18AEF2EE-65C9-4359-9E7C-8CF4C8B87C30}" destId="{28B83987-2A21-48F0-8558-C59E3B4CF393}" srcOrd="0" destOrd="2" presId="urn:microsoft.com/office/officeart/2005/8/layout/cycle4#1"/>
    <dgm:cxn modelId="{D5CE975B-4FAA-455C-919E-4C6FFB38DC05}" type="presOf" srcId="{64601C8E-516C-4EAF-8251-F7CDC759C167}" destId="{ACA22215-5659-44AD-924F-F426DC780FF1}" srcOrd="0" destOrd="2" presId="urn:microsoft.com/office/officeart/2005/8/layout/cycle4#1"/>
    <dgm:cxn modelId="{7787360A-D8DF-45FB-897B-14122CE39932}" type="presOf" srcId="{587D0D70-53C0-49A4-AD81-7DE410C2CE99}" destId="{4BB4B582-7C5C-40C9-A04E-8EA1EE5C5B85}" srcOrd="0" destOrd="0" presId="urn:microsoft.com/office/officeart/2005/8/layout/cycle4#1"/>
    <dgm:cxn modelId="{F9EDB799-4A4C-481A-9606-451D610ED9A6}" srcId="{9A73F178-6069-47BF-9D4E-838E48617DC8}" destId="{9FE98B89-03EE-476A-A003-2BBA7412D7BA}" srcOrd="2" destOrd="0" parTransId="{A6E343B1-F031-4A60-A8C1-D44738838202}" sibTransId="{551C2710-5F6E-4B0E-83A9-06072B79881D}"/>
    <dgm:cxn modelId="{5F7E0A43-777D-466E-9449-86CE4B9F9115}" type="presOf" srcId="{B19B3AFD-CC4F-48B3-9053-687E0E9F522F}" destId="{1700BE96-91C1-4449-A4F3-1151C342245D}" srcOrd="0" destOrd="0" presId="urn:microsoft.com/office/officeart/2005/8/layout/cycle4#1"/>
    <dgm:cxn modelId="{DFBC6150-A29A-444B-9184-1FDEDB287E72}" srcId="{9A73F178-6069-47BF-9D4E-838E48617DC8}" destId="{F22955FD-0882-4BB5-B40B-B19ED7EBA0AE}" srcOrd="3" destOrd="0" parTransId="{15A7D6EF-4065-495F-A9B8-C5BB2D9B3245}" sibTransId="{778D89C0-0B1A-47B0-8561-1753D1C93555}"/>
    <dgm:cxn modelId="{9E946B00-8C32-4639-A29C-A758BF573F59}" type="presOf" srcId="{0E45EAD6-60B7-4F80-9F18-F98356AEEA9A}" destId="{4A1705E2-5A5B-4E1B-AEAF-B246CC8A4E65}" srcOrd="1" destOrd="0" presId="urn:microsoft.com/office/officeart/2005/8/layout/cycle4#1"/>
    <dgm:cxn modelId="{52599383-A1FE-434D-8F68-EA125FFED16A}" type="presOf" srcId="{FFB1C5D2-CD78-493E-AFCF-21BE6C1A6585}" destId="{28B83987-2A21-48F0-8558-C59E3B4CF393}" srcOrd="0" destOrd="1" presId="urn:microsoft.com/office/officeart/2005/8/layout/cycle4#1"/>
    <dgm:cxn modelId="{32AE4ABC-73E5-48EC-A2AE-B2CA72D04B60}" srcId="{DB8ADFFF-EE03-4F09-AECD-6D830D76611A}" destId="{65AAC224-EFF6-4DF6-9B6D-A0667CCDE783}" srcOrd="0" destOrd="0" parTransId="{D4A4A763-5D14-42D3-B1EF-1E377DA7847D}" sibTransId="{07ACAB47-282C-4DF1-9F65-7C3376B857A2}"/>
    <dgm:cxn modelId="{85D7711A-45E9-4988-B8C0-F6BA8573727E}" type="presParOf" srcId="{1700BE96-91C1-4449-A4F3-1151C342245D}" destId="{28A33278-1973-4337-9C10-31E8A93AC260}" srcOrd="0" destOrd="0" presId="urn:microsoft.com/office/officeart/2005/8/layout/cycle4#1"/>
    <dgm:cxn modelId="{68E8FE04-12DA-4BEB-B36E-76EA3B1BB5E8}" type="presParOf" srcId="{28A33278-1973-4337-9C10-31E8A93AC260}" destId="{16AD9880-8AB4-4413-87EC-2BA851B623A2}" srcOrd="0" destOrd="0" presId="urn:microsoft.com/office/officeart/2005/8/layout/cycle4#1"/>
    <dgm:cxn modelId="{D1B6CEF9-4934-4515-B53C-13E9A8127614}" type="presParOf" srcId="{16AD9880-8AB4-4413-87EC-2BA851B623A2}" destId="{28B83987-2A21-48F0-8558-C59E3B4CF393}" srcOrd="0" destOrd="0" presId="urn:microsoft.com/office/officeart/2005/8/layout/cycle4#1"/>
    <dgm:cxn modelId="{A83A1120-AD43-4CD6-B824-6CA85E88A113}" type="presParOf" srcId="{16AD9880-8AB4-4413-87EC-2BA851B623A2}" destId="{5C203260-1582-481E-90F7-6DE1505CEB5A}" srcOrd="1" destOrd="0" presId="urn:microsoft.com/office/officeart/2005/8/layout/cycle4#1"/>
    <dgm:cxn modelId="{63842B8A-B864-4199-8618-6C33BD55B82F}" type="presParOf" srcId="{28A33278-1973-4337-9C10-31E8A93AC260}" destId="{830884C1-C110-4AB8-ACEA-0090BA735260}" srcOrd="1" destOrd="0" presId="urn:microsoft.com/office/officeart/2005/8/layout/cycle4#1"/>
    <dgm:cxn modelId="{27C9ADEF-4AB8-4A96-8212-21FB28150E3C}" type="presParOf" srcId="{830884C1-C110-4AB8-ACEA-0090BA735260}" destId="{ACA22215-5659-44AD-924F-F426DC780FF1}" srcOrd="0" destOrd="0" presId="urn:microsoft.com/office/officeart/2005/8/layout/cycle4#1"/>
    <dgm:cxn modelId="{EC842D38-2C62-4C11-B80F-36C2C4EF171C}" type="presParOf" srcId="{830884C1-C110-4AB8-ACEA-0090BA735260}" destId="{4A1705E2-5A5B-4E1B-AEAF-B246CC8A4E65}" srcOrd="1" destOrd="0" presId="urn:microsoft.com/office/officeart/2005/8/layout/cycle4#1"/>
    <dgm:cxn modelId="{4F942DCD-6C36-469B-AB8C-5D4FEFD45447}" type="presParOf" srcId="{28A33278-1973-4337-9C10-31E8A93AC260}" destId="{96EBA676-A971-4469-AAA5-7F3BAC418B54}" srcOrd="2" destOrd="0" presId="urn:microsoft.com/office/officeart/2005/8/layout/cycle4#1"/>
    <dgm:cxn modelId="{ED4F8E29-233D-414C-B688-38317B23FF0C}" type="presParOf" srcId="{96EBA676-A971-4469-AAA5-7F3BAC418B54}" destId="{BB26D42D-0DBD-4F39-8C52-779CE2891A8C}" srcOrd="0" destOrd="0" presId="urn:microsoft.com/office/officeart/2005/8/layout/cycle4#1"/>
    <dgm:cxn modelId="{A1E6E3EF-E88B-4AFE-9697-7B64E0C19CD2}" type="presParOf" srcId="{96EBA676-A971-4469-AAA5-7F3BAC418B54}" destId="{BA085699-54CE-41EF-BC19-52717BC31ADE}" srcOrd="1" destOrd="0" presId="urn:microsoft.com/office/officeart/2005/8/layout/cycle4#1"/>
    <dgm:cxn modelId="{FDEA9B7E-7123-4219-9B3B-9556E2823375}" type="presParOf" srcId="{28A33278-1973-4337-9C10-31E8A93AC260}" destId="{EA9157DE-1823-410D-889D-A76B4000F46B}" srcOrd="3" destOrd="0" presId="urn:microsoft.com/office/officeart/2005/8/layout/cycle4#1"/>
    <dgm:cxn modelId="{A1421418-4DE2-4B3A-9A6E-4A11EB50057F}" type="presParOf" srcId="{EA9157DE-1823-410D-889D-A76B4000F46B}" destId="{6BA72514-CCF1-4DA6-997A-FF35FA92F640}" srcOrd="0" destOrd="0" presId="urn:microsoft.com/office/officeart/2005/8/layout/cycle4#1"/>
    <dgm:cxn modelId="{0E18925E-E8EC-4A9B-8E00-07EFAF134B4A}" type="presParOf" srcId="{EA9157DE-1823-410D-889D-A76B4000F46B}" destId="{9D7E94CC-805E-41B9-850B-39F5A12F7E81}" srcOrd="1" destOrd="0" presId="urn:microsoft.com/office/officeart/2005/8/layout/cycle4#1"/>
    <dgm:cxn modelId="{D6FB20F5-502B-41E8-B08A-FF1A0574B8CB}" type="presParOf" srcId="{28A33278-1973-4337-9C10-31E8A93AC260}" destId="{2B9653E2-E4CE-4873-ACAA-776319B7E75C}" srcOrd="4" destOrd="0" presId="urn:microsoft.com/office/officeart/2005/8/layout/cycle4#1"/>
    <dgm:cxn modelId="{83367183-6F8B-4E3F-B2AF-4B77486E6692}" type="presParOf" srcId="{1700BE96-91C1-4449-A4F3-1151C342245D}" destId="{F2DCA736-956E-4342-8695-376F63E82936}" srcOrd="1" destOrd="0" presId="urn:microsoft.com/office/officeart/2005/8/layout/cycle4#1"/>
    <dgm:cxn modelId="{269D6EA0-7D9A-4596-98DA-E97A269FDD1A}" type="presParOf" srcId="{F2DCA736-956E-4342-8695-376F63E82936}" destId="{E4003950-66D4-41F2-B5F4-CC58890BBFD0}" srcOrd="0" destOrd="0" presId="urn:microsoft.com/office/officeart/2005/8/layout/cycle4#1"/>
    <dgm:cxn modelId="{8FC3EB2A-C8A0-4114-B47D-2C98EB2419FA}" type="presParOf" srcId="{F2DCA736-956E-4342-8695-376F63E82936}" destId="{8839CF26-6D67-4718-A47E-ED945FEB6FE1}" srcOrd="1" destOrd="0" presId="urn:microsoft.com/office/officeart/2005/8/layout/cycle4#1"/>
    <dgm:cxn modelId="{1B65A448-5609-47E5-B846-0D9FC37BFC67}" type="presParOf" srcId="{F2DCA736-956E-4342-8695-376F63E82936}" destId="{4BB4B582-7C5C-40C9-A04E-8EA1EE5C5B85}" srcOrd="2" destOrd="0" presId="urn:microsoft.com/office/officeart/2005/8/layout/cycle4#1"/>
    <dgm:cxn modelId="{C1D7D25B-B74C-454C-A180-968ED5F06F10}" type="presParOf" srcId="{F2DCA736-956E-4342-8695-376F63E82936}" destId="{46CF2E91-BBF7-49A1-8B8F-D7FDD7323220}" srcOrd="3" destOrd="0" presId="urn:microsoft.com/office/officeart/2005/8/layout/cycle4#1"/>
    <dgm:cxn modelId="{59C1BB58-4FC2-476B-AF91-2F58B2ADB2F1}" type="presParOf" srcId="{F2DCA736-956E-4342-8695-376F63E82936}" destId="{C4E0443F-10B5-4B23-8F83-575FE16835DD}" srcOrd="4" destOrd="0" presId="urn:microsoft.com/office/officeart/2005/8/layout/cycle4#1"/>
    <dgm:cxn modelId="{346085C8-F42A-4109-9998-D7105E678E95}" type="presParOf" srcId="{1700BE96-91C1-4449-A4F3-1151C342245D}" destId="{D71651FE-00B1-407C-B417-FF224CAB511E}" srcOrd="2" destOrd="0" presId="urn:microsoft.com/office/officeart/2005/8/layout/cycle4#1"/>
    <dgm:cxn modelId="{885CC7C5-495E-4B85-9478-8BB635D1543B}" type="presParOf" srcId="{1700BE96-91C1-4449-A4F3-1151C342245D}" destId="{9E3CBC46-D729-44D7-9A74-B011A4A8F12A}" srcOrd="3" destOrd="0" presId="urn:microsoft.com/office/officeart/2005/8/layout/cycle4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80E49-28FD-445A-804B-A7ECE9D29C2F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D61EB-F7B6-442C-BA6E-F6080C193596}">
      <dgm:prSet phldrT="[Text]" custT="1"/>
      <dgm:spPr/>
      <dgm:t>
        <a:bodyPr/>
        <a:lstStyle/>
        <a:p>
          <a:r>
            <a:rPr lang="en-US" sz="1700" b="1" dirty="0" smtClean="0">
              <a:latin typeface="Arial" pitchFamily="34" charset="0"/>
              <a:cs typeface="Arial" pitchFamily="34" charset="0"/>
            </a:rPr>
            <a:t>Clinical Governance</a:t>
          </a:r>
          <a:endParaRPr lang="en-US" sz="1700" b="1" dirty="0">
            <a:latin typeface="Arial" pitchFamily="34" charset="0"/>
            <a:cs typeface="Arial" pitchFamily="34" charset="0"/>
          </a:endParaRPr>
        </a:p>
      </dgm:t>
    </dgm:pt>
    <dgm:pt modelId="{E414688B-6B19-4FB0-97F3-5789DEDFC3BA}" type="parTrans" cxnId="{BB5B838F-FF80-429B-9C59-E57B2BB4DA2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3D21CD1-128A-4654-B3F5-F666FEE39C11}" type="sibTrans" cxnId="{BB5B838F-FF80-429B-9C59-E57B2BB4DA2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41BCF66-BB8A-4C23-8144-3D7BA5A48666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Focus on key sub specialties growth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3A9B1D4D-ED72-462A-95EA-579AD64DB713}" type="parTrans" cxnId="{E1392525-02A4-4CC0-8E00-953C54D5EACD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274B274E-3A66-4C5E-B813-FD9BB21A88A1}" type="sibTrans" cxnId="{E1392525-02A4-4CC0-8E00-953C54D5EACD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B8845DCD-E202-4E6E-9EA2-0A9BA8E48CC7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Technology support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AE440307-82AF-4D19-9D52-450502B8715E}" type="parTrans" cxnId="{B38E04F5-A4AA-4C75-9966-4D325305CF4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E8BFAA0-5856-4E94-A19D-52CC6930EE09}" type="sibTrans" cxnId="{B38E04F5-A4AA-4C75-9966-4D325305CF42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7551519-627C-4A8B-AA88-8E9C14021BCD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Upgrade clinical support services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7CFB1741-2D4D-4A29-A57D-37E9A7104423}" type="sibTrans" cxnId="{4EEB0E4B-622F-4AFF-9AD3-5C3FC5414116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7BD86264-FA4C-4AA4-A7B2-399386CFE844}" type="parTrans" cxnId="{4EEB0E4B-622F-4AFF-9AD3-5C3FC5414116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D82C1137-124E-499C-84B1-94137EC133B5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Acquiring Clinical expertise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FC2EE1EC-99F4-4285-9379-541B56136337}" type="sibTrans" cxnId="{18756DB9-2670-4B30-BC00-910D61B7D1A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82D5EC7B-03F8-4EBB-A9C1-BBE6C5D4FD12}" type="parTrans" cxnId="{18756DB9-2670-4B30-BC00-910D61B7D1AB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7672408-FD85-48E1-990F-DAFA985D6F27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Cutting edge trials and external collaborations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9E6BF64E-B951-423A-9332-234AAB2ADF05}" type="parTrans" cxnId="{5C511119-74CF-4941-82E9-36BB4428B0DC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E839A05-9E1E-42C5-B5F4-EE502764B974}" type="sibTrans" cxnId="{5C511119-74CF-4941-82E9-36BB4428B0DC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A536729C-526B-49EB-ABB2-F5C952F3EE2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Clinical care pathways</a:t>
          </a:r>
          <a:endParaRPr lang="en-US" sz="1400" dirty="0">
            <a:latin typeface="Arial" pitchFamily="34" charset="0"/>
            <a:cs typeface="Arial" pitchFamily="34" charset="0"/>
          </a:endParaRPr>
        </a:p>
      </dgm:t>
    </dgm:pt>
    <dgm:pt modelId="{65641B1C-E897-4E70-B9AB-B83E2BBC564E}" type="parTrans" cxnId="{33C25EA9-525B-4636-BDA1-8B65CAA6F3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A455131-2F59-44D4-AF98-75634085CCE1}" type="sibTrans" cxnId="{33C25EA9-525B-4636-BDA1-8B65CAA6F377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F933CE52-1F14-4D90-9D12-35A9504514FE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Outcome measure report and benchmarking (ICHOM)</a:t>
          </a:r>
          <a:endParaRPr lang="en-US" sz="1200" dirty="0">
            <a:latin typeface="Arial" pitchFamily="34" charset="0"/>
            <a:cs typeface="Arial" pitchFamily="34" charset="0"/>
          </a:endParaRPr>
        </a:p>
      </dgm:t>
    </dgm:pt>
    <dgm:pt modelId="{10DC6C62-C986-4F4A-80C9-F5774FFFEAD7}" type="parTrans" cxnId="{A751D2DA-041D-47F6-BDED-98DE0F5BE10E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3B90D561-D536-49FD-84BD-7CAD618B655A}" type="sibTrans" cxnId="{A751D2DA-041D-47F6-BDED-98DE0F5BE10E}">
      <dgm:prSet/>
      <dgm:spPr/>
      <dgm:t>
        <a:bodyPr/>
        <a:lstStyle/>
        <a:p>
          <a:endParaRPr lang="en-US">
            <a:latin typeface="Arial" pitchFamily="34" charset="0"/>
            <a:cs typeface="Arial" pitchFamily="34" charset="0"/>
          </a:endParaRPr>
        </a:p>
      </dgm:t>
    </dgm:pt>
    <dgm:pt modelId="{C7B849C4-3231-4193-AF00-E7B4D5BF6403}" type="pres">
      <dgm:prSet presAssocID="{00280E49-28FD-445A-804B-A7ECE9D29C2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3CA5F-93A3-455A-8388-18E85215A5C6}" type="pres">
      <dgm:prSet presAssocID="{A15D61EB-F7B6-442C-BA6E-F6080C193596}" presName="centerShape" presStyleLbl="node0" presStyleIdx="0" presStyleCnt="1"/>
      <dgm:spPr/>
      <dgm:t>
        <a:bodyPr/>
        <a:lstStyle/>
        <a:p>
          <a:endParaRPr lang="en-US"/>
        </a:p>
      </dgm:t>
    </dgm:pt>
    <dgm:pt modelId="{B06744CA-D439-4651-AD44-F829D52AD51A}" type="pres">
      <dgm:prSet presAssocID="{241BCF66-BB8A-4C23-8144-3D7BA5A48666}" presName="node" presStyleLbl="node1" presStyleIdx="0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1FEA0-2720-4BBC-AECD-69B7D3CAFCCC}" type="pres">
      <dgm:prSet presAssocID="{241BCF66-BB8A-4C23-8144-3D7BA5A48666}" presName="dummy" presStyleCnt="0"/>
      <dgm:spPr/>
    </dgm:pt>
    <dgm:pt modelId="{77420350-C62E-45BD-AE09-E82324DBD0CA}" type="pres">
      <dgm:prSet presAssocID="{274B274E-3A66-4C5E-B813-FD9BB21A88A1}" presName="sibTrans" presStyleLbl="sibTrans2D1" presStyleIdx="0" presStyleCnt="7"/>
      <dgm:spPr/>
      <dgm:t>
        <a:bodyPr/>
        <a:lstStyle/>
        <a:p>
          <a:endParaRPr lang="en-US"/>
        </a:p>
      </dgm:t>
    </dgm:pt>
    <dgm:pt modelId="{C83FA08A-A052-4FE2-A010-A10328100CB9}" type="pres">
      <dgm:prSet presAssocID="{B8845DCD-E202-4E6E-9EA2-0A9BA8E48CC7}" presName="node" presStyleLbl="node1" presStyleIdx="1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DD736-473F-4D00-B526-55F460A76033}" type="pres">
      <dgm:prSet presAssocID="{B8845DCD-E202-4E6E-9EA2-0A9BA8E48CC7}" presName="dummy" presStyleCnt="0"/>
      <dgm:spPr/>
    </dgm:pt>
    <dgm:pt modelId="{0C12348B-DE05-4898-84D2-4C1CA0877FEA}" type="pres">
      <dgm:prSet presAssocID="{FE8BFAA0-5856-4E94-A19D-52CC6930EE09}" presName="sibTrans" presStyleLbl="sibTrans2D1" presStyleIdx="1" presStyleCnt="7"/>
      <dgm:spPr/>
      <dgm:t>
        <a:bodyPr/>
        <a:lstStyle/>
        <a:p>
          <a:endParaRPr lang="en-US"/>
        </a:p>
      </dgm:t>
    </dgm:pt>
    <dgm:pt modelId="{F9BF06ED-FFAF-4810-9BD7-AC0E722177BA}" type="pres">
      <dgm:prSet presAssocID="{C7551519-627C-4A8B-AA88-8E9C14021BCD}" presName="node" presStyleLbl="node1" presStyleIdx="2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59688-AC7C-464C-B6D4-A1B339582D1A}" type="pres">
      <dgm:prSet presAssocID="{C7551519-627C-4A8B-AA88-8E9C14021BCD}" presName="dummy" presStyleCnt="0"/>
      <dgm:spPr/>
    </dgm:pt>
    <dgm:pt modelId="{9929E691-2D26-4D3F-AF30-0C9D2532CCC8}" type="pres">
      <dgm:prSet presAssocID="{7CFB1741-2D4D-4A29-A57D-37E9A710442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3FE4F2F3-CAE1-457F-804B-DCC00584CEC9}" type="pres">
      <dgm:prSet presAssocID="{A7672408-FD85-48E1-990F-DAFA985D6F27}" presName="node" presStyleLbl="node1" presStyleIdx="3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67471-0DBE-4658-B98B-635A75923916}" type="pres">
      <dgm:prSet presAssocID="{A7672408-FD85-48E1-990F-DAFA985D6F27}" presName="dummy" presStyleCnt="0"/>
      <dgm:spPr/>
    </dgm:pt>
    <dgm:pt modelId="{15EE6F5C-D403-4981-A78D-CD949F78D2E5}" type="pres">
      <dgm:prSet presAssocID="{AE839A05-9E1E-42C5-B5F4-EE502764B974}" presName="sibTrans" presStyleLbl="sibTrans2D1" presStyleIdx="3" presStyleCnt="7"/>
      <dgm:spPr/>
      <dgm:t>
        <a:bodyPr/>
        <a:lstStyle/>
        <a:p>
          <a:endParaRPr lang="en-US"/>
        </a:p>
      </dgm:t>
    </dgm:pt>
    <dgm:pt modelId="{354599DB-7FE6-489B-82C5-706F2D37ADD9}" type="pres">
      <dgm:prSet presAssocID="{D82C1137-124E-499C-84B1-94137EC133B5}" presName="node" presStyleLbl="node1" presStyleIdx="4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408B0-5168-437E-A4F8-493FFDFE8DFC}" type="pres">
      <dgm:prSet presAssocID="{D82C1137-124E-499C-84B1-94137EC133B5}" presName="dummy" presStyleCnt="0"/>
      <dgm:spPr/>
    </dgm:pt>
    <dgm:pt modelId="{F8205461-33E0-4F07-A019-8D354AF34A22}" type="pres">
      <dgm:prSet presAssocID="{FC2EE1EC-99F4-4285-9379-541B56136337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1F80BD0-9173-49C0-88B1-E3A20EF85129}" type="pres">
      <dgm:prSet presAssocID="{F933CE52-1F14-4D90-9D12-35A9504514FE}" presName="node" presStyleLbl="node1" presStyleIdx="5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AD36-DFCD-4B84-99AF-04B44CA48655}" type="pres">
      <dgm:prSet presAssocID="{F933CE52-1F14-4D90-9D12-35A9504514FE}" presName="dummy" presStyleCnt="0"/>
      <dgm:spPr/>
    </dgm:pt>
    <dgm:pt modelId="{077E0E6C-8AE3-40E1-8D3A-59190D468FCE}" type="pres">
      <dgm:prSet presAssocID="{3B90D561-D536-49FD-84BD-7CAD618B655A}" presName="sibTrans" presStyleLbl="sibTrans2D1" presStyleIdx="5" presStyleCnt="7"/>
      <dgm:spPr/>
      <dgm:t>
        <a:bodyPr/>
        <a:lstStyle/>
        <a:p>
          <a:endParaRPr lang="en-US"/>
        </a:p>
      </dgm:t>
    </dgm:pt>
    <dgm:pt modelId="{2517B602-F9A7-4B42-A5BC-4F368F5063C0}" type="pres">
      <dgm:prSet presAssocID="{A536729C-526B-49EB-ABB2-F5C952F3EE28}" presName="node" presStyleLbl="node1" presStyleIdx="6" presStyleCnt="7" custScaleX="121796" custScaleY="1112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2A7C6-C50E-49F8-A42B-9615C781B4D9}" type="pres">
      <dgm:prSet presAssocID="{A536729C-526B-49EB-ABB2-F5C952F3EE28}" presName="dummy" presStyleCnt="0"/>
      <dgm:spPr/>
    </dgm:pt>
    <dgm:pt modelId="{B931EC9C-12B2-46BB-B0F0-0167B7362EC4}" type="pres">
      <dgm:prSet presAssocID="{3A455131-2F59-44D4-AF98-75634085CCE1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46F93BBB-848D-4027-A8DB-0A286BC0A32D}" type="presOf" srcId="{274B274E-3A66-4C5E-B813-FD9BB21A88A1}" destId="{77420350-C62E-45BD-AE09-E82324DBD0CA}" srcOrd="0" destOrd="0" presId="urn:microsoft.com/office/officeart/2005/8/layout/radial6"/>
    <dgm:cxn modelId="{B38E04F5-A4AA-4C75-9966-4D325305CF42}" srcId="{A15D61EB-F7B6-442C-BA6E-F6080C193596}" destId="{B8845DCD-E202-4E6E-9EA2-0A9BA8E48CC7}" srcOrd="1" destOrd="0" parTransId="{AE440307-82AF-4D19-9D52-450502B8715E}" sibTransId="{FE8BFAA0-5856-4E94-A19D-52CC6930EE09}"/>
    <dgm:cxn modelId="{A751D2DA-041D-47F6-BDED-98DE0F5BE10E}" srcId="{A15D61EB-F7B6-442C-BA6E-F6080C193596}" destId="{F933CE52-1F14-4D90-9D12-35A9504514FE}" srcOrd="5" destOrd="0" parTransId="{10DC6C62-C986-4F4A-80C9-F5774FFFEAD7}" sibTransId="{3B90D561-D536-49FD-84BD-7CAD618B655A}"/>
    <dgm:cxn modelId="{4F521F60-3979-4C90-B98B-86CCA1221358}" type="presOf" srcId="{F933CE52-1F14-4D90-9D12-35A9504514FE}" destId="{81F80BD0-9173-49C0-88B1-E3A20EF85129}" srcOrd="0" destOrd="0" presId="urn:microsoft.com/office/officeart/2005/8/layout/radial6"/>
    <dgm:cxn modelId="{E1392525-02A4-4CC0-8E00-953C54D5EACD}" srcId="{A15D61EB-F7B6-442C-BA6E-F6080C193596}" destId="{241BCF66-BB8A-4C23-8144-3D7BA5A48666}" srcOrd="0" destOrd="0" parTransId="{3A9B1D4D-ED72-462A-95EA-579AD64DB713}" sibTransId="{274B274E-3A66-4C5E-B813-FD9BB21A88A1}"/>
    <dgm:cxn modelId="{33C25EA9-525B-4636-BDA1-8B65CAA6F377}" srcId="{A15D61EB-F7B6-442C-BA6E-F6080C193596}" destId="{A536729C-526B-49EB-ABB2-F5C952F3EE28}" srcOrd="6" destOrd="0" parTransId="{65641B1C-E897-4E70-B9AB-B83E2BBC564E}" sibTransId="{3A455131-2F59-44D4-AF98-75634085CCE1}"/>
    <dgm:cxn modelId="{18756DB9-2670-4B30-BC00-910D61B7D1AB}" srcId="{A15D61EB-F7B6-442C-BA6E-F6080C193596}" destId="{D82C1137-124E-499C-84B1-94137EC133B5}" srcOrd="4" destOrd="0" parTransId="{82D5EC7B-03F8-4EBB-A9C1-BBE6C5D4FD12}" sibTransId="{FC2EE1EC-99F4-4285-9379-541B56136337}"/>
    <dgm:cxn modelId="{29B604B6-3711-46AE-B1A8-162AF1CB44B8}" type="presOf" srcId="{A15D61EB-F7B6-442C-BA6E-F6080C193596}" destId="{4FD3CA5F-93A3-455A-8388-18E85215A5C6}" srcOrd="0" destOrd="0" presId="urn:microsoft.com/office/officeart/2005/8/layout/radial6"/>
    <dgm:cxn modelId="{4EEB0E4B-622F-4AFF-9AD3-5C3FC5414116}" srcId="{A15D61EB-F7B6-442C-BA6E-F6080C193596}" destId="{C7551519-627C-4A8B-AA88-8E9C14021BCD}" srcOrd="2" destOrd="0" parTransId="{7BD86264-FA4C-4AA4-A7B2-399386CFE844}" sibTransId="{7CFB1741-2D4D-4A29-A57D-37E9A7104423}"/>
    <dgm:cxn modelId="{5C511119-74CF-4941-82E9-36BB4428B0DC}" srcId="{A15D61EB-F7B6-442C-BA6E-F6080C193596}" destId="{A7672408-FD85-48E1-990F-DAFA985D6F27}" srcOrd="3" destOrd="0" parTransId="{9E6BF64E-B951-423A-9332-234AAB2ADF05}" sibTransId="{AE839A05-9E1E-42C5-B5F4-EE502764B974}"/>
    <dgm:cxn modelId="{D2B3E992-E86A-4DD0-8C83-89BB6984995D}" type="presOf" srcId="{7CFB1741-2D4D-4A29-A57D-37E9A7104423}" destId="{9929E691-2D26-4D3F-AF30-0C9D2532CCC8}" srcOrd="0" destOrd="0" presId="urn:microsoft.com/office/officeart/2005/8/layout/radial6"/>
    <dgm:cxn modelId="{1CE3D087-C713-4A06-8BF3-05E8328CD311}" type="presOf" srcId="{241BCF66-BB8A-4C23-8144-3D7BA5A48666}" destId="{B06744CA-D439-4651-AD44-F829D52AD51A}" srcOrd="0" destOrd="0" presId="urn:microsoft.com/office/officeart/2005/8/layout/radial6"/>
    <dgm:cxn modelId="{605155D9-2FE6-4C8C-99D7-CE3D0019F8B2}" type="presOf" srcId="{FE8BFAA0-5856-4E94-A19D-52CC6930EE09}" destId="{0C12348B-DE05-4898-84D2-4C1CA0877FEA}" srcOrd="0" destOrd="0" presId="urn:microsoft.com/office/officeart/2005/8/layout/radial6"/>
    <dgm:cxn modelId="{877030A8-D463-4D43-AF5D-10FB23DCFAA5}" type="presOf" srcId="{A536729C-526B-49EB-ABB2-F5C952F3EE28}" destId="{2517B602-F9A7-4B42-A5BC-4F368F5063C0}" srcOrd="0" destOrd="0" presId="urn:microsoft.com/office/officeart/2005/8/layout/radial6"/>
    <dgm:cxn modelId="{DD04708C-79A7-40B4-B3A7-4CECD7E08746}" type="presOf" srcId="{B8845DCD-E202-4E6E-9EA2-0A9BA8E48CC7}" destId="{C83FA08A-A052-4FE2-A010-A10328100CB9}" srcOrd="0" destOrd="0" presId="urn:microsoft.com/office/officeart/2005/8/layout/radial6"/>
    <dgm:cxn modelId="{8F117E33-47CE-4074-9120-C91D59A6EAA2}" type="presOf" srcId="{D82C1137-124E-499C-84B1-94137EC133B5}" destId="{354599DB-7FE6-489B-82C5-706F2D37ADD9}" srcOrd="0" destOrd="0" presId="urn:microsoft.com/office/officeart/2005/8/layout/radial6"/>
    <dgm:cxn modelId="{F2D904A3-0BEF-4FF8-8C22-BD304197D4A2}" type="presOf" srcId="{3B90D561-D536-49FD-84BD-7CAD618B655A}" destId="{077E0E6C-8AE3-40E1-8D3A-59190D468FCE}" srcOrd="0" destOrd="0" presId="urn:microsoft.com/office/officeart/2005/8/layout/radial6"/>
    <dgm:cxn modelId="{93D611E1-536C-48B2-AC03-1FEE4AF36E80}" type="presOf" srcId="{3A455131-2F59-44D4-AF98-75634085CCE1}" destId="{B931EC9C-12B2-46BB-B0F0-0167B7362EC4}" srcOrd="0" destOrd="0" presId="urn:microsoft.com/office/officeart/2005/8/layout/radial6"/>
    <dgm:cxn modelId="{1D28A74E-9246-41B3-A5BE-9F552CA2391E}" type="presOf" srcId="{C7551519-627C-4A8B-AA88-8E9C14021BCD}" destId="{F9BF06ED-FFAF-4810-9BD7-AC0E722177BA}" srcOrd="0" destOrd="0" presId="urn:microsoft.com/office/officeart/2005/8/layout/radial6"/>
    <dgm:cxn modelId="{A08BA12B-4D25-41AC-BA94-05A40CB7411B}" type="presOf" srcId="{FC2EE1EC-99F4-4285-9379-541B56136337}" destId="{F8205461-33E0-4F07-A019-8D354AF34A22}" srcOrd="0" destOrd="0" presId="urn:microsoft.com/office/officeart/2005/8/layout/radial6"/>
    <dgm:cxn modelId="{B51A914B-6C24-4660-B613-A06679AF16E8}" type="presOf" srcId="{A7672408-FD85-48E1-990F-DAFA985D6F27}" destId="{3FE4F2F3-CAE1-457F-804B-DCC00584CEC9}" srcOrd="0" destOrd="0" presId="urn:microsoft.com/office/officeart/2005/8/layout/radial6"/>
    <dgm:cxn modelId="{F3C59CFE-BA03-42AB-8FED-AF4E705A3287}" type="presOf" srcId="{AE839A05-9E1E-42C5-B5F4-EE502764B974}" destId="{15EE6F5C-D403-4981-A78D-CD949F78D2E5}" srcOrd="0" destOrd="0" presId="urn:microsoft.com/office/officeart/2005/8/layout/radial6"/>
    <dgm:cxn modelId="{D21D1638-6D0B-479F-ADD6-E246E0A888C8}" type="presOf" srcId="{00280E49-28FD-445A-804B-A7ECE9D29C2F}" destId="{C7B849C4-3231-4193-AF00-E7B4D5BF6403}" srcOrd="0" destOrd="0" presId="urn:microsoft.com/office/officeart/2005/8/layout/radial6"/>
    <dgm:cxn modelId="{BB5B838F-FF80-429B-9C59-E57B2BB4DA2B}" srcId="{00280E49-28FD-445A-804B-A7ECE9D29C2F}" destId="{A15D61EB-F7B6-442C-BA6E-F6080C193596}" srcOrd="0" destOrd="0" parTransId="{E414688B-6B19-4FB0-97F3-5789DEDFC3BA}" sibTransId="{83D21CD1-128A-4654-B3F5-F666FEE39C11}"/>
    <dgm:cxn modelId="{E93364D4-8F17-4BDF-A126-58D5D56BE608}" type="presParOf" srcId="{C7B849C4-3231-4193-AF00-E7B4D5BF6403}" destId="{4FD3CA5F-93A3-455A-8388-18E85215A5C6}" srcOrd="0" destOrd="0" presId="urn:microsoft.com/office/officeart/2005/8/layout/radial6"/>
    <dgm:cxn modelId="{397E5E1A-96E6-4AB1-B6A7-EA238D1EBD7A}" type="presParOf" srcId="{C7B849C4-3231-4193-AF00-E7B4D5BF6403}" destId="{B06744CA-D439-4651-AD44-F829D52AD51A}" srcOrd="1" destOrd="0" presId="urn:microsoft.com/office/officeart/2005/8/layout/radial6"/>
    <dgm:cxn modelId="{E806F0D5-379D-44EA-A245-11C61BADC1FF}" type="presParOf" srcId="{C7B849C4-3231-4193-AF00-E7B4D5BF6403}" destId="{AE91FEA0-2720-4BBC-AECD-69B7D3CAFCCC}" srcOrd="2" destOrd="0" presId="urn:microsoft.com/office/officeart/2005/8/layout/radial6"/>
    <dgm:cxn modelId="{F4D5851F-E73E-4B8A-AE2F-B2CBE8755DCF}" type="presParOf" srcId="{C7B849C4-3231-4193-AF00-E7B4D5BF6403}" destId="{77420350-C62E-45BD-AE09-E82324DBD0CA}" srcOrd="3" destOrd="0" presId="urn:microsoft.com/office/officeart/2005/8/layout/radial6"/>
    <dgm:cxn modelId="{28257948-8F26-4FBC-99AA-0843BEE88F47}" type="presParOf" srcId="{C7B849C4-3231-4193-AF00-E7B4D5BF6403}" destId="{C83FA08A-A052-4FE2-A010-A10328100CB9}" srcOrd="4" destOrd="0" presId="urn:microsoft.com/office/officeart/2005/8/layout/radial6"/>
    <dgm:cxn modelId="{8147A070-834E-4FC7-9178-419FFBF144D2}" type="presParOf" srcId="{C7B849C4-3231-4193-AF00-E7B4D5BF6403}" destId="{8FBDD736-473F-4D00-B526-55F460A76033}" srcOrd="5" destOrd="0" presId="urn:microsoft.com/office/officeart/2005/8/layout/radial6"/>
    <dgm:cxn modelId="{F0C60BDA-3772-4DF0-8F3F-CC2897DE8EE3}" type="presParOf" srcId="{C7B849C4-3231-4193-AF00-E7B4D5BF6403}" destId="{0C12348B-DE05-4898-84D2-4C1CA0877FEA}" srcOrd="6" destOrd="0" presId="urn:microsoft.com/office/officeart/2005/8/layout/radial6"/>
    <dgm:cxn modelId="{B9F75A3F-11F5-42F8-B40F-43831D3954F5}" type="presParOf" srcId="{C7B849C4-3231-4193-AF00-E7B4D5BF6403}" destId="{F9BF06ED-FFAF-4810-9BD7-AC0E722177BA}" srcOrd="7" destOrd="0" presId="urn:microsoft.com/office/officeart/2005/8/layout/radial6"/>
    <dgm:cxn modelId="{1843CF73-A789-44ED-AB25-711233FB0083}" type="presParOf" srcId="{C7B849C4-3231-4193-AF00-E7B4D5BF6403}" destId="{F5559688-AC7C-464C-B6D4-A1B339582D1A}" srcOrd="8" destOrd="0" presId="urn:microsoft.com/office/officeart/2005/8/layout/radial6"/>
    <dgm:cxn modelId="{A1966F19-E276-4B7F-98FE-5D8D7011FA68}" type="presParOf" srcId="{C7B849C4-3231-4193-AF00-E7B4D5BF6403}" destId="{9929E691-2D26-4D3F-AF30-0C9D2532CCC8}" srcOrd="9" destOrd="0" presId="urn:microsoft.com/office/officeart/2005/8/layout/radial6"/>
    <dgm:cxn modelId="{14A931E8-3E08-4036-888F-F9BFFBF72D02}" type="presParOf" srcId="{C7B849C4-3231-4193-AF00-E7B4D5BF6403}" destId="{3FE4F2F3-CAE1-457F-804B-DCC00584CEC9}" srcOrd="10" destOrd="0" presId="urn:microsoft.com/office/officeart/2005/8/layout/radial6"/>
    <dgm:cxn modelId="{BDD48385-A7EB-4518-83F3-D0A6339C0DBE}" type="presParOf" srcId="{C7B849C4-3231-4193-AF00-E7B4D5BF6403}" destId="{FE267471-0DBE-4658-B98B-635A75923916}" srcOrd="11" destOrd="0" presId="urn:microsoft.com/office/officeart/2005/8/layout/radial6"/>
    <dgm:cxn modelId="{B5132ABB-83C8-45DA-9BD9-A7F17C06BC18}" type="presParOf" srcId="{C7B849C4-3231-4193-AF00-E7B4D5BF6403}" destId="{15EE6F5C-D403-4981-A78D-CD949F78D2E5}" srcOrd="12" destOrd="0" presId="urn:microsoft.com/office/officeart/2005/8/layout/radial6"/>
    <dgm:cxn modelId="{01C70771-B983-4682-BD1B-2856177B91B9}" type="presParOf" srcId="{C7B849C4-3231-4193-AF00-E7B4D5BF6403}" destId="{354599DB-7FE6-489B-82C5-706F2D37ADD9}" srcOrd="13" destOrd="0" presId="urn:microsoft.com/office/officeart/2005/8/layout/radial6"/>
    <dgm:cxn modelId="{99B6D148-5A63-4C6D-AA9F-EE9DC99ADA54}" type="presParOf" srcId="{C7B849C4-3231-4193-AF00-E7B4D5BF6403}" destId="{6EC408B0-5168-437E-A4F8-493FFDFE8DFC}" srcOrd="14" destOrd="0" presId="urn:microsoft.com/office/officeart/2005/8/layout/radial6"/>
    <dgm:cxn modelId="{A52B1AD2-154A-4DFD-A535-DE32B2D5077D}" type="presParOf" srcId="{C7B849C4-3231-4193-AF00-E7B4D5BF6403}" destId="{F8205461-33E0-4F07-A019-8D354AF34A22}" srcOrd="15" destOrd="0" presId="urn:microsoft.com/office/officeart/2005/8/layout/radial6"/>
    <dgm:cxn modelId="{ACB9C2C7-936C-4221-B2C0-5F90160842A2}" type="presParOf" srcId="{C7B849C4-3231-4193-AF00-E7B4D5BF6403}" destId="{81F80BD0-9173-49C0-88B1-E3A20EF85129}" srcOrd="16" destOrd="0" presId="urn:microsoft.com/office/officeart/2005/8/layout/radial6"/>
    <dgm:cxn modelId="{CA16540B-4E73-425A-BC7C-0D51FB9B0A67}" type="presParOf" srcId="{C7B849C4-3231-4193-AF00-E7B4D5BF6403}" destId="{093EAD36-DFCD-4B84-99AF-04B44CA48655}" srcOrd="17" destOrd="0" presId="urn:microsoft.com/office/officeart/2005/8/layout/radial6"/>
    <dgm:cxn modelId="{D204C1D1-B703-4A99-86B8-D1E054D5EB02}" type="presParOf" srcId="{C7B849C4-3231-4193-AF00-E7B4D5BF6403}" destId="{077E0E6C-8AE3-40E1-8D3A-59190D468FCE}" srcOrd="18" destOrd="0" presId="urn:microsoft.com/office/officeart/2005/8/layout/radial6"/>
    <dgm:cxn modelId="{0D3D15C0-3625-4481-B6C8-6C5B957923B6}" type="presParOf" srcId="{C7B849C4-3231-4193-AF00-E7B4D5BF6403}" destId="{2517B602-F9A7-4B42-A5BC-4F368F5063C0}" srcOrd="19" destOrd="0" presId="urn:microsoft.com/office/officeart/2005/8/layout/radial6"/>
    <dgm:cxn modelId="{6CFA64F5-A65A-444B-9225-CAF83A733091}" type="presParOf" srcId="{C7B849C4-3231-4193-AF00-E7B4D5BF6403}" destId="{6672A7C6-C50E-49F8-A42B-9615C781B4D9}" srcOrd="20" destOrd="0" presId="urn:microsoft.com/office/officeart/2005/8/layout/radial6"/>
    <dgm:cxn modelId="{09E20B8A-93F3-4091-A8D8-A9B386A09E22}" type="presParOf" srcId="{C7B849C4-3231-4193-AF00-E7B4D5BF6403}" destId="{B931EC9C-12B2-46BB-B0F0-0167B7362EC4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6D42D-0DBD-4F39-8C52-779CE2891A8C}">
      <dsp:nvSpPr>
        <dsp:cNvPr id="0" name=""/>
        <dsp:cNvSpPr/>
      </dsp:nvSpPr>
      <dsp:spPr>
        <a:xfrm>
          <a:off x="4296414" y="2410829"/>
          <a:ext cx="4195684" cy="23343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004381"/>
              <a:satOff val="-2323"/>
              <a:lumOff val="-15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Talent drain to competition</a:t>
          </a: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Limited talent availability</a:t>
          </a:r>
        </a:p>
      </dsp:txBody>
      <dsp:txXfrm>
        <a:off x="5606398" y="3045689"/>
        <a:ext cx="2834422" cy="1648189"/>
      </dsp:txXfrm>
    </dsp:sp>
    <dsp:sp modelId="{6BA72514-CCF1-4DA6-997A-FF35FA92F640}">
      <dsp:nvSpPr>
        <dsp:cNvPr id="0" name=""/>
        <dsp:cNvSpPr/>
      </dsp:nvSpPr>
      <dsp:spPr>
        <a:xfrm>
          <a:off x="0" y="2456933"/>
          <a:ext cx="4219985" cy="224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006572"/>
              <a:satOff val="-3485"/>
              <a:lumOff val="-2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>
              <a:latin typeface="Arial" pitchFamily="34" charset="0"/>
              <a:cs typeface="Arial" pitchFamily="34" charset="0"/>
            </a:rPr>
            <a:t>Neurointervention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and stroke program</a:t>
          </a:r>
          <a:endParaRPr lang="en-IN" sz="1400" b="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Speed of execution and physician collaboration to develop centers of excellence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No clear differentiator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Fragmented  across units</a:t>
          </a:r>
        </a:p>
      </dsp:txBody>
      <dsp:txXfrm>
        <a:off x="49252" y="3066715"/>
        <a:ext cx="2855485" cy="1583085"/>
      </dsp:txXfrm>
    </dsp:sp>
    <dsp:sp modelId="{ACA22215-5659-44AD-924F-F426DC780FF1}">
      <dsp:nvSpPr>
        <dsp:cNvPr id="0" name=""/>
        <dsp:cNvSpPr/>
      </dsp:nvSpPr>
      <dsp:spPr>
        <a:xfrm>
          <a:off x="4361579" y="-422390"/>
          <a:ext cx="4130519" cy="25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002191"/>
              <a:satOff val="-1162"/>
              <a:lumOff val="-75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5888" lvl="1" indent="-1158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Bending outcome curves by leveraging network strength to hire talent, developing standard care pathways and participation in research trials</a:t>
          </a: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15888" lvl="1" indent="-1158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15888" lvl="1" indent="-1158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Strong clinical governance to steer growth and eminence through sub </a:t>
          </a:r>
          <a:r>
            <a:rPr lang="en-US" sz="1400" kern="1200" dirty="0" err="1" smtClean="0">
              <a:latin typeface="Arial" pitchFamily="34" charset="0"/>
              <a:cs typeface="Arial" pitchFamily="34" charset="0"/>
            </a:rPr>
            <a:t>specialisation</a:t>
          </a:r>
          <a:r>
            <a:rPr lang="en-US" sz="1400" kern="1200" dirty="0" smtClean="0">
              <a:latin typeface="Arial" pitchFamily="34" charset="0"/>
              <a:cs typeface="Arial" pitchFamily="34" charset="0"/>
            </a:rPr>
            <a:t> and focus on value to patients</a:t>
          </a:r>
        </a:p>
      </dsp:txBody>
      <dsp:txXfrm>
        <a:off x="5655771" y="-367354"/>
        <a:ext cx="2781291" cy="1768999"/>
      </dsp:txXfrm>
    </dsp:sp>
    <dsp:sp modelId="{28B83987-2A21-48F0-8558-C59E3B4CF393}">
      <dsp:nvSpPr>
        <dsp:cNvPr id="0" name=""/>
        <dsp:cNvSpPr/>
      </dsp:nvSpPr>
      <dsp:spPr>
        <a:xfrm>
          <a:off x="0" y="-433212"/>
          <a:ext cx="4208632" cy="2527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4625" lvl="1" indent="-1746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>
              <a:tab pos="1712913" algn="l"/>
            </a:tabLst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Established  hospital and department brand in NCR</a:t>
          </a: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74625" lvl="1" indent="-1746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Strong clinical teams across the network</a:t>
          </a: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74625" lvl="1" indent="-1746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Dedicated infrastructure across network</a:t>
          </a:r>
          <a:endParaRPr lang="en-IN" sz="1400" kern="1200" dirty="0">
            <a:latin typeface="Arial" pitchFamily="34" charset="0"/>
            <a:cs typeface="Arial" pitchFamily="34" charset="0"/>
          </a:endParaRPr>
        </a:p>
        <a:p>
          <a:pPr marL="174625" lvl="1" indent="-174625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400" kern="1200" dirty="0" smtClean="0">
              <a:latin typeface="Arial" pitchFamily="34" charset="0"/>
              <a:cs typeface="Arial" pitchFamily="34" charset="0"/>
            </a:rPr>
            <a:t>Favorable market share</a:t>
          </a:r>
          <a:endParaRPr lang="en-IN" sz="1400" kern="1200" dirty="0">
            <a:latin typeface="Arial" pitchFamily="34" charset="0"/>
            <a:cs typeface="Arial" pitchFamily="34" charset="0"/>
          </a:endParaRPr>
        </a:p>
      </dsp:txBody>
      <dsp:txXfrm>
        <a:off x="55512" y="-377700"/>
        <a:ext cx="2835019" cy="1784281"/>
      </dsp:txXfrm>
    </dsp:sp>
    <dsp:sp modelId="{E4003950-66D4-41F2-B5F4-CC58890BBFD0}">
      <dsp:nvSpPr>
        <dsp:cNvPr id="0" name=""/>
        <dsp:cNvSpPr/>
      </dsp:nvSpPr>
      <dsp:spPr>
        <a:xfrm>
          <a:off x="2947831" y="810001"/>
          <a:ext cx="1292796" cy="1350264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Arial" pitchFamily="34" charset="0"/>
              <a:cs typeface="Arial" pitchFamily="34" charset="0"/>
            </a:rPr>
            <a:t>S</a:t>
          </a:r>
          <a:endParaRPr lang="en-IN" sz="3600" b="1" kern="1200" dirty="0">
            <a:latin typeface="Arial" pitchFamily="34" charset="0"/>
            <a:cs typeface="Arial" pitchFamily="34" charset="0"/>
          </a:endParaRPr>
        </a:p>
      </dsp:txBody>
      <dsp:txXfrm>
        <a:off x="3326482" y="1205484"/>
        <a:ext cx="914145" cy="954781"/>
      </dsp:txXfrm>
    </dsp:sp>
    <dsp:sp modelId="{8839CF26-6D67-4718-A47E-ED945FEB6FE1}">
      <dsp:nvSpPr>
        <dsp:cNvPr id="0" name=""/>
        <dsp:cNvSpPr/>
      </dsp:nvSpPr>
      <dsp:spPr>
        <a:xfrm rot="5400000">
          <a:off x="4214885" y="838734"/>
          <a:ext cx="1350264" cy="1292796"/>
        </a:xfrm>
        <a:prstGeom prst="pieWedge">
          <a:avLst/>
        </a:prstGeom>
        <a:solidFill>
          <a:schemeClr val="accent3">
            <a:hueOff val="1002191"/>
            <a:satOff val="-1162"/>
            <a:lumOff val="-75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smtClean="0">
              <a:latin typeface="Arial" pitchFamily="34" charset="0"/>
              <a:cs typeface="Arial" pitchFamily="34" charset="0"/>
            </a:rPr>
            <a:t>O</a:t>
          </a:r>
          <a:endParaRPr lang="en-IN" sz="3600" b="1" kern="1200" dirty="0">
            <a:latin typeface="Arial" pitchFamily="34" charset="0"/>
            <a:cs typeface="Arial" pitchFamily="34" charset="0"/>
          </a:endParaRPr>
        </a:p>
      </dsp:txBody>
      <dsp:txXfrm rot="-5400000">
        <a:off x="4243619" y="1205483"/>
        <a:ext cx="914145" cy="954781"/>
      </dsp:txXfrm>
    </dsp:sp>
    <dsp:sp modelId="{4BB4B582-7C5C-40C9-A04E-8EA1EE5C5B85}">
      <dsp:nvSpPr>
        <dsp:cNvPr id="0" name=""/>
        <dsp:cNvSpPr/>
      </dsp:nvSpPr>
      <dsp:spPr>
        <a:xfrm rot="10800000">
          <a:off x="4243619" y="2160264"/>
          <a:ext cx="1292796" cy="1350264"/>
        </a:xfrm>
        <a:prstGeom prst="pieWedge">
          <a:avLst/>
        </a:prstGeom>
        <a:solidFill>
          <a:schemeClr val="accent3">
            <a:hueOff val="2004381"/>
            <a:satOff val="-2323"/>
            <a:lumOff val="-15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Arial" pitchFamily="34" charset="0"/>
              <a:cs typeface="Arial" pitchFamily="34" charset="0"/>
            </a:rPr>
            <a:t>T</a:t>
          </a:r>
          <a:endParaRPr lang="en-IN" sz="3600" b="1" kern="1200" dirty="0">
            <a:latin typeface="Arial" pitchFamily="34" charset="0"/>
            <a:cs typeface="Arial" pitchFamily="34" charset="0"/>
          </a:endParaRPr>
        </a:p>
      </dsp:txBody>
      <dsp:txXfrm rot="10800000">
        <a:off x="4243619" y="2160264"/>
        <a:ext cx="914145" cy="954781"/>
      </dsp:txXfrm>
    </dsp:sp>
    <dsp:sp modelId="{46CF2E91-BBF7-49A1-8B8F-D7FDD7323220}">
      <dsp:nvSpPr>
        <dsp:cNvPr id="0" name=""/>
        <dsp:cNvSpPr/>
      </dsp:nvSpPr>
      <dsp:spPr>
        <a:xfrm rot="16200000">
          <a:off x="2922090" y="2188997"/>
          <a:ext cx="1350264" cy="1292796"/>
        </a:xfrm>
        <a:prstGeom prst="pieWedge">
          <a:avLst/>
        </a:prstGeom>
        <a:solidFill>
          <a:schemeClr val="accent3">
            <a:hueOff val="3006572"/>
            <a:satOff val="-3485"/>
            <a:lumOff val="-2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kern="1200" dirty="0" smtClean="0">
              <a:latin typeface="Arial" pitchFamily="34" charset="0"/>
              <a:cs typeface="Arial" pitchFamily="34" charset="0"/>
            </a:rPr>
            <a:t>W</a:t>
          </a:r>
          <a:endParaRPr lang="en-IN" sz="3600" b="1" kern="1200" dirty="0">
            <a:latin typeface="Arial" pitchFamily="34" charset="0"/>
            <a:cs typeface="Arial" pitchFamily="34" charset="0"/>
          </a:endParaRPr>
        </a:p>
      </dsp:txBody>
      <dsp:txXfrm rot="5400000">
        <a:off x="3329475" y="2160263"/>
        <a:ext cx="914145" cy="954781"/>
      </dsp:txXfrm>
    </dsp:sp>
    <dsp:sp modelId="{D71651FE-00B1-407C-B417-FF224CAB511E}">
      <dsp:nvSpPr>
        <dsp:cNvPr id="0" name=""/>
        <dsp:cNvSpPr/>
      </dsp:nvSpPr>
      <dsp:spPr>
        <a:xfrm>
          <a:off x="3955672" y="1800324"/>
          <a:ext cx="671003" cy="583481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CBC46-D729-44D7-9A74-B011A4A8F12A}">
      <dsp:nvSpPr>
        <dsp:cNvPr id="0" name=""/>
        <dsp:cNvSpPr/>
      </dsp:nvSpPr>
      <dsp:spPr>
        <a:xfrm rot="10800000">
          <a:off x="3932570" y="1944301"/>
          <a:ext cx="671003" cy="583481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1EC9C-12B2-46BB-B0F0-0167B7362EC4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7E0E6C-8AE3-40E1-8D3A-59190D468FCE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205461-33E0-4F07-A019-8D354AF34A22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EE6F5C-D403-4981-A78D-CD949F78D2E5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929E691-2D26-4D3F-AF30-0C9D2532CCC8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12348B-DE05-4898-84D2-4C1CA0877FEA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420350-C62E-45BD-AE09-E82324DBD0CA}">
      <dsp:nvSpPr>
        <dsp:cNvPr id="0" name=""/>
        <dsp:cNvSpPr/>
      </dsp:nvSpPr>
      <dsp:spPr>
        <a:xfrm>
          <a:off x="2174805" y="619888"/>
          <a:ext cx="4902908" cy="4902908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D3CA5F-93A3-455A-8388-18E85215A5C6}">
      <dsp:nvSpPr>
        <dsp:cNvPr id="0" name=""/>
        <dsp:cNvSpPr/>
      </dsp:nvSpPr>
      <dsp:spPr>
        <a:xfrm>
          <a:off x="3676385" y="2121468"/>
          <a:ext cx="1899748" cy="18997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Arial" pitchFamily="34" charset="0"/>
              <a:cs typeface="Arial" pitchFamily="34" charset="0"/>
            </a:rPr>
            <a:t>Clinical Governance</a:t>
          </a:r>
          <a:endParaRPr lang="en-US" sz="1700" b="1" kern="1200" dirty="0">
            <a:latin typeface="Arial" pitchFamily="34" charset="0"/>
            <a:cs typeface="Arial" pitchFamily="34" charset="0"/>
          </a:endParaRPr>
        </a:p>
      </dsp:txBody>
      <dsp:txXfrm>
        <a:off x="3954597" y="2399680"/>
        <a:ext cx="1343324" cy="1343324"/>
      </dsp:txXfrm>
    </dsp:sp>
    <dsp:sp modelId="{B06744CA-D439-4651-AD44-F829D52AD51A}">
      <dsp:nvSpPr>
        <dsp:cNvPr id="0" name=""/>
        <dsp:cNvSpPr/>
      </dsp:nvSpPr>
      <dsp:spPr>
        <a:xfrm>
          <a:off x="3816423" y="-72005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Focus on key sub specialties growth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4053618" y="144668"/>
        <a:ext cx="1145282" cy="1046189"/>
      </dsp:txXfrm>
    </dsp:sp>
    <dsp:sp modelId="{C83FA08A-A052-4FE2-A010-A10328100CB9}">
      <dsp:nvSpPr>
        <dsp:cNvPr id="0" name=""/>
        <dsp:cNvSpPr/>
      </dsp:nvSpPr>
      <dsp:spPr>
        <a:xfrm>
          <a:off x="5695618" y="832966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Technology support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5932813" y="1049639"/>
        <a:ext cx="1145282" cy="1046189"/>
      </dsp:txXfrm>
    </dsp:sp>
    <dsp:sp modelId="{F9BF06ED-FFAF-4810-9BD7-AC0E722177BA}">
      <dsp:nvSpPr>
        <dsp:cNvPr id="0" name=""/>
        <dsp:cNvSpPr/>
      </dsp:nvSpPr>
      <dsp:spPr>
        <a:xfrm>
          <a:off x="6159741" y="2866421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Upgrade clinical support services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6396936" y="3083094"/>
        <a:ext cx="1145282" cy="1046189"/>
      </dsp:txXfrm>
    </dsp:sp>
    <dsp:sp modelId="{3FE4F2F3-CAE1-457F-804B-DCC00584CEC9}">
      <dsp:nvSpPr>
        <dsp:cNvPr id="0" name=""/>
        <dsp:cNvSpPr/>
      </dsp:nvSpPr>
      <dsp:spPr>
        <a:xfrm>
          <a:off x="4859298" y="4497126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Cutting edge trials and external collaborations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5096493" y="4713799"/>
        <a:ext cx="1145282" cy="1046189"/>
      </dsp:txXfrm>
    </dsp:sp>
    <dsp:sp modelId="{354599DB-7FE6-489B-82C5-706F2D37ADD9}">
      <dsp:nvSpPr>
        <dsp:cNvPr id="0" name=""/>
        <dsp:cNvSpPr/>
      </dsp:nvSpPr>
      <dsp:spPr>
        <a:xfrm>
          <a:off x="2773549" y="4497126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Acquiring Clinical expertise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3010744" y="4713799"/>
        <a:ext cx="1145282" cy="1046189"/>
      </dsp:txXfrm>
    </dsp:sp>
    <dsp:sp modelId="{81F80BD0-9173-49C0-88B1-E3A20EF85129}">
      <dsp:nvSpPr>
        <dsp:cNvPr id="0" name=""/>
        <dsp:cNvSpPr/>
      </dsp:nvSpPr>
      <dsp:spPr>
        <a:xfrm>
          <a:off x="1473106" y="2866421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Outcome measure report and benchmarking (ICHOM)</a:t>
          </a:r>
          <a:endParaRPr lang="en-US" sz="1200" kern="1200" dirty="0">
            <a:latin typeface="Arial" pitchFamily="34" charset="0"/>
            <a:cs typeface="Arial" pitchFamily="34" charset="0"/>
          </a:endParaRPr>
        </a:p>
      </dsp:txBody>
      <dsp:txXfrm>
        <a:off x="1710301" y="3083094"/>
        <a:ext cx="1145282" cy="1046189"/>
      </dsp:txXfrm>
    </dsp:sp>
    <dsp:sp modelId="{2517B602-F9A7-4B42-A5BC-4F368F5063C0}">
      <dsp:nvSpPr>
        <dsp:cNvPr id="0" name=""/>
        <dsp:cNvSpPr/>
      </dsp:nvSpPr>
      <dsp:spPr>
        <a:xfrm>
          <a:off x="1937228" y="832966"/>
          <a:ext cx="1619672" cy="14795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rPr>
            <a:t>Clinical care pathways</a:t>
          </a:r>
          <a:endParaRPr lang="en-US" sz="1400" kern="1200" dirty="0">
            <a:latin typeface="Arial" pitchFamily="34" charset="0"/>
            <a:cs typeface="Arial" pitchFamily="34" charset="0"/>
          </a:endParaRPr>
        </a:p>
      </dsp:txBody>
      <dsp:txXfrm>
        <a:off x="2174423" y="1049639"/>
        <a:ext cx="1145282" cy="1046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0.47598</cdr:x>
      <cdr:y>0.10355</cdr:y>
    </cdr:from>
    <cdr:to>
      <cdr:x>0.62923</cdr:x>
      <cdr:y>0.16456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36529" y="522339"/>
          <a:ext cx="72008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US" sz="1400" b="0" dirty="0" smtClean="0">
              <a:latin typeface="Arial" pitchFamily="34" charset="0"/>
              <a:cs typeface="Arial" pitchFamily="34" charset="0"/>
            </a:rPr>
            <a:t>5914</a:t>
          </a:r>
        </a:p>
      </cdr:txBody>
    </cdr:sp>
  </cdr:relSizeAnchor>
  <cdr:relSizeAnchor xmlns:cdr="http://schemas.openxmlformats.org/drawingml/2006/chartDrawing">
    <cdr:from>
      <cdr:x>0.2031</cdr:x>
      <cdr:y>0.3148</cdr:y>
    </cdr:from>
    <cdr:to>
      <cdr:x>0.34103</cdr:x>
      <cdr:y>0.37581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954336" y="1587944"/>
          <a:ext cx="648072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b="0" dirty="0" smtClean="0">
              <a:latin typeface="Arial" pitchFamily="34" charset="0"/>
              <a:cs typeface="Arial" pitchFamily="34" charset="0"/>
            </a:rPr>
            <a:t>4246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AF086-B095-42C2-9B46-1DDE759D3199}" type="datetimeFigureOut">
              <a:rPr lang="en-IN" smtClean="0"/>
              <a:pPr/>
              <a:t>30-10-2017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4C3D-E589-4161-931E-A1FB3F3D53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4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E0B83-0A12-4801-BA40-6C26D98822B0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4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0600" y="457200"/>
            <a:ext cx="4876800" cy="36576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64423" y="4419601"/>
            <a:ext cx="5329157" cy="2769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352955" y="8968154"/>
            <a:ext cx="128240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DC193E-0BDE-4AE1-9C8E-64629754E7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0600" y="457200"/>
            <a:ext cx="4876800" cy="36576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64423" y="4419601"/>
            <a:ext cx="5329157" cy="2769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352955" y="8968154"/>
            <a:ext cx="128240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DC193E-0BDE-4AE1-9C8E-64629754E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1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E0B83-0A12-4801-BA40-6C26D98822B0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0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0600" y="457200"/>
            <a:ext cx="4876800" cy="36576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64423" y="4419601"/>
            <a:ext cx="5329157" cy="2769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352955" y="8968154"/>
            <a:ext cx="128240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DC193E-0BDE-4AE1-9C8E-64629754E7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90600" y="457200"/>
            <a:ext cx="4876800" cy="36576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64423" y="4419601"/>
            <a:ext cx="5329157" cy="276999"/>
          </a:xfr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352955" y="8968154"/>
            <a:ext cx="128240" cy="153888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000" b="0">
                <a:latin typeface="Times New Roman"/>
              </a:defRPr>
            </a:lvl1pPr>
          </a:lstStyle>
          <a:p>
            <a:fld id="{95DC193E-0BDE-4AE1-9C8E-64629754E79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1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E0B83-0A12-4801-BA40-6C26D98822B0}" type="slidenum">
              <a:rPr lang="en-IN">
                <a:solidFill>
                  <a:prstClr val="black"/>
                </a:solidFill>
              </a:rPr>
              <a:pPr/>
              <a:t>21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1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4255-38CB-4DAA-A0F1-81DAA4F93B5E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680048"/>
            <a:ext cx="9144000" cy="19812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9600" y="3863975"/>
            <a:ext cx="7772400" cy="1470025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2322674" y="1052246"/>
            <a:ext cx="4498652" cy="194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0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200-12EC-4996-9D0D-24FE630A3D20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9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344C-967A-40BB-8DB5-CCB18A878E56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60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7DC-6934-4729-8B07-589EFF100D2D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787C-D817-43C2-8B49-5F26EB8D3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57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6934200" cy="9445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C755-5903-49C1-9D79-074CC23687D4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9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C135-4D75-4E95-A925-CA889448E5CE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010400" cy="944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23A-94B5-40D8-B1EF-232305858D07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6C7-CFBD-45EC-A913-D318AB86B71E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FAE-BC4C-425B-8C80-622EEF5CEB91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BC87-31B4-45C4-9106-BBEF9C6ED101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546848" cy="10626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BA31-187F-4B4E-98FF-3EAEEC3772B8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2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0D0D-3535-458B-A105-1AFA9B9EBC1B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EE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6ECE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010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4D93-FFC6-48F1-A915-AF03F9A6FDC9}" type="datetime1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625DD9-E95C-4E36-A780-EB4B59B201F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  <a:solidFill>
            <a:srgbClr val="5DBAB0"/>
          </a:solidFill>
          <a:ln w="9525"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DE8"/>
              </a:clrFrom>
              <a:clrTo>
                <a:srgbClr val="FFFD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0" t="16551" r="24392" b="51620"/>
          <a:stretch/>
        </p:blipFill>
        <p:spPr bwMode="auto">
          <a:xfrm>
            <a:off x="7524328" y="164139"/>
            <a:ext cx="1555478" cy="67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7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5DBAC4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tags" Target="../tags/tag14.xml"/><Relationship Id="rId7" Type="http://schemas.openxmlformats.org/officeDocument/2006/relationships/image" Target="../media/image6.emf"/><Relationship Id="rId2" Type="http://schemas.openxmlformats.org/officeDocument/2006/relationships/tags" Target="../tags/tag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7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6.emf"/><Relationship Id="rId2" Type="http://schemas.openxmlformats.org/officeDocument/2006/relationships/tags" Target="../tags/tag2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tags" Target="../tags/tag2.xml"/><Relationship Id="rId7" Type="http://schemas.openxmlformats.org/officeDocument/2006/relationships/image" Target="../media/image6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5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0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Neurosciences Strategy</a:t>
            </a:r>
            <a:br>
              <a:rPr lang="en-US" sz="2600" dirty="0" smtClean="0"/>
            </a:br>
            <a:r>
              <a:rPr lang="en-US" sz="2600" dirty="0" smtClean="0"/>
              <a:t>Oct 2016</a:t>
            </a:r>
            <a:endParaRPr lang="en-IN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2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prstClr val="white"/>
              </a:solidFill>
              <a:sym typeface="Calibri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116632"/>
            <a:ext cx="752432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Neurosciences has shown steady growth over past three years</a:t>
            </a:r>
            <a:endParaRPr lang="en-IN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3623728"/>
              </p:ext>
            </p:extLst>
          </p:nvPr>
        </p:nvGraphicFramePr>
        <p:xfrm>
          <a:off x="19104" y="980728"/>
          <a:ext cx="9124895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68344" y="6264541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Figures In Cr.</a:t>
            </a:r>
            <a:endParaRPr lang="en-IN" sz="2000" dirty="0"/>
          </a:p>
        </p:txBody>
      </p:sp>
      <p:sp>
        <p:nvSpPr>
          <p:cNvPr id="3" name="Oval 2"/>
          <p:cNvSpPr/>
          <p:nvPr/>
        </p:nvSpPr>
        <p:spPr>
          <a:xfrm>
            <a:off x="971600" y="1556792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Rs 143 Cr</a:t>
            </a:r>
            <a:endParaRPr lang="en-IN" sz="1400" dirty="0"/>
          </a:p>
        </p:txBody>
      </p:sp>
      <p:sp>
        <p:nvSpPr>
          <p:cNvPr id="11" name="Oval 10"/>
          <p:cNvSpPr/>
          <p:nvPr/>
        </p:nvSpPr>
        <p:spPr>
          <a:xfrm>
            <a:off x="3131840" y="1340768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Rs 178 Cr</a:t>
            </a:r>
            <a:endParaRPr lang="en-IN" sz="1400" dirty="0"/>
          </a:p>
        </p:txBody>
      </p:sp>
      <p:sp>
        <p:nvSpPr>
          <p:cNvPr id="13" name="Oval 12"/>
          <p:cNvSpPr/>
          <p:nvPr/>
        </p:nvSpPr>
        <p:spPr>
          <a:xfrm>
            <a:off x="5292080" y="965757"/>
            <a:ext cx="122413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Rs 210 Cr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65304"/>
            <a:ext cx="4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Note : </a:t>
            </a:r>
          </a:p>
          <a:p>
            <a:r>
              <a:rPr lang="en-IN" sz="1400" dirty="0" smtClean="0"/>
              <a:t>1. The above revenue is only IPD </a:t>
            </a:r>
            <a:endParaRPr lang="en-IN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67744" y="1664804"/>
            <a:ext cx="720080" cy="10801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67744" y="134076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25%</a:t>
            </a:r>
            <a:endParaRPr lang="en-IN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107422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18%</a:t>
            </a:r>
            <a:endParaRPr lang="en-IN" sz="16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84365" y="1352778"/>
            <a:ext cx="720080" cy="10801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27584" y="1123928"/>
            <a:ext cx="2016224" cy="288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Neuro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423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44624"/>
            <a:ext cx="6934200" cy="944562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Neurosciences segments @ MHC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024" y="1412776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What we do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6024" y="2354104"/>
            <a:ext cx="1619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Status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8" y="422108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% of revenue share</a:t>
            </a:r>
            <a:endParaRPr lang="en-IN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03397" y="143218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Headache, Stroke, Dementia,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Alzheimers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Parkinsons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806" y="2354104"/>
            <a:ext cx="2760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 clinical leader for program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Technology available is best in class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Stroke protocol implemented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Elective high end share of work limited</a:t>
            </a: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  <a:p>
            <a:endParaRPr lang="en-IN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3968" y="4236476"/>
            <a:ext cx="161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42%</a:t>
            </a:r>
            <a:endParaRPr lang="en-IN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03397" y="100221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Neurology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660232" y="1340768"/>
            <a:ext cx="2448272" cy="0"/>
          </a:xfrm>
          <a:prstGeom prst="line">
            <a:avLst/>
          </a:prstGeom>
          <a:ln w="25400">
            <a:solidFill>
              <a:srgbClr val="6EC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555776" y="1052736"/>
            <a:ext cx="273630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6408" y="1458942"/>
            <a:ext cx="269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Brain and Spine surgeries</a:t>
            </a:r>
            <a:endParaRPr lang="en-IN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20404" y="2400437"/>
            <a:ext cx="2389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Strong talent pool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Repertoire of services complete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Technology support needs  strengthening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 clear differentiator in talent, outcomes</a:t>
            </a:r>
          </a:p>
          <a:p>
            <a:pPr>
              <a:defRPr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83881" y="4252543"/>
            <a:ext cx="161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57%</a:t>
            </a:r>
            <a:endParaRPr lang="en-IN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7664" y="1010485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Neurosurgery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761434" y="1354493"/>
            <a:ext cx="2448272" cy="0"/>
          </a:xfrm>
          <a:prstGeom prst="line">
            <a:avLst/>
          </a:prstGeom>
          <a:ln w="25400">
            <a:solidFill>
              <a:srgbClr val="6EC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60232" y="981889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Neurointervention</a:t>
            </a:r>
            <a:endParaRPr lang="en-IN" sz="1600" b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427984" y="1349039"/>
            <a:ext cx="2051677" cy="5454"/>
          </a:xfrm>
          <a:prstGeom prst="line">
            <a:avLst/>
          </a:prstGeom>
          <a:ln w="25400">
            <a:solidFill>
              <a:srgbClr val="6ECE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75806" y="141189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Minimally invasive techniques to stent brain vessels; treat abnormal blood vessels in brain. </a:t>
            </a:r>
            <a:endParaRPr lang="en-IN" sz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4192" y="2400437"/>
            <a:ext cx="2389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Strong talent pool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Repertoire of services complete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Technology support needs strengthening</a:t>
            </a:r>
          </a:p>
          <a:p>
            <a:pPr marL="95250" indent="-95250">
              <a:buFont typeface="Arial" pitchFamily="34" charset="0"/>
              <a:buChar char="•"/>
              <a:defRPr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subspecialisation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/ general Neurology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13476" y="4221087"/>
            <a:ext cx="161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1%</a:t>
            </a:r>
            <a:endParaRPr lang="en-IN" sz="12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4282" y="4654503"/>
            <a:ext cx="8750206" cy="642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ECEB2"/>
            </a:solidFill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Neurosciences currently is a loose confederation of standalone units with duplicate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14055969"/>
              </p:ext>
            </p:extLst>
          </p:nvPr>
        </p:nvGraphicFramePr>
        <p:xfrm>
          <a:off x="328373" y="1412776"/>
          <a:ext cx="8492099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Neurosciences Network @ MHC: SWOT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2857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Key takeaways from SWOT</a:t>
            </a:r>
          </a:p>
        </p:txBody>
      </p:sp>
      <p:sp>
        <p:nvSpPr>
          <p:cNvPr id="5" name="Rectangle 4"/>
          <p:cNvSpPr/>
          <p:nvPr/>
        </p:nvSpPr>
        <p:spPr>
          <a:xfrm>
            <a:off x="3347864" y="1124176"/>
            <a:ext cx="5581854" cy="864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ECEB2"/>
            </a:solidFill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ocus </a:t>
            </a:r>
            <a:r>
              <a:rPr lang="en-IN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 growing the </a:t>
            </a:r>
            <a:r>
              <a:rPr lang="en-IN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-intervention program </a:t>
            </a:r>
          </a:p>
          <a:p>
            <a:pPr algn="r"/>
            <a:r>
              <a:rPr lang="en-IN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recent stroke trials have come positive for Intra arterial </a:t>
            </a:r>
            <a:r>
              <a:rPr lang="en-IN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ntervention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32857"/>
            <a:ext cx="5581854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ECEB2"/>
            </a:solidFill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Pool  volumes  to </a:t>
            </a:r>
            <a:r>
              <a:rPr lang="en-IN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centers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excellence for improving outcomes for certain conditions </a:t>
            </a:r>
          </a:p>
          <a:p>
            <a:pPr algn="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Stroke, Complex Brain Tumours, Epilepsy, Paediatric Neurosciences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7864" y="3068960"/>
            <a:ext cx="5581854" cy="8640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ECEB2"/>
            </a:solidFill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Relocation of  less complex low cost services out of tertiary care set ups </a:t>
            </a:r>
          </a:p>
          <a:p>
            <a:pPr algn="r"/>
            <a:r>
              <a:rPr lang="en-IN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free up capacity (manpower &amp; infra) for more complex conditions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47864" y="4077073"/>
            <a:ext cx="5581854" cy="7200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6ECEB2"/>
            </a:solidFill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Optimization across network</a:t>
            </a:r>
          </a:p>
          <a:p>
            <a:pPr marL="0" indent="0" algn="r">
              <a:buNone/>
            </a:pPr>
            <a:r>
              <a:rPr lang="en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right location for each service line; integration of care across network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347865" y="4949553"/>
            <a:ext cx="5569164" cy="7837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6ECEB2"/>
            </a:solidFill>
            <a:prstDash val="solid"/>
          </a:ln>
          <a:effectLst>
            <a:outerShdw blurRad="40005" dist="1905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Differentiation</a:t>
            </a:r>
          </a:p>
          <a:p>
            <a:pPr marL="0" indent="0" algn="r">
              <a:buFont typeface="Wingdings" pitchFamily="2" charset="2"/>
              <a:buNone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Patient reported outcome measures for key conditions</a:t>
            </a:r>
          </a:p>
        </p:txBody>
      </p:sp>
      <p:pic>
        <p:nvPicPr>
          <p:cNvPr id="61442" name="Picture 2" descr="C:\Users\M020681\Desktop\take aw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3240360" cy="475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12"/>
          <p:cNvSpPr>
            <a:spLocks noChangeArrowheads="1"/>
          </p:cNvSpPr>
          <p:nvPr/>
        </p:nvSpPr>
        <p:spPr bwMode="auto">
          <a:xfrm>
            <a:off x="2624337" y="3764811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2624337" y="2785184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4" descr="Untitled-8 copy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/>
          <a:stretch>
            <a:fillRect/>
          </a:stretch>
        </p:blipFill>
        <p:spPr bwMode="auto">
          <a:xfrm>
            <a:off x="1" y="979946"/>
            <a:ext cx="3413004" cy="54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"/>
          <p:cNvGrpSpPr/>
          <p:nvPr/>
        </p:nvGrpSpPr>
        <p:grpSpPr>
          <a:xfrm>
            <a:off x="2518853" y="3764431"/>
            <a:ext cx="6242865" cy="617123"/>
            <a:chOff x="2468563" y="3893227"/>
            <a:chExt cx="6118225" cy="604838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2571941" y="3897176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Neurosciences Goal 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WordArt 26"/>
            <p:cNvSpPr>
              <a:spLocks noChangeArrowheads="1" noChangeShapeType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3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0" y="979946"/>
            <a:ext cx="914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6415810"/>
            <a:ext cx="9144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Agenda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2" name="Group 3"/>
          <p:cNvGrpSpPr/>
          <p:nvPr/>
        </p:nvGrpSpPr>
        <p:grpSpPr>
          <a:xfrm>
            <a:off x="2518853" y="2769371"/>
            <a:ext cx="6242865" cy="617122"/>
            <a:chOff x="2468563" y="2758165"/>
            <a:chExt cx="6118225" cy="604837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034957" y="288942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 smtClean="0">
                  <a:solidFill>
                    <a:srgbClr val="000000"/>
                  </a:solidFill>
                </a:rPr>
                <a:t>MHC’s starting position</a:t>
              </a:r>
              <a:endParaRPr lang="en-GB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571941" y="2762115"/>
              <a:ext cx="6014847" cy="562590"/>
            </a:xfrm>
            <a:prstGeom prst="parallelogram">
              <a:avLst>
                <a:gd name="adj" fmla="val 17403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38452" y="2758165"/>
              <a:ext cx="323238" cy="349250"/>
              <a:chOff x="433" y="1314"/>
              <a:chExt cx="290" cy="296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WordArt 25"/>
            <p:cNvSpPr>
              <a:spLocks noChangeArrowheads="1" noChangeShapeType="1" noTextEdit="1"/>
            </p:cNvSpPr>
            <p:nvPr>
              <p:custDataLst>
                <p:tags r:id="rId4"/>
              </p:custDataLst>
            </p:nvPr>
          </p:nvSpPr>
          <p:spPr bwMode="auto">
            <a:xfrm>
              <a:off x="2468563" y="2950252"/>
              <a:ext cx="327606" cy="412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accent3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2571941" y="4740077"/>
            <a:ext cx="6014847" cy="550871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 smtClean="0">
              <a:solidFill>
                <a:srgbClr val="000000"/>
              </a:solidFill>
            </a:endParaRPr>
          </a:p>
        </p:txBody>
      </p:sp>
      <p:grpSp>
        <p:nvGrpSpPr>
          <p:cNvPr id="64" name="Group 68"/>
          <p:cNvGrpSpPr/>
          <p:nvPr/>
        </p:nvGrpSpPr>
        <p:grpSpPr>
          <a:xfrm>
            <a:off x="2468563" y="4719444"/>
            <a:ext cx="6118225" cy="604838"/>
            <a:chOff x="2468563" y="3893227"/>
            <a:chExt cx="6118225" cy="604838"/>
          </a:xfrm>
        </p:grpSpPr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Way </a:t>
              </a:r>
              <a:r>
                <a:rPr lang="en-US" sz="2000" b="1" dirty="0">
                  <a:solidFill>
                    <a:srgbClr val="000000"/>
                  </a:solidFill>
                </a:rPr>
                <a:t>A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head and Progress report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66" name="AutoShape 18"/>
            <p:cNvSpPr>
              <a:spLocks noChangeArrowheads="1"/>
            </p:cNvSpPr>
            <p:nvPr/>
          </p:nvSpPr>
          <p:spPr bwMode="auto">
            <a:xfrm>
              <a:off x="2571941" y="3914603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67" name="Group 37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69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" name="WordArt 26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6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0" name="Group 2"/>
          <p:cNvGrpSpPr/>
          <p:nvPr/>
        </p:nvGrpSpPr>
        <p:grpSpPr>
          <a:xfrm>
            <a:off x="2518853" y="1772816"/>
            <a:ext cx="6242865" cy="622908"/>
            <a:chOff x="2468563" y="1619019"/>
            <a:chExt cx="6118225" cy="610509"/>
          </a:xfrm>
        </p:grpSpPr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3034957" y="175643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>
                  <a:solidFill>
                    <a:srgbClr val="000000"/>
                  </a:solidFill>
                </a:rPr>
                <a:t>Why Neurosciences?</a:t>
              </a:r>
            </a:p>
          </p:txBody>
        </p:sp>
        <p:sp>
          <p:nvSpPr>
            <p:cNvPr id="88" name="AutoShape 6"/>
            <p:cNvSpPr>
              <a:spLocks noChangeArrowheads="1"/>
            </p:cNvSpPr>
            <p:nvPr/>
          </p:nvSpPr>
          <p:spPr bwMode="auto">
            <a:xfrm>
              <a:off x="2571941" y="1619019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9" name="Group 8"/>
            <p:cNvGrpSpPr>
              <a:grpSpLocks/>
            </p:cNvGrpSpPr>
            <p:nvPr/>
          </p:nvGrpSpPr>
          <p:grpSpPr bwMode="auto">
            <a:xfrm>
              <a:off x="2538452" y="1626277"/>
              <a:ext cx="323238" cy="346075"/>
              <a:chOff x="433" y="1314"/>
              <a:chExt cx="290" cy="296"/>
            </a:xfrm>
          </p:grpSpPr>
          <p:sp>
            <p:nvSpPr>
              <p:cNvPr id="91" name="Rectangle 9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10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11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0" name="WordArt 24"/>
            <p:cNvSpPr>
              <a:spLocks noChangeArrowheads="1" noChangeShapeType="1" noTextEdit="1"/>
            </p:cNvSpPr>
            <p:nvPr>
              <p:custDataLst>
                <p:tags r:id="rId2"/>
              </p:custDataLst>
            </p:nvPr>
          </p:nvSpPr>
          <p:spPr bwMode="auto">
            <a:xfrm>
              <a:off x="2468563" y="1815190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6934200" cy="944562"/>
          </a:xfrm>
        </p:spPr>
        <p:txBody>
          <a:bodyPr/>
          <a:lstStyle/>
          <a:p>
            <a:r>
              <a:rPr lang="en-US" dirty="0" smtClean="0"/>
              <a:t>Goal 2020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43808" y="1166265"/>
            <a:ext cx="2952328" cy="1758679"/>
            <a:chOff x="2843808" y="1166265"/>
            <a:chExt cx="2952328" cy="1758679"/>
          </a:xfrm>
        </p:grpSpPr>
        <p:sp>
          <p:nvSpPr>
            <p:cNvPr id="6" name="Oval 5"/>
            <p:cNvSpPr/>
            <p:nvPr/>
          </p:nvSpPr>
          <p:spPr>
            <a:xfrm>
              <a:off x="2843808" y="1628800"/>
              <a:ext cx="2952328" cy="12961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Reputational Goal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96825" y="1166265"/>
              <a:ext cx="2646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To be #1 in North India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55576" y="2994765"/>
            <a:ext cx="2952328" cy="3163471"/>
            <a:chOff x="755576" y="2994765"/>
            <a:chExt cx="2952328" cy="3163471"/>
          </a:xfrm>
        </p:grpSpPr>
        <p:sp>
          <p:nvSpPr>
            <p:cNvPr id="8" name="Right Arrow 7"/>
            <p:cNvSpPr/>
            <p:nvPr/>
          </p:nvSpPr>
          <p:spPr>
            <a:xfrm rot="18505288">
              <a:off x="2519779" y="3260769"/>
              <a:ext cx="1161401" cy="629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55576" y="4293096"/>
              <a:ext cx="2952328" cy="12961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Business Goal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9632" y="5758126"/>
              <a:ext cx="1584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00 - </a:t>
              </a:r>
              <a:r>
                <a:rPr lang="en-US" sz="20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r>
                <a:rPr lang="en-US" sz="2000" b="1" dirty="0" smtClean="0">
                  <a:solidFill>
                    <a:schemeClr val="tx2">
                      <a:lumMod val="75000"/>
                    </a:schemeClr>
                  </a:solidFill>
                </a:rPr>
                <a:t>00 Cr.</a:t>
              </a:r>
              <a:endParaRPr 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04048" y="2964587"/>
            <a:ext cx="3024336" cy="3272725"/>
            <a:chOff x="5004048" y="2964587"/>
            <a:chExt cx="3024336" cy="3272725"/>
          </a:xfrm>
        </p:grpSpPr>
        <p:sp>
          <p:nvSpPr>
            <p:cNvPr id="9" name="Right Arrow 8"/>
            <p:cNvSpPr/>
            <p:nvPr/>
          </p:nvSpPr>
          <p:spPr>
            <a:xfrm rot="13621771">
              <a:off x="4923439" y="3230591"/>
              <a:ext cx="1161401" cy="6293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004048" y="4293096"/>
              <a:ext cx="2952328" cy="129614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Quality Goal</a:t>
              </a:r>
              <a:endPara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85057" y="5590981"/>
              <a:ext cx="29433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200" dirty="0">
                  <a:latin typeface="Arial" pitchFamily="34" charset="0"/>
                  <a:cs typeface="Arial" pitchFamily="34" charset="0"/>
                </a:rPr>
                <a:t>International Consortium for Healthcare Outcome measures  standard sets for Neurological conditions across MHC</a:t>
              </a:r>
              <a:endParaRPr lang="en-IN" sz="1200" dirty="0"/>
            </a:p>
          </p:txBody>
        </p:sp>
      </p:grp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12"/>
          <p:cNvSpPr>
            <a:spLocks noChangeArrowheads="1"/>
          </p:cNvSpPr>
          <p:nvPr/>
        </p:nvSpPr>
        <p:spPr bwMode="auto">
          <a:xfrm>
            <a:off x="2571941" y="4644995"/>
            <a:ext cx="6014847" cy="550871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 smtClean="0">
              <a:solidFill>
                <a:srgbClr val="000000"/>
              </a:solidFill>
            </a:endParaRPr>
          </a:p>
        </p:txBody>
      </p:sp>
      <p:pic>
        <p:nvPicPr>
          <p:cNvPr id="11" name="Picture 4" descr="Untitled-8 copy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/>
          <a:stretch>
            <a:fillRect/>
          </a:stretch>
        </p:blipFill>
        <p:spPr bwMode="auto">
          <a:xfrm>
            <a:off x="1" y="979946"/>
            <a:ext cx="3413004" cy="54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979946"/>
            <a:ext cx="914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6415810"/>
            <a:ext cx="9144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Agenda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" name="Group 68"/>
          <p:cNvGrpSpPr/>
          <p:nvPr/>
        </p:nvGrpSpPr>
        <p:grpSpPr>
          <a:xfrm>
            <a:off x="2468563" y="4624362"/>
            <a:ext cx="6118225" cy="604838"/>
            <a:chOff x="2468563" y="3893227"/>
            <a:chExt cx="6118225" cy="604838"/>
          </a:xfrm>
        </p:grpSpPr>
        <p:sp>
          <p:nvSpPr>
            <p:cNvPr id="70" name="AutoShape 18"/>
            <p:cNvSpPr>
              <a:spLocks noChangeArrowheads="1"/>
            </p:cNvSpPr>
            <p:nvPr/>
          </p:nvSpPr>
          <p:spPr bwMode="auto">
            <a:xfrm>
              <a:off x="2571941" y="3897176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smtClean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Way ahead and Progress report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74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WordArt 26"/>
            <p:cNvSpPr>
              <a:spLocks noChangeArrowheads="1" noChangeShapeType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6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4</a:t>
              </a:r>
            </a:p>
          </p:txBody>
        </p:sp>
      </p:grp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2624337" y="2694396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52" name="Group 3"/>
          <p:cNvGrpSpPr/>
          <p:nvPr/>
        </p:nvGrpSpPr>
        <p:grpSpPr>
          <a:xfrm>
            <a:off x="2518853" y="2678583"/>
            <a:ext cx="6242865" cy="617122"/>
            <a:chOff x="2468563" y="2758165"/>
            <a:chExt cx="6118225" cy="604837"/>
          </a:xfrm>
        </p:grpSpPr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034957" y="288942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 smtClean="0">
                  <a:solidFill>
                    <a:srgbClr val="000000"/>
                  </a:solidFill>
                </a:rPr>
                <a:t>MHC’s starting position</a:t>
              </a:r>
              <a:endParaRPr lang="en-GB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AutoShape 12"/>
            <p:cNvSpPr>
              <a:spLocks noChangeArrowheads="1"/>
            </p:cNvSpPr>
            <p:nvPr/>
          </p:nvSpPr>
          <p:spPr bwMode="auto">
            <a:xfrm>
              <a:off x="2571941" y="2762115"/>
              <a:ext cx="6014847" cy="562590"/>
            </a:xfrm>
            <a:prstGeom prst="parallelogram">
              <a:avLst>
                <a:gd name="adj" fmla="val 17403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2538452" y="2758165"/>
              <a:ext cx="323238" cy="349250"/>
              <a:chOff x="433" y="1314"/>
              <a:chExt cx="290" cy="296"/>
            </a:xfrm>
          </p:grpSpPr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Rectangle 16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" name="WordArt 25"/>
            <p:cNvSpPr>
              <a:spLocks noChangeArrowheads="1" noChangeShapeType="1" noTextEdit="1"/>
            </p:cNvSpPr>
            <p:nvPr>
              <p:custDataLst>
                <p:tags r:id="rId4"/>
              </p:custDataLst>
            </p:nvPr>
          </p:nvSpPr>
          <p:spPr bwMode="auto">
            <a:xfrm>
              <a:off x="2468563" y="2950252"/>
              <a:ext cx="327606" cy="412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accent3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3" name="Group 2"/>
          <p:cNvGrpSpPr/>
          <p:nvPr/>
        </p:nvGrpSpPr>
        <p:grpSpPr>
          <a:xfrm>
            <a:off x="2518853" y="1700808"/>
            <a:ext cx="6242865" cy="622908"/>
            <a:chOff x="2468563" y="1619019"/>
            <a:chExt cx="6118225" cy="610509"/>
          </a:xfrm>
        </p:grpSpPr>
        <p:sp>
          <p:nvSpPr>
            <p:cNvPr id="64" name="Rectangle 7"/>
            <p:cNvSpPr>
              <a:spLocks noChangeArrowheads="1"/>
            </p:cNvSpPr>
            <p:nvPr/>
          </p:nvSpPr>
          <p:spPr bwMode="auto">
            <a:xfrm>
              <a:off x="3034957" y="175643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>
                  <a:solidFill>
                    <a:srgbClr val="000000"/>
                  </a:solidFill>
                </a:rPr>
                <a:t>Why Neurosciences?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auto">
            <a:xfrm>
              <a:off x="2571941" y="1619019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66" name="Group 8"/>
            <p:cNvGrpSpPr>
              <a:grpSpLocks/>
            </p:cNvGrpSpPr>
            <p:nvPr/>
          </p:nvGrpSpPr>
          <p:grpSpPr bwMode="auto">
            <a:xfrm>
              <a:off x="2538452" y="1626277"/>
              <a:ext cx="323238" cy="346075"/>
              <a:chOff x="433" y="1314"/>
              <a:chExt cx="290" cy="296"/>
            </a:xfrm>
          </p:grpSpPr>
          <p:sp>
            <p:nvSpPr>
              <p:cNvPr id="68" name="Rectangle 9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10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7" name="WordArt 24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68563" y="1815190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</p:grpSp>
      <p:sp>
        <p:nvSpPr>
          <p:cNvPr id="94" name="AutoShape 12"/>
          <p:cNvSpPr>
            <a:spLocks noChangeArrowheads="1"/>
          </p:cNvSpPr>
          <p:nvPr/>
        </p:nvSpPr>
        <p:spPr bwMode="auto">
          <a:xfrm>
            <a:off x="2624337" y="3669729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95" name="Group 5"/>
          <p:cNvGrpSpPr/>
          <p:nvPr/>
        </p:nvGrpSpPr>
        <p:grpSpPr>
          <a:xfrm>
            <a:off x="2518853" y="3621950"/>
            <a:ext cx="6242865" cy="617122"/>
            <a:chOff x="2468563" y="3893227"/>
            <a:chExt cx="6118225" cy="604838"/>
          </a:xfrm>
        </p:grpSpPr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Neurosciences Goal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97" name="AutoShape 18"/>
            <p:cNvSpPr>
              <a:spLocks noChangeArrowheads="1"/>
            </p:cNvSpPr>
            <p:nvPr/>
          </p:nvSpPr>
          <p:spPr bwMode="auto">
            <a:xfrm>
              <a:off x="2571941" y="3921564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8" name="Group 20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100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9" name="WordArt 26"/>
            <p:cNvSpPr>
              <a:spLocks noChangeArrowheads="1" noChangeShapeType="1" noTextEdit="1"/>
            </p:cNvSpPr>
            <p:nvPr>
              <p:custDataLst>
                <p:tags r:id="rId2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94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51520" y="4842855"/>
            <a:ext cx="4104457" cy="13309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Shift from current departmental structure to focused care centres around patients medical conditions (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IPU’s , Centres 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Excellence &amp; 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CDVC’s)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Focus on Value rather than Volume alone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Faster 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treatment, lower cost &amp; improved 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outcomes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Improved </a:t>
            </a: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 share for specific 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conditions</a:t>
            </a:r>
          </a:p>
        </p:txBody>
      </p:sp>
      <p:sp>
        <p:nvSpPr>
          <p:cNvPr id="34" name="Oval 33"/>
          <p:cNvSpPr/>
          <p:nvPr/>
        </p:nvSpPr>
        <p:spPr>
          <a:xfrm>
            <a:off x="264630" y="2735995"/>
            <a:ext cx="2867210" cy="1868788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Vision </a:t>
            </a:r>
            <a:r>
              <a:rPr lang="en-US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2020 </a:t>
            </a:r>
            <a:endParaRPr lang="en-US" b="1" dirty="0" smtClean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#</a:t>
            </a:r>
            <a:r>
              <a:rPr lang="en-US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1 in North </a:t>
            </a:r>
            <a:r>
              <a:rPr lang="en-US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India</a:t>
            </a:r>
            <a:endParaRPr lang="en-US" b="1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14282" y="108174"/>
            <a:ext cx="7286676" cy="94456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Clear shift from generalised practise to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centers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 of excellence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1521" y="1439851"/>
            <a:ext cx="1368152" cy="358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Spine </a:t>
            </a:r>
            <a:r>
              <a:rPr lang="en-IN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Health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691681" y="1439851"/>
            <a:ext cx="1368152" cy="358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Paediatric Neurosciences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51521" y="1871899"/>
            <a:ext cx="1368152" cy="358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Stroke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91681" y="1871899"/>
            <a:ext cx="1368152" cy="358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Epilepsy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1521" y="2303947"/>
            <a:ext cx="1368152" cy="3583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Physical Therapy &amp; Rehab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01185"/>
              </p:ext>
            </p:extLst>
          </p:nvPr>
        </p:nvGraphicFramePr>
        <p:xfrm>
          <a:off x="3419872" y="1061194"/>
          <a:ext cx="2304256" cy="373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</a:tblGrid>
              <a:tr h="395563"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Support Clinical Services</a:t>
                      </a:r>
                      <a:endParaRPr lang="en-IN" sz="1600" b="1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BAB0"/>
                    </a:solidFill>
                  </a:tcPr>
                </a:tc>
              </a:tr>
              <a:tr h="48831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Neuro critical care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Neuro pathology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Restorative Neurosciences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Neuro radiology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Cognitive Neuroscience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Research &amp; Collaborations</a:t>
                      </a:r>
                      <a:endParaRPr lang="en-IN" sz="1400" b="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717684"/>
              </p:ext>
            </p:extLst>
          </p:nvPr>
        </p:nvGraphicFramePr>
        <p:xfrm>
          <a:off x="6156176" y="1063863"/>
          <a:ext cx="2448272" cy="4599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46825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Technology </a:t>
                      </a:r>
                      <a:endParaRPr lang="en-IN" sz="1600" b="1" i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BAB0"/>
                    </a:solidFill>
                  </a:tcPr>
                </a:tc>
              </a:tr>
              <a:tr h="3211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Genetic Markers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Image guidance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0691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Brain mapping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3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Electrophysiology mapping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Functional MR imaging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/>
                        <a:t>Cyberknife</a:t>
                      </a:r>
                      <a:endParaRPr lang="en-US" sz="1600" b="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Intracranial EEG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15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Neuro ablation (Radio frequency , MR guided USG , Laser ablation)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067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Stereo tactic radio surgery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Neuro Modulation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Deep brain stimulation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Closed loop local drug delivery</a:t>
                      </a:r>
                      <a:endParaRPr lang="en-IN" sz="1600" b="0" dirty="0" smtClean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DBA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1715583" y="3600091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Cerebro vascular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715583" y="2735995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Regenerative medicine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1521" y="3168043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Multiple Sclerosis &amp; Auto Immune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521" y="2735995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Behavioural Health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521" y="4032139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Sleep Disorder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51521" y="4464187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 Muscular disorder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93935" y="3168043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Movement Disorder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02252" y="2303947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 Oncology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691681" y="4032139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Brain Tumour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91681" y="4464187"/>
            <a:ext cx="1368152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Neurological Restoration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51520" y="3600639"/>
            <a:ext cx="1393229" cy="358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Peripheral Nerve disorder</a:t>
            </a:r>
            <a:endParaRPr lang="en-IN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684" y="1052389"/>
            <a:ext cx="2808313" cy="358330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Centers</a:t>
            </a:r>
            <a:r>
              <a:rPr lang="en-IN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 excellence</a:t>
            </a:r>
            <a:endParaRPr lang="en-IN" sz="16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083590"/>
              </p:ext>
            </p:extLst>
          </p:nvPr>
        </p:nvGraphicFramePr>
        <p:xfrm>
          <a:off x="0" y="692696"/>
          <a:ext cx="925252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504" y="260648"/>
            <a:ext cx="750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Framework to deliver results</a:t>
            </a:r>
            <a:endParaRPr lang="en-IN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21493" y="1000108"/>
            <a:ext cx="2064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#1 in North India</a:t>
            </a:r>
            <a:endParaRPr lang="en-US" sz="2000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5020" y="1000108"/>
            <a:ext cx="86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2020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1292" y="1000108"/>
            <a:ext cx="880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Vision</a:t>
            </a:r>
            <a:endParaRPr lang="en-US" sz="2000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118281" y="1310922"/>
            <a:ext cx="478749" cy="57150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071770" y="2498616"/>
            <a:ext cx="25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Clinical </a:t>
            </a:r>
          </a:p>
          <a:p>
            <a:pPr algn="ctr"/>
            <a:r>
              <a:rPr lang="en-US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Governance</a:t>
            </a:r>
            <a:endParaRPr lang="en-US" b="1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14580" y="3929066"/>
            <a:ext cx="314327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 Neurosciences Forum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358348" y="2285992"/>
            <a:ext cx="5643602" cy="1571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endParaRPr lang="en-I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0521" y="4371982"/>
            <a:ext cx="3429024" cy="7715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Departments are best managed at site level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770" y="4643446"/>
            <a:ext cx="2143140" cy="1000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endParaRPr lang="en-IN" sz="105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1464415" y="1928802"/>
            <a:ext cx="1928826" cy="1785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Internal &amp; External Benchmarking &amp;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Annual outcomes report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500928" y="2500306"/>
            <a:ext cx="1500134" cy="8572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ccountability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larity of roles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42944" y="3857628"/>
            <a:ext cx="2571768" cy="42862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endParaRPr lang="en-IN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52427" flipV="1">
            <a:off x="4084667" y="1367802"/>
            <a:ext cx="651328" cy="172802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55315" flipV="1">
            <a:off x="3936999" y="2596750"/>
            <a:ext cx="651328" cy="1728021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5393505" y="1928802"/>
            <a:ext cx="1928826" cy="17859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Dashboard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82421" y="4371982"/>
            <a:ext cx="3429024" cy="771530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Standard training, credentialing, guidelines and quality controls across the network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000102" y="5286388"/>
            <a:ext cx="7025318" cy="857256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 wide administration with responsibilities in each area </a:t>
            </a:r>
          </a:p>
          <a:p>
            <a:pPr marL="173038" indent="-173038">
              <a:buFont typeface="Arial" pitchFamily="34" charset="0"/>
              <a:buChar char="•"/>
            </a:pP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Shift from “One Chair Concept” </a:t>
            </a: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 “Rotating Executive Group” with established accountabilities </a:t>
            </a:r>
            <a:endParaRPr lang="en-IN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2908" y="2500306"/>
            <a:ext cx="1500134" cy="8572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>
              <a:buFont typeface="Arial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mproved outcomes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2844" y="116632"/>
            <a:ext cx="750099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000" dirty="0">
                <a:latin typeface="Arial" pitchFamily="34" charset="0"/>
                <a:cs typeface="Arial" pitchFamily="34" charset="0"/>
              </a:rPr>
              <a:t>Robust Clinical Governance is the key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to fast execution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4" y="1071546"/>
            <a:ext cx="6042666" cy="507209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800859" y="1976702"/>
            <a:ext cx="4158293" cy="52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Left-Right Arrow 40"/>
          <p:cNvSpPr/>
          <p:nvPr/>
        </p:nvSpPr>
        <p:spPr>
          <a:xfrm>
            <a:off x="3714744" y="3143248"/>
            <a:ext cx="4286280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critical care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85386" y="2059536"/>
            <a:ext cx="393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Max Institute of Neurosciences</a:t>
            </a:r>
            <a:endParaRPr lang="en-IN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5746" y="2571744"/>
            <a:ext cx="1285884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Neurology</a:t>
            </a:r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44506" y="2571744"/>
            <a:ext cx="1285884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surgery</a:t>
            </a:r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73266" y="2571744"/>
            <a:ext cx="1285884" cy="57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Interventional Neurology</a:t>
            </a:r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eft-Right Arrow 48"/>
          <p:cNvSpPr/>
          <p:nvPr/>
        </p:nvSpPr>
        <p:spPr>
          <a:xfrm>
            <a:off x="3714744" y="3643314"/>
            <a:ext cx="4286280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pathology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Left-Right Arrow 49"/>
          <p:cNvSpPr/>
          <p:nvPr/>
        </p:nvSpPr>
        <p:spPr>
          <a:xfrm>
            <a:off x="3758062" y="4643446"/>
            <a:ext cx="4242962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Neuro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radiology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Left-Right Arrow 50"/>
          <p:cNvSpPr/>
          <p:nvPr/>
        </p:nvSpPr>
        <p:spPr>
          <a:xfrm>
            <a:off x="3745329" y="4143380"/>
            <a:ext cx="4255697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Restorative Neurosciences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Left-Right Arrow 51"/>
          <p:cNvSpPr/>
          <p:nvPr/>
        </p:nvSpPr>
        <p:spPr>
          <a:xfrm>
            <a:off x="3745329" y="5143512"/>
            <a:ext cx="4255697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Cognitive Neurosciences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Picture 52" descr="C:\Users\hp\Desktop\Group-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4624" y="928673"/>
            <a:ext cx="1287522" cy="114762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-36512" y="4519206"/>
            <a:ext cx="26821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102F1A"/>
                </a:solidFill>
                <a:latin typeface="Arial" pitchFamily="34" charset="0"/>
                <a:cs typeface="Arial" pitchFamily="34" charset="0"/>
              </a:rPr>
              <a:t>Support Clinical Domains</a:t>
            </a:r>
            <a:endParaRPr lang="en-US" sz="1600" b="1" dirty="0">
              <a:solidFill>
                <a:srgbClr val="102F1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eft Brace 58"/>
          <p:cNvSpPr/>
          <p:nvPr/>
        </p:nvSpPr>
        <p:spPr>
          <a:xfrm>
            <a:off x="2643175" y="3286124"/>
            <a:ext cx="500066" cy="28575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-Right Arrow 24"/>
          <p:cNvSpPr/>
          <p:nvPr/>
        </p:nvSpPr>
        <p:spPr>
          <a:xfrm>
            <a:off x="3714746" y="5643578"/>
            <a:ext cx="4255697" cy="500066"/>
          </a:xfrm>
          <a:prstGeom prst="leftRightArrow">
            <a:avLst>
              <a:gd name="adj1" fmla="val 79149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Research &amp; Collaborations</a:t>
            </a:r>
            <a:endParaRPr lang="en-IN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42844" y="116632"/>
            <a:ext cx="750099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Composition of Neurosciences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0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824" y="1484784"/>
            <a:ext cx="8733656" cy="8919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 smtClean="0"/>
              <a:t>MNF </a:t>
            </a:r>
            <a:r>
              <a:rPr lang="en-US" sz="1600" dirty="0"/>
              <a:t>will lead performance improvement efforts in Neurosciences across all Max facilities to ensure MHC is leading player in North India for complex brain </a:t>
            </a:r>
            <a:r>
              <a:rPr lang="en-US" sz="1600" dirty="0" smtClean="0"/>
              <a:t>disorders.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2857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MNF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105273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Purpose</a:t>
            </a:r>
            <a:endParaRPr lang="en-IN" sz="24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35496" y="227687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 smtClean="0"/>
              <a:t>Objectives</a:t>
            </a:r>
            <a:endParaRPr lang="en-IN" sz="2400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7504" y="2780928"/>
            <a:ext cx="878497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5DBAC4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Members are committed to achieving following objectives:</a:t>
            </a:r>
          </a:p>
          <a:p>
            <a:r>
              <a:rPr lang="en-US" sz="1600" dirty="0"/>
              <a:t>Develop short term, medium and long term strategic plan for Neurosciences at Network level</a:t>
            </a:r>
          </a:p>
          <a:p>
            <a:r>
              <a:rPr lang="en-US" sz="1600" dirty="0"/>
              <a:t>Develop and use key indicators/ patient reported outcome measures for key conditions which are capable of showing improvement in performance and outcomes</a:t>
            </a:r>
          </a:p>
          <a:p>
            <a:r>
              <a:rPr lang="en-US" sz="1600" dirty="0"/>
              <a:t>Conduct effective review and performance monitoring of Neuro services at a Network level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Develop and implement Clinical Standards, SOPs, Clinical Guidelines</a:t>
            </a:r>
          </a:p>
          <a:p>
            <a:r>
              <a:rPr lang="en-US" sz="1600" dirty="0"/>
              <a:t>Enable integrated (collaborative multi-disciplinary) </a:t>
            </a:r>
            <a:r>
              <a:rPr lang="en-US" sz="1600" dirty="0" smtClean="0"/>
              <a:t>practice </a:t>
            </a:r>
            <a:r>
              <a:rPr lang="en-US" sz="1600" dirty="0"/>
              <a:t>units at individual units</a:t>
            </a:r>
          </a:p>
          <a:p>
            <a:r>
              <a:rPr lang="en-US" sz="1600" dirty="0"/>
              <a:t>Review infrastructure, equipment, talent gaps and monitor progress to plug the same</a:t>
            </a:r>
          </a:p>
          <a:p>
            <a:r>
              <a:rPr lang="en-US" sz="1600" dirty="0"/>
              <a:t>Advisory role to Clinical Directorate for credentialing, privileging, peer concerns, quality concerns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9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prstClr val="white"/>
              </a:solidFill>
              <a:sym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2844" y="116632"/>
            <a:ext cx="750099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Neuro Strategic Plan  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Report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547"/>
              </p:ext>
            </p:extLst>
          </p:nvPr>
        </p:nvGraphicFramePr>
        <p:xfrm>
          <a:off x="457200" y="1196752"/>
          <a:ext cx="8229600" cy="360040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Strategy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Deliverables in FY 17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  and timelines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66284"/>
              </p:ext>
            </p:extLst>
          </p:nvPr>
        </p:nvGraphicFramePr>
        <p:xfrm>
          <a:off x="457200" y="1700808"/>
          <a:ext cx="8229600" cy="576064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5760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Governance (Advisory Forum)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Forming an Advisory Forum and establish objectives and terms of reference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MNF formed (first meeting held on 26</a:t>
                      </a:r>
                      <a:r>
                        <a:rPr lang="en-IN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Sep,2016)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20690"/>
              </p:ext>
            </p:extLst>
          </p:nvPr>
        </p:nvGraphicFramePr>
        <p:xfrm>
          <a:off x="457200" y="2365422"/>
          <a:ext cx="8229600" cy="738974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4770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of Neuro program at each unit (Talent ,Technology ,Infrastructure ) to scope each unit and to choose the right location for each service line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a scorecard for relative positioning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Nov/Dec,2016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75706"/>
              </p:ext>
            </p:extLst>
          </p:nvPr>
        </p:nvGraphicFramePr>
        <p:xfrm>
          <a:off x="457200" y="3212976"/>
          <a:ext cx="8229600" cy="720080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720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Dashboard for outcome measures(Brain tumour surgery , Spine surgery and Stroke protocol adherence)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and Review monthly Dashboard 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MNF to approve the Dashboard and establish timelines in Nov/Dec,2016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90554"/>
              </p:ext>
            </p:extLst>
          </p:nvPr>
        </p:nvGraphicFramePr>
        <p:xfrm>
          <a:off x="457200" y="4005064"/>
          <a:ext cx="8229600" cy="1112188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477078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program development at network level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Subgroups of MNF to be formed for developing sub specialities namely Stroke , Epilepsy , Paediatrics Neuro , Movement disorder and developmental disorder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Timeline to be established in MNF Nov/Dec,2016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</a:tr>
              <a:tr h="3205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Hiring subspecialists in the field above to service the network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Timeline to be established in MNF Nov/Dec,2016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53264"/>
              </p:ext>
            </p:extLst>
          </p:nvPr>
        </p:nvGraphicFramePr>
        <p:xfrm>
          <a:off x="467544" y="5198122"/>
          <a:ext cx="8229600" cy="190334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1639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&amp; Publications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discussed in November MNF meeting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74419"/>
              </p:ext>
            </p:extLst>
          </p:nvPr>
        </p:nvGraphicFramePr>
        <p:xfrm>
          <a:off x="457200" y="5445224"/>
          <a:ext cx="8229600" cy="571002"/>
        </p:xfrm>
        <a:graphic>
          <a:graphicData uri="http://schemas.openxmlformats.org/drawingml/2006/table">
            <a:tbl>
              <a:tblPr/>
              <a:tblGrid>
                <a:gridCol w="2822713"/>
                <a:gridCol w="3478696"/>
                <a:gridCol w="1928191"/>
              </a:tblGrid>
              <a:tr h="163996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of mind recall for complex Neuro disorders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Neuro Brand Campaign(Print &amp; digital media) 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October , 2016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63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Annual Outcome report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Quarter FY 2018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C"/>
                    </a:solidFill>
                  </a:tcPr>
                </a:tc>
              </a:tr>
              <a:tr h="18635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Awards and recognition (ranking within the country)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IN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Quarter FY 2018</a:t>
                      </a:r>
                    </a:p>
                  </a:txBody>
                  <a:tcPr marL="7454" marR="7454" marT="7454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FD7"/>
                    </a:solidFill>
                  </a:tcPr>
                </a:tc>
              </a:tr>
            </a:tbl>
          </a:graphicData>
        </a:graphic>
      </p:graphicFrame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Technology Status: Max flagship- SKT v/s Competition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10390"/>
              </p:ext>
            </p:extLst>
          </p:nvPr>
        </p:nvGraphicFramePr>
        <p:xfrm>
          <a:off x="395536" y="1052736"/>
          <a:ext cx="8352928" cy="5280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  <a:gridCol w="1152128"/>
                <a:gridCol w="792088"/>
                <a:gridCol w="1152128"/>
                <a:gridCol w="864096"/>
                <a:gridCol w="936104"/>
              </a:tblGrid>
              <a:tr h="244624">
                <a:tc>
                  <a:txBody>
                    <a:bodyPr/>
                    <a:lstStyle/>
                    <a:p>
                      <a:r>
                        <a:rPr lang="en-IN" dirty="0" smtClean="0"/>
                        <a:t>Modalities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MAX-SKT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FMRI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MEDANTA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APOLLO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SGRH</a:t>
                      </a:r>
                      <a:endParaRPr lang="en-IN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MRI 3T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CT 256 slice/128 detector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Bi plane DSA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93928">
                <a:tc>
                  <a:txBody>
                    <a:bodyPr/>
                    <a:lstStyle/>
                    <a:p>
                      <a:r>
                        <a:rPr lang="en-IN" dirty="0" smtClean="0"/>
                        <a:t>Mobile 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Neuro navigation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Intraoperative EEG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Operating microscope</a:t>
                      </a:r>
                    </a:p>
                    <a:p>
                      <a:r>
                        <a:rPr lang="en-IN" dirty="0" smtClean="0"/>
                        <a:t>(</a:t>
                      </a:r>
                      <a:r>
                        <a:rPr lang="en-IN" dirty="0" err="1" smtClean="0"/>
                        <a:t>Pentero</a:t>
                      </a:r>
                      <a:r>
                        <a:rPr lang="en-IN" baseline="0" dirty="0" smtClean="0"/>
                        <a:t> and like)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Radiosurgery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Novalis</a:t>
                      </a:r>
                      <a:r>
                        <a:rPr lang="en-IN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Elekta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Cyber knife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err="1" smtClean="0"/>
                        <a:t>Novalis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Robotic surgery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O -Arm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PET</a:t>
                      </a:r>
                      <a:r>
                        <a:rPr lang="en-IN" baseline="0" dirty="0" smtClean="0"/>
                        <a:t> MR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Multiply 5"/>
          <p:cNvSpPr/>
          <p:nvPr/>
        </p:nvSpPr>
        <p:spPr bwMode="auto">
          <a:xfrm>
            <a:off x="4242115" y="2510904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7" name="L-Shape 6"/>
          <p:cNvSpPr/>
          <p:nvPr/>
        </p:nvSpPr>
        <p:spPr bwMode="auto">
          <a:xfrm rot="19456569">
            <a:off x="4296546" y="1515170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8" name="L-Shape 7"/>
          <p:cNvSpPr/>
          <p:nvPr/>
        </p:nvSpPr>
        <p:spPr bwMode="auto">
          <a:xfrm rot="19456569">
            <a:off x="4296546" y="226650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0" name="L-Shape 9"/>
          <p:cNvSpPr/>
          <p:nvPr/>
        </p:nvSpPr>
        <p:spPr bwMode="auto">
          <a:xfrm rot="19456569">
            <a:off x="5244433" y="1555925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1" name="L-Shape 10"/>
          <p:cNvSpPr/>
          <p:nvPr/>
        </p:nvSpPr>
        <p:spPr bwMode="auto">
          <a:xfrm rot="19456569">
            <a:off x="5244433" y="226650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2" name="L-Shape 11"/>
          <p:cNvSpPr/>
          <p:nvPr/>
        </p:nvSpPr>
        <p:spPr bwMode="auto">
          <a:xfrm rot="19456569">
            <a:off x="5244433" y="3027338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3" name="L-Shape 12"/>
          <p:cNvSpPr/>
          <p:nvPr/>
        </p:nvSpPr>
        <p:spPr bwMode="auto">
          <a:xfrm rot="19456569">
            <a:off x="5244433" y="262654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4" name="L-Shape 13"/>
          <p:cNvSpPr/>
          <p:nvPr/>
        </p:nvSpPr>
        <p:spPr bwMode="auto">
          <a:xfrm rot="19456569">
            <a:off x="5244433" y="3418631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6" name="L-Shape 15"/>
          <p:cNvSpPr/>
          <p:nvPr/>
        </p:nvSpPr>
        <p:spPr bwMode="auto">
          <a:xfrm rot="19456569">
            <a:off x="4296546" y="298658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7" name="L-Shape 16"/>
          <p:cNvSpPr/>
          <p:nvPr/>
        </p:nvSpPr>
        <p:spPr bwMode="auto">
          <a:xfrm rot="19456569">
            <a:off x="4296546" y="3891434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8" name="L-Shape 17"/>
          <p:cNvSpPr/>
          <p:nvPr/>
        </p:nvSpPr>
        <p:spPr bwMode="auto">
          <a:xfrm rot="19456569">
            <a:off x="5244433" y="3891434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19" name="L-Shape 18"/>
          <p:cNvSpPr/>
          <p:nvPr/>
        </p:nvSpPr>
        <p:spPr bwMode="auto">
          <a:xfrm rot="19456569">
            <a:off x="6240762" y="1937716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0" name="L-Shape 19"/>
          <p:cNvSpPr/>
          <p:nvPr/>
        </p:nvSpPr>
        <p:spPr bwMode="auto">
          <a:xfrm rot="19456569">
            <a:off x="6240762" y="154642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1" name="L-Shape 20"/>
          <p:cNvSpPr/>
          <p:nvPr/>
        </p:nvSpPr>
        <p:spPr bwMode="auto">
          <a:xfrm rot="19456569">
            <a:off x="6240762" y="2257001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2" name="L-Shape 21"/>
          <p:cNvSpPr/>
          <p:nvPr/>
        </p:nvSpPr>
        <p:spPr bwMode="auto">
          <a:xfrm rot="19456569">
            <a:off x="6240762" y="3017836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3" name="L-Shape 22"/>
          <p:cNvSpPr/>
          <p:nvPr/>
        </p:nvSpPr>
        <p:spPr bwMode="auto">
          <a:xfrm rot="19456569">
            <a:off x="6240762" y="2617041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4" name="L-Shape 23"/>
          <p:cNvSpPr/>
          <p:nvPr/>
        </p:nvSpPr>
        <p:spPr bwMode="auto">
          <a:xfrm rot="19456569">
            <a:off x="6240762" y="3409129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5" name="L-Shape 24"/>
          <p:cNvSpPr/>
          <p:nvPr/>
        </p:nvSpPr>
        <p:spPr bwMode="auto">
          <a:xfrm rot="19456569">
            <a:off x="6240762" y="3881932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6" name="L-Shape 25"/>
          <p:cNvSpPr/>
          <p:nvPr/>
        </p:nvSpPr>
        <p:spPr bwMode="auto">
          <a:xfrm rot="19456569">
            <a:off x="4296546" y="442674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7" name="L-Shape 26"/>
          <p:cNvSpPr/>
          <p:nvPr/>
        </p:nvSpPr>
        <p:spPr bwMode="auto">
          <a:xfrm rot="19456569">
            <a:off x="5244433" y="4498751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8" name="L-Shape 27"/>
          <p:cNvSpPr/>
          <p:nvPr/>
        </p:nvSpPr>
        <p:spPr bwMode="auto">
          <a:xfrm rot="19456569">
            <a:off x="6180537" y="442674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29" name="L-Shape 28"/>
          <p:cNvSpPr/>
          <p:nvPr/>
        </p:nvSpPr>
        <p:spPr bwMode="auto">
          <a:xfrm rot="19456569">
            <a:off x="7260657" y="4467498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0" name="Multiply 29"/>
          <p:cNvSpPr/>
          <p:nvPr/>
        </p:nvSpPr>
        <p:spPr bwMode="auto">
          <a:xfrm>
            <a:off x="7236296" y="2204864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1" name="Multiply 30"/>
          <p:cNvSpPr/>
          <p:nvPr/>
        </p:nvSpPr>
        <p:spPr bwMode="auto">
          <a:xfrm>
            <a:off x="8058539" y="2204864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2" name="Multiply 31"/>
          <p:cNvSpPr/>
          <p:nvPr/>
        </p:nvSpPr>
        <p:spPr bwMode="auto">
          <a:xfrm>
            <a:off x="8058539" y="2510904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3" name="Multiply 32"/>
          <p:cNvSpPr/>
          <p:nvPr/>
        </p:nvSpPr>
        <p:spPr bwMode="auto">
          <a:xfrm>
            <a:off x="8058539" y="3302992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4" name="Multiply 33"/>
          <p:cNvSpPr/>
          <p:nvPr/>
        </p:nvSpPr>
        <p:spPr bwMode="auto">
          <a:xfrm>
            <a:off x="8100392" y="452712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5" name="Multiply 34"/>
          <p:cNvSpPr/>
          <p:nvPr/>
        </p:nvSpPr>
        <p:spPr bwMode="auto">
          <a:xfrm>
            <a:off x="4211960" y="5229200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6" name="Multiply 35"/>
          <p:cNvSpPr/>
          <p:nvPr/>
        </p:nvSpPr>
        <p:spPr bwMode="auto">
          <a:xfrm>
            <a:off x="4211960" y="560724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7" name="Multiply 36"/>
          <p:cNvSpPr/>
          <p:nvPr/>
        </p:nvSpPr>
        <p:spPr bwMode="auto">
          <a:xfrm>
            <a:off x="4211960" y="596728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5148064" y="5229200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39" name="Multiply 38"/>
          <p:cNvSpPr/>
          <p:nvPr/>
        </p:nvSpPr>
        <p:spPr bwMode="auto">
          <a:xfrm>
            <a:off x="5148064" y="560724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0" name="Multiply 39"/>
          <p:cNvSpPr/>
          <p:nvPr/>
        </p:nvSpPr>
        <p:spPr bwMode="auto">
          <a:xfrm>
            <a:off x="5148064" y="596728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1" name="Multiply 40"/>
          <p:cNvSpPr/>
          <p:nvPr/>
        </p:nvSpPr>
        <p:spPr bwMode="auto">
          <a:xfrm>
            <a:off x="8100392" y="5229200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2" name="Multiply 41"/>
          <p:cNvSpPr/>
          <p:nvPr/>
        </p:nvSpPr>
        <p:spPr bwMode="auto">
          <a:xfrm>
            <a:off x="8100392" y="560724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3" name="Multiply 42"/>
          <p:cNvSpPr/>
          <p:nvPr/>
        </p:nvSpPr>
        <p:spPr bwMode="auto">
          <a:xfrm>
            <a:off x="8100392" y="596728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4" name="Multiply 43"/>
          <p:cNvSpPr/>
          <p:nvPr/>
        </p:nvSpPr>
        <p:spPr bwMode="auto">
          <a:xfrm>
            <a:off x="6156176" y="5229200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6" name="Multiply 45"/>
          <p:cNvSpPr/>
          <p:nvPr/>
        </p:nvSpPr>
        <p:spPr bwMode="auto">
          <a:xfrm>
            <a:off x="6156176" y="596728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7" name="Multiply 46"/>
          <p:cNvSpPr/>
          <p:nvPr/>
        </p:nvSpPr>
        <p:spPr bwMode="auto">
          <a:xfrm>
            <a:off x="7236296" y="5229200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48" name="Multiply 47"/>
          <p:cNvSpPr/>
          <p:nvPr/>
        </p:nvSpPr>
        <p:spPr bwMode="auto">
          <a:xfrm>
            <a:off x="7236296" y="5607248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0" name="L-Shape 49"/>
          <p:cNvSpPr/>
          <p:nvPr/>
        </p:nvSpPr>
        <p:spPr bwMode="auto">
          <a:xfrm rot="19456569">
            <a:off x="6168754" y="5650879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1" name="L-Shape 50"/>
          <p:cNvSpPr/>
          <p:nvPr/>
        </p:nvSpPr>
        <p:spPr bwMode="auto">
          <a:xfrm rot="19456569">
            <a:off x="7248874" y="6051674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2" name="L-Shape 51"/>
          <p:cNvSpPr/>
          <p:nvPr/>
        </p:nvSpPr>
        <p:spPr bwMode="auto">
          <a:xfrm rot="19456569">
            <a:off x="7248874" y="3027338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3" name="L-Shape 52"/>
          <p:cNvSpPr/>
          <p:nvPr/>
        </p:nvSpPr>
        <p:spPr bwMode="auto">
          <a:xfrm rot="19456569">
            <a:off x="7248874" y="262654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4" name="L-Shape 53"/>
          <p:cNvSpPr/>
          <p:nvPr/>
        </p:nvSpPr>
        <p:spPr bwMode="auto">
          <a:xfrm rot="19456569">
            <a:off x="7248874" y="3418631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5" name="L-Shape 54"/>
          <p:cNvSpPr/>
          <p:nvPr/>
        </p:nvSpPr>
        <p:spPr bwMode="auto">
          <a:xfrm rot="19456569">
            <a:off x="7248874" y="3891434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6" name="L-Shape 55"/>
          <p:cNvSpPr/>
          <p:nvPr/>
        </p:nvSpPr>
        <p:spPr bwMode="auto">
          <a:xfrm rot="19456569">
            <a:off x="7248874" y="1937716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7" name="L-Shape 56"/>
          <p:cNvSpPr/>
          <p:nvPr/>
        </p:nvSpPr>
        <p:spPr bwMode="auto">
          <a:xfrm rot="19456569">
            <a:off x="7248874" y="154642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8" name="L-Shape 57"/>
          <p:cNvSpPr/>
          <p:nvPr/>
        </p:nvSpPr>
        <p:spPr bwMode="auto">
          <a:xfrm rot="19456569">
            <a:off x="8124753" y="1937716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59" name="L-Shape 58"/>
          <p:cNvSpPr/>
          <p:nvPr/>
        </p:nvSpPr>
        <p:spPr bwMode="auto">
          <a:xfrm rot="19456569">
            <a:off x="8124753" y="154642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0" name="L-Shape 59"/>
          <p:cNvSpPr/>
          <p:nvPr/>
        </p:nvSpPr>
        <p:spPr bwMode="auto">
          <a:xfrm rot="19456569">
            <a:off x="8124753" y="2986583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1" name="L-Shape 60"/>
          <p:cNvSpPr/>
          <p:nvPr/>
        </p:nvSpPr>
        <p:spPr bwMode="auto">
          <a:xfrm rot="19456569">
            <a:off x="8124753" y="3891434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3" name="Multiply 62"/>
          <p:cNvSpPr/>
          <p:nvPr/>
        </p:nvSpPr>
        <p:spPr bwMode="auto">
          <a:xfrm>
            <a:off x="4231470" y="3327245"/>
            <a:ext cx="329885" cy="342032"/>
          </a:xfrm>
          <a:prstGeom prst="mathMultiply">
            <a:avLst>
              <a:gd name="adj1" fmla="val 14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6" name="L-Shape 65"/>
          <p:cNvSpPr/>
          <p:nvPr/>
        </p:nvSpPr>
        <p:spPr bwMode="auto">
          <a:xfrm rot="19456569">
            <a:off x="4254693" y="1929418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7" name="L-Shape 66"/>
          <p:cNvSpPr/>
          <p:nvPr/>
        </p:nvSpPr>
        <p:spPr bwMode="auto">
          <a:xfrm rot="19456569">
            <a:off x="5187460" y="1929417"/>
            <a:ext cx="251093" cy="123999"/>
          </a:xfrm>
          <a:prstGeom prst="corner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I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SimSun" pitchFamily="2" charset="-122"/>
            </a:endParaRPr>
          </a:p>
        </p:txBody>
      </p:sp>
      <p:sp>
        <p:nvSpPr>
          <p:cNvPr id="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14864" y="6448251"/>
            <a:ext cx="2133600" cy="365125"/>
          </a:xfrm>
        </p:spPr>
        <p:txBody>
          <a:bodyPr/>
          <a:lstStyle/>
          <a:p>
            <a:fld id="{22625DD9-E95C-4E36-A780-EB4B59B201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7751"/>
              </p:ext>
            </p:extLst>
          </p:nvPr>
        </p:nvGraphicFramePr>
        <p:xfrm>
          <a:off x="-540568" y="12618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2" name="Group 41"/>
          <p:cNvGrpSpPr/>
          <p:nvPr/>
        </p:nvGrpSpPr>
        <p:grpSpPr>
          <a:xfrm>
            <a:off x="3275856" y="1844824"/>
            <a:ext cx="2304256" cy="1584176"/>
            <a:chOff x="3275856" y="1844824"/>
            <a:chExt cx="2304256" cy="158417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275856" y="1844824"/>
              <a:ext cx="2304256" cy="576064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75856" y="3010382"/>
              <a:ext cx="2304256" cy="418618"/>
            </a:xfrm>
            <a:prstGeom prst="line">
              <a:avLst/>
            </a:prstGeom>
            <a:ln w="19050">
              <a:prstDash val="sys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9" name="Title 1"/>
          <p:cNvSpPr txBox="1">
            <a:spLocks/>
          </p:cNvSpPr>
          <p:nvPr/>
        </p:nvSpPr>
        <p:spPr bwMode="auto">
          <a:xfrm>
            <a:off x="0" y="2857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MHC Neurosciences : At a glance </a:t>
            </a:r>
            <a:endParaRPr lang="en-IN" sz="24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Chevron 37"/>
          <p:cNvSpPr/>
          <p:nvPr/>
        </p:nvSpPr>
        <p:spPr>
          <a:xfrm rot="8415405">
            <a:off x="5223475" y="3754298"/>
            <a:ext cx="576064" cy="64807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07504" y="153144"/>
            <a:ext cx="4697851" cy="4572000"/>
            <a:chOff x="107504" y="153144"/>
            <a:chExt cx="4697851" cy="457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7504" y="153144"/>
              <a:ext cx="4697851" cy="4572000"/>
              <a:chOff x="107504" y="-31753"/>
              <a:chExt cx="4697851" cy="45720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07504" y="1311151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Others 90.2%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96319" y="2415371"/>
                <a:ext cx="17090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Arial" pitchFamily="34" charset="0"/>
                    <a:cs typeface="Arial" pitchFamily="34" charset="0"/>
                  </a:rPr>
                  <a:t>Neurosciences 9.8%</a:t>
                </a:r>
              </a:p>
            </p:txBody>
          </p:sp>
          <p:pic>
            <p:nvPicPr>
              <p:cNvPr id="6041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590546">
                <a:off x="-476866" y="882647"/>
                <a:ext cx="4572000" cy="2743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1115616" y="110781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Revenue Share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355976" y="1027049"/>
            <a:ext cx="5504374" cy="3330642"/>
            <a:chOff x="4412637" y="1027049"/>
            <a:chExt cx="5504374" cy="3330642"/>
          </a:xfrm>
        </p:grpSpPr>
        <p:graphicFrame>
          <p:nvGraphicFramePr>
            <p:cNvPr id="32" name="Char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8680470"/>
                </p:ext>
              </p:extLst>
            </p:nvPr>
          </p:nvGraphicFramePr>
          <p:xfrm>
            <a:off x="4412637" y="1027049"/>
            <a:ext cx="5504374" cy="3330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6372200" y="3909057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Revenue Breakup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31528" y="3834602"/>
            <a:ext cx="4532560" cy="2520280"/>
            <a:chOff x="971600" y="3834602"/>
            <a:chExt cx="4532560" cy="2520280"/>
          </a:xfrm>
        </p:grpSpPr>
        <p:graphicFrame>
          <p:nvGraphicFramePr>
            <p:cNvPr id="41" name="Char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116891"/>
                </p:ext>
              </p:extLst>
            </p:nvPr>
          </p:nvGraphicFramePr>
          <p:xfrm>
            <a:off x="1183680" y="3834602"/>
            <a:ext cx="4320480" cy="2520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971600" y="5805264"/>
              <a:ext cx="1584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Unit Breakup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44208" y="5898758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Figures are for FY16</a:t>
            </a:r>
          </a:p>
        </p:txBody>
      </p:sp>
    </p:spTree>
    <p:extLst>
      <p:ext uri="{BB962C8B-B14F-4D97-AF65-F5344CB8AC3E}">
        <p14:creationId xmlns:p14="http://schemas.microsoft.com/office/powerpoint/2010/main" val="32169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6" name="think-cell Slide" r:id="rId6" imgW="270" imgH="270" progId="">
                  <p:embed/>
                </p:oleObj>
              </mc:Choice>
              <mc:Fallback>
                <p:oleObj name="think-cell Slide" r:id="rId6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IN" sz="1400" dirty="0">
              <a:solidFill>
                <a:prstClr val="white"/>
              </a:solidFill>
              <a:sym typeface="Calibri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-57200" y="1425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Healthy channel mix </a:t>
            </a:r>
            <a:r>
              <a:rPr lang="en-IN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</a:t>
            </a:r>
            <a:endParaRPr lang="en-IN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8344" y="6454497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Revenue In Cr.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48925"/>
            <a:ext cx="781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 smtClean="0"/>
              <a:t>Note : </a:t>
            </a:r>
          </a:p>
          <a:p>
            <a:r>
              <a:rPr lang="en-IN" sz="1300" dirty="0" smtClean="0"/>
              <a:t>The above is only IPD (YTD </a:t>
            </a:r>
            <a:r>
              <a:rPr lang="en-IN" sz="1300" smtClean="0"/>
              <a:t>Aug comparison) </a:t>
            </a:r>
            <a:endParaRPr lang="en-IN" sz="1300" dirty="0" smtClean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452478"/>
              </p:ext>
            </p:extLst>
          </p:nvPr>
        </p:nvGraphicFramePr>
        <p:xfrm>
          <a:off x="17264" y="1120976"/>
          <a:ext cx="4698752" cy="504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293967"/>
              </p:ext>
            </p:extLst>
          </p:nvPr>
        </p:nvGraphicFramePr>
        <p:xfrm>
          <a:off x="4860032" y="1123927"/>
          <a:ext cx="4283968" cy="5124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3" name="TextBox 1"/>
          <p:cNvSpPr txBox="1"/>
          <p:nvPr/>
        </p:nvSpPr>
        <p:spPr>
          <a:xfrm>
            <a:off x="6804248" y="1609055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103</a:t>
            </a:r>
            <a:endParaRPr lang="en-US" sz="14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5652120" y="2257127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85</a:t>
            </a:r>
            <a:endParaRPr lang="en-US" sz="1400" b="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12"/>
          <p:cNvSpPr>
            <a:spLocks noChangeArrowheads="1"/>
          </p:cNvSpPr>
          <p:nvPr/>
        </p:nvSpPr>
        <p:spPr bwMode="auto">
          <a:xfrm>
            <a:off x="2702703" y="4800383"/>
            <a:ext cx="6014847" cy="550871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62" name="AutoShape 12"/>
          <p:cNvSpPr>
            <a:spLocks noChangeArrowheads="1"/>
          </p:cNvSpPr>
          <p:nvPr/>
        </p:nvSpPr>
        <p:spPr bwMode="auto">
          <a:xfrm>
            <a:off x="2755099" y="3795761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2755099" y="2724735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4" descr="Untitled-8 copy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/>
          <a:stretch>
            <a:fillRect/>
          </a:stretch>
        </p:blipFill>
        <p:spPr bwMode="auto">
          <a:xfrm>
            <a:off x="1" y="979946"/>
            <a:ext cx="3413004" cy="54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2649615" y="1700808"/>
            <a:ext cx="6242865" cy="615504"/>
            <a:chOff x="2468563" y="1626277"/>
            <a:chExt cx="6118225" cy="603251"/>
          </a:xfrm>
        </p:grpSpPr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2571941" y="1630226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034957" y="175643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 smtClean="0">
                  <a:solidFill>
                    <a:srgbClr val="000000"/>
                  </a:solidFill>
                </a:rPr>
                <a:t>Why Neurosciences?</a:t>
              </a:r>
              <a:endParaRPr lang="en-GB" sz="20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38452" y="1626277"/>
              <a:ext cx="323238" cy="346075"/>
              <a:chOff x="433" y="1314"/>
              <a:chExt cx="290" cy="296"/>
            </a:xfrm>
          </p:grpSpPr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WordArt 24"/>
            <p:cNvSpPr>
              <a:spLocks noChangeArrowheads="1" noChangeShapeType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2468563" y="1815190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0" y="979946"/>
            <a:ext cx="914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6415810"/>
            <a:ext cx="9144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Agenda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2" name="Group 68"/>
          <p:cNvGrpSpPr/>
          <p:nvPr/>
        </p:nvGrpSpPr>
        <p:grpSpPr>
          <a:xfrm>
            <a:off x="2599325" y="4779750"/>
            <a:ext cx="6118225" cy="604838"/>
            <a:chOff x="2468563" y="3893227"/>
            <a:chExt cx="6118225" cy="604838"/>
          </a:xfrm>
        </p:grpSpPr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Way </a:t>
              </a:r>
              <a:r>
                <a:rPr lang="en-US" sz="2000" b="1" dirty="0">
                  <a:solidFill>
                    <a:srgbClr val="000000"/>
                  </a:solidFill>
                </a:rPr>
                <a:t>A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head and Progress report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70" name="AutoShape 18"/>
            <p:cNvSpPr>
              <a:spLocks noChangeArrowheads="1"/>
            </p:cNvSpPr>
            <p:nvPr/>
          </p:nvSpPr>
          <p:spPr bwMode="auto">
            <a:xfrm>
              <a:off x="2571941" y="3914603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74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3" name="WordArt 26"/>
            <p:cNvSpPr>
              <a:spLocks noChangeArrowheads="1" noChangeShapeType="1" noTextEdit="1"/>
            </p:cNvSpPr>
            <p:nvPr>
              <p:custDataLst>
                <p:tags r:id="rId4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6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49615" y="2708920"/>
            <a:ext cx="6242865" cy="617122"/>
            <a:chOff x="2468563" y="2758165"/>
            <a:chExt cx="6118225" cy="604837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034957" y="288942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 smtClean="0">
                  <a:solidFill>
                    <a:srgbClr val="000000"/>
                  </a:solidFill>
                </a:rPr>
                <a:t>MHC’s starting position</a:t>
              </a:r>
              <a:endParaRPr lang="en-GB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571941" y="2767291"/>
              <a:ext cx="6014847" cy="562590"/>
            </a:xfrm>
            <a:prstGeom prst="parallelogram">
              <a:avLst>
                <a:gd name="adj" fmla="val 17403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538452" y="2758165"/>
              <a:ext cx="323238" cy="349250"/>
              <a:chOff x="433" y="1314"/>
              <a:chExt cx="290" cy="296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WordArt 25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68563" y="2950252"/>
              <a:ext cx="327606" cy="412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accent3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7" name="Group 5"/>
          <p:cNvGrpSpPr/>
          <p:nvPr/>
        </p:nvGrpSpPr>
        <p:grpSpPr>
          <a:xfrm>
            <a:off x="2649615" y="3747982"/>
            <a:ext cx="6242865" cy="617122"/>
            <a:chOff x="2468563" y="3893227"/>
            <a:chExt cx="6118225" cy="60483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Neurosciences Goal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2571941" y="3921564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4" name="WordArt 26"/>
            <p:cNvSpPr>
              <a:spLocks noChangeArrowheads="1" noChangeShapeType="1" noTextEdit="1"/>
            </p:cNvSpPr>
            <p:nvPr>
              <p:custDataLst>
                <p:tags r:id="rId2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88952"/>
            <a:ext cx="6934200" cy="511156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Arial" pitchFamily="34" charset="0"/>
                <a:cs typeface="Arial" pitchFamily="34" charset="0"/>
              </a:rPr>
              <a:t>Goal…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500498471"/>
              </p:ext>
            </p:extLst>
          </p:nvPr>
        </p:nvGraphicFramePr>
        <p:xfrm>
          <a:off x="3212940" y="1609951"/>
          <a:ext cx="5603627" cy="449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Oval 18"/>
          <p:cNvSpPr/>
          <p:nvPr/>
        </p:nvSpPr>
        <p:spPr>
          <a:xfrm>
            <a:off x="-3058854" y="-309646"/>
            <a:ext cx="5558483" cy="7411311"/>
          </a:xfrm>
          <a:prstGeom prst="ellipse">
            <a:avLst/>
          </a:prstGeom>
          <a:solidFill>
            <a:srgbClr val="48A5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03022" y="1077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9729" y="2931694"/>
            <a:ext cx="3505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Contribution / OBD (Rs.) </a:t>
            </a:r>
            <a:r>
              <a:rPr lang="en-IN" sz="1400" b="1" dirty="0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en-IN" sz="1400" b="1" dirty="0">
              <a:solidFill>
                <a:srgbClr val="E7E6E6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5332" y="5949280"/>
            <a:ext cx="2628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Market Size ($ </a:t>
            </a:r>
            <a:r>
              <a:rPr lang="en-IN" sz="1400" b="1" dirty="0" err="1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Bn</a:t>
            </a:r>
            <a:r>
              <a:rPr lang="en-IN" sz="1400" b="1" dirty="0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IN" sz="1400" b="1" dirty="0" smtClean="0">
                <a:solidFill>
                  <a:srgbClr val="E7E6E6">
                    <a:lumMod val="50000"/>
                  </a:srgbClr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endParaRPr lang="en-IN" sz="1400" b="1" dirty="0">
              <a:solidFill>
                <a:srgbClr val="E7E6E6">
                  <a:lumMod val="50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17674" y="1609957"/>
            <a:ext cx="10784" cy="3928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09840" y="5536290"/>
            <a:ext cx="41569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 4"/>
          <p:cNvSpPr/>
          <p:nvPr/>
        </p:nvSpPr>
        <p:spPr>
          <a:xfrm>
            <a:off x="-1665512" y="606588"/>
            <a:ext cx="3608511" cy="449835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1348" h="449835">
                <a:moveTo>
                  <a:pt x="0" y="0"/>
                </a:moveTo>
                <a:lnTo>
                  <a:pt x="4403134" y="16329"/>
                </a:lnTo>
                <a:lnTo>
                  <a:pt x="4811348" y="449835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5B09"/>
              </a:solidFill>
            </a:endParaRPr>
          </a:p>
        </p:txBody>
      </p:sp>
      <p:sp>
        <p:nvSpPr>
          <p:cNvPr id="27" name="Rectangle 4"/>
          <p:cNvSpPr/>
          <p:nvPr/>
        </p:nvSpPr>
        <p:spPr>
          <a:xfrm>
            <a:off x="-1317179" y="1113153"/>
            <a:ext cx="3522786" cy="449835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  <a:gd name="connsiteX0" fmla="*/ 0 w 4697048"/>
              <a:gd name="connsiteY0" fmla="*/ 0 h 449835"/>
              <a:gd name="connsiteX1" fmla="*/ 4403134 w 4697048"/>
              <a:gd name="connsiteY1" fmla="*/ 16329 h 449835"/>
              <a:gd name="connsiteX2" fmla="*/ 4697048 w 4697048"/>
              <a:gd name="connsiteY2" fmla="*/ 449835 h 449835"/>
              <a:gd name="connsiteX3" fmla="*/ 0 w 4697048"/>
              <a:gd name="connsiteY3" fmla="*/ 449835 h 449835"/>
              <a:gd name="connsiteX4" fmla="*/ 0 w 4697048"/>
              <a:gd name="connsiteY4" fmla="*/ 0 h 44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7048" h="449835">
                <a:moveTo>
                  <a:pt x="0" y="0"/>
                </a:moveTo>
                <a:lnTo>
                  <a:pt x="4403134" y="16329"/>
                </a:lnTo>
                <a:lnTo>
                  <a:pt x="4697048" y="449835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-1069751" y="1620044"/>
            <a:ext cx="3449307" cy="466164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  <a:gd name="connsiteX0" fmla="*/ 0 w 4697048"/>
              <a:gd name="connsiteY0" fmla="*/ 0 h 449835"/>
              <a:gd name="connsiteX1" fmla="*/ 4403134 w 4697048"/>
              <a:gd name="connsiteY1" fmla="*/ 16329 h 449835"/>
              <a:gd name="connsiteX2" fmla="*/ 4697048 w 4697048"/>
              <a:gd name="connsiteY2" fmla="*/ 449835 h 449835"/>
              <a:gd name="connsiteX3" fmla="*/ 0 w 4697048"/>
              <a:gd name="connsiteY3" fmla="*/ 449835 h 449835"/>
              <a:gd name="connsiteX4" fmla="*/ 0 w 4697048"/>
              <a:gd name="connsiteY4" fmla="*/ 0 h 449835"/>
              <a:gd name="connsiteX0" fmla="*/ 0 w 4599076"/>
              <a:gd name="connsiteY0" fmla="*/ 0 h 466164"/>
              <a:gd name="connsiteX1" fmla="*/ 4403134 w 4599076"/>
              <a:gd name="connsiteY1" fmla="*/ 16329 h 466164"/>
              <a:gd name="connsiteX2" fmla="*/ 4599076 w 4599076"/>
              <a:gd name="connsiteY2" fmla="*/ 466164 h 466164"/>
              <a:gd name="connsiteX3" fmla="*/ 0 w 4599076"/>
              <a:gd name="connsiteY3" fmla="*/ 449835 h 466164"/>
              <a:gd name="connsiteX4" fmla="*/ 0 w 4599076"/>
              <a:gd name="connsiteY4" fmla="*/ 0 h 466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076" h="466164">
                <a:moveTo>
                  <a:pt x="0" y="0"/>
                </a:moveTo>
                <a:lnTo>
                  <a:pt x="4403134" y="16329"/>
                </a:lnTo>
                <a:lnTo>
                  <a:pt x="4599076" y="466164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4"/>
          <p:cNvSpPr/>
          <p:nvPr/>
        </p:nvSpPr>
        <p:spPr>
          <a:xfrm>
            <a:off x="-900693" y="2142186"/>
            <a:ext cx="3400322" cy="482493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  <a:gd name="connsiteX0" fmla="*/ 0 w 4697048"/>
              <a:gd name="connsiteY0" fmla="*/ 0 h 449835"/>
              <a:gd name="connsiteX1" fmla="*/ 4403134 w 4697048"/>
              <a:gd name="connsiteY1" fmla="*/ 16329 h 449835"/>
              <a:gd name="connsiteX2" fmla="*/ 4697048 w 4697048"/>
              <a:gd name="connsiteY2" fmla="*/ 449835 h 449835"/>
              <a:gd name="connsiteX3" fmla="*/ 0 w 4697048"/>
              <a:gd name="connsiteY3" fmla="*/ 449835 h 449835"/>
              <a:gd name="connsiteX4" fmla="*/ 0 w 4697048"/>
              <a:gd name="connsiteY4" fmla="*/ 0 h 449835"/>
              <a:gd name="connsiteX0" fmla="*/ 0 w 4599076"/>
              <a:gd name="connsiteY0" fmla="*/ 0 h 466164"/>
              <a:gd name="connsiteX1" fmla="*/ 4403134 w 4599076"/>
              <a:gd name="connsiteY1" fmla="*/ 16329 h 466164"/>
              <a:gd name="connsiteX2" fmla="*/ 4599076 w 4599076"/>
              <a:gd name="connsiteY2" fmla="*/ 466164 h 466164"/>
              <a:gd name="connsiteX3" fmla="*/ 0 w 4599076"/>
              <a:gd name="connsiteY3" fmla="*/ 449835 h 466164"/>
              <a:gd name="connsiteX4" fmla="*/ 0 w 4599076"/>
              <a:gd name="connsiteY4" fmla="*/ 0 h 466164"/>
              <a:gd name="connsiteX0" fmla="*/ 0 w 4517433"/>
              <a:gd name="connsiteY0" fmla="*/ 0 h 466164"/>
              <a:gd name="connsiteX1" fmla="*/ 4403134 w 4517433"/>
              <a:gd name="connsiteY1" fmla="*/ 16329 h 466164"/>
              <a:gd name="connsiteX2" fmla="*/ 4517433 w 4517433"/>
              <a:gd name="connsiteY2" fmla="*/ 466164 h 466164"/>
              <a:gd name="connsiteX3" fmla="*/ 0 w 4517433"/>
              <a:gd name="connsiteY3" fmla="*/ 449835 h 466164"/>
              <a:gd name="connsiteX4" fmla="*/ 0 w 4517433"/>
              <a:gd name="connsiteY4" fmla="*/ 0 h 466164"/>
              <a:gd name="connsiteX0" fmla="*/ 0 w 4533762"/>
              <a:gd name="connsiteY0" fmla="*/ 0 h 482493"/>
              <a:gd name="connsiteX1" fmla="*/ 4403134 w 4533762"/>
              <a:gd name="connsiteY1" fmla="*/ 16329 h 482493"/>
              <a:gd name="connsiteX2" fmla="*/ 4533762 w 4533762"/>
              <a:gd name="connsiteY2" fmla="*/ 482493 h 482493"/>
              <a:gd name="connsiteX3" fmla="*/ 0 w 4533762"/>
              <a:gd name="connsiteY3" fmla="*/ 449835 h 482493"/>
              <a:gd name="connsiteX4" fmla="*/ 0 w 4533762"/>
              <a:gd name="connsiteY4" fmla="*/ 0 h 48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3762" h="482493">
                <a:moveTo>
                  <a:pt x="0" y="0"/>
                </a:moveTo>
                <a:lnTo>
                  <a:pt x="4403134" y="16329"/>
                </a:lnTo>
                <a:lnTo>
                  <a:pt x="4533762" y="482493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4"/>
          <p:cNvSpPr/>
          <p:nvPr/>
        </p:nvSpPr>
        <p:spPr>
          <a:xfrm>
            <a:off x="-831952" y="2694772"/>
            <a:ext cx="3379696" cy="482493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  <a:gd name="connsiteX0" fmla="*/ 0 w 4697048"/>
              <a:gd name="connsiteY0" fmla="*/ 0 h 449835"/>
              <a:gd name="connsiteX1" fmla="*/ 4403134 w 4697048"/>
              <a:gd name="connsiteY1" fmla="*/ 16329 h 449835"/>
              <a:gd name="connsiteX2" fmla="*/ 4697048 w 4697048"/>
              <a:gd name="connsiteY2" fmla="*/ 449835 h 449835"/>
              <a:gd name="connsiteX3" fmla="*/ 0 w 4697048"/>
              <a:gd name="connsiteY3" fmla="*/ 449835 h 449835"/>
              <a:gd name="connsiteX4" fmla="*/ 0 w 4697048"/>
              <a:gd name="connsiteY4" fmla="*/ 0 h 449835"/>
              <a:gd name="connsiteX0" fmla="*/ 0 w 4599076"/>
              <a:gd name="connsiteY0" fmla="*/ 0 h 466164"/>
              <a:gd name="connsiteX1" fmla="*/ 4403134 w 4599076"/>
              <a:gd name="connsiteY1" fmla="*/ 16329 h 466164"/>
              <a:gd name="connsiteX2" fmla="*/ 4599076 w 4599076"/>
              <a:gd name="connsiteY2" fmla="*/ 466164 h 466164"/>
              <a:gd name="connsiteX3" fmla="*/ 0 w 4599076"/>
              <a:gd name="connsiteY3" fmla="*/ 449835 h 466164"/>
              <a:gd name="connsiteX4" fmla="*/ 0 w 4599076"/>
              <a:gd name="connsiteY4" fmla="*/ 0 h 466164"/>
              <a:gd name="connsiteX0" fmla="*/ 0 w 4517433"/>
              <a:gd name="connsiteY0" fmla="*/ 0 h 466164"/>
              <a:gd name="connsiteX1" fmla="*/ 4403134 w 4517433"/>
              <a:gd name="connsiteY1" fmla="*/ 16329 h 466164"/>
              <a:gd name="connsiteX2" fmla="*/ 4517433 w 4517433"/>
              <a:gd name="connsiteY2" fmla="*/ 466164 h 466164"/>
              <a:gd name="connsiteX3" fmla="*/ 0 w 4517433"/>
              <a:gd name="connsiteY3" fmla="*/ 449835 h 466164"/>
              <a:gd name="connsiteX4" fmla="*/ 0 w 4517433"/>
              <a:gd name="connsiteY4" fmla="*/ 0 h 466164"/>
              <a:gd name="connsiteX0" fmla="*/ 0 w 4533762"/>
              <a:gd name="connsiteY0" fmla="*/ 0 h 482493"/>
              <a:gd name="connsiteX1" fmla="*/ 4403134 w 4533762"/>
              <a:gd name="connsiteY1" fmla="*/ 16329 h 482493"/>
              <a:gd name="connsiteX2" fmla="*/ 4533762 w 4533762"/>
              <a:gd name="connsiteY2" fmla="*/ 482493 h 482493"/>
              <a:gd name="connsiteX3" fmla="*/ 0 w 4533762"/>
              <a:gd name="connsiteY3" fmla="*/ 449835 h 482493"/>
              <a:gd name="connsiteX4" fmla="*/ 0 w 4533762"/>
              <a:gd name="connsiteY4" fmla="*/ 0 h 482493"/>
              <a:gd name="connsiteX0" fmla="*/ 0 w 4533762"/>
              <a:gd name="connsiteY0" fmla="*/ 0 h 482493"/>
              <a:gd name="connsiteX1" fmla="*/ 4458136 w 4533762"/>
              <a:gd name="connsiteY1" fmla="*/ 16329 h 482493"/>
              <a:gd name="connsiteX2" fmla="*/ 4533762 w 4533762"/>
              <a:gd name="connsiteY2" fmla="*/ 482493 h 482493"/>
              <a:gd name="connsiteX3" fmla="*/ 0 w 4533762"/>
              <a:gd name="connsiteY3" fmla="*/ 449835 h 482493"/>
              <a:gd name="connsiteX4" fmla="*/ 0 w 4533762"/>
              <a:gd name="connsiteY4" fmla="*/ 0 h 482493"/>
              <a:gd name="connsiteX0" fmla="*/ 0 w 4506261"/>
              <a:gd name="connsiteY0" fmla="*/ 0 h 482493"/>
              <a:gd name="connsiteX1" fmla="*/ 4458136 w 4506261"/>
              <a:gd name="connsiteY1" fmla="*/ 16329 h 482493"/>
              <a:gd name="connsiteX2" fmla="*/ 4506261 w 4506261"/>
              <a:gd name="connsiteY2" fmla="*/ 482493 h 482493"/>
              <a:gd name="connsiteX3" fmla="*/ 0 w 4506261"/>
              <a:gd name="connsiteY3" fmla="*/ 449835 h 482493"/>
              <a:gd name="connsiteX4" fmla="*/ 0 w 4506261"/>
              <a:gd name="connsiteY4" fmla="*/ 0 h 48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6261" h="482493">
                <a:moveTo>
                  <a:pt x="0" y="0"/>
                </a:moveTo>
                <a:lnTo>
                  <a:pt x="4458136" y="16329"/>
                </a:lnTo>
                <a:lnTo>
                  <a:pt x="4506261" y="482493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4"/>
          <p:cNvSpPr/>
          <p:nvPr/>
        </p:nvSpPr>
        <p:spPr>
          <a:xfrm>
            <a:off x="-801973" y="3232327"/>
            <a:ext cx="3349522" cy="474026"/>
          </a:xfrm>
          <a:custGeom>
            <a:avLst/>
            <a:gdLst>
              <a:gd name="connsiteX0" fmla="*/ 0 w 4860334"/>
              <a:gd name="connsiteY0" fmla="*/ 0 h 449835"/>
              <a:gd name="connsiteX1" fmla="*/ 4860334 w 4860334"/>
              <a:gd name="connsiteY1" fmla="*/ 0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60334"/>
              <a:gd name="connsiteY0" fmla="*/ 0 h 449835"/>
              <a:gd name="connsiteX1" fmla="*/ 4403134 w 4860334"/>
              <a:gd name="connsiteY1" fmla="*/ 16329 h 449835"/>
              <a:gd name="connsiteX2" fmla="*/ 4860334 w 4860334"/>
              <a:gd name="connsiteY2" fmla="*/ 449835 h 449835"/>
              <a:gd name="connsiteX3" fmla="*/ 0 w 4860334"/>
              <a:gd name="connsiteY3" fmla="*/ 449835 h 449835"/>
              <a:gd name="connsiteX4" fmla="*/ 0 w 4860334"/>
              <a:gd name="connsiteY4" fmla="*/ 0 h 449835"/>
              <a:gd name="connsiteX0" fmla="*/ 0 w 4811348"/>
              <a:gd name="connsiteY0" fmla="*/ 0 h 449835"/>
              <a:gd name="connsiteX1" fmla="*/ 4403134 w 4811348"/>
              <a:gd name="connsiteY1" fmla="*/ 16329 h 449835"/>
              <a:gd name="connsiteX2" fmla="*/ 4811348 w 4811348"/>
              <a:gd name="connsiteY2" fmla="*/ 449835 h 449835"/>
              <a:gd name="connsiteX3" fmla="*/ 0 w 4811348"/>
              <a:gd name="connsiteY3" fmla="*/ 449835 h 449835"/>
              <a:gd name="connsiteX4" fmla="*/ 0 w 4811348"/>
              <a:gd name="connsiteY4" fmla="*/ 0 h 449835"/>
              <a:gd name="connsiteX0" fmla="*/ 0 w 4697048"/>
              <a:gd name="connsiteY0" fmla="*/ 0 h 449835"/>
              <a:gd name="connsiteX1" fmla="*/ 4403134 w 4697048"/>
              <a:gd name="connsiteY1" fmla="*/ 16329 h 449835"/>
              <a:gd name="connsiteX2" fmla="*/ 4697048 w 4697048"/>
              <a:gd name="connsiteY2" fmla="*/ 449835 h 449835"/>
              <a:gd name="connsiteX3" fmla="*/ 0 w 4697048"/>
              <a:gd name="connsiteY3" fmla="*/ 449835 h 449835"/>
              <a:gd name="connsiteX4" fmla="*/ 0 w 4697048"/>
              <a:gd name="connsiteY4" fmla="*/ 0 h 449835"/>
              <a:gd name="connsiteX0" fmla="*/ 0 w 4599076"/>
              <a:gd name="connsiteY0" fmla="*/ 0 h 466164"/>
              <a:gd name="connsiteX1" fmla="*/ 4403134 w 4599076"/>
              <a:gd name="connsiteY1" fmla="*/ 16329 h 466164"/>
              <a:gd name="connsiteX2" fmla="*/ 4599076 w 4599076"/>
              <a:gd name="connsiteY2" fmla="*/ 466164 h 466164"/>
              <a:gd name="connsiteX3" fmla="*/ 0 w 4599076"/>
              <a:gd name="connsiteY3" fmla="*/ 449835 h 466164"/>
              <a:gd name="connsiteX4" fmla="*/ 0 w 4599076"/>
              <a:gd name="connsiteY4" fmla="*/ 0 h 466164"/>
              <a:gd name="connsiteX0" fmla="*/ 0 w 4517433"/>
              <a:gd name="connsiteY0" fmla="*/ 0 h 466164"/>
              <a:gd name="connsiteX1" fmla="*/ 4403134 w 4517433"/>
              <a:gd name="connsiteY1" fmla="*/ 16329 h 466164"/>
              <a:gd name="connsiteX2" fmla="*/ 4517433 w 4517433"/>
              <a:gd name="connsiteY2" fmla="*/ 466164 h 466164"/>
              <a:gd name="connsiteX3" fmla="*/ 0 w 4517433"/>
              <a:gd name="connsiteY3" fmla="*/ 449835 h 466164"/>
              <a:gd name="connsiteX4" fmla="*/ 0 w 4517433"/>
              <a:gd name="connsiteY4" fmla="*/ 0 h 466164"/>
              <a:gd name="connsiteX0" fmla="*/ 0 w 4533762"/>
              <a:gd name="connsiteY0" fmla="*/ 0 h 482493"/>
              <a:gd name="connsiteX1" fmla="*/ 4403134 w 4533762"/>
              <a:gd name="connsiteY1" fmla="*/ 16329 h 482493"/>
              <a:gd name="connsiteX2" fmla="*/ 4533762 w 4533762"/>
              <a:gd name="connsiteY2" fmla="*/ 482493 h 482493"/>
              <a:gd name="connsiteX3" fmla="*/ 0 w 4533762"/>
              <a:gd name="connsiteY3" fmla="*/ 449835 h 482493"/>
              <a:gd name="connsiteX4" fmla="*/ 0 w 4533762"/>
              <a:gd name="connsiteY4" fmla="*/ 0 h 482493"/>
              <a:gd name="connsiteX0" fmla="*/ 0 w 4466029"/>
              <a:gd name="connsiteY0" fmla="*/ 0 h 474026"/>
              <a:gd name="connsiteX1" fmla="*/ 4403134 w 4466029"/>
              <a:gd name="connsiteY1" fmla="*/ 16329 h 474026"/>
              <a:gd name="connsiteX2" fmla="*/ 4466029 w 4466029"/>
              <a:gd name="connsiteY2" fmla="*/ 474026 h 474026"/>
              <a:gd name="connsiteX3" fmla="*/ 0 w 4466029"/>
              <a:gd name="connsiteY3" fmla="*/ 449835 h 474026"/>
              <a:gd name="connsiteX4" fmla="*/ 0 w 4466029"/>
              <a:gd name="connsiteY4" fmla="*/ 0 h 474026"/>
              <a:gd name="connsiteX0" fmla="*/ 0 w 4466029"/>
              <a:gd name="connsiteY0" fmla="*/ 0 h 474026"/>
              <a:gd name="connsiteX1" fmla="*/ 4453934 w 4466029"/>
              <a:gd name="connsiteY1" fmla="*/ 16329 h 474026"/>
              <a:gd name="connsiteX2" fmla="*/ 4466029 w 4466029"/>
              <a:gd name="connsiteY2" fmla="*/ 474026 h 474026"/>
              <a:gd name="connsiteX3" fmla="*/ 0 w 4466029"/>
              <a:gd name="connsiteY3" fmla="*/ 449835 h 474026"/>
              <a:gd name="connsiteX4" fmla="*/ 0 w 4466029"/>
              <a:gd name="connsiteY4" fmla="*/ 0 h 47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6029" h="474026">
                <a:moveTo>
                  <a:pt x="0" y="0"/>
                </a:moveTo>
                <a:lnTo>
                  <a:pt x="4453934" y="16329"/>
                </a:lnTo>
                <a:lnTo>
                  <a:pt x="4466029" y="474026"/>
                </a:lnTo>
                <a:lnTo>
                  <a:pt x="0" y="449835"/>
                </a:lnTo>
                <a:lnTo>
                  <a:pt x="0" y="0"/>
                </a:lnTo>
                <a:close/>
              </a:path>
            </a:pathLst>
          </a:custGeom>
          <a:solidFill>
            <a:srgbClr val="79C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9CCBD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-2677663" y="735716"/>
            <a:ext cx="4162801" cy="5380996"/>
          </a:xfrm>
          <a:prstGeom prst="ellipse">
            <a:avLst/>
          </a:prstGeom>
          <a:solidFill>
            <a:srgbClr val="FD5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3" name="Picture 32" descr="C:\Users\hp\Desktop\Group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37321" y="2412211"/>
            <a:ext cx="1447848" cy="1720708"/>
          </a:xfrm>
          <a:prstGeom prst="rect">
            <a:avLst/>
          </a:prstGeom>
          <a:noFill/>
        </p:spPr>
      </p:pic>
      <p:grpSp>
        <p:nvGrpSpPr>
          <p:cNvPr id="34" name="Group 54"/>
          <p:cNvGrpSpPr/>
          <p:nvPr/>
        </p:nvGrpSpPr>
        <p:grpSpPr>
          <a:xfrm>
            <a:off x="4364194" y="1103111"/>
            <a:ext cx="1415773" cy="350458"/>
            <a:chOff x="3845111" y="-1073045"/>
            <a:chExt cx="1887697" cy="350458"/>
          </a:xfrm>
        </p:grpSpPr>
        <p:sp>
          <p:nvSpPr>
            <p:cNvPr id="35" name="Round Diagonal Corner Rectangle 34"/>
            <p:cNvSpPr/>
            <p:nvPr/>
          </p:nvSpPr>
          <p:spPr>
            <a:xfrm>
              <a:off x="3971508" y="-1053995"/>
              <a:ext cx="1678890" cy="331408"/>
            </a:xfrm>
            <a:prstGeom prst="round2DiagRect">
              <a:avLst/>
            </a:prstGeom>
            <a:solidFill>
              <a:srgbClr val="FD5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45111" y="-1073045"/>
              <a:ext cx="1887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600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Contribution</a:t>
              </a:r>
              <a:endParaRPr lang="en-IN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58"/>
          <p:cNvGrpSpPr/>
          <p:nvPr/>
        </p:nvGrpSpPr>
        <p:grpSpPr>
          <a:xfrm>
            <a:off x="6014389" y="1103116"/>
            <a:ext cx="1090964" cy="350459"/>
            <a:chOff x="4130059" y="-1073046"/>
            <a:chExt cx="1454619" cy="350459"/>
          </a:xfrm>
        </p:grpSpPr>
        <p:sp>
          <p:nvSpPr>
            <p:cNvPr id="38" name="Round Diagonal Corner Rectangle 37"/>
            <p:cNvSpPr/>
            <p:nvPr/>
          </p:nvSpPr>
          <p:spPr>
            <a:xfrm>
              <a:off x="4130059" y="-1073046"/>
              <a:ext cx="1454619" cy="350459"/>
            </a:xfrm>
            <a:prstGeom prst="round2DiagRect">
              <a:avLst/>
            </a:prstGeom>
            <a:solidFill>
              <a:srgbClr val="FD5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73474" y="-1073045"/>
              <a:ext cx="11289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600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Market</a:t>
              </a:r>
              <a:endParaRPr lang="en-IN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61"/>
          <p:cNvGrpSpPr/>
          <p:nvPr/>
        </p:nvGrpSpPr>
        <p:grpSpPr>
          <a:xfrm>
            <a:off x="7353283" y="1103110"/>
            <a:ext cx="1519968" cy="350458"/>
            <a:chOff x="3873623" y="-1073045"/>
            <a:chExt cx="2026623" cy="350458"/>
          </a:xfrm>
        </p:grpSpPr>
        <p:sp>
          <p:nvSpPr>
            <p:cNvPr id="41" name="Round Diagonal Corner Rectangle 40"/>
            <p:cNvSpPr/>
            <p:nvPr/>
          </p:nvSpPr>
          <p:spPr>
            <a:xfrm>
              <a:off x="3971508" y="-1053996"/>
              <a:ext cx="1900446" cy="331409"/>
            </a:xfrm>
            <a:prstGeom prst="round2DiagRect">
              <a:avLst/>
            </a:prstGeom>
            <a:solidFill>
              <a:srgbClr val="FD5B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3623" y="-1073045"/>
              <a:ext cx="20266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600" b="1" dirty="0" smtClean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Starting point</a:t>
              </a:r>
              <a:endParaRPr lang="en-IN" sz="1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3" name="Group 64"/>
          <p:cNvGrpSpPr/>
          <p:nvPr/>
        </p:nvGrpSpPr>
        <p:grpSpPr>
          <a:xfrm>
            <a:off x="-21740" y="190588"/>
            <a:ext cx="2669576" cy="6022705"/>
            <a:chOff x="13315" y="79110"/>
            <a:chExt cx="3559436" cy="6022705"/>
          </a:xfrm>
        </p:grpSpPr>
        <p:sp>
          <p:nvSpPr>
            <p:cNvPr id="44" name="TextBox 43"/>
            <p:cNvSpPr txBox="1"/>
            <p:nvPr/>
          </p:nvSpPr>
          <p:spPr>
            <a:xfrm>
              <a:off x="641634" y="573551"/>
              <a:ext cx="11951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Oncology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0966" y="1066252"/>
              <a:ext cx="1319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Cardiology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3780" y="1621054"/>
              <a:ext cx="1701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>
                  <a:latin typeface="Arial" pitchFamily="34" charset="0"/>
                  <a:cs typeface="Arial" pitchFamily="34" charset="0"/>
                </a:rPr>
                <a:t>Neurosciences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80066" y="4944127"/>
              <a:ext cx="1387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Nephrology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23320" y="2650825"/>
              <a:ext cx="1019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MAMBS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03517" y="3205765"/>
              <a:ext cx="15692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Orthopaedics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60369" y="3740199"/>
              <a:ext cx="102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Urology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92827" y="4363260"/>
              <a:ext cx="906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Gastro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39097" y="2114014"/>
              <a:ext cx="1284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Transplant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0621" y="5417535"/>
              <a:ext cx="17252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Reconstructive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83938" y="5824816"/>
              <a:ext cx="1549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"/>
              <a:r>
                <a:rPr lang="en-IN" sz="1200" b="1" dirty="0" smtClean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Pulmonology</a:t>
              </a:r>
              <a:endParaRPr lang="en-IN" sz="1200" b="1" dirty="0">
                <a:solidFill>
                  <a:srgbClr val="102F1A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315" y="79110"/>
              <a:ext cx="1230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"/>
              <a:r>
                <a:rPr lang="en-IN" sz="1600" b="1" dirty="0">
                  <a:solidFill>
                    <a:srgbClr val="102F1A"/>
                  </a:solidFill>
                  <a:latin typeface="Arial" pitchFamily="34" charset="0"/>
                  <a:cs typeface="Arial" pitchFamily="34" charset="0"/>
                </a:rPr>
                <a:t>Tertiary</a:t>
              </a:r>
            </a:p>
          </p:txBody>
        </p:sp>
      </p:grpSp>
      <p:grpSp>
        <p:nvGrpSpPr>
          <p:cNvPr id="56" name="Group 93"/>
          <p:cNvGrpSpPr/>
          <p:nvPr/>
        </p:nvGrpSpPr>
        <p:grpSpPr>
          <a:xfrm>
            <a:off x="7972460" y="1594536"/>
            <a:ext cx="879567" cy="359180"/>
            <a:chOff x="10711591" y="2182366"/>
            <a:chExt cx="1172756" cy="359180"/>
          </a:xfrm>
        </p:grpSpPr>
        <p:sp>
          <p:nvSpPr>
            <p:cNvPr id="57" name="Oval 56"/>
            <p:cNvSpPr/>
            <p:nvPr/>
          </p:nvSpPr>
          <p:spPr>
            <a:xfrm>
              <a:off x="10711591" y="2182366"/>
              <a:ext cx="359180" cy="3591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151309" y="2247070"/>
              <a:ext cx="7330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High</a:t>
              </a:r>
              <a:endParaRPr lang="en-IN" sz="1100" b="1" dirty="0">
                <a:solidFill>
                  <a:srgbClr val="E7E6E6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9" name="Group 96"/>
          <p:cNvGrpSpPr/>
          <p:nvPr/>
        </p:nvGrpSpPr>
        <p:grpSpPr>
          <a:xfrm>
            <a:off x="7972462" y="2073039"/>
            <a:ext cx="1084286" cy="359180"/>
            <a:chOff x="10711591" y="2698969"/>
            <a:chExt cx="1445715" cy="359180"/>
          </a:xfrm>
        </p:grpSpPr>
        <p:sp>
          <p:nvSpPr>
            <p:cNvPr id="60" name="Oval 59"/>
            <p:cNvSpPr/>
            <p:nvPr/>
          </p:nvSpPr>
          <p:spPr>
            <a:xfrm>
              <a:off x="10711591" y="2698969"/>
              <a:ext cx="359180" cy="3591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140545" y="2747754"/>
              <a:ext cx="1016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Medium</a:t>
              </a:r>
              <a:endParaRPr lang="en-IN" sz="1100" b="1" dirty="0">
                <a:solidFill>
                  <a:srgbClr val="E7E6E6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2" name="Group 124"/>
          <p:cNvGrpSpPr/>
          <p:nvPr/>
        </p:nvGrpSpPr>
        <p:grpSpPr>
          <a:xfrm>
            <a:off x="7972462" y="2599537"/>
            <a:ext cx="1104365" cy="359180"/>
            <a:chOff x="10711591" y="3187367"/>
            <a:chExt cx="1472486" cy="359180"/>
          </a:xfrm>
        </p:grpSpPr>
        <p:sp>
          <p:nvSpPr>
            <p:cNvPr id="63" name="Oval 62"/>
            <p:cNvSpPr/>
            <p:nvPr/>
          </p:nvSpPr>
          <p:spPr>
            <a:xfrm>
              <a:off x="10711591" y="3187367"/>
              <a:ext cx="359180" cy="3591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1145711" y="3219273"/>
              <a:ext cx="10383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Low</a:t>
              </a:r>
              <a:endParaRPr lang="en-IN" sz="1100" b="1" dirty="0">
                <a:solidFill>
                  <a:srgbClr val="E7E6E6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4572000" y="6453336"/>
            <a:ext cx="4378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Bubble size represents gross revenue FY 15</a:t>
            </a:r>
            <a:endParaRPr lang="en-IN" dirty="0"/>
          </a:p>
        </p:txBody>
      </p:sp>
      <p:sp>
        <p:nvSpPr>
          <p:cNvPr id="68" name="Title 1"/>
          <p:cNvSpPr txBox="1">
            <a:spLocks/>
          </p:cNvSpPr>
          <p:nvPr/>
        </p:nvSpPr>
        <p:spPr bwMode="auto">
          <a:xfrm>
            <a:off x="1382960" y="116632"/>
            <a:ext cx="5378389" cy="68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Neurosciences an Attractive Opportunity</a:t>
            </a:r>
            <a:endParaRPr lang="en-IN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95936" y="4869160"/>
            <a:ext cx="480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Tertiary Specialties Evaluated on three metrics</a:t>
            </a:r>
          </a:p>
        </p:txBody>
      </p:sp>
      <p:sp>
        <p:nvSpPr>
          <p:cNvPr id="4" name="Oval 3"/>
          <p:cNvSpPr/>
          <p:nvPr/>
        </p:nvSpPr>
        <p:spPr>
          <a:xfrm>
            <a:off x="901077" y="1659240"/>
            <a:ext cx="1646472" cy="4625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9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57158" y="3244254"/>
            <a:ext cx="2010118" cy="738664"/>
          </a:xfrm>
          <a:prstGeom prst="rect">
            <a:avLst/>
          </a:prstGeom>
          <a:ln>
            <a:solidFill>
              <a:srgbClr val="5DBA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Patients who get treatment done-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30%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061B4-8A72-4C42-B010-E95678AAA38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lowchart: Manual Operation 5"/>
          <p:cNvSpPr/>
          <p:nvPr/>
        </p:nvSpPr>
        <p:spPr>
          <a:xfrm>
            <a:off x="1785918" y="1421742"/>
            <a:ext cx="3429024" cy="1143008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13.2 million 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0298" y="2636188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0.5 million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58" y="2622917"/>
            <a:ext cx="2010118" cy="468000"/>
          </a:xfrm>
          <a:prstGeom prst="rect">
            <a:avLst/>
          </a:prstGeom>
          <a:ln>
            <a:solidFill>
              <a:srgbClr val="5DBA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Geographic filter-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Delhi NCR </a:t>
            </a:r>
            <a:r>
              <a:rPr lang="en-IN" sz="14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4282" y="2493312"/>
            <a:ext cx="354727" cy="428628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00298" y="3212188"/>
            <a:ext cx="2010118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0.15 million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4282" y="3069312"/>
            <a:ext cx="354727" cy="428628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0298" y="4207824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1.5 </a:t>
            </a:r>
            <a:r>
              <a:rPr lang="en-IN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lacs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00298" y="4993642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2260 Cr.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42844" y="245238"/>
            <a:ext cx="7500990" cy="669162"/>
          </a:xfrm>
          <a:prstGeom prst="rect">
            <a:avLst/>
          </a:prstGeom>
        </p:spPr>
        <p:txBody>
          <a:bodyPr anchor="b">
            <a:normAutofit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There is potential to more than quadruple revenues by 2020 through a focussed approach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14282" y="6429396"/>
            <a:ext cx="7143800" cy="6429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000" i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 Delhi NCR accounts for 3.81% of total population (2011 Wikipedia). Same ratio has been applied here. </a:t>
            </a:r>
          </a:p>
          <a:p>
            <a:pPr algn="ctr"/>
            <a:endParaRPr lang="en-IN" sz="1600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00298" y="5708022"/>
            <a:ext cx="201011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205 Cr.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(9%)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7158" y="4207823"/>
            <a:ext cx="2010118" cy="468000"/>
          </a:xfrm>
          <a:prstGeom prst="rect">
            <a:avLst/>
          </a:prstGeom>
          <a:ln>
            <a:solidFill>
              <a:srgbClr val="5DBA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Average Ticket size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14282" y="3993510"/>
            <a:ext cx="354727" cy="428628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7158" y="4993642"/>
            <a:ext cx="2010118" cy="468000"/>
          </a:xfrm>
          <a:prstGeom prst="rect">
            <a:avLst/>
          </a:prstGeom>
          <a:ln>
            <a:solidFill>
              <a:srgbClr val="5DBA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Total Market 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4282" y="4779328"/>
            <a:ext cx="354727" cy="428628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7158" y="5708022"/>
            <a:ext cx="2010118" cy="523220"/>
          </a:xfrm>
          <a:prstGeom prst="rect">
            <a:avLst/>
          </a:prstGeom>
          <a:ln>
            <a:solidFill>
              <a:srgbClr val="5DBAB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MHC Rev</a:t>
            </a:r>
          </a:p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Mrkt</a:t>
            </a:r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share)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4282" y="5565146"/>
            <a:ext cx="354727" cy="428628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85918" y="1066800"/>
            <a:ext cx="3429024" cy="288000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Current State - 2015</a:t>
            </a:r>
          </a:p>
        </p:txBody>
      </p:sp>
      <p:sp>
        <p:nvSpPr>
          <p:cNvPr id="34" name="Flowchart: Manual Operation 33"/>
          <p:cNvSpPr/>
          <p:nvPr/>
        </p:nvSpPr>
        <p:spPr>
          <a:xfrm>
            <a:off x="5572132" y="1423990"/>
            <a:ext cx="3429024" cy="1143008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27.4 million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86512" y="2638436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1.04 million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86512" y="3214436"/>
            <a:ext cx="2010118" cy="714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0.30 million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86512" y="4210072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1.9 </a:t>
            </a:r>
            <a:r>
              <a:rPr lang="en-IN" sz="14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lacs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6512" y="4995890"/>
            <a:ext cx="2010118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5,974 Cr.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86512" y="5710270"/>
            <a:ext cx="201011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Rs. </a:t>
            </a:r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500-600 </a:t>
            </a:r>
            <a:r>
              <a:rPr lang="en-IN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Cr.</a:t>
            </a:r>
          </a:p>
          <a:p>
            <a:pPr algn="ctr"/>
            <a:r>
              <a:rPr lang="en-IN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(10%)</a:t>
            </a:r>
            <a:endParaRPr lang="en-IN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72132" y="1069048"/>
            <a:ext cx="3429024" cy="288000"/>
          </a:xfrm>
          <a:prstGeom prst="rect">
            <a:avLst/>
          </a:prstGeom>
          <a:solidFill>
            <a:srgbClr val="5DBAB0"/>
          </a:solidFill>
          <a:ln>
            <a:solidFill>
              <a:srgbClr val="5DBAB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Projected - 2020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0" y="2250457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Projected increase in disease prevalence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43438" y="414088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Assumed 5% yearly increase in ARR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571500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Assumed market share increase to </a:t>
            </a:r>
            <a:r>
              <a:rPr lang="en-I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en-IN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86776" y="5786735"/>
            <a:ext cx="85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CAGR of</a:t>
            </a:r>
          </a:p>
          <a:p>
            <a:r>
              <a:rPr lang="en-IN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20-25%</a:t>
            </a:r>
            <a:endParaRPr lang="en-IN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0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toShape 12"/>
          <p:cNvSpPr>
            <a:spLocks noChangeArrowheads="1"/>
          </p:cNvSpPr>
          <p:nvPr/>
        </p:nvSpPr>
        <p:spPr bwMode="auto">
          <a:xfrm>
            <a:off x="2624337" y="2766404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pic>
        <p:nvPicPr>
          <p:cNvPr id="11" name="Picture 4" descr="Untitled-8 copy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/>
          <a:stretch>
            <a:fillRect/>
          </a:stretch>
        </p:blipFill>
        <p:spPr bwMode="auto">
          <a:xfrm>
            <a:off x="1" y="979946"/>
            <a:ext cx="3413004" cy="543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2518853" y="1754036"/>
            <a:ext cx="6242865" cy="622908"/>
            <a:chOff x="2468563" y="1619019"/>
            <a:chExt cx="6118225" cy="610509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3034957" y="175643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>
                  <a:solidFill>
                    <a:srgbClr val="000000"/>
                  </a:solidFill>
                </a:rPr>
                <a:t>Why Neurosciences?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2571941" y="1619019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38452" y="1626277"/>
              <a:ext cx="323238" cy="346075"/>
              <a:chOff x="433" y="1314"/>
              <a:chExt cx="290" cy="296"/>
            </a:xfrm>
          </p:grpSpPr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tangle 10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WordArt 24"/>
            <p:cNvSpPr>
              <a:spLocks noChangeArrowheads="1" noChangeShapeType="1" noTextEdit="1"/>
            </p:cNvSpPr>
            <p:nvPr>
              <p:custDataLst>
                <p:tags r:id="rId5"/>
              </p:custDataLst>
            </p:nvPr>
          </p:nvSpPr>
          <p:spPr bwMode="auto">
            <a:xfrm>
              <a:off x="2468563" y="1815190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1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0" y="979946"/>
            <a:ext cx="9144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0" y="6415810"/>
            <a:ext cx="9144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Agenda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5DD9-E95C-4E36-A780-EB4B59B201F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2" name="Group 3"/>
          <p:cNvGrpSpPr/>
          <p:nvPr/>
        </p:nvGrpSpPr>
        <p:grpSpPr>
          <a:xfrm>
            <a:off x="2518853" y="2750591"/>
            <a:ext cx="6242865" cy="617122"/>
            <a:chOff x="2468563" y="2758165"/>
            <a:chExt cx="6118225" cy="604837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2571941" y="2762115"/>
              <a:ext cx="6014847" cy="562590"/>
            </a:xfrm>
            <a:prstGeom prst="parallelogram">
              <a:avLst>
                <a:gd name="adj" fmla="val 17403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034957" y="288942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GB" sz="2000" b="1" dirty="0" smtClean="0">
                  <a:solidFill>
                    <a:srgbClr val="000000"/>
                  </a:solidFill>
                </a:rPr>
                <a:t>MHC’s starting position</a:t>
              </a:r>
              <a:endParaRPr lang="en-GB" sz="20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38452" y="2758165"/>
              <a:ext cx="323238" cy="349250"/>
              <a:chOff x="433" y="1314"/>
              <a:chExt cx="290" cy="296"/>
            </a:xfrm>
          </p:grpSpPr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" name="WordArt 25"/>
            <p:cNvSpPr>
              <a:spLocks noChangeArrowheads="1" noChangeShapeType="1" noTextEdit="1"/>
            </p:cNvSpPr>
            <p:nvPr>
              <p:custDataLst>
                <p:tags r:id="rId4"/>
              </p:custDataLst>
            </p:nvPr>
          </p:nvSpPr>
          <p:spPr bwMode="auto">
            <a:xfrm>
              <a:off x="2468563" y="2950252"/>
              <a:ext cx="327606" cy="41275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chemeClr val="accent3"/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51" name="AutoShape 12"/>
          <p:cNvSpPr>
            <a:spLocks noChangeArrowheads="1"/>
          </p:cNvSpPr>
          <p:nvPr/>
        </p:nvSpPr>
        <p:spPr bwMode="auto">
          <a:xfrm>
            <a:off x="2571941" y="4717003"/>
            <a:ext cx="6014847" cy="550871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anchor="ctr"/>
          <a:lstStyle/>
          <a:p>
            <a:endParaRPr lang="en-US" sz="1400" smtClean="0">
              <a:solidFill>
                <a:srgbClr val="000000"/>
              </a:solidFill>
            </a:endParaRPr>
          </a:p>
        </p:txBody>
      </p:sp>
      <p:sp>
        <p:nvSpPr>
          <p:cNvPr id="52" name="AutoShape 12"/>
          <p:cNvSpPr>
            <a:spLocks noChangeArrowheads="1"/>
          </p:cNvSpPr>
          <p:nvPr/>
        </p:nvSpPr>
        <p:spPr bwMode="auto">
          <a:xfrm>
            <a:off x="2624337" y="3741737"/>
            <a:ext cx="6137381" cy="562060"/>
          </a:xfrm>
          <a:prstGeom prst="parallelogram">
            <a:avLst>
              <a:gd name="adj" fmla="val 17403"/>
            </a:avLst>
          </a:prstGeom>
          <a:solidFill>
            <a:schemeClr val="accent6">
              <a:lumMod val="20000"/>
              <a:lumOff val="80000"/>
              <a:alpha val="7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wrap="none" lIns="93296" tIns="46648" rIns="93296" bIns="46648" anchor="ctr"/>
          <a:lstStyle/>
          <a:p>
            <a:endParaRPr lang="en-US" sz="1400" dirty="0" smtClean="0">
              <a:solidFill>
                <a:srgbClr val="000000"/>
              </a:solidFill>
            </a:endParaRPr>
          </a:p>
        </p:txBody>
      </p:sp>
      <p:grpSp>
        <p:nvGrpSpPr>
          <p:cNvPr id="65" name="Group 68"/>
          <p:cNvGrpSpPr/>
          <p:nvPr/>
        </p:nvGrpSpPr>
        <p:grpSpPr>
          <a:xfrm>
            <a:off x="2468563" y="4696370"/>
            <a:ext cx="6118225" cy="604838"/>
            <a:chOff x="2468563" y="3893227"/>
            <a:chExt cx="6118225" cy="604838"/>
          </a:xfrm>
        </p:grpSpPr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Way </a:t>
              </a:r>
              <a:r>
                <a:rPr lang="en-US" sz="2000" b="1" dirty="0">
                  <a:solidFill>
                    <a:srgbClr val="000000"/>
                  </a:solidFill>
                </a:rPr>
                <a:t>A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head and Progress report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AutoShape 18"/>
            <p:cNvSpPr>
              <a:spLocks noChangeArrowheads="1"/>
            </p:cNvSpPr>
            <p:nvPr/>
          </p:nvSpPr>
          <p:spPr bwMode="auto">
            <a:xfrm>
              <a:off x="2571941" y="3914603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smtClean="0">
                <a:solidFill>
                  <a:srgbClr val="000000"/>
                </a:solidFill>
              </a:endParaRPr>
            </a:p>
          </p:txBody>
        </p:sp>
        <p:grpSp>
          <p:nvGrpSpPr>
            <p:cNvPr id="68" name="Group 37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9" name="WordArt 26"/>
            <p:cNvSpPr>
              <a:spLocks noChangeArrowheads="1" noChangeShapeType="1" noTextEdit="1"/>
            </p:cNvSpPr>
            <p:nvPr>
              <p:custDataLst>
                <p:tags r:id="rId3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6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4</a:t>
              </a:r>
            </a:p>
          </p:txBody>
        </p:sp>
      </p:grpSp>
      <p:grpSp>
        <p:nvGrpSpPr>
          <p:cNvPr id="87" name="Group 5"/>
          <p:cNvGrpSpPr/>
          <p:nvPr/>
        </p:nvGrpSpPr>
        <p:grpSpPr>
          <a:xfrm>
            <a:off x="2518853" y="3693958"/>
            <a:ext cx="6242865" cy="617122"/>
            <a:chOff x="2468563" y="3893227"/>
            <a:chExt cx="6118225" cy="604838"/>
          </a:xfrm>
        </p:grpSpPr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034957" y="4023383"/>
              <a:ext cx="5294114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>
                  <a:srgbClr val="002960"/>
                </a:buClr>
              </a:pPr>
              <a:r>
                <a:rPr lang="en-US" sz="2000" b="1" dirty="0" smtClean="0">
                  <a:solidFill>
                    <a:srgbClr val="000000"/>
                  </a:solidFill>
                </a:rPr>
                <a:t>Neurosciences Goal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89" name="AutoShape 18"/>
            <p:cNvSpPr>
              <a:spLocks noChangeArrowheads="1"/>
            </p:cNvSpPr>
            <p:nvPr/>
          </p:nvSpPr>
          <p:spPr bwMode="auto">
            <a:xfrm>
              <a:off x="2571941" y="3921564"/>
              <a:ext cx="6014847" cy="560388"/>
            </a:xfrm>
            <a:prstGeom prst="parallelogram">
              <a:avLst>
                <a:gd name="adj" fmla="val 17472"/>
              </a:avLst>
            </a:prstGeom>
            <a:solidFill>
              <a:schemeClr val="bg1">
                <a:alpha val="70000"/>
              </a:schemeClr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/>
          </p:spPr>
          <p:txBody>
            <a:bodyPr wrap="none" anchor="ctr"/>
            <a:lstStyle/>
            <a:p>
              <a:endParaRPr lang="en-GB" sz="14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90" name="Group 20"/>
            <p:cNvGrpSpPr>
              <a:grpSpLocks/>
            </p:cNvGrpSpPr>
            <p:nvPr/>
          </p:nvGrpSpPr>
          <p:grpSpPr bwMode="auto">
            <a:xfrm>
              <a:off x="2538452" y="3893227"/>
              <a:ext cx="323238" cy="346075"/>
              <a:chOff x="433" y="1314"/>
              <a:chExt cx="290" cy="296"/>
            </a:xfrm>
          </p:grpSpPr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521" y="1404"/>
                <a:ext cx="114" cy="11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476" y="1358"/>
                <a:ext cx="204" cy="208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433" y="1314"/>
                <a:ext cx="290" cy="29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400" dirty="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1" name="WordArt 26"/>
            <p:cNvSpPr>
              <a:spLocks noChangeArrowheads="1" noChangeShapeType="1" noTextEdit="1"/>
            </p:cNvSpPr>
            <p:nvPr>
              <p:custDataLst>
                <p:tags r:id="rId2"/>
              </p:custDataLst>
            </p:nvPr>
          </p:nvSpPr>
          <p:spPr bwMode="auto">
            <a:xfrm>
              <a:off x="2468563" y="4083727"/>
              <a:ext cx="327606" cy="4143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1565"/>
                </a:avLst>
              </a:prstTxWarp>
            </a:bodyPr>
            <a:lstStyle/>
            <a:p>
              <a:pPr algn="ctr"/>
              <a:r>
                <a:rPr lang="en-GB" sz="3700" b="1" kern="10" dirty="0" smtClean="0">
                  <a:ln w="19050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>
                      <a:lumMod val="50000"/>
                    </a:srgbClr>
                  </a:solidFill>
                  <a:effectLst>
                    <a:outerShdw dist="35921" dir="2700000" algn="ctr" rotWithShape="0">
                      <a:srgbClr val="808080"/>
                    </a:outerShdw>
                  </a:effectLst>
                  <a:latin typeface="Times New Roman"/>
                  <a:cs typeface="Times New Roman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811598"/>
              </p:ext>
            </p:extLst>
          </p:nvPr>
        </p:nvGraphicFramePr>
        <p:xfrm>
          <a:off x="136498" y="1071546"/>
          <a:ext cx="8843091" cy="5168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348"/>
                <a:gridCol w="1285333"/>
                <a:gridCol w="1227682"/>
                <a:gridCol w="1227682"/>
                <a:gridCol w="1227682"/>
                <a:gridCol w="1227682"/>
                <a:gridCol w="1227682"/>
              </a:tblGrid>
              <a:tr h="77327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485066"/>
                          </a:solidFill>
                          <a:latin typeface="Calibri" panose="020F0502020204030204" pitchFamily="34" charset="0"/>
                        </a:rPr>
                        <a:t>Specialty</a:t>
                      </a:r>
                      <a:endParaRPr lang="en-GB" sz="1200" dirty="0">
                        <a:solidFill>
                          <a:srgbClr val="485066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485066"/>
                          </a:solidFill>
                          <a:latin typeface="Calibri" panose="020F0502020204030204" pitchFamily="34" charset="0"/>
                        </a:rPr>
                        <a:t>Industry Size </a:t>
                      </a:r>
                      <a:r>
                        <a:rPr lang="en-US" sz="1200" baseline="0" dirty="0" smtClean="0">
                          <a:solidFill>
                            <a:srgbClr val="485066"/>
                          </a:solidFill>
                          <a:latin typeface="Calibri" panose="020F0502020204030204" pitchFamily="34" charset="0"/>
                        </a:rPr>
                        <a:t> (Volumes,</a:t>
                      </a:r>
                      <a:r>
                        <a:rPr lang="en-US" sz="1200" dirty="0" smtClean="0">
                          <a:solidFill>
                            <a:srgbClr val="485066"/>
                          </a:solidFill>
                          <a:latin typeface="Calibri" panose="020F0502020204030204" pitchFamily="34" charset="0"/>
                        </a:rPr>
                        <a:t> 2016)</a:t>
                      </a:r>
                      <a:endParaRPr lang="en-GB" sz="1200" dirty="0">
                        <a:solidFill>
                          <a:srgbClr val="485066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Max Delhi NCR</a:t>
                      </a:r>
                      <a:endParaRPr lang="en-GB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anose="020F0502020204030204" pitchFamily="34" charset="0"/>
                        </a:rPr>
                        <a:t>Medanta</a:t>
                      </a:r>
                      <a:endParaRPr lang="en-GB" sz="12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latin typeface="Calibri" panose="020F0502020204030204" pitchFamily="34" charset="0"/>
                        </a:rPr>
                        <a:t>Fortis Group</a:t>
                      </a:r>
                      <a:r>
                        <a:rPr lang="en-US" sz="1200" baseline="300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GB" sz="1200" baseline="30000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Calibri" panose="020F0502020204030204" pitchFamily="34" charset="0"/>
                        </a:rPr>
                        <a:t>Apollo IP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Calibri" panose="020F0502020204030204" pitchFamily="34" charset="0"/>
                        </a:rPr>
                        <a:t>SGRH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13197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Cardiology</a:t>
                      </a:r>
                      <a:endParaRPr lang="en-GB" sz="1200" b="1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110,500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9596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Cardiac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</a:rPr>
                        <a:t> Surgery</a:t>
                      </a:r>
                      <a:endParaRPr lang="en-GB" sz="1200" b="1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19,200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6897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Paediatric Cardiac</a:t>
                      </a:r>
                      <a:endParaRPr lang="en-GB" sz="1200" b="1" dirty="0" smtClean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4,600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11%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Neurosurgery*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21,600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Neurology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26,000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24%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14%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Oncology*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79,000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-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Nephrology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29,700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24%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12%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Urology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46,300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Orthopaedics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59,000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13%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7%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6%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45143">
                <a:tc>
                  <a:txBody>
                    <a:bodyPr/>
                    <a:lstStyle/>
                    <a:p>
                      <a:pPr marL="0" marR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Transplants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latin typeface="Calibri" panose="020F0502020204030204" pitchFamily="34" charset="0"/>
                        </a:rPr>
                        <a:t>3,900</a:t>
                      </a:r>
                      <a:endParaRPr lang="en-GB" sz="1200" b="1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9%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15%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19%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8%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35C43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21" y="6550227"/>
            <a:ext cx="909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485066"/>
                </a:solidFill>
                <a:latin typeface="Calibri" panose="020F0502020204030204" pitchFamily="34" charset="0"/>
              </a:rPr>
              <a:t>Specialty wise market shares (by volumes) of leading hospital groups / large standalone centres in Delhi NCR</a:t>
            </a:r>
            <a:endParaRPr lang="en-IN" sz="1400" b="1" dirty="0">
              <a:solidFill>
                <a:srgbClr val="48506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285728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MHC has a strong starting position in NCR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4" y="3143248"/>
            <a:ext cx="8715436" cy="8572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0yp43TuEelrTjs3ZZb5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pPTi.MT0.9POksmR5E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0yp43TuEelrTjs3ZZb5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pPTi.MT0.9POksmR5E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0yp43TuEelrTjs3ZZb5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pPTi.MT0.9POksmR5E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pPTi.MT0.9POksmR5E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vHIDMycwEi9lE5N9BQCiw"/>
</p:tagLst>
</file>

<file path=ppt/theme/theme1.xml><?xml version="1.0" encoding="utf-8"?>
<a:theme xmlns:a="http://schemas.openxmlformats.org/drawingml/2006/main" name="New MHC Templat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FFFFCC"/>
      </a:lt2>
      <a:accent1>
        <a:srgbClr val="1F497D"/>
      </a:accent1>
      <a:accent2>
        <a:srgbClr val="E36C09"/>
      </a:accent2>
      <a:accent3>
        <a:srgbClr val="6ECEB2"/>
      </a:accent3>
      <a:accent4>
        <a:srgbClr val="366092"/>
      </a:accent4>
      <a:accent5>
        <a:srgbClr val="F79646"/>
      </a:accent5>
      <a:accent6>
        <a:srgbClr val="81D5BD"/>
      </a:accent6>
      <a:hlink>
        <a:srgbClr val="548DD4"/>
      </a:hlink>
      <a:folHlink>
        <a:srgbClr val="FBD5B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9CCBD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600"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MHC Template</Template>
  <TotalTime>11345</TotalTime>
  <Words>1625</Words>
  <Application>Microsoft Office PowerPoint</Application>
  <PresentationFormat>On-screen Show (4:3)</PresentationFormat>
  <Paragraphs>460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SimSun</vt:lpstr>
      <vt:lpstr>Arial</vt:lpstr>
      <vt:lpstr>Calibri</vt:lpstr>
      <vt:lpstr>Times New Roman</vt:lpstr>
      <vt:lpstr>Wingdings</vt:lpstr>
      <vt:lpstr>New MHC Template</vt:lpstr>
      <vt:lpstr>think-cell Slide</vt:lpstr>
      <vt:lpstr>Neurosciences Strategy Oct 2016</vt:lpstr>
      <vt:lpstr>PowerPoint Presentation</vt:lpstr>
      <vt:lpstr>PowerPoint Presentation</vt:lpstr>
      <vt:lpstr>PowerPoint Presentation</vt:lpstr>
      <vt:lpstr>Agenda</vt:lpstr>
      <vt:lpstr>Goal…</vt:lpstr>
      <vt:lpstr>PowerPoint Presentation</vt:lpstr>
      <vt:lpstr>Agenda</vt:lpstr>
      <vt:lpstr>PowerPoint Presentation</vt:lpstr>
      <vt:lpstr>PowerPoint Presentation</vt:lpstr>
      <vt:lpstr>Neurosciences segments @ MHC</vt:lpstr>
      <vt:lpstr>Neurosciences Network @ MHC: SWOT</vt:lpstr>
      <vt:lpstr>PowerPoint Presentation</vt:lpstr>
      <vt:lpstr>Agenda</vt:lpstr>
      <vt:lpstr>Goal 2020</vt:lpstr>
      <vt:lpstr>Agenda</vt:lpstr>
      <vt:lpstr>Clear shift from generalised practise to centers of excellence</vt:lpstr>
      <vt:lpstr>PowerPoint Presentation</vt:lpstr>
      <vt:lpstr>PowerPoint Presentation</vt:lpstr>
      <vt:lpstr>PowerPoint Presentation</vt:lpstr>
      <vt:lpstr>PowerPoint Presentation</vt:lpstr>
      <vt:lpstr>Technology Status: Max flagship- SKT v/s Competition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m15960</dc:creator>
  <cp:lastModifiedBy>Tina</cp:lastModifiedBy>
  <cp:revision>1344</cp:revision>
  <dcterms:created xsi:type="dcterms:W3CDTF">2016-01-20T01:15:36Z</dcterms:created>
  <dcterms:modified xsi:type="dcterms:W3CDTF">2017-10-30T05:50:34Z</dcterms:modified>
</cp:coreProperties>
</file>