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83" r:id="rId4"/>
    <p:sldId id="280" r:id="rId5"/>
    <p:sldId id="281" r:id="rId6"/>
    <p:sldId id="263" r:id="rId7"/>
    <p:sldId id="264" r:id="rId8"/>
    <p:sldId id="285" r:id="rId9"/>
    <p:sldId id="271" r:id="rId10"/>
    <p:sldId id="272" r:id="rId11"/>
    <p:sldId id="274"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B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7" autoAdjust="0"/>
    <p:restoredTop sz="94599" autoAdjust="0"/>
  </p:normalViewPr>
  <p:slideViewPr>
    <p:cSldViewPr snapToGrid="0" snapToObjects="1">
      <p:cViewPr varScale="1">
        <p:scale>
          <a:sx n="115" d="100"/>
          <a:sy n="115" d="100"/>
        </p:scale>
        <p:origin x="-480"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BFB8D-A79F-F342-8C35-FF07F2959344}" type="datetimeFigureOut">
              <a:rPr lang="en-US" smtClean="0"/>
              <a:t>16/05/18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4280-7FCC-044D-9775-EE3E29CA8973}" type="slidenum">
              <a:rPr lang="en-US" smtClean="0"/>
              <a:t>‹#›</a:t>
            </a:fld>
            <a:endParaRPr lang="en-US"/>
          </a:p>
        </p:txBody>
      </p:sp>
    </p:spTree>
    <p:extLst>
      <p:ext uri="{BB962C8B-B14F-4D97-AF65-F5344CB8AC3E}">
        <p14:creationId xmlns:p14="http://schemas.microsoft.com/office/powerpoint/2010/main" val="277928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960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839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31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DCE0-F4C2-B743-8B83-0DAD72DC7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D9394FB-D0E2-5949-95EE-47ADAE1CA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4261F8F-810E-D74D-922C-A4D7210EC451}"/>
              </a:ext>
            </a:extLst>
          </p:cNvPr>
          <p:cNvSpPr>
            <a:spLocks noGrp="1"/>
          </p:cNvSpPr>
          <p:nvPr>
            <p:ph type="dt" sz="half" idx="10"/>
          </p:nvPr>
        </p:nvSpPr>
        <p:spPr/>
        <p:txBody>
          <a:bodyPr/>
          <a:lstStyle/>
          <a:p>
            <a:fld id="{5A6A82F8-78C7-43B9-8733-D35066E966AC}" type="datetime1">
              <a:rPr lang="en-US" smtClean="0"/>
              <a:t>16/05/18</a:t>
            </a:fld>
            <a:endParaRPr lang="en-US"/>
          </a:p>
        </p:txBody>
      </p:sp>
      <p:sp>
        <p:nvSpPr>
          <p:cNvPr id="5" name="Footer Placeholder 4">
            <a:extLst>
              <a:ext uri="{FF2B5EF4-FFF2-40B4-BE49-F238E27FC236}">
                <a16:creationId xmlns="" xmlns:a16="http://schemas.microsoft.com/office/drawing/2014/main" id="{F96988AB-8D56-0E42-9232-3E1914668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E291283-413E-3E47-B24D-A79CD9446B46}"/>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658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B0CD92-4069-644F-93C7-1EB4E414B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543E5CD-2233-464B-B675-AEC3387D5A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87D20C-20B9-A843-8032-1FBF9F7EDF39}"/>
              </a:ext>
            </a:extLst>
          </p:cNvPr>
          <p:cNvSpPr>
            <a:spLocks noGrp="1"/>
          </p:cNvSpPr>
          <p:nvPr>
            <p:ph type="dt" sz="half" idx="10"/>
          </p:nvPr>
        </p:nvSpPr>
        <p:spPr/>
        <p:txBody>
          <a:bodyPr/>
          <a:lstStyle/>
          <a:p>
            <a:fld id="{8A7FA413-D3DA-4135-AF24-99F8601D5BC3}" type="datetime1">
              <a:rPr lang="en-US" smtClean="0"/>
              <a:t>16/05/18</a:t>
            </a:fld>
            <a:endParaRPr lang="en-US"/>
          </a:p>
        </p:txBody>
      </p:sp>
      <p:sp>
        <p:nvSpPr>
          <p:cNvPr id="5" name="Footer Placeholder 4">
            <a:extLst>
              <a:ext uri="{FF2B5EF4-FFF2-40B4-BE49-F238E27FC236}">
                <a16:creationId xmlns="" xmlns:a16="http://schemas.microsoft.com/office/drawing/2014/main" id="{6C3BEA3B-61E1-C446-9A45-7EB56088B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99669C-FAAB-674B-A635-A8BD802C8CC4}"/>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09680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2BC1F2-24AB-7744-92A5-B8CA040CB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17FCC8A-5402-774F-98FF-C129C41554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3C5A40-83C9-F441-94A0-C0CDE6184B68}"/>
              </a:ext>
            </a:extLst>
          </p:cNvPr>
          <p:cNvSpPr>
            <a:spLocks noGrp="1"/>
          </p:cNvSpPr>
          <p:nvPr>
            <p:ph type="dt" sz="half" idx="10"/>
          </p:nvPr>
        </p:nvSpPr>
        <p:spPr/>
        <p:txBody>
          <a:bodyPr/>
          <a:lstStyle/>
          <a:p>
            <a:fld id="{73C79C60-56B9-4F16-9940-9CD7A73C84BE}" type="datetime1">
              <a:rPr lang="en-US" smtClean="0"/>
              <a:t>16/05/18</a:t>
            </a:fld>
            <a:endParaRPr lang="en-US"/>
          </a:p>
        </p:txBody>
      </p:sp>
      <p:sp>
        <p:nvSpPr>
          <p:cNvPr id="5" name="Footer Placeholder 4">
            <a:extLst>
              <a:ext uri="{FF2B5EF4-FFF2-40B4-BE49-F238E27FC236}">
                <a16:creationId xmlns="" xmlns:a16="http://schemas.microsoft.com/office/drawing/2014/main" id="{7117B0D2-4CAB-3C4A-9F0A-ABE9DF4F7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88F11A1-A54E-4F44-9AAB-931854F92D40}"/>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152714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sp>
        <p:nvSpPr>
          <p:cNvPr id="78" name="Shape 78"/>
          <p:cNvSpPr txBox="1">
            <a:spLocks noGrp="1"/>
          </p:cNvSpPr>
          <p:nvPr>
            <p:ph type="title"/>
          </p:nvPr>
        </p:nvSpPr>
        <p:spPr>
          <a:xfrm>
            <a:off x="1085700" y="523437"/>
            <a:ext cx="73232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lstStyle>
            <a:lvl1pPr marL="548640" lvl="0" indent="-457200">
              <a:spcBef>
                <a:spcPts val="720"/>
              </a:spcBef>
              <a:spcAft>
                <a:spcPts val="0"/>
              </a:spcAft>
              <a:buSzPts val="2400"/>
              <a:buChar char="▰"/>
              <a:defRPr/>
            </a:lvl1pPr>
            <a:lvl2pPr marL="1097280" lvl="1" indent="-457200">
              <a:spcBef>
                <a:spcPts val="1200"/>
              </a:spcBef>
              <a:spcAft>
                <a:spcPts val="0"/>
              </a:spcAft>
              <a:buSzPts val="2400"/>
              <a:buChar char="▻"/>
              <a:defRPr/>
            </a:lvl2pPr>
            <a:lvl3pPr marL="1645920" lvl="2" indent="-457200">
              <a:spcBef>
                <a:spcPts val="1200"/>
              </a:spcBef>
              <a:spcAft>
                <a:spcPts val="0"/>
              </a:spcAft>
              <a:buSzPts val="2400"/>
              <a:buChar char="▻"/>
              <a:defRPr/>
            </a:lvl3pPr>
            <a:lvl4pPr marL="2194560" lvl="3" indent="-457200">
              <a:spcBef>
                <a:spcPts val="1200"/>
              </a:spcBef>
              <a:spcAft>
                <a:spcPts val="0"/>
              </a:spcAft>
              <a:buSzPts val="2400"/>
              <a:buChar char="▻"/>
              <a:defRPr/>
            </a:lvl4pPr>
            <a:lvl5pPr marL="2743200" lvl="4" indent="-457200">
              <a:spcBef>
                <a:spcPts val="1200"/>
              </a:spcBef>
              <a:spcAft>
                <a:spcPts val="0"/>
              </a:spcAft>
              <a:buSzPts val="2400"/>
              <a:buChar char="▻"/>
              <a:defRPr/>
            </a:lvl5pPr>
            <a:lvl6pPr marL="3291840" lvl="5" indent="-457200">
              <a:spcBef>
                <a:spcPts val="1200"/>
              </a:spcBef>
              <a:spcAft>
                <a:spcPts val="0"/>
              </a:spcAft>
              <a:buSzPts val="2400"/>
              <a:buChar char="▻"/>
              <a:defRPr/>
            </a:lvl6pPr>
            <a:lvl7pPr marL="3840480" lvl="6" indent="-457200">
              <a:spcBef>
                <a:spcPts val="1200"/>
              </a:spcBef>
              <a:spcAft>
                <a:spcPts val="0"/>
              </a:spcAft>
              <a:buSzPts val="2400"/>
              <a:buChar char="▻"/>
              <a:defRPr/>
            </a:lvl7pPr>
            <a:lvl8pPr marL="4389120" lvl="7" indent="-457200">
              <a:spcBef>
                <a:spcPts val="1200"/>
              </a:spcBef>
              <a:spcAft>
                <a:spcPts val="0"/>
              </a:spcAft>
              <a:buSzPts val="2400"/>
              <a:buChar char="▻"/>
              <a:defRPr/>
            </a:lvl8pPr>
            <a:lvl9pPr marL="4937760" lvl="8" indent="-457200">
              <a:spcBef>
                <a:spcPts val="1200"/>
              </a:spcBef>
              <a:spcAft>
                <a:spcPts val="1200"/>
              </a:spcAft>
              <a:buSzPts val="2400"/>
              <a:buChar char="▻"/>
              <a:defRPr/>
            </a:lvl9pPr>
          </a:lstStyle>
          <a:p>
            <a:endParaRPr/>
          </a:p>
        </p:txBody>
      </p:sp>
      <p:sp>
        <p:nvSpPr>
          <p:cNvPr id="80" name="Shape 80"/>
          <p:cNvSpPr txBox="1">
            <a:spLocks noGrp="1"/>
          </p:cNvSpPr>
          <p:nvPr>
            <p:ph type="sldNum" idx="12"/>
          </p:nvPr>
        </p:nvSpPr>
        <p:spPr>
          <a:xfrm>
            <a:off x="10157333" y="6182004"/>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30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FBA90-CC61-2147-A86E-6AD0DC1C7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B4CA61-7EC2-A645-A059-9E61DB5006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E24D6B-9573-9A44-8E7A-1591CB34B2E8}"/>
              </a:ext>
            </a:extLst>
          </p:cNvPr>
          <p:cNvSpPr>
            <a:spLocks noGrp="1"/>
          </p:cNvSpPr>
          <p:nvPr>
            <p:ph type="dt" sz="half" idx="10"/>
          </p:nvPr>
        </p:nvSpPr>
        <p:spPr/>
        <p:txBody>
          <a:bodyPr/>
          <a:lstStyle/>
          <a:p>
            <a:fld id="{AF6F0449-A358-48D6-8004-E3576B668A5B}" type="datetime1">
              <a:rPr lang="en-US" smtClean="0"/>
              <a:t>16/05/18</a:t>
            </a:fld>
            <a:endParaRPr lang="en-US"/>
          </a:p>
        </p:txBody>
      </p:sp>
      <p:sp>
        <p:nvSpPr>
          <p:cNvPr id="5" name="Footer Placeholder 4">
            <a:extLst>
              <a:ext uri="{FF2B5EF4-FFF2-40B4-BE49-F238E27FC236}">
                <a16:creationId xmlns="" xmlns:a16="http://schemas.microsoft.com/office/drawing/2014/main" id="{CACF0895-5AE0-7D45-8F65-93DE66621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1996DE-5885-6146-A687-084C1385C072}"/>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73501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C3ED1-B385-A444-B0B4-353F5CE5B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3C1EAFE-EC56-194B-BAE2-16953E439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EFD6BA0-D029-ED47-BD04-10C6F700A57F}"/>
              </a:ext>
            </a:extLst>
          </p:cNvPr>
          <p:cNvSpPr>
            <a:spLocks noGrp="1"/>
          </p:cNvSpPr>
          <p:nvPr>
            <p:ph type="dt" sz="half" idx="10"/>
          </p:nvPr>
        </p:nvSpPr>
        <p:spPr/>
        <p:txBody>
          <a:bodyPr/>
          <a:lstStyle/>
          <a:p>
            <a:fld id="{1187BFE7-5781-49CC-A359-3612CA6B6C05}" type="datetime1">
              <a:rPr lang="en-US" smtClean="0"/>
              <a:t>16/05/18</a:t>
            </a:fld>
            <a:endParaRPr lang="en-US"/>
          </a:p>
        </p:txBody>
      </p:sp>
      <p:sp>
        <p:nvSpPr>
          <p:cNvPr id="5" name="Footer Placeholder 4">
            <a:extLst>
              <a:ext uri="{FF2B5EF4-FFF2-40B4-BE49-F238E27FC236}">
                <a16:creationId xmlns="" xmlns:a16="http://schemas.microsoft.com/office/drawing/2014/main" id="{36CEE7AF-C468-7D4B-8DE8-D3E5B0066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58BDB1-A875-3346-A99D-F11FCC6B43F4}"/>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3679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7E5F7-6C83-6440-B357-C8DBF6D16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47FE6A-DAAF-C845-879D-0FF8AD45F9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06962E2-EEFC-8045-B392-2CF6290D36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341F7C-2D4B-4745-9B0F-A73572B708F0}"/>
              </a:ext>
            </a:extLst>
          </p:cNvPr>
          <p:cNvSpPr>
            <a:spLocks noGrp="1"/>
          </p:cNvSpPr>
          <p:nvPr>
            <p:ph type="dt" sz="half" idx="10"/>
          </p:nvPr>
        </p:nvSpPr>
        <p:spPr/>
        <p:txBody>
          <a:bodyPr/>
          <a:lstStyle/>
          <a:p>
            <a:fld id="{1EE304D2-2DB0-4575-A80B-03C79F7A4603}" type="datetime1">
              <a:rPr lang="en-US" smtClean="0"/>
              <a:t>16/05/18</a:t>
            </a:fld>
            <a:endParaRPr lang="en-US"/>
          </a:p>
        </p:txBody>
      </p:sp>
      <p:sp>
        <p:nvSpPr>
          <p:cNvPr id="6" name="Footer Placeholder 5">
            <a:extLst>
              <a:ext uri="{FF2B5EF4-FFF2-40B4-BE49-F238E27FC236}">
                <a16:creationId xmlns="" xmlns:a16="http://schemas.microsoft.com/office/drawing/2014/main" id="{063A81E1-EB18-A24B-9321-54AFE3851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4FFC4E8-4442-724E-A2B7-85498C65FB26}"/>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53276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C2CF0-D72F-F440-B5B4-B16CBD3D1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0A9F914-9484-2646-A2D5-8D60EE92C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DF35427-6B6F-0F4B-B478-F8038B6458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5D503E3-EE3C-1544-8E73-12F1D7CD3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E54FB15-5901-E141-8DCC-B4A2642EAE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A369702-5D62-9845-BECD-937379830B37}"/>
              </a:ext>
            </a:extLst>
          </p:cNvPr>
          <p:cNvSpPr>
            <a:spLocks noGrp="1"/>
          </p:cNvSpPr>
          <p:nvPr>
            <p:ph type="dt" sz="half" idx="10"/>
          </p:nvPr>
        </p:nvSpPr>
        <p:spPr/>
        <p:txBody>
          <a:bodyPr/>
          <a:lstStyle/>
          <a:p>
            <a:fld id="{FBE246C0-C12A-461B-8E42-E3F736F0B3B3}" type="datetime1">
              <a:rPr lang="en-US" smtClean="0"/>
              <a:t>16/05/18</a:t>
            </a:fld>
            <a:endParaRPr lang="en-US"/>
          </a:p>
        </p:txBody>
      </p:sp>
      <p:sp>
        <p:nvSpPr>
          <p:cNvPr id="8" name="Footer Placeholder 7">
            <a:extLst>
              <a:ext uri="{FF2B5EF4-FFF2-40B4-BE49-F238E27FC236}">
                <a16:creationId xmlns="" xmlns:a16="http://schemas.microsoft.com/office/drawing/2014/main" id="{EC404B6B-6C2A-A248-A5B4-EECD8F26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C108984-BC5F-BF45-99BA-B493D8C37CFD}"/>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20251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9304C2-524B-684F-9CFB-7D541B328B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320B3B1-D6D7-9145-AD20-C7F7ED5CA075}"/>
              </a:ext>
            </a:extLst>
          </p:cNvPr>
          <p:cNvSpPr>
            <a:spLocks noGrp="1"/>
          </p:cNvSpPr>
          <p:nvPr>
            <p:ph type="dt" sz="half" idx="10"/>
          </p:nvPr>
        </p:nvSpPr>
        <p:spPr/>
        <p:txBody>
          <a:bodyPr/>
          <a:lstStyle/>
          <a:p>
            <a:fld id="{24F49F77-83DC-4109-A493-C1BBF4FAC784}" type="datetime1">
              <a:rPr lang="en-US" smtClean="0"/>
              <a:t>16/05/18</a:t>
            </a:fld>
            <a:endParaRPr lang="en-US"/>
          </a:p>
        </p:txBody>
      </p:sp>
      <p:sp>
        <p:nvSpPr>
          <p:cNvPr id="4" name="Footer Placeholder 3">
            <a:extLst>
              <a:ext uri="{FF2B5EF4-FFF2-40B4-BE49-F238E27FC236}">
                <a16:creationId xmlns="" xmlns:a16="http://schemas.microsoft.com/office/drawing/2014/main" id="{FCEE54CF-8023-BC41-A185-7BD891F77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C95A8E3-5F23-1045-8B4D-01CC4D6A2A57}"/>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23305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AADB8C-A313-CD4C-A91A-787BC558A27F}"/>
              </a:ext>
            </a:extLst>
          </p:cNvPr>
          <p:cNvSpPr>
            <a:spLocks noGrp="1"/>
          </p:cNvSpPr>
          <p:nvPr>
            <p:ph type="dt" sz="half" idx="10"/>
          </p:nvPr>
        </p:nvSpPr>
        <p:spPr/>
        <p:txBody>
          <a:bodyPr/>
          <a:lstStyle/>
          <a:p>
            <a:fld id="{BF2C9EA8-8A0E-4DB0-971F-735BD4F91F44}" type="datetime1">
              <a:rPr lang="en-US" smtClean="0"/>
              <a:t>16/05/18</a:t>
            </a:fld>
            <a:endParaRPr lang="en-US"/>
          </a:p>
        </p:txBody>
      </p:sp>
      <p:sp>
        <p:nvSpPr>
          <p:cNvPr id="3" name="Footer Placeholder 2">
            <a:extLst>
              <a:ext uri="{FF2B5EF4-FFF2-40B4-BE49-F238E27FC236}">
                <a16:creationId xmlns="" xmlns:a16="http://schemas.microsoft.com/office/drawing/2014/main" id="{5B46FDDE-1F00-D347-A0A2-1357670A1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4D380C2-B5D0-8E4F-99D3-2AEFB881B4D1}"/>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24252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5E66F-39B6-E34B-AEB4-20845EBA6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C7928FE-8157-8D47-91AA-5C434847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F798C32-CD64-C145-9D05-DFC71FDE6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C5AA4F1-DFF1-054D-8F17-17DA487B2302}"/>
              </a:ext>
            </a:extLst>
          </p:cNvPr>
          <p:cNvSpPr>
            <a:spLocks noGrp="1"/>
          </p:cNvSpPr>
          <p:nvPr>
            <p:ph type="dt" sz="half" idx="10"/>
          </p:nvPr>
        </p:nvSpPr>
        <p:spPr/>
        <p:txBody>
          <a:bodyPr/>
          <a:lstStyle/>
          <a:p>
            <a:fld id="{6A64285A-ADCF-4238-9354-AE785C017A14}" type="datetime1">
              <a:rPr lang="en-US" smtClean="0"/>
              <a:t>16/05/18</a:t>
            </a:fld>
            <a:endParaRPr lang="en-US"/>
          </a:p>
        </p:txBody>
      </p:sp>
      <p:sp>
        <p:nvSpPr>
          <p:cNvPr id="6" name="Footer Placeholder 5">
            <a:extLst>
              <a:ext uri="{FF2B5EF4-FFF2-40B4-BE49-F238E27FC236}">
                <a16:creationId xmlns="" xmlns:a16="http://schemas.microsoft.com/office/drawing/2014/main" id="{98A89D3F-1209-A24B-AEAE-8F531732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5F8D581-BA53-3448-B745-9D17D64B894B}"/>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374564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6B55D-7571-8046-B0D9-B12AC0BB4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05B6691-173E-F143-B2AF-0F3313C40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420DD9B-3E3A-3647-9BB3-D53258A8A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1908EC6-6634-DB49-A75C-9F3673B2DF38}"/>
              </a:ext>
            </a:extLst>
          </p:cNvPr>
          <p:cNvSpPr>
            <a:spLocks noGrp="1"/>
          </p:cNvSpPr>
          <p:nvPr>
            <p:ph type="dt" sz="half" idx="10"/>
          </p:nvPr>
        </p:nvSpPr>
        <p:spPr/>
        <p:txBody>
          <a:bodyPr/>
          <a:lstStyle/>
          <a:p>
            <a:fld id="{F33BA411-3A00-4BCF-AF10-278F8123F666}" type="datetime1">
              <a:rPr lang="en-US" smtClean="0"/>
              <a:t>16/05/18</a:t>
            </a:fld>
            <a:endParaRPr lang="en-US"/>
          </a:p>
        </p:txBody>
      </p:sp>
      <p:sp>
        <p:nvSpPr>
          <p:cNvPr id="6" name="Footer Placeholder 5">
            <a:extLst>
              <a:ext uri="{FF2B5EF4-FFF2-40B4-BE49-F238E27FC236}">
                <a16:creationId xmlns="" xmlns:a16="http://schemas.microsoft.com/office/drawing/2014/main" id="{90A8D8C7-A9FC-CD42-A7DA-0B3AAE17E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2C8AD1-0527-AF48-A85B-D0A7D5163ADF}"/>
              </a:ext>
            </a:extLst>
          </p:cNvPr>
          <p:cNvSpPr>
            <a:spLocks noGrp="1"/>
          </p:cNvSpPr>
          <p:nvPr>
            <p:ph type="sldNum" sz="quarter" idx="12"/>
          </p:nvPr>
        </p:nvSpPr>
        <p:spPr/>
        <p:txBody>
          <a:bodyPr/>
          <a:lstStyle/>
          <a:p>
            <a:fld id="{3A2EF747-258A-3943-934E-3A06F3E9000D}" type="slidenum">
              <a:rPr lang="en-US" smtClean="0"/>
              <a:t>‹#›</a:t>
            </a:fld>
            <a:endParaRPr lang="en-US"/>
          </a:p>
        </p:txBody>
      </p:sp>
    </p:spTree>
    <p:extLst>
      <p:ext uri="{BB962C8B-B14F-4D97-AF65-F5344CB8AC3E}">
        <p14:creationId xmlns:p14="http://schemas.microsoft.com/office/powerpoint/2010/main" val="2672047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717813-4CD8-0A45-86BD-E876108F8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CDB0352-6D02-DE4F-8F43-4EF4E3939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4527CF-CCD4-F348-8D0C-D5578298F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56602-9DAA-4FF8-92AD-A1BB0119D9F2}" type="datetime1">
              <a:rPr lang="en-US" smtClean="0"/>
              <a:t>16/05/18</a:t>
            </a:fld>
            <a:endParaRPr lang="en-US"/>
          </a:p>
        </p:txBody>
      </p:sp>
      <p:sp>
        <p:nvSpPr>
          <p:cNvPr id="5" name="Footer Placeholder 4">
            <a:extLst>
              <a:ext uri="{FF2B5EF4-FFF2-40B4-BE49-F238E27FC236}">
                <a16:creationId xmlns="" xmlns:a16="http://schemas.microsoft.com/office/drawing/2014/main" id="{6172CA4F-2593-3647-9CAB-78B28C316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1A032B4-E99D-8945-B21F-D6B221F1E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EF747-258A-3943-934E-3A06F3E9000D}" type="slidenum">
              <a:rPr lang="en-US" smtClean="0"/>
              <a:t>‹#›</a:t>
            </a:fld>
            <a:endParaRPr lang="en-US"/>
          </a:p>
        </p:txBody>
      </p:sp>
    </p:spTree>
    <p:extLst>
      <p:ext uri="{BB962C8B-B14F-4D97-AF65-F5344CB8AC3E}">
        <p14:creationId xmlns:p14="http://schemas.microsoft.com/office/powerpoint/2010/main" val="320419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02.png">
            <a:extLst>
              <a:ext uri="{FF2B5EF4-FFF2-40B4-BE49-F238E27FC236}">
                <a16:creationId xmlns="" xmlns:a16="http://schemas.microsoft.com/office/drawing/2014/main" id="{D776DDC4-9DC0-524B-98E2-FFB9C1948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6402" y="121629"/>
            <a:ext cx="2404463" cy="726082"/>
          </a:xfrm>
          <a:prstGeom prst="rect">
            <a:avLst/>
          </a:prstGeom>
        </p:spPr>
      </p:pic>
      <p:pic>
        <p:nvPicPr>
          <p:cNvPr id="3" name="Picture 2">
            <a:extLst>
              <a:ext uri="{FF2B5EF4-FFF2-40B4-BE49-F238E27FC236}">
                <a16:creationId xmlns="" xmlns:a16="http://schemas.microsoft.com/office/drawing/2014/main" id="{671C4D5E-F311-A94B-9A34-02D2BD6F83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916059"/>
            <a:ext cx="12308305" cy="5941941"/>
          </a:xfrm>
          <a:prstGeom prst="rect">
            <a:avLst/>
          </a:prstGeom>
        </p:spPr>
      </p:pic>
      <p:sp>
        <p:nvSpPr>
          <p:cNvPr id="2" name="Slide Number Placeholder 1"/>
          <p:cNvSpPr>
            <a:spLocks noGrp="1"/>
          </p:cNvSpPr>
          <p:nvPr>
            <p:ph type="sldNum" sz="quarter" idx="12"/>
          </p:nvPr>
        </p:nvSpPr>
        <p:spPr/>
        <p:txBody>
          <a:bodyPr/>
          <a:lstStyle/>
          <a:p>
            <a:fld id="{3A2EF747-258A-3943-934E-3A06F3E9000D}" type="slidenum">
              <a:rPr lang="en-US" smtClean="0"/>
              <a:t>1</a:t>
            </a:fld>
            <a:endParaRPr lang="en-US"/>
          </a:p>
        </p:txBody>
      </p:sp>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18095" y="103346"/>
            <a:ext cx="2153556" cy="678255"/>
          </a:xfrm>
          <a:prstGeom prst="rect">
            <a:avLst/>
          </a:prstGeom>
        </p:spPr>
      </p:pic>
    </p:spTree>
    <p:extLst>
      <p:ext uri="{BB962C8B-B14F-4D97-AF65-F5344CB8AC3E}">
        <p14:creationId xmlns:p14="http://schemas.microsoft.com/office/powerpoint/2010/main" val="191777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3" name="Shape 523"/>
          <p:cNvSpPr txBox="1">
            <a:spLocks noGrp="1"/>
          </p:cNvSpPr>
          <p:nvPr>
            <p:ph type="sldNum" idx="12"/>
          </p:nvPr>
        </p:nvSpPr>
        <p:spPr>
          <a:xfrm>
            <a:off x="9751200" y="6182004"/>
            <a:ext cx="1784880" cy="420800"/>
          </a:xfrm>
          <a:prstGeom prst="rect">
            <a:avLst/>
          </a:prstGeom>
        </p:spPr>
        <p:txBody>
          <a:bodyPr spcFirstLastPara="1" vert="horz" wrap="square" lIns="109710" tIns="109710" rIns="109710" bIns="109710" rtlCol="0" anchor="ctr" anchorCtr="0">
            <a:noAutofit/>
          </a:bodyPr>
          <a:lstStyle/>
          <a:p>
            <a:fld id="{00000000-1234-1234-1234-123412341234}" type="slidenum">
              <a:rPr lang="en"/>
              <a:pPr/>
              <a:t>10</a:t>
            </a:fld>
            <a:endParaRPr/>
          </a:p>
        </p:txBody>
      </p:sp>
      <p:sp>
        <p:nvSpPr>
          <p:cNvPr id="12" name="Rectangle 2"/>
          <p:cNvSpPr>
            <a:spLocks noChangeArrowheads="1"/>
          </p:cNvSpPr>
          <p:nvPr/>
        </p:nvSpPr>
        <p:spPr bwMode="auto">
          <a:xfrm>
            <a:off x="1156330" y="1974861"/>
            <a:ext cx="9233148" cy="3870563"/>
          </a:xfrm>
          <a:prstGeom prst="roundRect">
            <a:avLst/>
          </a:prstGeom>
          <a:noFill/>
          <a:ln w="9525">
            <a:solidFill>
              <a:schemeClr val="bg1">
                <a:lumMod val="75000"/>
              </a:schemeClr>
            </a:solidFill>
            <a:miter lim="800000"/>
            <a:headEnd/>
            <a:tailEnd/>
          </a:ln>
          <a:effectLst/>
        </p:spPr>
        <p:txBody>
          <a:bodyPr wrap="square" anchor="ctr">
            <a:spAutoFit/>
          </a:bodyPr>
          <a:lstStyle/>
          <a:p>
            <a:pPr>
              <a:defRPr/>
            </a:pPr>
            <a:endParaRPr lang="en-US" sz="1600" dirty="0">
              <a:latin typeface="Calibri" panose="020F0502020204030204" pitchFamily="34" charset="0"/>
              <a:cs typeface="Calibri" panose="020F0502020204030204" pitchFamily="34" charset="0"/>
            </a:endParaRP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Client is responsible for providing venue, conference facilities, AV equipment.</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Travel outside Delhi NCR - Air, stay &amp; airport/ venue cab transfers to be taken care by the client. </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Travel inside Delhi NCR - at </a:t>
            </a:r>
            <a:r>
              <a:rPr lang="en-US" sz="1600" dirty="0" err="1">
                <a:latin typeface="Calibri" panose="020F0502020204030204" pitchFamily="34" charset="0"/>
                <a:cs typeface="Calibri" panose="020F0502020204030204" pitchFamily="34" charset="0"/>
              </a:rPr>
              <a:t>Rs</a:t>
            </a:r>
            <a:r>
              <a:rPr lang="en-US" sz="1600" dirty="0">
                <a:latin typeface="Calibri" panose="020F0502020204030204" pitchFamily="34" charset="0"/>
                <a:cs typeface="Calibri" panose="020F0502020204030204" pitchFamily="34" charset="0"/>
              </a:rPr>
              <a:t>. 12.00 Per Km.</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Not inclusive of applicable taxes (GST @18%). </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A commercial contract will be signed before the execution of the project. </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50% of cancellation fee will be charged on any cancellation or postponements that occur within 3 to 20 working days of the confirmed date of delivery. </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100% of cancellation fee will be charged on any cancellation or postponements that occur within 0 to 2 working days of the confirmed date of delivery.</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The above commercials are valid till the 31</a:t>
            </a:r>
            <a:r>
              <a:rPr lang="en-US" sz="1600" baseline="30000" dirty="0">
                <a:latin typeface="Calibri" panose="020F0502020204030204" pitchFamily="34" charset="0"/>
                <a:cs typeface="Calibri" panose="020F0502020204030204" pitchFamily="34" charset="0"/>
              </a:rPr>
              <a:t>st</a:t>
            </a:r>
            <a:r>
              <a:rPr lang="en-US" sz="1600" dirty="0">
                <a:latin typeface="Calibri" panose="020F0502020204030204" pitchFamily="34" charset="0"/>
                <a:cs typeface="Calibri" panose="020F0502020204030204" pitchFamily="34" charset="0"/>
              </a:rPr>
              <a:t> March 2019</a:t>
            </a:r>
          </a:p>
          <a:p>
            <a:pPr marL="320040" indent="-320040">
              <a:spcAft>
                <a:spcPts val="240"/>
              </a:spcAft>
              <a:buFont typeface="Wingdings" pitchFamily="2" charset="2"/>
              <a:buChar char="v"/>
              <a:defRPr/>
            </a:pPr>
            <a:r>
              <a:rPr lang="en-US" sz="1600" dirty="0">
                <a:latin typeface="Calibri" panose="020F0502020204030204" pitchFamily="34" charset="0"/>
                <a:cs typeface="Calibri" panose="020F0502020204030204" pitchFamily="34" charset="0"/>
              </a:rPr>
              <a:t>Contracts, legal &amp; accounting paperwork (including billing &amp; payments) will be in the name of “Life Strategies </a:t>
            </a:r>
            <a:r>
              <a:rPr lang="en-US" sz="1600" dirty="0" err="1">
                <a:latin typeface="Calibri" panose="020F0502020204030204" pitchFamily="34" charset="0"/>
                <a:cs typeface="Calibri" panose="020F0502020204030204" pitchFamily="34" charset="0"/>
              </a:rPr>
              <a:t>Humancare</a:t>
            </a:r>
            <a:r>
              <a:rPr lang="en-US" sz="1600" dirty="0">
                <a:latin typeface="Calibri" panose="020F0502020204030204" pitchFamily="34" charset="0"/>
                <a:cs typeface="Calibri" panose="020F0502020204030204" pitchFamily="34" charset="0"/>
              </a:rPr>
              <a:t> Pvt. Ltd.”  </a:t>
            </a:r>
          </a:p>
        </p:txBody>
      </p:sp>
      <p:sp>
        <p:nvSpPr>
          <p:cNvPr id="6" name="Rectangle 5">
            <a:extLst>
              <a:ext uri="{FF2B5EF4-FFF2-40B4-BE49-F238E27FC236}">
                <a16:creationId xmlns="" xmlns:a16="http://schemas.microsoft.com/office/drawing/2014/main" id="{FDFA5A9B-ED2A-644C-9ED5-AFD765566EF6}"/>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4" name="TextBox 13"/>
          <p:cNvSpPr txBox="1"/>
          <p:nvPr/>
        </p:nvSpPr>
        <p:spPr>
          <a:xfrm>
            <a:off x="378681" y="260754"/>
            <a:ext cx="2384820"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COMMERCIAL </a:t>
            </a:r>
          </a:p>
          <a:p>
            <a:pPr>
              <a:lnSpc>
                <a:spcPct val="90000"/>
              </a:lnSpc>
            </a:pPr>
            <a:r>
              <a:rPr lang="en-US" sz="2400" b="1" dirty="0">
                <a:solidFill>
                  <a:schemeClr val="bg1"/>
                </a:solidFill>
                <a:latin typeface="Arial" panose="020B0604020202020204" pitchFamily="34" charset="0"/>
                <a:cs typeface="Arial" panose="020B0604020202020204" pitchFamily="34" charset="0"/>
              </a:rPr>
              <a:t>T&amp;C</a:t>
            </a:r>
          </a:p>
        </p:txBody>
      </p:sp>
    </p:spTree>
    <p:extLst>
      <p:ext uri="{BB962C8B-B14F-4D97-AF65-F5344CB8AC3E}">
        <p14:creationId xmlns:p14="http://schemas.microsoft.com/office/powerpoint/2010/main" val="223896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5" name="Picture 4" descr="ROOM-08.png"/>
          <p:cNvPicPr>
            <a:picLocks noChangeAspect="1"/>
          </p:cNvPicPr>
          <p:nvPr/>
        </p:nvPicPr>
        <p:blipFill rotWithShape="1">
          <a:blip r:embed="rId3" cstate="screen">
            <a:extLst>
              <a:ext uri="{28A0092B-C50C-407E-A947-70E740481C1C}">
                <a14:useLocalDpi xmlns:a14="http://schemas.microsoft.com/office/drawing/2010/main"/>
              </a:ext>
            </a:extLst>
          </a:blip>
          <a:srcRect t="1809" b="19056"/>
          <a:stretch/>
        </p:blipFill>
        <p:spPr>
          <a:xfrm>
            <a:off x="581378" y="0"/>
            <a:ext cx="11032684" cy="6858000"/>
          </a:xfrm>
          <a:prstGeom prst="rect">
            <a:avLst/>
          </a:prstGeom>
        </p:spPr>
      </p:pic>
      <p:sp>
        <p:nvSpPr>
          <p:cNvPr id="419" name="Shape 419"/>
          <p:cNvSpPr txBox="1">
            <a:spLocks noGrp="1"/>
          </p:cNvSpPr>
          <p:nvPr>
            <p:ph type="sldNum" sz="quarter" idx="12"/>
          </p:nvPr>
        </p:nvSpPr>
        <p:spPr>
          <a:prstGeom prst="rect">
            <a:avLst/>
          </a:prstGeom>
        </p:spPr>
        <p:txBody>
          <a:bodyPr spcFirstLastPara="1" vert="horz" wrap="square" lIns="109710" tIns="109710" rIns="109710" bIns="109710" rtlCol="0" anchor="ctr" anchorCtr="0">
            <a:noAutofit/>
          </a:bodyPr>
          <a:lstStyle/>
          <a:p>
            <a:fld id="{00000000-1234-1234-1234-123412341234}" type="slidenum">
              <a:rPr lang="en"/>
              <a:pPr/>
              <a:t>11</a:t>
            </a:fld>
            <a:endParaRPr/>
          </a:p>
        </p:txBody>
      </p:sp>
      <p:sp>
        <p:nvSpPr>
          <p:cNvPr id="2" name="TextBox 1"/>
          <p:cNvSpPr txBox="1"/>
          <p:nvPr/>
        </p:nvSpPr>
        <p:spPr>
          <a:xfrm>
            <a:off x="7293034" y="1791977"/>
            <a:ext cx="666122" cy="424732"/>
          </a:xfrm>
          <a:prstGeom prst="rect">
            <a:avLst/>
          </a:prstGeom>
          <a:solidFill>
            <a:schemeClr val="bg1"/>
          </a:solidFill>
        </p:spPr>
        <p:txBody>
          <a:bodyPr wrap="square" rtlCol="0">
            <a:spAutoFit/>
          </a:bodyPr>
          <a:lstStyle/>
          <a:p>
            <a:endParaRPr lang="en-US" sz="2160" dirty="0"/>
          </a:p>
        </p:txBody>
      </p:sp>
      <p:sp>
        <p:nvSpPr>
          <p:cNvPr id="12" name="Shape 206"/>
          <p:cNvSpPr/>
          <p:nvPr/>
        </p:nvSpPr>
        <p:spPr>
          <a:xfrm>
            <a:off x="3883278" y="1332792"/>
            <a:ext cx="4416637" cy="4731466"/>
          </a:xfrm>
          <a:prstGeom prst="rect">
            <a:avLst/>
          </a:prstGeom>
          <a:noFill/>
          <a:ln>
            <a:noFill/>
          </a:ln>
        </p:spPr>
        <p:txBody>
          <a:bodyPr spcFirstLastPara="1" wrap="square" lIns="109710" tIns="54840" rIns="109710" bIns="54840" anchor="ctr" anchorCtr="0">
            <a:noAutofit/>
          </a:bodyPr>
          <a:lstStyle/>
          <a:p>
            <a:pPr algn="just"/>
            <a:r>
              <a:rPr lang="en-US" sz="1920" dirty="0">
                <a:solidFill>
                  <a:schemeClr val="dk1"/>
                </a:solidFill>
                <a:latin typeface="Calibri" panose="020F0502020204030204" pitchFamily="34" charset="0"/>
                <a:ea typeface="Calibri"/>
                <a:cs typeface="Calibri" panose="020F0502020204030204" pitchFamily="34" charset="0"/>
                <a:sym typeface="Calibri"/>
              </a:rPr>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Please book a space with ample natural light (Yes, we want sunlight streaming in) and no fixed furniture for the </a:t>
            </a:r>
            <a:r>
              <a:rPr lang="en-US" sz="1920" dirty="0" smtClean="0">
                <a:solidFill>
                  <a:schemeClr val="dk1"/>
                </a:solidFill>
                <a:latin typeface="Calibri" panose="020F0502020204030204" pitchFamily="34" charset="0"/>
                <a:ea typeface="Calibri"/>
                <a:cs typeface="Calibri" panose="020F0502020204030204" pitchFamily="34" charset="0"/>
                <a:sym typeface="Calibri"/>
              </a:rPr>
              <a:t>participant to </a:t>
            </a:r>
            <a:r>
              <a:rPr lang="en-US" sz="1920" dirty="0">
                <a:solidFill>
                  <a:schemeClr val="dk1"/>
                </a:solidFill>
                <a:latin typeface="Calibri" panose="020F0502020204030204" pitchFamily="34" charset="0"/>
                <a:ea typeface="Calibri"/>
                <a:cs typeface="Calibri" panose="020F0502020204030204" pitchFamily="34" charset="0"/>
                <a:sym typeface="Calibri"/>
              </a:rPr>
              <a:t>work with one Maynard Leigh </a:t>
            </a:r>
            <a:r>
              <a:rPr lang="en-US" sz="1920" dirty="0" smtClean="0">
                <a:solidFill>
                  <a:schemeClr val="dk1"/>
                </a:solidFill>
                <a:latin typeface="Calibri" panose="020F0502020204030204" pitchFamily="34" charset="0"/>
                <a:ea typeface="Calibri"/>
                <a:cs typeface="Calibri" panose="020F0502020204030204" pitchFamily="34" charset="0"/>
                <a:sym typeface="Calibri"/>
              </a:rPr>
              <a:t>coach.</a:t>
            </a:r>
            <a:endParaRPr sz="1920"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 xmlns:a16="http://schemas.microsoft.com/office/drawing/2014/main" id="{24439814-7C21-E04D-8E93-181D28AE2444}"/>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7" name="TextBox 6"/>
          <p:cNvSpPr txBox="1"/>
          <p:nvPr/>
        </p:nvSpPr>
        <p:spPr>
          <a:xfrm>
            <a:off x="407718" y="276381"/>
            <a:ext cx="1827744"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THE </a:t>
            </a:r>
          </a:p>
          <a:p>
            <a:pPr>
              <a:lnSpc>
                <a:spcPct val="90000"/>
              </a:lnSpc>
            </a:pPr>
            <a:r>
              <a:rPr lang="en-US" sz="2400" b="1" dirty="0">
                <a:solidFill>
                  <a:schemeClr val="bg1"/>
                </a:solidFill>
                <a:latin typeface="Arial" panose="020B0604020202020204" pitchFamily="34" charset="0"/>
                <a:cs typeface="Arial" panose="020B0604020202020204" pitchFamily="34" charset="0"/>
              </a:rPr>
              <a:t>AMBIENCE</a:t>
            </a:r>
          </a:p>
        </p:txBody>
      </p:sp>
      <p:pic>
        <p:nvPicPr>
          <p:cNvPr id="9" name="Picture 8" descr="C:\Users\Jigyasa\Desktop\Ballroom_0.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407718" y="4913409"/>
            <a:ext cx="2424545" cy="1442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2" descr="http://www.merryross.com/assets/playback_scarf.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531039" y="1588510"/>
            <a:ext cx="1636653" cy="2045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626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3141" y="123074"/>
            <a:ext cx="3414333" cy="890115"/>
          </a:xfrm>
          <a:prstGeom prst="rect">
            <a:avLst/>
          </a:prstGeom>
          <a:noFill/>
        </p:spPr>
        <p:txBody>
          <a:bodyPr wrap="none" rtlCol="0">
            <a:spAutoFit/>
          </a:bodyPr>
          <a:lstStyle/>
          <a:p>
            <a:pPr>
              <a:lnSpc>
                <a:spcPct val="90000"/>
              </a:lnSpc>
            </a:pPr>
            <a:r>
              <a:rPr lang="en-US" sz="2880" dirty="0">
                <a:solidFill>
                  <a:schemeClr val="bg1"/>
                </a:solidFill>
                <a:latin typeface="Roboto Black"/>
                <a:cs typeface="Roboto Black"/>
              </a:rPr>
              <a:t>IMPLEMENTATION</a:t>
            </a:r>
          </a:p>
          <a:p>
            <a:pPr>
              <a:lnSpc>
                <a:spcPct val="90000"/>
              </a:lnSpc>
            </a:pPr>
            <a:r>
              <a:rPr lang="en-US" sz="2880" dirty="0">
                <a:solidFill>
                  <a:schemeClr val="bg1"/>
                </a:solidFill>
                <a:latin typeface="Roboto Black"/>
                <a:cs typeface="Roboto Black"/>
              </a:rPr>
              <a:t>DAY</a:t>
            </a:r>
          </a:p>
        </p:txBody>
      </p:sp>
      <p:sp>
        <p:nvSpPr>
          <p:cNvPr id="9" name="Rectangle 8">
            <a:extLst>
              <a:ext uri="{FF2B5EF4-FFF2-40B4-BE49-F238E27FC236}">
                <a16:creationId xmlns="" xmlns:a16="http://schemas.microsoft.com/office/drawing/2014/main" id="{2126628E-FF57-CB40-A3D4-10FE8D3B3FCC}"/>
              </a:ext>
            </a:extLst>
          </p:cNvPr>
          <p:cNvSpPr/>
          <p:nvPr/>
        </p:nvSpPr>
        <p:spPr>
          <a:xfrm>
            <a:off x="0" y="-6350"/>
            <a:ext cx="12192000" cy="5190168"/>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60" dirty="0"/>
              <a:t>“You never learn to act in front of a camera.  </a:t>
            </a:r>
          </a:p>
          <a:p>
            <a:pPr algn="ctr"/>
            <a:r>
              <a:rPr lang="en-US" sz="2160" dirty="0"/>
              <a:t>But you learn to act in a rehearsal room </a:t>
            </a:r>
          </a:p>
          <a:p>
            <a:pPr algn="ctr"/>
            <a:r>
              <a:rPr lang="en-US" sz="2160" dirty="0"/>
              <a:t>with a good director”.</a:t>
            </a:r>
          </a:p>
          <a:p>
            <a:pPr algn="ctr"/>
            <a:endParaRPr lang="en-US" sz="2160" dirty="0"/>
          </a:p>
          <a:p>
            <a:pPr algn="ctr"/>
            <a:r>
              <a:rPr lang="en-US" sz="2160" dirty="0"/>
              <a:t>- Tim </a:t>
            </a:r>
            <a:r>
              <a:rPr lang="en-US" sz="2160" dirty="0" err="1"/>
              <a:t>Pigott</a:t>
            </a:r>
            <a:r>
              <a:rPr lang="en-US" sz="2160" dirty="0"/>
              <a:t>-Smith</a:t>
            </a:r>
          </a:p>
        </p:txBody>
      </p:sp>
      <p:pic>
        <p:nvPicPr>
          <p:cNvPr id="8" name="Picture 7" descr="Logo-01.png">
            <a:extLst>
              <a:ext uri="{FF2B5EF4-FFF2-40B4-BE49-F238E27FC236}">
                <a16:creationId xmlns="" xmlns:a16="http://schemas.microsoft.com/office/drawing/2014/main" id="{667E564D-8F11-A546-B9F8-7E8C04C329A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09559" y="4276250"/>
            <a:ext cx="2572882" cy="776940"/>
          </a:xfrm>
          <a:prstGeom prst="rect">
            <a:avLst/>
          </a:prstGeom>
        </p:spPr>
      </p:pic>
      <p:sp>
        <p:nvSpPr>
          <p:cNvPr id="4" name="Rectangle 3">
            <a:extLst>
              <a:ext uri="{FF2B5EF4-FFF2-40B4-BE49-F238E27FC236}">
                <a16:creationId xmlns="" xmlns:a16="http://schemas.microsoft.com/office/drawing/2014/main" id="{DE2848DD-3931-DD46-A28B-0F3B8526B6E3}"/>
              </a:ext>
            </a:extLst>
          </p:cNvPr>
          <p:cNvSpPr/>
          <p:nvPr/>
        </p:nvSpPr>
        <p:spPr>
          <a:xfrm>
            <a:off x="4397832" y="5354381"/>
            <a:ext cx="4905828" cy="1200329"/>
          </a:xfrm>
          <a:prstGeom prst="rect">
            <a:avLst/>
          </a:prstGeom>
        </p:spPr>
        <p:txBody>
          <a:bodyPr wrap="square">
            <a:spAutoFit/>
          </a:bodyPr>
          <a:lstStyle/>
          <a:p>
            <a:endParaRPr lang="en-GB" dirty="0">
              <a:latin typeface="Calibri" panose="020F0502020204030204" pitchFamily="34" charset="0"/>
              <a:cs typeface="Calibri" panose="020F0502020204030204" pitchFamily="34" charset="0"/>
            </a:endParaRPr>
          </a:p>
          <a:p>
            <a:r>
              <a:rPr lang="en-GB" dirty="0" err="1" smtClean="0">
                <a:latin typeface="Calibri" panose="020F0502020204030204" pitchFamily="34" charset="0"/>
                <a:cs typeface="Calibri" panose="020F0502020204030204" pitchFamily="34" charset="0"/>
              </a:rPr>
              <a:t>Vivek</a:t>
            </a:r>
            <a:r>
              <a:rPr lang="en-GB" dirty="0" smtClean="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Arora</a:t>
            </a:r>
          </a:p>
          <a:p>
            <a:r>
              <a:rPr lang="en-GB" dirty="0" err="1" smtClean="0">
                <a:latin typeface="Calibri" panose="020F0502020204030204" pitchFamily="34" charset="0"/>
                <a:cs typeface="Calibri" panose="020F0502020204030204" pitchFamily="34" charset="0"/>
              </a:rPr>
              <a:t>vivek</a:t>
            </a:r>
            <a:r>
              <a:rPr lang="en-GB" dirty="0" err="1">
                <a:latin typeface="Calibri" panose="020F0502020204030204" pitchFamily="34" charset="0"/>
                <a:cs typeface="Calibri" panose="020F0502020204030204" pitchFamily="34" charset="0"/>
              </a:rPr>
              <a:t>@maynardleigh.in</a:t>
            </a:r>
            <a:endParaRPr lang="en-US" dirty="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91 9810811385</a:t>
            </a:r>
          </a:p>
        </p:txBody>
      </p:sp>
      <p:sp>
        <p:nvSpPr>
          <p:cNvPr id="15" name="Rectangle 14">
            <a:extLst>
              <a:ext uri="{FF2B5EF4-FFF2-40B4-BE49-F238E27FC236}">
                <a16:creationId xmlns="" xmlns:a16="http://schemas.microsoft.com/office/drawing/2014/main" id="{45C53F49-9D6C-724C-945D-61D7833AF00B}"/>
              </a:ext>
            </a:extLst>
          </p:cNvPr>
          <p:cNvSpPr/>
          <p:nvPr/>
        </p:nvSpPr>
        <p:spPr>
          <a:xfrm>
            <a:off x="3207660" y="5354166"/>
            <a:ext cx="6096000" cy="1200329"/>
          </a:xfrm>
          <a:prstGeom prst="rect">
            <a:avLst/>
          </a:prstGeom>
        </p:spPr>
        <p:txBody>
          <a:bodyPr>
            <a:spAutoFit/>
          </a:bodyPr>
          <a:lstStyle/>
          <a:p>
            <a:r>
              <a:rPr lang="en-GB" b="1" dirty="0">
                <a:latin typeface="Calibri" panose="020F0502020204030204" pitchFamily="34" charset="0"/>
                <a:cs typeface="Calibri" panose="020F0502020204030204" pitchFamily="34" charset="0"/>
              </a:rPr>
              <a:t>Get in touch</a:t>
            </a:r>
          </a:p>
          <a:p>
            <a:r>
              <a:rPr lang="en-GB" b="1" dirty="0">
                <a:latin typeface="Calibri" panose="020F0502020204030204" pitchFamily="34" charset="0"/>
                <a:cs typeface="Calibri" panose="020F0502020204030204" pitchFamily="34" charset="0"/>
              </a:rPr>
              <a:t>Contact:</a:t>
            </a:r>
          </a:p>
          <a:p>
            <a:r>
              <a:rPr lang="en-GB" b="1" dirty="0">
                <a:latin typeface="Calibri" panose="020F0502020204030204" pitchFamily="34" charset="0"/>
                <a:cs typeface="Calibri" panose="020F0502020204030204" pitchFamily="34" charset="0"/>
              </a:rPr>
              <a:t>Email:         </a:t>
            </a:r>
          </a:p>
          <a:p>
            <a:r>
              <a:rPr lang="en-GB" b="1" dirty="0">
                <a:latin typeface="Calibri" panose="020F0502020204030204" pitchFamily="34" charset="0"/>
                <a:cs typeface="Calibri" panose="020F0502020204030204" pitchFamily="34" charset="0"/>
              </a:rPr>
              <a:t>Telephone:    	</a:t>
            </a:r>
            <a:endParaRPr lang="en-GB"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3A2EF747-258A-3943-934E-3A06F3E9000D}" type="slidenum">
              <a:rPr lang="en-US" smtClean="0"/>
              <a:t>12</a:t>
            </a:fld>
            <a:endParaRPr lang="en-US"/>
          </a:p>
        </p:txBody>
      </p:sp>
    </p:spTree>
    <p:extLst>
      <p:ext uri="{BB962C8B-B14F-4D97-AF65-F5344CB8AC3E}">
        <p14:creationId xmlns:p14="http://schemas.microsoft.com/office/powerpoint/2010/main" val="175635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81226" y="1264536"/>
            <a:ext cx="6610774" cy="5593464"/>
          </a:xfrm>
          <a:prstGeom prst="rect">
            <a:avLst/>
          </a:prstGeom>
        </p:spPr>
      </p:pic>
      <p:sp>
        <p:nvSpPr>
          <p:cNvPr id="11" name="TextBox 10"/>
          <p:cNvSpPr txBox="1"/>
          <p:nvPr/>
        </p:nvSpPr>
        <p:spPr>
          <a:xfrm>
            <a:off x="1085851" y="1772207"/>
            <a:ext cx="4843894" cy="3046987"/>
          </a:xfrm>
          <a:prstGeom prst="rect">
            <a:avLst/>
          </a:prstGeom>
          <a:noFill/>
        </p:spPr>
        <p:txBody>
          <a:bodyPr wrap="square" rtlCol="0">
            <a:spAutoFit/>
          </a:bodyPr>
          <a:lstStyle/>
          <a:p>
            <a:pPr marL="411480" indent="-411480" algn="just">
              <a:buAutoNum type="arabicPeriod"/>
            </a:pPr>
            <a:r>
              <a:rPr lang="en-US" sz="1920" dirty="0" smtClean="0">
                <a:latin typeface="Calibri" panose="020F0502020204030204" pitchFamily="34" charset="0"/>
                <a:cs typeface="Calibri" panose="020F0502020204030204" pitchFamily="34" charset="0"/>
              </a:rPr>
              <a:t>The Approach</a:t>
            </a:r>
          </a:p>
          <a:p>
            <a:pPr marL="411480" indent="-411480" algn="just">
              <a:buAutoNum type="arabicPeriod"/>
            </a:pPr>
            <a:r>
              <a:rPr lang="en-US" sz="1920" dirty="0" smtClean="0">
                <a:latin typeface="Calibri" panose="020F0502020204030204" pitchFamily="34" charset="0"/>
                <a:cs typeface="Calibri" panose="020F0502020204030204" pitchFamily="34" charset="0"/>
              </a:rPr>
              <a:t>The </a:t>
            </a:r>
            <a:r>
              <a:rPr lang="en-US" sz="1920" dirty="0">
                <a:latin typeface="Calibri" panose="020F0502020204030204" pitchFamily="34" charset="0"/>
                <a:cs typeface="Calibri" panose="020F0502020204030204" pitchFamily="34" charset="0"/>
              </a:rPr>
              <a:t>Mandate</a:t>
            </a:r>
          </a:p>
          <a:p>
            <a:pPr marL="411480" indent="-411480" algn="just">
              <a:buAutoNum type="arabicPeriod"/>
            </a:pPr>
            <a:r>
              <a:rPr lang="en-US" sz="1920" dirty="0">
                <a:latin typeface="Calibri" panose="020F0502020204030204" pitchFamily="34" charset="0"/>
                <a:cs typeface="Calibri" panose="020F0502020204030204" pitchFamily="34" charset="0"/>
              </a:rPr>
              <a:t>Executive Coaching- Maynard Leigh’s Lens</a:t>
            </a:r>
          </a:p>
          <a:p>
            <a:pPr marL="411480" indent="-411480" algn="just">
              <a:buFontTx/>
              <a:buAutoNum type="arabicPeriod"/>
            </a:pPr>
            <a:r>
              <a:rPr lang="en-US" sz="1920" dirty="0" smtClean="0">
                <a:latin typeface="Calibri" panose="020F0502020204030204" pitchFamily="34" charset="0"/>
                <a:cs typeface="Calibri" panose="020F0502020204030204" pitchFamily="34" charset="0"/>
              </a:rPr>
              <a:t>The </a:t>
            </a:r>
            <a:r>
              <a:rPr lang="en-US" sz="1920" dirty="0">
                <a:latin typeface="Calibri" panose="020F0502020204030204" pitchFamily="34" charset="0"/>
                <a:cs typeface="Calibri" panose="020F0502020204030204" pitchFamily="34" charset="0"/>
              </a:rPr>
              <a:t>Journey</a:t>
            </a:r>
          </a:p>
          <a:p>
            <a:pPr marL="411480" indent="-411480" algn="just">
              <a:buAutoNum type="arabicPeriod"/>
            </a:pPr>
            <a:r>
              <a:rPr lang="en-US" sz="1920" dirty="0" smtClean="0">
                <a:latin typeface="Calibri" panose="020F0502020204030204" pitchFamily="34" charset="0"/>
                <a:cs typeface="Calibri" panose="020F0502020204030204" pitchFamily="34" charset="0"/>
              </a:rPr>
              <a:t>The </a:t>
            </a:r>
            <a:r>
              <a:rPr lang="en-US" sz="1920" dirty="0">
                <a:latin typeface="Calibri" panose="020F0502020204030204" pitchFamily="34" charset="0"/>
                <a:cs typeface="Calibri" panose="020F0502020204030204" pitchFamily="34" charset="0"/>
              </a:rPr>
              <a:t>Coaching </a:t>
            </a:r>
            <a:r>
              <a:rPr lang="en-US" sz="1920" dirty="0" smtClean="0">
                <a:latin typeface="Calibri" panose="020F0502020204030204" pitchFamily="34" charset="0"/>
                <a:cs typeface="Calibri" panose="020F0502020204030204" pitchFamily="34" charset="0"/>
              </a:rPr>
              <a:t>Sessions</a:t>
            </a:r>
          </a:p>
          <a:p>
            <a:pPr marL="411480" indent="-411480" algn="just">
              <a:buFontTx/>
              <a:buAutoNum type="arabicPeriod"/>
            </a:pPr>
            <a:r>
              <a:rPr lang="en-US" sz="1920" dirty="0" err="1" smtClean="0">
                <a:latin typeface="Calibri" panose="020F0502020204030204" pitchFamily="34" charset="0"/>
                <a:cs typeface="Calibri" panose="020F0502020204030204" pitchFamily="34" charset="0"/>
              </a:rPr>
              <a:t>ProgressIT</a:t>
            </a:r>
            <a:endParaRPr lang="en-US" sz="1920" dirty="0">
              <a:latin typeface="Calibri" panose="020F0502020204030204" pitchFamily="34" charset="0"/>
              <a:cs typeface="Calibri" panose="020F0502020204030204" pitchFamily="34" charset="0"/>
            </a:endParaRPr>
          </a:p>
          <a:p>
            <a:pPr marL="411480" indent="-411480" algn="just">
              <a:buAutoNum type="arabicPeriod"/>
            </a:pPr>
            <a:r>
              <a:rPr lang="en-US" sz="1920" dirty="0" smtClean="0">
                <a:latin typeface="Calibri" panose="020F0502020204030204" pitchFamily="34" charset="0"/>
                <a:cs typeface="Calibri" panose="020F0502020204030204" pitchFamily="34" charset="0"/>
              </a:rPr>
              <a:t>Tentative Investment</a:t>
            </a:r>
            <a:endParaRPr lang="en-US" sz="1920" dirty="0">
              <a:latin typeface="Calibri" panose="020F0502020204030204" pitchFamily="34" charset="0"/>
              <a:cs typeface="Calibri" panose="020F0502020204030204" pitchFamily="34" charset="0"/>
            </a:endParaRPr>
          </a:p>
          <a:p>
            <a:pPr marL="411480" indent="-411480" algn="just">
              <a:buAutoNum type="arabicPeriod"/>
            </a:pPr>
            <a:r>
              <a:rPr lang="en-US" sz="1920" dirty="0" smtClean="0">
                <a:latin typeface="Calibri" panose="020F0502020204030204" pitchFamily="34" charset="0"/>
                <a:cs typeface="Calibri" panose="020F0502020204030204" pitchFamily="34" charset="0"/>
              </a:rPr>
              <a:t>Commercial T</a:t>
            </a:r>
            <a:r>
              <a:rPr lang="en-US" sz="1920" dirty="0">
                <a:latin typeface="Calibri" panose="020F0502020204030204" pitchFamily="34" charset="0"/>
                <a:cs typeface="Calibri" panose="020F0502020204030204" pitchFamily="34" charset="0"/>
              </a:rPr>
              <a:t>&amp;C</a:t>
            </a:r>
          </a:p>
          <a:p>
            <a:pPr marL="411480" indent="-411480" algn="just">
              <a:buAutoNum type="arabicPeriod"/>
            </a:pPr>
            <a:r>
              <a:rPr lang="en-US" sz="1920" dirty="0">
                <a:latin typeface="Calibri" panose="020F0502020204030204" pitchFamily="34" charset="0"/>
                <a:cs typeface="Calibri" panose="020F0502020204030204" pitchFamily="34" charset="0"/>
              </a:rPr>
              <a:t>The </a:t>
            </a:r>
            <a:r>
              <a:rPr lang="en-US" sz="1920" dirty="0" smtClean="0">
                <a:latin typeface="Calibri" panose="020F0502020204030204" pitchFamily="34" charset="0"/>
                <a:cs typeface="Calibri" panose="020F0502020204030204" pitchFamily="34" charset="0"/>
              </a:rPr>
              <a:t>Ambience</a:t>
            </a:r>
            <a:endParaRPr lang="en-US" sz="1920" dirty="0">
              <a:latin typeface="Calibri" panose="020F0502020204030204" pitchFamily="34" charset="0"/>
              <a:cs typeface="Calibri" panose="020F0502020204030204" pitchFamily="34" charset="0"/>
            </a:endParaRPr>
          </a:p>
          <a:p>
            <a:pPr marL="411480" indent="-411480" algn="just">
              <a:buAutoNum type="arabicPeriod"/>
            </a:pPr>
            <a:r>
              <a:rPr lang="en-US" sz="1920" dirty="0">
                <a:latin typeface="Calibri" panose="020F0502020204030204" pitchFamily="34" charset="0"/>
                <a:cs typeface="Calibri" panose="020F0502020204030204" pitchFamily="34" charset="0"/>
              </a:rPr>
              <a:t>Contact Us</a:t>
            </a:r>
          </a:p>
        </p:txBody>
      </p:sp>
      <p:sp>
        <p:nvSpPr>
          <p:cNvPr id="13" name="Rectangle 12"/>
          <p:cNvSpPr/>
          <p:nvPr/>
        </p:nvSpPr>
        <p:spPr>
          <a:xfrm>
            <a:off x="0" y="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6" name="TextBox 15"/>
          <p:cNvSpPr txBox="1"/>
          <p:nvPr/>
        </p:nvSpPr>
        <p:spPr>
          <a:xfrm>
            <a:off x="267704" y="283466"/>
            <a:ext cx="1877437"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TABLE OF</a:t>
            </a:r>
          </a:p>
          <a:p>
            <a:pPr>
              <a:lnSpc>
                <a:spcPct val="90000"/>
              </a:lnSpc>
            </a:pPr>
            <a:r>
              <a:rPr lang="en-US" sz="2400" b="1" dirty="0">
                <a:solidFill>
                  <a:schemeClr val="bg1"/>
                </a:solidFill>
                <a:latin typeface="Arial" panose="020B0604020202020204" pitchFamily="34" charset="0"/>
                <a:cs typeface="Arial" panose="020B0604020202020204" pitchFamily="34" charset="0"/>
              </a:rPr>
              <a:t>CONTENTS</a:t>
            </a:r>
          </a:p>
        </p:txBody>
      </p:sp>
      <p:sp>
        <p:nvSpPr>
          <p:cNvPr id="18" name="TextBox 17"/>
          <p:cNvSpPr txBox="1"/>
          <p:nvPr/>
        </p:nvSpPr>
        <p:spPr>
          <a:xfrm>
            <a:off x="5914814" y="1772207"/>
            <a:ext cx="2971799" cy="3046987"/>
          </a:xfrm>
          <a:prstGeom prst="rect">
            <a:avLst/>
          </a:prstGeom>
          <a:noFill/>
        </p:spPr>
        <p:txBody>
          <a:bodyPr wrap="square" rtlCol="0">
            <a:spAutoFit/>
          </a:bodyPr>
          <a:lstStyle/>
          <a:p>
            <a:r>
              <a:rPr lang="en-US" sz="1920" dirty="0">
                <a:latin typeface="Calibri" panose="020F0502020204030204" pitchFamily="34" charset="0"/>
                <a:cs typeface="Calibri" panose="020F0502020204030204" pitchFamily="34" charset="0"/>
              </a:rPr>
              <a:t>Page 3</a:t>
            </a:r>
            <a:br>
              <a:rPr lang="en-US" sz="1920" dirty="0">
                <a:latin typeface="Calibri" panose="020F0502020204030204" pitchFamily="34" charset="0"/>
                <a:cs typeface="Calibri" panose="020F0502020204030204" pitchFamily="34" charset="0"/>
              </a:rPr>
            </a:br>
            <a:r>
              <a:rPr lang="en-US" sz="1920" dirty="0">
                <a:latin typeface="Calibri" panose="020F0502020204030204" pitchFamily="34" charset="0"/>
                <a:cs typeface="Calibri" panose="020F0502020204030204" pitchFamily="34" charset="0"/>
              </a:rPr>
              <a:t>Page 4</a:t>
            </a:r>
          </a:p>
          <a:p>
            <a:r>
              <a:rPr lang="en-US" sz="1920" dirty="0">
                <a:latin typeface="Calibri" panose="020F0502020204030204" pitchFamily="34" charset="0"/>
                <a:cs typeface="Calibri" panose="020F0502020204030204" pitchFamily="34" charset="0"/>
              </a:rPr>
              <a:t>Page 5</a:t>
            </a:r>
          </a:p>
          <a:p>
            <a:r>
              <a:rPr lang="en-US" sz="1920" dirty="0">
                <a:latin typeface="Calibri" panose="020F0502020204030204" pitchFamily="34" charset="0"/>
                <a:cs typeface="Calibri" panose="020F0502020204030204" pitchFamily="34" charset="0"/>
              </a:rPr>
              <a:t>Page 6</a:t>
            </a:r>
          </a:p>
          <a:p>
            <a:r>
              <a:rPr lang="en-US" sz="1920" dirty="0">
                <a:latin typeface="Calibri" panose="020F0502020204030204" pitchFamily="34" charset="0"/>
                <a:cs typeface="Calibri" panose="020F0502020204030204" pitchFamily="34" charset="0"/>
              </a:rPr>
              <a:t>Page 7</a:t>
            </a:r>
            <a:br>
              <a:rPr lang="en-US" sz="1920" dirty="0">
                <a:latin typeface="Calibri" panose="020F0502020204030204" pitchFamily="34" charset="0"/>
                <a:cs typeface="Calibri" panose="020F0502020204030204" pitchFamily="34" charset="0"/>
              </a:rPr>
            </a:br>
            <a:r>
              <a:rPr lang="en-US" sz="1920" dirty="0">
                <a:latin typeface="Calibri" panose="020F0502020204030204" pitchFamily="34" charset="0"/>
                <a:cs typeface="Calibri" panose="020F0502020204030204" pitchFamily="34" charset="0"/>
              </a:rPr>
              <a:t>Page 8</a:t>
            </a:r>
            <a:br>
              <a:rPr lang="en-US" sz="1920" dirty="0">
                <a:latin typeface="Calibri" panose="020F0502020204030204" pitchFamily="34" charset="0"/>
                <a:cs typeface="Calibri" panose="020F0502020204030204" pitchFamily="34" charset="0"/>
              </a:rPr>
            </a:br>
            <a:r>
              <a:rPr lang="en-US" sz="1920" dirty="0">
                <a:latin typeface="Calibri" panose="020F0502020204030204" pitchFamily="34" charset="0"/>
                <a:cs typeface="Calibri" panose="020F0502020204030204" pitchFamily="34" charset="0"/>
              </a:rPr>
              <a:t>Page 9</a:t>
            </a:r>
            <a:br>
              <a:rPr lang="en-US" sz="1920" dirty="0">
                <a:latin typeface="Calibri" panose="020F0502020204030204" pitchFamily="34" charset="0"/>
                <a:cs typeface="Calibri" panose="020F0502020204030204" pitchFamily="34" charset="0"/>
              </a:rPr>
            </a:br>
            <a:r>
              <a:rPr lang="en-US" sz="1920" dirty="0">
                <a:latin typeface="Calibri" panose="020F0502020204030204" pitchFamily="34" charset="0"/>
                <a:cs typeface="Calibri" panose="020F0502020204030204" pitchFamily="34" charset="0"/>
              </a:rPr>
              <a:t>Page 10</a:t>
            </a:r>
          </a:p>
          <a:p>
            <a:r>
              <a:rPr lang="en-US" sz="1920" dirty="0">
                <a:latin typeface="Calibri" panose="020F0502020204030204" pitchFamily="34" charset="0"/>
                <a:cs typeface="Calibri" panose="020F0502020204030204" pitchFamily="34" charset="0"/>
              </a:rPr>
              <a:t>Page 11</a:t>
            </a:r>
            <a:br>
              <a:rPr lang="en-US" sz="1920" dirty="0">
                <a:latin typeface="Calibri" panose="020F0502020204030204" pitchFamily="34" charset="0"/>
                <a:cs typeface="Calibri" panose="020F0502020204030204" pitchFamily="34" charset="0"/>
              </a:rPr>
            </a:br>
            <a:r>
              <a:rPr lang="en-US" sz="1920" dirty="0" smtClean="0">
                <a:latin typeface="Calibri" panose="020F0502020204030204" pitchFamily="34" charset="0"/>
                <a:cs typeface="Calibri" panose="020F0502020204030204" pitchFamily="34" charset="0"/>
              </a:rPr>
              <a:t>Page 12</a:t>
            </a:r>
            <a:endParaRPr lang="en-US" sz="192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3A2EF747-258A-3943-934E-3A06F3E9000D}" type="slidenum">
              <a:rPr lang="en-US" smtClean="0"/>
              <a:t>2</a:t>
            </a:fld>
            <a:endParaRPr lang="en-US"/>
          </a:p>
        </p:txBody>
      </p:sp>
    </p:spTree>
    <p:extLst>
      <p:ext uri="{BB962C8B-B14F-4D97-AF65-F5344CB8AC3E}">
        <p14:creationId xmlns:p14="http://schemas.microsoft.com/office/powerpoint/2010/main" val="75894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652AEB-57D9-4684-B09D-68309EC08B29}" type="slidenum">
              <a:rPr lang="en-US" smtClean="0"/>
              <a:pPr/>
              <a:t>3</a:t>
            </a:fld>
            <a:endParaRPr lang="en-US"/>
          </a:p>
        </p:txBody>
      </p:sp>
      <p:pic>
        <p:nvPicPr>
          <p:cNvPr id="8" name="Picture 2" descr="C:\Users\Administrator\Desktop\Maynard Leigh assignment\dddd-4ds-process-303.JPG">
            <a:extLst>
              <a:ext uri="{FF2B5EF4-FFF2-40B4-BE49-F238E27FC236}">
                <a16:creationId xmlns="" xmlns:a16="http://schemas.microsoft.com/office/drawing/2014/main" id="{18676A93-80BC-4778-8F5B-94877F675BDA}"/>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03200" y="1416354"/>
            <a:ext cx="4631800" cy="44383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 xmlns:a16="http://schemas.microsoft.com/office/drawing/2014/main" id="{0D1A2BFB-DEDF-4BCB-8CAF-7EB52829890C}"/>
              </a:ext>
            </a:extLst>
          </p:cNvPr>
          <p:cNvSpPr/>
          <p:nvPr/>
        </p:nvSpPr>
        <p:spPr>
          <a:xfrm>
            <a:off x="2946400" y="5969002"/>
            <a:ext cx="8352928" cy="651460"/>
          </a:xfrm>
          <a:prstGeom prst="rect">
            <a:avLst/>
          </a:prstGeom>
        </p:spPr>
        <p:txBody>
          <a:bodyPr wrap="square" lIns="91438" tIns="45719" rIns="91438" bIns="45719">
            <a:spAutoFit/>
          </a:bodyPr>
          <a:lstStyle/>
          <a:p>
            <a:pPr>
              <a:spcAft>
                <a:spcPts val="200"/>
              </a:spcAft>
              <a:defRPr/>
            </a:pPr>
            <a:r>
              <a:rPr lang="en-GB" sz="1700" b="1" dirty="0">
                <a:solidFill>
                  <a:schemeClr val="tx2"/>
                </a:solidFill>
              </a:rPr>
              <a:t>Methodology</a:t>
            </a:r>
          </a:p>
          <a:p>
            <a:pPr>
              <a:spcAft>
                <a:spcPts val="200"/>
              </a:spcAft>
              <a:defRPr/>
            </a:pPr>
            <a:r>
              <a:rPr lang="en-GB" sz="1700" dirty="0"/>
              <a:t>We use Interactive theatrical exercises along with Psychological and L &amp; D </a:t>
            </a:r>
            <a:r>
              <a:rPr lang="en-GB" sz="1700" dirty="0" smtClean="0"/>
              <a:t>tools.</a:t>
            </a:r>
            <a:endParaRPr lang="en-GB" sz="1700" dirty="0">
              <a:ea typeface="Times New Roman" pitchFamily="18" charset="0"/>
              <a:cs typeface="Arial" pitchFamily="34" charset="0"/>
            </a:endParaRPr>
          </a:p>
        </p:txBody>
      </p:sp>
      <p:sp>
        <p:nvSpPr>
          <p:cNvPr id="6" name="Rectangle 3"/>
          <p:cNvSpPr>
            <a:spLocks noChangeArrowheads="1"/>
          </p:cNvSpPr>
          <p:nvPr/>
        </p:nvSpPr>
        <p:spPr bwMode="auto">
          <a:xfrm>
            <a:off x="5362513" y="1667299"/>
            <a:ext cx="6496173" cy="3711650"/>
          </a:xfrm>
          <a:prstGeom prst="roundRect">
            <a:avLst/>
          </a:prstGeom>
          <a:noFill/>
          <a:ln w="9525">
            <a:solidFill>
              <a:schemeClr val="bg1">
                <a:lumMod val="75000"/>
              </a:schemeClr>
            </a:solidFill>
            <a:miter lim="800000"/>
            <a:headEnd/>
            <a:tailEnd/>
          </a:ln>
          <a:effectLst/>
        </p:spPr>
        <p:txBody>
          <a:bodyPr wrap="square" lIns="121917" tIns="60958" rIns="121917" bIns="60958" anchor="ctr">
            <a:spAutoFit/>
          </a:bodyPr>
          <a:lstStyle/>
          <a:p>
            <a:pPr algn="just" eaLnBrk="0" hangingPunct="0">
              <a:defRPr/>
            </a:pPr>
            <a:r>
              <a:rPr lang="en-GB" sz="1500" dirty="0">
                <a:solidFill>
                  <a:srgbClr val="1D1B11"/>
                </a:solidFill>
                <a:ea typeface="Times New Roman" pitchFamily="18" charset="0"/>
                <a:cs typeface="Arial" pitchFamily="34" charset="0"/>
              </a:rPr>
              <a:t>We would start with a further </a:t>
            </a:r>
            <a:r>
              <a:rPr lang="en-GB" sz="1500" b="1" dirty="0">
                <a:solidFill>
                  <a:srgbClr val="548DD4"/>
                </a:solidFill>
                <a:ea typeface="Times New Roman" pitchFamily="18" charset="0"/>
                <a:cs typeface="Arial" pitchFamily="34" charset="0"/>
              </a:rPr>
              <a:t>diagnostic</a:t>
            </a:r>
            <a:r>
              <a:rPr lang="en-GB" sz="1500" b="1" dirty="0">
                <a:solidFill>
                  <a:srgbClr val="1F497D"/>
                </a:solidFill>
                <a:ea typeface="Times New Roman" pitchFamily="18" charset="0"/>
                <a:cs typeface="Arial" pitchFamily="34" charset="0"/>
              </a:rPr>
              <a:t> </a:t>
            </a:r>
            <a:r>
              <a:rPr lang="en-GB" sz="1500" dirty="0">
                <a:solidFill>
                  <a:srgbClr val="1D1B11"/>
                </a:solidFill>
                <a:ea typeface="Times New Roman" pitchFamily="18" charset="0"/>
                <a:cs typeface="Arial" pitchFamily="34" charset="0"/>
              </a:rPr>
              <a:t>conversation with different participants in your organization . We may also run an online profile to gauge the feedback for individuals to then </a:t>
            </a:r>
            <a:r>
              <a:rPr lang="en-GB" sz="1500" b="1" dirty="0">
                <a:solidFill>
                  <a:srgbClr val="548DD4"/>
                </a:solidFill>
                <a:ea typeface="Times New Roman" pitchFamily="18" charset="0"/>
                <a:cs typeface="Arial" pitchFamily="34" charset="0"/>
              </a:rPr>
              <a:t>design</a:t>
            </a:r>
            <a:r>
              <a:rPr lang="en-GB" sz="1500" dirty="0">
                <a:solidFill>
                  <a:srgbClr val="1F497D"/>
                </a:solidFill>
                <a:ea typeface="Times New Roman" pitchFamily="18" charset="0"/>
                <a:cs typeface="Arial" pitchFamily="34" charset="0"/>
              </a:rPr>
              <a:t> </a:t>
            </a:r>
            <a:r>
              <a:rPr lang="en-GB" sz="1500" dirty="0">
                <a:solidFill>
                  <a:srgbClr val="1D1B11"/>
                </a:solidFill>
                <a:ea typeface="Times New Roman" pitchFamily="18" charset="0"/>
                <a:cs typeface="Arial" pitchFamily="34" charset="0"/>
              </a:rPr>
              <a:t>experiences delivered using theatre methodologies in the workshop along the lines indicated in this proposal.</a:t>
            </a:r>
          </a:p>
          <a:p>
            <a:pPr algn="just" eaLnBrk="0" hangingPunct="0">
              <a:defRPr/>
            </a:pPr>
            <a:endParaRPr lang="en-GB" sz="1500" dirty="0">
              <a:solidFill>
                <a:srgbClr val="1D1B11"/>
              </a:solidFill>
              <a:ea typeface="Times New Roman" pitchFamily="18" charset="0"/>
              <a:cs typeface="Arial" pitchFamily="34" charset="0"/>
            </a:endParaRPr>
          </a:p>
          <a:p>
            <a:pPr algn="just" eaLnBrk="0" hangingPunct="0">
              <a:defRPr/>
            </a:pPr>
            <a:r>
              <a:rPr lang="en-GB" sz="1500" dirty="0">
                <a:solidFill>
                  <a:srgbClr val="1D1B11"/>
                </a:solidFill>
                <a:ea typeface="Times New Roman" pitchFamily="18" charset="0"/>
                <a:cs typeface="Arial" pitchFamily="34" charset="0"/>
              </a:rPr>
              <a:t>The experience for the leaders would be </a:t>
            </a:r>
            <a:r>
              <a:rPr lang="en-GB" sz="1500" b="1" dirty="0">
                <a:solidFill>
                  <a:srgbClr val="4F81BD"/>
                </a:solidFill>
                <a:ea typeface="Times New Roman" pitchFamily="18" charset="0"/>
                <a:cs typeface="Arial" pitchFamily="34" charset="0"/>
              </a:rPr>
              <a:t>delivered </a:t>
            </a:r>
            <a:r>
              <a:rPr lang="en-GB" sz="1500" dirty="0">
                <a:solidFill>
                  <a:srgbClr val="1D1B11"/>
                </a:solidFill>
                <a:ea typeface="Times New Roman" pitchFamily="18" charset="0"/>
                <a:cs typeface="Arial" pitchFamily="34" charset="0"/>
              </a:rPr>
              <a:t>by an experienced MaynardLeigh facilitator. We pride in creating unique experiences which would help the team connect back to their behaviour's at work and otherwise.</a:t>
            </a:r>
          </a:p>
          <a:p>
            <a:pPr algn="just" eaLnBrk="0" hangingPunct="0">
              <a:defRPr/>
            </a:pPr>
            <a:endParaRPr lang="en-US" sz="1500" dirty="0"/>
          </a:p>
          <a:p>
            <a:pPr algn="just" eaLnBrk="0" hangingPunct="0">
              <a:defRPr/>
            </a:pPr>
            <a:r>
              <a:rPr lang="en-GB" sz="1500" dirty="0">
                <a:solidFill>
                  <a:srgbClr val="1D1B11"/>
                </a:solidFill>
                <a:ea typeface="Times New Roman" pitchFamily="18" charset="0"/>
                <a:cs typeface="Arial" pitchFamily="34" charset="0"/>
              </a:rPr>
              <a:t>We would recommend a</a:t>
            </a:r>
            <a:r>
              <a:rPr lang="en-GB" sz="1500" dirty="0">
                <a:solidFill>
                  <a:srgbClr val="1F497D"/>
                </a:solidFill>
                <a:ea typeface="Times New Roman" pitchFamily="18" charset="0"/>
                <a:cs typeface="Arial" pitchFamily="34" charset="0"/>
              </a:rPr>
              <a:t> </a:t>
            </a:r>
            <a:r>
              <a:rPr lang="en-GB" sz="1500" b="1" dirty="0">
                <a:solidFill>
                  <a:srgbClr val="548DD4"/>
                </a:solidFill>
                <a:ea typeface="Times New Roman" pitchFamily="18" charset="0"/>
                <a:cs typeface="Arial" pitchFamily="34" charset="0"/>
              </a:rPr>
              <a:t>discovery meeting</a:t>
            </a:r>
            <a:r>
              <a:rPr lang="en-GB" sz="1500" dirty="0">
                <a:solidFill>
                  <a:srgbClr val="1F497D"/>
                </a:solidFill>
                <a:ea typeface="Times New Roman" pitchFamily="18" charset="0"/>
                <a:cs typeface="Arial" pitchFamily="34" charset="0"/>
              </a:rPr>
              <a:t> </a:t>
            </a:r>
            <a:r>
              <a:rPr lang="en-GB" sz="1500" dirty="0">
                <a:solidFill>
                  <a:srgbClr val="1D1B11"/>
                </a:solidFill>
                <a:ea typeface="Times New Roman" pitchFamily="18" charset="0"/>
                <a:cs typeface="Arial" pitchFamily="34" charset="0"/>
              </a:rPr>
              <a:t>with you after the workshop has been completed in order to get feedback on the themes and issues that were uncovered. </a:t>
            </a:r>
            <a:endParaRPr lang="en-GB" sz="1500" dirty="0"/>
          </a:p>
        </p:txBody>
      </p:sp>
      <p:sp>
        <p:nvSpPr>
          <p:cNvPr id="10" name="Rectangle 9"/>
          <p:cNvSpPr/>
          <p:nvPr/>
        </p:nvSpPr>
        <p:spPr>
          <a:xfrm>
            <a:off x="0" y="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1" name="TextBox 10"/>
          <p:cNvSpPr txBox="1"/>
          <p:nvPr/>
        </p:nvSpPr>
        <p:spPr>
          <a:xfrm>
            <a:off x="267704" y="283466"/>
            <a:ext cx="1945965"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THE</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APPROACH</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60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1">
            <a:extLst>
              <a:ext uri="{FF2B5EF4-FFF2-40B4-BE49-F238E27FC236}">
                <a16:creationId xmlns="" xmlns:a16="http://schemas.microsoft.com/office/drawing/2014/main" id="{B247414E-D639-4E2B-BAA7-187E6A488DA5}"/>
              </a:ext>
            </a:extLst>
          </p:cNvPr>
          <p:cNvSpPr>
            <a:spLocks noGrp="1"/>
          </p:cNvSpPr>
          <p:nvPr>
            <p:ph type="sldNum" sz="quarter" idx="12"/>
          </p:nvPr>
        </p:nvSpPr>
        <p:spPr>
          <a:xfrm>
            <a:off x="8610600" y="6356350"/>
            <a:ext cx="2743200" cy="365125"/>
          </a:xfrm>
        </p:spPr>
        <p:txBody>
          <a:bodyPr/>
          <a:lstStyle/>
          <a:p>
            <a:fld id="{413B3636-6C0C-4689-A067-28AF9B20F45A}" type="slidenum">
              <a:rPr lang="en-US" smtClean="0"/>
              <a:t>4</a:t>
            </a:fld>
            <a:endParaRPr lang="en-US"/>
          </a:p>
        </p:txBody>
      </p:sp>
      <p:sp>
        <p:nvSpPr>
          <p:cNvPr id="12" name="Rectangle 11">
            <a:extLst>
              <a:ext uri="{FF2B5EF4-FFF2-40B4-BE49-F238E27FC236}">
                <a16:creationId xmlns="" xmlns:a16="http://schemas.microsoft.com/office/drawing/2014/main" id="{51824D5D-4DD0-AB49-B646-DBB4AA38EFD4}"/>
              </a:ext>
            </a:extLst>
          </p:cNvPr>
          <p:cNvSpPr/>
          <p:nvPr/>
        </p:nvSpPr>
        <p:spPr>
          <a:xfrm>
            <a:off x="0" y="1040596"/>
            <a:ext cx="12192000" cy="5817403"/>
          </a:xfrm>
          <a:prstGeom prst="rect">
            <a:avLst/>
          </a:prstGeom>
          <a:solidFill>
            <a:srgbClr val="50BEC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6" name="Rectangle 5">
            <a:extLst>
              <a:ext uri="{FF2B5EF4-FFF2-40B4-BE49-F238E27FC236}">
                <a16:creationId xmlns="" xmlns:a16="http://schemas.microsoft.com/office/drawing/2014/main" id="{B34880AA-FAA2-0C44-9920-4E4FA13068A5}"/>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9" name="TextBox 8">
            <a:extLst>
              <a:ext uri="{FF2B5EF4-FFF2-40B4-BE49-F238E27FC236}">
                <a16:creationId xmlns="" xmlns:a16="http://schemas.microsoft.com/office/drawing/2014/main" id="{DE709FC0-5EF9-BF48-949D-5A629E3304C2}"/>
              </a:ext>
            </a:extLst>
          </p:cNvPr>
          <p:cNvSpPr txBox="1"/>
          <p:nvPr/>
        </p:nvSpPr>
        <p:spPr>
          <a:xfrm>
            <a:off x="267704" y="283466"/>
            <a:ext cx="1702325"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THE</a:t>
            </a:r>
          </a:p>
          <a:p>
            <a:pPr>
              <a:lnSpc>
                <a:spcPct val="90000"/>
              </a:lnSpc>
            </a:pPr>
            <a:r>
              <a:rPr lang="en-US" sz="2400" b="1" dirty="0">
                <a:solidFill>
                  <a:schemeClr val="bg1"/>
                </a:solidFill>
                <a:latin typeface="Arial" panose="020B0604020202020204" pitchFamily="34" charset="0"/>
                <a:cs typeface="Arial" panose="020B0604020202020204" pitchFamily="34" charset="0"/>
              </a:rPr>
              <a:t>MANDATE</a:t>
            </a:r>
          </a:p>
        </p:txBody>
      </p:sp>
      <p:sp>
        <p:nvSpPr>
          <p:cNvPr id="10" name="TextBox 9">
            <a:extLst>
              <a:ext uri="{FF2B5EF4-FFF2-40B4-BE49-F238E27FC236}">
                <a16:creationId xmlns="" xmlns:a16="http://schemas.microsoft.com/office/drawing/2014/main" id="{929FDF88-1D15-C141-B3EE-7F5B3BBA7ED7}"/>
              </a:ext>
            </a:extLst>
          </p:cNvPr>
          <p:cNvSpPr txBox="1"/>
          <p:nvPr/>
        </p:nvSpPr>
        <p:spPr>
          <a:xfrm>
            <a:off x="5068857" y="2686128"/>
            <a:ext cx="6143428" cy="2308324"/>
          </a:xfrm>
          <a:prstGeom prst="rect">
            <a:avLst/>
          </a:prstGeom>
          <a:noFill/>
        </p:spPr>
        <p:txBody>
          <a:bodyPr wrap="square" rtlCol="0">
            <a:spAutoFit/>
          </a:bodyPr>
          <a:lstStyle/>
          <a:p>
            <a:pPr algn="just">
              <a:defRPr/>
            </a:pPr>
            <a:r>
              <a:rPr lang="en-US" dirty="0" smtClean="0"/>
              <a:t>To make an impact in public forums such as interactions with large, unfamiliar groups at seminars, online and offline journalist interviews, etc. </a:t>
            </a:r>
            <a:endParaRPr lang="en-US" dirty="0"/>
          </a:p>
          <a:p>
            <a:pPr algn="just">
              <a:defRPr/>
            </a:pPr>
            <a:endParaRPr lang="en-US" dirty="0" smtClean="0"/>
          </a:p>
          <a:p>
            <a:pPr algn="just">
              <a:defRPr/>
            </a:pPr>
            <a:r>
              <a:rPr lang="en-US" dirty="0" smtClean="0"/>
              <a:t>To </a:t>
            </a:r>
            <a:r>
              <a:rPr lang="en-US" dirty="0"/>
              <a:t>c</a:t>
            </a:r>
            <a:r>
              <a:rPr lang="en-US" dirty="0" smtClean="0"/>
              <a:t>ombine a sharp understanding of the business along with confident communication. </a:t>
            </a:r>
          </a:p>
          <a:p>
            <a:pPr algn="just">
              <a:defRPr/>
            </a:pPr>
            <a:endParaRPr lang="en-US" dirty="0" smtClean="0"/>
          </a:p>
          <a:p>
            <a:pPr algn="just">
              <a:defRPr/>
            </a:pPr>
            <a:r>
              <a:rPr lang="en-US" dirty="0" smtClean="0"/>
              <a:t>To develop versatility and courage as a communicator.  </a:t>
            </a:r>
            <a:endParaRPr lang="en-US" dirty="0"/>
          </a:p>
        </p:txBody>
      </p:sp>
      <p:pic>
        <p:nvPicPr>
          <p:cNvPr id="11" name="Picture 10">
            <a:extLst>
              <a:ext uri="{FF2B5EF4-FFF2-40B4-BE49-F238E27FC236}">
                <a16:creationId xmlns="" xmlns:a16="http://schemas.microsoft.com/office/drawing/2014/main" id="{5BAAC2FB-409F-8741-85BA-4B39C07C79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267" b="6081"/>
          <a:stretch/>
        </p:blipFill>
        <p:spPr>
          <a:xfrm>
            <a:off x="1432560" y="2527108"/>
            <a:ext cx="2781300" cy="2560320"/>
          </a:xfrm>
          <a:prstGeom prst="rect">
            <a:avLst/>
          </a:prstGeom>
        </p:spPr>
      </p:pic>
    </p:spTree>
    <p:extLst>
      <p:ext uri="{BB962C8B-B14F-4D97-AF65-F5344CB8AC3E}">
        <p14:creationId xmlns:p14="http://schemas.microsoft.com/office/powerpoint/2010/main" val="135902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006" y="1458496"/>
            <a:ext cx="6875051" cy="5262979"/>
          </a:xfrm>
          <a:prstGeom prst="rect">
            <a:avLst/>
          </a:prstGeom>
        </p:spPr>
        <p:txBody>
          <a:bodyPr wrap="square" anchor="ctr">
            <a:spAutoFit/>
          </a:bodyPr>
          <a:lstStyle/>
          <a:p>
            <a:pPr algn="just"/>
            <a:r>
              <a:rPr lang="en-US" sz="1400" b="1" dirty="0"/>
              <a:t>The director’s job in rehearsal is to unlock the an actor’s potential and push him to deliver outstanding performances, </a:t>
            </a:r>
            <a:r>
              <a:rPr lang="en-US" sz="1400" b="1" dirty="0" smtClean="0"/>
              <a:t>our Executive </a:t>
            </a:r>
            <a:r>
              <a:rPr lang="en-US" sz="1400" b="1" dirty="0"/>
              <a:t>Coaching Experience mirrors the relationship between a theatre or film director and an actor. </a:t>
            </a:r>
            <a:r>
              <a:rPr lang="en-US" sz="1400" dirty="0"/>
              <a:t>A</a:t>
            </a:r>
            <a:r>
              <a:rPr lang="en-US" sz="1400" dirty="0" smtClean="0"/>
              <a:t>t </a:t>
            </a:r>
            <a:r>
              <a:rPr lang="en-US" sz="1400" dirty="0"/>
              <a:t>Maynard Leigh we </a:t>
            </a:r>
            <a:r>
              <a:rPr lang="en-US" sz="1400" dirty="0" smtClean="0"/>
              <a:t>take our </a:t>
            </a:r>
            <a:r>
              <a:rPr lang="en-US" sz="1400" dirty="0"/>
              <a:t>driving inspiration from the world of performing arts. This is achieved using tools such as insightful feedback, </a:t>
            </a:r>
            <a:r>
              <a:rPr lang="en-US" sz="1400" dirty="0" smtClean="0"/>
              <a:t>suggesting exercises</a:t>
            </a:r>
            <a:r>
              <a:rPr lang="en-US" sz="1400" dirty="0"/>
              <a:t>, encouraging experimentation and working in a creative partnership. This intervention provides a platform for trial </a:t>
            </a:r>
            <a:r>
              <a:rPr lang="en-US" sz="1400" dirty="0" smtClean="0"/>
              <a:t>and error</a:t>
            </a:r>
            <a:r>
              <a:rPr lang="en-US" sz="1400" dirty="0"/>
              <a:t>, which in-turn enhances the participants performance during real life scenarios</a:t>
            </a:r>
            <a:r>
              <a:rPr lang="en-US" sz="1400" dirty="0" smtClean="0"/>
              <a:t>.</a:t>
            </a:r>
          </a:p>
          <a:p>
            <a:pPr algn="just"/>
            <a:endParaRPr lang="en-US" sz="1400" dirty="0"/>
          </a:p>
          <a:p>
            <a:pPr algn="just"/>
            <a:r>
              <a:rPr lang="en-US" sz="1400" dirty="0"/>
              <a:t>Leaders can work with our coaches to develop themselves on specific areas such as “delivering an inspirational speech at a </a:t>
            </a:r>
            <a:r>
              <a:rPr lang="en-US" sz="1400" dirty="0" smtClean="0"/>
              <a:t>town hall</a:t>
            </a:r>
            <a:r>
              <a:rPr lang="en-US" sz="1400" dirty="0"/>
              <a:t>” </a:t>
            </a:r>
            <a:r>
              <a:rPr lang="en-US" sz="1400" dirty="0" smtClean="0"/>
              <a:t>, “Preparing themselves for a bigger and better role”  or </a:t>
            </a:r>
            <a:r>
              <a:rPr lang="en-US" sz="1400" dirty="0"/>
              <a:t>“preparing for leading a big change that is about to happen in the organization”. </a:t>
            </a:r>
            <a:r>
              <a:rPr lang="en-US" sz="1400" dirty="0" smtClean="0"/>
              <a:t>On </a:t>
            </a:r>
            <a:r>
              <a:rPr lang="en-US" sz="1400" dirty="0"/>
              <a:t>the other hand they can choose </a:t>
            </a:r>
            <a:r>
              <a:rPr lang="en-US" sz="1400" dirty="0" smtClean="0"/>
              <a:t>to work </a:t>
            </a:r>
            <a:r>
              <a:rPr lang="en-US" sz="1400" dirty="0"/>
              <a:t>with </a:t>
            </a:r>
            <a:r>
              <a:rPr lang="en-US" sz="1400" b="1" dirty="0"/>
              <a:t>broader subjects like developing their overall </a:t>
            </a:r>
            <a:r>
              <a:rPr lang="en-US" sz="1400" b="1" dirty="0" smtClean="0"/>
              <a:t>impact. </a:t>
            </a:r>
            <a:r>
              <a:rPr lang="en-US" sz="1400" dirty="0"/>
              <a:t>We believe that </a:t>
            </a:r>
            <a:r>
              <a:rPr lang="en-US" sz="1400" dirty="0" smtClean="0"/>
              <a:t>leadership, communication</a:t>
            </a:r>
            <a:r>
              <a:rPr lang="en-US" sz="1400" dirty="0"/>
              <a:t>, impact, performance happen in the body and in the being. Therefore, our </a:t>
            </a:r>
            <a:r>
              <a:rPr lang="en-US" sz="1400" dirty="0" smtClean="0"/>
              <a:t>coaching </a:t>
            </a:r>
            <a:r>
              <a:rPr lang="en-US" sz="1400" dirty="0"/>
              <a:t>sessions go beyond </a:t>
            </a:r>
            <a:r>
              <a:rPr lang="en-US" sz="1400" dirty="0" smtClean="0"/>
              <a:t>the simple </a:t>
            </a:r>
            <a:r>
              <a:rPr lang="en-US" sz="1400" dirty="0"/>
              <a:t>question-based conversation, exploring barriers to high performance; </a:t>
            </a:r>
            <a:r>
              <a:rPr lang="en-US" sz="1400" dirty="0" smtClean="0"/>
              <a:t>our </a:t>
            </a:r>
            <a:r>
              <a:rPr lang="en-US" sz="1400" dirty="0" err="1"/>
              <a:t>coachees</a:t>
            </a:r>
            <a:r>
              <a:rPr lang="en-US" sz="1400" dirty="0"/>
              <a:t> get on their feet and try things </a:t>
            </a:r>
            <a:r>
              <a:rPr lang="en-US" sz="1400" dirty="0" smtClean="0"/>
              <a:t>out. They </a:t>
            </a:r>
            <a:r>
              <a:rPr lang="en-US" sz="1400" dirty="0" err="1"/>
              <a:t>practise</a:t>
            </a:r>
            <a:r>
              <a:rPr lang="en-US" sz="1400" dirty="0"/>
              <a:t>, feel &amp; actually experience new ways of doing things in-turn expanding their range and </a:t>
            </a:r>
            <a:r>
              <a:rPr lang="en-US" sz="1400" dirty="0" smtClean="0"/>
              <a:t>capability. While </a:t>
            </a:r>
            <a:r>
              <a:rPr lang="en-US" sz="1400" dirty="0"/>
              <a:t>some of the session will crucially involve an in-depth conversation exploring the depth and dimensions of the issue at hand</a:t>
            </a:r>
            <a:r>
              <a:rPr lang="en-US" sz="1400" dirty="0" smtClean="0"/>
              <a:t>,  its </a:t>
            </a:r>
            <a:r>
              <a:rPr lang="en-US" sz="1400" dirty="0"/>
              <a:t>ramifications and ones thinking about it. It will also take the participant into the realm of experience. It will explore </a:t>
            </a:r>
            <a:r>
              <a:rPr lang="en-US" sz="1400" dirty="0" smtClean="0"/>
              <a:t>their emotional </a:t>
            </a:r>
            <a:r>
              <a:rPr lang="en-US" sz="1400" dirty="0"/>
              <a:t>states and the way the choose to express it. It will, more than likely, provide potential opportunities for them </a:t>
            </a:r>
            <a:r>
              <a:rPr lang="en-US" sz="1400" dirty="0" smtClean="0"/>
              <a:t>to experiment </a:t>
            </a:r>
            <a:r>
              <a:rPr lang="en-US" sz="1400" dirty="0"/>
              <a:t>with alternative </a:t>
            </a:r>
            <a:r>
              <a:rPr lang="en-US" sz="1400" dirty="0" err="1"/>
              <a:t>behaviours</a:t>
            </a:r>
            <a:r>
              <a:rPr lang="en-US" sz="1400" dirty="0"/>
              <a:t> and rehearse in anticipated situations. Whatever else, it will certainly be an experience </a:t>
            </a:r>
            <a:r>
              <a:rPr lang="en-US" sz="1400" dirty="0" smtClean="0"/>
              <a:t>– one </a:t>
            </a:r>
            <a:r>
              <a:rPr lang="en-US" sz="1400" dirty="0"/>
              <a:t>that comes out of the dynamic creative partnership between the coach and the participant.</a:t>
            </a:r>
            <a:endParaRPr lang="en-US" sz="1200" dirty="0">
              <a:solidFill>
                <a:srgbClr val="006666"/>
              </a:solidFill>
              <a:ea typeface="Times New Roman" panose="02020603050405020304" pitchFamily="18" charset="0"/>
            </a:endParaRPr>
          </a:p>
        </p:txBody>
      </p:sp>
      <p:sp>
        <p:nvSpPr>
          <p:cNvPr id="8" name="Slide Number Placeholder 11">
            <a:extLst>
              <a:ext uri="{FF2B5EF4-FFF2-40B4-BE49-F238E27FC236}">
                <a16:creationId xmlns="" xmlns:a16="http://schemas.microsoft.com/office/drawing/2014/main" id="{B247414E-D639-4E2B-BAA7-187E6A488DA5}"/>
              </a:ext>
            </a:extLst>
          </p:cNvPr>
          <p:cNvSpPr>
            <a:spLocks noGrp="1"/>
          </p:cNvSpPr>
          <p:nvPr>
            <p:ph type="sldNum" sz="quarter" idx="12"/>
          </p:nvPr>
        </p:nvSpPr>
        <p:spPr>
          <a:xfrm>
            <a:off x="8610600" y="6356350"/>
            <a:ext cx="2743200" cy="365125"/>
          </a:xfrm>
        </p:spPr>
        <p:txBody>
          <a:bodyPr/>
          <a:lstStyle/>
          <a:p>
            <a:fld id="{413B3636-6C0C-4689-A067-28AF9B20F45A}" type="slidenum">
              <a:rPr lang="en-US" smtClean="0"/>
              <a:t>5</a:t>
            </a:fld>
            <a:endParaRPr lang="en-US"/>
          </a:p>
        </p:txBody>
      </p:sp>
      <p:sp>
        <p:nvSpPr>
          <p:cNvPr id="6" name="Rectangle 5">
            <a:extLst>
              <a:ext uri="{FF2B5EF4-FFF2-40B4-BE49-F238E27FC236}">
                <a16:creationId xmlns="" xmlns:a16="http://schemas.microsoft.com/office/drawing/2014/main" id="{B34880AA-FAA2-0C44-9920-4E4FA13068A5}"/>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9" name="TextBox 8">
            <a:extLst>
              <a:ext uri="{FF2B5EF4-FFF2-40B4-BE49-F238E27FC236}">
                <a16:creationId xmlns="" xmlns:a16="http://schemas.microsoft.com/office/drawing/2014/main" id="{DE709FC0-5EF9-BF48-949D-5A629E3304C2}"/>
              </a:ext>
            </a:extLst>
          </p:cNvPr>
          <p:cNvSpPr txBox="1"/>
          <p:nvPr/>
        </p:nvSpPr>
        <p:spPr>
          <a:xfrm>
            <a:off x="267704" y="283466"/>
            <a:ext cx="5027915"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EXECUTIVE COACHING </a:t>
            </a:r>
          </a:p>
          <a:p>
            <a:pPr>
              <a:lnSpc>
                <a:spcPct val="90000"/>
              </a:lnSpc>
            </a:pPr>
            <a:r>
              <a:rPr lang="en-US" sz="2400" b="1" dirty="0">
                <a:solidFill>
                  <a:schemeClr val="bg1"/>
                </a:solidFill>
                <a:latin typeface="Arial" panose="020B0604020202020204" pitchFamily="34" charset="0"/>
                <a:cs typeface="Arial" panose="020B0604020202020204" pitchFamily="34" charset="0"/>
              </a:rPr>
              <a:t>FROM  MAYNARD LEIGH’S LENS</a:t>
            </a:r>
          </a:p>
        </p:txBody>
      </p:sp>
      <p:pic>
        <p:nvPicPr>
          <p:cNvPr id="10" name="Picture 2" descr="http://www.merryross.com/assets/playback_scarf.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13726" y="1961259"/>
            <a:ext cx="3578342" cy="359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93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B4A1B28-AF16-2F42-B484-E3CD6D32D1D8}"/>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9A071EA1-2CEF-0243-93B9-CC34DC8AAB10}"/>
              </a:ext>
            </a:extLst>
          </p:cNvPr>
          <p:cNvSpPr txBox="1"/>
          <p:nvPr/>
        </p:nvSpPr>
        <p:spPr>
          <a:xfrm>
            <a:off x="267704" y="283466"/>
            <a:ext cx="1673856" cy="757130"/>
          </a:xfrm>
          <a:prstGeom prst="rect">
            <a:avLst/>
          </a:prstGeom>
          <a:noFill/>
        </p:spPr>
        <p:txBody>
          <a:bodyPr wrap="none" rtlCol="0">
            <a:spAutoFit/>
          </a:bodyPr>
          <a:lstStyle/>
          <a:p>
            <a:pPr>
              <a:lnSpc>
                <a:spcPct val="90000"/>
              </a:lnSpc>
            </a:pPr>
            <a:r>
              <a:rPr lang="en-US" sz="2400" b="1" dirty="0">
                <a:solidFill>
                  <a:schemeClr val="bg1"/>
                </a:solidFill>
                <a:latin typeface="Arial" panose="020B0604020202020204" pitchFamily="34" charset="0"/>
                <a:cs typeface="Arial" panose="020B0604020202020204" pitchFamily="34" charset="0"/>
              </a:rPr>
              <a:t>THE</a:t>
            </a:r>
          </a:p>
          <a:p>
            <a:pPr>
              <a:lnSpc>
                <a:spcPct val="90000"/>
              </a:lnSpc>
            </a:pPr>
            <a:r>
              <a:rPr lang="en-US" sz="2400" b="1" dirty="0">
                <a:solidFill>
                  <a:schemeClr val="bg1"/>
                </a:solidFill>
                <a:latin typeface="Arial" panose="020B0604020202020204" pitchFamily="34" charset="0"/>
                <a:cs typeface="Arial" panose="020B0604020202020204" pitchFamily="34" charset="0"/>
              </a:rPr>
              <a:t>JOURNEY</a:t>
            </a:r>
          </a:p>
        </p:txBody>
      </p:sp>
      <p:pic>
        <p:nvPicPr>
          <p:cNvPr id="9" name="Picture 8">
            <a:extLst>
              <a:ext uri="{FF2B5EF4-FFF2-40B4-BE49-F238E27FC236}">
                <a16:creationId xmlns="" xmlns:a16="http://schemas.microsoft.com/office/drawing/2014/main" id="{649CE675-1E93-6D41-9289-86417F8CD9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08631" y="3739445"/>
            <a:ext cx="2921117" cy="1609664"/>
          </a:xfrm>
          <a:prstGeom prst="rect">
            <a:avLst/>
          </a:prstGeom>
        </p:spPr>
      </p:pic>
      <p:sp>
        <p:nvSpPr>
          <p:cNvPr id="14" name="TextBox 13">
            <a:extLst>
              <a:ext uri="{FF2B5EF4-FFF2-40B4-BE49-F238E27FC236}">
                <a16:creationId xmlns="" xmlns:a16="http://schemas.microsoft.com/office/drawing/2014/main" id="{8C9DAD81-6F46-0F44-83B1-10C2BE608B28}"/>
              </a:ext>
            </a:extLst>
          </p:cNvPr>
          <p:cNvSpPr txBox="1"/>
          <p:nvPr/>
        </p:nvSpPr>
        <p:spPr>
          <a:xfrm>
            <a:off x="5813240" y="4273791"/>
            <a:ext cx="3467270" cy="535531"/>
          </a:xfrm>
          <a:prstGeom prst="rect">
            <a:avLst/>
          </a:prstGeom>
          <a:noFill/>
        </p:spPr>
        <p:txBody>
          <a:bodyPr wrap="square" rtlCol="0">
            <a:spAutoFit/>
          </a:bodyPr>
          <a:lstStyle/>
          <a:p>
            <a:pPr algn="ctr">
              <a:lnSpc>
                <a:spcPct val="90000"/>
              </a:lnSpc>
            </a:pPr>
            <a:r>
              <a:rPr lang="en-US" sz="1600" b="1" dirty="0" smtClean="0">
                <a:solidFill>
                  <a:schemeClr val="bg1"/>
                </a:solidFill>
                <a:cs typeface="Arial" panose="020B0604020202020204" pitchFamily="34" charset="0"/>
              </a:rPr>
              <a:t>COACHING </a:t>
            </a:r>
            <a:endParaRPr lang="en-US" sz="1600" b="1" dirty="0">
              <a:solidFill>
                <a:schemeClr val="bg1"/>
              </a:solidFill>
              <a:cs typeface="Arial" panose="020B0604020202020204" pitchFamily="34" charset="0"/>
            </a:endParaRPr>
          </a:p>
          <a:p>
            <a:pPr algn="ctr">
              <a:lnSpc>
                <a:spcPct val="90000"/>
              </a:lnSpc>
            </a:pPr>
            <a:r>
              <a:rPr lang="en-US" sz="1600" b="1" dirty="0">
                <a:solidFill>
                  <a:schemeClr val="bg1"/>
                </a:solidFill>
                <a:cs typeface="Arial" panose="020B0604020202020204" pitchFamily="34" charset="0"/>
              </a:rPr>
              <a:t>SESSIONS</a:t>
            </a:r>
          </a:p>
        </p:txBody>
      </p:sp>
      <p:pic>
        <p:nvPicPr>
          <p:cNvPr id="11" name="Picture 10">
            <a:extLst>
              <a:ext uri="{FF2B5EF4-FFF2-40B4-BE49-F238E27FC236}">
                <a16:creationId xmlns="" xmlns:a16="http://schemas.microsoft.com/office/drawing/2014/main" id="{D453ED49-B888-904F-B0E7-FF8F17A9DF9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47533" y="3712431"/>
            <a:ext cx="2921117" cy="1609664"/>
          </a:xfrm>
          <a:prstGeom prst="rect">
            <a:avLst/>
          </a:prstGeom>
        </p:spPr>
      </p:pic>
      <p:sp>
        <p:nvSpPr>
          <p:cNvPr id="15" name="TextBox 14">
            <a:extLst>
              <a:ext uri="{FF2B5EF4-FFF2-40B4-BE49-F238E27FC236}">
                <a16:creationId xmlns="" xmlns:a16="http://schemas.microsoft.com/office/drawing/2014/main" id="{709FB34A-A535-D448-8AE0-EDB35943F634}"/>
              </a:ext>
            </a:extLst>
          </p:cNvPr>
          <p:cNvSpPr txBox="1"/>
          <p:nvPr/>
        </p:nvSpPr>
        <p:spPr>
          <a:xfrm>
            <a:off x="2422170" y="4075102"/>
            <a:ext cx="3467270" cy="761234"/>
          </a:xfrm>
          <a:prstGeom prst="rect">
            <a:avLst/>
          </a:prstGeom>
          <a:noFill/>
        </p:spPr>
        <p:txBody>
          <a:bodyPr wrap="square" rtlCol="0">
            <a:spAutoFit/>
          </a:bodyPr>
          <a:lstStyle/>
          <a:p>
            <a:pPr algn="ctr">
              <a:lnSpc>
                <a:spcPct val="90000"/>
              </a:lnSpc>
            </a:pPr>
            <a:r>
              <a:rPr lang="en-US" sz="1600" b="1" dirty="0" smtClean="0">
                <a:solidFill>
                  <a:schemeClr val="bg1"/>
                </a:solidFill>
                <a:cs typeface="Arial" panose="020B0604020202020204" pitchFamily="34" charset="0"/>
              </a:rPr>
              <a:t>NEED </a:t>
            </a:r>
          </a:p>
          <a:p>
            <a:pPr algn="ctr">
              <a:lnSpc>
                <a:spcPct val="90000"/>
              </a:lnSpc>
            </a:pPr>
            <a:r>
              <a:rPr lang="en-US" sz="1600" b="1" dirty="0" smtClean="0">
                <a:solidFill>
                  <a:schemeClr val="bg1"/>
                </a:solidFill>
                <a:cs typeface="Arial" panose="020B0604020202020204" pitchFamily="34" charset="0"/>
              </a:rPr>
              <a:t>GATHERING</a:t>
            </a:r>
          </a:p>
          <a:p>
            <a:pPr algn="ctr">
              <a:lnSpc>
                <a:spcPct val="90000"/>
              </a:lnSpc>
            </a:pPr>
            <a:r>
              <a:rPr lang="en-US" sz="1600" b="1" dirty="0" smtClean="0">
                <a:solidFill>
                  <a:schemeClr val="bg1"/>
                </a:solidFill>
                <a:cs typeface="Arial" panose="020B0604020202020204" pitchFamily="34" charset="0"/>
              </a:rPr>
              <a:t> MEETING</a:t>
            </a:r>
            <a:endParaRPr lang="en-US" sz="1600" b="1" dirty="0">
              <a:solidFill>
                <a:schemeClr val="bg1"/>
              </a:solidFill>
              <a:cs typeface="Arial" panose="020B0604020202020204" pitchFamily="34" charset="0"/>
            </a:endParaRPr>
          </a:p>
        </p:txBody>
      </p:sp>
      <p:sp>
        <p:nvSpPr>
          <p:cNvPr id="2" name="Slide Number Placeholder 1"/>
          <p:cNvSpPr>
            <a:spLocks noGrp="1"/>
          </p:cNvSpPr>
          <p:nvPr>
            <p:ph type="sldNum" sz="quarter" idx="12"/>
          </p:nvPr>
        </p:nvSpPr>
        <p:spPr>
          <a:xfrm>
            <a:off x="8596086" y="5891892"/>
            <a:ext cx="2743200" cy="365125"/>
          </a:xfrm>
        </p:spPr>
        <p:txBody>
          <a:bodyPr/>
          <a:lstStyle/>
          <a:p>
            <a:fld id="{3A2EF747-258A-3943-934E-3A06F3E9000D}" type="slidenum">
              <a:rPr lang="en-US" smtClean="0"/>
              <a:t>6</a:t>
            </a:fld>
            <a:endParaRPr lang="en-US"/>
          </a:p>
        </p:txBody>
      </p:sp>
      <p:pic>
        <p:nvPicPr>
          <p:cNvPr id="21" name="Picture 20">
            <a:extLst>
              <a:ext uri="{FF2B5EF4-FFF2-40B4-BE49-F238E27FC236}">
                <a16:creationId xmlns="" xmlns:a16="http://schemas.microsoft.com/office/drawing/2014/main" id="{88244140-6987-6A42-BEAF-034EDA5D39B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20010" y="1757535"/>
            <a:ext cx="1586459" cy="2535225"/>
          </a:xfrm>
          <a:prstGeom prst="rect">
            <a:avLst/>
          </a:prstGeom>
        </p:spPr>
      </p:pic>
      <p:pic>
        <p:nvPicPr>
          <p:cNvPr id="23" name="Picture 22">
            <a:extLst>
              <a:ext uri="{FF2B5EF4-FFF2-40B4-BE49-F238E27FC236}">
                <a16:creationId xmlns="" xmlns:a16="http://schemas.microsoft.com/office/drawing/2014/main" id="{D0A86F5C-8787-004B-9833-5A40F9E908A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22523" y="1738566"/>
            <a:ext cx="1547772" cy="2473400"/>
          </a:xfrm>
          <a:prstGeom prst="rect">
            <a:avLst/>
          </a:prstGeom>
        </p:spPr>
      </p:pic>
      <p:pic>
        <p:nvPicPr>
          <p:cNvPr id="25" name="Picture 24">
            <a:extLst>
              <a:ext uri="{FF2B5EF4-FFF2-40B4-BE49-F238E27FC236}">
                <a16:creationId xmlns="" xmlns:a16="http://schemas.microsoft.com/office/drawing/2014/main" id="{001FB051-46CB-5946-BA3B-D762EF63278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57683" y="1741268"/>
            <a:ext cx="1593261" cy="2546093"/>
          </a:xfrm>
          <a:prstGeom prst="rect">
            <a:avLst/>
          </a:prstGeom>
        </p:spPr>
      </p:pic>
    </p:spTree>
    <p:extLst>
      <p:ext uri="{BB962C8B-B14F-4D97-AF65-F5344CB8AC3E}">
        <p14:creationId xmlns:p14="http://schemas.microsoft.com/office/powerpoint/2010/main" val="279792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3141" y="123074"/>
            <a:ext cx="3414333" cy="890115"/>
          </a:xfrm>
          <a:prstGeom prst="rect">
            <a:avLst/>
          </a:prstGeom>
          <a:noFill/>
        </p:spPr>
        <p:txBody>
          <a:bodyPr wrap="none" rtlCol="0">
            <a:spAutoFit/>
          </a:bodyPr>
          <a:lstStyle/>
          <a:p>
            <a:pPr>
              <a:lnSpc>
                <a:spcPct val="90000"/>
              </a:lnSpc>
            </a:pPr>
            <a:r>
              <a:rPr lang="en-US" sz="2880" dirty="0">
                <a:solidFill>
                  <a:schemeClr val="bg1"/>
                </a:solidFill>
                <a:latin typeface="Roboto Black"/>
                <a:cs typeface="Roboto Black"/>
              </a:rPr>
              <a:t>IMPLEMENTATION</a:t>
            </a:r>
          </a:p>
          <a:p>
            <a:pPr>
              <a:lnSpc>
                <a:spcPct val="90000"/>
              </a:lnSpc>
            </a:pPr>
            <a:r>
              <a:rPr lang="en-US" sz="2880" dirty="0">
                <a:solidFill>
                  <a:schemeClr val="bg1"/>
                </a:solidFill>
                <a:latin typeface="Roboto Black"/>
                <a:cs typeface="Roboto Black"/>
              </a:rPr>
              <a:t>DAY</a:t>
            </a:r>
          </a:p>
        </p:txBody>
      </p:sp>
      <p:sp>
        <p:nvSpPr>
          <p:cNvPr id="9" name="Rectangle 8">
            <a:extLst>
              <a:ext uri="{FF2B5EF4-FFF2-40B4-BE49-F238E27FC236}">
                <a16:creationId xmlns="" xmlns:a16="http://schemas.microsoft.com/office/drawing/2014/main" id="{2126628E-FF57-CB40-A3D4-10FE8D3B3FCC}"/>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10" name="TextBox 9">
            <a:extLst>
              <a:ext uri="{FF2B5EF4-FFF2-40B4-BE49-F238E27FC236}">
                <a16:creationId xmlns="" xmlns:a16="http://schemas.microsoft.com/office/drawing/2014/main" id="{CE01F08D-05B8-8845-9248-022DA0FA0564}"/>
              </a:ext>
            </a:extLst>
          </p:cNvPr>
          <p:cNvSpPr txBox="1"/>
          <p:nvPr/>
        </p:nvSpPr>
        <p:spPr>
          <a:xfrm>
            <a:off x="267704" y="283466"/>
            <a:ext cx="1860305" cy="763286"/>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COACHING</a:t>
            </a:r>
            <a:endParaRPr lang="en-US" sz="2400" b="1" dirty="0">
              <a:solidFill>
                <a:schemeClr val="bg1"/>
              </a:solidFill>
              <a:latin typeface="Arial" panose="020B0604020202020204" pitchFamily="34" charset="0"/>
              <a:cs typeface="Arial" panose="020B0604020202020204" pitchFamily="34" charset="0"/>
            </a:endParaRPr>
          </a:p>
          <a:p>
            <a:pPr>
              <a:lnSpc>
                <a:spcPct val="90000"/>
              </a:lnSpc>
            </a:pPr>
            <a:r>
              <a:rPr lang="en-US" sz="2400" b="1" dirty="0">
                <a:solidFill>
                  <a:schemeClr val="bg1"/>
                </a:solidFill>
                <a:latin typeface="Arial" panose="020B0604020202020204" pitchFamily="34" charset="0"/>
                <a:cs typeface="Arial" panose="020B0604020202020204" pitchFamily="34" charset="0"/>
              </a:rPr>
              <a:t>SESSIONS</a:t>
            </a:r>
          </a:p>
        </p:txBody>
      </p:sp>
      <p:sp>
        <p:nvSpPr>
          <p:cNvPr id="2" name="Rectangle 1">
            <a:extLst>
              <a:ext uri="{FF2B5EF4-FFF2-40B4-BE49-F238E27FC236}">
                <a16:creationId xmlns="" xmlns:a16="http://schemas.microsoft.com/office/drawing/2014/main" id="{30DE12E8-1EFF-CD4A-BCD1-7A898BF23FE7}"/>
              </a:ext>
            </a:extLst>
          </p:cNvPr>
          <p:cNvSpPr/>
          <p:nvPr/>
        </p:nvSpPr>
        <p:spPr>
          <a:xfrm>
            <a:off x="719138" y="1834936"/>
            <a:ext cx="7251947" cy="3693319"/>
          </a:xfrm>
          <a:prstGeom prst="rect">
            <a:avLst/>
          </a:prstGeom>
        </p:spPr>
        <p:txBody>
          <a:bodyPr wrap="square">
            <a:spAutoFit/>
          </a:bodyPr>
          <a:lstStyle/>
          <a:p>
            <a:pPr algn="just">
              <a:defRPr/>
            </a:pPr>
            <a:r>
              <a:rPr lang="en-US" dirty="0"/>
              <a:t>Participants embarks on the Executive Coaching Journey. For this particular coaching partnership we suggest</a:t>
            </a:r>
            <a:r>
              <a:rPr lang="en-US" dirty="0" smtClean="0"/>
              <a:t>:</a:t>
            </a:r>
            <a:endParaRPr lang="en-US" dirty="0"/>
          </a:p>
          <a:p>
            <a:pPr marL="285750" indent="-285750" algn="just">
              <a:buFont typeface="Arial" panose="020B0604020202020204" pitchFamily="34" charset="0"/>
              <a:buChar char="•"/>
              <a:defRPr/>
            </a:pPr>
            <a:r>
              <a:rPr lang="en-US" dirty="0"/>
              <a:t>8</a:t>
            </a:r>
            <a:r>
              <a:rPr lang="en-US" dirty="0" smtClean="0"/>
              <a:t> one-on-one coaching sessions, followed by 4 tentative sessions if needed. </a:t>
            </a:r>
          </a:p>
          <a:p>
            <a:pPr marL="285750" indent="-285750" algn="just">
              <a:buFont typeface="Arial" panose="020B0604020202020204" pitchFamily="34" charset="0"/>
              <a:buChar char="•"/>
              <a:defRPr/>
            </a:pPr>
            <a:r>
              <a:rPr lang="en-US" dirty="0" smtClean="0"/>
              <a:t>Each </a:t>
            </a:r>
            <a:r>
              <a:rPr lang="en-US" dirty="0" smtClean="0"/>
              <a:t>coaching session would  be for 90 minutes </a:t>
            </a:r>
            <a:r>
              <a:rPr lang="en-US" dirty="0" smtClean="0"/>
              <a:t>based on the mandate shared with the coach. </a:t>
            </a:r>
          </a:p>
          <a:p>
            <a:pPr marL="285750" indent="-285750" algn="just">
              <a:buFont typeface="Arial" panose="020B0604020202020204" pitchFamily="34" charset="0"/>
              <a:buChar char="•"/>
              <a:defRPr/>
            </a:pPr>
            <a:r>
              <a:rPr lang="en-US" dirty="0" smtClean="0"/>
              <a:t>The </a:t>
            </a:r>
            <a:r>
              <a:rPr lang="en-US" dirty="0"/>
              <a:t>participant will get assignments, reading tasks and action steps to </a:t>
            </a:r>
            <a:r>
              <a:rPr lang="en-US" dirty="0" smtClean="0"/>
              <a:t>do </a:t>
            </a:r>
            <a:r>
              <a:rPr lang="en-US" dirty="0"/>
              <a:t>between two sessions</a:t>
            </a:r>
          </a:p>
          <a:p>
            <a:pPr marL="285750" indent="-285750" algn="just">
              <a:buFont typeface="Arial" panose="020B0604020202020204" pitchFamily="34" charset="0"/>
              <a:buChar char="•"/>
              <a:defRPr/>
            </a:pPr>
            <a:r>
              <a:rPr lang="en-US" dirty="0"/>
              <a:t>These sessions will allow the coach &amp; the executive to delve deeper into the area of </a:t>
            </a:r>
            <a:r>
              <a:rPr lang="en-US" dirty="0" smtClean="0"/>
              <a:t>impact, influence and pitching. As </a:t>
            </a:r>
            <a:r>
              <a:rPr lang="en-US" dirty="0"/>
              <a:t>the sessions progress </a:t>
            </a:r>
            <a:r>
              <a:rPr lang="en-US" dirty="0" smtClean="0"/>
              <a:t>and they go through mock presentations, the participants would </a:t>
            </a:r>
            <a:r>
              <a:rPr lang="en-US" dirty="0"/>
              <a:t>be better suited to practice the learning and revisit what worked &amp; what could be better when the learnings were implemented</a:t>
            </a:r>
          </a:p>
        </p:txBody>
      </p:sp>
      <p:pic>
        <p:nvPicPr>
          <p:cNvPr id="4" name="Picture 3">
            <a:extLst>
              <a:ext uri="{FF2B5EF4-FFF2-40B4-BE49-F238E27FC236}">
                <a16:creationId xmlns="" xmlns:a16="http://schemas.microsoft.com/office/drawing/2014/main" id="{E6CD4851-8777-6C43-8C5D-7E2F8BA89F34}"/>
              </a:ext>
            </a:extLst>
          </p:cNvPr>
          <p:cNvPicPr>
            <a:picLocks noChangeAspect="1"/>
          </p:cNvPicPr>
          <p:nvPr/>
        </p:nvPicPr>
        <p:blipFill>
          <a:blip r:embed="rId2"/>
          <a:stretch>
            <a:fillRect/>
          </a:stretch>
        </p:blipFill>
        <p:spPr>
          <a:xfrm>
            <a:off x="8293034" y="2104677"/>
            <a:ext cx="2833774" cy="2238681"/>
          </a:xfrm>
          <a:prstGeom prst="rect">
            <a:avLst/>
          </a:prstGeom>
        </p:spPr>
      </p:pic>
      <p:sp>
        <p:nvSpPr>
          <p:cNvPr id="3" name="Slide Number Placeholder 2"/>
          <p:cNvSpPr>
            <a:spLocks noGrp="1"/>
          </p:cNvSpPr>
          <p:nvPr>
            <p:ph type="sldNum" sz="quarter" idx="12"/>
          </p:nvPr>
        </p:nvSpPr>
        <p:spPr/>
        <p:txBody>
          <a:bodyPr/>
          <a:lstStyle/>
          <a:p>
            <a:fld id="{3A2EF747-258A-3943-934E-3A06F3E9000D}" type="slidenum">
              <a:rPr lang="en-US" smtClean="0"/>
              <a:t>7</a:t>
            </a:fld>
            <a:endParaRPr lang="en-US" dirty="0"/>
          </a:p>
        </p:txBody>
      </p:sp>
      <p:sp>
        <p:nvSpPr>
          <p:cNvPr id="11" name="TextBox 10">
            <a:extLst>
              <a:ext uri="{FF2B5EF4-FFF2-40B4-BE49-F238E27FC236}">
                <a16:creationId xmlns="" xmlns:a16="http://schemas.microsoft.com/office/drawing/2014/main" id="{72B2FABF-825C-654B-B685-E366688B5C35}"/>
              </a:ext>
            </a:extLst>
          </p:cNvPr>
          <p:cNvSpPr txBox="1"/>
          <p:nvPr/>
        </p:nvSpPr>
        <p:spPr>
          <a:xfrm>
            <a:off x="565201" y="5629542"/>
            <a:ext cx="1738836" cy="6740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01. FOUR &lt;4&gt; </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Coaching sessions</a:t>
            </a:r>
          </a:p>
        </p:txBody>
      </p:sp>
      <p:sp>
        <p:nvSpPr>
          <p:cNvPr id="13" name="TextBox 12">
            <a:extLst>
              <a:ext uri="{FF2B5EF4-FFF2-40B4-BE49-F238E27FC236}">
                <a16:creationId xmlns="" xmlns:a16="http://schemas.microsoft.com/office/drawing/2014/main" id="{8EB94143-DFCB-434C-84C8-898A2F100CE0}"/>
              </a:ext>
            </a:extLst>
          </p:cNvPr>
          <p:cNvSpPr txBox="1"/>
          <p:nvPr/>
        </p:nvSpPr>
        <p:spPr>
          <a:xfrm>
            <a:off x="2524021" y="5623214"/>
            <a:ext cx="1738836" cy="6740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02. Mock Presentations</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With stakeholders</a:t>
            </a:r>
          </a:p>
        </p:txBody>
      </p:sp>
      <p:sp>
        <p:nvSpPr>
          <p:cNvPr id="19" name="TextBox 18">
            <a:extLst>
              <a:ext uri="{FF2B5EF4-FFF2-40B4-BE49-F238E27FC236}">
                <a16:creationId xmlns="" xmlns:a16="http://schemas.microsoft.com/office/drawing/2014/main" id="{BA58409F-48A9-B848-8A67-0388E7C12A1A}"/>
              </a:ext>
            </a:extLst>
          </p:cNvPr>
          <p:cNvSpPr txBox="1"/>
          <p:nvPr/>
        </p:nvSpPr>
        <p:spPr>
          <a:xfrm>
            <a:off x="7971085" y="5629542"/>
            <a:ext cx="1738836" cy="6740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05. FOUR &lt;4&gt; </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Coaching sessions</a:t>
            </a:r>
          </a:p>
        </p:txBody>
      </p:sp>
      <p:sp>
        <p:nvSpPr>
          <p:cNvPr id="21" name="TextBox 20">
            <a:extLst>
              <a:ext uri="{FF2B5EF4-FFF2-40B4-BE49-F238E27FC236}">
                <a16:creationId xmlns="" xmlns:a16="http://schemas.microsoft.com/office/drawing/2014/main" id="{B6C50AC4-1197-EE46-BBA5-FA1CB73455C8}"/>
              </a:ext>
            </a:extLst>
          </p:cNvPr>
          <p:cNvSpPr txBox="1"/>
          <p:nvPr/>
        </p:nvSpPr>
        <p:spPr>
          <a:xfrm>
            <a:off x="9929905" y="5623214"/>
            <a:ext cx="1738836" cy="674031"/>
          </a:xfrm>
          <a:prstGeom prst="rect">
            <a:avLst/>
          </a:prstGeom>
          <a:noFill/>
        </p:spPr>
        <p:txBody>
          <a:bodyPr wrap="square" rtlCol="0">
            <a:spAutoFit/>
          </a:bodyPr>
          <a:lstStyle/>
          <a:p>
            <a:pPr algn="ctr">
              <a:lnSpc>
                <a:spcPct val="90000"/>
              </a:lnSpc>
            </a:pPr>
            <a:r>
              <a:rPr lang="en-US" sz="1400" b="1" dirty="0">
                <a:solidFill>
                  <a:schemeClr val="bg1"/>
                </a:solidFill>
                <a:latin typeface="Arial" panose="020B0604020202020204" pitchFamily="34" charset="0"/>
                <a:cs typeface="Arial" panose="020B0604020202020204" pitchFamily="34" charset="0"/>
              </a:rPr>
              <a:t>06. Mock Presentations</a:t>
            </a:r>
          </a:p>
          <a:p>
            <a:pPr algn="ctr">
              <a:lnSpc>
                <a:spcPct val="90000"/>
              </a:lnSpc>
            </a:pPr>
            <a:r>
              <a:rPr lang="en-US" sz="1400" b="1" dirty="0">
                <a:solidFill>
                  <a:schemeClr val="bg1"/>
                </a:solidFill>
                <a:latin typeface="Arial" panose="020B0604020202020204" pitchFamily="34" charset="0"/>
                <a:cs typeface="Arial" panose="020B0604020202020204" pitchFamily="34" charset="0"/>
              </a:rPr>
              <a:t>With </a:t>
            </a:r>
            <a:r>
              <a:rPr lang="en-US" sz="1400" b="1" dirty="0" smtClean="0">
                <a:solidFill>
                  <a:schemeClr val="bg1"/>
                </a:solidFill>
                <a:latin typeface="Arial" panose="020B0604020202020204" pitchFamily="34" charset="0"/>
                <a:cs typeface="Arial" panose="020B0604020202020204" pitchFamily="34" charset="0"/>
              </a:rPr>
              <a:t>stakeholders</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92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uk-UA" smtClean="0"/>
              <a:pPr/>
              <a:t>8</a:t>
            </a:fld>
            <a:endParaRPr lang="uk-UA"/>
          </a:p>
        </p:txBody>
      </p:sp>
      <p:pic>
        <p:nvPicPr>
          <p:cNvPr id="4" name="Picture 3" descr="C:\Users\admin\Desktop\313.jpg"/>
          <p:cNvPicPr>
            <a:picLocks noChangeAspect="1" noChangeArrowheads="1"/>
          </p:cNvPicPr>
          <p:nvPr/>
        </p:nvPicPr>
        <p:blipFill>
          <a:blip r:embed="rId2" cstate="print"/>
          <a:srcRect/>
          <a:stretch>
            <a:fillRect/>
          </a:stretch>
        </p:blipFill>
        <p:spPr bwMode="auto">
          <a:xfrm>
            <a:off x="1741168" y="1990481"/>
            <a:ext cx="4732500" cy="1769160"/>
          </a:xfrm>
          <a:prstGeom prst="rect">
            <a:avLst/>
          </a:prstGeom>
          <a:ln>
            <a:noFill/>
          </a:ln>
          <a:effectLst>
            <a:softEdge rad="112500"/>
          </a:effectLst>
        </p:spPr>
      </p:pic>
      <p:pic>
        <p:nvPicPr>
          <p:cNvPr id="5"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73668" y="1990481"/>
            <a:ext cx="4020672" cy="1769160"/>
          </a:xfrm>
          <a:prstGeom prst="rect">
            <a:avLst/>
          </a:prstGeom>
          <a:noFill/>
          <a:ln w="9525">
            <a:noFill/>
            <a:miter lim="800000"/>
            <a:headEnd/>
            <a:tailEnd/>
          </a:ln>
        </p:spPr>
      </p:pic>
      <p:sp>
        <p:nvSpPr>
          <p:cNvPr id="6" name="TextBox 5"/>
          <p:cNvSpPr txBox="1"/>
          <p:nvPr/>
        </p:nvSpPr>
        <p:spPr>
          <a:xfrm>
            <a:off x="2148353" y="3990102"/>
            <a:ext cx="8249087" cy="2656044"/>
          </a:xfrm>
          <a:prstGeom prst="roundRect">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wrap="square" lIns="91438" tIns="45719" rIns="91438" bIns="45719">
            <a:spAutoFit/>
          </a:bodyPr>
          <a:lstStyle/>
          <a:p>
            <a:pPr>
              <a:defRPr/>
            </a:pPr>
            <a:r>
              <a:rPr lang="en-US" sz="1500" dirty="0">
                <a:latin typeface="Calibri"/>
                <a:cs typeface="Calibri"/>
              </a:rPr>
              <a:t>Progress IT ® is a powerful on-line support system that provides follow through after a course, a workshop or learning event. We use this innovative service to:</a:t>
            </a:r>
          </a:p>
          <a:p>
            <a:pPr marL="400041" indent="-400041">
              <a:buFont typeface="+mj-lt"/>
              <a:buAutoNum type="romanUcPeriod"/>
              <a:defRPr/>
            </a:pPr>
            <a:r>
              <a:rPr lang="en-US" sz="1500" dirty="0">
                <a:latin typeface="Calibri"/>
                <a:cs typeface="Calibri"/>
              </a:rPr>
              <a:t>Help participants reach their self selected behavioral goals</a:t>
            </a:r>
          </a:p>
          <a:p>
            <a:pPr marL="400041" indent="-400041">
              <a:buFont typeface="+mj-lt"/>
              <a:buAutoNum type="romanUcPeriod"/>
              <a:defRPr/>
            </a:pPr>
            <a:r>
              <a:rPr lang="en-US" sz="1500" dirty="0">
                <a:latin typeface="Calibri"/>
                <a:cs typeface="Calibri"/>
              </a:rPr>
              <a:t>Show line managers what their colleagues have learned and report on the business results from their new learning</a:t>
            </a:r>
          </a:p>
          <a:p>
            <a:pPr marL="400041" indent="-400041">
              <a:buFont typeface="+mj-lt"/>
              <a:buAutoNum type="romanUcPeriod"/>
              <a:defRPr/>
            </a:pPr>
            <a:r>
              <a:rPr lang="en-US" sz="1500" dirty="0">
                <a:latin typeface="Calibri"/>
                <a:cs typeface="Calibri"/>
              </a:rPr>
              <a:t>Enable Human Resources departments to offer evidence of specific business gains stemming from a particular learning experience.</a:t>
            </a:r>
          </a:p>
          <a:p>
            <a:pPr marL="400041" indent="-400041">
              <a:buFont typeface="+mj-lt"/>
              <a:buAutoNum type="romanUcPeriod"/>
              <a:defRPr/>
            </a:pPr>
            <a:r>
              <a:rPr lang="en-US" sz="1500" dirty="0">
                <a:latin typeface="Calibri"/>
                <a:cs typeface="Calibri"/>
              </a:rPr>
              <a:t>Assign supporters to these participants who will give feedback for a period of nine weeks.</a:t>
            </a:r>
          </a:p>
          <a:p>
            <a:pPr>
              <a:defRPr/>
            </a:pPr>
            <a:r>
              <a:rPr lang="en-US" sz="1500" dirty="0">
                <a:latin typeface="Calibri"/>
                <a:cs typeface="Calibri"/>
              </a:rPr>
              <a:t>Progress IT ® tackles these with a nine-week support service and a report at the end summarizing progress.</a:t>
            </a:r>
          </a:p>
        </p:txBody>
      </p:sp>
      <p:sp>
        <p:nvSpPr>
          <p:cNvPr id="7" name="Rectangle 6">
            <a:extLst>
              <a:ext uri="{FF2B5EF4-FFF2-40B4-BE49-F238E27FC236}">
                <a16:creationId xmlns="" xmlns:a16="http://schemas.microsoft.com/office/drawing/2014/main" id="{89079CA6-D4E6-FA4E-B82D-954E61A201F5}"/>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8" name="TextBox 7">
            <a:extLst>
              <a:ext uri="{FF2B5EF4-FFF2-40B4-BE49-F238E27FC236}">
                <a16:creationId xmlns="" xmlns:a16="http://schemas.microsoft.com/office/drawing/2014/main" id="{F729BC19-886C-1848-9C31-3FFFCB262975}"/>
              </a:ext>
            </a:extLst>
          </p:cNvPr>
          <p:cNvSpPr txBox="1"/>
          <p:nvPr/>
        </p:nvSpPr>
        <p:spPr>
          <a:xfrm>
            <a:off x="267704" y="162501"/>
            <a:ext cx="3159940" cy="1095685"/>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PROGRESS IT</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9 WEEK GOAL </a:t>
            </a:r>
          </a:p>
          <a:p>
            <a:pPr>
              <a:lnSpc>
                <a:spcPct val="90000"/>
              </a:lnSpc>
            </a:pPr>
            <a:r>
              <a:rPr lang="en-US" sz="2400" b="1" dirty="0" smtClean="0">
                <a:solidFill>
                  <a:schemeClr val="bg1"/>
                </a:solidFill>
                <a:latin typeface="Arial" panose="020B0604020202020204" pitchFamily="34" charset="0"/>
                <a:cs typeface="Arial" panose="020B0604020202020204" pitchFamily="34" charset="0"/>
              </a:rPr>
              <a:t>TRACKING SYSTEM</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26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6" name="Rectangle 5">
            <a:extLst>
              <a:ext uri="{FF2B5EF4-FFF2-40B4-BE49-F238E27FC236}">
                <a16:creationId xmlns="" xmlns:a16="http://schemas.microsoft.com/office/drawing/2014/main" id="{89079CA6-D4E6-FA4E-B82D-954E61A201F5}"/>
              </a:ext>
            </a:extLst>
          </p:cNvPr>
          <p:cNvSpPr/>
          <p:nvPr/>
        </p:nvSpPr>
        <p:spPr>
          <a:xfrm>
            <a:off x="0" y="-6350"/>
            <a:ext cx="12192000" cy="1264536"/>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p>
        </p:txBody>
      </p:sp>
      <p:sp>
        <p:nvSpPr>
          <p:cNvPr id="7" name="TextBox 6">
            <a:extLst>
              <a:ext uri="{FF2B5EF4-FFF2-40B4-BE49-F238E27FC236}">
                <a16:creationId xmlns="" xmlns:a16="http://schemas.microsoft.com/office/drawing/2014/main" id="{F729BC19-886C-1848-9C31-3FFFCB262975}"/>
              </a:ext>
            </a:extLst>
          </p:cNvPr>
          <p:cNvSpPr txBox="1"/>
          <p:nvPr/>
        </p:nvSpPr>
        <p:spPr>
          <a:xfrm>
            <a:off x="267704" y="283466"/>
            <a:ext cx="2167581" cy="757130"/>
          </a:xfrm>
          <a:prstGeom prst="rect">
            <a:avLst/>
          </a:prstGeom>
          <a:noFill/>
        </p:spPr>
        <p:txBody>
          <a:bodyPr wrap="none" rtlCol="0">
            <a:spAutoFit/>
          </a:bodyPr>
          <a:lstStyle/>
          <a:p>
            <a:pPr>
              <a:lnSpc>
                <a:spcPct val="90000"/>
              </a:lnSpc>
            </a:pPr>
            <a:r>
              <a:rPr lang="en-US" sz="2400" b="1" dirty="0" smtClean="0">
                <a:solidFill>
                  <a:schemeClr val="bg1"/>
                </a:solidFill>
                <a:latin typeface="Arial" panose="020B0604020202020204" pitchFamily="34" charset="0"/>
                <a:cs typeface="Arial" panose="020B0604020202020204" pitchFamily="34" charset="0"/>
              </a:rPr>
              <a:t>TENTATIVE </a:t>
            </a:r>
            <a:endParaRPr lang="en-US" sz="2400" b="1" dirty="0">
              <a:solidFill>
                <a:schemeClr val="bg1"/>
              </a:solidFill>
              <a:latin typeface="Arial" panose="020B0604020202020204" pitchFamily="34" charset="0"/>
              <a:cs typeface="Arial" panose="020B0604020202020204" pitchFamily="34" charset="0"/>
            </a:endParaRPr>
          </a:p>
          <a:p>
            <a:pPr>
              <a:lnSpc>
                <a:spcPct val="90000"/>
              </a:lnSpc>
            </a:pPr>
            <a:r>
              <a:rPr lang="en-US" sz="2400" b="1" dirty="0">
                <a:solidFill>
                  <a:schemeClr val="bg1"/>
                </a:solidFill>
                <a:latin typeface="Arial" panose="020B0604020202020204" pitchFamily="34" charset="0"/>
                <a:cs typeface="Arial" panose="020B0604020202020204" pitchFamily="34" charset="0"/>
              </a:rPr>
              <a:t>INVESTMENT</a:t>
            </a:r>
          </a:p>
        </p:txBody>
      </p:sp>
      <p:sp>
        <p:nvSpPr>
          <p:cNvPr id="2" name="Slide Number Placeholder 1"/>
          <p:cNvSpPr>
            <a:spLocks noGrp="1"/>
          </p:cNvSpPr>
          <p:nvPr>
            <p:ph type="sldNum" idx="12"/>
          </p:nvPr>
        </p:nvSpPr>
        <p:spPr/>
        <p:txBody>
          <a:bodyPr/>
          <a:lstStyle/>
          <a:p>
            <a:fld id="{00000000-1234-1234-1234-123412341234}" type="slidenum">
              <a:rPr lang="en" smtClean="0"/>
              <a:pPr/>
              <a:t>9</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2895936739"/>
              </p:ext>
            </p:extLst>
          </p:nvPr>
        </p:nvGraphicFramePr>
        <p:xfrm>
          <a:off x="1313185" y="1649235"/>
          <a:ext cx="9964994" cy="4528447"/>
        </p:xfrm>
        <a:graphic>
          <a:graphicData uri="http://schemas.openxmlformats.org/drawingml/2006/table">
            <a:tbl>
              <a:tblPr>
                <a:tableStyleId>{8799B23B-EC83-4686-B30A-512413B5E67A}</a:tableStyleId>
              </a:tblPr>
              <a:tblGrid>
                <a:gridCol w="3628104">
                  <a:extLst>
                    <a:ext uri="{9D8B030D-6E8A-4147-A177-3AD203B41FA5}">
                      <a16:colId xmlns="" xmlns:a16="http://schemas.microsoft.com/office/drawing/2014/main" val="20000"/>
                    </a:ext>
                  </a:extLst>
                </a:gridCol>
                <a:gridCol w="4454012">
                  <a:extLst>
                    <a:ext uri="{9D8B030D-6E8A-4147-A177-3AD203B41FA5}">
                      <a16:colId xmlns="" xmlns:a16="http://schemas.microsoft.com/office/drawing/2014/main" val="20001"/>
                    </a:ext>
                  </a:extLst>
                </a:gridCol>
                <a:gridCol w="1882878">
                  <a:extLst>
                    <a:ext uri="{9D8B030D-6E8A-4147-A177-3AD203B41FA5}">
                      <a16:colId xmlns="" xmlns:a16="http://schemas.microsoft.com/office/drawing/2014/main" val="20002"/>
                    </a:ext>
                  </a:extLst>
                </a:gridCol>
              </a:tblGrid>
              <a:tr h="428880">
                <a:tc gridSpan="3">
                  <a:txBody>
                    <a:bodyPr/>
                    <a:lstStyle/>
                    <a:p>
                      <a:pPr algn="ctr"/>
                      <a:r>
                        <a:rPr lang="en-US" sz="1500" b="1" dirty="0" smtClean="0"/>
                        <a:t>Delivery</a:t>
                      </a:r>
                      <a:endParaRPr lang="en-US" sz="1500" b="1" dirty="0"/>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428880">
                <a:tc>
                  <a:txBody>
                    <a:bodyPr/>
                    <a:lstStyle/>
                    <a:p>
                      <a:pPr algn="ctr" fontAlgn="t"/>
                      <a:r>
                        <a:rPr lang="en-US" sz="1500" kern="1200" dirty="0"/>
                        <a:t>Activity </a:t>
                      </a:r>
                      <a:endParaRPr lang="en-US" sz="1500" b="1" kern="1200" dirty="0">
                        <a:solidFill>
                          <a:schemeClr val="tx1"/>
                        </a:solidFill>
                        <a:latin typeface="+mn-lt"/>
                        <a:ea typeface="+mn-ea"/>
                        <a:cs typeface="+mn-cs"/>
                      </a:endParaRPr>
                    </a:p>
                  </a:txBody>
                  <a:tcPr marL="8532" marR="8532" marT="8532" marB="0" anchor="ctr"/>
                </a:tc>
                <a:tc>
                  <a:txBody>
                    <a:bodyPr/>
                    <a:lstStyle/>
                    <a:p>
                      <a:pPr algn="ctr" fontAlgn="t"/>
                      <a:r>
                        <a:rPr lang="en-US" sz="1500" kern="1200" dirty="0"/>
                        <a:t>Investment</a:t>
                      </a:r>
                      <a:endParaRPr lang="en-US" sz="1500" b="1" kern="1200" dirty="0">
                        <a:solidFill>
                          <a:schemeClr val="tx1"/>
                        </a:solidFill>
                        <a:latin typeface="+mn-lt"/>
                        <a:ea typeface="+mn-ea"/>
                        <a:cs typeface="+mn-cs"/>
                      </a:endParaRPr>
                    </a:p>
                  </a:txBody>
                  <a:tcPr marL="8532" marR="8532" marT="8532" marB="0" anchor="ctr"/>
                </a:tc>
                <a:tc>
                  <a:txBody>
                    <a:bodyPr/>
                    <a:lstStyle/>
                    <a:p>
                      <a:pPr algn="ctr" fontAlgn="t"/>
                      <a:r>
                        <a:rPr lang="en-US" sz="1500" kern="1200" dirty="0"/>
                        <a:t>Total </a:t>
                      </a:r>
                      <a:endParaRPr lang="en-US" sz="1500" b="1" kern="1200" dirty="0">
                        <a:solidFill>
                          <a:schemeClr val="tx1"/>
                        </a:solidFill>
                        <a:latin typeface="+mn-lt"/>
                        <a:ea typeface="+mn-ea"/>
                        <a:cs typeface="+mn-cs"/>
                      </a:endParaRPr>
                    </a:p>
                  </a:txBody>
                  <a:tcPr marL="8532" marR="8532" marT="8532" marB="0" anchor="ctr"/>
                </a:tc>
                <a:extLst>
                  <a:ext uri="{0D108BD9-81ED-4DB2-BD59-A6C34878D82A}">
                    <a16:rowId xmlns="" xmlns:a16="http://schemas.microsoft.com/office/drawing/2014/main" val="10003"/>
                  </a:ext>
                </a:extLst>
              </a:tr>
              <a:tr h="750831">
                <a:tc>
                  <a:txBody>
                    <a:bodyPr/>
                    <a:lstStyle/>
                    <a:p>
                      <a:pPr algn="l" fontAlgn="t"/>
                      <a:r>
                        <a:rPr lang="en-US" sz="1500" kern="1200" dirty="0" smtClean="0"/>
                        <a:t>8 </a:t>
                      </a:r>
                      <a:r>
                        <a:rPr lang="en-US" sz="1500" kern="1200" dirty="0"/>
                        <a:t>Executive Coaching </a:t>
                      </a:r>
                      <a:r>
                        <a:rPr lang="en-US" sz="1500" kern="1200" dirty="0" smtClean="0"/>
                        <a:t>Sessions (90 minutes</a:t>
                      </a:r>
                      <a:r>
                        <a:rPr lang="en-US" sz="1500" kern="1200" baseline="0" dirty="0" smtClean="0"/>
                        <a:t> / session)</a:t>
                      </a:r>
                      <a:endParaRPr lang="en-US" sz="1500" kern="1200" baseline="0" dirty="0"/>
                    </a:p>
                  </a:txBody>
                  <a:tcPr marL="8532" marR="8532" marT="8532" marB="0" anchor="ctr"/>
                </a:tc>
                <a:tc>
                  <a:txBody>
                    <a:bodyPr/>
                    <a:lstStyle/>
                    <a:p>
                      <a:pPr algn="l" fontAlgn="t"/>
                      <a:endParaRPr lang="en-US" sz="1500" kern="1200" dirty="0"/>
                    </a:p>
                    <a:p>
                      <a:pPr algn="l" fontAlgn="t"/>
                      <a:r>
                        <a:rPr lang="en-US" sz="1500" kern="1200" dirty="0"/>
                        <a:t>INR </a:t>
                      </a:r>
                      <a:r>
                        <a:rPr lang="en-US" sz="1500" kern="1200" dirty="0" smtClean="0"/>
                        <a:t>23,300</a:t>
                      </a:r>
                      <a:r>
                        <a:rPr lang="en-US" sz="1500" kern="1200" dirty="0"/>
                        <a:t>/- per session </a:t>
                      </a:r>
                      <a:r>
                        <a:rPr lang="en-US" sz="1500" kern="1200" dirty="0" smtClean="0"/>
                        <a:t>per</a:t>
                      </a:r>
                      <a:r>
                        <a:rPr lang="en-US" sz="1500" kern="1200" baseline="0" dirty="0" smtClean="0"/>
                        <a:t> </a:t>
                      </a:r>
                      <a:r>
                        <a:rPr lang="en-US" sz="1500" kern="1200" baseline="0" dirty="0"/>
                        <a:t>participant </a:t>
                      </a:r>
                      <a:r>
                        <a:rPr lang="en-US" sz="1500" kern="1200" dirty="0"/>
                        <a:t>X </a:t>
                      </a:r>
                      <a:r>
                        <a:rPr lang="en-US" sz="1500" kern="1200" dirty="0" smtClean="0"/>
                        <a:t>1 participant X 8 sessions</a:t>
                      </a:r>
                      <a:endParaRPr lang="en-US" sz="1500" kern="1200" dirty="0"/>
                    </a:p>
                  </a:txBody>
                  <a:tcPr marL="8532" marR="8532" marT="8532" marB="0"/>
                </a:tc>
                <a:tc>
                  <a:txBody>
                    <a:bodyPr/>
                    <a:lstStyle/>
                    <a:p>
                      <a:pPr algn="l" fontAlgn="t"/>
                      <a:endParaRPr lang="en-US" sz="1500" kern="1200" dirty="0"/>
                    </a:p>
                    <a:p>
                      <a:pPr algn="l" fontAlgn="t"/>
                      <a:r>
                        <a:rPr lang="en-US" sz="1500" kern="1200" dirty="0" smtClean="0"/>
                        <a:t>INR 1,86,400/-</a:t>
                      </a:r>
                      <a:endParaRPr lang="en-US" sz="1500" kern="1200" dirty="0">
                        <a:solidFill>
                          <a:schemeClr val="tx1"/>
                        </a:solidFill>
                      </a:endParaRPr>
                    </a:p>
                  </a:txBody>
                  <a:tcPr marL="8532" marR="8532" marT="8532" marB="0"/>
                </a:tc>
                <a:extLst>
                  <a:ext uri="{0D108BD9-81ED-4DB2-BD59-A6C34878D82A}">
                    <a16:rowId xmlns="" xmlns:a16="http://schemas.microsoft.com/office/drawing/2014/main" val="4092657192"/>
                  </a:ext>
                </a:extLst>
              </a:tr>
              <a:tr h="728870">
                <a:tc>
                  <a:txBody>
                    <a:bodyPr/>
                    <a:lstStyle/>
                    <a:p>
                      <a:pPr algn="l" fontAlgn="t"/>
                      <a:r>
                        <a:rPr lang="en-US" sz="1500" kern="1200" baseline="0" dirty="0" smtClean="0"/>
                        <a:t>4 Tentative Coaching Sessions </a:t>
                      </a:r>
                      <a:r>
                        <a:rPr lang="en-US" sz="1500" kern="1200" dirty="0" smtClean="0"/>
                        <a:t>(90 minutes</a:t>
                      </a:r>
                      <a:r>
                        <a:rPr lang="en-US" sz="1500" kern="1200" baseline="0" dirty="0" smtClean="0"/>
                        <a:t> / session)**</a:t>
                      </a:r>
                      <a:endParaRPr lang="en-US" sz="1500" kern="1200" baseline="0" dirty="0"/>
                    </a:p>
                  </a:txBody>
                  <a:tcPr marL="8532" marR="8532" marT="8532"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500" kern="1200" dirty="0" smtClean="0"/>
                    </a:p>
                    <a:p>
                      <a:pPr marL="0" marR="0" indent="0" algn="l" defTabSz="914400" rtl="0" eaLnBrk="1" fontAlgn="t" latinLnBrk="0" hangingPunct="1">
                        <a:lnSpc>
                          <a:spcPct val="100000"/>
                        </a:lnSpc>
                        <a:spcBef>
                          <a:spcPts val="0"/>
                        </a:spcBef>
                        <a:spcAft>
                          <a:spcPts val="0"/>
                        </a:spcAft>
                        <a:buClrTx/>
                        <a:buSzTx/>
                        <a:buFontTx/>
                        <a:buNone/>
                        <a:tabLst/>
                        <a:defRPr/>
                      </a:pPr>
                      <a:r>
                        <a:rPr lang="en-US" sz="1500" kern="1200" dirty="0" smtClean="0"/>
                        <a:t>INR 23,300/- per session per</a:t>
                      </a:r>
                      <a:r>
                        <a:rPr lang="en-US" sz="1500" kern="1200" baseline="0" dirty="0" smtClean="0"/>
                        <a:t> participant </a:t>
                      </a:r>
                      <a:r>
                        <a:rPr lang="en-US" sz="1500" kern="1200" dirty="0" smtClean="0"/>
                        <a:t>X 1 participant X 4 sessions</a:t>
                      </a:r>
                    </a:p>
                  </a:txBody>
                  <a:tcPr marL="8532" marR="8532" marT="8532" marB="0"/>
                </a:tc>
                <a:tc>
                  <a:txBody>
                    <a:bodyPr/>
                    <a:lstStyle/>
                    <a:p>
                      <a:pPr algn="l" fontAlgn="t"/>
                      <a:endParaRPr lang="en-US" sz="1500" kern="1200" dirty="0" smtClean="0">
                        <a:solidFill>
                          <a:schemeClr val="tx1"/>
                        </a:solidFill>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500" kern="1200" dirty="0" smtClean="0">
                          <a:solidFill>
                            <a:schemeClr val="tx1"/>
                          </a:solidFill>
                        </a:rPr>
                        <a:t>     </a:t>
                      </a:r>
                      <a:r>
                        <a:rPr lang="en-US" sz="1500" kern="1200" baseline="0" dirty="0" smtClean="0">
                          <a:solidFill>
                            <a:schemeClr val="tx1"/>
                          </a:solidFill>
                        </a:rPr>
                        <a:t> - to be decided - </a:t>
                      </a:r>
                      <a:endParaRPr lang="en-US" sz="1500" kern="1200" dirty="0" smtClean="0">
                        <a:solidFill>
                          <a:schemeClr val="tx1"/>
                        </a:solidFill>
                      </a:endParaRPr>
                    </a:p>
                    <a:p>
                      <a:pPr algn="l" fontAlgn="t"/>
                      <a:endParaRPr lang="en-US" sz="1500" kern="1200" dirty="0">
                        <a:solidFill>
                          <a:schemeClr val="tx1"/>
                        </a:solidFill>
                      </a:endParaRPr>
                    </a:p>
                  </a:txBody>
                  <a:tcPr marL="8532" marR="8532" marT="8532" marB="0"/>
                </a:tc>
              </a:tr>
              <a:tr h="728869">
                <a:tc>
                  <a:txBody>
                    <a:bodyPr/>
                    <a:lstStyle/>
                    <a:p>
                      <a:pPr algn="l" fontAlgn="t"/>
                      <a:r>
                        <a:rPr lang="en-US" sz="1500" kern="1200" baseline="0" dirty="0" smtClean="0"/>
                        <a:t>Shadowing the leader (half day)**</a:t>
                      </a:r>
                      <a:endParaRPr lang="en-US" sz="1500" kern="1200" baseline="0" dirty="0"/>
                    </a:p>
                  </a:txBody>
                  <a:tcPr marL="8532" marR="8532" marT="8532" marB="0" anchor="ctr"/>
                </a:tc>
                <a:tc>
                  <a:txBody>
                    <a:bodyPr/>
                    <a:lstStyle/>
                    <a:p>
                      <a:pPr algn="l" fontAlgn="t"/>
                      <a:endParaRPr lang="en-US" sz="1500" kern="1200" dirty="0" smtClean="0"/>
                    </a:p>
                    <a:p>
                      <a:pPr algn="l" fontAlgn="t"/>
                      <a:r>
                        <a:rPr lang="en-US" sz="1500" kern="1200" dirty="0" smtClean="0"/>
                        <a:t>INR</a:t>
                      </a:r>
                      <a:r>
                        <a:rPr lang="en-US" sz="1500" kern="1200" baseline="0" dirty="0" smtClean="0"/>
                        <a:t> </a:t>
                      </a:r>
                      <a:r>
                        <a:rPr lang="en-US" sz="1500" kern="1200" baseline="0" dirty="0" smtClean="0"/>
                        <a:t>42,900 </a:t>
                      </a:r>
                      <a:r>
                        <a:rPr lang="en-US" sz="1500" kern="1200" baseline="0" dirty="0" smtClean="0"/>
                        <a:t>per half day per consultant X 1 half day X 1 consultant</a:t>
                      </a:r>
                      <a:endParaRPr lang="en-US" sz="1500" kern="1200" dirty="0"/>
                    </a:p>
                  </a:txBody>
                  <a:tcPr marL="8532" marR="8532" marT="8532" marB="0"/>
                </a:tc>
                <a:tc>
                  <a:txBody>
                    <a:bodyPr/>
                    <a:lstStyle/>
                    <a:p>
                      <a:pPr algn="l" fontAlgn="t"/>
                      <a:r>
                        <a:rPr lang="en-US" sz="1500" kern="1200" baseline="0" dirty="0" smtClean="0">
                          <a:solidFill>
                            <a:schemeClr val="tx1"/>
                          </a:solidFill>
                        </a:rPr>
                        <a:t> </a:t>
                      </a:r>
                    </a:p>
                    <a:p>
                      <a:pPr algn="l" fontAlgn="t"/>
                      <a:r>
                        <a:rPr lang="en-US" sz="1500" kern="1200" baseline="0" dirty="0" smtClean="0">
                          <a:solidFill>
                            <a:schemeClr val="tx1"/>
                          </a:solidFill>
                        </a:rPr>
                        <a:t>     - to be decided - </a:t>
                      </a:r>
                      <a:endParaRPr lang="en-US" sz="1500" kern="1200" dirty="0">
                        <a:solidFill>
                          <a:schemeClr val="tx1"/>
                        </a:solidFill>
                      </a:endParaRPr>
                    </a:p>
                  </a:txBody>
                  <a:tcPr marL="8532" marR="8532" marT="8532" marB="0"/>
                </a:tc>
                <a:extLst>
                  <a:ext uri="{0D108BD9-81ED-4DB2-BD59-A6C34878D82A}">
                    <a16:rowId xmlns="" xmlns:a16="http://schemas.microsoft.com/office/drawing/2014/main" val="1975463141"/>
                  </a:ext>
                </a:extLst>
              </a:tr>
              <a:tr h="855915">
                <a:tc>
                  <a:txBody>
                    <a:bodyPr/>
                    <a:lstStyle/>
                    <a:p>
                      <a:pPr algn="l" fontAlgn="t"/>
                      <a:r>
                        <a:rPr lang="en-US" sz="1500" kern="1200" baseline="0" dirty="0" smtClean="0"/>
                        <a:t>Progress IT</a:t>
                      </a:r>
                      <a:endParaRPr lang="en-US" sz="1500" kern="1200" baseline="0" dirty="0"/>
                    </a:p>
                  </a:txBody>
                  <a:tcPr marL="8532" marR="8532" marT="8532" marB="0" anchor="ctr"/>
                </a:tc>
                <a:tc>
                  <a:txBody>
                    <a:bodyPr/>
                    <a:lstStyle/>
                    <a:p>
                      <a:pPr algn="l" fontAlgn="t"/>
                      <a:endParaRPr lang="en-US" sz="1500" kern="1200" dirty="0" smtClean="0"/>
                    </a:p>
                    <a:p>
                      <a:pPr algn="l" fontAlgn="t"/>
                      <a:r>
                        <a:rPr lang="en-US" sz="1500" kern="1200" dirty="0" smtClean="0"/>
                        <a:t>INR 500 per participant X 1</a:t>
                      </a:r>
                      <a:r>
                        <a:rPr lang="en-US" sz="1500" kern="1200" baseline="0" dirty="0" smtClean="0"/>
                        <a:t> participant </a:t>
                      </a:r>
                      <a:endParaRPr lang="en-US" sz="1500" kern="1200" dirty="0"/>
                    </a:p>
                  </a:txBody>
                  <a:tcPr marL="8532" marR="8532" marT="8532" marB="0"/>
                </a:tc>
                <a:tc>
                  <a:txBody>
                    <a:bodyPr/>
                    <a:lstStyle/>
                    <a:p>
                      <a:pPr algn="l" fontAlgn="t"/>
                      <a:endParaRPr lang="en-US" sz="1500" kern="1200" dirty="0" smtClean="0">
                        <a:solidFill>
                          <a:schemeClr val="tx1"/>
                        </a:solidFill>
                      </a:endParaRPr>
                    </a:p>
                    <a:p>
                      <a:pPr algn="l" fontAlgn="t"/>
                      <a:r>
                        <a:rPr lang="en-US" sz="1500" kern="1200" dirty="0" smtClean="0">
                          <a:solidFill>
                            <a:schemeClr val="tx1"/>
                          </a:solidFill>
                        </a:rPr>
                        <a:t>INR</a:t>
                      </a:r>
                      <a:r>
                        <a:rPr lang="en-US" sz="1500" kern="1200" baseline="0" dirty="0" smtClean="0">
                          <a:solidFill>
                            <a:schemeClr val="tx1"/>
                          </a:solidFill>
                        </a:rPr>
                        <a:t> 500/-</a:t>
                      </a:r>
                      <a:endParaRPr lang="en-US" sz="1500" kern="1200" dirty="0">
                        <a:solidFill>
                          <a:schemeClr val="tx1"/>
                        </a:solidFill>
                      </a:endParaRPr>
                    </a:p>
                  </a:txBody>
                  <a:tcPr marL="8532" marR="8532" marT="8532" marB="0"/>
                </a:tc>
              </a:tr>
              <a:tr h="606202">
                <a:tc>
                  <a:txBody>
                    <a:bodyPr/>
                    <a:lstStyle/>
                    <a:p>
                      <a:pPr algn="l" fontAlgn="t"/>
                      <a:r>
                        <a:rPr lang="en-US" sz="1500" kern="1200" dirty="0"/>
                        <a:t>Total investment </a:t>
                      </a:r>
                      <a:endParaRPr lang="en-US" sz="1500" b="0" kern="1200" dirty="0">
                        <a:solidFill>
                          <a:schemeClr val="tx1"/>
                        </a:solidFill>
                        <a:latin typeface="+mn-lt"/>
                        <a:ea typeface="+mn-ea"/>
                        <a:cs typeface="+mn-cs"/>
                      </a:endParaRPr>
                    </a:p>
                  </a:txBody>
                  <a:tcPr marL="8532" marR="8532" marT="8532" marB="0" anchor="ctr"/>
                </a:tc>
                <a:tc>
                  <a:txBody>
                    <a:bodyPr/>
                    <a:lstStyle/>
                    <a:p>
                      <a:pPr algn="l" fontAlgn="t"/>
                      <a:endParaRPr lang="en-US" sz="1500" b="0" kern="1200" dirty="0">
                        <a:solidFill>
                          <a:schemeClr val="tx1"/>
                        </a:solidFill>
                        <a:latin typeface="+mn-lt"/>
                        <a:ea typeface="+mn-ea"/>
                        <a:cs typeface="+mn-cs"/>
                      </a:endParaRPr>
                    </a:p>
                  </a:txBody>
                  <a:tcPr marL="8532" marR="8532" marT="8532" marB="0" anchor="ctr"/>
                </a:tc>
                <a:tc>
                  <a:txBody>
                    <a:bodyPr/>
                    <a:lstStyle/>
                    <a:p>
                      <a:pPr algn="l" fontAlgn="t"/>
                      <a:r>
                        <a:rPr lang="en-US" sz="1500" kern="1200" dirty="0"/>
                        <a:t>INR </a:t>
                      </a:r>
                      <a:r>
                        <a:rPr lang="en-US" sz="1500" kern="1200" dirty="0" smtClean="0"/>
                        <a:t>1,86,900/-</a:t>
                      </a:r>
                      <a:endParaRPr lang="en-US" sz="1500" b="0" kern="1200" dirty="0">
                        <a:solidFill>
                          <a:schemeClr val="tx1"/>
                        </a:solidFill>
                        <a:latin typeface="+mn-lt"/>
                        <a:ea typeface="+mn-ea"/>
                        <a:cs typeface="+mn-cs"/>
                      </a:endParaRPr>
                    </a:p>
                  </a:txBody>
                  <a:tcPr marL="8532" marR="8532" marT="8532" marB="0" anchor="ctr"/>
                </a:tc>
                <a:extLst>
                  <a:ext uri="{0D108BD9-81ED-4DB2-BD59-A6C34878D82A}">
                    <a16:rowId xmlns="" xmlns:a16="http://schemas.microsoft.com/office/drawing/2014/main" val="4251139574"/>
                  </a:ext>
                </a:extLst>
              </a:tr>
            </a:tbl>
          </a:graphicData>
        </a:graphic>
      </p:graphicFrame>
      <p:sp>
        <p:nvSpPr>
          <p:cNvPr id="3" name="TextBox 2"/>
          <p:cNvSpPr txBox="1"/>
          <p:nvPr/>
        </p:nvSpPr>
        <p:spPr>
          <a:xfrm>
            <a:off x="6847919" y="6215134"/>
            <a:ext cx="5115918" cy="276999"/>
          </a:xfrm>
          <a:prstGeom prst="rect">
            <a:avLst/>
          </a:prstGeom>
          <a:noFill/>
        </p:spPr>
        <p:txBody>
          <a:bodyPr wrap="square" rtlCol="0">
            <a:spAutoFit/>
          </a:bodyPr>
          <a:lstStyle/>
          <a:p>
            <a:r>
              <a:rPr lang="en-US" sz="1200" dirty="0" smtClean="0"/>
              <a:t>** to be decided by the MLA coach as the coaching journey progresses. </a:t>
            </a:r>
            <a:endParaRPr lang="en-US" sz="1200" dirty="0"/>
          </a:p>
        </p:txBody>
      </p:sp>
    </p:spTree>
    <p:extLst>
      <p:ext uri="{BB962C8B-B14F-4D97-AF65-F5344CB8AC3E}">
        <p14:creationId xmlns:p14="http://schemas.microsoft.com/office/powerpoint/2010/main" val="2916643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2115</TotalTime>
  <Words>1195</Words>
  <Application>Microsoft Macintosh PowerPoint</Application>
  <PresentationFormat>Custom</PresentationFormat>
  <Paragraphs>142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Revati Sahijwani</cp:lastModifiedBy>
  <cp:revision>58</cp:revision>
  <dcterms:created xsi:type="dcterms:W3CDTF">2018-04-19T04:49:03Z</dcterms:created>
  <dcterms:modified xsi:type="dcterms:W3CDTF">2018-05-17T04:47:12Z</dcterms:modified>
</cp:coreProperties>
</file>