
<file path=[Content_Types].xml><?xml version="1.0" encoding="utf-8"?>
<Types xmlns="http://schemas.openxmlformats.org/package/2006/content-types">
  <Default Extension="png" ContentType="image/png"/>
  <Default Extension="jpeg" ContentType="image/jpeg"/>
  <Default Extension="emf" ContentType="image/x-emf"/>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60" r:id="rId2"/>
    <p:sldId id="261" r:id="rId3"/>
    <p:sldId id="269" r:id="rId4"/>
    <p:sldId id="262" r:id="rId5"/>
    <p:sldId id="257" r:id="rId6"/>
    <p:sldId id="258" r:id="rId7"/>
    <p:sldId id="263" r:id="rId8"/>
    <p:sldId id="264" r:id="rId9"/>
    <p:sldId id="265" r:id="rId10"/>
    <p:sldId id="266" r:id="rId11"/>
    <p:sldId id="267" r:id="rId12"/>
    <p:sldId id="26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B701D"/>
    <a:srgbClr val="ED7A2B"/>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7A28C27-9605-413A-B7C9-9CA2DF7743BC}" type="datetimeFigureOut">
              <a:rPr lang="en-US" smtClean="0"/>
              <a:t>11/8/2017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AAF374-9B25-4C30-A107-A76C7CC76243}" type="slidenum">
              <a:rPr lang="en-US" smtClean="0"/>
              <a:t>‹#›</a:t>
            </a:fld>
            <a:endParaRPr lang="en-US"/>
          </a:p>
        </p:txBody>
      </p:sp>
    </p:spTree>
    <p:extLst>
      <p:ext uri="{BB962C8B-B14F-4D97-AF65-F5344CB8AC3E}">
        <p14:creationId xmlns:p14="http://schemas.microsoft.com/office/powerpoint/2010/main" val="31372542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noFill/>
          <a:ln>
            <a:solidFill>
              <a:srgbClr val="000000"/>
            </a:solidFill>
            <a:miter lim="800000"/>
            <a:headEnd/>
            <a:tailEnd/>
          </a:ln>
        </p:spPr>
      </p:sp>
      <p:sp>
        <p:nvSpPr>
          <p:cNvPr id="1741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1741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89BF495-BE7E-4EFF-AFF3-CB49652EF52B}" type="slidenum">
              <a:rPr lang="en-US" smtClean="0"/>
              <a:pPr fontAlgn="base">
                <a:spcBef>
                  <a:spcPct val="0"/>
                </a:spcBef>
                <a:spcAft>
                  <a:spcPct val="0"/>
                </a:spcAft>
                <a:defRPr/>
              </a:pPr>
              <a:t>5</a:t>
            </a:fld>
            <a:endParaRPr lang="en-US"/>
          </a:p>
        </p:txBody>
      </p:sp>
    </p:spTree>
    <p:extLst>
      <p:ext uri="{BB962C8B-B14F-4D97-AF65-F5344CB8AC3E}">
        <p14:creationId xmlns:p14="http://schemas.microsoft.com/office/powerpoint/2010/main" val="35631923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pPr>
              <a:defRPr/>
            </a:pPr>
            <a:fld id="{B4FE3B0C-E0B9-47A3-8F7C-39EE0B500F20}" type="slidenum">
              <a:rPr lang="en-US" smtClean="0"/>
              <a:pPr>
                <a:defRPr/>
              </a:pPr>
              <a:t>6</a:t>
            </a:fld>
            <a:endParaRPr lang="en-US"/>
          </a:p>
        </p:txBody>
      </p:sp>
    </p:spTree>
    <p:extLst>
      <p:ext uri="{BB962C8B-B14F-4D97-AF65-F5344CB8AC3E}">
        <p14:creationId xmlns:p14="http://schemas.microsoft.com/office/powerpoint/2010/main" val="23480130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bwMode="auto">
          <a:noFill/>
          <a:ln>
            <a:solidFill>
              <a:srgbClr val="000000"/>
            </a:solidFill>
            <a:miter lim="800000"/>
            <a:headEnd/>
            <a:tailEnd/>
          </a:ln>
        </p:spPr>
      </p:sp>
      <p:sp>
        <p:nvSpPr>
          <p:cNvPr id="2355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p>
        </p:txBody>
      </p:sp>
      <p:sp>
        <p:nvSpPr>
          <p:cNvPr id="2355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78A61E2D-EF40-4051-90D6-260169D04BD3}" type="slidenum">
              <a:rPr lang="en-US" smtClean="0"/>
              <a:pPr/>
              <a:t>7</a:t>
            </a:fld>
            <a:endParaRPr lang="en-US"/>
          </a:p>
        </p:txBody>
      </p:sp>
    </p:spTree>
    <p:extLst>
      <p:ext uri="{BB962C8B-B14F-4D97-AF65-F5344CB8AC3E}">
        <p14:creationId xmlns:p14="http://schemas.microsoft.com/office/powerpoint/2010/main" val="40835949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37891"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6388"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63233" indent="-293551" eaLnBrk="0" hangingPunct="0">
              <a:defRPr>
                <a:solidFill>
                  <a:schemeClr val="tx1"/>
                </a:solidFill>
                <a:latin typeface="Arial" panose="020B0604020202020204" pitchFamily="34" charset="0"/>
                <a:cs typeface="Arial" panose="020B0604020202020204" pitchFamily="34" charset="0"/>
              </a:defRPr>
            </a:lvl2pPr>
            <a:lvl3pPr marL="1174204" indent="-234841" eaLnBrk="0" hangingPunct="0">
              <a:defRPr>
                <a:solidFill>
                  <a:schemeClr val="tx1"/>
                </a:solidFill>
                <a:latin typeface="Arial" panose="020B0604020202020204" pitchFamily="34" charset="0"/>
                <a:cs typeface="Arial" panose="020B0604020202020204" pitchFamily="34" charset="0"/>
              </a:defRPr>
            </a:lvl3pPr>
            <a:lvl4pPr marL="1643885" indent="-234841" eaLnBrk="0" hangingPunct="0">
              <a:defRPr>
                <a:solidFill>
                  <a:schemeClr val="tx1"/>
                </a:solidFill>
                <a:latin typeface="Arial" panose="020B0604020202020204" pitchFamily="34" charset="0"/>
                <a:cs typeface="Arial" panose="020B0604020202020204" pitchFamily="34" charset="0"/>
              </a:defRPr>
            </a:lvl4pPr>
            <a:lvl5pPr marL="2113567" indent="-234841" eaLnBrk="0" hangingPunct="0">
              <a:defRPr>
                <a:solidFill>
                  <a:schemeClr val="tx1"/>
                </a:solidFill>
                <a:latin typeface="Arial" panose="020B0604020202020204" pitchFamily="34" charset="0"/>
                <a:cs typeface="Arial" panose="020B0604020202020204" pitchFamily="34" charset="0"/>
              </a:defRPr>
            </a:lvl5pPr>
            <a:lvl6pPr marL="2583249" indent="-23484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3052930" indent="-23484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522612" indent="-23484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992293" indent="-23484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E48BF3B-F5AF-4AC8-AEFC-526B1B232688}" type="slidenum">
              <a:rPr lang="en-US">
                <a:latin typeface="Calibri" panose="020F0502020204030204" pitchFamily="34" charset="0"/>
              </a:rPr>
              <a:pPr eaLnBrk="1" hangingPunct="1"/>
              <a:t>10</a:t>
            </a:fld>
            <a:endParaRPr lang="en-US">
              <a:latin typeface="Calibri" panose="020F0502020204030204" pitchFamily="34" charset="0"/>
            </a:endParaRPr>
          </a:p>
        </p:txBody>
      </p:sp>
    </p:spTree>
    <p:extLst>
      <p:ext uri="{BB962C8B-B14F-4D97-AF65-F5344CB8AC3E}">
        <p14:creationId xmlns:p14="http://schemas.microsoft.com/office/powerpoint/2010/main" val="1655533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26627"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ea typeface="ＭＳ Ｐゴシック" pitchFamily="34" charset="-128"/>
            </a:endParaRPr>
          </a:p>
        </p:txBody>
      </p:sp>
      <p:sp>
        <p:nvSpPr>
          <p:cNvPr id="27652" name="Slide Number Placeholder 3"/>
          <p:cNvSpPr>
            <a:spLocks noGrp="1"/>
          </p:cNvSpPr>
          <p:nvPr>
            <p:ph type="sldNum" sz="quarter" idx="5"/>
          </p:nvPr>
        </p:nvSpPr>
        <p:spPr bwMode="auto">
          <a:ln>
            <a:miter lim="800000"/>
            <a:headEnd/>
            <a:tailEnd/>
          </a:ln>
        </p:spPr>
        <p:txBody>
          <a:bodyPr/>
          <a:lstStyle/>
          <a:p>
            <a:pPr>
              <a:defRPr/>
            </a:pPr>
            <a:fld id="{43F02D6A-19CB-4C24-93C8-DB2AE21AA05F}" type="slidenum">
              <a:rPr lang="en-US" smtClean="0">
                <a:ea typeface="ＭＳ Ｐゴシック" pitchFamily="34" charset="-128"/>
              </a:rPr>
              <a:pPr>
                <a:defRPr/>
              </a:pPr>
              <a:t>11</a:t>
            </a:fld>
            <a:endParaRPr lang="en-US" dirty="0">
              <a:ea typeface="ＭＳ Ｐゴシック" pitchFamily="34" charset="-128"/>
            </a:endParaRPr>
          </a:p>
        </p:txBody>
      </p:sp>
    </p:spTree>
    <p:extLst>
      <p:ext uri="{BB962C8B-B14F-4D97-AF65-F5344CB8AC3E}">
        <p14:creationId xmlns:p14="http://schemas.microsoft.com/office/powerpoint/2010/main" val="4099711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bwMode="auto">
          <a:noFill/>
          <a:ln>
            <a:solidFill>
              <a:srgbClr val="000000"/>
            </a:solidFill>
            <a:miter lim="800000"/>
            <a:headEnd/>
            <a:tailEnd/>
          </a:ln>
        </p:spPr>
      </p:sp>
      <p:sp>
        <p:nvSpPr>
          <p:cNvPr id="2969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1638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D3566FF-87FB-40A2-9125-4C575B63E16A}" type="slidenum">
              <a:rPr lang="en-US" smtClean="0"/>
              <a:pPr fontAlgn="base">
                <a:spcBef>
                  <a:spcPct val="0"/>
                </a:spcBef>
                <a:spcAft>
                  <a:spcPct val="0"/>
                </a:spcAft>
                <a:defRPr/>
              </a:pPr>
              <a:t>12</a:t>
            </a:fld>
            <a:endParaRPr lang="en-US"/>
          </a:p>
        </p:txBody>
      </p:sp>
    </p:spTree>
    <p:extLst>
      <p:ext uri="{BB962C8B-B14F-4D97-AF65-F5344CB8AC3E}">
        <p14:creationId xmlns:p14="http://schemas.microsoft.com/office/powerpoint/2010/main" val="26783573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132516-0D4B-482D-A4AC-9F8933D7265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8D287F2-220B-40BF-9EE8-CF258C8B363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A263F3C-DFC3-4314-A040-704F0759529B}"/>
              </a:ext>
            </a:extLst>
          </p:cNvPr>
          <p:cNvSpPr>
            <a:spLocks noGrp="1"/>
          </p:cNvSpPr>
          <p:nvPr>
            <p:ph type="dt" sz="half" idx="10"/>
          </p:nvPr>
        </p:nvSpPr>
        <p:spPr/>
        <p:txBody>
          <a:bodyPr/>
          <a:lstStyle/>
          <a:p>
            <a:fld id="{4C62DFC3-7F02-4C53-881C-45310B09EC8F}" type="datetimeFigureOut">
              <a:rPr lang="en-US" smtClean="0"/>
              <a:t>11/8/2017</a:t>
            </a:fld>
            <a:endParaRPr lang="en-US"/>
          </a:p>
        </p:txBody>
      </p:sp>
      <p:sp>
        <p:nvSpPr>
          <p:cNvPr id="5" name="Footer Placeholder 4">
            <a:extLst>
              <a:ext uri="{FF2B5EF4-FFF2-40B4-BE49-F238E27FC236}">
                <a16:creationId xmlns:a16="http://schemas.microsoft.com/office/drawing/2014/main" id="{5746CF53-37DD-4EBA-948D-17017F4F54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F3762E-756C-4CC7-990E-80115C700F57}"/>
              </a:ext>
            </a:extLst>
          </p:cNvPr>
          <p:cNvSpPr>
            <a:spLocks noGrp="1"/>
          </p:cNvSpPr>
          <p:nvPr>
            <p:ph type="sldNum" sz="quarter" idx="12"/>
          </p:nvPr>
        </p:nvSpPr>
        <p:spPr/>
        <p:txBody>
          <a:bodyPr/>
          <a:lstStyle/>
          <a:p>
            <a:fld id="{8AFA933D-B7B4-4044-B0FE-26C83E09FCBF}" type="slidenum">
              <a:rPr lang="en-US" smtClean="0"/>
              <a:t>‹#›</a:t>
            </a:fld>
            <a:endParaRPr lang="en-US"/>
          </a:p>
        </p:txBody>
      </p:sp>
    </p:spTree>
    <p:extLst>
      <p:ext uri="{BB962C8B-B14F-4D97-AF65-F5344CB8AC3E}">
        <p14:creationId xmlns:p14="http://schemas.microsoft.com/office/powerpoint/2010/main" val="36440262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1ED721-EC12-4ECF-94BC-151025B9EC2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CF1B13F-4A97-456F-A8D2-48589566322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34A566-336B-4141-8308-0D18E2596615}"/>
              </a:ext>
            </a:extLst>
          </p:cNvPr>
          <p:cNvSpPr>
            <a:spLocks noGrp="1"/>
          </p:cNvSpPr>
          <p:nvPr>
            <p:ph type="dt" sz="half" idx="10"/>
          </p:nvPr>
        </p:nvSpPr>
        <p:spPr/>
        <p:txBody>
          <a:bodyPr/>
          <a:lstStyle/>
          <a:p>
            <a:fld id="{4C62DFC3-7F02-4C53-881C-45310B09EC8F}" type="datetimeFigureOut">
              <a:rPr lang="en-US" smtClean="0"/>
              <a:t>11/8/2017</a:t>
            </a:fld>
            <a:endParaRPr lang="en-US"/>
          </a:p>
        </p:txBody>
      </p:sp>
      <p:sp>
        <p:nvSpPr>
          <p:cNvPr id="5" name="Footer Placeholder 4">
            <a:extLst>
              <a:ext uri="{FF2B5EF4-FFF2-40B4-BE49-F238E27FC236}">
                <a16:creationId xmlns:a16="http://schemas.microsoft.com/office/drawing/2014/main" id="{D23A1396-0FF7-415E-99DC-864223B89A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B9A788-CA39-4700-8330-B6FDD3E30717}"/>
              </a:ext>
            </a:extLst>
          </p:cNvPr>
          <p:cNvSpPr>
            <a:spLocks noGrp="1"/>
          </p:cNvSpPr>
          <p:nvPr>
            <p:ph type="sldNum" sz="quarter" idx="12"/>
          </p:nvPr>
        </p:nvSpPr>
        <p:spPr/>
        <p:txBody>
          <a:bodyPr/>
          <a:lstStyle/>
          <a:p>
            <a:fld id="{8AFA933D-B7B4-4044-B0FE-26C83E09FCBF}" type="slidenum">
              <a:rPr lang="en-US" smtClean="0"/>
              <a:t>‹#›</a:t>
            </a:fld>
            <a:endParaRPr lang="en-US"/>
          </a:p>
        </p:txBody>
      </p:sp>
    </p:spTree>
    <p:extLst>
      <p:ext uri="{BB962C8B-B14F-4D97-AF65-F5344CB8AC3E}">
        <p14:creationId xmlns:p14="http://schemas.microsoft.com/office/powerpoint/2010/main" val="27343436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27C3B5B-6D43-41CE-A39C-209507DCAF1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6ECDE95-1763-4192-A56D-ECC4C1E0C3A9}"/>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F32A33A-33AF-48BE-A495-8639222E7EB9}"/>
              </a:ext>
            </a:extLst>
          </p:cNvPr>
          <p:cNvSpPr>
            <a:spLocks noGrp="1"/>
          </p:cNvSpPr>
          <p:nvPr>
            <p:ph type="dt" sz="half" idx="10"/>
          </p:nvPr>
        </p:nvSpPr>
        <p:spPr/>
        <p:txBody>
          <a:bodyPr/>
          <a:lstStyle/>
          <a:p>
            <a:fld id="{4C62DFC3-7F02-4C53-881C-45310B09EC8F}" type="datetimeFigureOut">
              <a:rPr lang="en-US" smtClean="0"/>
              <a:t>11/8/2017</a:t>
            </a:fld>
            <a:endParaRPr lang="en-US"/>
          </a:p>
        </p:txBody>
      </p:sp>
      <p:sp>
        <p:nvSpPr>
          <p:cNvPr id="5" name="Footer Placeholder 4">
            <a:extLst>
              <a:ext uri="{FF2B5EF4-FFF2-40B4-BE49-F238E27FC236}">
                <a16:creationId xmlns:a16="http://schemas.microsoft.com/office/drawing/2014/main" id="{8FAD1918-4972-4D19-BC39-2064A8AAC1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2A19A8-F7F5-4BA7-9201-00B6F7970D4A}"/>
              </a:ext>
            </a:extLst>
          </p:cNvPr>
          <p:cNvSpPr>
            <a:spLocks noGrp="1"/>
          </p:cNvSpPr>
          <p:nvPr>
            <p:ph type="sldNum" sz="quarter" idx="12"/>
          </p:nvPr>
        </p:nvSpPr>
        <p:spPr/>
        <p:txBody>
          <a:bodyPr/>
          <a:lstStyle/>
          <a:p>
            <a:fld id="{8AFA933D-B7B4-4044-B0FE-26C83E09FCBF}" type="slidenum">
              <a:rPr lang="en-US" smtClean="0"/>
              <a:t>‹#›</a:t>
            </a:fld>
            <a:endParaRPr lang="en-US"/>
          </a:p>
        </p:txBody>
      </p:sp>
    </p:spTree>
    <p:extLst>
      <p:ext uri="{BB962C8B-B14F-4D97-AF65-F5344CB8AC3E}">
        <p14:creationId xmlns:p14="http://schemas.microsoft.com/office/powerpoint/2010/main" val="18686582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F3319F-62B4-4809-9EC5-4A499A42B64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7FDE6A4-49A8-4EBE-9B14-CA9727C57DD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A142C1-7DD0-4057-90E2-A9DD043CD195}"/>
              </a:ext>
            </a:extLst>
          </p:cNvPr>
          <p:cNvSpPr>
            <a:spLocks noGrp="1"/>
          </p:cNvSpPr>
          <p:nvPr>
            <p:ph type="dt" sz="half" idx="10"/>
          </p:nvPr>
        </p:nvSpPr>
        <p:spPr/>
        <p:txBody>
          <a:bodyPr/>
          <a:lstStyle/>
          <a:p>
            <a:fld id="{4C62DFC3-7F02-4C53-881C-45310B09EC8F}" type="datetimeFigureOut">
              <a:rPr lang="en-US" smtClean="0"/>
              <a:t>11/8/2017</a:t>
            </a:fld>
            <a:endParaRPr lang="en-US"/>
          </a:p>
        </p:txBody>
      </p:sp>
      <p:sp>
        <p:nvSpPr>
          <p:cNvPr id="5" name="Footer Placeholder 4">
            <a:extLst>
              <a:ext uri="{FF2B5EF4-FFF2-40B4-BE49-F238E27FC236}">
                <a16:creationId xmlns:a16="http://schemas.microsoft.com/office/drawing/2014/main" id="{04C155D3-4C44-423D-92E2-B3896169E3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CB97ED-FAE2-4BF3-BC51-3B1EDC110856}"/>
              </a:ext>
            </a:extLst>
          </p:cNvPr>
          <p:cNvSpPr>
            <a:spLocks noGrp="1"/>
          </p:cNvSpPr>
          <p:nvPr>
            <p:ph type="sldNum" sz="quarter" idx="12"/>
          </p:nvPr>
        </p:nvSpPr>
        <p:spPr/>
        <p:txBody>
          <a:bodyPr/>
          <a:lstStyle/>
          <a:p>
            <a:fld id="{8AFA933D-B7B4-4044-B0FE-26C83E09FCBF}" type="slidenum">
              <a:rPr lang="en-US" smtClean="0"/>
              <a:t>‹#›</a:t>
            </a:fld>
            <a:endParaRPr lang="en-US"/>
          </a:p>
        </p:txBody>
      </p:sp>
    </p:spTree>
    <p:extLst>
      <p:ext uri="{BB962C8B-B14F-4D97-AF65-F5344CB8AC3E}">
        <p14:creationId xmlns:p14="http://schemas.microsoft.com/office/powerpoint/2010/main" val="30810922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C6225E-7892-4E5B-9498-A2F75BAEBCA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781CAF4-1225-4FF5-8722-0AD08EB447B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1965FC68-C0CA-491C-8311-0F415472B094}"/>
              </a:ext>
            </a:extLst>
          </p:cNvPr>
          <p:cNvSpPr>
            <a:spLocks noGrp="1"/>
          </p:cNvSpPr>
          <p:nvPr>
            <p:ph type="dt" sz="half" idx="10"/>
          </p:nvPr>
        </p:nvSpPr>
        <p:spPr/>
        <p:txBody>
          <a:bodyPr/>
          <a:lstStyle/>
          <a:p>
            <a:fld id="{4C62DFC3-7F02-4C53-881C-45310B09EC8F}" type="datetimeFigureOut">
              <a:rPr lang="en-US" smtClean="0"/>
              <a:t>11/8/2017</a:t>
            </a:fld>
            <a:endParaRPr lang="en-US"/>
          </a:p>
        </p:txBody>
      </p:sp>
      <p:sp>
        <p:nvSpPr>
          <p:cNvPr id="5" name="Footer Placeholder 4">
            <a:extLst>
              <a:ext uri="{FF2B5EF4-FFF2-40B4-BE49-F238E27FC236}">
                <a16:creationId xmlns:a16="http://schemas.microsoft.com/office/drawing/2014/main" id="{FE49AC99-DD86-438C-A39D-E4F217B482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8D0438-C5E1-4B59-B7B8-DF7598439685}"/>
              </a:ext>
            </a:extLst>
          </p:cNvPr>
          <p:cNvSpPr>
            <a:spLocks noGrp="1"/>
          </p:cNvSpPr>
          <p:nvPr>
            <p:ph type="sldNum" sz="quarter" idx="12"/>
          </p:nvPr>
        </p:nvSpPr>
        <p:spPr/>
        <p:txBody>
          <a:bodyPr/>
          <a:lstStyle/>
          <a:p>
            <a:fld id="{8AFA933D-B7B4-4044-B0FE-26C83E09FCBF}" type="slidenum">
              <a:rPr lang="en-US" smtClean="0"/>
              <a:t>‹#›</a:t>
            </a:fld>
            <a:endParaRPr lang="en-US"/>
          </a:p>
        </p:txBody>
      </p:sp>
    </p:spTree>
    <p:extLst>
      <p:ext uri="{BB962C8B-B14F-4D97-AF65-F5344CB8AC3E}">
        <p14:creationId xmlns:p14="http://schemas.microsoft.com/office/powerpoint/2010/main" val="591830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D1D38-61A8-4BF9-A0C7-8CA68BE264B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C903278-97C6-4719-B1BC-122CCDF0FAA5}"/>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B5F4BC7-0040-4A32-9C0D-DB9FBFA031C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B9AE08E-C150-421C-9B3A-CAEC66CA24FC}"/>
              </a:ext>
            </a:extLst>
          </p:cNvPr>
          <p:cNvSpPr>
            <a:spLocks noGrp="1"/>
          </p:cNvSpPr>
          <p:nvPr>
            <p:ph type="dt" sz="half" idx="10"/>
          </p:nvPr>
        </p:nvSpPr>
        <p:spPr/>
        <p:txBody>
          <a:bodyPr/>
          <a:lstStyle/>
          <a:p>
            <a:fld id="{4C62DFC3-7F02-4C53-881C-45310B09EC8F}" type="datetimeFigureOut">
              <a:rPr lang="en-US" smtClean="0"/>
              <a:t>11/8/2017</a:t>
            </a:fld>
            <a:endParaRPr lang="en-US"/>
          </a:p>
        </p:txBody>
      </p:sp>
      <p:sp>
        <p:nvSpPr>
          <p:cNvPr id="6" name="Footer Placeholder 5">
            <a:extLst>
              <a:ext uri="{FF2B5EF4-FFF2-40B4-BE49-F238E27FC236}">
                <a16:creationId xmlns:a16="http://schemas.microsoft.com/office/drawing/2014/main" id="{CB01B822-3C64-4805-9633-27EE9D433DA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C7C70FE-2AFA-4784-8525-5A29722ECE47}"/>
              </a:ext>
            </a:extLst>
          </p:cNvPr>
          <p:cNvSpPr>
            <a:spLocks noGrp="1"/>
          </p:cNvSpPr>
          <p:nvPr>
            <p:ph type="sldNum" sz="quarter" idx="12"/>
          </p:nvPr>
        </p:nvSpPr>
        <p:spPr/>
        <p:txBody>
          <a:bodyPr/>
          <a:lstStyle/>
          <a:p>
            <a:fld id="{8AFA933D-B7B4-4044-B0FE-26C83E09FCBF}" type="slidenum">
              <a:rPr lang="en-US" smtClean="0"/>
              <a:t>‹#›</a:t>
            </a:fld>
            <a:endParaRPr lang="en-US"/>
          </a:p>
        </p:txBody>
      </p:sp>
    </p:spTree>
    <p:extLst>
      <p:ext uri="{BB962C8B-B14F-4D97-AF65-F5344CB8AC3E}">
        <p14:creationId xmlns:p14="http://schemas.microsoft.com/office/powerpoint/2010/main" val="5934433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564427-9694-44FB-800C-000A957BE3A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51E4586-34B3-43BC-A093-7FE44B9F9B4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59036578-7601-4AC8-9E03-8CF9343B7AA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832580B-00EA-4440-ACA2-4872522A0F5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1B6C29C-7D5A-4540-948A-4D48DA65B0D0}"/>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1EC461E-D485-4475-88EF-8B6CCA99678A}"/>
              </a:ext>
            </a:extLst>
          </p:cNvPr>
          <p:cNvSpPr>
            <a:spLocks noGrp="1"/>
          </p:cNvSpPr>
          <p:nvPr>
            <p:ph type="dt" sz="half" idx="10"/>
          </p:nvPr>
        </p:nvSpPr>
        <p:spPr/>
        <p:txBody>
          <a:bodyPr/>
          <a:lstStyle/>
          <a:p>
            <a:fld id="{4C62DFC3-7F02-4C53-881C-45310B09EC8F}" type="datetimeFigureOut">
              <a:rPr lang="en-US" smtClean="0"/>
              <a:t>11/8/2017</a:t>
            </a:fld>
            <a:endParaRPr lang="en-US"/>
          </a:p>
        </p:txBody>
      </p:sp>
      <p:sp>
        <p:nvSpPr>
          <p:cNvPr id="8" name="Footer Placeholder 7">
            <a:extLst>
              <a:ext uri="{FF2B5EF4-FFF2-40B4-BE49-F238E27FC236}">
                <a16:creationId xmlns:a16="http://schemas.microsoft.com/office/drawing/2014/main" id="{BD8A9563-85C1-4097-AF51-541BE3758B4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C38ACB7-C281-4C5D-BEA4-2A1F1CC51592}"/>
              </a:ext>
            </a:extLst>
          </p:cNvPr>
          <p:cNvSpPr>
            <a:spLocks noGrp="1"/>
          </p:cNvSpPr>
          <p:nvPr>
            <p:ph type="sldNum" sz="quarter" idx="12"/>
          </p:nvPr>
        </p:nvSpPr>
        <p:spPr/>
        <p:txBody>
          <a:bodyPr/>
          <a:lstStyle/>
          <a:p>
            <a:fld id="{8AFA933D-B7B4-4044-B0FE-26C83E09FCBF}" type="slidenum">
              <a:rPr lang="en-US" smtClean="0"/>
              <a:t>‹#›</a:t>
            </a:fld>
            <a:endParaRPr lang="en-US"/>
          </a:p>
        </p:txBody>
      </p:sp>
    </p:spTree>
    <p:extLst>
      <p:ext uri="{BB962C8B-B14F-4D97-AF65-F5344CB8AC3E}">
        <p14:creationId xmlns:p14="http://schemas.microsoft.com/office/powerpoint/2010/main" val="17220605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478D3-3BAD-4BD3-B35D-1AB71EEF567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1DE394-DCBE-471C-8E8C-C8A9C5524F34}"/>
              </a:ext>
            </a:extLst>
          </p:cNvPr>
          <p:cNvSpPr>
            <a:spLocks noGrp="1"/>
          </p:cNvSpPr>
          <p:nvPr>
            <p:ph type="dt" sz="half" idx="10"/>
          </p:nvPr>
        </p:nvSpPr>
        <p:spPr/>
        <p:txBody>
          <a:bodyPr/>
          <a:lstStyle/>
          <a:p>
            <a:fld id="{4C62DFC3-7F02-4C53-881C-45310B09EC8F}" type="datetimeFigureOut">
              <a:rPr lang="en-US" smtClean="0"/>
              <a:t>11/8/2017</a:t>
            </a:fld>
            <a:endParaRPr lang="en-US"/>
          </a:p>
        </p:txBody>
      </p:sp>
      <p:sp>
        <p:nvSpPr>
          <p:cNvPr id="4" name="Footer Placeholder 3">
            <a:extLst>
              <a:ext uri="{FF2B5EF4-FFF2-40B4-BE49-F238E27FC236}">
                <a16:creationId xmlns:a16="http://schemas.microsoft.com/office/drawing/2014/main" id="{45717D8B-AA75-4CDC-ACED-9BB19976761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B4FA76B-EB4B-409B-875B-15A4E47A249C}"/>
              </a:ext>
            </a:extLst>
          </p:cNvPr>
          <p:cNvSpPr>
            <a:spLocks noGrp="1"/>
          </p:cNvSpPr>
          <p:nvPr>
            <p:ph type="sldNum" sz="quarter" idx="12"/>
          </p:nvPr>
        </p:nvSpPr>
        <p:spPr/>
        <p:txBody>
          <a:bodyPr/>
          <a:lstStyle/>
          <a:p>
            <a:fld id="{8AFA933D-B7B4-4044-B0FE-26C83E09FCBF}" type="slidenum">
              <a:rPr lang="en-US" smtClean="0"/>
              <a:t>‹#›</a:t>
            </a:fld>
            <a:endParaRPr lang="en-US"/>
          </a:p>
        </p:txBody>
      </p:sp>
    </p:spTree>
    <p:extLst>
      <p:ext uri="{BB962C8B-B14F-4D97-AF65-F5344CB8AC3E}">
        <p14:creationId xmlns:p14="http://schemas.microsoft.com/office/powerpoint/2010/main" val="23026036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FF911F3-3C1B-45E6-923A-44E87CAF0906}"/>
              </a:ext>
            </a:extLst>
          </p:cNvPr>
          <p:cNvSpPr>
            <a:spLocks noGrp="1"/>
          </p:cNvSpPr>
          <p:nvPr>
            <p:ph type="dt" sz="half" idx="10"/>
          </p:nvPr>
        </p:nvSpPr>
        <p:spPr/>
        <p:txBody>
          <a:bodyPr/>
          <a:lstStyle/>
          <a:p>
            <a:fld id="{4C62DFC3-7F02-4C53-881C-45310B09EC8F}" type="datetimeFigureOut">
              <a:rPr lang="en-US" smtClean="0"/>
              <a:t>11/8/2017</a:t>
            </a:fld>
            <a:endParaRPr lang="en-US"/>
          </a:p>
        </p:txBody>
      </p:sp>
      <p:sp>
        <p:nvSpPr>
          <p:cNvPr id="3" name="Footer Placeholder 2">
            <a:extLst>
              <a:ext uri="{FF2B5EF4-FFF2-40B4-BE49-F238E27FC236}">
                <a16:creationId xmlns:a16="http://schemas.microsoft.com/office/drawing/2014/main" id="{A372EEC4-FB80-48E4-8C11-DA9230082F8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21AD42D-6159-42E9-8F4D-65D2280C24F9}"/>
              </a:ext>
            </a:extLst>
          </p:cNvPr>
          <p:cNvSpPr>
            <a:spLocks noGrp="1"/>
          </p:cNvSpPr>
          <p:nvPr>
            <p:ph type="sldNum" sz="quarter" idx="12"/>
          </p:nvPr>
        </p:nvSpPr>
        <p:spPr/>
        <p:txBody>
          <a:bodyPr/>
          <a:lstStyle/>
          <a:p>
            <a:fld id="{8AFA933D-B7B4-4044-B0FE-26C83E09FCBF}" type="slidenum">
              <a:rPr lang="en-US" smtClean="0"/>
              <a:t>‹#›</a:t>
            </a:fld>
            <a:endParaRPr lang="en-US"/>
          </a:p>
        </p:txBody>
      </p:sp>
    </p:spTree>
    <p:extLst>
      <p:ext uri="{BB962C8B-B14F-4D97-AF65-F5344CB8AC3E}">
        <p14:creationId xmlns:p14="http://schemas.microsoft.com/office/powerpoint/2010/main" val="21652503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DAD6B-6D78-4A3C-B176-3277E1AF8ED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8C52230-BB96-4753-AC8C-AD330A22170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B397959-BEF0-4820-89B3-80B71B4ADF9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B4EA961-DBD8-4A61-A8C5-E14EAE07C249}"/>
              </a:ext>
            </a:extLst>
          </p:cNvPr>
          <p:cNvSpPr>
            <a:spLocks noGrp="1"/>
          </p:cNvSpPr>
          <p:nvPr>
            <p:ph type="dt" sz="half" idx="10"/>
          </p:nvPr>
        </p:nvSpPr>
        <p:spPr/>
        <p:txBody>
          <a:bodyPr/>
          <a:lstStyle/>
          <a:p>
            <a:fld id="{4C62DFC3-7F02-4C53-881C-45310B09EC8F}" type="datetimeFigureOut">
              <a:rPr lang="en-US" smtClean="0"/>
              <a:t>11/8/2017</a:t>
            </a:fld>
            <a:endParaRPr lang="en-US"/>
          </a:p>
        </p:txBody>
      </p:sp>
      <p:sp>
        <p:nvSpPr>
          <p:cNvPr id="6" name="Footer Placeholder 5">
            <a:extLst>
              <a:ext uri="{FF2B5EF4-FFF2-40B4-BE49-F238E27FC236}">
                <a16:creationId xmlns:a16="http://schemas.microsoft.com/office/drawing/2014/main" id="{26A6E549-BFE0-4495-A913-29C839C6320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0377851-43FA-4290-B9BE-6386EF035DB5}"/>
              </a:ext>
            </a:extLst>
          </p:cNvPr>
          <p:cNvSpPr>
            <a:spLocks noGrp="1"/>
          </p:cNvSpPr>
          <p:nvPr>
            <p:ph type="sldNum" sz="quarter" idx="12"/>
          </p:nvPr>
        </p:nvSpPr>
        <p:spPr/>
        <p:txBody>
          <a:bodyPr/>
          <a:lstStyle/>
          <a:p>
            <a:fld id="{8AFA933D-B7B4-4044-B0FE-26C83E09FCBF}" type="slidenum">
              <a:rPr lang="en-US" smtClean="0"/>
              <a:t>‹#›</a:t>
            </a:fld>
            <a:endParaRPr lang="en-US"/>
          </a:p>
        </p:txBody>
      </p:sp>
    </p:spTree>
    <p:extLst>
      <p:ext uri="{BB962C8B-B14F-4D97-AF65-F5344CB8AC3E}">
        <p14:creationId xmlns:p14="http://schemas.microsoft.com/office/powerpoint/2010/main" val="10434491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A9727-DC1B-4B09-B961-7115C4D0083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59768E9-971F-4413-9AE5-D089D058EE2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EBC2E3E-E8D7-48DE-8890-63F3F8C5E3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E27A7B7-6151-4C51-ACF3-32BCED732C7A}"/>
              </a:ext>
            </a:extLst>
          </p:cNvPr>
          <p:cNvSpPr>
            <a:spLocks noGrp="1"/>
          </p:cNvSpPr>
          <p:nvPr>
            <p:ph type="dt" sz="half" idx="10"/>
          </p:nvPr>
        </p:nvSpPr>
        <p:spPr/>
        <p:txBody>
          <a:bodyPr/>
          <a:lstStyle/>
          <a:p>
            <a:fld id="{4C62DFC3-7F02-4C53-881C-45310B09EC8F}" type="datetimeFigureOut">
              <a:rPr lang="en-US" smtClean="0"/>
              <a:t>11/8/2017</a:t>
            </a:fld>
            <a:endParaRPr lang="en-US"/>
          </a:p>
        </p:txBody>
      </p:sp>
      <p:sp>
        <p:nvSpPr>
          <p:cNvPr id="6" name="Footer Placeholder 5">
            <a:extLst>
              <a:ext uri="{FF2B5EF4-FFF2-40B4-BE49-F238E27FC236}">
                <a16:creationId xmlns:a16="http://schemas.microsoft.com/office/drawing/2014/main" id="{4D3988CC-1840-4116-A0BF-A53F43D75C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CAA07D-0743-4D87-9464-813051B52722}"/>
              </a:ext>
            </a:extLst>
          </p:cNvPr>
          <p:cNvSpPr>
            <a:spLocks noGrp="1"/>
          </p:cNvSpPr>
          <p:nvPr>
            <p:ph type="sldNum" sz="quarter" idx="12"/>
          </p:nvPr>
        </p:nvSpPr>
        <p:spPr/>
        <p:txBody>
          <a:bodyPr/>
          <a:lstStyle/>
          <a:p>
            <a:fld id="{8AFA933D-B7B4-4044-B0FE-26C83E09FCBF}" type="slidenum">
              <a:rPr lang="en-US" smtClean="0"/>
              <a:t>‹#›</a:t>
            </a:fld>
            <a:endParaRPr lang="en-US"/>
          </a:p>
        </p:txBody>
      </p:sp>
    </p:spTree>
    <p:extLst>
      <p:ext uri="{BB962C8B-B14F-4D97-AF65-F5344CB8AC3E}">
        <p14:creationId xmlns:p14="http://schemas.microsoft.com/office/powerpoint/2010/main" val="38180103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F87AD23-12DB-4E2B-99FF-532E6168A3D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BA2CC46-FE9A-4B79-A440-2CD1072921C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62783B-9F3A-47BA-B18B-970A6E56EA5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62DFC3-7F02-4C53-881C-45310B09EC8F}" type="datetimeFigureOut">
              <a:rPr lang="en-US" smtClean="0"/>
              <a:t>11/8/2017</a:t>
            </a:fld>
            <a:endParaRPr lang="en-US"/>
          </a:p>
        </p:txBody>
      </p:sp>
      <p:sp>
        <p:nvSpPr>
          <p:cNvPr id="5" name="Footer Placeholder 4">
            <a:extLst>
              <a:ext uri="{FF2B5EF4-FFF2-40B4-BE49-F238E27FC236}">
                <a16:creationId xmlns:a16="http://schemas.microsoft.com/office/drawing/2014/main" id="{EFE727A1-7CA3-4EED-B249-21A4A4C73D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4CAAF95-F0B2-41E9-B405-7295BAA9450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FA933D-B7B4-4044-B0FE-26C83E09FCBF}" type="slidenum">
              <a:rPr lang="en-US" smtClean="0"/>
              <a:t>‹#›</a:t>
            </a:fld>
            <a:endParaRPr lang="en-US"/>
          </a:p>
        </p:txBody>
      </p:sp>
    </p:spTree>
    <p:extLst>
      <p:ext uri="{BB962C8B-B14F-4D97-AF65-F5344CB8AC3E}">
        <p14:creationId xmlns:p14="http://schemas.microsoft.com/office/powerpoint/2010/main" val="13282835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8.emf"/><Relationship Id="rId4" Type="http://schemas.openxmlformats.org/officeDocument/2006/relationships/image" Target="../media/image7.wmf"/></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10.jpeg"/></Relationships>
</file>

<file path=ppt/slides/_rels/slide8.xml.rels><?xml version="1.0" encoding="UTF-8" standalone="yes"?>
<Relationships xmlns="http://schemas.openxmlformats.org/package/2006/relationships"><Relationship Id="rId8" Type="http://schemas.openxmlformats.org/officeDocument/2006/relationships/image" Target="../media/image17.jpeg"/><Relationship Id="rId3" Type="http://schemas.openxmlformats.org/officeDocument/2006/relationships/image" Target="../media/image12.jpeg"/><Relationship Id="rId7" Type="http://schemas.openxmlformats.org/officeDocument/2006/relationships/image" Target="../media/image16.png"/><Relationship Id="rId2" Type="http://schemas.openxmlformats.org/officeDocument/2006/relationships/image" Target="../media/image11.jpeg"/><Relationship Id="rId1" Type="http://schemas.openxmlformats.org/officeDocument/2006/relationships/slideLayout" Target="../slideLayouts/slideLayout2.xml"/><Relationship Id="rId6" Type="http://schemas.openxmlformats.org/officeDocument/2006/relationships/image" Target="../media/image15.jpeg"/><Relationship Id="rId5" Type="http://schemas.openxmlformats.org/officeDocument/2006/relationships/image" Target="../media/image14.jpeg"/><Relationship Id="rId4" Type="http://schemas.openxmlformats.org/officeDocument/2006/relationships/image" Target="../media/image13.jpeg"/><Relationship Id="rId9" Type="http://schemas.openxmlformats.org/officeDocument/2006/relationships/image" Target="../media/image18.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 Diagonal Corner Rectangle 6"/>
          <p:cNvSpPr/>
          <p:nvPr/>
        </p:nvSpPr>
        <p:spPr>
          <a:xfrm>
            <a:off x="1156100" y="1391685"/>
            <a:ext cx="10086081" cy="1085380"/>
          </a:xfrm>
          <a:prstGeom prst="round2DiagRect">
            <a:avLst/>
          </a:prstGeom>
          <a:noFill/>
          <a:ln>
            <a:noFill/>
          </a:ln>
        </p:spPr>
        <p:style>
          <a:lnRef idx="3">
            <a:schemeClr val="lt1"/>
          </a:lnRef>
          <a:fillRef idx="1">
            <a:schemeClr val="accent4"/>
          </a:fillRef>
          <a:effectRef idx="1">
            <a:schemeClr val="accent4"/>
          </a:effectRef>
          <a:fontRef idx="minor">
            <a:schemeClr val="lt1"/>
          </a:fontRef>
        </p:style>
        <p:txBody>
          <a:bodyPr rtlCol="0" anchor="ctr"/>
          <a:lstStyle/>
          <a:p>
            <a:pPr algn="ctr"/>
            <a:r>
              <a:rPr lang="en-GB" sz="2800" b="1" dirty="0">
                <a:solidFill>
                  <a:schemeClr val="tx2"/>
                </a:solidFill>
                <a:cs typeface="Arial" panose="020B0604020202020204" pitchFamily="34" charset="0"/>
              </a:rPr>
              <a:t>JUICE: Join us in creating energy</a:t>
            </a:r>
            <a:endParaRPr lang="en-US" sz="2800" b="1" dirty="0">
              <a:solidFill>
                <a:schemeClr val="tx2"/>
              </a:solidFill>
              <a:cs typeface="Arial" panose="020B0604020202020204" pitchFamily="34" charset="0"/>
            </a:endParaRPr>
          </a:p>
        </p:txBody>
      </p:sp>
      <p:sp>
        <p:nvSpPr>
          <p:cNvPr id="10" name="Rectangle 2"/>
          <p:cNvSpPr>
            <a:spLocks noChangeArrowheads="1"/>
          </p:cNvSpPr>
          <p:nvPr/>
        </p:nvSpPr>
        <p:spPr bwMode="auto">
          <a:xfrm>
            <a:off x="9294126" y="249754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8" name="Picture 7" descr="A close up of a sign&#10;&#10;Description generated with very high confidence">
            <a:extLst>
              <a:ext uri="{FF2B5EF4-FFF2-40B4-BE49-F238E27FC236}">
                <a16:creationId xmlns:a16="http://schemas.microsoft.com/office/drawing/2014/main" id="{04E2D339-362F-4C30-966A-7C3B9CEF2D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232" y="647926"/>
            <a:ext cx="3483612" cy="1143716"/>
          </a:xfrm>
          <a:prstGeom prst="rect">
            <a:avLst/>
          </a:prstGeom>
        </p:spPr>
      </p:pic>
      <p:pic>
        <p:nvPicPr>
          <p:cNvPr id="9" name="Picture 8">
            <a:extLst>
              <a:ext uri="{FF2B5EF4-FFF2-40B4-BE49-F238E27FC236}">
                <a16:creationId xmlns:a16="http://schemas.microsoft.com/office/drawing/2014/main" id="{61C4262E-55F1-4E47-9A73-70DB2C6FCA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65635" y="194014"/>
            <a:ext cx="2079873" cy="1851793"/>
          </a:xfrm>
          <a:prstGeom prst="rect">
            <a:avLst/>
          </a:prstGeom>
        </p:spPr>
      </p:pic>
      <p:pic>
        <p:nvPicPr>
          <p:cNvPr id="3" name="Picture 2">
            <a:extLst>
              <a:ext uri="{FF2B5EF4-FFF2-40B4-BE49-F238E27FC236}">
                <a16:creationId xmlns:a16="http://schemas.microsoft.com/office/drawing/2014/main" id="{06AF176A-EAF1-44A5-88FD-D9AB730D233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83868" y="2437854"/>
            <a:ext cx="5724525" cy="3057525"/>
          </a:xfrm>
          <a:prstGeom prst="rect">
            <a:avLst/>
          </a:prstGeom>
        </p:spPr>
      </p:pic>
      <p:sp>
        <p:nvSpPr>
          <p:cNvPr id="11" name="Round Diagonal Corner Rectangle 6">
            <a:extLst>
              <a:ext uri="{FF2B5EF4-FFF2-40B4-BE49-F238E27FC236}">
                <a16:creationId xmlns:a16="http://schemas.microsoft.com/office/drawing/2014/main" id="{D45C5E36-A3F1-42B3-9374-92A6C6AAAAAE}"/>
              </a:ext>
            </a:extLst>
          </p:cNvPr>
          <p:cNvSpPr/>
          <p:nvPr/>
        </p:nvSpPr>
        <p:spPr>
          <a:xfrm>
            <a:off x="1103091" y="5583729"/>
            <a:ext cx="10086081" cy="1085380"/>
          </a:xfrm>
          <a:prstGeom prst="round2DiagRect">
            <a:avLst/>
          </a:prstGeom>
          <a:noFill/>
          <a:ln>
            <a:noFill/>
          </a:ln>
        </p:spPr>
        <p:style>
          <a:lnRef idx="3">
            <a:schemeClr val="lt1"/>
          </a:lnRef>
          <a:fillRef idx="1">
            <a:schemeClr val="accent4"/>
          </a:fillRef>
          <a:effectRef idx="1">
            <a:schemeClr val="accent4"/>
          </a:effectRef>
          <a:fontRef idx="minor">
            <a:schemeClr val="lt1"/>
          </a:fontRef>
        </p:style>
        <p:txBody>
          <a:bodyPr rtlCol="0" anchor="ctr"/>
          <a:lstStyle/>
          <a:p>
            <a:pPr algn="ctr"/>
            <a:r>
              <a:rPr lang="en-GB" sz="2000" b="1" dirty="0">
                <a:solidFill>
                  <a:schemeClr val="tx2"/>
                </a:solidFill>
                <a:cs typeface="Arial" panose="020B0604020202020204" pitchFamily="34" charset="0"/>
              </a:rPr>
              <a:t>Creating an environment of collaboration and trust with top leadership at </a:t>
            </a:r>
            <a:r>
              <a:rPr lang="en-GB" sz="2000" b="1" dirty="0" err="1">
                <a:solidFill>
                  <a:schemeClr val="tx2"/>
                </a:solidFill>
                <a:cs typeface="Arial" panose="020B0604020202020204" pitchFamily="34" charset="0"/>
              </a:rPr>
              <a:t>Maxhealthcare</a:t>
            </a:r>
            <a:endParaRPr lang="en-GB" sz="2000" b="1" dirty="0">
              <a:solidFill>
                <a:schemeClr val="tx2"/>
              </a:solidFill>
              <a:cs typeface="Arial" panose="020B0604020202020204" pitchFamily="34" charset="0"/>
            </a:endParaRPr>
          </a:p>
          <a:p>
            <a:pPr algn="ctr"/>
            <a:r>
              <a:rPr lang="en-GB" sz="2000" b="1" dirty="0">
                <a:solidFill>
                  <a:schemeClr val="tx2"/>
                </a:solidFill>
                <a:cs typeface="Arial" panose="020B0604020202020204" pitchFamily="34" charset="0"/>
              </a:rPr>
              <a:t>Approach note- 20</a:t>
            </a:r>
            <a:r>
              <a:rPr lang="en-GB" sz="2000" b="1" baseline="30000" dirty="0">
                <a:solidFill>
                  <a:schemeClr val="tx2"/>
                </a:solidFill>
                <a:cs typeface="Arial" panose="020B0604020202020204" pitchFamily="34" charset="0"/>
              </a:rPr>
              <a:t>th</a:t>
            </a:r>
            <a:r>
              <a:rPr lang="en-GB" sz="2000" b="1" dirty="0">
                <a:solidFill>
                  <a:schemeClr val="tx2"/>
                </a:solidFill>
                <a:cs typeface="Arial" panose="020B0604020202020204" pitchFamily="34" charset="0"/>
              </a:rPr>
              <a:t> September 2017</a:t>
            </a:r>
            <a:endParaRPr lang="en-US" sz="2000" b="1" dirty="0">
              <a:solidFill>
                <a:schemeClr val="tx2"/>
              </a:solidFill>
              <a:cs typeface="Arial" panose="020B0604020202020204" pitchFamily="34" charset="0"/>
            </a:endParaRPr>
          </a:p>
        </p:txBody>
      </p:sp>
    </p:spTree>
    <p:extLst>
      <p:ext uri="{BB962C8B-B14F-4D97-AF65-F5344CB8AC3E}">
        <p14:creationId xmlns:p14="http://schemas.microsoft.com/office/powerpoint/2010/main" val="16863718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ChangeArrowheads="1"/>
          </p:cNvSpPr>
          <p:nvPr/>
        </p:nvSpPr>
        <p:spPr bwMode="auto">
          <a:xfrm>
            <a:off x="780475" y="1679901"/>
            <a:ext cx="10361618" cy="4006771"/>
          </a:xfrm>
          <a:prstGeom prst="roundRect">
            <a:avLst/>
          </a:prstGeom>
          <a:noFill/>
          <a:ln w="9525">
            <a:solidFill>
              <a:schemeClr val="bg1">
                <a:lumMod val="75000"/>
              </a:schemeClr>
            </a:solidFill>
            <a:miter lim="800000"/>
            <a:headEnd/>
            <a:tailEnd/>
          </a:ln>
          <a:effectLst/>
        </p:spPr>
        <p:txBody>
          <a:bodyPr wrap="square" anchor="ctr">
            <a:spAutoFit/>
          </a:bodyPr>
          <a:lstStyle/>
          <a:p>
            <a:pPr marL="266700" indent="-266700">
              <a:spcAft>
                <a:spcPts val="200"/>
              </a:spcAft>
              <a:buFont typeface="Wingdings" pitchFamily="2" charset="2"/>
              <a:buChar char="v"/>
              <a:defRPr/>
            </a:pPr>
            <a:r>
              <a:rPr lang="en-US" dirty="0"/>
              <a:t>Client is responsible for providing venue, conference facilities, AV equipment.</a:t>
            </a:r>
          </a:p>
          <a:p>
            <a:pPr marL="266700" indent="-266700">
              <a:spcAft>
                <a:spcPts val="200"/>
              </a:spcAft>
              <a:buFont typeface="Wingdings" pitchFamily="2" charset="2"/>
              <a:buChar char="v"/>
              <a:defRPr/>
            </a:pPr>
            <a:r>
              <a:rPr lang="en-US" dirty="0"/>
              <a:t>Travel outside Delhi NCR - Air, stay &amp; airport/ venue cab transfers to be taken care by the client. </a:t>
            </a:r>
          </a:p>
          <a:p>
            <a:pPr marL="266700" indent="-266700">
              <a:spcAft>
                <a:spcPts val="200"/>
              </a:spcAft>
              <a:buFont typeface="Wingdings" pitchFamily="2" charset="2"/>
              <a:buChar char="v"/>
              <a:defRPr/>
            </a:pPr>
            <a:r>
              <a:rPr lang="en-US" dirty="0"/>
              <a:t>Travel inside Delhi NCR - at </a:t>
            </a:r>
            <a:r>
              <a:rPr lang="en-US" dirty="0" err="1"/>
              <a:t>Rs</a:t>
            </a:r>
            <a:r>
              <a:rPr lang="en-US" dirty="0"/>
              <a:t>. 12.00 Per Km.</a:t>
            </a:r>
          </a:p>
          <a:p>
            <a:pPr marL="266700" indent="-266700">
              <a:spcAft>
                <a:spcPts val="200"/>
              </a:spcAft>
              <a:buFont typeface="Wingdings" pitchFamily="2" charset="2"/>
              <a:buChar char="v"/>
              <a:defRPr/>
            </a:pPr>
            <a:r>
              <a:rPr lang="en-US" dirty="0"/>
              <a:t>Not inclusive of applicable taxes (GST@ 18%)</a:t>
            </a:r>
          </a:p>
          <a:p>
            <a:pPr marL="266700" indent="-266700">
              <a:spcAft>
                <a:spcPts val="200"/>
              </a:spcAft>
              <a:buFont typeface="Wingdings" pitchFamily="2" charset="2"/>
              <a:buChar char="v"/>
              <a:defRPr/>
            </a:pPr>
            <a:r>
              <a:rPr lang="en-US" dirty="0"/>
              <a:t>A commercial contract will be signed before the execution of the project. </a:t>
            </a:r>
          </a:p>
          <a:p>
            <a:pPr marL="266700" indent="-266700">
              <a:spcAft>
                <a:spcPts val="200"/>
              </a:spcAft>
              <a:buFont typeface="Wingdings" pitchFamily="2" charset="2"/>
              <a:buChar char="v"/>
              <a:defRPr/>
            </a:pPr>
            <a:r>
              <a:rPr lang="en-US" dirty="0"/>
              <a:t>50% of cancellation fee will be charged on any cancellation or postponements that occur within 20 working days of the confirmed date of delivery. </a:t>
            </a:r>
          </a:p>
          <a:p>
            <a:pPr marL="266700" indent="-266700">
              <a:spcAft>
                <a:spcPts val="200"/>
              </a:spcAft>
              <a:buFont typeface="Wingdings" pitchFamily="2" charset="2"/>
              <a:buChar char="v"/>
              <a:defRPr/>
            </a:pPr>
            <a:r>
              <a:rPr lang="en-US" dirty="0"/>
              <a:t>100% of cancellation fee will be charged on any cancellation or postponements that occur within 0 to 2 working days of the confirmed date of delivery.</a:t>
            </a:r>
          </a:p>
          <a:p>
            <a:pPr marL="266700" indent="-266700">
              <a:spcAft>
                <a:spcPts val="200"/>
              </a:spcAft>
              <a:buFont typeface="Wingdings" pitchFamily="2" charset="2"/>
              <a:buChar char="v"/>
              <a:defRPr/>
            </a:pPr>
            <a:r>
              <a:rPr lang="en-US" dirty="0"/>
              <a:t>The above commercials are valid till the 31</a:t>
            </a:r>
            <a:r>
              <a:rPr lang="en-US" baseline="30000" dirty="0"/>
              <a:t>st</a:t>
            </a:r>
            <a:r>
              <a:rPr lang="en-US" dirty="0"/>
              <a:t> March, 2018</a:t>
            </a:r>
          </a:p>
          <a:p>
            <a:pPr marL="266700" indent="-266700">
              <a:spcAft>
                <a:spcPts val="200"/>
              </a:spcAft>
              <a:buFont typeface="Wingdings" pitchFamily="2" charset="2"/>
              <a:buChar char="v"/>
              <a:defRPr/>
            </a:pPr>
            <a:r>
              <a:rPr lang="en-US" dirty="0"/>
              <a:t>Contracts, legal &amp; accounting paperwork (including billing &amp; payments) will be in the name of “Life Strategies </a:t>
            </a:r>
            <a:r>
              <a:rPr lang="en-US" dirty="0" err="1"/>
              <a:t>Humancare</a:t>
            </a:r>
            <a:r>
              <a:rPr lang="en-US" dirty="0"/>
              <a:t> Pvt. Ltd.”  </a:t>
            </a:r>
          </a:p>
        </p:txBody>
      </p:sp>
      <p:sp>
        <p:nvSpPr>
          <p:cNvPr id="2" name="Slide Number Placeholder 1">
            <a:extLst>
              <a:ext uri="{FF2B5EF4-FFF2-40B4-BE49-F238E27FC236}">
                <a16:creationId xmlns:a16="http://schemas.microsoft.com/office/drawing/2014/main" id="{F0553F95-3AEA-48F1-9B25-EB0131E57179}"/>
              </a:ext>
            </a:extLst>
          </p:cNvPr>
          <p:cNvSpPr>
            <a:spLocks noGrp="1"/>
          </p:cNvSpPr>
          <p:nvPr>
            <p:ph type="sldNum" sz="quarter" idx="12"/>
          </p:nvPr>
        </p:nvSpPr>
        <p:spPr/>
        <p:txBody>
          <a:bodyPr/>
          <a:lstStyle/>
          <a:p>
            <a:fld id="{733BFD76-841C-4874-91F9-A27567C33DF0}" type="slidenum">
              <a:rPr lang="en-US" smtClean="0"/>
              <a:t>10</a:t>
            </a:fld>
            <a:endParaRPr lang="en-US"/>
          </a:p>
        </p:txBody>
      </p:sp>
      <p:sp>
        <p:nvSpPr>
          <p:cNvPr id="5" name="TextBox 4">
            <a:extLst>
              <a:ext uri="{FF2B5EF4-FFF2-40B4-BE49-F238E27FC236}">
                <a16:creationId xmlns:a16="http://schemas.microsoft.com/office/drawing/2014/main" id="{502F8031-D894-4CE3-A6F1-6F0337D4D62C}"/>
              </a:ext>
            </a:extLst>
          </p:cNvPr>
          <p:cNvSpPr txBox="1"/>
          <p:nvPr/>
        </p:nvSpPr>
        <p:spPr>
          <a:xfrm>
            <a:off x="339837" y="265250"/>
            <a:ext cx="6046215" cy="653796"/>
          </a:xfrm>
          <a:prstGeom prst="roundRect">
            <a:avLst/>
          </a:prstGeom>
        </p:spPr>
        <p:txBody>
          <a:bodyPr vert="horz" lIns="91440" tIns="45720" rIns="91440" bIns="45720" rtlCol="0" anchor="ctr">
            <a:normAutofit/>
          </a:bodyPr>
          <a:lstStyle>
            <a:defPPr>
              <a:defRPr lang="en-US"/>
            </a:defPPr>
            <a:lvl1pPr>
              <a:lnSpc>
                <a:spcPct val="90000"/>
              </a:lnSpc>
              <a:spcBef>
                <a:spcPct val="0"/>
              </a:spcBef>
              <a:defRPr sz="3000" b="1">
                <a:solidFill>
                  <a:schemeClr val="tx2"/>
                </a:solidFill>
                <a:ea typeface="+mj-ea"/>
                <a:cs typeface="+mj-cs"/>
              </a:defRPr>
            </a:lvl1pPr>
          </a:lstStyle>
          <a:p>
            <a:endParaRPr lang="en-IN" dirty="0"/>
          </a:p>
        </p:txBody>
      </p:sp>
      <p:sp>
        <p:nvSpPr>
          <p:cNvPr id="7" name="Rectangle 6"/>
          <p:cNvSpPr/>
          <p:nvPr/>
        </p:nvSpPr>
        <p:spPr>
          <a:xfrm>
            <a:off x="0" y="-27700"/>
            <a:ext cx="12192000" cy="946746"/>
          </a:xfrm>
          <a:prstGeom prst="rect">
            <a:avLst/>
          </a:prstGeom>
          <a:solidFill>
            <a:schemeClr val="tx2"/>
          </a:solidFill>
        </p:spPr>
        <p:txBody>
          <a:bodyPr vert="horz" lIns="91440" tIns="45720" rIns="91440" bIns="45720" rtlCol="0" anchor="ctr">
            <a:normAutofit fontScale="97500"/>
          </a:bodyPr>
          <a:lstStyle/>
          <a:p>
            <a:pPr algn="ctr">
              <a:lnSpc>
                <a:spcPct val="90000"/>
              </a:lnSpc>
              <a:spcBef>
                <a:spcPct val="0"/>
              </a:spcBef>
            </a:pPr>
            <a:r>
              <a:rPr lang="en-IN" sz="3200" b="1" dirty="0">
                <a:solidFill>
                  <a:srgbClr val="EB701D"/>
                </a:solidFill>
                <a:ea typeface="+mj-ea"/>
                <a:cs typeface="+mj-cs"/>
              </a:rPr>
              <a:t>Commercial </a:t>
            </a:r>
            <a:r>
              <a:rPr lang="en-IN" sz="3200" b="1">
                <a:solidFill>
                  <a:srgbClr val="EB701D"/>
                </a:solidFill>
                <a:ea typeface="+mj-ea"/>
                <a:cs typeface="+mj-cs"/>
              </a:rPr>
              <a:t>Terms &amp; Conditions</a:t>
            </a:r>
            <a:endParaRPr lang="en-IN" sz="3200" b="1" dirty="0">
              <a:solidFill>
                <a:srgbClr val="EB701D"/>
              </a:solidFill>
              <a:ea typeface="+mj-ea"/>
              <a:cs typeface="+mj-cs"/>
            </a:endParaRPr>
          </a:p>
        </p:txBody>
      </p:sp>
    </p:spTree>
    <p:extLst>
      <p:ext uri="{BB962C8B-B14F-4D97-AF65-F5344CB8AC3E}">
        <p14:creationId xmlns:p14="http://schemas.microsoft.com/office/powerpoint/2010/main" val="23491119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0420" name="Picture 4" descr="http://truelightworshipcenter.com/next_steps/images/next_step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48665" y="1000837"/>
            <a:ext cx="5472608" cy="2736304"/>
          </a:xfrm>
          <a:prstGeom prst="rect">
            <a:avLst/>
          </a:prstGeom>
          <a:noFill/>
          <a:effectLst>
            <a:softEdge rad="127000"/>
          </a:effectLst>
          <a:extLst>
            <a:ext uri="{909E8E84-426E-40dd-AFC4-6F175D3DCCD1}">
              <a14:hiddenFill xmlns="" xmlns:a14="http://schemas.microsoft.com/office/drawing/2010/main">
                <a:solidFill>
                  <a:srgbClr val="FFFFFF"/>
                </a:solidFill>
              </a14:hiddenFill>
            </a:ext>
          </a:extLst>
        </p:spPr>
      </p:pic>
      <p:sp>
        <p:nvSpPr>
          <p:cNvPr id="15363" name="Rectangle 2"/>
          <p:cNvSpPr>
            <a:spLocks noChangeArrowheads="1"/>
          </p:cNvSpPr>
          <p:nvPr/>
        </p:nvSpPr>
        <p:spPr bwMode="auto">
          <a:xfrm>
            <a:off x="420914" y="101600"/>
            <a:ext cx="9144000" cy="685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US" altLang="en-US" sz="3100" b="1" dirty="0">
              <a:solidFill>
                <a:schemeClr val="tx2"/>
              </a:solidFill>
              <a:latin typeface="+mn-lt"/>
              <a:ea typeface="+mj-ea"/>
              <a:cs typeface="+mj-cs"/>
            </a:endParaRPr>
          </a:p>
        </p:txBody>
      </p:sp>
      <p:sp>
        <p:nvSpPr>
          <p:cNvPr id="9" name="Rounded Rectangle 8"/>
          <p:cNvSpPr/>
          <p:nvPr/>
        </p:nvSpPr>
        <p:spPr>
          <a:xfrm>
            <a:off x="1753403" y="4018917"/>
            <a:ext cx="8838211" cy="1865086"/>
          </a:xfrm>
          <a:prstGeom prst="round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 name="TextBox 10"/>
          <p:cNvSpPr txBox="1"/>
          <p:nvPr/>
        </p:nvSpPr>
        <p:spPr>
          <a:xfrm>
            <a:off x="1806389" y="4209488"/>
            <a:ext cx="8785225" cy="1415772"/>
          </a:xfrm>
          <a:prstGeom prst="rect">
            <a:avLst/>
          </a:prstGeom>
          <a:noFill/>
        </p:spPr>
        <p:txBody>
          <a:bodyPr>
            <a:spAutoFit/>
          </a:bodyPr>
          <a:lstStyle/>
          <a:p>
            <a:pPr marL="285750" indent="-285750" algn="just">
              <a:buFont typeface="Arial" panose="020B0604020202020204" pitchFamily="34" charset="0"/>
              <a:buChar char="•"/>
              <a:defRPr/>
            </a:pPr>
            <a:r>
              <a:rPr lang="en-US" b="1" dirty="0"/>
              <a:t>Call with Tina: </a:t>
            </a:r>
            <a:r>
              <a:rPr lang="en-US" sz="1600" dirty="0"/>
              <a:t>We would love to schedule a time next / this week to have a conversation with Tina to understand the mandate</a:t>
            </a:r>
          </a:p>
          <a:p>
            <a:pPr marL="285750" indent="-285750" algn="just">
              <a:buFont typeface="Arial" panose="020B0604020202020204" pitchFamily="34" charset="0"/>
              <a:buChar char="•"/>
              <a:defRPr/>
            </a:pPr>
            <a:r>
              <a:rPr lang="en-US" b="1" dirty="0"/>
              <a:t>Contracting and PO: </a:t>
            </a:r>
            <a:r>
              <a:rPr lang="en-US" sz="1600" dirty="0"/>
              <a:t>Once we close on the commercial, let us work on the contract and PO</a:t>
            </a:r>
          </a:p>
          <a:p>
            <a:pPr marL="285750" indent="-285750" algn="just">
              <a:buFont typeface="Arial" panose="020B0604020202020204" pitchFamily="34" charset="0"/>
              <a:buChar char="•"/>
              <a:defRPr/>
            </a:pPr>
            <a:r>
              <a:rPr lang="en-US" b="1" dirty="0"/>
              <a:t>Book: </a:t>
            </a:r>
            <a:r>
              <a:rPr lang="en-US" sz="1600" dirty="0"/>
              <a:t>Let us block the dates for the Diagnosis and Design right away so that we have consultants available for you.</a:t>
            </a:r>
          </a:p>
        </p:txBody>
      </p:sp>
      <p:sp>
        <p:nvSpPr>
          <p:cNvPr id="2" name="Slide Number Placeholder 1"/>
          <p:cNvSpPr>
            <a:spLocks noGrp="1"/>
          </p:cNvSpPr>
          <p:nvPr>
            <p:ph type="sldNum" sz="quarter" idx="12"/>
          </p:nvPr>
        </p:nvSpPr>
        <p:spPr/>
        <p:txBody>
          <a:bodyPr/>
          <a:lstStyle/>
          <a:p>
            <a:pPr>
              <a:defRPr/>
            </a:pPr>
            <a:fld id="{7A9CEED4-60E8-4184-B2DB-1E7A811F10A1}" type="slidenum">
              <a:rPr lang="en-US" smtClean="0"/>
              <a:pPr>
                <a:defRPr/>
              </a:pPr>
              <a:t>11</a:t>
            </a:fld>
            <a:endParaRPr lang="en-US"/>
          </a:p>
        </p:txBody>
      </p:sp>
      <p:sp>
        <p:nvSpPr>
          <p:cNvPr id="7" name="Rectangle 6"/>
          <p:cNvSpPr/>
          <p:nvPr/>
        </p:nvSpPr>
        <p:spPr>
          <a:xfrm>
            <a:off x="0" y="10948"/>
            <a:ext cx="12192000" cy="480131"/>
          </a:xfrm>
          <a:prstGeom prst="rect">
            <a:avLst/>
          </a:prstGeom>
          <a:solidFill>
            <a:schemeClr val="tx2"/>
          </a:solidFill>
        </p:spPr>
        <p:txBody>
          <a:bodyPr vert="horz" wrap="square" lIns="91440" tIns="45720" rIns="91440" bIns="45720" rtlCol="0" anchor="ctr">
            <a:spAutoFit/>
          </a:bodyPr>
          <a:lstStyle/>
          <a:p>
            <a:pPr algn="ctr">
              <a:lnSpc>
                <a:spcPct val="90000"/>
              </a:lnSpc>
              <a:spcBef>
                <a:spcPct val="0"/>
              </a:spcBef>
            </a:pPr>
            <a:r>
              <a:rPr lang="en-IN" sz="2800" b="1" dirty="0">
                <a:solidFill>
                  <a:srgbClr val="FF6600"/>
                </a:solidFill>
                <a:cs typeface="Arial" pitchFamily="34" charset="0"/>
              </a:rPr>
              <a:t>Next </a:t>
            </a:r>
            <a:r>
              <a:rPr lang="en-IN" sz="2800" b="1">
                <a:solidFill>
                  <a:srgbClr val="FF6600"/>
                </a:solidFill>
                <a:cs typeface="Arial" pitchFamily="34" charset="0"/>
              </a:rPr>
              <a:t>Steps </a:t>
            </a:r>
            <a:endParaRPr lang="en-IN" sz="2800" b="1" dirty="0">
              <a:solidFill>
                <a:srgbClr val="FF6600"/>
              </a:solidFill>
              <a:cs typeface="Arial" pitchFamily="34" charset="0"/>
            </a:endParaRPr>
          </a:p>
        </p:txBody>
      </p:sp>
    </p:spTree>
    <p:extLst>
      <p:ext uri="{BB962C8B-B14F-4D97-AF65-F5344CB8AC3E}">
        <p14:creationId xmlns:p14="http://schemas.microsoft.com/office/powerpoint/2010/main" val="12180525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3" name="TextBox 4"/>
          <p:cNvSpPr txBox="1">
            <a:spLocks noChangeArrowheads="1"/>
          </p:cNvSpPr>
          <p:nvPr/>
        </p:nvSpPr>
        <p:spPr bwMode="auto">
          <a:xfrm>
            <a:off x="2340855" y="889871"/>
            <a:ext cx="6858000" cy="830263"/>
          </a:xfrm>
          <a:prstGeom prst="rect">
            <a:avLst/>
          </a:prstGeom>
          <a:noFill/>
          <a:ln w="9525">
            <a:noFill/>
            <a:miter lim="800000"/>
            <a:headEnd/>
            <a:tailEnd/>
          </a:ln>
        </p:spPr>
        <p:txBody>
          <a:bodyPr>
            <a:spAutoFit/>
          </a:bodyPr>
          <a:lstStyle/>
          <a:p>
            <a:pPr algn="ctr"/>
            <a:r>
              <a:rPr lang="en-US" sz="2400" b="1" dirty="0">
                <a:latin typeface="Calibri" pitchFamily="34" charset="0"/>
              </a:rPr>
              <a:t>Let’s work in partnership to create impact &amp; unlock potential</a:t>
            </a:r>
          </a:p>
        </p:txBody>
      </p:sp>
      <p:pic>
        <p:nvPicPr>
          <p:cNvPr id="22534" name="Picture 4" descr="Description: thumbprint"/>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rot="-3438065">
            <a:off x="4836491" y="2023581"/>
            <a:ext cx="1824038" cy="2111375"/>
          </a:xfrm>
          <a:prstGeom prst="rect">
            <a:avLst/>
          </a:prstGeom>
          <a:noFill/>
          <a:ln w="9525">
            <a:noFill/>
            <a:miter lim="800000"/>
            <a:headEnd/>
            <a:tailEnd/>
          </a:ln>
        </p:spPr>
      </p:pic>
      <p:sp>
        <p:nvSpPr>
          <p:cNvPr id="7" name="Rectangle 3"/>
          <p:cNvSpPr>
            <a:spLocks noChangeArrowheads="1"/>
          </p:cNvSpPr>
          <p:nvPr/>
        </p:nvSpPr>
        <p:spPr bwMode="auto">
          <a:xfrm>
            <a:off x="1666876" y="4613910"/>
            <a:ext cx="8734425" cy="1328023"/>
          </a:xfrm>
          <a:prstGeom prst="roundRect">
            <a:avLst/>
          </a:prstGeom>
          <a:noFill/>
          <a:ln w="9525">
            <a:solidFill>
              <a:schemeClr val="bg1">
                <a:lumMod val="75000"/>
              </a:schemeClr>
            </a:solidFill>
            <a:miter lim="800000"/>
            <a:headEnd/>
            <a:tailEnd/>
          </a:ln>
          <a:effectLst/>
        </p:spPr>
        <p:txBody>
          <a:bodyPr wrap="square" anchor="ctr">
            <a:spAutoFit/>
          </a:bodyPr>
          <a:lstStyle/>
          <a:p>
            <a:pPr>
              <a:lnSpc>
                <a:spcPct val="150000"/>
              </a:lnSpc>
              <a:defRPr/>
            </a:pPr>
            <a:r>
              <a:rPr lang="en-GB" sz="1200" dirty="0">
                <a:latin typeface="Arial" charset="0"/>
              </a:rPr>
              <a:t>For further information please connect with:</a:t>
            </a:r>
          </a:p>
          <a:p>
            <a:pPr>
              <a:lnSpc>
                <a:spcPct val="150000"/>
              </a:lnSpc>
              <a:defRPr/>
            </a:pPr>
            <a:endParaRPr lang="en-GB" sz="1200" dirty="0">
              <a:latin typeface="Arial" charset="0"/>
            </a:endParaRPr>
          </a:p>
          <a:p>
            <a:pPr>
              <a:lnSpc>
                <a:spcPct val="150000"/>
              </a:lnSpc>
              <a:defRPr/>
            </a:pPr>
            <a:endParaRPr lang="en-GB" sz="1200" dirty="0">
              <a:latin typeface="Arial" charset="0"/>
            </a:endParaRPr>
          </a:p>
          <a:p>
            <a:pPr>
              <a:lnSpc>
                <a:spcPct val="150000"/>
              </a:lnSpc>
              <a:defRPr/>
            </a:pPr>
            <a:endParaRPr lang="en-GB" sz="1200" dirty="0">
              <a:latin typeface="Arial" charset="0"/>
            </a:endParaRPr>
          </a:p>
        </p:txBody>
      </p:sp>
      <p:sp>
        <p:nvSpPr>
          <p:cNvPr id="8" name="TextBox 4"/>
          <p:cNvSpPr txBox="1">
            <a:spLocks noChangeArrowheads="1"/>
          </p:cNvSpPr>
          <p:nvPr/>
        </p:nvSpPr>
        <p:spPr bwMode="auto">
          <a:xfrm>
            <a:off x="1738312" y="5072064"/>
            <a:ext cx="6034088" cy="646331"/>
          </a:xfrm>
          <a:prstGeom prst="rect">
            <a:avLst/>
          </a:prstGeom>
          <a:noFill/>
          <a:ln w="9525">
            <a:noFill/>
            <a:miter lim="800000"/>
            <a:headEnd/>
            <a:tailEnd/>
          </a:ln>
        </p:spPr>
        <p:txBody>
          <a:bodyPr wrap="square">
            <a:spAutoFit/>
          </a:bodyPr>
          <a:lstStyle/>
          <a:p>
            <a:r>
              <a:rPr lang="en-GB" sz="1200" b="1" dirty="0">
                <a:solidFill>
                  <a:schemeClr val="accent1"/>
                </a:solidFill>
              </a:rPr>
              <a:t>Contact            Jigyasa Sharma</a:t>
            </a:r>
          </a:p>
          <a:p>
            <a:r>
              <a:rPr lang="en-GB" sz="1200" b="1" dirty="0">
                <a:solidFill>
                  <a:schemeClr val="accent1"/>
                </a:solidFill>
              </a:rPr>
              <a:t>Email             	jigyasa@maynardleigh.in</a:t>
            </a:r>
            <a:endParaRPr lang="en-US" sz="1200" dirty="0">
              <a:solidFill>
                <a:schemeClr val="accent1"/>
              </a:solidFill>
            </a:endParaRPr>
          </a:p>
          <a:p>
            <a:r>
              <a:rPr lang="en-GB" sz="1200" b="1" dirty="0">
                <a:solidFill>
                  <a:schemeClr val="accent1"/>
                </a:solidFill>
              </a:rPr>
              <a:t>Telephone    	+91 9717922445</a:t>
            </a:r>
            <a:endParaRPr lang="en-US" sz="1200" dirty="0">
              <a:solidFill>
                <a:schemeClr val="accent1"/>
              </a:solidFill>
            </a:endParaRPr>
          </a:p>
        </p:txBody>
      </p:sp>
      <p:sp>
        <p:nvSpPr>
          <p:cNvPr id="2" name="Slide Number Placeholder 1">
            <a:extLst>
              <a:ext uri="{FF2B5EF4-FFF2-40B4-BE49-F238E27FC236}">
                <a16:creationId xmlns:a16="http://schemas.microsoft.com/office/drawing/2014/main" id="{566E8927-D222-42B9-9B5E-5361960E62B2}"/>
              </a:ext>
            </a:extLst>
          </p:cNvPr>
          <p:cNvSpPr>
            <a:spLocks noGrp="1"/>
          </p:cNvSpPr>
          <p:nvPr>
            <p:ph type="sldNum" sz="quarter" idx="12"/>
          </p:nvPr>
        </p:nvSpPr>
        <p:spPr/>
        <p:txBody>
          <a:bodyPr/>
          <a:lstStyle/>
          <a:p>
            <a:fld id="{733BFD76-841C-4874-91F9-A27567C33DF0}" type="slidenum">
              <a:rPr lang="en-US" smtClean="0"/>
              <a:t>12</a:t>
            </a:fld>
            <a:endParaRPr lang="en-US"/>
          </a:p>
        </p:txBody>
      </p:sp>
    </p:spTree>
    <p:extLst>
      <p:ext uri="{BB962C8B-B14F-4D97-AF65-F5344CB8AC3E}">
        <p14:creationId xmlns:p14="http://schemas.microsoft.com/office/powerpoint/2010/main" val="35111591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Picture 5"/>
          <p:cNvPicPr>
            <a:picLocks noChangeAspect="1" noChangeArrowheads="1"/>
          </p:cNvPicPr>
          <p:nvPr/>
        </p:nvPicPr>
        <p:blipFill>
          <a:blip r:embed="rId2">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551842" y="3957368"/>
            <a:ext cx="2857500" cy="2790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7" name="Picture 5"/>
          <p:cNvPicPr>
            <a:picLocks noChangeAspect="1" noChangeArrowheads="1"/>
          </p:cNvPicPr>
          <p:nvPr/>
        </p:nvPicPr>
        <p:blipFill>
          <a:blip r:embed="rId2">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134844" y="4067175"/>
            <a:ext cx="2857500" cy="2790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5" name="Picture 5"/>
          <p:cNvPicPr>
            <a:picLocks noChangeAspect="1" noChangeArrowheads="1"/>
          </p:cNvPicPr>
          <p:nvPr/>
        </p:nvPicPr>
        <p:blipFill>
          <a:blip r:embed="rId2">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428256" y="1059439"/>
            <a:ext cx="2857500" cy="2790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6" name="Picture 5"/>
          <p:cNvPicPr>
            <a:picLocks noChangeAspect="1" noChangeArrowheads="1"/>
          </p:cNvPicPr>
          <p:nvPr/>
        </p:nvPicPr>
        <p:blipFill>
          <a:blip r:embed="rId2">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667250" y="897837"/>
            <a:ext cx="2857500" cy="2790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p:cNvPicPr>
            <a:picLocks noChangeAspect="1" noChangeArrowheads="1"/>
          </p:cNvPicPr>
          <p:nvPr/>
        </p:nvPicPr>
        <p:blipFill>
          <a:blip r:embed="rId2">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68736" y="1368531"/>
            <a:ext cx="2857500" cy="2790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 name="Rectangle 14"/>
          <p:cNvSpPr/>
          <p:nvPr/>
        </p:nvSpPr>
        <p:spPr>
          <a:xfrm>
            <a:off x="923172" y="2025279"/>
            <a:ext cx="2148628" cy="1754326"/>
          </a:xfrm>
          <a:prstGeom prst="rect">
            <a:avLst/>
          </a:prstGeom>
        </p:spPr>
        <p:txBody>
          <a:bodyPr wrap="square">
            <a:spAutoFit/>
          </a:bodyPr>
          <a:lstStyle/>
          <a:p>
            <a:pPr algn="ctr"/>
            <a:r>
              <a:rPr lang="en-US" b="1" dirty="0">
                <a:solidFill>
                  <a:schemeClr val="accent2"/>
                </a:solidFill>
              </a:rPr>
              <a:t>Methodology includes Theatre, Psychology &amp; L&amp;D tools to create experiential learning solutions.</a:t>
            </a:r>
          </a:p>
        </p:txBody>
      </p:sp>
      <p:sp>
        <p:nvSpPr>
          <p:cNvPr id="17" name="Rectangle 16"/>
          <p:cNvSpPr/>
          <p:nvPr/>
        </p:nvSpPr>
        <p:spPr>
          <a:xfrm>
            <a:off x="3400077" y="4375659"/>
            <a:ext cx="2247687" cy="2308324"/>
          </a:xfrm>
          <a:prstGeom prst="rect">
            <a:avLst/>
          </a:prstGeom>
        </p:spPr>
        <p:txBody>
          <a:bodyPr wrap="square">
            <a:spAutoFit/>
          </a:bodyPr>
          <a:lstStyle/>
          <a:p>
            <a:pPr algn="ctr"/>
            <a:r>
              <a:rPr lang="en-US" b="1" dirty="0">
                <a:solidFill>
                  <a:schemeClr val="accent2"/>
                </a:solidFill>
              </a:rPr>
              <a:t>With years of research, their  philosophies are published with leading publishing houses like Financial times, Pearson, DK, etc.</a:t>
            </a:r>
          </a:p>
        </p:txBody>
      </p:sp>
      <p:sp>
        <p:nvSpPr>
          <p:cNvPr id="19" name="Rectangle 18"/>
          <p:cNvSpPr/>
          <p:nvPr/>
        </p:nvSpPr>
        <p:spPr>
          <a:xfrm>
            <a:off x="6620664" y="4494779"/>
            <a:ext cx="2672382" cy="2031325"/>
          </a:xfrm>
          <a:prstGeom prst="rect">
            <a:avLst/>
          </a:prstGeom>
        </p:spPr>
        <p:txBody>
          <a:bodyPr wrap="square">
            <a:spAutoFit/>
          </a:bodyPr>
          <a:lstStyle/>
          <a:p>
            <a:pPr algn="ctr"/>
            <a:r>
              <a:rPr lang="en-US" b="1" dirty="0">
                <a:solidFill>
                  <a:schemeClr val="accent2"/>
                </a:solidFill>
              </a:rPr>
              <a:t>Have worked with people at Fortis Healthcare, </a:t>
            </a:r>
            <a:r>
              <a:rPr lang="en-US" b="1" dirty="0" err="1">
                <a:solidFill>
                  <a:schemeClr val="accent2"/>
                </a:solidFill>
              </a:rPr>
              <a:t>Maxlife</a:t>
            </a:r>
            <a:r>
              <a:rPr lang="en-US" b="1" dirty="0">
                <a:solidFill>
                  <a:schemeClr val="accent2"/>
                </a:solidFill>
              </a:rPr>
              <a:t>, GSK, Stryker, </a:t>
            </a:r>
            <a:r>
              <a:rPr lang="en-US" b="1" dirty="0" err="1">
                <a:solidFill>
                  <a:schemeClr val="accent2"/>
                </a:solidFill>
              </a:rPr>
              <a:t>Maxbupa</a:t>
            </a:r>
            <a:r>
              <a:rPr lang="en-US" b="1" dirty="0">
                <a:solidFill>
                  <a:schemeClr val="accent2"/>
                </a:solidFill>
              </a:rPr>
              <a:t>, Coca Cola, Nestle, </a:t>
            </a:r>
            <a:r>
              <a:rPr lang="en-US" b="1" dirty="0" err="1">
                <a:solidFill>
                  <a:schemeClr val="accent2"/>
                </a:solidFill>
              </a:rPr>
              <a:t>Pepsico</a:t>
            </a:r>
            <a:r>
              <a:rPr lang="en-US" b="1" dirty="0">
                <a:solidFill>
                  <a:schemeClr val="accent2"/>
                </a:solidFill>
              </a:rPr>
              <a:t>, Fidelity, SC Johnson and many more</a:t>
            </a:r>
          </a:p>
        </p:txBody>
      </p:sp>
      <p:sp>
        <p:nvSpPr>
          <p:cNvPr id="21" name="Rectangle 20"/>
          <p:cNvSpPr/>
          <p:nvPr/>
        </p:nvSpPr>
        <p:spPr>
          <a:xfrm>
            <a:off x="4956588" y="1291649"/>
            <a:ext cx="2148628" cy="1754326"/>
          </a:xfrm>
          <a:prstGeom prst="rect">
            <a:avLst/>
          </a:prstGeom>
        </p:spPr>
        <p:txBody>
          <a:bodyPr wrap="square">
            <a:spAutoFit/>
          </a:bodyPr>
          <a:lstStyle/>
          <a:p>
            <a:pPr algn="ctr"/>
            <a:r>
              <a:rPr lang="en-US" b="1" dirty="0">
                <a:solidFill>
                  <a:schemeClr val="accent2"/>
                </a:solidFill>
              </a:rPr>
              <a:t>Over 27 years of experience -  delivering work across the globe from our offices in UK, India and US. </a:t>
            </a:r>
          </a:p>
        </p:txBody>
      </p:sp>
      <p:sp>
        <p:nvSpPr>
          <p:cNvPr id="23" name="Rectangle 22"/>
          <p:cNvSpPr/>
          <p:nvPr/>
        </p:nvSpPr>
        <p:spPr>
          <a:xfrm>
            <a:off x="8782692" y="1300690"/>
            <a:ext cx="2148628" cy="2308324"/>
          </a:xfrm>
          <a:prstGeom prst="rect">
            <a:avLst/>
          </a:prstGeom>
        </p:spPr>
        <p:txBody>
          <a:bodyPr wrap="square">
            <a:spAutoFit/>
          </a:bodyPr>
          <a:lstStyle/>
          <a:p>
            <a:pPr algn="ctr"/>
            <a:r>
              <a:rPr lang="en-US" b="1" dirty="0">
                <a:solidFill>
                  <a:schemeClr val="accent2"/>
                </a:solidFill>
              </a:rPr>
              <a:t>We understand that each team, company, industry has its unique needs. We follow an exhaustive 4-D process to customize interventions.</a:t>
            </a:r>
          </a:p>
        </p:txBody>
      </p:sp>
      <p:sp>
        <p:nvSpPr>
          <p:cNvPr id="13" name="TextBox 12">
            <a:extLst>
              <a:ext uri="{FF2B5EF4-FFF2-40B4-BE49-F238E27FC236}">
                <a16:creationId xmlns:a16="http://schemas.microsoft.com/office/drawing/2014/main" id="{CF62BBCA-CED3-45C3-911E-094A4E7649E8}"/>
              </a:ext>
            </a:extLst>
          </p:cNvPr>
          <p:cNvSpPr txBox="1"/>
          <p:nvPr/>
        </p:nvSpPr>
        <p:spPr>
          <a:xfrm>
            <a:off x="0" y="0"/>
            <a:ext cx="12192000" cy="858129"/>
          </a:xfrm>
          <a:prstGeom prst="rect">
            <a:avLst/>
          </a:prstGeom>
          <a:solidFill>
            <a:schemeClr val="tx2"/>
          </a:solidFill>
        </p:spPr>
        <p:txBody>
          <a:bodyPr vert="horz" lIns="91440" tIns="45720" rIns="91440" bIns="45720" rtlCol="0" anchor="ctr">
            <a:normAutofit fontScale="97500"/>
          </a:bodyPr>
          <a:lstStyle>
            <a:lvl1pPr>
              <a:lnSpc>
                <a:spcPct val="90000"/>
              </a:lnSpc>
              <a:spcBef>
                <a:spcPct val="0"/>
              </a:spcBef>
              <a:buNone/>
              <a:defRPr sz="3600" b="1">
                <a:solidFill>
                  <a:schemeClr val="tx2"/>
                </a:solidFill>
                <a:ea typeface="+mj-ea"/>
                <a:cs typeface="+mj-cs"/>
              </a:defRPr>
            </a:lvl1pPr>
          </a:lstStyle>
          <a:p>
            <a:pPr algn="ctr"/>
            <a:r>
              <a:rPr lang="en-IN" sz="3200" dirty="0">
                <a:solidFill>
                  <a:srgbClr val="EB701D"/>
                </a:solidFill>
              </a:rPr>
              <a:t>Why Maynardleigh?</a:t>
            </a:r>
            <a:endParaRPr lang="en-IN" sz="2800" dirty="0">
              <a:solidFill>
                <a:srgbClr val="EB701D"/>
              </a:solidFill>
            </a:endParaRPr>
          </a:p>
        </p:txBody>
      </p:sp>
    </p:spTree>
    <p:extLst>
      <p:ext uri="{BB962C8B-B14F-4D97-AF65-F5344CB8AC3E}">
        <p14:creationId xmlns:p14="http://schemas.microsoft.com/office/powerpoint/2010/main" val="40994415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9351EE0-57A8-421C-88B1-E4F9E8ECFB14}"/>
              </a:ext>
            </a:extLst>
          </p:cNvPr>
          <p:cNvSpPr txBox="1"/>
          <p:nvPr/>
        </p:nvSpPr>
        <p:spPr>
          <a:xfrm>
            <a:off x="0" y="0"/>
            <a:ext cx="12192000" cy="928468"/>
          </a:xfrm>
          <a:prstGeom prst="rect">
            <a:avLst/>
          </a:prstGeom>
          <a:solidFill>
            <a:schemeClr val="tx2"/>
          </a:solidFill>
        </p:spPr>
        <p:txBody>
          <a:bodyPr vert="horz" lIns="91440" tIns="45720" rIns="91440" bIns="45720" rtlCol="0" anchor="ctr">
            <a:normAutofit fontScale="97500"/>
          </a:bodyPr>
          <a:lstStyle>
            <a:defPPr>
              <a:defRPr lang="en-US"/>
            </a:defPPr>
            <a:lvl1pPr algn="ctr">
              <a:lnSpc>
                <a:spcPct val="90000"/>
              </a:lnSpc>
              <a:spcBef>
                <a:spcPct val="0"/>
              </a:spcBef>
              <a:buNone/>
              <a:defRPr sz="3200" b="1">
                <a:solidFill>
                  <a:srgbClr val="EB701D"/>
                </a:solidFill>
                <a:ea typeface="+mj-ea"/>
                <a:cs typeface="+mj-cs"/>
              </a:defRPr>
            </a:lvl1pPr>
          </a:lstStyle>
          <a:p>
            <a:r>
              <a:rPr lang="en-IN" dirty="0"/>
              <a:t>Your need as we understand</a:t>
            </a:r>
          </a:p>
        </p:txBody>
      </p:sp>
      <p:sp>
        <p:nvSpPr>
          <p:cNvPr id="5" name="TextBox 4">
            <a:extLst>
              <a:ext uri="{FF2B5EF4-FFF2-40B4-BE49-F238E27FC236}">
                <a16:creationId xmlns:a16="http://schemas.microsoft.com/office/drawing/2014/main" id="{BEA01A9D-9651-4614-8EA2-FF680FEDECEB}"/>
              </a:ext>
            </a:extLst>
          </p:cNvPr>
          <p:cNvSpPr txBox="1"/>
          <p:nvPr/>
        </p:nvSpPr>
        <p:spPr>
          <a:xfrm>
            <a:off x="0" y="2125698"/>
            <a:ext cx="1294226" cy="369332"/>
          </a:xfrm>
          <a:prstGeom prst="rect">
            <a:avLst/>
          </a:prstGeom>
          <a:noFill/>
        </p:spPr>
        <p:txBody>
          <a:bodyPr wrap="square" rtlCol="0">
            <a:spAutoFit/>
          </a:bodyPr>
          <a:lstStyle/>
          <a:p>
            <a:r>
              <a:rPr lang="en-US" b="1" dirty="0"/>
              <a:t>Situation</a:t>
            </a:r>
          </a:p>
        </p:txBody>
      </p:sp>
      <p:sp>
        <p:nvSpPr>
          <p:cNvPr id="6" name="Rectangle: Rounded Corners 5">
            <a:extLst>
              <a:ext uri="{FF2B5EF4-FFF2-40B4-BE49-F238E27FC236}">
                <a16:creationId xmlns:a16="http://schemas.microsoft.com/office/drawing/2014/main" id="{3A760B5B-C0CF-4D60-985A-D76B8B4849F2}"/>
              </a:ext>
            </a:extLst>
          </p:cNvPr>
          <p:cNvSpPr/>
          <p:nvPr/>
        </p:nvSpPr>
        <p:spPr>
          <a:xfrm>
            <a:off x="1149529" y="1518671"/>
            <a:ext cx="10868297" cy="1757963"/>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r>
              <a:rPr lang="en-US" sz="1400" dirty="0" smtClean="0"/>
              <a:t>22</a:t>
            </a:r>
            <a:r>
              <a:rPr lang="en-US" sz="1400" dirty="0" smtClean="0"/>
              <a:t> </a:t>
            </a:r>
            <a:r>
              <a:rPr lang="en-US" sz="1400" dirty="0"/>
              <a:t>people from the </a:t>
            </a:r>
            <a:r>
              <a:rPr lang="en-US" sz="1400" dirty="0" smtClean="0"/>
              <a:t>Neuro </a:t>
            </a:r>
            <a:r>
              <a:rPr lang="en-US" sz="1400" dirty="0"/>
              <a:t>team are going for their offsite on the </a:t>
            </a:r>
            <a:r>
              <a:rPr lang="en-US" sz="1400" dirty="0" smtClean="0"/>
              <a:t>18</a:t>
            </a:r>
            <a:r>
              <a:rPr lang="en-US" sz="1400" baseline="30000" dirty="0" smtClean="0"/>
              <a:t>th</a:t>
            </a:r>
            <a:r>
              <a:rPr lang="en-US" sz="1400" dirty="0" smtClean="0"/>
              <a:t> and 19</a:t>
            </a:r>
            <a:r>
              <a:rPr lang="en-US" sz="1400" baseline="30000" dirty="0" smtClean="0"/>
              <a:t>th</a:t>
            </a:r>
            <a:r>
              <a:rPr lang="en-US" sz="1400" dirty="0" smtClean="0"/>
              <a:t> of November. These </a:t>
            </a:r>
            <a:r>
              <a:rPr lang="en-US" sz="1400" dirty="0"/>
              <a:t>people </a:t>
            </a:r>
            <a:r>
              <a:rPr lang="en-US" sz="1400" dirty="0" smtClean="0"/>
              <a:t>are doctors ( neurologists/ neuro surgeons) who come from a very rich experience and head different </a:t>
            </a:r>
            <a:r>
              <a:rPr lang="en-US" sz="1400" dirty="0" err="1" smtClean="0"/>
              <a:t>specialities</a:t>
            </a:r>
            <a:r>
              <a:rPr lang="en-US" sz="1400" dirty="0" smtClean="0"/>
              <a:t>. They would be in the age range starting 45 to 50 years and would lead </a:t>
            </a:r>
            <a:r>
              <a:rPr lang="en-US" sz="1400" dirty="0" smtClean="0"/>
              <a:t>between 4 – 5 people. Through this offsite, the target audience is required to:</a:t>
            </a:r>
          </a:p>
          <a:p>
            <a:pPr marL="285750" indent="-285750">
              <a:buFont typeface="Arial" panose="020B0604020202020204" pitchFamily="34" charset="0"/>
              <a:buChar char="•"/>
            </a:pPr>
            <a:r>
              <a:rPr lang="en-US" sz="1400" dirty="0" smtClean="0"/>
              <a:t>Get to know each other and engage formally/ informally</a:t>
            </a:r>
          </a:p>
          <a:p>
            <a:pPr marL="285750" indent="-285750">
              <a:buFont typeface="Arial" panose="020B0604020202020204" pitchFamily="34" charset="0"/>
              <a:buChar char="•"/>
            </a:pPr>
            <a:r>
              <a:rPr lang="en-US" sz="1400" dirty="0" smtClean="0"/>
              <a:t>Create an alignment on the vision for neuroscience</a:t>
            </a:r>
          </a:p>
          <a:p>
            <a:r>
              <a:rPr lang="en-US" sz="1400" dirty="0" smtClean="0"/>
              <a:t>The current scenario is-</a:t>
            </a:r>
          </a:p>
          <a:p>
            <a:pPr marL="285750" indent="-285750">
              <a:buFont typeface="Arial" panose="020B0604020202020204" pitchFamily="34" charset="0"/>
              <a:buChar char="•"/>
            </a:pPr>
            <a:r>
              <a:rPr lang="en-US" sz="1400" dirty="0" smtClean="0"/>
              <a:t>The target doctors are SMEs however they are required to work with each other to share best practices</a:t>
            </a:r>
          </a:p>
          <a:p>
            <a:pPr marL="285750" indent="-285750">
              <a:buFont typeface="Arial" panose="020B0604020202020204" pitchFamily="34" charset="0"/>
              <a:buChar char="•"/>
            </a:pPr>
            <a:r>
              <a:rPr lang="en-US" sz="1400" dirty="0" smtClean="0"/>
              <a:t>To increase efficiency and succession planning, these doctors need to align on the neuroscience vision and create mutual buy in towards it.</a:t>
            </a:r>
            <a:endParaRPr lang="en-US" sz="1400" dirty="0"/>
          </a:p>
        </p:txBody>
      </p:sp>
      <p:sp>
        <p:nvSpPr>
          <p:cNvPr id="7" name="Rectangle: Rounded Corners 6">
            <a:extLst>
              <a:ext uri="{FF2B5EF4-FFF2-40B4-BE49-F238E27FC236}">
                <a16:creationId xmlns:a16="http://schemas.microsoft.com/office/drawing/2014/main" id="{87B08097-A339-44F6-B988-2651F360DFF2}"/>
              </a:ext>
            </a:extLst>
          </p:cNvPr>
          <p:cNvSpPr/>
          <p:nvPr/>
        </p:nvSpPr>
        <p:spPr>
          <a:xfrm>
            <a:off x="1157568" y="3801521"/>
            <a:ext cx="10860259" cy="1008246"/>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marL="285750" indent="-285750">
              <a:buFont typeface="Arial" panose="020B0604020202020204" pitchFamily="34" charset="0"/>
              <a:buChar char="•"/>
            </a:pPr>
            <a:r>
              <a:rPr lang="en-US" sz="1400" dirty="0" smtClean="0"/>
              <a:t>The vision has been shared with the team however they might not be aligned to the vision 20-20</a:t>
            </a:r>
          </a:p>
          <a:p>
            <a:pPr marL="285750" indent="-285750">
              <a:buFont typeface="Arial" panose="020B0604020202020204" pitchFamily="34" charset="0"/>
              <a:buChar char="•"/>
            </a:pPr>
            <a:r>
              <a:rPr lang="en-US" sz="1400" dirty="0" smtClean="0"/>
              <a:t>To deliver best services to customers, the doctors need to share their resources and refer patients to each other which might be missing.</a:t>
            </a:r>
          </a:p>
        </p:txBody>
      </p:sp>
      <p:sp>
        <p:nvSpPr>
          <p:cNvPr id="8" name="TextBox 7">
            <a:extLst>
              <a:ext uri="{FF2B5EF4-FFF2-40B4-BE49-F238E27FC236}">
                <a16:creationId xmlns:a16="http://schemas.microsoft.com/office/drawing/2014/main" id="{0D41D7BC-9218-412D-82C2-873C11E60340}"/>
              </a:ext>
            </a:extLst>
          </p:cNvPr>
          <p:cNvSpPr txBox="1"/>
          <p:nvPr/>
        </p:nvSpPr>
        <p:spPr>
          <a:xfrm>
            <a:off x="0" y="4096791"/>
            <a:ext cx="1294226" cy="369332"/>
          </a:xfrm>
          <a:prstGeom prst="rect">
            <a:avLst/>
          </a:prstGeom>
          <a:noFill/>
        </p:spPr>
        <p:txBody>
          <a:bodyPr wrap="square" rtlCol="0">
            <a:spAutoFit/>
          </a:bodyPr>
          <a:lstStyle/>
          <a:p>
            <a:r>
              <a:rPr lang="en-US" b="1" dirty="0"/>
              <a:t>Problem</a:t>
            </a:r>
          </a:p>
        </p:txBody>
      </p:sp>
      <p:sp>
        <p:nvSpPr>
          <p:cNvPr id="9" name="Rectangle: Rounded Corners 5">
            <a:extLst>
              <a:ext uri="{FF2B5EF4-FFF2-40B4-BE49-F238E27FC236}">
                <a16:creationId xmlns:a16="http://schemas.microsoft.com/office/drawing/2014/main" id="{3A760B5B-C0CF-4D60-985A-D76B8B4849F2}"/>
              </a:ext>
            </a:extLst>
          </p:cNvPr>
          <p:cNvSpPr/>
          <p:nvPr/>
        </p:nvSpPr>
        <p:spPr>
          <a:xfrm>
            <a:off x="1149530" y="5247727"/>
            <a:ext cx="10868297" cy="1153074"/>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r>
              <a:rPr lang="en-US" sz="1400" dirty="0"/>
              <a:t>Y</a:t>
            </a:r>
            <a:r>
              <a:rPr lang="en-US" sz="1400" dirty="0" smtClean="0"/>
              <a:t>ou would like us to design an experiential yet transforming intervention for the target audience which would help create their buy in on strategy and vision for neuroscience and also take them into a place of getting to know each other informally in 3 – 4 hours. </a:t>
            </a:r>
            <a:endParaRPr lang="en-US" sz="1400" dirty="0"/>
          </a:p>
        </p:txBody>
      </p:sp>
      <p:sp>
        <p:nvSpPr>
          <p:cNvPr id="10" name="TextBox 9">
            <a:extLst>
              <a:ext uri="{FF2B5EF4-FFF2-40B4-BE49-F238E27FC236}">
                <a16:creationId xmlns:a16="http://schemas.microsoft.com/office/drawing/2014/main" id="{0D41D7BC-9218-412D-82C2-873C11E60340}"/>
              </a:ext>
            </a:extLst>
          </p:cNvPr>
          <p:cNvSpPr txBox="1"/>
          <p:nvPr/>
        </p:nvSpPr>
        <p:spPr>
          <a:xfrm>
            <a:off x="209006" y="5567184"/>
            <a:ext cx="1294226" cy="369332"/>
          </a:xfrm>
          <a:prstGeom prst="rect">
            <a:avLst/>
          </a:prstGeom>
          <a:noFill/>
        </p:spPr>
        <p:txBody>
          <a:bodyPr wrap="square" rtlCol="0">
            <a:spAutoFit/>
          </a:bodyPr>
          <a:lstStyle/>
          <a:p>
            <a:r>
              <a:rPr lang="en-US" b="1" dirty="0" smtClean="0"/>
              <a:t>Need</a:t>
            </a:r>
            <a:endParaRPr lang="en-US" b="1" dirty="0"/>
          </a:p>
        </p:txBody>
      </p:sp>
    </p:spTree>
    <p:extLst>
      <p:ext uri="{BB962C8B-B14F-4D97-AF65-F5344CB8AC3E}">
        <p14:creationId xmlns:p14="http://schemas.microsoft.com/office/powerpoint/2010/main" val="23936462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2EBC09F-EDEC-4A73-B09A-FDB4836AD0B2}"/>
              </a:ext>
            </a:extLst>
          </p:cNvPr>
          <p:cNvSpPr/>
          <p:nvPr/>
        </p:nvSpPr>
        <p:spPr>
          <a:xfrm>
            <a:off x="2368791" y="5809167"/>
            <a:ext cx="8352928" cy="671979"/>
          </a:xfrm>
          <a:prstGeom prst="rect">
            <a:avLst/>
          </a:prstGeom>
        </p:spPr>
        <p:txBody>
          <a:bodyPr wrap="square">
            <a:spAutoFit/>
          </a:bodyPr>
          <a:lstStyle/>
          <a:p>
            <a:pPr>
              <a:spcAft>
                <a:spcPts val="200"/>
              </a:spcAft>
              <a:defRPr/>
            </a:pPr>
            <a:r>
              <a:rPr lang="en-GB" b="1" dirty="0">
                <a:solidFill>
                  <a:schemeClr val="tx2"/>
                </a:solidFill>
              </a:rPr>
              <a:t>Methodology</a:t>
            </a:r>
          </a:p>
          <a:p>
            <a:pPr>
              <a:spcAft>
                <a:spcPts val="200"/>
              </a:spcAft>
              <a:defRPr/>
            </a:pPr>
            <a:r>
              <a:rPr lang="en-GB" dirty="0"/>
              <a:t>We use Interactive theatrical exercises along with Psychological and L &amp; D tools</a:t>
            </a:r>
            <a:endParaRPr lang="en-GB" dirty="0">
              <a:ea typeface="Times New Roman" pitchFamily="18" charset="0"/>
              <a:cs typeface="Arial" pitchFamily="34" charset="0"/>
            </a:endParaRPr>
          </a:p>
        </p:txBody>
      </p:sp>
      <p:pic>
        <p:nvPicPr>
          <p:cNvPr id="7" name="Picture 2" descr="C:\Users\Administrator\Desktop\Maynard Leigh assignment\dddd-4ds-process-303.JPG">
            <a:extLst>
              <a:ext uri="{FF2B5EF4-FFF2-40B4-BE49-F238E27FC236}">
                <a16:creationId xmlns:a16="http://schemas.microsoft.com/office/drawing/2014/main" id="{149522A6-677D-477F-AB21-E777B977A3C0}"/>
              </a:ext>
            </a:extLst>
          </p:cNvPr>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644381" y="1110713"/>
            <a:ext cx="4903238" cy="4698454"/>
          </a:xfrm>
          <a:prstGeom prst="rect">
            <a:avLst/>
          </a:prstGeom>
          <a:noFill/>
          <a:extLst>
            <a:ext uri="{909E8E84-426E-40DD-AFC4-6F175D3DCCD1}">
              <a14:hiddenFill xmlns:a14="http://schemas.microsoft.com/office/drawing/2010/main">
                <a:solidFill>
                  <a:srgbClr val="FFFFFF"/>
                </a:solidFill>
              </a14:hiddenFill>
            </a:ext>
          </a:extLst>
        </p:spPr>
      </p:pic>
      <p:sp>
        <p:nvSpPr>
          <p:cNvPr id="8" name="Slide Number Placeholder 7">
            <a:extLst>
              <a:ext uri="{FF2B5EF4-FFF2-40B4-BE49-F238E27FC236}">
                <a16:creationId xmlns:a16="http://schemas.microsoft.com/office/drawing/2014/main" id="{48AF8A61-E836-44CB-8F32-E5A1F7777B9F}"/>
              </a:ext>
            </a:extLst>
          </p:cNvPr>
          <p:cNvSpPr>
            <a:spLocks noGrp="1"/>
          </p:cNvSpPr>
          <p:nvPr>
            <p:ph type="sldNum" sz="quarter" idx="12"/>
          </p:nvPr>
        </p:nvSpPr>
        <p:spPr/>
        <p:txBody>
          <a:bodyPr/>
          <a:lstStyle/>
          <a:p>
            <a:fld id="{F390C30B-2FB0-4301-BE22-D5872DFE050B}" type="slidenum">
              <a:rPr lang="en-US" smtClean="0"/>
              <a:t>4</a:t>
            </a:fld>
            <a:endParaRPr lang="en-US"/>
          </a:p>
        </p:txBody>
      </p:sp>
      <p:sp>
        <p:nvSpPr>
          <p:cNvPr id="9" name="TextBox 8">
            <a:extLst>
              <a:ext uri="{FF2B5EF4-FFF2-40B4-BE49-F238E27FC236}">
                <a16:creationId xmlns:a16="http://schemas.microsoft.com/office/drawing/2014/main" id="{3884D7CD-64FA-4422-B71A-A5A853EA1E7E}"/>
              </a:ext>
            </a:extLst>
          </p:cNvPr>
          <p:cNvSpPr txBox="1"/>
          <p:nvPr/>
        </p:nvSpPr>
        <p:spPr>
          <a:xfrm>
            <a:off x="0" y="0"/>
            <a:ext cx="12192000" cy="858129"/>
          </a:xfrm>
          <a:prstGeom prst="rect">
            <a:avLst/>
          </a:prstGeom>
          <a:solidFill>
            <a:schemeClr val="tx2"/>
          </a:solidFill>
        </p:spPr>
        <p:txBody>
          <a:bodyPr vert="horz" lIns="91440" tIns="45720" rIns="91440" bIns="45720" rtlCol="0" anchor="ctr">
            <a:normAutofit fontScale="97500"/>
          </a:bodyPr>
          <a:lstStyle>
            <a:lvl1pPr>
              <a:lnSpc>
                <a:spcPct val="90000"/>
              </a:lnSpc>
              <a:spcBef>
                <a:spcPct val="0"/>
              </a:spcBef>
              <a:buNone/>
              <a:defRPr sz="3600" b="1">
                <a:solidFill>
                  <a:schemeClr val="tx2"/>
                </a:solidFill>
                <a:ea typeface="+mj-ea"/>
                <a:cs typeface="+mj-cs"/>
              </a:defRPr>
            </a:lvl1pPr>
          </a:lstStyle>
          <a:p>
            <a:pPr algn="ctr"/>
            <a:r>
              <a:rPr lang="en-IN" sz="3200" dirty="0">
                <a:solidFill>
                  <a:srgbClr val="EB701D"/>
                </a:solidFill>
              </a:rPr>
              <a:t>Our Approach</a:t>
            </a:r>
            <a:endParaRPr lang="en-IN" sz="2800" dirty="0">
              <a:solidFill>
                <a:srgbClr val="EB701D"/>
              </a:solidFill>
            </a:endParaRPr>
          </a:p>
        </p:txBody>
      </p:sp>
    </p:spTree>
    <p:extLst>
      <p:ext uri="{BB962C8B-B14F-4D97-AF65-F5344CB8AC3E}">
        <p14:creationId xmlns:p14="http://schemas.microsoft.com/office/powerpoint/2010/main" val="6384964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1744394" y="967113"/>
            <a:ext cx="7638757" cy="1276945"/>
          </a:xfrm>
          <a:prstGeom prst="roundRect">
            <a:avLst/>
          </a:prstGeom>
          <a:ln>
            <a:solidFill>
              <a:schemeClr val="bg1">
                <a:lumMod val="75000"/>
              </a:schemeClr>
            </a:solidFill>
          </a:ln>
        </p:spPr>
        <p:txBody>
          <a:bodyPr wrap="square">
            <a:spAutoFit/>
          </a:bodyPr>
          <a:lstStyle/>
          <a:p>
            <a:pPr indent="228600" eaLnBrk="0" hangingPunct="0">
              <a:lnSpc>
                <a:spcPct val="150000"/>
              </a:lnSpc>
              <a:tabLst>
                <a:tab pos="457200" algn="r"/>
                <a:tab pos="2636838" algn="ctr"/>
                <a:tab pos="5273675" algn="r"/>
              </a:tabLst>
              <a:defRPr/>
            </a:pPr>
            <a:r>
              <a:rPr lang="en-GB" sz="1600" b="1" dirty="0">
                <a:solidFill>
                  <a:srgbClr val="002060"/>
                </a:solidFill>
                <a:ea typeface="Times New Roman" pitchFamily="18" charset="0"/>
                <a:cs typeface="Arial" pitchFamily="34" charset="0"/>
              </a:rPr>
              <a:t>Think :</a:t>
            </a:r>
            <a:endParaRPr lang="en-US" sz="1050" dirty="0">
              <a:solidFill>
                <a:srgbClr val="002060"/>
              </a:solidFill>
              <a:cs typeface="Arial" pitchFamily="34" charset="0"/>
            </a:endParaRPr>
          </a:p>
          <a:p>
            <a:pPr marL="285750" indent="228600" eaLnBrk="0" hangingPunct="0">
              <a:buFont typeface="Arial" pitchFamily="34" charset="0"/>
              <a:buChar char="•"/>
              <a:tabLst>
                <a:tab pos="457200" algn="r"/>
                <a:tab pos="2636838" algn="ctr"/>
                <a:tab pos="5273675" algn="r"/>
              </a:tabLst>
              <a:defRPr/>
            </a:pPr>
            <a:r>
              <a:rPr lang="en-GB" sz="1500" dirty="0">
                <a:solidFill>
                  <a:srgbClr val="002060"/>
                </a:solidFill>
                <a:cs typeface="Arial" pitchFamily="34" charset="0"/>
              </a:rPr>
              <a:t>I can make a bigger impact  when I collaborate in my team and use strengths of others. </a:t>
            </a:r>
          </a:p>
          <a:p>
            <a:pPr marL="285750" indent="228600" eaLnBrk="0" hangingPunct="0">
              <a:buFont typeface="Arial" pitchFamily="34" charset="0"/>
              <a:buChar char="•"/>
              <a:tabLst>
                <a:tab pos="457200" algn="r"/>
                <a:tab pos="2636838" algn="ctr"/>
                <a:tab pos="5273675" algn="r"/>
              </a:tabLst>
              <a:defRPr/>
            </a:pPr>
            <a:r>
              <a:rPr lang="en-US" sz="1500" dirty="0">
                <a:solidFill>
                  <a:srgbClr val="002060"/>
                </a:solidFill>
                <a:cs typeface="Arial" pitchFamily="34" charset="0"/>
              </a:rPr>
              <a:t>I will talk to people and not about people</a:t>
            </a:r>
          </a:p>
          <a:p>
            <a:pPr marL="285750" indent="228600" eaLnBrk="0" hangingPunct="0">
              <a:buFont typeface="Arial" pitchFamily="34" charset="0"/>
              <a:buChar char="•"/>
              <a:tabLst>
                <a:tab pos="457200" algn="r"/>
                <a:tab pos="2636838" algn="ctr"/>
                <a:tab pos="5273675" algn="r"/>
              </a:tabLst>
              <a:defRPr/>
            </a:pPr>
            <a:r>
              <a:rPr lang="en-GB" sz="1500" dirty="0">
                <a:solidFill>
                  <a:srgbClr val="002060"/>
                </a:solidFill>
                <a:cs typeface="Arial" pitchFamily="34" charset="0"/>
              </a:rPr>
              <a:t>There is great power in synergy</a:t>
            </a:r>
          </a:p>
        </p:txBody>
      </p:sp>
      <p:sp>
        <p:nvSpPr>
          <p:cNvPr id="6" name="Rounded Rectangle 5"/>
          <p:cNvSpPr/>
          <p:nvPr/>
        </p:nvSpPr>
        <p:spPr>
          <a:xfrm>
            <a:off x="2273325" y="3006786"/>
            <a:ext cx="7072312" cy="1293971"/>
          </a:xfrm>
          <a:prstGeom prst="roundRect">
            <a:avLst/>
          </a:prstGeom>
          <a:ln>
            <a:solidFill>
              <a:schemeClr val="bg1">
                <a:lumMod val="75000"/>
              </a:schemeClr>
            </a:solidFill>
          </a:ln>
        </p:spPr>
        <p:txBody>
          <a:bodyPr wrap="square">
            <a:spAutoFit/>
          </a:bodyPr>
          <a:lstStyle/>
          <a:p>
            <a:pPr indent="228600" eaLnBrk="0" hangingPunct="0">
              <a:lnSpc>
                <a:spcPct val="150000"/>
              </a:lnSpc>
              <a:tabLst>
                <a:tab pos="457200" algn="r"/>
                <a:tab pos="2636838" algn="ctr"/>
                <a:tab pos="5273675" algn="r"/>
              </a:tabLst>
              <a:defRPr/>
            </a:pPr>
            <a:r>
              <a:rPr lang="en-GB" sz="1600" b="1" dirty="0">
                <a:solidFill>
                  <a:srgbClr val="7030A0"/>
                </a:solidFill>
                <a:ea typeface="Times New Roman" pitchFamily="18" charset="0"/>
                <a:cs typeface="Arial" pitchFamily="34" charset="0"/>
              </a:rPr>
              <a:t>Feel:</a:t>
            </a:r>
            <a:endParaRPr lang="en-US" sz="1500" dirty="0">
              <a:solidFill>
                <a:prstClr val="black"/>
              </a:solidFill>
              <a:cs typeface="Arial" pitchFamily="34" charset="0"/>
            </a:endParaRPr>
          </a:p>
          <a:p>
            <a:pPr indent="228600" eaLnBrk="0" hangingPunct="0">
              <a:buFontTx/>
              <a:buChar char="•"/>
              <a:tabLst>
                <a:tab pos="457200" algn="r"/>
                <a:tab pos="2636838" algn="ctr"/>
                <a:tab pos="5273675" algn="r"/>
              </a:tabLst>
              <a:defRPr/>
            </a:pPr>
            <a:r>
              <a:rPr lang="en-GB" sz="1500" b="1" dirty="0">
                <a:solidFill>
                  <a:srgbClr val="7030A0"/>
                </a:solidFill>
              </a:rPr>
              <a:t>Bonded </a:t>
            </a:r>
            <a:r>
              <a:rPr lang="en-GB" sz="1500" dirty="0">
                <a:solidFill>
                  <a:srgbClr val="7030A0"/>
                </a:solidFill>
              </a:rPr>
              <a:t>to work &amp; collaborate in a more exciting way </a:t>
            </a:r>
            <a:endParaRPr lang="en-US" sz="1500" dirty="0">
              <a:solidFill>
                <a:srgbClr val="7030A0"/>
              </a:solidFill>
            </a:endParaRPr>
          </a:p>
          <a:p>
            <a:pPr indent="228600" eaLnBrk="0" hangingPunct="0">
              <a:buFontTx/>
              <a:buChar char="•"/>
              <a:tabLst>
                <a:tab pos="457200" algn="r"/>
                <a:tab pos="2636838" algn="ctr"/>
                <a:tab pos="5273675" algn="r"/>
              </a:tabLst>
              <a:defRPr/>
            </a:pPr>
            <a:r>
              <a:rPr lang="en-US" sz="1500" b="1" dirty="0">
                <a:solidFill>
                  <a:srgbClr val="7030A0"/>
                </a:solidFill>
              </a:rPr>
              <a:t>Excited </a:t>
            </a:r>
            <a:r>
              <a:rPr lang="en-US" sz="1500" dirty="0">
                <a:solidFill>
                  <a:srgbClr val="7030A0"/>
                </a:solidFill>
              </a:rPr>
              <a:t>with what potential lies ahead</a:t>
            </a:r>
          </a:p>
          <a:p>
            <a:pPr indent="228600" eaLnBrk="0" hangingPunct="0">
              <a:buFontTx/>
              <a:buChar char="•"/>
              <a:tabLst>
                <a:tab pos="457200" algn="r"/>
                <a:tab pos="2636838" algn="ctr"/>
                <a:tab pos="5273675" algn="r"/>
              </a:tabLst>
              <a:defRPr/>
            </a:pPr>
            <a:r>
              <a:rPr lang="en-US" sz="1500" b="1" dirty="0">
                <a:solidFill>
                  <a:srgbClr val="7030A0"/>
                </a:solidFill>
              </a:rPr>
              <a:t>At ease and relaxed</a:t>
            </a:r>
            <a:r>
              <a:rPr lang="en-US" sz="1500" dirty="0">
                <a:solidFill>
                  <a:srgbClr val="7030A0"/>
                </a:solidFill>
              </a:rPr>
              <a:t> around team members</a:t>
            </a:r>
          </a:p>
        </p:txBody>
      </p:sp>
      <p:sp>
        <p:nvSpPr>
          <p:cNvPr id="7" name="Rounded Rectangle 6"/>
          <p:cNvSpPr/>
          <p:nvPr/>
        </p:nvSpPr>
        <p:spPr>
          <a:xfrm>
            <a:off x="3266746" y="4808096"/>
            <a:ext cx="8114017" cy="1583412"/>
          </a:xfrm>
          <a:prstGeom prst="roundRect">
            <a:avLst/>
          </a:prstGeom>
          <a:ln>
            <a:solidFill>
              <a:schemeClr val="bg1">
                <a:lumMod val="75000"/>
              </a:schemeClr>
            </a:solidFill>
          </a:ln>
        </p:spPr>
        <p:txBody>
          <a:bodyPr wrap="square">
            <a:spAutoFit/>
          </a:bodyPr>
          <a:lstStyle/>
          <a:p>
            <a:pPr indent="228600" eaLnBrk="0" hangingPunct="0">
              <a:lnSpc>
                <a:spcPct val="150000"/>
              </a:lnSpc>
              <a:tabLst>
                <a:tab pos="457200" algn="r"/>
                <a:tab pos="2636838" algn="ctr"/>
                <a:tab pos="5273675" algn="r"/>
              </a:tabLst>
              <a:defRPr/>
            </a:pPr>
            <a:r>
              <a:rPr lang="en-GB" sz="1600" b="1" dirty="0">
                <a:solidFill>
                  <a:srgbClr val="FF6600"/>
                </a:solidFill>
                <a:cs typeface="Arial" pitchFamily="34" charset="0"/>
              </a:rPr>
              <a:t>Be more able to:</a:t>
            </a:r>
          </a:p>
          <a:p>
            <a:pPr indent="228600" eaLnBrk="0" hangingPunct="0">
              <a:buFontTx/>
              <a:buChar char="•"/>
              <a:tabLst>
                <a:tab pos="457200" algn="r"/>
                <a:tab pos="2636838" algn="ctr"/>
                <a:tab pos="5273675" algn="r"/>
              </a:tabLst>
              <a:defRPr/>
            </a:pPr>
            <a:r>
              <a:rPr lang="en-US" sz="1500" dirty="0">
                <a:solidFill>
                  <a:srgbClr val="FF6600"/>
                </a:solidFill>
              </a:rPr>
              <a:t>Leverage strengths and growth opportunities across teams for individual’s and team’s benefit.</a:t>
            </a:r>
          </a:p>
          <a:p>
            <a:pPr indent="228600" eaLnBrk="0" hangingPunct="0">
              <a:buFontTx/>
              <a:buChar char="•"/>
              <a:tabLst>
                <a:tab pos="457200" algn="r"/>
                <a:tab pos="2636838" algn="ctr"/>
                <a:tab pos="5273675" algn="r"/>
              </a:tabLst>
              <a:defRPr/>
            </a:pPr>
            <a:r>
              <a:rPr lang="en-US" sz="1500" dirty="0">
                <a:solidFill>
                  <a:srgbClr val="FF6600"/>
                </a:solidFill>
              </a:rPr>
              <a:t>Support others to perform outstandingly</a:t>
            </a:r>
          </a:p>
          <a:p>
            <a:pPr indent="228600" eaLnBrk="0" hangingPunct="0">
              <a:buFontTx/>
              <a:buChar char="•"/>
              <a:tabLst>
                <a:tab pos="457200" algn="r"/>
                <a:tab pos="2636838" algn="ctr"/>
                <a:tab pos="5273675" algn="r"/>
              </a:tabLst>
              <a:defRPr/>
            </a:pPr>
            <a:r>
              <a:rPr lang="en-GB" altLang="ja-JP" sz="1500" dirty="0">
                <a:solidFill>
                  <a:srgbClr val="FF6600"/>
                </a:solidFill>
              </a:rPr>
              <a:t>Build productive, long-term mutually beneficial partnerships with each other</a:t>
            </a:r>
          </a:p>
          <a:p>
            <a:pPr indent="228600" eaLnBrk="0" hangingPunct="0">
              <a:buFontTx/>
              <a:buChar char="•"/>
              <a:tabLst>
                <a:tab pos="457200" algn="r"/>
                <a:tab pos="2636838" algn="ctr"/>
                <a:tab pos="5273675" algn="r"/>
              </a:tabLst>
              <a:defRPr/>
            </a:pPr>
            <a:r>
              <a:rPr lang="en-GB" altLang="ja-JP" sz="1500" dirty="0">
                <a:solidFill>
                  <a:srgbClr val="FF6600"/>
                </a:solidFill>
              </a:rPr>
              <a:t>Build an enabling environment that leads to better organizational performance</a:t>
            </a:r>
            <a:endParaRPr lang="en-US" sz="1500" dirty="0">
              <a:solidFill>
                <a:srgbClr val="FF6600"/>
              </a:solidFill>
            </a:endParaRPr>
          </a:p>
        </p:txBody>
      </p:sp>
      <p:pic>
        <p:nvPicPr>
          <p:cNvPr id="11" name="Picture 61">
            <a:extLst>
              <a:ext uri="{FF2B5EF4-FFF2-40B4-BE49-F238E27FC236}">
                <a16:creationId xmlns:a16="http://schemas.microsoft.com/office/drawing/2014/main" id="{9285627F-736D-434C-BEF8-D40F79C0C15E}"/>
              </a:ext>
            </a:extLst>
          </p:cNvPr>
          <p:cNvPicPr>
            <a:picLocks noChangeAspect="1" noChangeArrowheads="1"/>
          </p:cNvPicPr>
          <p:nvPr/>
        </p:nvPicPr>
        <p:blipFill>
          <a:blip r:embed="rId3" cstate="print"/>
          <a:srcRect/>
          <a:stretch>
            <a:fillRect/>
          </a:stretch>
        </p:blipFill>
        <p:spPr bwMode="auto">
          <a:xfrm>
            <a:off x="244554" y="1258319"/>
            <a:ext cx="1096888" cy="1106510"/>
          </a:xfrm>
          <a:prstGeom prst="rect">
            <a:avLst/>
          </a:prstGeom>
          <a:noFill/>
          <a:ln w="9525">
            <a:noFill/>
            <a:miter lim="800000"/>
            <a:headEnd/>
            <a:tailEnd/>
          </a:ln>
        </p:spPr>
      </p:pic>
      <p:pic>
        <p:nvPicPr>
          <p:cNvPr id="12" name="Picture 62">
            <a:extLst>
              <a:ext uri="{FF2B5EF4-FFF2-40B4-BE49-F238E27FC236}">
                <a16:creationId xmlns:a16="http://schemas.microsoft.com/office/drawing/2014/main" id="{AE0F7988-A565-4E35-8169-BE1A1A53D836}"/>
              </a:ext>
            </a:extLst>
          </p:cNvPr>
          <p:cNvPicPr>
            <a:picLocks noChangeAspect="1" noChangeArrowheads="1"/>
          </p:cNvPicPr>
          <p:nvPr/>
        </p:nvPicPr>
        <p:blipFill>
          <a:blip r:embed="rId4" cstate="print"/>
          <a:srcRect/>
          <a:stretch>
            <a:fillRect/>
          </a:stretch>
        </p:blipFill>
        <p:spPr bwMode="auto">
          <a:xfrm>
            <a:off x="907164" y="3192451"/>
            <a:ext cx="1181474" cy="1108306"/>
          </a:xfrm>
          <a:prstGeom prst="rect">
            <a:avLst/>
          </a:prstGeom>
          <a:noFill/>
          <a:ln w="9525">
            <a:noFill/>
            <a:miter lim="800000"/>
            <a:headEnd/>
            <a:tailEnd/>
          </a:ln>
        </p:spPr>
      </p:pic>
      <p:pic>
        <p:nvPicPr>
          <p:cNvPr id="13" name="Picture 63">
            <a:extLst>
              <a:ext uri="{FF2B5EF4-FFF2-40B4-BE49-F238E27FC236}">
                <a16:creationId xmlns:a16="http://schemas.microsoft.com/office/drawing/2014/main" id="{540B3B5B-8838-4DA1-899D-5DFE26045F8F}"/>
              </a:ext>
            </a:extLst>
          </p:cNvPr>
          <p:cNvPicPr>
            <a:picLocks noChangeAspect="1" noChangeArrowheads="1"/>
          </p:cNvPicPr>
          <p:nvPr/>
        </p:nvPicPr>
        <p:blipFill>
          <a:blip r:embed="rId5" cstate="print"/>
          <a:srcRect/>
          <a:stretch>
            <a:fillRect/>
          </a:stretch>
        </p:blipFill>
        <p:spPr bwMode="auto">
          <a:xfrm>
            <a:off x="1909926" y="5106090"/>
            <a:ext cx="1131737" cy="1134356"/>
          </a:xfrm>
          <a:prstGeom prst="rect">
            <a:avLst/>
          </a:prstGeom>
          <a:noFill/>
          <a:ln w="9525">
            <a:noFill/>
            <a:miter lim="800000"/>
            <a:headEnd/>
            <a:tailEnd/>
          </a:ln>
        </p:spPr>
      </p:pic>
      <p:sp>
        <p:nvSpPr>
          <p:cNvPr id="14" name="Rectangle 13">
            <a:extLst>
              <a:ext uri="{FF2B5EF4-FFF2-40B4-BE49-F238E27FC236}">
                <a16:creationId xmlns:a16="http://schemas.microsoft.com/office/drawing/2014/main" id="{4D914242-8459-4235-8382-E1D20C6B9412}"/>
              </a:ext>
            </a:extLst>
          </p:cNvPr>
          <p:cNvSpPr/>
          <p:nvPr/>
        </p:nvSpPr>
        <p:spPr>
          <a:xfrm>
            <a:off x="0" y="-27700"/>
            <a:ext cx="12192000" cy="778680"/>
          </a:xfrm>
          <a:prstGeom prst="rect">
            <a:avLst/>
          </a:prstGeom>
          <a:solidFill>
            <a:schemeClr val="tx2"/>
          </a:solidFill>
        </p:spPr>
        <p:txBody>
          <a:bodyPr vert="horz" lIns="91440" tIns="45720" rIns="91440" bIns="45720" rtlCol="0" anchor="ctr">
            <a:normAutofit fontScale="97500"/>
          </a:bodyPr>
          <a:lstStyle/>
          <a:p>
            <a:pPr algn="ctr">
              <a:lnSpc>
                <a:spcPct val="90000"/>
              </a:lnSpc>
              <a:spcBef>
                <a:spcPct val="0"/>
              </a:spcBef>
            </a:pPr>
            <a:r>
              <a:rPr lang="en-US" sz="3200" b="1" dirty="0">
                <a:solidFill>
                  <a:srgbClr val="EB701D"/>
                </a:solidFill>
                <a:ea typeface="+mj-ea"/>
                <a:cs typeface="+mj-cs"/>
              </a:rPr>
              <a:t>Tentative Learning Objectives of the Workshop</a:t>
            </a:r>
          </a:p>
        </p:txBody>
      </p:sp>
    </p:spTree>
    <p:extLst>
      <p:ext uri="{BB962C8B-B14F-4D97-AF65-F5344CB8AC3E}">
        <p14:creationId xmlns:p14="http://schemas.microsoft.com/office/powerpoint/2010/main" val="2500575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0" y="0"/>
            <a:ext cx="12192000" cy="858129"/>
          </a:xfrm>
          <a:prstGeom prst="rect">
            <a:avLst/>
          </a:prstGeom>
          <a:solidFill>
            <a:schemeClr val="tx2"/>
          </a:solidFill>
        </p:spPr>
        <p:txBody>
          <a:bodyPr vert="horz" lIns="91440" tIns="45720" rIns="91440" bIns="45720" rtlCol="0" anchor="ctr">
            <a:normAutofit fontScale="97500"/>
          </a:bodyPr>
          <a:lstStyle>
            <a:defPPr>
              <a:defRPr lang="en-US"/>
            </a:defPPr>
            <a:lvl1pPr algn="ctr">
              <a:lnSpc>
                <a:spcPct val="90000"/>
              </a:lnSpc>
              <a:spcBef>
                <a:spcPct val="0"/>
              </a:spcBef>
              <a:defRPr sz="3200" b="1">
                <a:solidFill>
                  <a:srgbClr val="EB701D"/>
                </a:solidFill>
                <a:ea typeface="+mj-ea"/>
                <a:cs typeface="+mj-cs"/>
              </a:defRPr>
            </a:lvl1pPr>
          </a:lstStyle>
          <a:p>
            <a:r>
              <a:rPr lang="en-IN" dirty="0"/>
              <a:t>Tentative Design I Max 25 participant per batch </a:t>
            </a:r>
            <a:r>
              <a:rPr lang="en-IN"/>
              <a:t>per consultant</a:t>
            </a:r>
            <a:endParaRPr lang="en-IN" dirty="0"/>
          </a:p>
        </p:txBody>
      </p:sp>
      <p:graphicFrame>
        <p:nvGraphicFramePr>
          <p:cNvPr id="7" name="Content Placeholder 3"/>
          <p:cNvGraphicFramePr>
            <a:graphicFrameLocks/>
          </p:cNvGraphicFramePr>
          <p:nvPr>
            <p:extLst>
              <p:ext uri="{D42A27DB-BD31-4B8C-83A1-F6EECF244321}">
                <p14:modId xmlns:p14="http://schemas.microsoft.com/office/powerpoint/2010/main" val="4279581869"/>
              </p:ext>
            </p:extLst>
          </p:nvPr>
        </p:nvGraphicFramePr>
        <p:xfrm>
          <a:off x="552257" y="1253347"/>
          <a:ext cx="11087485" cy="5394956"/>
        </p:xfrm>
        <a:graphic>
          <a:graphicData uri="http://schemas.openxmlformats.org/drawingml/2006/table">
            <a:tbl>
              <a:tblPr firstRow="1" bandRow="1">
                <a:tableStyleId>{21E4AEA4-8DFA-4A89-87EB-49C32662AFE0}</a:tableStyleId>
              </a:tblPr>
              <a:tblGrid>
                <a:gridCol w="2947966">
                  <a:extLst>
                    <a:ext uri="{9D8B030D-6E8A-4147-A177-3AD203B41FA5}">
                      <a16:colId xmlns:a16="http://schemas.microsoft.com/office/drawing/2014/main" val="20000"/>
                    </a:ext>
                  </a:extLst>
                </a:gridCol>
                <a:gridCol w="1414372">
                  <a:extLst>
                    <a:ext uri="{9D8B030D-6E8A-4147-A177-3AD203B41FA5}">
                      <a16:colId xmlns:a16="http://schemas.microsoft.com/office/drawing/2014/main" val="20001"/>
                    </a:ext>
                  </a:extLst>
                </a:gridCol>
                <a:gridCol w="5138139">
                  <a:extLst>
                    <a:ext uri="{9D8B030D-6E8A-4147-A177-3AD203B41FA5}">
                      <a16:colId xmlns:a16="http://schemas.microsoft.com/office/drawing/2014/main" val="20002"/>
                    </a:ext>
                  </a:extLst>
                </a:gridCol>
                <a:gridCol w="1587008">
                  <a:extLst>
                    <a:ext uri="{9D8B030D-6E8A-4147-A177-3AD203B41FA5}">
                      <a16:colId xmlns:a16="http://schemas.microsoft.com/office/drawing/2014/main" val="20003"/>
                    </a:ext>
                  </a:extLst>
                </a:gridCol>
              </a:tblGrid>
              <a:tr h="247679">
                <a:tc>
                  <a:txBody>
                    <a:bodyPr/>
                    <a:lstStyle/>
                    <a:p>
                      <a:r>
                        <a:rPr lang="en-US" sz="1600" dirty="0"/>
                        <a:t>Narrative</a:t>
                      </a:r>
                    </a:p>
                  </a:txBody>
                  <a:tcPr marT="45718" marB="45718"/>
                </a:tc>
                <a:tc>
                  <a:txBody>
                    <a:bodyPr/>
                    <a:lstStyle/>
                    <a:p>
                      <a:r>
                        <a:rPr lang="en-US" sz="1600" dirty="0"/>
                        <a:t>Session</a:t>
                      </a:r>
                    </a:p>
                  </a:txBody>
                  <a:tcPr marT="45718" marB="45718"/>
                </a:tc>
                <a:tc>
                  <a:txBody>
                    <a:bodyPr/>
                    <a:lstStyle/>
                    <a:p>
                      <a:r>
                        <a:rPr lang="en-US" sz="1600" dirty="0"/>
                        <a:t>Session details </a:t>
                      </a:r>
                    </a:p>
                  </a:txBody>
                  <a:tcPr marT="45718" marB="45718"/>
                </a:tc>
                <a:tc>
                  <a:txBody>
                    <a:bodyPr/>
                    <a:lstStyle/>
                    <a:p>
                      <a:r>
                        <a:rPr lang="en-US" sz="1600" dirty="0"/>
                        <a:t>Methodology</a:t>
                      </a:r>
                      <a:r>
                        <a:rPr lang="en-US" sz="1600" baseline="0" dirty="0"/>
                        <a:t> </a:t>
                      </a:r>
                      <a:endParaRPr lang="en-US" sz="1600" dirty="0"/>
                    </a:p>
                  </a:txBody>
                  <a:tcPr marT="45718" marB="45718"/>
                </a:tc>
                <a:extLst>
                  <a:ext uri="{0D108BD9-81ED-4DB2-BD59-A6C34878D82A}">
                    <a16:rowId xmlns:a16="http://schemas.microsoft.com/office/drawing/2014/main" val="10000"/>
                  </a:ext>
                </a:extLst>
              </a:tr>
              <a:tr h="433442">
                <a:tc>
                  <a:txBody>
                    <a:bodyPr/>
                    <a:lstStyle/>
                    <a:p>
                      <a:pPr marL="0" algn="l" defTabSz="914400" rtl="0" eaLnBrk="1" latinLnBrk="0" hangingPunct="1"/>
                      <a:r>
                        <a:rPr kumimoji="0" lang="en-IN" sz="1100" u="none" strike="noStrike" kern="1200" cap="none" normalizeH="0" baseline="0" dirty="0">
                          <a:ln>
                            <a:noFill/>
                          </a:ln>
                          <a:effectLst/>
                        </a:rPr>
                        <a:t>Starting a day in a state of play helps one to consider and connect with new ways of doing things more readily </a:t>
                      </a:r>
                      <a:endParaRPr kumimoji="0" lang="en-IN" sz="1100" u="none" strike="noStrike" kern="1200" cap="none" normalizeH="0" baseline="0" dirty="0">
                        <a:ln>
                          <a:noFill/>
                        </a:ln>
                        <a:solidFill>
                          <a:schemeClr val="dk1"/>
                        </a:solidFill>
                        <a:effectLst/>
                        <a:latin typeface="+mn-lt"/>
                        <a:ea typeface="+mn-ea"/>
                        <a:cs typeface="+mn-cs"/>
                      </a:endParaRPr>
                    </a:p>
                  </a:txBody>
                  <a:tcPr/>
                </a:tc>
                <a:tc>
                  <a:txBody>
                    <a:bodyPr/>
                    <a:lstStyle/>
                    <a:p>
                      <a:r>
                        <a:rPr kumimoji="0" lang="en-US" sz="1100" u="none" strike="noStrike" kern="1200" cap="none" normalizeH="0" baseline="0" dirty="0">
                          <a:ln>
                            <a:noFill/>
                          </a:ln>
                          <a:effectLst/>
                        </a:rPr>
                        <a:t>Introduction</a:t>
                      </a:r>
                      <a:endParaRPr kumimoji="0" lang="en-US" sz="1100" u="none" strike="noStrike" kern="1200" cap="none" normalizeH="0" baseline="0" dirty="0">
                        <a:ln>
                          <a:noFill/>
                        </a:ln>
                        <a:solidFill>
                          <a:schemeClr val="dk1"/>
                        </a:solidFill>
                        <a:effectLst/>
                        <a:latin typeface="+mn-lt"/>
                        <a:ea typeface="+mn-ea"/>
                        <a:cs typeface="+mn-cs"/>
                      </a:endParaRPr>
                    </a:p>
                  </a:txBody>
                  <a:tcPr/>
                </a:tc>
                <a:tc>
                  <a:txBody>
                    <a:bodyPr/>
                    <a:lstStyle/>
                    <a:p>
                      <a:pPr marL="171450" marR="0" lvl="0" indent="-171450" algn="l" defTabSz="914400" rtl="0" eaLnBrk="1" fontAlgn="base" latinLnBrk="0" hangingPunct="1">
                        <a:lnSpc>
                          <a:spcPct val="100000"/>
                        </a:lnSpc>
                        <a:spcBef>
                          <a:spcPct val="0"/>
                        </a:spcBef>
                        <a:spcAft>
                          <a:spcPct val="0"/>
                        </a:spcAft>
                        <a:buClrTx/>
                        <a:buSzTx/>
                        <a:buFont typeface="Arial" pitchFamily="34" charset="0"/>
                        <a:buNone/>
                        <a:tabLst/>
                      </a:pPr>
                      <a:r>
                        <a:rPr kumimoji="0" lang="en-GB" sz="1100" u="none" strike="noStrike" kern="1200" cap="none" normalizeH="0" baseline="0" dirty="0">
                          <a:ln>
                            <a:noFill/>
                          </a:ln>
                          <a:effectLst/>
                        </a:rPr>
                        <a:t>Welcome and a warm up, setting the context,</a:t>
                      </a:r>
                      <a:r>
                        <a:rPr kumimoji="0" lang="en-US" sz="1100" u="none" strike="noStrike" kern="1200" cap="none" normalizeH="0" baseline="0" dirty="0">
                          <a:ln>
                            <a:noFill/>
                          </a:ln>
                          <a:effectLst/>
                        </a:rPr>
                        <a:t> Maynardleigh  &amp; facilitator</a:t>
                      </a:r>
                      <a:endParaRPr kumimoji="0" lang="en-US" sz="1100" u="none" strike="noStrike" kern="1200" cap="none" normalizeH="0" baseline="0" dirty="0">
                        <a:ln>
                          <a:noFill/>
                        </a:ln>
                        <a:solidFill>
                          <a:schemeClr val="dk1"/>
                        </a:solidFill>
                        <a:effectLst/>
                        <a:latin typeface="+mn-lt"/>
                        <a:ea typeface="+mn-ea"/>
                        <a:cs typeface="+mn-cs"/>
                      </a:endParaRPr>
                    </a:p>
                  </a:txBody>
                  <a:tcPr/>
                </a:tc>
                <a:tc>
                  <a:txBody>
                    <a:bodyPr/>
                    <a:lstStyle/>
                    <a:p>
                      <a:r>
                        <a:rPr kumimoji="0" lang="en-US" sz="1100" u="none" strike="noStrike" kern="1200" cap="none" normalizeH="0" baseline="0" dirty="0">
                          <a:ln>
                            <a:noFill/>
                          </a:ln>
                          <a:effectLst/>
                        </a:rPr>
                        <a:t>Theatre exercise</a:t>
                      </a:r>
                      <a:endParaRPr kumimoji="0" lang="en-US" sz="1100" u="none" strike="noStrike" kern="1200" cap="none" normalizeH="0" baseline="0" dirty="0">
                        <a:ln>
                          <a:noFill/>
                        </a:ln>
                        <a:solidFill>
                          <a:schemeClr val="dk1"/>
                        </a:solidFill>
                        <a:effectLst/>
                        <a:latin typeface="+mn-lt"/>
                        <a:ea typeface="+mn-ea"/>
                        <a:cs typeface="+mn-cs"/>
                      </a:endParaRPr>
                    </a:p>
                  </a:txBody>
                  <a:tcPr/>
                </a:tc>
                <a:extLst>
                  <a:ext uri="{0D108BD9-81ED-4DB2-BD59-A6C34878D82A}">
                    <a16:rowId xmlns:a16="http://schemas.microsoft.com/office/drawing/2014/main" val="10001"/>
                  </a:ext>
                </a:extLst>
              </a:tr>
              <a:tr h="247681">
                <a:tc>
                  <a:txBody>
                    <a:bodyPr/>
                    <a:lstStyle/>
                    <a:p>
                      <a:pPr marL="0" marR="0" lvl="0" indent="0" algn="l" defTabSz="914400" rtl="0" eaLnBrk="1" fontAlgn="base" latinLnBrk="0" hangingPunct="1">
                        <a:lnSpc>
                          <a:spcPct val="90000"/>
                        </a:lnSpc>
                        <a:spcBef>
                          <a:spcPct val="0"/>
                        </a:spcBef>
                        <a:spcAft>
                          <a:spcPct val="0"/>
                        </a:spcAft>
                        <a:buClrTx/>
                        <a:buSzTx/>
                        <a:buFontTx/>
                        <a:buNone/>
                        <a:tabLst/>
                        <a:defRPr/>
                      </a:pPr>
                      <a:r>
                        <a:rPr kumimoji="0" lang="en-US" sz="1100" u="none" strike="noStrike" kern="1200" cap="none" normalizeH="0" baseline="0" dirty="0">
                          <a:ln>
                            <a:noFill/>
                          </a:ln>
                          <a:solidFill>
                            <a:schemeClr val="dk1"/>
                          </a:solidFill>
                          <a:effectLst/>
                          <a:latin typeface="+mn-lt"/>
                          <a:ea typeface="+mn-ea"/>
                          <a:cs typeface="+mn-cs"/>
                        </a:rPr>
                        <a:t>Getting to know each other.</a:t>
                      </a:r>
                      <a:endParaRPr kumimoji="0" lang="en-IN" sz="1100" u="none" strike="noStrike" kern="1200" cap="none" normalizeH="0" baseline="0" dirty="0">
                        <a:ln>
                          <a:noFill/>
                        </a:ln>
                        <a:solidFill>
                          <a:schemeClr val="dk1"/>
                        </a:solidFill>
                        <a:effectLst/>
                        <a:latin typeface="+mn-lt"/>
                        <a:ea typeface="+mn-ea"/>
                        <a:cs typeface="+mn-cs"/>
                      </a:endParaRPr>
                    </a:p>
                  </a:txBody>
                  <a:tcPr/>
                </a:tc>
                <a:tc>
                  <a:txBody>
                    <a:bodyPr/>
                    <a:lstStyle/>
                    <a:p>
                      <a:pPr rtl="0" fontAlgn="ctr"/>
                      <a:r>
                        <a:rPr kumimoji="0" lang="en-US" sz="1100" u="none" strike="noStrike" kern="1200" cap="none" normalizeH="0" baseline="0" dirty="0">
                          <a:ln>
                            <a:noFill/>
                          </a:ln>
                          <a:solidFill>
                            <a:schemeClr val="dk1"/>
                          </a:solidFill>
                          <a:effectLst/>
                          <a:latin typeface="+mn-lt"/>
                          <a:ea typeface="+mn-ea"/>
                          <a:cs typeface="+mn-cs"/>
                        </a:rPr>
                        <a:t>Brief Encounters</a:t>
                      </a:r>
                    </a:p>
                  </a:txBody>
                  <a:tcPr marL="28575" marR="28575" marT="0" marB="0" anchor="ctr"/>
                </a:tc>
                <a:tc>
                  <a:txBody>
                    <a:bodyPr/>
                    <a:lstStyle/>
                    <a:p>
                      <a:pPr rtl="0" fontAlgn="ctr"/>
                      <a:r>
                        <a:rPr kumimoji="0" lang="en-US" sz="1100" u="none" strike="noStrike" kern="1200" cap="none" normalizeH="0" baseline="0" dirty="0">
                          <a:ln>
                            <a:noFill/>
                          </a:ln>
                          <a:solidFill>
                            <a:schemeClr val="dk1"/>
                          </a:solidFill>
                          <a:effectLst/>
                          <a:latin typeface="+mn-lt"/>
                          <a:ea typeface="+mn-ea"/>
                          <a:cs typeface="+mn-cs"/>
                        </a:rPr>
                        <a:t>A series of questions are asked which participants share the answer in pairs. An “informal looking” discussion to touch upon the aspects of the workshop.</a:t>
                      </a:r>
                    </a:p>
                  </a:txBody>
                  <a:tcPr marL="28575" marR="28575" marT="0" marB="0" anchor="ctr"/>
                </a:tc>
                <a:tc>
                  <a:txBody>
                    <a:bodyPr/>
                    <a:lstStyle/>
                    <a:p>
                      <a:pPr rtl="0" fontAlgn="ctr"/>
                      <a:r>
                        <a:rPr kumimoji="0" lang="en-US" sz="1100" u="none" strike="noStrike" kern="1200" cap="none" normalizeH="0" baseline="0" dirty="0">
                          <a:ln>
                            <a:noFill/>
                          </a:ln>
                          <a:solidFill>
                            <a:schemeClr val="dk1"/>
                          </a:solidFill>
                          <a:effectLst/>
                          <a:latin typeface="+mn-lt"/>
                          <a:ea typeface="+mn-ea"/>
                          <a:cs typeface="+mn-cs"/>
                        </a:rPr>
                        <a:t>Centrally trainer led activity</a:t>
                      </a:r>
                    </a:p>
                  </a:txBody>
                  <a:tcPr marL="28575" marR="28575" marT="0" marB="0" anchor="ctr"/>
                </a:tc>
                <a:extLst>
                  <a:ext uri="{0D108BD9-81ED-4DB2-BD59-A6C34878D82A}">
                    <a16:rowId xmlns:a16="http://schemas.microsoft.com/office/drawing/2014/main" val="10002"/>
                  </a:ext>
                </a:extLst>
              </a:tr>
              <a:tr h="743044">
                <a:tc>
                  <a:txBody>
                    <a:bodyPr/>
                    <a:lstStyle/>
                    <a:p>
                      <a:pPr marL="0" marR="0" lvl="0" indent="0" algn="l" defTabSz="914400" rtl="0" eaLnBrk="1" fontAlgn="base" latinLnBrk="0" hangingPunct="1">
                        <a:lnSpc>
                          <a:spcPct val="90000"/>
                        </a:lnSpc>
                        <a:spcBef>
                          <a:spcPct val="0"/>
                        </a:spcBef>
                        <a:spcAft>
                          <a:spcPct val="0"/>
                        </a:spcAft>
                        <a:buClrTx/>
                        <a:buSzTx/>
                        <a:buFontTx/>
                        <a:buNone/>
                        <a:tabLst/>
                        <a:defRPr/>
                      </a:pPr>
                      <a:r>
                        <a:rPr kumimoji="0" lang="en-US" sz="1100" u="none" strike="noStrike" kern="1200" cap="none" normalizeH="0" baseline="0" dirty="0">
                          <a:ln>
                            <a:noFill/>
                          </a:ln>
                          <a:effectLst/>
                        </a:rPr>
                        <a:t>To be able to collaborate with each other, and build positive relationships, we need to check the behaviors around how everyone is currently working together.</a:t>
                      </a:r>
                      <a:endParaRPr kumimoji="0" lang="en-IN" sz="1100" u="none" strike="noStrike" kern="1200" cap="none" normalizeH="0" baseline="0" dirty="0">
                        <a:ln>
                          <a:noFill/>
                        </a:ln>
                        <a:solidFill>
                          <a:schemeClr val="dk1"/>
                        </a:solidFill>
                        <a:effectLst/>
                        <a:latin typeface="+mn-lt"/>
                        <a:ea typeface="+mn-ea"/>
                        <a:cs typeface="+mn-cs"/>
                      </a:endParaRPr>
                    </a:p>
                  </a:txBody>
                  <a:tcPr anchor="ctr"/>
                </a:tc>
                <a:tc>
                  <a:txBody>
                    <a:bodyPr/>
                    <a:lstStyle/>
                    <a:p>
                      <a:pPr rtl="0" fontAlgn="ctr"/>
                      <a:r>
                        <a:rPr kumimoji="0" lang="en-US" sz="1100" u="none" strike="noStrike" kern="1200" cap="none" normalizeH="0" baseline="0" dirty="0">
                          <a:ln>
                            <a:noFill/>
                          </a:ln>
                          <a:solidFill>
                            <a:schemeClr val="dk1"/>
                          </a:solidFill>
                          <a:effectLst/>
                          <a:latin typeface="+mn-lt"/>
                          <a:ea typeface="+mn-ea"/>
                          <a:cs typeface="+mn-cs"/>
                        </a:rPr>
                        <a:t>Team DNA: Blood Test</a:t>
                      </a:r>
                    </a:p>
                  </a:txBody>
                  <a:tcPr marL="28575" marR="28575" marT="0" marB="0" anchor="ctr"/>
                </a:tc>
                <a:tc>
                  <a:txBody>
                    <a:bodyPr/>
                    <a:lstStyle/>
                    <a:p>
                      <a:pPr rtl="0" fontAlgn="ctr"/>
                      <a:r>
                        <a:rPr kumimoji="0" lang="en-US" sz="1100" u="none" strike="noStrike" kern="1200" cap="none" normalizeH="0" baseline="0" dirty="0">
                          <a:ln>
                            <a:noFill/>
                          </a:ln>
                          <a:solidFill>
                            <a:schemeClr val="dk1"/>
                          </a:solidFill>
                          <a:effectLst/>
                          <a:latin typeface="+mn-lt"/>
                          <a:ea typeface="+mn-ea"/>
                          <a:cs typeface="+mn-cs"/>
                        </a:rPr>
                        <a:t>To create a highly engaged atmosphere where leaders/team members can gauge their current state &amp; then talk about key excellence, leadership and cross-functional team co-ordination attributes like communicating to increase co-ordination, strategizing for effectiveness, planning, cascading vision, building an internal service culture, being proactive and focusing on process orientation for implementing goals.</a:t>
                      </a:r>
                    </a:p>
                  </a:txBody>
                  <a:tcPr marL="28575" marR="28575" marT="0" marB="0" anchor="ctr"/>
                </a:tc>
                <a:tc>
                  <a:txBody>
                    <a:bodyPr/>
                    <a:lstStyle/>
                    <a:p>
                      <a:pPr rtl="0" fontAlgn="ctr"/>
                      <a:r>
                        <a:rPr kumimoji="0" lang="en-US" sz="1100" u="none" strike="noStrike" kern="1200" cap="none" normalizeH="0" baseline="0" dirty="0">
                          <a:ln>
                            <a:noFill/>
                          </a:ln>
                          <a:solidFill>
                            <a:schemeClr val="dk1"/>
                          </a:solidFill>
                          <a:effectLst/>
                          <a:latin typeface="+mn-lt"/>
                          <a:ea typeface="+mn-ea"/>
                          <a:cs typeface="+mn-cs"/>
                        </a:rPr>
                        <a:t>A high adrenalin team game, to check team’s behaviors'.</a:t>
                      </a:r>
                    </a:p>
                  </a:txBody>
                  <a:tcPr marL="28575" marR="28575" marT="0" marB="0" anchor="ctr"/>
                </a:tc>
                <a:extLst>
                  <a:ext uri="{0D108BD9-81ED-4DB2-BD59-A6C34878D82A}">
                    <a16:rowId xmlns:a16="http://schemas.microsoft.com/office/drawing/2014/main" val="10003"/>
                  </a:ext>
                </a:extLst>
              </a:tr>
              <a:tr h="557283">
                <a:tc>
                  <a:txBody>
                    <a:bodyPr/>
                    <a:lstStyle/>
                    <a:p>
                      <a:r>
                        <a:rPr kumimoji="0" lang="en-IN" sz="1100" u="none" strike="noStrike" kern="1200" cap="none" normalizeH="0" baseline="0" dirty="0">
                          <a:ln>
                            <a:noFill/>
                          </a:ln>
                          <a:effectLst/>
                        </a:rPr>
                        <a:t>What can we do differently at work to promote this culture at work ? As the senior most leaders what do we need to be doing to promote this behaviour organization wide </a:t>
                      </a:r>
                      <a:endParaRPr kumimoji="0" lang="en-IN" sz="1100" u="none" strike="noStrike" kern="1200" cap="none" normalizeH="0" baseline="0" dirty="0">
                        <a:ln>
                          <a:noFill/>
                        </a:ln>
                        <a:solidFill>
                          <a:schemeClr val="dk1"/>
                        </a:solidFill>
                        <a:effectLst/>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100" u="none" strike="noStrike" kern="1200" cap="none" normalizeH="0" baseline="0" dirty="0">
                          <a:ln>
                            <a:noFill/>
                          </a:ln>
                          <a:effectLst/>
                        </a:rPr>
                        <a:t>Principles of Collaboration</a:t>
                      </a:r>
                      <a:endParaRPr kumimoji="0" lang="en-US" sz="1100" u="none" strike="noStrike" kern="1200" cap="none" normalizeH="0" baseline="0" dirty="0">
                        <a:ln>
                          <a:noFill/>
                        </a:ln>
                        <a:solidFill>
                          <a:schemeClr val="dk1"/>
                        </a:solidFill>
                        <a:effectLst/>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100" u="none" strike="noStrike" kern="1200" cap="none" normalizeH="0" baseline="0" dirty="0">
                          <a:ln>
                            <a:noFill/>
                          </a:ln>
                          <a:effectLst/>
                        </a:rPr>
                        <a:t>Participants learn tangible tools of Yes </a:t>
                      </a:r>
                      <a:r>
                        <a:rPr kumimoji="0" lang="en-US" sz="1100" u="none" strike="noStrike" kern="1200" cap="none" normalizeH="0" baseline="0" dirty="0" err="1">
                          <a:ln>
                            <a:noFill/>
                          </a:ln>
                          <a:effectLst/>
                        </a:rPr>
                        <a:t>Anding</a:t>
                      </a:r>
                      <a:r>
                        <a:rPr kumimoji="0" lang="en-US" sz="1100" u="none" strike="noStrike" kern="1200" cap="none" normalizeH="0" baseline="0" dirty="0">
                          <a:ln>
                            <a:noFill/>
                          </a:ln>
                          <a:effectLst/>
                        </a:rPr>
                        <a:t> and Yes Let’s to be able to build a culture of creative collaboration: Make other’s shine, take risks, </a:t>
                      </a:r>
                      <a:endParaRPr kumimoji="0" lang="en-US" sz="1100" u="none" strike="noStrike" kern="1200" cap="none" normalizeH="0" baseline="0" dirty="0">
                        <a:ln>
                          <a:noFill/>
                        </a:ln>
                        <a:solidFill>
                          <a:schemeClr val="dk1"/>
                        </a:solidFill>
                        <a:effectLst/>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100" u="none" strike="noStrike" kern="1200" cap="none" normalizeH="0" baseline="0" dirty="0">
                          <a:ln>
                            <a:noFill/>
                          </a:ln>
                          <a:effectLst/>
                        </a:rPr>
                        <a:t>Experiential learning </a:t>
                      </a:r>
                      <a:endParaRPr kumimoji="0" lang="en-US" sz="1100" u="none" strike="noStrike" kern="1200" cap="none" normalizeH="0" baseline="0" dirty="0">
                        <a:ln>
                          <a:noFill/>
                        </a:ln>
                        <a:solidFill>
                          <a:schemeClr val="dk1"/>
                        </a:solidFill>
                        <a:effectLst/>
                        <a:latin typeface="+mn-lt"/>
                        <a:ea typeface="+mn-ea"/>
                        <a:cs typeface="+mn-cs"/>
                      </a:endParaRPr>
                    </a:p>
                  </a:txBody>
                  <a:tcPr/>
                </a:tc>
                <a:extLst>
                  <a:ext uri="{0D108BD9-81ED-4DB2-BD59-A6C34878D82A}">
                    <a16:rowId xmlns:a16="http://schemas.microsoft.com/office/drawing/2014/main" val="10004"/>
                  </a:ext>
                </a:extLst>
              </a:tr>
              <a:tr h="804964">
                <a:tc>
                  <a:txBody>
                    <a:bodyPr/>
                    <a:lstStyle/>
                    <a:p>
                      <a:r>
                        <a:rPr kumimoji="0" lang="en-IN" sz="1100" u="none" strike="noStrike" kern="1200" cap="none" normalizeH="0" baseline="0" dirty="0">
                          <a:ln>
                            <a:noFill/>
                          </a:ln>
                          <a:effectLst/>
                        </a:rPr>
                        <a:t>Sometimes we want to collaborate but our perceptions about others holds us back from going any further? Why do these perceptions get formed? How does impact work? Can we  talk to people and not about them</a:t>
                      </a:r>
                      <a:endParaRPr kumimoji="0" lang="en-IN" sz="1100" u="none" strike="noStrike" kern="1200" cap="none" normalizeH="0" baseline="0" dirty="0">
                        <a:ln>
                          <a:noFill/>
                        </a:ln>
                        <a:solidFill>
                          <a:schemeClr val="dk1"/>
                        </a:solidFill>
                        <a:effectLst/>
                        <a:latin typeface="+mn-lt"/>
                        <a:ea typeface="+mn-ea"/>
                        <a:cs typeface="+mn-cs"/>
                      </a:endParaRPr>
                    </a:p>
                  </a:txBody>
                  <a:tcPr/>
                </a:tc>
                <a:tc>
                  <a:txBody>
                    <a:bodyPr/>
                    <a:lstStyle/>
                    <a:p>
                      <a:pPr algn="l" rtl="0" fontAlgn="t"/>
                      <a:r>
                        <a:rPr kumimoji="0" lang="en-US" sz="1100" u="none" strike="noStrike" kern="1200" cap="none" normalizeH="0" baseline="0" dirty="0">
                          <a:ln>
                            <a:noFill/>
                          </a:ln>
                          <a:effectLst/>
                        </a:rPr>
                        <a:t>SPY</a:t>
                      </a:r>
                      <a:endParaRPr kumimoji="0" lang="en-US" sz="1100" u="none" strike="noStrike" kern="1200" cap="none" normalizeH="0" baseline="0" dirty="0">
                        <a:ln>
                          <a:noFill/>
                        </a:ln>
                        <a:solidFill>
                          <a:schemeClr val="dk1"/>
                        </a:solidFill>
                        <a:effectLst/>
                        <a:latin typeface="+mn-lt"/>
                        <a:ea typeface="+mn-ea"/>
                        <a:cs typeface="+mn-cs"/>
                      </a:endParaRPr>
                    </a:p>
                  </a:txBody>
                  <a:tcPr/>
                </a:tc>
                <a:tc>
                  <a:txBody>
                    <a:bodyPr/>
                    <a:lstStyle/>
                    <a:p>
                      <a:r>
                        <a:rPr kumimoji="0" lang="en-GB" sz="1100" u="none" strike="noStrike" kern="1200" cap="none" normalizeH="0" baseline="0" dirty="0">
                          <a:ln>
                            <a:noFill/>
                          </a:ln>
                          <a:effectLst/>
                        </a:rPr>
                        <a:t>Teams will be competing with each other. Job is to replicate the model that has been kept in the cupboard in 12 minutes.</a:t>
                      </a:r>
                      <a:endParaRPr kumimoji="0" lang="en-US" sz="1100" u="none" strike="noStrike" kern="1200" cap="none" normalizeH="0" baseline="0" dirty="0">
                        <a:ln>
                          <a:noFill/>
                        </a:ln>
                        <a:effectLst/>
                      </a:endParaRPr>
                    </a:p>
                    <a:p>
                      <a:r>
                        <a:rPr kumimoji="0" lang="en-GB" sz="1100" u="none" strike="noStrike" kern="1200" cap="none" normalizeH="0" baseline="0" dirty="0">
                          <a:ln>
                            <a:noFill/>
                          </a:ln>
                          <a:effectLst/>
                        </a:rPr>
                        <a:t>Powerful way to uncover that we live in assumptions and our subjective reality may be guided by our perceptions. A total shake up experience for participants.</a:t>
                      </a:r>
                      <a:endParaRPr kumimoji="0" lang="en-US" sz="1100" u="none" strike="noStrike" kern="1200" cap="none" normalizeH="0" baseline="0" dirty="0">
                        <a:ln>
                          <a:noFill/>
                        </a:ln>
                        <a:effectLst/>
                      </a:endParaRPr>
                    </a:p>
                    <a:p>
                      <a:pPr marL="0" marR="0" indent="0" algn="l" defTabSz="914400" rtl="0" eaLnBrk="1" fontAlgn="t" latinLnBrk="0" hangingPunct="1">
                        <a:lnSpc>
                          <a:spcPct val="100000"/>
                        </a:lnSpc>
                        <a:spcBef>
                          <a:spcPts val="0"/>
                        </a:spcBef>
                        <a:spcAft>
                          <a:spcPts val="0"/>
                        </a:spcAft>
                        <a:buClrTx/>
                        <a:buSzTx/>
                        <a:buFontTx/>
                        <a:buNone/>
                        <a:tabLst/>
                        <a:defRPr/>
                      </a:pPr>
                      <a:endParaRPr kumimoji="0" lang="en-US" sz="1100" u="none" strike="noStrike" kern="1200" cap="none" normalizeH="0" baseline="0" dirty="0">
                        <a:ln>
                          <a:noFill/>
                        </a:ln>
                        <a:solidFill>
                          <a:schemeClr val="dk1"/>
                        </a:solidFill>
                        <a:effectLst/>
                        <a:latin typeface="+mn-lt"/>
                        <a:ea typeface="+mn-ea"/>
                        <a:cs typeface="+mn-cs"/>
                      </a:endParaRPr>
                    </a:p>
                  </a:txBody>
                  <a:tcPr/>
                </a:tc>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kumimoji="0" lang="en-US" sz="1100" u="none" strike="noStrike" kern="1200" cap="none" normalizeH="0" baseline="0" dirty="0">
                          <a:ln>
                            <a:noFill/>
                          </a:ln>
                          <a:effectLst/>
                        </a:rPr>
                        <a:t>Interactive team game, one of our most loved experiences with teams to shake and wake up leaders.</a:t>
                      </a:r>
                    </a:p>
                  </a:txBody>
                  <a:tcPr/>
                </a:tc>
                <a:extLst>
                  <a:ext uri="{0D108BD9-81ED-4DB2-BD59-A6C34878D82A}">
                    <a16:rowId xmlns:a16="http://schemas.microsoft.com/office/drawing/2014/main" val="10005"/>
                  </a:ext>
                </a:extLst>
              </a:tr>
              <a:tr h="92880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100" u="none" strike="noStrike" kern="1200" cap="none" normalizeH="0" baseline="0" dirty="0">
                          <a:ln>
                            <a:noFill/>
                          </a:ln>
                          <a:effectLst/>
                        </a:rPr>
                        <a:t>Every working relationship works when there is TRUST in it. How does one build people's trust in themselves? Is it even possible? Credibility is something that you have been hired for. Reliability, intimacy and self-orientation have to be worked upon in every new space that we enter.</a:t>
                      </a:r>
                      <a:endParaRPr kumimoji="0" lang="en-IN" sz="1100" u="none" strike="noStrike" kern="1200" cap="none" normalizeH="0" baseline="0" dirty="0">
                        <a:ln>
                          <a:noFill/>
                        </a:ln>
                        <a:solidFill>
                          <a:schemeClr val="dk1"/>
                        </a:solidFill>
                        <a:effectLst/>
                        <a:latin typeface="+mn-lt"/>
                        <a:ea typeface="+mn-ea"/>
                        <a:cs typeface="+mn-cs"/>
                      </a:endParaRPr>
                    </a:p>
                  </a:txBody>
                  <a:tcPr/>
                </a:tc>
                <a:tc>
                  <a:txBody>
                    <a:bodyPr/>
                    <a:lstStyle/>
                    <a:p>
                      <a:pPr rtl="0" fontAlgn="ctr"/>
                      <a:r>
                        <a:rPr kumimoji="0" lang="en-US" sz="1100" u="none" strike="noStrike" kern="1200" cap="none" normalizeH="0" baseline="0" dirty="0">
                          <a:ln>
                            <a:noFill/>
                          </a:ln>
                          <a:solidFill>
                            <a:schemeClr val="dk1"/>
                          </a:solidFill>
                          <a:effectLst/>
                          <a:latin typeface="+mn-lt"/>
                          <a:ea typeface="+mn-ea"/>
                          <a:cs typeface="+mn-cs"/>
                        </a:rPr>
                        <a:t>TRUST Formula</a:t>
                      </a:r>
                    </a:p>
                  </a:txBody>
                  <a:tcPr marL="28575" marR="28575" marT="0" marB="0" anchor="ctr"/>
                </a:tc>
                <a:tc>
                  <a:txBody>
                    <a:bodyPr/>
                    <a:lstStyle/>
                    <a:p>
                      <a:pPr rtl="0" fontAlgn="ctr"/>
                      <a:r>
                        <a:rPr kumimoji="0" lang="en-US" sz="1100" u="none" strike="noStrike" kern="1200" cap="none" normalizeH="0" baseline="0" dirty="0">
                          <a:ln>
                            <a:noFill/>
                          </a:ln>
                          <a:solidFill>
                            <a:schemeClr val="dk1"/>
                          </a:solidFill>
                          <a:effectLst/>
                          <a:latin typeface="+mn-lt"/>
                          <a:ea typeface="+mn-ea"/>
                          <a:cs typeface="+mn-cs"/>
                        </a:rPr>
                        <a:t>The foundation of any new relationship is trust. How does one build a solid foundation? </a:t>
                      </a:r>
                    </a:p>
                  </a:txBody>
                  <a:tcPr marL="28575" marR="28575" marT="0" marB="0" anchor="ctr"/>
                </a:tc>
                <a:tc>
                  <a:txBody>
                    <a:bodyPr/>
                    <a:lstStyle/>
                    <a:p>
                      <a:pPr rtl="0" fontAlgn="ctr"/>
                      <a:r>
                        <a:rPr kumimoji="0" lang="en-US" sz="1100" u="none" strike="noStrike" kern="1200" cap="none" normalizeH="0" baseline="0" dirty="0">
                          <a:ln>
                            <a:noFill/>
                          </a:ln>
                          <a:solidFill>
                            <a:schemeClr val="dk1"/>
                          </a:solidFill>
                          <a:effectLst/>
                          <a:latin typeface="+mn-lt"/>
                          <a:ea typeface="+mn-ea"/>
                          <a:cs typeface="+mn-cs"/>
                        </a:rPr>
                        <a:t>Individual plus Team Activity</a:t>
                      </a:r>
                    </a:p>
                  </a:txBody>
                  <a:tcPr marL="28575" marR="28575" marT="0" marB="0" anchor="ctr"/>
                </a:tc>
                <a:extLst>
                  <a:ext uri="{0D108BD9-81ED-4DB2-BD59-A6C34878D82A}">
                    <a16:rowId xmlns:a16="http://schemas.microsoft.com/office/drawing/2014/main" val="10006"/>
                  </a:ext>
                </a:extLst>
              </a:tr>
              <a:tr h="309913">
                <a:tc>
                  <a:txBody>
                    <a:bodyPr/>
                    <a:lstStyle/>
                    <a:p>
                      <a:pPr marL="0" marR="0">
                        <a:spcBef>
                          <a:spcPts val="0"/>
                        </a:spcBef>
                        <a:spcAft>
                          <a:spcPts val="0"/>
                        </a:spcAft>
                      </a:pPr>
                      <a:r>
                        <a:rPr kumimoji="0" lang="en-GB" sz="1100" u="none" strike="noStrike" kern="1200" cap="none" normalizeH="0" baseline="0" dirty="0">
                          <a:ln>
                            <a:noFill/>
                          </a:ln>
                          <a:effectLst/>
                        </a:rPr>
                        <a:t>Anchor Learning’s from the workshop. </a:t>
                      </a:r>
                      <a:endParaRPr kumimoji="0" lang="en-US" sz="1100" u="none" strike="noStrike" kern="1200" cap="none" normalizeH="0" baseline="0" dirty="0">
                        <a:ln>
                          <a:noFill/>
                        </a:ln>
                        <a:solidFill>
                          <a:schemeClr val="dk1"/>
                        </a:solidFill>
                        <a:effectLst/>
                        <a:latin typeface="+mn-lt"/>
                        <a:ea typeface="+mn-ea"/>
                        <a:cs typeface="+mn-cs"/>
                      </a:endParaRPr>
                    </a:p>
                  </a:txBody>
                  <a:tcPr marL="68580" marR="68580" marT="7620" marB="0" anchor="ctr"/>
                </a:tc>
                <a:tc>
                  <a:txBody>
                    <a:bodyPr/>
                    <a:lstStyle/>
                    <a:p>
                      <a:pPr rtl="0" fontAlgn="ctr"/>
                      <a:r>
                        <a:rPr kumimoji="0" lang="en-US" sz="1100" u="none" strike="noStrike" kern="1200" cap="none" normalizeH="0" baseline="0" dirty="0">
                          <a:ln>
                            <a:noFill/>
                          </a:ln>
                          <a:solidFill>
                            <a:schemeClr val="dk1"/>
                          </a:solidFill>
                          <a:effectLst/>
                          <a:latin typeface="+mn-lt"/>
                          <a:ea typeface="+mn-ea"/>
                          <a:cs typeface="+mn-cs"/>
                        </a:rPr>
                        <a:t>Trust Contract</a:t>
                      </a:r>
                    </a:p>
                  </a:txBody>
                  <a:tcPr marL="28575" marR="28575" marT="0" marB="0" anchor="ctr"/>
                </a:tc>
                <a:tc>
                  <a:txBody>
                    <a:bodyPr/>
                    <a:lstStyle/>
                    <a:p>
                      <a:pPr rtl="0" fontAlgn="ctr"/>
                      <a:r>
                        <a:rPr kumimoji="0" lang="en-US" sz="1100" u="none" strike="noStrike" kern="1200" cap="none" normalizeH="0" baseline="0" dirty="0">
                          <a:ln>
                            <a:noFill/>
                          </a:ln>
                          <a:solidFill>
                            <a:schemeClr val="dk1"/>
                          </a:solidFill>
                          <a:effectLst/>
                          <a:latin typeface="+mn-lt"/>
                          <a:ea typeface="+mn-ea"/>
                          <a:cs typeface="+mn-cs"/>
                        </a:rPr>
                        <a:t>Team democratically vote and choose the top 3 behaviors that they will live and demonstrate together for at least a year.</a:t>
                      </a:r>
                    </a:p>
                  </a:txBody>
                  <a:tcPr marL="28575" marR="28575" marT="0" marB="0" anchor="ctr"/>
                </a:tc>
                <a:tc>
                  <a:txBody>
                    <a:bodyPr/>
                    <a:lstStyle/>
                    <a:p>
                      <a:pPr rtl="0" fontAlgn="ctr"/>
                      <a:r>
                        <a:rPr kumimoji="0" lang="en-US" sz="1100" u="none" strike="noStrike" kern="1200" cap="none" normalizeH="0" baseline="0" dirty="0">
                          <a:ln>
                            <a:noFill/>
                          </a:ln>
                          <a:solidFill>
                            <a:schemeClr val="dk1"/>
                          </a:solidFill>
                          <a:effectLst/>
                          <a:latin typeface="+mn-lt"/>
                          <a:ea typeface="+mn-ea"/>
                          <a:cs typeface="+mn-cs"/>
                        </a:rPr>
                        <a:t>Summarizing the learning</a:t>
                      </a:r>
                    </a:p>
                  </a:txBody>
                  <a:tcPr marL="28575" marR="28575" marT="0" marB="0" anchor="ctr"/>
                </a:tc>
                <a:extLst>
                  <a:ext uri="{0D108BD9-81ED-4DB2-BD59-A6C34878D82A}">
                    <a16:rowId xmlns:a16="http://schemas.microsoft.com/office/drawing/2014/main" val="2650222659"/>
                  </a:ext>
                </a:extLst>
              </a:tr>
            </a:tbl>
          </a:graphicData>
        </a:graphic>
      </p:graphicFrame>
    </p:spTree>
    <p:extLst>
      <p:ext uri="{BB962C8B-B14F-4D97-AF65-F5344CB8AC3E}">
        <p14:creationId xmlns:p14="http://schemas.microsoft.com/office/powerpoint/2010/main" val="11700022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4" name="Rectangle 5"/>
          <p:cNvSpPr>
            <a:spLocks noChangeArrowheads="1"/>
          </p:cNvSpPr>
          <p:nvPr/>
        </p:nvSpPr>
        <p:spPr bwMode="auto">
          <a:xfrm>
            <a:off x="1201003" y="4821534"/>
            <a:ext cx="9771797" cy="1569660"/>
          </a:xfrm>
          <a:prstGeom prst="rect">
            <a:avLst/>
          </a:prstGeom>
          <a:noFill/>
          <a:ln w="9525">
            <a:noFill/>
            <a:miter lim="800000"/>
            <a:headEnd/>
            <a:tailEnd/>
          </a:ln>
        </p:spPr>
        <p:txBody>
          <a:bodyPr wrap="square" anchor="ctr">
            <a:spAutoFit/>
          </a:bodyPr>
          <a:lstStyle/>
          <a:p>
            <a:pPr algn="just" eaLnBrk="0" hangingPunct="0">
              <a:defRPr/>
            </a:pPr>
            <a:r>
              <a:rPr lang="en-GB" sz="1600" dirty="0"/>
              <a:t>We love alternative ways of setting up a workshop! Creating an atmosphere where the participants feels absolutely comfortable and yet challenged. In this workshop, the use of theatre, team games and experiential methodologies are essential ingredients, hence we’d require ample place to move around and make noise. </a:t>
            </a:r>
          </a:p>
          <a:p>
            <a:pPr algn="just" eaLnBrk="0" hangingPunct="0">
              <a:defRPr/>
            </a:pPr>
            <a:endParaRPr lang="en-GB" sz="1600" dirty="0"/>
          </a:p>
          <a:p>
            <a:pPr algn="just" eaLnBrk="0" hangingPunct="0">
              <a:defRPr/>
            </a:pPr>
            <a:r>
              <a:rPr lang="en-GB" sz="1600" dirty="0"/>
              <a:t>Please book a space with ample natural light (Yes, we want sunlight streaming in) and no fixed furniture for the participants to work with one Maynard Leigh consultant.</a:t>
            </a:r>
          </a:p>
        </p:txBody>
      </p:sp>
      <p:sp>
        <p:nvSpPr>
          <p:cNvPr id="12" name="Rectangle 2"/>
          <p:cNvSpPr>
            <a:spLocks noChangeArrowheads="1"/>
          </p:cNvSpPr>
          <p:nvPr/>
        </p:nvSpPr>
        <p:spPr bwMode="auto">
          <a:xfrm>
            <a:off x="265557" y="245715"/>
            <a:ext cx="9144000" cy="685800"/>
          </a:xfrm>
          <a:prstGeom prst="rect">
            <a:avLst/>
          </a:prstGeom>
          <a:noFill/>
          <a:ln w="9525">
            <a:noFill/>
            <a:miter lim="800000"/>
            <a:headEnd/>
            <a:tailEnd/>
          </a:ln>
          <a:effectLst/>
        </p:spPr>
        <p:txBody>
          <a:bodyPr anchor="ctr"/>
          <a:lstStyle/>
          <a:p>
            <a:pPr>
              <a:defRPr/>
            </a:pPr>
            <a:endParaRPr lang="en-US" sz="3200" b="1" dirty="0">
              <a:solidFill>
                <a:schemeClr val="tx2"/>
              </a:solidFill>
            </a:endParaRPr>
          </a:p>
        </p:txBody>
      </p:sp>
      <p:pic>
        <p:nvPicPr>
          <p:cNvPr id="9" name="Picture 8" descr="C:\Users\Jigyasa\Desktop\Ballroom_0.jpg"/>
          <p:cNvPicPr/>
          <p:nvPr/>
        </p:nvPicPr>
        <p:blipFill>
          <a:blip r:embed="rId3"/>
          <a:srcRect/>
          <a:stretch>
            <a:fillRect/>
          </a:stretch>
        </p:blipFill>
        <p:spPr bwMode="auto">
          <a:xfrm>
            <a:off x="1406813" y="1369521"/>
            <a:ext cx="3956758" cy="2533739"/>
          </a:xfrm>
          <a:prstGeom prst="rect">
            <a:avLst/>
          </a:prstGeom>
          <a:ln>
            <a:noFill/>
          </a:ln>
          <a:effectLst>
            <a:outerShdw blurRad="292100" dist="139700" dir="2700000" algn="tl" rotWithShape="0">
              <a:srgbClr val="333333">
                <a:alpha val="65000"/>
              </a:srgbClr>
            </a:outerShdw>
          </a:effectLst>
        </p:spPr>
      </p:pic>
      <p:grpSp>
        <p:nvGrpSpPr>
          <p:cNvPr id="8" name="Group 9"/>
          <p:cNvGrpSpPr>
            <a:grpSpLocks/>
          </p:cNvGrpSpPr>
          <p:nvPr/>
        </p:nvGrpSpPr>
        <p:grpSpPr bwMode="auto">
          <a:xfrm>
            <a:off x="6164832" y="1144138"/>
            <a:ext cx="4237037" cy="2689225"/>
            <a:chOff x="2011363" y="2590800"/>
            <a:chExt cx="4237037" cy="2689225"/>
          </a:xfrm>
        </p:grpSpPr>
        <p:pic>
          <p:nvPicPr>
            <p:cNvPr id="10" name="Picture 2" descr="hall layout_MLA"/>
            <p:cNvPicPr>
              <a:picLocks noChangeAspect="1" noChangeArrowheads="1"/>
            </p:cNvPicPr>
            <p:nvPr/>
          </p:nvPicPr>
          <p:blipFill>
            <a:blip r:embed="rId4" cstate="print"/>
            <a:srcRect/>
            <a:stretch>
              <a:fillRect/>
            </a:stretch>
          </p:blipFill>
          <p:spPr bwMode="auto">
            <a:xfrm>
              <a:off x="2011363" y="2895600"/>
              <a:ext cx="4237037" cy="2384425"/>
            </a:xfrm>
            <a:prstGeom prst="rect">
              <a:avLst/>
            </a:prstGeom>
            <a:ln>
              <a:noFill/>
            </a:ln>
            <a:effectLst>
              <a:outerShdw blurRad="292100" dist="139700" dir="2700000" algn="tl" rotWithShape="0">
                <a:srgbClr val="333333">
                  <a:alpha val="65000"/>
                </a:srgbClr>
              </a:outerShdw>
            </a:effectLst>
          </p:spPr>
        </p:pic>
        <p:sp>
          <p:nvSpPr>
            <p:cNvPr id="11" name="Rectangle 4"/>
            <p:cNvSpPr>
              <a:spLocks noChangeArrowheads="1"/>
            </p:cNvSpPr>
            <p:nvPr/>
          </p:nvSpPr>
          <p:spPr bwMode="auto">
            <a:xfrm>
              <a:off x="3352800" y="2590800"/>
              <a:ext cx="1524000" cy="600075"/>
            </a:xfrm>
            <a:prstGeom prst="rect">
              <a:avLst/>
            </a:prstGeom>
            <a:noFill/>
            <a:ln w="9525">
              <a:noFill/>
              <a:miter lim="800000"/>
              <a:headEnd/>
              <a:tailEnd/>
            </a:ln>
          </p:spPr>
          <p:txBody>
            <a:bodyPr anchor="ctr">
              <a:spAutoFit/>
            </a:bodyPr>
            <a:lstStyle/>
            <a:p>
              <a:pPr algn="ctr" eaLnBrk="0" hangingPunct="0"/>
              <a:r>
                <a:rPr lang="en-GB" sz="1500" b="1">
                  <a:solidFill>
                    <a:srgbClr val="002060"/>
                  </a:solidFill>
                  <a:ea typeface="Times New Roman" pitchFamily="18" charset="0"/>
                  <a:cs typeface="Arial" charset="0"/>
                </a:rPr>
                <a:t>The Setting</a:t>
              </a:r>
              <a:endParaRPr lang="en-US" sz="1500">
                <a:ea typeface="Times New Roman" pitchFamily="18" charset="0"/>
                <a:cs typeface="Arial" charset="0"/>
              </a:endParaRPr>
            </a:p>
            <a:p>
              <a:pPr algn="ctr" eaLnBrk="0" hangingPunct="0"/>
              <a:endParaRPr lang="en-US">
                <a:ea typeface="Times New Roman" pitchFamily="18" charset="0"/>
                <a:cs typeface="Arial" charset="0"/>
              </a:endParaRPr>
            </a:p>
          </p:txBody>
        </p:sp>
      </p:grpSp>
      <p:sp>
        <p:nvSpPr>
          <p:cNvPr id="2" name="Slide Number Placeholder 1">
            <a:extLst>
              <a:ext uri="{FF2B5EF4-FFF2-40B4-BE49-F238E27FC236}">
                <a16:creationId xmlns:a16="http://schemas.microsoft.com/office/drawing/2014/main" id="{89ABBEA2-114E-4C11-9881-95ADFEC0040F}"/>
              </a:ext>
            </a:extLst>
          </p:cNvPr>
          <p:cNvSpPr>
            <a:spLocks noGrp="1"/>
          </p:cNvSpPr>
          <p:nvPr>
            <p:ph type="sldNum" sz="quarter" idx="12"/>
          </p:nvPr>
        </p:nvSpPr>
        <p:spPr/>
        <p:txBody>
          <a:bodyPr/>
          <a:lstStyle/>
          <a:p>
            <a:fld id="{733BFD76-841C-4874-91F9-A27567C33DF0}" type="slidenum">
              <a:rPr lang="en-US" smtClean="0"/>
              <a:t>7</a:t>
            </a:fld>
            <a:endParaRPr lang="en-US"/>
          </a:p>
        </p:txBody>
      </p:sp>
      <p:sp>
        <p:nvSpPr>
          <p:cNvPr id="13" name="Rectangle 12"/>
          <p:cNvSpPr/>
          <p:nvPr/>
        </p:nvSpPr>
        <p:spPr>
          <a:xfrm>
            <a:off x="-9099" y="-22051"/>
            <a:ext cx="12192000" cy="835908"/>
          </a:xfrm>
          <a:prstGeom prst="rect">
            <a:avLst/>
          </a:prstGeom>
          <a:solidFill>
            <a:schemeClr val="tx2"/>
          </a:solidFill>
        </p:spPr>
        <p:txBody>
          <a:bodyPr vert="horz" lIns="91440" tIns="45720" rIns="91440" bIns="45720" rtlCol="0" anchor="ctr">
            <a:normAutofit fontScale="97500"/>
          </a:bodyPr>
          <a:lstStyle/>
          <a:p>
            <a:pPr algn="ctr">
              <a:lnSpc>
                <a:spcPct val="90000"/>
              </a:lnSpc>
              <a:spcBef>
                <a:spcPct val="0"/>
              </a:spcBef>
            </a:pPr>
            <a:r>
              <a:rPr lang="en-IN" sz="3200" b="1">
                <a:solidFill>
                  <a:srgbClr val="EB701D"/>
                </a:solidFill>
                <a:ea typeface="+mj-ea"/>
                <a:cs typeface="+mj-cs"/>
              </a:rPr>
              <a:t>Room Layout</a:t>
            </a:r>
            <a:endParaRPr lang="en-IN" sz="3200" b="1" dirty="0">
              <a:solidFill>
                <a:srgbClr val="EB701D"/>
              </a:solidFill>
              <a:ea typeface="+mj-ea"/>
              <a:cs typeface="+mj-cs"/>
            </a:endParaRPr>
          </a:p>
        </p:txBody>
      </p:sp>
    </p:spTree>
    <p:extLst>
      <p:ext uri="{BB962C8B-B14F-4D97-AF65-F5344CB8AC3E}">
        <p14:creationId xmlns:p14="http://schemas.microsoft.com/office/powerpoint/2010/main" val="1799773941"/>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ChangeArrowheads="1"/>
          </p:cNvSpPr>
          <p:nvPr/>
        </p:nvSpPr>
        <p:spPr bwMode="auto">
          <a:xfrm>
            <a:off x="221312" y="78579"/>
            <a:ext cx="9144000" cy="685800"/>
          </a:xfrm>
          <a:prstGeom prst="rect">
            <a:avLst/>
          </a:prstGeom>
          <a:noFill/>
          <a:ln w="9525">
            <a:noFill/>
            <a:miter lim="800000"/>
            <a:headEnd/>
            <a:tailEnd/>
          </a:ln>
          <a:effectLst/>
        </p:spPr>
        <p:txBody>
          <a:bodyPr anchor="ctr"/>
          <a:lstStyle/>
          <a:p>
            <a:pPr>
              <a:defRPr/>
            </a:pPr>
            <a:endParaRPr lang="en-US" sz="3100" b="1" dirty="0">
              <a:solidFill>
                <a:schemeClr val="tx2"/>
              </a:solidFill>
            </a:endParaRPr>
          </a:p>
        </p:txBody>
      </p:sp>
      <p:sp>
        <p:nvSpPr>
          <p:cNvPr id="7" name="TextBox 6"/>
          <p:cNvSpPr txBox="1"/>
          <p:nvPr/>
        </p:nvSpPr>
        <p:spPr>
          <a:xfrm>
            <a:off x="1869356" y="1573895"/>
            <a:ext cx="9822206" cy="4093428"/>
          </a:xfrm>
          <a:prstGeom prst="rect">
            <a:avLst/>
          </a:prstGeom>
          <a:noFill/>
        </p:spPr>
        <p:txBody>
          <a:bodyPr wrap="square" rtlCol="0">
            <a:spAutoFit/>
          </a:bodyPr>
          <a:lstStyle/>
          <a:p>
            <a:r>
              <a:rPr lang="en-US" sz="2000" dirty="0"/>
              <a:t>For the workshop, we will need the below mentioned:</a:t>
            </a:r>
          </a:p>
          <a:p>
            <a:pPr marL="285750" indent="-285750">
              <a:buFont typeface="Arial" panose="020B0604020202020204" pitchFamily="34" charset="0"/>
              <a:buChar char="•"/>
            </a:pPr>
            <a:r>
              <a:rPr lang="en-US" sz="2000" dirty="0"/>
              <a:t>LCD </a:t>
            </a:r>
            <a:r>
              <a:rPr lang="en-US" sz="2000" b="1" dirty="0"/>
              <a:t>projector</a:t>
            </a:r>
            <a:r>
              <a:rPr lang="en-US" sz="2000" dirty="0"/>
              <a:t> and projection screen </a:t>
            </a:r>
          </a:p>
          <a:p>
            <a:pPr marL="285750" indent="-285750">
              <a:buFont typeface="Arial" panose="020B0604020202020204" pitchFamily="34" charset="0"/>
              <a:buChar char="•"/>
            </a:pPr>
            <a:r>
              <a:rPr lang="en-US" sz="2000" dirty="0"/>
              <a:t>UPS </a:t>
            </a:r>
            <a:r>
              <a:rPr lang="en-US" sz="2000" b="1" dirty="0"/>
              <a:t>Power Back-up</a:t>
            </a:r>
            <a:r>
              <a:rPr lang="en-US" sz="2000" dirty="0"/>
              <a:t> for Laptop, LCD projector &amp; Laptop speakers </a:t>
            </a:r>
          </a:p>
          <a:p>
            <a:pPr marL="285750" indent="-285750">
              <a:buFont typeface="Arial" panose="020B0604020202020204" pitchFamily="34" charset="0"/>
              <a:buChar char="•"/>
            </a:pPr>
            <a:r>
              <a:rPr lang="en-US" sz="2000" b="1" dirty="0"/>
              <a:t>External speakers</a:t>
            </a:r>
            <a:r>
              <a:rPr lang="en-US" sz="2000" dirty="0"/>
              <a:t> (for laptop connectivity). The external speakers should be loud </a:t>
            </a:r>
          </a:p>
          <a:p>
            <a:r>
              <a:rPr lang="en-US" sz="2000" dirty="0"/>
              <a:t>      enough to play music for the team. </a:t>
            </a:r>
          </a:p>
          <a:p>
            <a:pPr marL="285750" indent="-285750">
              <a:buFont typeface="Arial" panose="020B0604020202020204" pitchFamily="34" charset="0"/>
              <a:buChar char="•"/>
            </a:pPr>
            <a:r>
              <a:rPr lang="en-US" sz="2000" b="1" dirty="0"/>
              <a:t>White board</a:t>
            </a:r>
            <a:r>
              <a:rPr lang="en-US" sz="2000" dirty="0"/>
              <a:t> &amp; White board markers (2 blue, 2 black, 2 green)</a:t>
            </a:r>
          </a:p>
          <a:p>
            <a:pPr marL="285750" indent="-285750">
              <a:buFont typeface="Arial" panose="020B0604020202020204" pitchFamily="34" charset="0"/>
              <a:buChar char="•"/>
            </a:pPr>
            <a:r>
              <a:rPr lang="en-US" sz="2000" b="1" dirty="0"/>
              <a:t>Flip chart</a:t>
            </a:r>
            <a:r>
              <a:rPr lang="en-US" sz="2000" dirty="0"/>
              <a:t> and Flip chart stand with suitable clips</a:t>
            </a:r>
          </a:p>
          <a:p>
            <a:pPr marL="285750" indent="-285750">
              <a:buFont typeface="Arial" panose="020B0604020202020204" pitchFamily="34" charset="0"/>
              <a:buChar char="•"/>
            </a:pPr>
            <a:r>
              <a:rPr lang="en-US" sz="2000" b="1" dirty="0" err="1"/>
              <a:t>Colour</a:t>
            </a:r>
            <a:r>
              <a:rPr lang="en-US" sz="2000" b="1" dirty="0"/>
              <a:t> pens</a:t>
            </a:r>
            <a:r>
              <a:rPr lang="en-US" sz="2000" dirty="0"/>
              <a:t> (Normal sketch pens - about 30)</a:t>
            </a:r>
          </a:p>
          <a:p>
            <a:pPr marL="285750" indent="-285750">
              <a:buFont typeface="Arial" panose="020B0604020202020204" pitchFamily="34" charset="0"/>
              <a:buChar char="•"/>
            </a:pPr>
            <a:r>
              <a:rPr lang="en-US" sz="2000" b="1" dirty="0"/>
              <a:t>Notepads and pens</a:t>
            </a:r>
            <a:r>
              <a:rPr lang="en-US" sz="2000" dirty="0"/>
              <a:t> (for participants)</a:t>
            </a:r>
          </a:p>
          <a:p>
            <a:pPr marL="285750" indent="-285750">
              <a:buFont typeface="Arial" panose="020B0604020202020204" pitchFamily="34" charset="0"/>
              <a:buChar char="•"/>
            </a:pPr>
            <a:r>
              <a:rPr lang="en-US" sz="2000" b="1" dirty="0"/>
              <a:t>Blu Tac</a:t>
            </a:r>
            <a:r>
              <a:rPr lang="en-US" sz="2000" dirty="0"/>
              <a:t> (This substance is used to stick things, posters or paper on the wall)</a:t>
            </a:r>
          </a:p>
          <a:p>
            <a:pPr marL="285750" indent="-285750">
              <a:buFont typeface="Arial" panose="020B0604020202020204" pitchFamily="34" charset="0"/>
              <a:buChar char="•"/>
            </a:pPr>
            <a:r>
              <a:rPr lang="en-US" sz="2000" dirty="0"/>
              <a:t>20 A4 Size normal and </a:t>
            </a:r>
            <a:r>
              <a:rPr lang="en-US" sz="2000" b="1" dirty="0"/>
              <a:t>drawing sheets</a:t>
            </a:r>
          </a:p>
          <a:p>
            <a:pPr marL="285750" indent="-285750">
              <a:buFont typeface="Arial" panose="020B0604020202020204" pitchFamily="34" charset="0"/>
              <a:buChar char="•"/>
            </a:pPr>
            <a:r>
              <a:rPr lang="en-US" sz="2000" dirty="0"/>
              <a:t>2 tables for the consultant( one will be used for the projector and the other for keeping the handouts)</a:t>
            </a:r>
          </a:p>
        </p:txBody>
      </p:sp>
      <p:pic>
        <p:nvPicPr>
          <p:cNvPr id="8" name="Picture 7" descr="C:\Users\Jigyasa\Desktop\projector.jpg"/>
          <p:cNvPicPr/>
          <p:nvPr/>
        </p:nvPicPr>
        <p:blipFill>
          <a:blip r:embed="rId2" cstate="email">
            <a:clrChange>
              <a:clrFrom>
                <a:srgbClr val="FFFFFF"/>
              </a:clrFrom>
              <a:clrTo>
                <a:srgbClr val="FFFFFF">
                  <a:alpha val="0"/>
                </a:srgbClr>
              </a:clrTo>
            </a:clrChange>
            <a:extLst>
              <a:ext uri="{28A0092B-C50C-407E-A947-70E740481C1C}">
                <a14:useLocalDpi xmlns:a14="http://schemas.microsoft.com/office/drawing/2010/main"/>
              </a:ext>
            </a:extLst>
          </a:blip>
          <a:srcRect/>
          <a:stretch>
            <a:fillRect/>
          </a:stretch>
        </p:blipFill>
        <p:spPr bwMode="auto">
          <a:xfrm>
            <a:off x="7729848" y="1270717"/>
            <a:ext cx="752475" cy="847725"/>
          </a:xfrm>
          <a:prstGeom prst="rect">
            <a:avLst/>
          </a:prstGeom>
          <a:ln>
            <a:solidFill>
              <a:srgbClr val="7030A0"/>
            </a:solidFill>
          </a:ln>
          <a:effectLst>
            <a:outerShdw blurRad="190500" algn="tl" rotWithShape="0">
              <a:srgbClr val="000000">
                <a:alpha val="70000"/>
              </a:srgbClr>
            </a:outerShdw>
          </a:effectLst>
        </p:spPr>
      </p:pic>
      <p:pic>
        <p:nvPicPr>
          <p:cNvPr id="9" name="Picture 8" descr="C:\Users\Jigyasa\Desktop\apc-ups-rs-1100va-230v-backup-power-br1100ci-1004-08-bruceleestore@6.jpg"/>
          <p:cNvPicPr/>
          <p:nvPr/>
        </p:nvPicPr>
        <p:blipFill>
          <a:blip r:embed="rId3" cstate="email">
            <a:clrChange>
              <a:clrFrom>
                <a:srgbClr val="FFFFFF"/>
              </a:clrFrom>
              <a:clrTo>
                <a:srgbClr val="FFFFFF">
                  <a:alpha val="0"/>
                </a:srgbClr>
              </a:clrTo>
            </a:clrChange>
            <a:extLst>
              <a:ext uri="{28A0092B-C50C-407E-A947-70E740481C1C}">
                <a14:useLocalDpi xmlns:a14="http://schemas.microsoft.com/office/drawing/2010/main"/>
              </a:ext>
            </a:extLst>
          </a:blip>
          <a:srcRect/>
          <a:stretch>
            <a:fillRect/>
          </a:stretch>
        </p:blipFill>
        <p:spPr bwMode="auto">
          <a:xfrm>
            <a:off x="1122414" y="2064685"/>
            <a:ext cx="781821" cy="690564"/>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11" name="Picture 10" descr="C:\Users\Jigyasa\Desktop\Canyon-CNR-SP20Bx-External-Laptop-Speakers-Look-Stylish-2.jpg"/>
          <p:cNvPicPr/>
          <p:nvPr/>
        </p:nvPicPr>
        <p:blipFill>
          <a:blip r:embed="rId4" cstate="email">
            <a:extLst>
              <a:ext uri="{28A0092B-C50C-407E-A947-70E740481C1C}">
                <a14:useLocalDpi xmlns:a14="http://schemas.microsoft.com/office/drawing/2010/main"/>
              </a:ext>
            </a:extLst>
          </a:blip>
          <a:srcRect/>
          <a:stretch>
            <a:fillRect/>
          </a:stretch>
        </p:blipFill>
        <p:spPr bwMode="auto">
          <a:xfrm>
            <a:off x="10764319" y="2257826"/>
            <a:ext cx="1143000" cy="714375"/>
          </a:xfrm>
          <a:prstGeom prst="roundRect">
            <a:avLst>
              <a:gd name="adj" fmla="val 8594"/>
            </a:avLst>
          </a:prstGeom>
          <a:solidFill>
            <a:srgbClr val="FFFFFF">
              <a:shade val="85000"/>
            </a:srgbClr>
          </a:solidFill>
          <a:ln>
            <a:solidFill>
              <a:schemeClr val="accent1"/>
            </a:solidFill>
          </a:ln>
          <a:effectLst>
            <a:reflection blurRad="12700" stA="38000" endPos="28000" dist="5000" dir="5400000" sy="-100000" algn="bl" rotWithShape="0"/>
          </a:effectLst>
        </p:spPr>
      </p:pic>
      <p:pic>
        <p:nvPicPr>
          <p:cNvPr id="12" name="Picture 11" descr="C:\Users\Jigyasa\Desktop\ge interactive whiteboard.jpg"/>
          <p:cNvPicPr/>
          <p:nvPr/>
        </p:nvPicPr>
        <p:blipFill>
          <a:blip r:embed="rId5" cstate="email">
            <a:extLst>
              <a:ext uri="{28A0092B-C50C-407E-A947-70E740481C1C}">
                <a14:useLocalDpi xmlns:a14="http://schemas.microsoft.com/office/drawing/2010/main"/>
              </a:ext>
            </a:extLst>
          </a:blip>
          <a:srcRect/>
          <a:stretch>
            <a:fillRect/>
          </a:stretch>
        </p:blipFill>
        <p:spPr bwMode="auto">
          <a:xfrm>
            <a:off x="8761576" y="2873154"/>
            <a:ext cx="1003495" cy="694096"/>
          </a:xfrm>
          <a:prstGeom prst="rect">
            <a:avLst/>
          </a:prstGeom>
          <a:noFill/>
          <a:ln w="9525">
            <a:noFill/>
            <a:miter lim="800000"/>
            <a:headEnd/>
            <a:tailEnd/>
          </a:ln>
        </p:spPr>
      </p:pic>
      <p:pic>
        <p:nvPicPr>
          <p:cNvPr id="13" name="Picture 12" descr="C:\Users\Jigyasa\Desktop\conference-pro-flip-chart-easel.jpg"/>
          <p:cNvPicPr/>
          <p:nvPr/>
        </p:nvPicPr>
        <p:blipFill>
          <a:blip r:embed="rId6" cstate="email">
            <a:clrChange>
              <a:clrFrom>
                <a:srgbClr val="FFFFFF"/>
              </a:clrFrom>
              <a:clrTo>
                <a:srgbClr val="FFFFFF">
                  <a:alpha val="0"/>
                </a:srgbClr>
              </a:clrTo>
            </a:clrChange>
            <a:extLst>
              <a:ext uri="{28A0092B-C50C-407E-A947-70E740481C1C}">
                <a14:useLocalDpi xmlns:a14="http://schemas.microsoft.com/office/drawing/2010/main"/>
              </a:ext>
            </a:extLst>
          </a:blip>
          <a:srcRect/>
          <a:stretch>
            <a:fillRect/>
          </a:stretch>
        </p:blipFill>
        <p:spPr bwMode="auto">
          <a:xfrm>
            <a:off x="7194474" y="3392266"/>
            <a:ext cx="1050462" cy="969364"/>
          </a:xfrm>
          <a:prstGeom prst="rect">
            <a:avLst/>
          </a:prstGeom>
          <a:noFill/>
          <a:ln w="9525">
            <a:noFill/>
            <a:miter lim="800000"/>
            <a:headEnd/>
            <a:tailEnd/>
          </a:ln>
        </p:spPr>
      </p:pic>
      <p:pic>
        <p:nvPicPr>
          <p:cNvPr id="14" name="Picture 13" descr="C:\Users\Jigyasa\Desktop\cx-540X.png"/>
          <p:cNvPicPr/>
          <p:nvPr/>
        </p:nvPicPr>
        <p:blipFill>
          <a:blip r:embed="rId7" cstate="email">
            <a:extLst>
              <a:ext uri="{28A0092B-C50C-407E-A947-70E740481C1C}">
                <a14:useLocalDpi xmlns:a14="http://schemas.microsoft.com/office/drawing/2010/main"/>
              </a:ext>
            </a:extLst>
          </a:blip>
          <a:srcRect/>
          <a:stretch>
            <a:fillRect/>
          </a:stretch>
        </p:blipFill>
        <p:spPr bwMode="auto">
          <a:xfrm>
            <a:off x="956408" y="2941594"/>
            <a:ext cx="952500" cy="828675"/>
          </a:xfrm>
          <a:prstGeom prst="rect">
            <a:avLst/>
          </a:prstGeom>
          <a:ln>
            <a:solidFill>
              <a:srgbClr val="FF9966"/>
            </a:solid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pic>
        <p:nvPicPr>
          <p:cNvPr id="15" name="Picture 14" descr="C:\Users\Jigyasa\Desktop\BluTack_Reusable_Adhesive-xl.jpg"/>
          <p:cNvPicPr/>
          <p:nvPr/>
        </p:nvPicPr>
        <p:blipFill>
          <a:blip r:embed="rId8" cstate="email">
            <a:clrChange>
              <a:clrFrom>
                <a:srgbClr val="1A1B16"/>
              </a:clrFrom>
              <a:clrTo>
                <a:srgbClr val="1A1B16">
                  <a:alpha val="0"/>
                </a:srgbClr>
              </a:clrTo>
            </a:clrChange>
            <a:extLst>
              <a:ext uri="{28A0092B-C50C-407E-A947-70E740481C1C}">
                <a14:useLocalDpi xmlns:a14="http://schemas.microsoft.com/office/drawing/2010/main"/>
              </a:ext>
            </a:extLst>
          </a:blip>
          <a:srcRect/>
          <a:stretch>
            <a:fillRect/>
          </a:stretch>
        </p:blipFill>
        <p:spPr bwMode="auto">
          <a:xfrm>
            <a:off x="10019546" y="3876948"/>
            <a:ext cx="1019175" cy="849630"/>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pic>
        <p:nvPicPr>
          <p:cNvPr id="16" name="Picture 15" descr="C:\Users\Jigyasa\Desktop\pens-and-notepads-1350402138.png"/>
          <p:cNvPicPr/>
          <p:nvPr/>
        </p:nvPicPr>
        <p:blipFill>
          <a:blip r:embed="rId9" cstate="email">
            <a:extLst>
              <a:ext uri="{28A0092B-C50C-407E-A947-70E740481C1C}">
                <a14:useLocalDpi xmlns:a14="http://schemas.microsoft.com/office/drawing/2010/main"/>
              </a:ext>
            </a:extLst>
          </a:blip>
          <a:srcRect/>
          <a:stretch>
            <a:fillRect/>
          </a:stretch>
        </p:blipFill>
        <p:spPr bwMode="auto">
          <a:xfrm>
            <a:off x="836075" y="3956614"/>
            <a:ext cx="1193165" cy="781050"/>
          </a:xfrm>
          <a:prstGeom prst="rect">
            <a:avLst/>
          </a:prstGeom>
          <a:solidFill>
            <a:srgbClr val="9966FF"/>
          </a:solidFill>
          <a:ln>
            <a:solidFill>
              <a:srgbClr val="9966FF"/>
            </a:solidFill>
          </a:ln>
          <a:effectLst>
            <a:softEdge rad="112500"/>
          </a:effectLst>
        </p:spPr>
      </p:pic>
      <p:sp>
        <p:nvSpPr>
          <p:cNvPr id="18" name="Slide Number Placeholder 1">
            <a:extLst>
              <a:ext uri="{FF2B5EF4-FFF2-40B4-BE49-F238E27FC236}">
                <a16:creationId xmlns:a16="http://schemas.microsoft.com/office/drawing/2014/main" id="{2864EBDD-A74B-4CC8-8FFC-B719CD5176A7}"/>
              </a:ext>
            </a:extLst>
          </p:cNvPr>
          <p:cNvSpPr>
            <a:spLocks noGrp="1"/>
          </p:cNvSpPr>
          <p:nvPr>
            <p:ph type="sldNum" sz="quarter" idx="12"/>
          </p:nvPr>
        </p:nvSpPr>
        <p:spPr>
          <a:xfrm>
            <a:off x="8610600" y="6356350"/>
            <a:ext cx="2743200" cy="365125"/>
          </a:xfrm>
        </p:spPr>
        <p:txBody>
          <a:bodyPr/>
          <a:lstStyle/>
          <a:p>
            <a:fld id="{733BFD76-841C-4874-91F9-A27567C33DF0}" type="slidenum">
              <a:rPr lang="en-US" smtClean="0"/>
              <a:t>8</a:t>
            </a:fld>
            <a:endParaRPr lang="en-US"/>
          </a:p>
        </p:txBody>
      </p:sp>
      <p:sp>
        <p:nvSpPr>
          <p:cNvPr id="17" name="Rectangle 16"/>
          <p:cNvSpPr/>
          <p:nvPr/>
        </p:nvSpPr>
        <p:spPr>
          <a:xfrm>
            <a:off x="0" y="-27700"/>
            <a:ext cx="12192000" cy="912568"/>
          </a:xfrm>
          <a:prstGeom prst="rect">
            <a:avLst/>
          </a:prstGeom>
          <a:solidFill>
            <a:schemeClr val="tx2"/>
          </a:solidFill>
        </p:spPr>
        <p:txBody>
          <a:bodyPr vert="horz" lIns="91440" tIns="45720" rIns="91440" bIns="45720" rtlCol="0" anchor="ctr">
            <a:normAutofit fontScale="97500"/>
          </a:bodyPr>
          <a:lstStyle/>
          <a:p>
            <a:pPr algn="ctr">
              <a:lnSpc>
                <a:spcPct val="90000"/>
              </a:lnSpc>
              <a:spcBef>
                <a:spcPct val="0"/>
              </a:spcBef>
            </a:pPr>
            <a:r>
              <a:rPr lang="en-IN" sz="3200" b="1" dirty="0">
                <a:solidFill>
                  <a:srgbClr val="EB701D"/>
                </a:solidFill>
                <a:ea typeface="+mj-ea"/>
                <a:cs typeface="+mj-cs"/>
              </a:rPr>
              <a:t>Things Required </a:t>
            </a:r>
            <a:r>
              <a:rPr lang="en-IN" sz="3200" b="1">
                <a:solidFill>
                  <a:srgbClr val="EB701D"/>
                </a:solidFill>
                <a:ea typeface="+mj-ea"/>
                <a:cs typeface="+mj-cs"/>
              </a:rPr>
              <a:t>at the Venue</a:t>
            </a:r>
            <a:endParaRPr lang="en-IN" sz="3200" b="1" dirty="0">
              <a:solidFill>
                <a:srgbClr val="EB701D"/>
              </a:solidFill>
              <a:ea typeface="+mj-ea"/>
              <a:cs typeface="+mj-cs"/>
            </a:endParaRPr>
          </a:p>
        </p:txBody>
      </p:sp>
    </p:spTree>
    <p:extLst>
      <p:ext uri="{BB962C8B-B14F-4D97-AF65-F5344CB8AC3E}">
        <p14:creationId xmlns:p14="http://schemas.microsoft.com/office/powerpoint/2010/main" val="37657068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77604" y="161467"/>
            <a:ext cx="5361805" cy="653796"/>
          </a:xfrm>
          <a:prstGeom prst="roundRect">
            <a:avLst/>
          </a:prstGeom>
          <a:noFill/>
          <a:ln w="9525">
            <a:noFill/>
            <a:miter lim="800000"/>
            <a:headEnd/>
            <a:tailEnd/>
          </a:ln>
          <a:effectLst/>
        </p:spPr>
        <p:txBody>
          <a:bodyPr anchor="ctr"/>
          <a:lstStyle>
            <a:defPPr>
              <a:defRPr lang="en-US"/>
            </a:defPPr>
            <a:lvl1pPr>
              <a:defRPr sz="3200" b="1">
                <a:solidFill>
                  <a:schemeClr val="tx2"/>
                </a:solidFill>
              </a:defRPr>
            </a:lvl1pPr>
          </a:lstStyle>
          <a:p>
            <a:endParaRPr lang="en-IN" dirty="0"/>
          </a:p>
        </p:txBody>
      </p:sp>
      <p:graphicFrame>
        <p:nvGraphicFramePr>
          <p:cNvPr id="6" name="Table 5"/>
          <p:cNvGraphicFramePr>
            <a:graphicFrameLocks noGrp="1"/>
          </p:cNvGraphicFramePr>
          <p:nvPr>
            <p:extLst>
              <p:ext uri="{D42A27DB-BD31-4B8C-83A1-F6EECF244321}">
                <p14:modId xmlns:p14="http://schemas.microsoft.com/office/powerpoint/2010/main" val="1834291199"/>
              </p:ext>
            </p:extLst>
          </p:nvPr>
        </p:nvGraphicFramePr>
        <p:xfrm>
          <a:off x="1668747" y="1557209"/>
          <a:ext cx="8854506" cy="3677698"/>
        </p:xfrm>
        <a:graphic>
          <a:graphicData uri="http://schemas.openxmlformats.org/drawingml/2006/table">
            <a:tbl>
              <a:tblPr>
                <a:tableStyleId>{616DA210-FB5B-4158-B5E0-FEB733F419BA}</a:tableStyleId>
              </a:tblPr>
              <a:tblGrid>
                <a:gridCol w="4196449">
                  <a:extLst>
                    <a:ext uri="{9D8B030D-6E8A-4147-A177-3AD203B41FA5}">
                      <a16:colId xmlns:a16="http://schemas.microsoft.com/office/drawing/2014/main" val="20000"/>
                    </a:ext>
                  </a:extLst>
                </a:gridCol>
                <a:gridCol w="2867573">
                  <a:extLst>
                    <a:ext uri="{9D8B030D-6E8A-4147-A177-3AD203B41FA5}">
                      <a16:colId xmlns:a16="http://schemas.microsoft.com/office/drawing/2014/main" val="20001"/>
                    </a:ext>
                  </a:extLst>
                </a:gridCol>
                <a:gridCol w="1790484">
                  <a:extLst>
                    <a:ext uri="{9D8B030D-6E8A-4147-A177-3AD203B41FA5}">
                      <a16:colId xmlns:a16="http://schemas.microsoft.com/office/drawing/2014/main" val="20002"/>
                    </a:ext>
                  </a:extLst>
                </a:gridCol>
              </a:tblGrid>
              <a:tr h="311580">
                <a:tc gridSpan="3">
                  <a:txBody>
                    <a:bodyPr/>
                    <a:lstStyle/>
                    <a:p>
                      <a:pPr algn="ctr" fontAlgn="ctr"/>
                      <a:r>
                        <a:rPr lang="en-US" sz="1600" b="1" u="sng" strike="noStrike" dirty="0">
                          <a:solidFill>
                            <a:schemeClr val="bg1"/>
                          </a:solidFill>
                          <a:effectLst/>
                        </a:rPr>
                        <a:t>Diagnose &amp; Design (For the whole Intervention) </a:t>
                      </a:r>
                      <a:r>
                        <a:rPr lang="mr-IN" sz="1600" b="1" u="sng" strike="noStrike" dirty="0">
                          <a:solidFill>
                            <a:schemeClr val="bg1"/>
                          </a:solidFill>
                          <a:effectLst/>
                        </a:rPr>
                        <a:t>–</a:t>
                      </a:r>
                      <a:r>
                        <a:rPr lang="en-US" sz="1600" b="1" u="sng" strike="noStrike" dirty="0">
                          <a:solidFill>
                            <a:schemeClr val="bg1"/>
                          </a:solidFill>
                          <a:effectLst/>
                        </a:rPr>
                        <a:t> ONE</a:t>
                      </a:r>
                      <a:r>
                        <a:rPr lang="en-US" sz="1600" b="1" u="sng" strike="noStrike" baseline="0" dirty="0">
                          <a:solidFill>
                            <a:schemeClr val="bg1"/>
                          </a:solidFill>
                          <a:effectLst/>
                        </a:rPr>
                        <a:t> TIME COST</a:t>
                      </a:r>
                      <a:endParaRPr lang="en-US" sz="1600" b="1" i="0" u="sng" strike="noStrike" dirty="0">
                        <a:solidFill>
                          <a:schemeClr val="bg1"/>
                        </a:solidFill>
                        <a:effectLst/>
                        <a:latin typeface="Calibri" panose="020F0502020204030204" pitchFamily="34" charset="0"/>
                      </a:endParaRPr>
                    </a:p>
                  </a:txBody>
                  <a:tcPr marL="8532" marR="8532" marT="8532" marB="0" anchor="ctr">
                    <a:solidFill>
                      <a:schemeClr val="tx2"/>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747247">
                <a:tc>
                  <a:txBody>
                    <a:bodyPr/>
                    <a:lstStyle/>
                    <a:p>
                      <a:pPr algn="ctr" fontAlgn="ctr"/>
                      <a:r>
                        <a:rPr lang="en-US" sz="1400" u="none" strike="noStrike" baseline="0" dirty="0" smtClean="0">
                          <a:solidFill>
                            <a:schemeClr val="bg1"/>
                          </a:solidFill>
                          <a:effectLst/>
                        </a:rPr>
                        <a:t>One </a:t>
                      </a:r>
                      <a:r>
                        <a:rPr lang="en-US" sz="1400" u="none" strike="noStrike" baseline="0" dirty="0">
                          <a:solidFill>
                            <a:schemeClr val="bg1"/>
                          </a:solidFill>
                          <a:effectLst/>
                        </a:rPr>
                        <a:t>Day Diagnostic Interviews</a:t>
                      </a:r>
                    </a:p>
                    <a:p>
                      <a:pPr algn="ctr" fontAlgn="ctr"/>
                      <a:r>
                        <a:rPr lang="en-US" sz="1400" u="none" strike="noStrike" baseline="0" dirty="0" smtClean="0">
                          <a:solidFill>
                            <a:schemeClr val="bg1"/>
                          </a:solidFill>
                          <a:effectLst/>
                        </a:rPr>
                        <a:t>One </a:t>
                      </a:r>
                      <a:r>
                        <a:rPr lang="en-US" sz="1400" u="none" strike="noStrike" baseline="0" dirty="0">
                          <a:solidFill>
                            <a:schemeClr val="bg1"/>
                          </a:solidFill>
                          <a:effectLst/>
                        </a:rPr>
                        <a:t>day </a:t>
                      </a:r>
                      <a:r>
                        <a:rPr lang="en-US" sz="1400" u="none" strike="noStrike" dirty="0">
                          <a:solidFill>
                            <a:schemeClr val="bg1"/>
                          </a:solidFill>
                          <a:effectLst/>
                        </a:rPr>
                        <a:t>Design (</a:t>
                      </a:r>
                      <a:r>
                        <a:rPr lang="en-US" sz="1400" u="none" strike="noStrike" baseline="0" dirty="0">
                          <a:solidFill>
                            <a:schemeClr val="bg1"/>
                          </a:solidFill>
                          <a:effectLst/>
                        </a:rPr>
                        <a:t> creating report, customizing design, presentation of design</a:t>
                      </a:r>
                      <a:r>
                        <a:rPr lang="en-US" sz="1400" u="none" strike="noStrike" dirty="0">
                          <a:solidFill>
                            <a:schemeClr val="bg1"/>
                          </a:solidFill>
                          <a:effectLst/>
                        </a:rPr>
                        <a:t>) </a:t>
                      </a:r>
                      <a:endParaRPr lang="en-US" sz="1400" b="0" i="0" u="none" strike="noStrike" dirty="0">
                        <a:solidFill>
                          <a:schemeClr val="bg1"/>
                        </a:solidFill>
                        <a:effectLst/>
                        <a:latin typeface="Calibri" panose="020F0502020204030204" pitchFamily="34" charset="0"/>
                      </a:endParaRPr>
                    </a:p>
                  </a:txBody>
                  <a:tcPr marL="8532" marR="8532" marT="8532" marB="0" anchor="ctr">
                    <a:solidFill>
                      <a:schemeClr val="tx2"/>
                    </a:solidFill>
                  </a:tcPr>
                </a:tc>
                <a:tc gridSpan="2">
                  <a:txBody>
                    <a:bodyPr/>
                    <a:lstStyle/>
                    <a:p>
                      <a:pPr algn="ctr" fontAlgn="t"/>
                      <a:r>
                        <a:rPr lang="en-US" sz="1400" b="0" i="0" u="none" strike="noStrike" dirty="0">
                          <a:solidFill>
                            <a:schemeClr val="bg1"/>
                          </a:solidFill>
                          <a:effectLst/>
                          <a:latin typeface="Calibri" panose="020F0502020204030204" pitchFamily="34" charset="0"/>
                        </a:rPr>
                        <a:t>INR 66,000/-</a:t>
                      </a:r>
                    </a:p>
                    <a:p>
                      <a:pPr algn="ctr" fontAlgn="t"/>
                      <a:r>
                        <a:rPr lang="en-US" sz="1400" b="0" i="0" u="none" strike="noStrike" dirty="0">
                          <a:solidFill>
                            <a:schemeClr val="bg1"/>
                          </a:solidFill>
                          <a:effectLst/>
                          <a:latin typeface="Calibri" panose="020F0502020204030204" pitchFamily="34" charset="0"/>
                        </a:rPr>
                        <a:t>INR </a:t>
                      </a:r>
                      <a:r>
                        <a:rPr lang="en-US" sz="1400" b="0" i="0" u="none" strike="noStrike" dirty="0" smtClean="0">
                          <a:solidFill>
                            <a:schemeClr val="bg1"/>
                          </a:solidFill>
                          <a:effectLst/>
                          <a:latin typeface="Calibri" panose="020F0502020204030204" pitchFamily="34" charset="0"/>
                        </a:rPr>
                        <a:t>66,000</a:t>
                      </a:r>
                      <a:r>
                        <a:rPr lang="en-US" sz="1400" b="0" i="0" u="none" strike="noStrike" dirty="0">
                          <a:solidFill>
                            <a:schemeClr val="bg1"/>
                          </a:solidFill>
                          <a:effectLst/>
                          <a:latin typeface="Calibri" panose="020F0502020204030204" pitchFamily="34" charset="0"/>
                        </a:rPr>
                        <a:t>/-</a:t>
                      </a:r>
                    </a:p>
                  </a:txBody>
                  <a:tcPr marL="8532" marR="8532" marT="8532" marB="0">
                    <a:solidFill>
                      <a:schemeClr val="tx2"/>
                    </a:solidFill>
                  </a:tcPr>
                </a:tc>
                <a:tc hMerge="1">
                  <a:txBody>
                    <a:bodyPr/>
                    <a:lstStyle/>
                    <a:p>
                      <a:endParaRPr lang="en-US"/>
                    </a:p>
                  </a:txBody>
                  <a:tcPr/>
                </a:tc>
                <a:extLst>
                  <a:ext uri="{0D108BD9-81ED-4DB2-BD59-A6C34878D82A}">
                    <a16:rowId xmlns:a16="http://schemas.microsoft.com/office/drawing/2014/main" val="10001"/>
                  </a:ext>
                </a:extLst>
              </a:tr>
              <a:tr h="286371">
                <a:tc gridSpan="3">
                  <a:txBody>
                    <a:bodyPr/>
                    <a:lstStyle/>
                    <a:p>
                      <a:pPr algn="ctr" fontAlgn="t"/>
                      <a:r>
                        <a:rPr lang="en-US" sz="1600" b="1" u="sng" strike="noStrike" dirty="0">
                          <a:solidFill>
                            <a:schemeClr val="bg1"/>
                          </a:solidFill>
                          <a:effectLst/>
                        </a:rPr>
                        <a:t>Delivery (for </a:t>
                      </a:r>
                      <a:r>
                        <a:rPr lang="en-US" sz="1600" b="1" u="sng" strike="noStrike" dirty="0" smtClean="0">
                          <a:solidFill>
                            <a:schemeClr val="bg1"/>
                          </a:solidFill>
                          <a:effectLst/>
                        </a:rPr>
                        <a:t>25</a:t>
                      </a:r>
                      <a:r>
                        <a:rPr lang="en-US" sz="1600" b="1" u="sng" strike="noStrike" baseline="0" dirty="0" smtClean="0">
                          <a:solidFill>
                            <a:schemeClr val="bg1"/>
                          </a:solidFill>
                          <a:effectLst/>
                        </a:rPr>
                        <a:t> participants</a:t>
                      </a:r>
                      <a:r>
                        <a:rPr lang="en-US" sz="1600" b="1" u="sng" strike="noStrike" dirty="0">
                          <a:solidFill>
                            <a:schemeClr val="bg1"/>
                          </a:solidFill>
                          <a:effectLst/>
                        </a:rPr>
                        <a:t>) </a:t>
                      </a:r>
                      <a:endParaRPr lang="en-US" sz="1600" b="1" i="0" u="sng" strike="noStrike" dirty="0">
                        <a:solidFill>
                          <a:schemeClr val="bg1"/>
                        </a:solidFill>
                        <a:effectLst/>
                        <a:latin typeface="Calibri" panose="020F0502020204030204" pitchFamily="34" charset="0"/>
                      </a:endParaRPr>
                    </a:p>
                  </a:txBody>
                  <a:tcPr marL="8532" marR="8532" marT="8532" marB="0">
                    <a:solidFill>
                      <a:schemeClr val="tx2"/>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2"/>
                  </a:ext>
                </a:extLst>
              </a:tr>
              <a:tr h="286371">
                <a:tc>
                  <a:txBody>
                    <a:bodyPr/>
                    <a:lstStyle/>
                    <a:p>
                      <a:pPr algn="ctr" fontAlgn="t"/>
                      <a:r>
                        <a:rPr lang="en-US" sz="1400" b="1" u="sng" strike="noStrike">
                          <a:solidFill>
                            <a:schemeClr val="bg1"/>
                          </a:solidFill>
                          <a:effectLst/>
                        </a:rPr>
                        <a:t>Activity </a:t>
                      </a:r>
                      <a:endParaRPr lang="en-US" sz="1400" b="1" i="0" u="sng" strike="noStrike" dirty="0">
                        <a:solidFill>
                          <a:schemeClr val="bg1"/>
                        </a:solidFill>
                        <a:effectLst/>
                        <a:latin typeface="Calibri" panose="020F0502020204030204" pitchFamily="34" charset="0"/>
                      </a:endParaRPr>
                    </a:p>
                  </a:txBody>
                  <a:tcPr marL="8532" marR="8532" marT="8532" marB="0">
                    <a:solidFill>
                      <a:schemeClr val="tx2"/>
                    </a:solidFill>
                  </a:tcPr>
                </a:tc>
                <a:tc>
                  <a:txBody>
                    <a:bodyPr/>
                    <a:lstStyle/>
                    <a:p>
                      <a:pPr algn="ctr" fontAlgn="t"/>
                      <a:r>
                        <a:rPr lang="en-US" sz="1400" b="1" u="sng" strike="noStrike">
                          <a:solidFill>
                            <a:schemeClr val="bg1"/>
                          </a:solidFill>
                          <a:effectLst/>
                        </a:rPr>
                        <a:t>Investment</a:t>
                      </a:r>
                      <a:endParaRPr lang="en-US" sz="1400" b="1" i="0" u="sng" strike="noStrike" dirty="0">
                        <a:solidFill>
                          <a:schemeClr val="bg1"/>
                        </a:solidFill>
                        <a:effectLst/>
                        <a:latin typeface="Calibri" panose="020F0502020204030204" pitchFamily="34" charset="0"/>
                      </a:endParaRPr>
                    </a:p>
                  </a:txBody>
                  <a:tcPr marL="8532" marR="8532" marT="8532" marB="0">
                    <a:solidFill>
                      <a:schemeClr val="tx2"/>
                    </a:solidFill>
                  </a:tcPr>
                </a:tc>
                <a:tc>
                  <a:txBody>
                    <a:bodyPr/>
                    <a:lstStyle/>
                    <a:p>
                      <a:pPr algn="ctr" fontAlgn="t"/>
                      <a:r>
                        <a:rPr lang="en-US" sz="1400" u="none" strike="noStrike">
                          <a:solidFill>
                            <a:schemeClr val="bg1"/>
                          </a:solidFill>
                          <a:effectLst/>
                        </a:rPr>
                        <a:t> </a:t>
                      </a:r>
                      <a:endParaRPr lang="en-US" sz="1400" b="0" i="0" u="none" strike="noStrike" dirty="0">
                        <a:solidFill>
                          <a:schemeClr val="bg1"/>
                        </a:solidFill>
                        <a:effectLst/>
                        <a:latin typeface="Arial" panose="020B0604020202020204" pitchFamily="34" charset="0"/>
                      </a:endParaRPr>
                    </a:p>
                  </a:txBody>
                  <a:tcPr marL="8532" marR="8532" marT="8532" marB="0">
                    <a:solidFill>
                      <a:schemeClr val="tx2"/>
                    </a:solidFill>
                  </a:tcPr>
                </a:tc>
                <a:extLst>
                  <a:ext uri="{0D108BD9-81ED-4DB2-BD59-A6C34878D82A}">
                    <a16:rowId xmlns:a16="http://schemas.microsoft.com/office/drawing/2014/main" val="10003"/>
                  </a:ext>
                </a:extLst>
              </a:tr>
              <a:tr h="45930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400" b="0" u="none" kern="1200" baseline="0" dirty="0">
                        <a:solidFill>
                          <a:schemeClr val="bg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400" b="0" u="none" kern="1200" baseline="0" dirty="0">
                          <a:solidFill>
                            <a:schemeClr val="bg1"/>
                          </a:solidFill>
                          <a:latin typeface="+mn-lt"/>
                          <a:ea typeface="+mn-ea"/>
                          <a:cs typeface="+mn-cs"/>
                        </a:rPr>
                        <a:t>Professional fee for delivery of </a:t>
                      </a:r>
                      <a:r>
                        <a:rPr lang="en-US" sz="1400" b="0" u="none" kern="1200" baseline="0" dirty="0" smtClean="0">
                          <a:solidFill>
                            <a:schemeClr val="bg1"/>
                          </a:solidFill>
                          <a:latin typeface="+mn-lt"/>
                          <a:ea typeface="+mn-ea"/>
                          <a:cs typeface="+mn-cs"/>
                        </a:rPr>
                        <a:t>half </a:t>
                      </a:r>
                      <a:r>
                        <a:rPr lang="en-US" sz="1400" b="0" u="none" kern="1200" baseline="0" dirty="0">
                          <a:solidFill>
                            <a:schemeClr val="bg1"/>
                          </a:solidFill>
                          <a:latin typeface="+mn-lt"/>
                          <a:ea typeface="+mn-ea"/>
                          <a:cs typeface="+mn-cs"/>
                        </a:rPr>
                        <a:t>day ACE Teams </a:t>
                      </a:r>
                      <a:r>
                        <a:rPr lang="en-US" sz="1400" b="0" u="none" kern="1200" baseline="0" dirty="0" smtClean="0">
                          <a:solidFill>
                            <a:schemeClr val="bg1"/>
                          </a:solidFill>
                          <a:latin typeface="+mn-lt"/>
                          <a:ea typeface="+mn-ea"/>
                          <a:cs typeface="+mn-cs"/>
                        </a:rPr>
                        <a:t>workshop ( Dehradun)</a:t>
                      </a:r>
                      <a:endParaRPr lang="en-US" sz="1400" b="0" u="none" kern="1200" baseline="0" dirty="0">
                        <a:solidFill>
                          <a:schemeClr val="bg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400" b="0" u="none" kern="1200" baseline="0" dirty="0">
                        <a:solidFill>
                          <a:schemeClr val="bg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400" b="0" u="none" kern="1200" baseline="0" dirty="0">
                          <a:solidFill>
                            <a:schemeClr val="bg1"/>
                          </a:solidFill>
                          <a:latin typeface="+mn-lt"/>
                          <a:ea typeface="+mn-ea"/>
                          <a:cs typeface="+mn-cs"/>
                        </a:rPr>
                        <a:t>Learning </a:t>
                      </a:r>
                      <a:r>
                        <a:rPr lang="en-US" sz="1400" b="0" u="none" kern="1200" baseline="0" dirty="0" smtClean="0">
                          <a:solidFill>
                            <a:schemeClr val="bg1"/>
                          </a:solidFill>
                          <a:latin typeface="+mn-lt"/>
                          <a:ea typeface="+mn-ea"/>
                          <a:cs typeface="+mn-cs"/>
                        </a:rPr>
                        <a:t>Material and folders</a:t>
                      </a:r>
                      <a:endParaRPr lang="en-US" sz="1400" b="0" u="none" kern="1200" baseline="0" dirty="0">
                        <a:solidFill>
                          <a:schemeClr val="bg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400" b="0" u="none" kern="1200" baseline="0" dirty="0">
                        <a:solidFill>
                          <a:schemeClr val="bg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400" b="0" u="none" kern="1200" baseline="0" dirty="0">
                          <a:solidFill>
                            <a:schemeClr val="bg1"/>
                          </a:solidFill>
                          <a:latin typeface="+mn-lt"/>
                          <a:ea typeface="+mn-ea"/>
                          <a:cs typeface="+mn-cs"/>
                        </a:rPr>
                        <a:t>Trust Contract</a:t>
                      </a:r>
                    </a:p>
                  </a:txBody>
                  <a:tcPr marL="8532" marR="8532" marT="8532" marB="0">
                    <a:solidFill>
                      <a:schemeClr val="tx2"/>
                    </a:solidFill>
                  </a:tcPr>
                </a:tc>
                <a:tc>
                  <a:txBody>
                    <a:bodyPr/>
                    <a:lstStyle/>
                    <a:p>
                      <a:pPr marL="0" marR="0" algn="l" defTabSz="914400" rtl="0" eaLnBrk="1" latinLnBrk="0" hangingPunct="1">
                        <a:lnSpc>
                          <a:spcPct val="100000"/>
                        </a:lnSpc>
                        <a:spcBef>
                          <a:spcPts val="0"/>
                        </a:spcBef>
                        <a:spcAft>
                          <a:spcPts val="0"/>
                        </a:spcAft>
                      </a:pPr>
                      <a:endParaRPr lang="en-US" sz="1400" b="0" kern="1200" baseline="0" dirty="0">
                        <a:solidFill>
                          <a:schemeClr val="bg1"/>
                        </a:solidFill>
                        <a:latin typeface="+mn-lt"/>
                        <a:ea typeface="+mn-ea"/>
                        <a:cs typeface="+mn-cs"/>
                      </a:endParaRPr>
                    </a:p>
                    <a:p>
                      <a:pPr marL="0" marR="0" algn="l" defTabSz="914400" rtl="0" eaLnBrk="1" latinLnBrk="0" hangingPunct="1">
                        <a:lnSpc>
                          <a:spcPct val="100000"/>
                        </a:lnSpc>
                        <a:spcBef>
                          <a:spcPts val="0"/>
                        </a:spcBef>
                        <a:spcAft>
                          <a:spcPts val="0"/>
                        </a:spcAft>
                      </a:pPr>
                      <a:r>
                        <a:rPr lang="en-US" sz="1400" b="0" kern="1200" baseline="0" dirty="0">
                          <a:solidFill>
                            <a:schemeClr val="bg1"/>
                          </a:solidFill>
                          <a:latin typeface="+mn-lt"/>
                          <a:ea typeface="+mn-ea"/>
                          <a:cs typeface="+mn-cs"/>
                        </a:rPr>
                        <a:t>INR 66,000 per </a:t>
                      </a:r>
                      <a:r>
                        <a:rPr lang="en-US" sz="1400" b="0" kern="1200" baseline="0" dirty="0" smtClean="0">
                          <a:solidFill>
                            <a:schemeClr val="bg1"/>
                          </a:solidFill>
                          <a:latin typeface="+mn-lt"/>
                          <a:ea typeface="+mn-ea"/>
                          <a:cs typeface="+mn-cs"/>
                        </a:rPr>
                        <a:t>half day </a:t>
                      </a:r>
                      <a:r>
                        <a:rPr lang="en-US" sz="1400" b="0" kern="1200" baseline="0" dirty="0">
                          <a:solidFill>
                            <a:schemeClr val="bg1"/>
                          </a:solidFill>
                          <a:latin typeface="+mn-lt"/>
                          <a:ea typeface="+mn-ea"/>
                          <a:cs typeface="+mn-cs"/>
                        </a:rPr>
                        <a:t>per consultant X 1 day X </a:t>
                      </a:r>
                      <a:r>
                        <a:rPr lang="en-US" sz="1400" b="0" kern="1200" baseline="0" dirty="0" smtClean="0">
                          <a:solidFill>
                            <a:schemeClr val="bg1"/>
                          </a:solidFill>
                          <a:latin typeface="+mn-lt"/>
                          <a:ea typeface="+mn-ea"/>
                          <a:cs typeface="+mn-cs"/>
                        </a:rPr>
                        <a:t>1 </a:t>
                      </a:r>
                      <a:r>
                        <a:rPr lang="en-US" sz="1400" b="0" kern="1200" baseline="0" dirty="0">
                          <a:solidFill>
                            <a:schemeClr val="bg1"/>
                          </a:solidFill>
                          <a:latin typeface="+mn-lt"/>
                          <a:ea typeface="+mn-ea"/>
                          <a:cs typeface="+mn-cs"/>
                        </a:rPr>
                        <a:t>consultant</a:t>
                      </a:r>
                    </a:p>
                    <a:p>
                      <a:pPr marL="0" marR="0" algn="l" defTabSz="914400" rtl="0" eaLnBrk="1" latinLnBrk="0" hangingPunct="1">
                        <a:lnSpc>
                          <a:spcPct val="100000"/>
                        </a:lnSpc>
                        <a:spcBef>
                          <a:spcPts val="0"/>
                        </a:spcBef>
                        <a:spcAft>
                          <a:spcPts val="0"/>
                        </a:spcAft>
                      </a:pPr>
                      <a:endParaRPr lang="en-US" sz="1400" b="0" kern="1200" baseline="0" dirty="0">
                        <a:solidFill>
                          <a:schemeClr val="bg1"/>
                        </a:solidFill>
                        <a:latin typeface="+mn-lt"/>
                        <a:ea typeface="+mn-ea"/>
                        <a:cs typeface="+mn-cs"/>
                      </a:endParaRPr>
                    </a:p>
                    <a:p>
                      <a:pPr marL="0" marR="0" algn="l" defTabSz="914400" rtl="0" eaLnBrk="1" latinLnBrk="0" hangingPunct="1">
                        <a:lnSpc>
                          <a:spcPct val="100000"/>
                        </a:lnSpc>
                        <a:spcBef>
                          <a:spcPts val="0"/>
                        </a:spcBef>
                        <a:spcAft>
                          <a:spcPts val="0"/>
                        </a:spcAft>
                      </a:pPr>
                      <a:r>
                        <a:rPr lang="en-US" sz="1400" b="0" kern="1200" baseline="0" dirty="0">
                          <a:solidFill>
                            <a:schemeClr val="bg1"/>
                          </a:solidFill>
                          <a:latin typeface="+mn-lt"/>
                          <a:ea typeface="+mn-ea"/>
                          <a:cs typeface="+mn-cs"/>
                        </a:rPr>
                        <a:t>INR </a:t>
                      </a:r>
                      <a:r>
                        <a:rPr lang="en-US" sz="1400" b="0" kern="1200" baseline="0" dirty="0" smtClean="0">
                          <a:solidFill>
                            <a:schemeClr val="bg1"/>
                          </a:solidFill>
                          <a:latin typeface="+mn-lt"/>
                          <a:ea typeface="+mn-ea"/>
                          <a:cs typeface="+mn-cs"/>
                        </a:rPr>
                        <a:t>100 </a:t>
                      </a:r>
                      <a:r>
                        <a:rPr lang="en-US" sz="1400" b="0" kern="1200" baseline="0" dirty="0">
                          <a:solidFill>
                            <a:schemeClr val="bg1"/>
                          </a:solidFill>
                          <a:latin typeface="+mn-lt"/>
                          <a:ea typeface="+mn-ea"/>
                          <a:cs typeface="+mn-cs"/>
                        </a:rPr>
                        <a:t>per participant X </a:t>
                      </a:r>
                      <a:r>
                        <a:rPr lang="en-US" sz="1400" b="0" kern="1200" baseline="0" dirty="0" smtClean="0">
                          <a:solidFill>
                            <a:schemeClr val="bg1"/>
                          </a:solidFill>
                          <a:latin typeface="+mn-lt"/>
                          <a:ea typeface="+mn-ea"/>
                          <a:cs typeface="+mn-cs"/>
                        </a:rPr>
                        <a:t>25 participants</a:t>
                      </a:r>
                      <a:endParaRPr lang="en-US" sz="1400" b="0" kern="1200" baseline="0" dirty="0">
                        <a:solidFill>
                          <a:schemeClr val="bg1"/>
                        </a:solidFill>
                        <a:latin typeface="+mn-lt"/>
                        <a:ea typeface="+mn-ea"/>
                        <a:cs typeface="+mn-cs"/>
                      </a:endParaRPr>
                    </a:p>
                    <a:p>
                      <a:pPr marL="0" marR="0" algn="l" defTabSz="914400" rtl="0" eaLnBrk="1" latinLnBrk="0" hangingPunct="1">
                        <a:lnSpc>
                          <a:spcPct val="100000"/>
                        </a:lnSpc>
                        <a:spcBef>
                          <a:spcPts val="0"/>
                        </a:spcBef>
                        <a:spcAft>
                          <a:spcPts val="0"/>
                        </a:spcAft>
                      </a:pPr>
                      <a:endParaRPr lang="en-US" sz="1400" b="0" kern="1200" baseline="0" dirty="0">
                        <a:solidFill>
                          <a:schemeClr val="bg1"/>
                        </a:solidFill>
                        <a:latin typeface="+mn-lt"/>
                        <a:ea typeface="+mn-ea"/>
                        <a:cs typeface="+mn-cs"/>
                      </a:endParaRPr>
                    </a:p>
                    <a:p>
                      <a:pPr marL="0" marR="0" algn="l" defTabSz="914400" rtl="0" eaLnBrk="1" latinLnBrk="0" hangingPunct="1">
                        <a:lnSpc>
                          <a:spcPct val="100000"/>
                        </a:lnSpc>
                        <a:spcBef>
                          <a:spcPts val="0"/>
                        </a:spcBef>
                        <a:spcAft>
                          <a:spcPts val="0"/>
                        </a:spcAft>
                      </a:pPr>
                      <a:r>
                        <a:rPr lang="en-US" sz="1400" b="0" kern="1200" baseline="0" dirty="0">
                          <a:solidFill>
                            <a:schemeClr val="bg1"/>
                          </a:solidFill>
                          <a:latin typeface="+mn-lt"/>
                          <a:ea typeface="+mn-ea"/>
                          <a:cs typeface="+mn-cs"/>
                        </a:rPr>
                        <a:t>INR 3000 /-</a:t>
                      </a:r>
                    </a:p>
                  </a:txBody>
                  <a:tcPr marL="8532" marR="8532" marT="8532" marB="0">
                    <a:solidFill>
                      <a:schemeClr val="tx2"/>
                    </a:solidFill>
                  </a:tcPr>
                </a:tc>
                <a:tc>
                  <a:txBody>
                    <a:bodyPr/>
                    <a:lstStyle/>
                    <a:p>
                      <a:pPr marL="0" marR="0" algn="l" defTabSz="914400" rtl="0" eaLnBrk="1" latinLnBrk="0" hangingPunct="1">
                        <a:lnSpc>
                          <a:spcPct val="100000"/>
                        </a:lnSpc>
                        <a:spcBef>
                          <a:spcPts val="0"/>
                        </a:spcBef>
                        <a:spcAft>
                          <a:spcPts val="0"/>
                        </a:spcAft>
                      </a:pPr>
                      <a:endParaRPr lang="en-US" sz="1400" b="0" kern="1200" dirty="0">
                        <a:solidFill>
                          <a:schemeClr val="bg1"/>
                        </a:solidFill>
                        <a:latin typeface="+mn-lt"/>
                        <a:ea typeface="+mn-ea"/>
                        <a:cs typeface="+mn-cs"/>
                      </a:endParaRPr>
                    </a:p>
                    <a:p>
                      <a:pPr marL="0" marR="0" algn="l" defTabSz="914400" rtl="0" eaLnBrk="1" latinLnBrk="0" hangingPunct="1">
                        <a:lnSpc>
                          <a:spcPct val="100000"/>
                        </a:lnSpc>
                        <a:spcBef>
                          <a:spcPts val="0"/>
                        </a:spcBef>
                        <a:spcAft>
                          <a:spcPts val="0"/>
                        </a:spcAft>
                      </a:pPr>
                      <a:r>
                        <a:rPr lang="en-US" sz="1400" b="0" kern="1200" dirty="0">
                          <a:solidFill>
                            <a:schemeClr val="bg1"/>
                          </a:solidFill>
                          <a:latin typeface="+mn-lt"/>
                          <a:ea typeface="+mn-ea"/>
                          <a:cs typeface="+mn-cs"/>
                        </a:rPr>
                        <a:t>INR </a:t>
                      </a:r>
                      <a:r>
                        <a:rPr lang="en-US" sz="1400" b="0" kern="1200" dirty="0" smtClean="0">
                          <a:solidFill>
                            <a:schemeClr val="bg1"/>
                          </a:solidFill>
                          <a:latin typeface="+mn-lt"/>
                          <a:ea typeface="+mn-ea"/>
                          <a:cs typeface="+mn-cs"/>
                        </a:rPr>
                        <a:t>66,000 </a:t>
                      </a:r>
                      <a:r>
                        <a:rPr lang="en-US" sz="1400" b="0" kern="1200" dirty="0">
                          <a:solidFill>
                            <a:schemeClr val="bg1"/>
                          </a:solidFill>
                          <a:latin typeface="+mn-lt"/>
                          <a:ea typeface="+mn-ea"/>
                          <a:cs typeface="+mn-cs"/>
                        </a:rPr>
                        <a:t>/-</a:t>
                      </a:r>
                    </a:p>
                    <a:p>
                      <a:pPr marL="0" marR="0" algn="l" defTabSz="914400" rtl="0" eaLnBrk="1" latinLnBrk="0" hangingPunct="1">
                        <a:lnSpc>
                          <a:spcPct val="100000"/>
                        </a:lnSpc>
                        <a:spcBef>
                          <a:spcPts val="0"/>
                        </a:spcBef>
                        <a:spcAft>
                          <a:spcPts val="0"/>
                        </a:spcAft>
                      </a:pPr>
                      <a:endParaRPr lang="en-US" sz="1400" b="0" kern="1200" dirty="0">
                        <a:solidFill>
                          <a:schemeClr val="bg1"/>
                        </a:solidFill>
                        <a:latin typeface="+mn-lt"/>
                        <a:ea typeface="+mn-ea"/>
                        <a:cs typeface="+mn-cs"/>
                      </a:endParaRPr>
                    </a:p>
                    <a:p>
                      <a:pPr marL="0" marR="0" algn="l" defTabSz="914400" rtl="0" eaLnBrk="1" latinLnBrk="0" hangingPunct="1">
                        <a:lnSpc>
                          <a:spcPct val="100000"/>
                        </a:lnSpc>
                        <a:spcBef>
                          <a:spcPts val="0"/>
                        </a:spcBef>
                        <a:spcAft>
                          <a:spcPts val="0"/>
                        </a:spcAft>
                      </a:pPr>
                      <a:endParaRPr lang="en-US" sz="1400" b="0" kern="1200" dirty="0">
                        <a:solidFill>
                          <a:schemeClr val="bg1"/>
                        </a:solidFill>
                        <a:latin typeface="+mn-lt"/>
                        <a:ea typeface="+mn-ea"/>
                        <a:cs typeface="+mn-cs"/>
                      </a:endParaRPr>
                    </a:p>
                    <a:p>
                      <a:pPr marL="0" marR="0" algn="l" defTabSz="914400" rtl="0" eaLnBrk="1" latinLnBrk="0" hangingPunct="1">
                        <a:lnSpc>
                          <a:spcPct val="100000"/>
                        </a:lnSpc>
                        <a:spcBef>
                          <a:spcPts val="0"/>
                        </a:spcBef>
                        <a:spcAft>
                          <a:spcPts val="0"/>
                        </a:spcAft>
                      </a:pPr>
                      <a:r>
                        <a:rPr lang="en-US" sz="1400" b="0" kern="1200" dirty="0">
                          <a:solidFill>
                            <a:schemeClr val="bg1"/>
                          </a:solidFill>
                          <a:latin typeface="+mn-lt"/>
                          <a:ea typeface="+mn-ea"/>
                          <a:cs typeface="+mn-cs"/>
                        </a:rPr>
                        <a:t>INR </a:t>
                      </a:r>
                      <a:r>
                        <a:rPr lang="en-US" sz="1400" b="0" kern="1200" dirty="0" smtClean="0">
                          <a:solidFill>
                            <a:schemeClr val="bg1"/>
                          </a:solidFill>
                          <a:latin typeface="+mn-lt"/>
                          <a:ea typeface="+mn-ea"/>
                          <a:cs typeface="+mn-cs"/>
                        </a:rPr>
                        <a:t>2,500 </a:t>
                      </a:r>
                      <a:r>
                        <a:rPr lang="en-US" sz="1400" b="0" kern="1200" dirty="0">
                          <a:solidFill>
                            <a:schemeClr val="bg1"/>
                          </a:solidFill>
                          <a:latin typeface="+mn-lt"/>
                          <a:ea typeface="+mn-ea"/>
                          <a:cs typeface="+mn-cs"/>
                        </a:rPr>
                        <a:t>/-</a:t>
                      </a:r>
                    </a:p>
                    <a:p>
                      <a:pPr marL="0" marR="0" algn="l" defTabSz="914400" rtl="0" eaLnBrk="1" latinLnBrk="0" hangingPunct="1">
                        <a:lnSpc>
                          <a:spcPct val="100000"/>
                        </a:lnSpc>
                        <a:spcBef>
                          <a:spcPts val="0"/>
                        </a:spcBef>
                        <a:spcAft>
                          <a:spcPts val="0"/>
                        </a:spcAft>
                      </a:pPr>
                      <a:endParaRPr lang="en-US" sz="1400" b="0" kern="1200" dirty="0">
                        <a:solidFill>
                          <a:schemeClr val="bg1"/>
                        </a:solidFill>
                        <a:latin typeface="+mn-lt"/>
                        <a:ea typeface="+mn-ea"/>
                        <a:cs typeface="+mn-cs"/>
                      </a:endParaRPr>
                    </a:p>
                    <a:p>
                      <a:pPr marL="0" marR="0" algn="l" defTabSz="914400" rtl="0" eaLnBrk="1" latinLnBrk="0" hangingPunct="1">
                        <a:lnSpc>
                          <a:spcPct val="100000"/>
                        </a:lnSpc>
                        <a:spcBef>
                          <a:spcPts val="0"/>
                        </a:spcBef>
                        <a:spcAft>
                          <a:spcPts val="0"/>
                        </a:spcAft>
                      </a:pPr>
                      <a:endParaRPr lang="en-US" sz="1400" b="0" kern="1200" dirty="0">
                        <a:solidFill>
                          <a:schemeClr val="bg1"/>
                        </a:solidFill>
                        <a:latin typeface="+mn-lt"/>
                        <a:ea typeface="+mn-ea"/>
                        <a:cs typeface="+mn-cs"/>
                      </a:endParaRPr>
                    </a:p>
                    <a:p>
                      <a:pPr marL="0" marR="0" algn="l" defTabSz="914400" rtl="0" eaLnBrk="1" latinLnBrk="0" hangingPunct="1">
                        <a:lnSpc>
                          <a:spcPct val="100000"/>
                        </a:lnSpc>
                        <a:spcBef>
                          <a:spcPts val="0"/>
                        </a:spcBef>
                        <a:spcAft>
                          <a:spcPts val="0"/>
                        </a:spcAft>
                      </a:pPr>
                      <a:r>
                        <a:rPr lang="en-US" sz="1400" b="0" kern="1200" dirty="0">
                          <a:solidFill>
                            <a:schemeClr val="bg1"/>
                          </a:solidFill>
                          <a:latin typeface="+mn-lt"/>
                          <a:ea typeface="+mn-ea"/>
                          <a:cs typeface="+mn-cs"/>
                        </a:rPr>
                        <a:t>INR 3000/-</a:t>
                      </a:r>
                    </a:p>
                  </a:txBody>
                  <a:tcPr marL="8532" marR="8532" marT="8532" marB="0">
                    <a:solidFill>
                      <a:schemeClr val="tx2"/>
                    </a:solidFill>
                  </a:tcPr>
                </a:tc>
                <a:extLst>
                  <a:ext uri="{0D108BD9-81ED-4DB2-BD59-A6C34878D82A}">
                    <a16:rowId xmlns:a16="http://schemas.microsoft.com/office/drawing/2014/main" val="10004"/>
                  </a:ext>
                </a:extLst>
              </a:tr>
              <a:tr h="330717">
                <a:tc gridSpan="2">
                  <a:txBody>
                    <a:bodyPr/>
                    <a:lstStyle/>
                    <a:p>
                      <a:pPr algn="ctr" fontAlgn="t"/>
                      <a:r>
                        <a:rPr lang="en-US" sz="1400" u="none" strike="noStrike" dirty="0">
                          <a:solidFill>
                            <a:schemeClr val="bg1"/>
                          </a:solidFill>
                          <a:effectLst/>
                        </a:rPr>
                        <a:t>Total Investment for journey </a:t>
                      </a:r>
                      <a:r>
                        <a:rPr lang="en-US" sz="1400" u="none" strike="noStrike">
                          <a:solidFill>
                            <a:schemeClr val="bg1"/>
                          </a:solidFill>
                          <a:effectLst/>
                        </a:rPr>
                        <a:t>covering </a:t>
                      </a:r>
                      <a:r>
                        <a:rPr lang="en-US" sz="1400" u="none" strike="noStrike" smtClean="0">
                          <a:solidFill>
                            <a:schemeClr val="bg1"/>
                          </a:solidFill>
                          <a:effectLst/>
                        </a:rPr>
                        <a:t>25</a:t>
                      </a:r>
                      <a:r>
                        <a:rPr lang="en-US" sz="1400" u="none" strike="noStrike" baseline="0" smtClean="0">
                          <a:solidFill>
                            <a:schemeClr val="bg1"/>
                          </a:solidFill>
                          <a:effectLst/>
                        </a:rPr>
                        <a:t> </a:t>
                      </a:r>
                      <a:r>
                        <a:rPr lang="en-US" sz="1400" u="none" strike="noStrike" dirty="0" smtClean="0">
                          <a:solidFill>
                            <a:schemeClr val="bg1"/>
                          </a:solidFill>
                          <a:effectLst/>
                        </a:rPr>
                        <a:t>Participants</a:t>
                      </a:r>
                      <a:endParaRPr lang="en-US" sz="1400" b="0" i="0" u="none" strike="noStrike" dirty="0">
                        <a:solidFill>
                          <a:schemeClr val="bg1"/>
                        </a:solidFill>
                        <a:effectLst/>
                        <a:latin typeface="Arial" panose="020B0604020202020204" pitchFamily="34" charset="0"/>
                      </a:endParaRPr>
                    </a:p>
                  </a:txBody>
                  <a:tcPr marL="8532" marR="8532" marT="8532" marB="0">
                    <a:solidFill>
                      <a:schemeClr val="tx2"/>
                    </a:solidFill>
                  </a:tcPr>
                </a:tc>
                <a:tc hMerge="1">
                  <a:txBody>
                    <a:bodyPr/>
                    <a:lstStyle/>
                    <a:p>
                      <a:pPr algn="just" fontAlgn="b"/>
                      <a:endParaRPr lang="en-US" sz="1600" b="0" i="0" u="none" strike="noStrike" dirty="0">
                        <a:solidFill>
                          <a:srgbClr val="000000"/>
                        </a:solidFill>
                        <a:effectLst/>
                        <a:latin typeface="Arial" panose="020B0604020202020204" pitchFamily="34" charset="0"/>
                      </a:endParaRPr>
                    </a:p>
                  </a:txBody>
                  <a:tcPr marL="8532" marR="8532" marT="8532" marB="0" anchor="b">
                    <a:solidFill>
                      <a:srgbClr val="92D050"/>
                    </a:solidFill>
                  </a:tcPr>
                </a:tc>
                <a:tc>
                  <a:txBody>
                    <a:bodyPr/>
                    <a:lstStyle/>
                    <a:p>
                      <a:pPr algn="just" fontAlgn="t"/>
                      <a:r>
                        <a:rPr lang="en-US" sz="1400" u="none" strike="noStrike" dirty="0">
                          <a:solidFill>
                            <a:schemeClr val="bg1"/>
                          </a:solidFill>
                          <a:effectLst/>
                        </a:rPr>
                        <a:t>INR </a:t>
                      </a:r>
                      <a:r>
                        <a:rPr lang="en-US" sz="1400" u="none" strike="noStrike" dirty="0" smtClean="0">
                          <a:solidFill>
                            <a:schemeClr val="bg1"/>
                          </a:solidFill>
                          <a:effectLst/>
                        </a:rPr>
                        <a:t>2,03,500</a:t>
                      </a:r>
                      <a:r>
                        <a:rPr lang="en-US" sz="1400" u="none" strike="noStrike" dirty="0">
                          <a:solidFill>
                            <a:schemeClr val="bg1"/>
                          </a:solidFill>
                          <a:effectLst/>
                        </a:rPr>
                        <a:t>/-</a:t>
                      </a:r>
                    </a:p>
                  </a:txBody>
                  <a:tcPr marL="8532" marR="8532" marT="8532" marB="0">
                    <a:solidFill>
                      <a:schemeClr val="tx2"/>
                    </a:solidFill>
                  </a:tcPr>
                </a:tc>
                <a:extLst>
                  <a:ext uri="{0D108BD9-81ED-4DB2-BD59-A6C34878D82A}">
                    <a16:rowId xmlns:a16="http://schemas.microsoft.com/office/drawing/2014/main" val="10005"/>
                  </a:ext>
                </a:extLst>
              </a:tr>
            </a:tbl>
          </a:graphicData>
        </a:graphic>
      </p:graphicFrame>
      <p:sp>
        <p:nvSpPr>
          <p:cNvPr id="2" name="Slide Number Placeholder 1">
            <a:extLst>
              <a:ext uri="{FF2B5EF4-FFF2-40B4-BE49-F238E27FC236}">
                <a16:creationId xmlns:a16="http://schemas.microsoft.com/office/drawing/2014/main" id="{C597958D-76F1-4EDC-8B4A-31FFD0C99B9C}"/>
              </a:ext>
            </a:extLst>
          </p:cNvPr>
          <p:cNvSpPr>
            <a:spLocks noGrp="1"/>
          </p:cNvSpPr>
          <p:nvPr>
            <p:ph type="sldNum" sz="quarter" idx="12"/>
          </p:nvPr>
        </p:nvSpPr>
        <p:spPr/>
        <p:txBody>
          <a:bodyPr/>
          <a:lstStyle/>
          <a:p>
            <a:fld id="{733BFD76-841C-4874-91F9-A27567C33DF0}" type="slidenum">
              <a:rPr lang="en-US" smtClean="0"/>
              <a:t>9</a:t>
            </a:fld>
            <a:endParaRPr lang="en-US"/>
          </a:p>
        </p:txBody>
      </p:sp>
      <p:sp>
        <p:nvSpPr>
          <p:cNvPr id="7" name="Rectangle 6"/>
          <p:cNvSpPr/>
          <p:nvPr/>
        </p:nvSpPr>
        <p:spPr>
          <a:xfrm>
            <a:off x="0" y="-27700"/>
            <a:ext cx="12192000" cy="833699"/>
          </a:xfrm>
          <a:prstGeom prst="rect">
            <a:avLst/>
          </a:prstGeom>
          <a:solidFill>
            <a:schemeClr val="tx2"/>
          </a:solidFill>
        </p:spPr>
        <p:txBody>
          <a:bodyPr vert="horz" lIns="91440" tIns="45720" rIns="91440" bIns="45720" rtlCol="0" anchor="ctr">
            <a:normAutofit fontScale="97500"/>
          </a:bodyPr>
          <a:lstStyle/>
          <a:p>
            <a:pPr algn="ctr">
              <a:lnSpc>
                <a:spcPct val="90000"/>
              </a:lnSpc>
              <a:spcBef>
                <a:spcPct val="0"/>
              </a:spcBef>
            </a:pPr>
            <a:r>
              <a:rPr lang="en-IN" sz="3200" b="1">
                <a:solidFill>
                  <a:srgbClr val="EB701D"/>
                </a:solidFill>
                <a:ea typeface="+mj-ea"/>
                <a:cs typeface="+mj-cs"/>
              </a:rPr>
              <a:t>Your Investment </a:t>
            </a:r>
            <a:endParaRPr lang="en-IN" sz="3200" b="1" dirty="0">
              <a:solidFill>
                <a:srgbClr val="EB701D"/>
              </a:solidFill>
              <a:ea typeface="+mj-ea"/>
              <a:cs typeface="+mj-cs"/>
            </a:endParaRPr>
          </a:p>
        </p:txBody>
      </p:sp>
    </p:spTree>
    <p:extLst>
      <p:ext uri="{BB962C8B-B14F-4D97-AF65-F5344CB8AC3E}">
        <p14:creationId xmlns:p14="http://schemas.microsoft.com/office/powerpoint/2010/main" val="37305290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275</TotalTime>
  <Words>1590</Words>
  <Application>Microsoft Office PowerPoint</Application>
  <PresentationFormat>Widescreen</PresentationFormat>
  <Paragraphs>156</Paragraphs>
  <Slides>12</Slides>
  <Notes>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ＭＳ Ｐゴシック</vt:lpstr>
      <vt:lpstr>游ゴシック</vt:lpstr>
      <vt:lpstr>Arial</vt:lpstr>
      <vt:lpstr>Calibri</vt:lpstr>
      <vt:lpstr>Calibri Light</vt:lpstr>
      <vt:lpstr>Mangal</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lenovo</dc:creator>
  <cp:lastModifiedBy>lenovo</cp:lastModifiedBy>
  <cp:revision>25</cp:revision>
  <dcterms:created xsi:type="dcterms:W3CDTF">2017-09-14T08:06:27Z</dcterms:created>
  <dcterms:modified xsi:type="dcterms:W3CDTF">2017-11-08T14:09:04Z</dcterms:modified>
</cp:coreProperties>
</file>