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1" r:id="rId3"/>
    <p:sldId id="262"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6E8EC-ABC5-49A4-8AEE-807310E23963}" type="datetimeFigureOut">
              <a:rPr lang="en-US" smtClean="0"/>
              <a:t>9/30/2017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100AF-09D8-47CF-89DF-9A7D9622A137}" type="slidenum">
              <a:rPr lang="en-US" smtClean="0"/>
              <a:t>‹#›</a:t>
            </a:fld>
            <a:endParaRPr lang="en-US"/>
          </a:p>
        </p:txBody>
      </p:sp>
    </p:spTree>
    <p:extLst>
      <p:ext uri="{BB962C8B-B14F-4D97-AF65-F5344CB8AC3E}">
        <p14:creationId xmlns:p14="http://schemas.microsoft.com/office/powerpoint/2010/main" val="4266362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EA0CD4-C0C9-4A1D-8EB6-1A03A53FC790}" type="slidenum">
              <a:rPr lang="en-US" smtClean="0"/>
              <a:t>1</a:t>
            </a:fld>
            <a:endParaRPr lang="en-US" dirty="0"/>
          </a:p>
        </p:txBody>
      </p:sp>
    </p:spTree>
    <p:extLst>
      <p:ext uri="{BB962C8B-B14F-4D97-AF65-F5344CB8AC3E}">
        <p14:creationId xmlns:p14="http://schemas.microsoft.com/office/powerpoint/2010/main" val="224832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A8B5-9472-46BC-9F6D-C8DC55355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CB478A-5D33-4DCC-BE73-E565F290D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08C8B-7852-4680-85C8-5711576551A4}"/>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5" name="Footer Placeholder 4">
            <a:extLst>
              <a:ext uri="{FF2B5EF4-FFF2-40B4-BE49-F238E27FC236}">
                <a16:creationId xmlns:a16="http://schemas.microsoft.com/office/drawing/2014/main" id="{949084BD-829F-4690-92E9-149D96C2F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EDF45-DCCD-412C-BE6D-F905D9448D81}"/>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25129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0878-F411-43EE-980E-D8083FE2E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62572-8AF1-4D13-92DC-3269C5720C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46B02-A83F-4172-9DCC-54D877D5BC0C}"/>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5" name="Footer Placeholder 4">
            <a:extLst>
              <a:ext uri="{FF2B5EF4-FFF2-40B4-BE49-F238E27FC236}">
                <a16:creationId xmlns:a16="http://schemas.microsoft.com/office/drawing/2014/main" id="{3DEAB7A9-5A3A-4290-97E8-4A938153B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2B31B-CABC-4197-A65A-4E986EACB4CC}"/>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8931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CDE89-28D2-4511-BA1D-ECDE8E6B3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DF2D65-81DC-43C5-85A3-569B1F2D40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0D9C9-0DB5-4E7A-B38A-3806EB80BFFF}"/>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5" name="Footer Placeholder 4">
            <a:extLst>
              <a:ext uri="{FF2B5EF4-FFF2-40B4-BE49-F238E27FC236}">
                <a16:creationId xmlns:a16="http://schemas.microsoft.com/office/drawing/2014/main" id="{1AF34390-C764-43ED-8DA7-4C81B2F8C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F3EEE-8214-4555-819B-7CD558863E15}"/>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5378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87F5-5D4E-4C84-8270-20B65F37A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4E72B-8E2C-43CC-B50B-C40B04F290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0A276-02F1-40B7-8957-588B796A1A4C}"/>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5" name="Footer Placeholder 4">
            <a:extLst>
              <a:ext uri="{FF2B5EF4-FFF2-40B4-BE49-F238E27FC236}">
                <a16:creationId xmlns:a16="http://schemas.microsoft.com/office/drawing/2014/main" id="{3A4036B6-DB92-4B43-82F8-C91CDCB5C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2B357-E751-43F3-9682-167CDA21C27F}"/>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10712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7769-F995-48F3-B3F5-CE25D801F3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564A25-F427-4C9F-8D5E-210B9FF395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D35958-2FF2-45EB-8FAF-61557C5528D0}"/>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5" name="Footer Placeholder 4">
            <a:extLst>
              <a:ext uri="{FF2B5EF4-FFF2-40B4-BE49-F238E27FC236}">
                <a16:creationId xmlns:a16="http://schemas.microsoft.com/office/drawing/2014/main" id="{3C39414B-A2D7-40C7-A147-B3EDCD45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7E6A8-2AB7-4643-8A4C-1374888F593F}"/>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263228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E7F-232E-4BC2-9C8C-3854B10AC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96E25-FF5A-4B84-9A91-36913C89D4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453EF1-E17D-4C93-8A5A-452054E151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94D6E3-51E3-40F2-B9B2-EA73A775A5CF}"/>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6" name="Footer Placeholder 5">
            <a:extLst>
              <a:ext uri="{FF2B5EF4-FFF2-40B4-BE49-F238E27FC236}">
                <a16:creationId xmlns:a16="http://schemas.microsoft.com/office/drawing/2014/main" id="{B123CF0F-59F1-4287-8CA9-F49FCF355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22295-B9FF-41A2-B3ED-8347257647FF}"/>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15038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4F85-3E31-4698-BF44-902278E98D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BBD57-942F-4EF0-A079-6E18DFDDD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700677-F2E1-4D40-83BA-7B446D893E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5B4B7-B9D6-4019-B707-84400C87B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C51798-56E0-43EE-BAB9-0195062382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B9F81E-C284-4C99-A834-B1BF20F67BE0}"/>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8" name="Footer Placeholder 7">
            <a:extLst>
              <a:ext uri="{FF2B5EF4-FFF2-40B4-BE49-F238E27FC236}">
                <a16:creationId xmlns:a16="http://schemas.microsoft.com/office/drawing/2014/main" id="{3CE93E89-454E-41FF-A137-70CFF806D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744200-7E42-479B-B786-7194CB3736FA}"/>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79761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78C-F937-4340-8E24-7918BF40F3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330F83-0CA4-44C8-894B-0189F3A39AE1}"/>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4" name="Footer Placeholder 3">
            <a:extLst>
              <a:ext uri="{FF2B5EF4-FFF2-40B4-BE49-F238E27FC236}">
                <a16:creationId xmlns:a16="http://schemas.microsoft.com/office/drawing/2014/main" id="{FD622043-84FE-424D-B1C4-C06A0453B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AA644-EE95-478E-9C5A-9F971B686994}"/>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236080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4337EC-673B-4984-8C5C-E34CE2DFE45C}"/>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3" name="Footer Placeholder 2">
            <a:extLst>
              <a:ext uri="{FF2B5EF4-FFF2-40B4-BE49-F238E27FC236}">
                <a16:creationId xmlns:a16="http://schemas.microsoft.com/office/drawing/2014/main" id="{06750AB1-EB71-45A8-94E3-9AB81622F0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8842B-803A-42A8-A161-8B4154DBB8F8}"/>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358266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7012-7A2D-4366-AA0C-F0DDC6045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70B6DD-E4E3-4968-8B42-273CFB9E5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C330C-03AA-4690-9EA0-D8FF7D65A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104E40-9172-401C-8FA7-7FCC6F5FFFD6}"/>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6" name="Footer Placeholder 5">
            <a:extLst>
              <a:ext uri="{FF2B5EF4-FFF2-40B4-BE49-F238E27FC236}">
                <a16:creationId xmlns:a16="http://schemas.microsoft.com/office/drawing/2014/main" id="{E9294160-1A13-4529-9961-ADA15AA20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25CF1-F3BB-41E9-B800-61B08E602519}"/>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44633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4191-5186-4F44-976C-432E9737C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784D3-E1E7-439C-BBBA-49FE69A18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9D4004-69E6-461E-8DC8-7805D7007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634374-466A-4AB4-B71B-6F46E0C23AF4}"/>
              </a:ext>
            </a:extLst>
          </p:cNvPr>
          <p:cNvSpPr>
            <a:spLocks noGrp="1"/>
          </p:cNvSpPr>
          <p:nvPr>
            <p:ph type="dt" sz="half" idx="10"/>
          </p:nvPr>
        </p:nvSpPr>
        <p:spPr/>
        <p:txBody>
          <a:bodyPr/>
          <a:lstStyle/>
          <a:p>
            <a:fld id="{E2042517-C9C6-4071-9FFE-B1DB0DF01964}" type="datetimeFigureOut">
              <a:rPr lang="en-US" smtClean="0"/>
              <a:t>9/30/2017</a:t>
            </a:fld>
            <a:endParaRPr lang="en-US"/>
          </a:p>
        </p:txBody>
      </p:sp>
      <p:sp>
        <p:nvSpPr>
          <p:cNvPr id="6" name="Footer Placeholder 5">
            <a:extLst>
              <a:ext uri="{FF2B5EF4-FFF2-40B4-BE49-F238E27FC236}">
                <a16:creationId xmlns:a16="http://schemas.microsoft.com/office/drawing/2014/main" id="{CD07CB42-FAFF-49D8-A220-316A2BE31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FF174-F636-4290-9E89-53B478A5BABB}"/>
              </a:ext>
            </a:extLst>
          </p:cNvPr>
          <p:cNvSpPr>
            <a:spLocks noGrp="1"/>
          </p:cNvSpPr>
          <p:nvPr>
            <p:ph type="sldNum" sz="quarter" idx="12"/>
          </p:nvPr>
        </p:nvSpPr>
        <p:spPr/>
        <p:txBody>
          <a:bodyPr/>
          <a:lstStyle/>
          <a:p>
            <a:fld id="{77972A38-AB9A-4D03-9927-10A83AE0F1CF}" type="slidenum">
              <a:rPr lang="en-US" smtClean="0"/>
              <a:t>‹#›</a:t>
            </a:fld>
            <a:endParaRPr lang="en-US"/>
          </a:p>
        </p:txBody>
      </p:sp>
    </p:spTree>
    <p:extLst>
      <p:ext uri="{BB962C8B-B14F-4D97-AF65-F5344CB8AC3E}">
        <p14:creationId xmlns:p14="http://schemas.microsoft.com/office/powerpoint/2010/main" val="361400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0B644-E26C-45A2-AEB7-0C7EBF61C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236FFC-F72A-420D-BA0E-D0A56B2C3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F2976-0EF8-4CB0-A3C7-2D284AF89E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42517-C9C6-4071-9FFE-B1DB0DF01964}" type="datetimeFigureOut">
              <a:rPr lang="en-US" smtClean="0"/>
              <a:t>9/30/2017</a:t>
            </a:fld>
            <a:endParaRPr lang="en-US"/>
          </a:p>
        </p:txBody>
      </p:sp>
      <p:sp>
        <p:nvSpPr>
          <p:cNvPr id="5" name="Footer Placeholder 4">
            <a:extLst>
              <a:ext uri="{FF2B5EF4-FFF2-40B4-BE49-F238E27FC236}">
                <a16:creationId xmlns:a16="http://schemas.microsoft.com/office/drawing/2014/main" id="{BD906625-2DE4-4373-A43E-3D516F863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90447C-23A8-4A80-BE12-92F8B572C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72A38-AB9A-4D03-9927-10A83AE0F1CF}" type="slidenum">
              <a:rPr lang="en-US" smtClean="0"/>
              <a:t>‹#›</a:t>
            </a:fld>
            <a:endParaRPr lang="en-US"/>
          </a:p>
        </p:txBody>
      </p:sp>
    </p:spTree>
    <p:extLst>
      <p:ext uri="{BB962C8B-B14F-4D97-AF65-F5344CB8AC3E}">
        <p14:creationId xmlns:p14="http://schemas.microsoft.com/office/powerpoint/2010/main" val="35031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799007" y="5299185"/>
            <a:ext cx="9184944" cy="1187354"/>
          </a:xfrm>
          <a:prstGeom prst="round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chemeClr val="tx1"/>
                </a:solidFill>
              </a:rPr>
              <a:t>Approach note- 11</a:t>
            </a:r>
            <a:r>
              <a:rPr lang="en-US" sz="2400" b="1" baseline="30000" dirty="0">
                <a:solidFill>
                  <a:schemeClr val="tx1"/>
                </a:solidFill>
              </a:rPr>
              <a:t>th</a:t>
            </a:r>
            <a:r>
              <a:rPr lang="en-US" sz="2400" b="1" dirty="0">
                <a:solidFill>
                  <a:schemeClr val="tx1"/>
                </a:solidFill>
              </a:rPr>
              <a:t> September’17</a:t>
            </a:r>
          </a:p>
        </p:txBody>
      </p:sp>
      <p:pic>
        <p:nvPicPr>
          <p:cNvPr id="14" name="Picture 13"/>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3188582" y="2561112"/>
            <a:ext cx="6405794" cy="2256548"/>
          </a:xfrm>
          <a:prstGeom prst="rect">
            <a:avLst/>
          </a:prstGeom>
          <a:ln>
            <a:noFill/>
          </a:ln>
          <a:effectLst>
            <a:outerShdw blurRad="292100" dist="139700" dir="2700000" algn="tl" rotWithShape="0">
              <a:srgbClr val="333333">
                <a:alpha val="65000"/>
              </a:srgbClr>
            </a:outerShdw>
          </a:effectLst>
        </p:spPr>
      </p:pic>
      <p:sp>
        <p:nvSpPr>
          <p:cNvPr id="15" name="Rounded Rectangle 14"/>
          <p:cNvSpPr/>
          <p:nvPr/>
        </p:nvSpPr>
        <p:spPr>
          <a:xfrm>
            <a:off x="2882424" y="1192483"/>
            <a:ext cx="6553806" cy="887104"/>
          </a:xfrm>
          <a:prstGeom prst="round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dirty="0">
                <a:solidFill>
                  <a:schemeClr val="tx1"/>
                </a:solidFill>
              </a:rPr>
              <a:t>JUICE- Join Us In Creating Energy</a:t>
            </a:r>
          </a:p>
        </p:txBody>
      </p:sp>
      <p:pic>
        <p:nvPicPr>
          <p:cNvPr id="4" name="Picture 3">
            <a:extLst>
              <a:ext uri="{FF2B5EF4-FFF2-40B4-BE49-F238E27FC236}">
                <a16:creationId xmlns:a16="http://schemas.microsoft.com/office/drawing/2014/main" id="{3A8EEDB9-FD97-45AF-8213-8410F2CA7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6396" y="267286"/>
            <a:ext cx="2025492" cy="1803375"/>
          </a:xfrm>
          <a:prstGeom prst="rect">
            <a:avLst/>
          </a:prstGeom>
        </p:spPr>
      </p:pic>
      <p:pic>
        <p:nvPicPr>
          <p:cNvPr id="6" name="Picture 5">
            <a:extLst>
              <a:ext uri="{FF2B5EF4-FFF2-40B4-BE49-F238E27FC236}">
                <a16:creationId xmlns:a16="http://schemas.microsoft.com/office/drawing/2014/main" id="{66FED8E5-6CC7-4A90-8C5C-ECD25DFD42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849" y="659293"/>
            <a:ext cx="2375492" cy="1645377"/>
          </a:xfrm>
          <a:prstGeom prst="rect">
            <a:avLst/>
          </a:prstGeom>
        </p:spPr>
      </p:pic>
    </p:spTree>
    <p:extLst>
      <p:ext uri="{BB962C8B-B14F-4D97-AF65-F5344CB8AC3E}">
        <p14:creationId xmlns:p14="http://schemas.microsoft.com/office/powerpoint/2010/main" val="167174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351EE0-57A8-421C-88B1-E4F9E8ECFB14}"/>
              </a:ext>
            </a:extLst>
          </p:cNvPr>
          <p:cNvSpPr txBox="1"/>
          <p:nvPr/>
        </p:nvSpPr>
        <p:spPr>
          <a:xfrm>
            <a:off x="0" y="0"/>
            <a:ext cx="12192000" cy="928468"/>
          </a:xfrm>
          <a:prstGeom prst="rect">
            <a:avLst/>
          </a:prstGeom>
          <a:solidFill>
            <a:schemeClr val="accent2"/>
          </a:solidFill>
        </p:spPr>
        <p:txBody>
          <a:bodyPr vert="horz" lIns="91440" tIns="45720" rIns="91440" bIns="45720" rtlCol="0" anchor="ctr">
            <a:normAutofit/>
          </a:bodyPr>
          <a:lstStyle>
            <a:defPPr>
              <a:defRPr lang="en-US"/>
            </a:defPPr>
            <a:lvl1pPr>
              <a:lnSpc>
                <a:spcPct val="90000"/>
              </a:lnSpc>
              <a:spcBef>
                <a:spcPct val="0"/>
              </a:spcBef>
              <a:defRPr sz="3000" b="1">
                <a:solidFill>
                  <a:schemeClr val="tx2"/>
                </a:solidFill>
                <a:ea typeface="+mj-ea"/>
                <a:cs typeface="+mj-cs"/>
              </a:defRPr>
            </a:lvl1pPr>
          </a:lstStyle>
          <a:p>
            <a:pPr algn="ctr"/>
            <a:r>
              <a:rPr lang="en-IN" dirty="0"/>
              <a:t>Your need as we understand</a:t>
            </a:r>
          </a:p>
        </p:txBody>
      </p:sp>
      <p:sp>
        <p:nvSpPr>
          <p:cNvPr id="5" name="TextBox 4">
            <a:extLst>
              <a:ext uri="{FF2B5EF4-FFF2-40B4-BE49-F238E27FC236}">
                <a16:creationId xmlns:a16="http://schemas.microsoft.com/office/drawing/2014/main" id="{BEA01A9D-9651-4614-8EA2-FF680FEDECEB}"/>
              </a:ext>
            </a:extLst>
          </p:cNvPr>
          <p:cNvSpPr txBox="1"/>
          <p:nvPr/>
        </p:nvSpPr>
        <p:spPr>
          <a:xfrm>
            <a:off x="534573" y="1703976"/>
            <a:ext cx="1294226" cy="369332"/>
          </a:xfrm>
          <a:prstGeom prst="rect">
            <a:avLst/>
          </a:prstGeom>
          <a:noFill/>
        </p:spPr>
        <p:txBody>
          <a:bodyPr wrap="square" rtlCol="0">
            <a:spAutoFit/>
          </a:bodyPr>
          <a:lstStyle/>
          <a:p>
            <a:r>
              <a:rPr lang="en-US" b="1" dirty="0"/>
              <a:t>Situation</a:t>
            </a:r>
          </a:p>
        </p:txBody>
      </p:sp>
      <p:sp>
        <p:nvSpPr>
          <p:cNvPr id="6" name="Rectangle: Rounded Corners 5">
            <a:extLst>
              <a:ext uri="{FF2B5EF4-FFF2-40B4-BE49-F238E27FC236}">
                <a16:creationId xmlns:a16="http://schemas.microsoft.com/office/drawing/2014/main" id="{3A760B5B-C0CF-4D60-985A-D76B8B4849F2}"/>
              </a:ext>
            </a:extLst>
          </p:cNvPr>
          <p:cNvSpPr/>
          <p:nvPr/>
        </p:nvSpPr>
        <p:spPr>
          <a:xfrm>
            <a:off x="1941341" y="1023420"/>
            <a:ext cx="9439422" cy="202574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a:t>70 people from the IT team are going for their offsite on the 5</a:t>
            </a:r>
            <a:r>
              <a:rPr lang="en-US" sz="1400" baseline="30000" dirty="0"/>
              <a:t>th</a:t>
            </a:r>
            <a:r>
              <a:rPr lang="en-US" sz="1400" dirty="0"/>
              <a:t> and 6</a:t>
            </a:r>
            <a:r>
              <a:rPr lang="en-US" sz="1400" baseline="30000" dirty="0"/>
              <a:t>th</a:t>
            </a:r>
            <a:r>
              <a:rPr lang="en-US" sz="1400" dirty="0"/>
              <a:t> of October. These 70 people are leaders and amongst them 43 are from band 4, 20 from band 3 and 7 from band 5. They are also SMEs in their current job roles and have high credibility with their internal and external stakeholders. In the current scenario the target audience:</a:t>
            </a:r>
          </a:p>
          <a:p>
            <a:pPr marL="285750" indent="-285750">
              <a:buFont typeface="Arial" panose="020B0604020202020204" pitchFamily="34" charset="0"/>
              <a:buChar char="•"/>
            </a:pPr>
            <a:r>
              <a:rPr lang="en-US" sz="1400" dirty="0"/>
              <a:t>Has made a substantial improvement in the IVOC ( internal voice of the customer) survey</a:t>
            </a:r>
          </a:p>
          <a:p>
            <a:pPr marL="285750" indent="-285750">
              <a:buFont typeface="Arial" panose="020B0604020202020204" pitchFamily="34" charset="0"/>
              <a:buChar char="•"/>
            </a:pPr>
            <a:r>
              <a:rPr lang="en-US" sz="1400" dirty="0"/>
              <a:t>Is driven by contributing to the business and doing right by the customer hence taking on more work than can be delivered</a:t>
            </a:r>
          </a:p>
          <a:p>
            <a:r>
              <a:rPr lang="en-US" sz="1400" dirty="0"/>
              <a:t>Through this intervention, 2 main areas you would like to focus on are:</a:t>
            </a:r>
          </a:p>
          <a:p>
            <a:pPr marL="285750" indent="-285750">
              <a:buFont typeface="Arial" panose="020B0604020202020204" pitchFamily="34" charset="0"/>
              <a:buChar char="•"/>
            </a:pPr>
            <a:r>
              <a:rPr lang="en-US" sz="1400" dirty="0"/>
              <a:t>Ability to say ‘NO’ assertively </a:t>
            </a:r>
          </a:p>
          <a:p>
            <a:pPr marL="285750" indent="-285750">
              <a:buFont typeface="Arial" panose="020B0604020202020204" pitchFamily="34" charset="0"/>
              <a:buChar char="•"/>
            </a:pPr>
            <a:r>
              <a:rPr lang="en-US" sz="1400" dirty="0"/>
              <a:t>Delegation</a:t>
            </a:r>
          </a:p>
        </p:txBody>
      </p:sp>
      <p:sp>
        <p:nvSpPr>
          <p:cNvPr id="7" name="Rectangle: Rounded Corners 6">
            <a:extLst>
              <a:ext uri="{FF2B5EF4-FFF2-40B4-BE49-F238E27FC236}">
                <a16:creationId xmlns:a16="http://schemas.microsoft.com/office/drawing/2014/main" id="{87B08097-A339-44F6-B988-2651F360DFF2}"/>
              </a:ext>
            </a:extLst>
          </p:cNvPr>
          <p:cNvSpPr/>
          <p:nvPr/>
        </p:nvSpPr>
        <p:spPr>
          <a:xfrm>
            <a:off x="1941341" y="3323433"/>
            <a:ext cx="9439422" cy="27819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a:t>Here are a few pointers on the focus areas mentioned above:</a:t>
            </a:r>
          </a:p>
          <a:p>
            <a:endParaRPr lang="en-US" sz="1400" dirty="0"/>
          </a:p>
          <a:p>
            <a:r>
              <a:rPr lang="en-US" sz="1400" dirty="0"/>
              <a:t>Ability to say ‘NO” assertively:</a:t>
            </a:r>
          </a:p>
          <a:p>
            <a:pPr marL="285750" indent="-285750">
              <a:buFont typeface="Arial" panose="020B0604020202020204" pitchFamily="34" charset="0"/>
              <a:buChar char="•"/>
            </a:pPr>
            <a:r>
              <a:rPr lang="en-US" sz="1400" dirty="0"/>
              <a:t>The target audience is highly customer centric and inclined towards personally contributing to the business, hence they accept projects which are tight on deadlines and later feel pressurized</a:t>
            </a:r>
          </a:p>
          <a:p>
            <a:pPr marL="285750" indent="-285750">
              <a:buFont typeface="Arial" panose="020B0604020202020204" pitchFamily="34" charset="0"/>
              <a:buChar char="•"/>
            </a:pPr>
            <a:r>
              <a:rPr lang="en-US" sz="1400" dirty="0"/>
              <a:t>Saying ‘No’ to the customer might come across as self inadequacy to the participants as they are not thinking through the interdependencies</a:t>
            </a:r>
          </a:p>
          <a:p>
            <a:r>
              <a:rPr lang="en-US" sz="1400" dirty="0"/>
              <a:t>Delegation:</a:t>
            </a:r>
          </a:p>
          <a:p>
            <a:pPr marL="285750" indent="-285750">
              <a:buFont typeface="Arial" panose="020B0604020202020204" pitchFamily="34" charset="0"/>
              <a:buChar char="•"/>
            </a:pPr>
            <a:r>
              <a:rPr lang="en-US" sz="1400" dirty="0"/>
              <a:t>Being people leaders, to improve productivity of their teams, they need to leverage strengths of their team members</a:t>
            </a:r>
          </a:p>
          <a:p>
            <a:pPr marL="285750" indent="-285750">
              <a:buFont typeface="Arial" panose="020B0604020202020204" pitchFamily="34" charset="0"/>
              <a:buChar char="•"/>
            </a:pPr>
            <a:r>
              <a:rPr lang="en-US" sz="1400" dirty="0"/>
              <a:t>Manage workload effectively and increase efficiencies for the business</a:t>
            </a:r>
          </a:p>
          <a:p>
            <a:endParaRPr lang="en-US" sz="1400" dirty="0"/>
          </a:p>
          <a:p>
            <a:pPr marL="742950" lvl="1" indent="-285750">
              <a:buFont typeface="Arial" panose="020B0604020202020204" pitchFamily="34" charset="0"/>
              <a:buChar char="•"/>
            </a:pPr>
            <a:endParaRPr lang="en-US" sz="1400" dirty="0"/>
          </a:p>
        </p:txBody>
      </p:sp>
      <p:sp>
        <p:nvSpPr>
          <p:cNvPr id="8" name="TextBox 7">
            <a:extLst>
              <a:ext uri="{FF2B5EF4-FFF2-40B4-BE49-F238E27FC236}">
                <a16:creationId xmlns:a16="http://schemas.microsoft.com/office/drawing/2014/main" id="{0D41D7BC-9218-412D-82C2-873C11E60340}"/>
              </a:ext>
            </a:extLst>
          </p:cNvPr>
          <p:cNvSpPr txBox="1"/>
          <p:nvPr/>
        </p:nvSpPr>
        <p:spPr>
          <a:xfrm>
            <a:off x="647115" y="4345073"/>
            <a:ext cx="1294226" cy="369332"/>
          </a:xfrm>
          <a:prstGeom prst="rect">
            <a:avLst/>
          </a:prstGeom>
          <a:noFill/>
        </p:spPr>
        <p:txBody>
          <a:bodyPr wrap="square" rtlCol="0">
            <a:spAutoFit/>
          </a:bodyPr>
          <a:lstStyle/>
          <a:p>
            <a:r>
              <a:rPr lang="en-US" b="1" dirty="0"/>
              <a:t>Problem</a:t>
            </a:r>
          </a:p>
        </p:txBody>
      </p:sp>
    </p:spTree>
    <p:extLst>
      <p:ext uri="{BB962C8B-B14F-4D97-AF65-F5344CB8AC3E}">
        <p14:creationId xmlns:p14="http://schemas.microsoft.com/office/powerpoint/2010/main" val="95659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351EE0-57A8-421C-88B1-E4F9E8ECFB14}"/>
              </a:ext>
            </a:extLst>
          </p:cNvPr>
          <p:cNvSpPr txBox="1"/>
          <p:nvPr/>
        </p:nvSpPr>
        <p:spPr>
          <a:xfrm>
            <a:off x="0" y="0"/>
            <a:ext cx="12192000" cy="928468"/>
          </a:xfrm>
          <a:prstGeom prst="rect">
            <a:avLst/>
          </a:prstGeom>
          <a:solidFill>
            <a:schemeClr val="accent2"/>
          </a:solidFill>
        </p:spPr>
        <p:txBody>
          <a:bodyPr vert="horz" lIns="91440" tIns="45720" rIns="91440" bIns="45720" rtlCol="0" anchor="ctr">
            <a:normAutofit/>
          </a:bodyPr>
          <a:lstStyle>
            <a:defPPr>
              <a:defRPr lang="en-US"/>
            </a:defPPr>
            <a:lvl1pPr>
              <a:lnSpc>
                <a:spcPct val="90000"/>
              </a:lnSpc>
              <a:spcBef>
                <a:spcPct val="0"/>
              </a:spcBef>
              <a:defRPr sz="3000" b="1">
                <a:solidFill>
                  <a:schemeClr val="tx2"/>
                </a:solidFill>
                <a:ea typeface="+mj-ea"/>
                <a:cs typeface="+mj-cs"/>
              </a:defRPr>
            </a:lvl1pPr>
          </a:lstStyle>
          <a:p>
            <a:pPr algn="ctr"/>
            <a:r>
              <a:rPr lang="en-IN" dirty="0"/>
              <a:t>Your need as we understand</a:t>
            </a:r>
          </a:p>
        </p:txBody>
      </p:sp>
      <p:sp>
        <p:nvSpPr>
          <p:cNvPr id="10" name="Rectangle: Rounded Corners 9">
            <a:extLst>
              <a:ext uri="{FF2B5EF4-FFF2-40B4-BE49-F238E27FC236}">
                <a16:creationId xmlns:a16="http://schemas.microsoft.com/office/drawing/2014/main" id="{7FD1241C-C92D-48AE-9565-04400D10D289}"/>
              </a:ext>
            </a:extLst>
          </p:cNvPr>
          <p:cNvSpPr/>
          <p:nvPr/>
        </p:nvSpPr>
        <p:spPr>
          <a:xfrm>
            <a:off x="2250830" y="1151641"/>
            <a:ext cx="9439422" cy="147710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a:t>Due to the problems mentioned earlier, here are a few implications:</a:t>
            </a:r>
          </a:p>
          <a:p>
            <a:endParaRPr lang="en-US" sz="1400" dirty="0"/>
          </a:p>
          <a:p>
            <a:pPr marL="285750" indent="-285750">
              <a:buFont typeface="Arial" panose="020B0604020202020204" pitchFamily="34" charset="0"/>
              <a:buChar char="•"/>
            </a:pPr>
            <a:r>
              <a:rPr lang="en-US" sz="1400" dirty="0"/>
              <a:t>To delight the customer and  meet deadlines, the participants work very hard, however they might end up delivering low quality which might not be a pleasant experience for the client. This leads to demotivation within the team members.</a:t>
            </a:r>
          </a:p>
          <a:p>
            <a:pPr marL="285750" indent="-285750">
              <a:buFont typeface="Arial" panose="020B0604020202020204" pitchFamily="34" charset="0"/>
              <a:buChar char="•"/>
            </a:pPr>
            <a:r>
              <a:rPr lang="en-US" sz="1400" dirty="0"/>
              <a:t>When the deadlines are missed, the excellence frame gets lost and the quality suffers</a:t>
            </a:r>
          </a:p>
          <a:p>
            <a:pPr marL="285750" indent="-285750">
              <a:buFont typeface="Arial" panose="020B0604020202020204" pitchFamily="34" charset="0"/>
              <a:buChar char="•"/>
            </a:pPr>
            <a:endParaRPr lang="en-US" sz="1400" dirty="0"/>
          </a:p>
        </p:txBody>
      </p:sp>
      <p:sp>
        <p:nvSpPr>
          <p:cNvPr id="11" name="Rectangle: Rounded Corners 10">
            <a:extLst>
              <a:ext uri="{FF2B5EF4-FFF2-40B4-BE49-F238E27FC236}">
                <a16:creationId xmlns:a16="http://schemas.microsoft.com/office/drawing/2014/main" id="{9EF2BEA0-6BFC-43E1-A28B-0012FF7927A5}"/>
              </a:ext>
            </a:extLst>
          </p:cNvPr>
          <p:cNvSpPr/>
          <p:nvPr/>
        </p:nvSpPr>
        <p:spPr>
          <a:xfrm>
            <a:off x="2250830" y="3203179"/>
            <a:ext cx="9439422" cy="147710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a:t>There is a requirement for the belief to be shifted and for the target audience to be able to take responsibility and say ‘NO’ tactfully and not  aggressively. There needs to be clarity that in order to contribute to the business, people need to delegate effectively and increase efficiencies. Maynardleigh has one day: 6</a:t>
            </a:r>
            <a:r>
              <a:rPr lang="en-US" sz="1400" baseline="30000" dirty="0"/>
              <a:t>th</a:t>
            </a:r>
            <a:r>
              <a:rPr lang="en-US" sz="1400" dirty="0"/>
              <a:t> October to work with these participants on the 2 objectives and bring a transformation by keeping the umbrella of ‘teams working together’</a:t>
            </a:r>
          </a:p>
        </p:txBody>
      </p:sp>
      <p:sp>
        <p:nvSpPr>
          <p:cNvPr id="12" name="TextBox 11">
            <a:extLst>
              <a:ext uri="{FF2B5EF4-FFF2-40B4-BE49-F238E27FC236}">
                <a16:creationId xmlns:a16="http://schemas.microsoft.com/office/drawing/2014/main" id="{26858548-0144-4A02-A408-A4C2CB386698}"/>
              </a:ext>
            </a:extLst>
          </p:cNvPr>
          <p:cNvSpPr txBox="1"/>
          <p:nvPr/>
        </p:nvSpPr>
        <p:spPr>
          <a:xfrm>
            <a:off x="534573" y="1703976"/>
            <a:ext cx="1294226" cy="369332"/>
          </a:xfrm>
          <a:prstGeom prst="rect">
            <a:avLst/>
          </a:prstGeom>
          <a:noFill/>
        </p:spPr>
        <p:txBody>
          <a:bodyPr wrap="square" rtlCol="0">
            <a:spAutoFit/>
          </a:bodyPr>
          <a:lstStyle/>
          <a:p>
            <a:r>
              <a:rPr lang="en-US" b="1" dirty="0"/>
              <a:t>Implication</a:t>
            </a:r>
          </a:p>
        </p:txBody>
      </p:sp>
      <p:sp>
        <p:nvSpPr>
          <p:cNvPr id="13" name="TextBox 12">
            <a:extLst>
              <a:ext uri="{FF2B5EF4-FFF2-40B4-BE49-F238E27FC236}">
                <a16:creationId xmlns:a16="http://schemas.microsoft.com/office/drawing/2014/main" id="{F194FDDD-9075-4566-BF84-A861827CFDA2}"/>
              </a:ext>
            </a:extLst>
          </p:cNvPr>
          <p:cNvSpPr txBox="1"/>
          <p:nvPr/>
        </p:nvSpPr>
        <p:spPr>
          <a:xfrm>
            <a:off x="647115" y="3323433"/>
            <a:ext cx="1294226" cy="369332"/>
          </a:xfrm>
          <a:prstGeom prst="rect">
            <a:avLst/>
          </a:prstGeom>
          <a:noFill/>
        </p:spPr>
        <p:txBody>
          <a:bodyPr wrap="square" rtlCol="0">
            <a:spAutoFit/>
          </a:bodyPr>
          <a:lstStyle/>
          <a:p>
            <a:r>
              <a:rPr lang="en-US" b="1" dirty="0"/>
              <a:t>Need</a:t>
            </a:r>
          </a:p>
        </p:txBody>
      </p:sp>
    </p:spTree>
    <p:extLst>
      <p:ext uri="{BB962C8B-B14F-4D97-AF65-F5344CB8AC3E}">
        <p14:creationId xmlns:p14="http://schemas.microsoft.com/office/powerpoint/2010/main" val="156649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928468"/>
          </a:xfrm>
          <a:prstGeom prst="rect">
            <a:avLst/>
          </a:prstGeom>
          <a:solidFill>
            <a:schemeClr val="accent2"/>
          </a:solidFill>
        </p:spPr>
        <p:txBody>
          <a:bodyPr vert="horz" lIns="91440" tIns="45720" rIns="91440" bIns="45720" rtlCol="0" anchor="ctr">
            <a:normAutofit/>
          </a:bodyPr>
          <a:lstStyle>
            <a:defPPr>
              <a:defRPr lang="en-US"/>
            </a:defPPr>
            <a:lvl1pPr>
              <a:lnSpc>
                <a:spcPct val="90000"/>
              </a:lnSpc>
              <a:spcBef>
                <a:spcPct val="0"/>
              </a:spcBef>
              <a:defRPr sz="3000" b="1">
                <a:solidFill>
                  <a:schemeClr val="tx2"/>
                </a:solidFill>
                <a:ea typeface="+mj-ea"/>
                <a:cs typeface="+mj-cs"/>
              </a:defRPr>
            </a:lvl1pPr>
          </a:lstStyle>
          <a:p>
            <a:pPr algn="ctr"/>
            <a:r>
              <a:rPr lang="en-IN" dirty="0"/>
              <a:t>Your Investment</a:t>
            </a:r>
          </a:p>
        </p:txBody>
      </p:sp>
      <p:graphicFrame>
        <p:nvGraphicFramePr>
          <p:cNvPr id="6" name="Table 5"/>
          <p:cNvGraphicFramePr>
            <a:graphicFrameLocks noGrp="1"/>
          </p:cNvGraphicFramePr>
          <p:nvPr>
            <p:extLst>
              <p:ext uri="{D42A27DB-BD31-4B8C-83A1-F6EECF244321}">
                <p14:modId xmlns:p14="http://schemas.microsoft.com/office/powerpoint/2010/main" val="1487352940"/>
              </p:ext>
            </p:extLst>
          </p:nvPr>
        </p:nvGraphicFramePr>
        <p:xfrm>
          <a:off x="1910424" y="1783866"/>
          <a:ext cx="8854506" cy="2835558"/>
        </p:xfrm>
        <a:graphic>
          <a:graphicData uri="http://schemas.openxmlformats.org/drawingml/2006/table">
            <a:tbl>
              <a:tblPr>
                <a:tableStyleId>{284E427A-3D55-4303-BF80-6455036E1DE7}</a:tableStyleId>
              </a:tblPr>
              <a:tblGrid>
                <a:gridCol w="4196449">
                  <a:extLst>
                    <a:ext uri="{9D8B030D-6E8A-4147-A177-3AD203B41FA5}">
                      <a16:colId xmlns:a16="http://schemas.microsoft.com/office/drawing/2014/main" val="20000"/>
                    </a:ext>
                  </a:extLst>
                </a:gridCol>
                <a:gridCol w="2867573">
                  <a:extLst>
                    <a:ext uri="{9D8B030D-6E8A-4147-A177-3AD203B41FA5}">
                      <a16:colId xmlns:a16="http://schemas.microsoft.com/office/drawing/2014/main" val="20001"/>
                    </a:ext>
                  </a:extLst>
                </a:gridCol>
                <a:gridCol w="1790484">
                  <a:extLst>
                    <a:ext uri="{9D8B030D-6E8A-4147-A177-3AD203B41FA5}">
                      <a16:colId xmlns:a16="http://schemas.microsoft.com/office/drawing/2014/main" val="20002"/>
                    </a:ext>
                  </a:extLst>
                </a:gridCol>
              </a:tblGrid>
              <a:tr h="311580">
                <a:tc gridSpan="3">
                  <a:txBody>
                    <a:bodyPr/>
                    <a:lstStyle/>
                    <a:p>
                      <a:pPr algn="ctr" fontAlgn="ctr"/>
                      <a:r>
                        <a:rPr lang="en-US" sz="1400" u="sng" strike="noStrike" kern="1200" baseline="0" dirty="0">
                          <a:effectLst/>
                        </a:rPr>
                        <a:t>Diagnose &amp; Design (For the whole Intervention)</a:t>
                      </a:r>
                      <a:endParaRPr lang="en-US" sz="1400" b="1" u="sng" strike="noStrike" kern="1200" baseline="0" dirty="0">
                        <a:solidFill>
                          <a:schemeClr val="bg1"/>
                        </a:solidFill>
                        <a:effectLst/>
                        <a:latin typeface="+mn-lt"/>
                        <a:ea typeface="+mn-ea"/>
                        <a:cs typeface="+mn-cs"/>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58547">
                <a:tc>
                  <a:txBody>
                    <a:bodyPr/>
                    <a:lstStyle/>
                    <a:p>
                      <a:pPr algn="ctr" fontAlgn="ctr"/>
                      <a:r>
                        <a:rPr lang="en-US" sz="1400" u="none" strike="noStrike" baseline="0" dirty="0">
                          <a:effectLst/>
                        </a:rPr>
                        <a:t>One day Diagnostic Interviews</a:t>
                      </a:r>
                    </a:p>
                    <a:p>
                      <a:pPr algn="ctr" fontAlgn="ctr"/>
                      <a:r>
                        <a:rPr lang="en-US" sz="1400" u="none" strike="noStrike" baseline="0" dirty="0">
                          <a:effectLst/>
                        </a:rPr>
                        <a:t>One day </a:t>
                      </a:r>
                      <a:r>
                        <a:rPr lang="en-US" sz="1400" u="none" strike="noStrike" dirty="0">
                          <a:effectLst/>
                        </a:rPr>
                        <a:t>Design (</a:t>
                      </a:r>
                      <a:r>
                        <a:rPr lang="en-US" sz="1400" u="none" strike="noStrike" baseline="0" dirty="0">
                          <a:effectLst/>
                        </a:rPr>
                        <a:t> creating report, customizing design, presentation of design</a:t>
                      </a:r>
                      <a:r>
                        <a:rPr lang="en-US" sz="1400" u="none" strike="noStrike" dirty="0">
                          <a:effectLst/>
                        </a:rPr>
                        <a:t>)</a:t>
                      </a:r>
                      <a:endParaRPr lang="en-US" sz="1400" b="0" i="0" u="none" strike="noStrike" dirty="0">
                        <a:solidFill>
                          <a:schemeClr val="bg1"/>
                        </a:solidFill>
                        <a:effectLst/>
                        <a:latin typeface="+mn-lt"/>
                      </a:endParaRPr>
                    </a:p>
                  </a:txBody>
                  <a:tcPr marL="8532" marR="8532" marT="8532" marB="0" anchor="ctr"/>
                </a:tc>
                <a:tc gridSpan="2">
                  <a:txBody>
                    <a:bodyPr/>
                    <a:lstStyle/>
                    <a:p>
                      <a:pPr algn="ctr" fontAlgn="t"/>
                      <a:r>
                        <a:rPr lang="en-US" sz="1400" u="none" strike="noStrike" dirty="0">
                          <a:effectLst/>
                        </a:rPr>
                        <a:t>INR 65,000/-</a:t>
                      </a:r>
                    </a:p>
                    <a:p>
                      <a:pPr algn="ctr" fontAlgn="t"/>
                      <a:r>
                        <a:rPr lang="en-US" sz="1400" u="none" strike="noStrike" dirty="0">
                          <a:effectLst/>
                        </a:rPr>
                        <a:t>INR 65,000/-</a:t>
                      </a:r>
                      <a:endParaRPr lang="en-US" sz="1400" b="0" i="0" u="none" strike="noStrike" dirty="0">
                        <a:solidFill>
                          <a:schemeClr val="bg1"/>
                        </a:solidFill>
                        <a:effectLst/>
                        <a:latin typeface="+mn-lt"/>
                      </a:endParaRPr>
                    </a:p>
                  </a:txBody>
                  <a:tcPr marL="8532" marR="8532" marT="8532" marB="0"/>
                </a:tc>
                <a:tc hMerge="1">
                  <a:txBody>
                    <a:bodyPr/>
                    <a:lstStyle/>
                    <a:p>
                      <a:endParaRPr lang="en-US"/>
                    </a:p>
                  </a:txBody>
                  <a:tcPr/>
                </a:tc>
                <a:extLst>
                  <a:ext uri="{0D108BD9-81ED-4DB2-BD59-A6C34878D82A}">
                    <a16:rowId xmlns:a16="http://schemas.microsoft.com/office/drawing/2014/main" val="10001"/>
                  </a:ext>
                </a:extLst>
              </a:tr>
              <a:tr h="286371">
                <a:tc gridSpan="3">
                  <a:txBody>
                    <a:bodyPr/>
                    <a:lstStyle/>
                    <a:p>
                      <a:pPr algn="ctr" fontAlgn="t"/>
                      <a:r>
                        <a:rPr lang="en-US" sz="1400" u="sng" strike="noStrike" dirty="0">
                          <a:effectLst/>
                        </a:rPr>
                        <a:t>Delivery (for 70</a:t>
                      </a:r>
                      <a:r>
                        <a:rPr lang="en-US" sz="1400" u="sng" strike="noStrike" baseline="0" dirty="0">
                          <a:effectLst/>
                        </a:rPr>
                        <a:t> participants</a:t>
                      </a:r>
                      <a:r>
                        <a:rPr lang="en-US" sz="1400" u="sng" strike="noStrike" dirty="0">
                          <a:effectLst/>
                        </a:rPr>
                        <a:t>)</a:t>
                      </a:r>
                      <a:endParaRPr lang="en-US" sz="1400" b="1" i="0" u="sng" strike="noStrike" dirty="0">
                        <a:solidFill>
                          <a:schemeClr val="bg1"/>
                        </a:solidFill>
                        <a:effectLst/>
                        <a:latin typeface="+mn-lt"/>
                      </a:endParaRPr>
                    </a:p>
                  </a:txBody>
                  <a:tcPr marL="8532" marR="8532" marT="8532"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86371">
                <a:tc>
                  <a:txBody>
                    <a:bodyPr/>
                    <a:lstStyle/>
                    <a:p>
                      <a:pPr algn="ctr" fontAlgn="t"/>
                      <a:r>
                        <a:rPr lang="en-US" sz="1400" u="sng" strike="noStrike">
                          <a:effectLst/>
                        </a:rPr>
                        <a:t>Activity </a:t>
                      </a:r>
                      <a:endParaRPr lang="en-US" sz="1400" b="1" i="0" u="sng" strike="noStrike" dirty="0">
                        <a:solidFill>
                          <a:schemeClr val="bg1"/>
                        </a:solidFill>
                        <a:effectLst/>
                        <a:latin typeface="+mn-lt"/>
                      </a:endParaRPr>
                    </a:p>
                  </a:txBody>
                  <a:tcPr marL="8532" marR="8532" marT="8532" marB="0"/>
                </a:tc>
                <a:tc>
                  <a:txBody>
                    <a:bodyPr/>
                    <a:lstStyle/>
                    <a:p>
                      <a:pPr algn="ctr" fontAlgn="t"/>
                      <a:r>
                        <a:rPr lang="en-US" sz="1400" u="sng" strike="noStrike">
                          <a:effectLst/>
                        </a:rPr>
                        <a:t>Investment</a:t>
                      </a:r>
                      <a:endParaRPr lang="en-US" sz="1400" b="1" i="0" u="sng" strike="noStrike" dirty="0">
                        <a:solidFill>
                          <a:schemeClr val="bg1"/>
                        </a:solidFill>
                        <a:effectLst/>
                        <a:latin typeface="+mn-lt"/>
                      </a:endParaRPr>
                    </a:p>
                  </a:txBody>
                  <a:tcPr marL="8532" marR="8532" marT="8532" marB="0"/>
                </a:tc>
                <a:tc>
                  <a:txBody>
                    <a:bodyPr/>
                    <a:lstStyle/>
                    <a:p>
                      <a:pPr algn="ctr" fontAlgn="t"/>
                      <a:r>
                        <a:rPr lang="en-US" sz="1400" u="none" strike="noStrike">
                          <a:effectLst/>
                        </a:rPr>
                        <a:t> </a:t>
                      </a:r>
                      <a:endParaRPr lang="en-US" sz="1400" b="0" i="0" u="none" strike="noStrike" dirty="0">
                        <a:solidFill>
                          <a:schemeClr val="bg1"/>
                        </a:solidFill>
                        <a:effectLst/>
                        <a:latin typeface="+mn-lt"/>
                      </a:endParaRPr>
                    </a:p>
                  </a:txBody>
                  <a:tcPr marL="8532" marR="8532" marT="8532" marB="0"/>
                </a:tc>
                <a:extLst>
                  <a:ext uri="{0D108BD9-81ED-4DB2-BD59-A6C34878D82A}">
                    <a16:rowId xmlns:a16="http://schemas.microsoft.com/office/drawing/2014/main" val="10003"/>
                  </a:ext>
                </a:extLst>
              </a:tr>
              <a:tr h="4593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a:t>Professional Fee for delivery of JUICE workshop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u="none" kern="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u="none" kern="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a:t>Learning Materials: folder, handouts, certificates</a:t>
                      </a:r>
                      <a:endParaRPr lang="en-US" sz="1400" b="0" u="none" kern="1200" baseline="0" dirty="0">
                        <a:solidFill>
                          <a:schemeClr val="bg1"/>
                        </a:solidFill>
                        <a:latin typeface="+mn-lt"/>
                        <a:ea typeface="+mn-ea"/>
                        <a:cs typeface="+mn-cs"/>
                      </a:endParaRPr>
                    </a:p>
                  </a:txBody>
                  <a:tcPr marL="8532" marR="8532" marT="8532"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t>INR</a:t>
                      </a:r>
                      <a:r>
                        <a:rPr lang="en-US" sz="1400" u="none" kern="1200" baseline="0" dirty="0"/>
                        <a:t> 6</a:t>
                      </a:r>
                      <a:r>
                        <a:rPr lang="en-US" sz="1400" u="none" kern="1200" dirty="0"/>
                        <a:t>5,000 per consultant</a:t>
                      </a:r>
                      <a:r>
                        <a:rPr lang="en-US" sz="1400" u="none" kern="1200" baseline="0" dirty="0"/>
                        <a:t> per day X 1 Days X  4 Consultants</a:t>
                      </a:r>
                      <a:endParaRPr lang="en-US" sz="1400" u="none" kern="1200" dirty="0"/>
                    </a:p>
                    <a:p>
                      <a:pPr marL="0" marR="0" algn="l" defTabSz="914400" rtl="0" eaLnBrk="1" latinLnBrk="0" hangingPunct="1">
                        <a:lnSpc>
                          <a:spcPct val="100000"/>
                        </a:lnSpc>
                        <a:spcBef>
                          <a:spcPts val="0"/>
                        </a:spcBef>
                        <a:spcAft>
                          <a:spcPts val="0"/>
                        </a:spcAft>
                      </a:pPr>
                      <a:endParaRPr lang="en-US" sz="1400" kern="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t>INR</a:t>
                      </a:r>
                      <a:r>
                        <a:rPr lang="en-US" sz="1400" u="none" kern="1200" baseline="0" dirty="0"/>
                        <a:t> </a:t>
                      </a:r>
                      <a:r>
                        <a:rPr lang="en-US" sz="1400" u="none" kern="1200" dirty="0"/>
                        <a:t>200 X 70</a:t>
                      </a:r>
                      <a:endParaRPr lang="en-US" sz="1400" kern="1200" baseline="0" dirty="0">
                        <a:solidFill>
                          <a:schemeClr val="bg1"/>
                        </a:solidFill>
                        <a:latin typeface="+mn-lt"/>
                        <a:ea typeface="+mn-ea"/>
                        <a:cs typeface="+mn-cs"/>
                      </a:endParaRPr>
                    </a:p>
                  </a:txBody>
                  <a:tcPr marL="8532" marR="8532" marT="8532" marB="0"/>
                </a:tc>
                <a:tc>
                  <a:txBody>
                    <a:bodyPr/>
                    <a:lstStyle/>
                    <a:p>
                      <a:pPr marL="0" marR="0" algn="l" defTabSz="914400" rtl="0" eaLnBrk="1" latinLnBrk="0" hangingPunct="1">
                        <a:lnSpc>
                          <a:spcPct val="100000"/>
                        </a:lnSpc>
                        <a:spcBef>
                          <a:spcPts val="0"/>
                        </a:spcBef>
                        <a:spcAft>
                          <a:spcPts val="0"/>
                        </a:spcAft>
                      </a:pPr>
                      <a:r>
                        <a:rPr lang="en-US" sz="1400" kern="1200" dirty="0"/>
                        <a:t>INR 2,60,000/-</a:t>
                      </a:r>
                    </a:p>
                    <a:p>
                      <a:pPr marL="0" marR="0" algn="l" defTabSz="914400" rtl="0" eaLnBrk="1" latinLnBrk="0" hangingPunct="1">
                        <a:lnSpc>
                          <a:spcPct val="100000"/>
                        </a:lnSpc>
                        <a:spcBef>
                          <a:spcPts val="0"/>
                        </a:spcBef>
                        <a:spcAft>
                          <a:spcPts val="0"/>
                        </a:spcAft>
                      </a:pPr>
                      <a:endParaRPr lang="en-US" sz="1400" kern="1200" dirty="0"/>
                    </a:p>
                    <a:p>
                      <a:pPr marL="0" marR="0" algn="l" defTabSz="914400" rtl="0" eaLnBrk="1" latinLnBrk="0" hangingPunct="1">
                        <a:lnSpc>
                          <a:spcPct val="100000"/>
                        </a:lnSpc>
                        <a:spcBef>
                          <a:spcPts val="0"/>
                        </a:spcBef>
                        <a:spcAft>
                          <a:spcPts val="0"/>
                        </a:spcAft>
                      </a:pPr>
                      <a:endParaRPr lang="en-US" sz="1400" kern="1200" dirty="0"/>
                    </a:p>
                    <a:p>
                      <a:pPr marL="0" marR="0" algn="l" defTabSz="914400" rtl="0" eaLnBrk="1" latinLnBrk="0" hangingPunct="1">
                        <a:lnSpc>
                          <a:spcPct val="100000"/>
                        </a:lnSpc>
                        <a:spcBef>
                          <a:spcPts val="0"/>
                        </a:spcBef>
                        <a:spcAft>
                          <a:spcPts val="0"/>
                        </a:spcAft>
                      </a:pPr>
                      <a:r>
                        <a:rPr lang="en-US" sz="1400" kern="1200" dirty="0"/>
                        <a:t>INR</a:t>
                      </a:r>
                      <a:r>
                        <a:rPr lang="en-US" sz="1400" kern="1200" baseline="0" dirty="0"/>
                        <a:t> 14,000</a:t>
                      </a:r>
                      <a:endParaRPr lang="en-US" sz="1400" kern="1200" dirty="0">
                        <a:solidFill>
                          <a:schemeClr val="bg1"/>
                        </a:solidFill>
                        <a:latin typeface="+mn-lt"/>
                        <a:ea typeface="+mn-ea"/>
                        <a:cs typeface="+mn-cs"/>
                      </a:endParaRPr>
                    </a:p>
                  </a:txBody>
                  <a:tcPr marL="8532" marR="8532" marT="8532" marB="0"/>
                </a:tc>
                <a:extLst>
                  <a:ext uri="{0D108BD9-81ED-4DB2-BD59-A6C34878D82A}">
                    <a16:rowId xmlns:a16="http://schemas.microsoft.com/office/drawing/2014/main" val="10004"/>
                  </a:ext>
                </a:extLst>
              </a:tr>
              <a:tr h="330717">
                <a:tc gridSpan="2">
                  <a:txBody>
                    <a:bodyPr/>
                    <a:lstStyle/>
                    <a:p>
                      <a:pPr algn="ctr" fontAlgn="t"/>
                      <a:r>
                        <a:rPr lang="en-US" sz="1400" u="none" strike="noStrike" dirty="0">
                          <a:effectLst/>
                        </a:rPr>
                        <a:t>Total Investment for journey covering 70 leaders </a:t>
                      </a:r>
                      <a:endParaRPr lang="en-US" sz="1400" b="0" i="0" u="none" strike="noStrike" dirty="0">
                        <a:solidFill>
                          <a:schemeClr val="bg1"/>
                        </a:solidFill>
                        <a:effectLst/>
                        <a:latin typeface="+mn-lt"/>
                      </a:endParaRPr>
                    </a:p>
                  </a:txBody>
                  <a:tcPr marL="8532" marR="8532" marT="8532" marB="0"/>
                </a:tc>
                <a:tc hMerge="1">
                  <a:txBody>
                    <a:bodyPr/>
                    <a:lstStyle/>
                    <a:p>
                      <a:pPr algn="just" fontAlgn="b"/>
                      <a:endParaRPr lang="en-US" sz="1600" b="0" i="0" u="none" strike="noStrike" dirty="0">
                        <a:solidFill>
                          <a:srgbClr val="000000"/>
                        </a:solidFill>
                        <a:effectLst/>
                        <a:latin typeface="Arial" panose="020B0604020202020204" pitchFamily="34" charset="0"/>
                      </a:endParaRPr>
                    </a:p>
                  </a:txBody>
                  <a:tcPr marL="8532" marR="8532" marT="8532" marB="0" anchor="b">
                    <a:solidFill>
                      <a:srgbClr val="92D050"/>
                    </a:solidFill>
                  </a:tcPr>
                </a:tc>
                <a:tc>
                  <a:txBody>
                    <a:bodyPr/>
                    <a:lstStyle/>
                    <a:p>
                      <a:pPr algn="just" fontAlgn="t"/>
                      <a:r>
                        <a:rPr lang="en-US" sz="1400" u="none" strike="noStrike" dirty="0">
                          <a:effectLst/>
                        </a:rPr>
                        <a:t>INR 4,04,000/-</a:t>
                      </a:r>
                      <a:endParaRPr lang="en-US" sz="1400" u="none" strike="noStrike" dirty="0">
                        <a:solidFill>
                          <a:schemeClr val="bg1"/>
                        </a:solidFill>
                        <a:effectLst/>
                        <a:latin typeface="+mn-lt"/>
                      </a:endParaRPr>
                    </a:p>
                  </a:txBody>
                  <a:tcPr marL="8532" marR="8532" marT="8532"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052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a:solidFill>
            <a:schemeClr val="accent2"/>
          </a:solidFill>
        </p:spPr>
        <p:txBody>
          <a:bodyPr vert="horz" lIns="91440" tIns="45720" rIns="91440" bIns="45720" rtlCol="0" anchor="ctr">
            <a:normAutofit/>
          </a:bodyPr>
          <a:lstStyle/>
          <a:p>
            <a:pPr algn="ctr">
              <a:lnSpc>
                <a:spcPct val="90000"/>
              </a:lnSpc>
              <a:spcBef>
                <a:spcPct val="0"/>
              </a:spcBef>
            </a:pPr>
            <a:r>
              <a:rPr lang="en-US" sz="3000" b="1" dirty="0">
                <a:solidFill>
                  <a:schemeClr val="tx2"/>
                </a:solidFill>
                <a:ea typeface="+mj-ea"/>
                <a:cs typeface="+mj-cs"/>
              </a:rPr>
              <a:t>Commercial Terms &amp; Conditions</a:t>
            </a:r>
          </a:p>
        </p:txBody>
      </p:sp>
      <p:sp>
        <p:nvSpPr>
          <p:cNvPr id="5" name="TextBox 4"/>
          <p:cNvSpPr txBox="1"/>
          <p:nvPr/>
        </p:nvSpPr>
        <p:spPr>
          <a:xfrm>
            <a:off x="882886" y="1675791"/>
            <a:ext cx="10426227" cy="3621504"/>
          </a:xfrm>
          <a:prstGeom prst="rect">
            <a:avLst/>
          </a:prstGeom>
          <a:noFill/>
        </p:spPr>
        <p:txBody>
          <a:bodyPr wrap="square" rtlCol="0">
            <a:spAutoFit/>
          </a:bodyPr>
          <a:lstStyle/>
          <a:p>
            <a:pPr marL="285750" indent="-285750">
              <a:spcAft>
                <a:spcPts val="200"/>
              </a:spcAft>
              <a:buFont typeface="Arial" panose="020B0604020202020204" pitchFamily="34" charset="0"/>
              <a:buChar char="•"/>
              <a:defRPr/>
            </a:pPr>
            <a:r>
              <a:rPr lang="en-US" dirty="0"/>
              <a:t>Client is responsible for providing venue, conference facilities, AV equipment.</a:t>
            </a:r>
          </a:p>
          <a:p>
            <a:pPr marL="285750" indent="-285750">
              <a:spcAft>
                <a:spcPts val="200"/>
              </a:spcAft>
              <a:buFont typeface="Arial" panose="020B0604020202020204" pitchFamily="34" charset="0"/>
              <a:buChar char="•"/>
              <a:defRPr/>
            </a:pPr>
            <a:r>
              <a:rPr lang="en-US" dirty="0"/>
              <a:t>Travel outside Delhi NCR - Air, stay &amp; airport/ venue cab transfers to be taken care by the client. </a:t>
            </a:r>
          </a:p>
          <a:p>
            <a:pPr marL="285750" indent="-285750">
              <a:spcAft>
                <a:spcPts val="200"/>
              </a:spcAft>
              <a:buFont typeface="Arial" panose="020B0604020202020204" pitchFamily="34" charset="0"/>
              <a:buChar char="•"/>
              <a:defRPr/>
            </a:pPr>
            <a:r>
              <a:rPr lang="en-US" dirty="0"/>
              <a:t>Travel inside Delhi NCR - at Rs. 12.00 Per Km.</a:t>
            </a:r>
          </a:p>
          <a:p>
            <a:pPr marL="285750" indent="-285750">
              <a:spcAft>
                <a:spcPts val="200"/>
              </a:spcAft>
              <a:buFont typeface="Arial" panose="020B0604020202020204" pitchFamily="34" charset="0"/>
              <a:buChar char="•"/>
              <a:defRPr/>
            </a:pPr>
            <a:r>
              <a:rPr lang="en-US" dirty="0"/>
              <a:t>Not inclusive of applicable taxes (GST)</a:t>
            </a:r>
          </a:p>
          <a:p>
            <a:pPr marL="285750" indent="-285750">
              <a:spcAft>
                <a:spcPts val="200"/>
              </a:spcAft>
              <a:buFont typeface="Arial" panose="020B0604020202020204" pitchFamily="34" charset="0"/>
              <a:buChar char="•"/>
              <a:defRPr/>
            </a:pPr>
            <a:r>
              <a:rPr lang="en-US" dirty="0"/>
              <a:t>A commercial contract will be signed before the execution of the project. </a:t>
            </a:r>
          </a:p>
          <a:p>
            <a:pPr marL="285750" indent="-285750">
              <a:spcAft>
                <a:spcPts val="200"/>
              </a:spcAft>
              <a:buFont typeface="Arial" panose="020B0604020202020204" pitchFamily="34" charset="0"/>
              <a:buChar char="•"/>
              <a:defRPr/>
            </a:pPr>
            <a:r>
              <a:rPr lang="en-US" dirty="0"/>
              <a:t>50% of cancellation fee will be charged on any cancellation or postponements that occur within 3 to 20 working days of the confirmed date of delivery. </a:t>
            </a:r>
          </a:p>
          <a:p>
            <a:pPr marL="285750" indent="-285750">
              <a:spcAft>
                <a:spcPts val="200"/>
              </a:spcAft>
              <a:buFont typeface="Arial" panose="020B0604020202020204" pitchFamily="34" charset="0"/>
              <a:buChar char="•"/>
              <a:defRPr/>
            </a:pPr>
            <a:r>
              <a:rPr lang="en-US" dirty="0"/>
              <a:t>100% of cancellation fee will be charged on any cancellation or postponements that occur within 0 to 2 working days of the confirmed date of delivery.</a:t>
            </a:r>
          </a:p>
          <a:p>
            <a:pPr marL="285750" indent="-285750">
              <a:spcAft>
                <a:spcPts val="200"/>
              </a:spcAft>
              <a:buFont typeface="Arial" panose="020B0604020202020204" pitchFamily="34" charset="0"/>
              <a:buChar char="•"/>
              <a:defRPr/>
            </a:pPr>
            <a:r>
              <a:rPr lang="en-US" dirty="0"/>
              <a:t>The above commercials are valid till the 31</a:t>
            </a:r>
            <a:r>
              <a:rPr lang="en-US" baseline="30000" dirty="0"/>
              <a:t>st</a:t>
            </a:r>
            <a:r>
              <a:rPr lang="en-US" dirty="0"/>
              <a:t> March, 2018</a:t>
            </a:r>
          </a:p>
          <a:p>
            <a:pPr marL="285750" indent="-285750">
              <a:spcAft>
                <a:spcPts val="200"/>
              </a:spcAft>
              <a:buFont typeface="Arial" panose="020B0604020202020204" pitchFamily="34" charset="0"/>
              <a:buChar char="•"/>
              <a:defRPr/>
            </a:pPr>
            <a:r>
              <a:rPr lang="en-US" dirty="0"/>
              <a:t>Contracts, legal &amp; accounting paperwork (including billing &amp; payments) will be in the name of “Life Strategies Humancare Pvt. Ltd.”  </a:t>
            </a:r>
          </a:p>
        </p:txBody>
      </p:sp>
      <p:sp>
        <p:nvSpPr>
          <p:cNvPr id="3" name="Slide Number Placeholder 2">
            <a:extLst>
              <a:ext uri="{FF2B5EF4-FFF2-40B4-BE49-F238E27FC236}">
                <a16:creationId xmlns:a16="http://schemas.microsoft.com/office/drawing/2014/main" id="{2CC7A8A0-03B7-413A-9C8C-3D90E2F4FF61}"/>
              </a:ext>
            </a:extLst>
          </p:cNvPr>
          <p:cNvSpPr>
            <a:spLocks noGrp="1"/>
          </p:cNvSpPr>
          <p:nvPr>
            <p:ph type="sldNum" sz="quarter" idx="12"/>
          </p:nvPr>
        </p:nvSpPr>
        <p:spPr/>
        <p:txBody>
          <a:bodyPr/>
          <a:lstStyle/>
          <a:p>
            <a:fld id="{F4652AEB-57D9-4684-B09D-68309EC08B29}" type="slidenum">
              <a:rPr lang="en-US" smtClean="0"/>
              <a:t>5</a:t>
            </a:fld>
            <a:endParaRPr lang="en-US"/>
          </a:p>
        </p:txBody>
      </p:sp>
    </p:spTree>
    <p:extLst>
      <p:ext uri="{BB962C8B-B14F-4D97-AF65-F5344CB8AC3E}">
        <p14:creationId xmlns:p14="http://schemas.microsoft.com/office/powerpoint/2010/main" val="67572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F6AFC5-2AF6-4487-B170-67BFF8B0520A}"/>
              </a:ext>
            </a:extLst>
          </p:cNvPr>
          <p:cNvSpPr/>
          <p:nvPr/>
        </p:nvSpPr>
        <p:spPr>
          <a:xfrm>
            <a:off x="0" y="0"/>
            <a:ext cx="12192000" cy="914400"/>
          </a:xfrm>
          <a:prstGeom prst="rect">
            <a:avLst/>
          </a:prstGeom>
          <a:solidFill>
            <a:schemeClr val="accent2"/>
          </a:solidFill>
        </p:spPr>
        <p:txBody>
          <a:bodyPr vert="horz" lIns="91440" tIns="45720" rIns="91440" bIns="45720" rtlCol="0" anchor="ctr">
            <a:normAutofit/>
          </a:bodyPr>
          <a:lstStyle/>
          <a:p>
            <a:pPr algn="ctr">
              <a:lnSpc>
                <a:spcPct val="90000"/>
              </a:lnSpc>
              <a:spcBef>
                <a:spcPct val="0"/>
              </a:spcBef>
            </a:pPr>
            <a:r>
              <a:rPr lang="en-US" sz="3000" b="1" dirty="0">
                <a:solidFill>
                  <a:schemeClr val="tx2"/>
                </a:solidFill>
                <a:ea typeface="+mj-ea"/>
                <a:cs typeface="+mj-cs"/>
              </a:rPr>
              <a:t>Program Timelines</a:t>
            </a:r>
          </a:p>
        </p:txBody>
      </p:sp>
      <p:graphicFrame>
        <p:nvGraphicFramePr>
          <p:cNvPr id="3" name="Table 2">
            <a:extLst>
              <a:ext uri="{FF2B5EF4-FFF2-40B4-BE49-F238E27FC236}">
                <a16:creationId xmlns:a16="http://schemas.microsoft.com/office/drawing/2014/main" id="{4FF5FF90-1523-46F2-A374-0D63696F83E5}"/>
              </a:ext>
            </a:extLst>
          </p:cNvPr>
          <p:cNvGraphicFramePr>
            <a:graphicFrameLocks noGrp="1"/>
          </p:cNvGraphicFramePr>
          <p:nvPr>
            <p:extLst>
              <p:ext uri="{D42A27DB-BD31-4B8C-83A1-F6EECF244321}">
                <p14:modId xmlns:p14="http://schemas.microsoft.com/office/powerpoint/2010/main" val="835711561"/>
              </p:ext>
            </p:extLst>
          </p:nvPr>
        </p:nvGraphicFramePr>
        <p:xfrm>
          <a:off x="2032000" y="2182706"/>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172226595"/>
                    </a:ext>
                  </a:extLst>
                </a:gridCol>
                <a:gridCol w="4064000">
                  <a:extLst>
                    <a:ext uri="{9D8B030D-6E8A-4147-A177-3AD203B41FA5}">
                      <a16:colId xmlns:a16="http://schemas.microsoft.com/office/drawing/2014/main" val="1664480428"/>
                    </a:ext>
                  </a:extLst>
                </a:gridCol>
              </a:tblGrid>
              <a:tr h="370840">
                <a:tc>
                  <a:txBody>
                    <a:bodyPr/>
                    <a:lstStyle/>
                    <a:p>
                      <a:r>
                        <a:rPr lang="en-US" dirty="0"/>
                        <a:t>Day, Date</a:t>
                      </a:r>
                    </a:p>
                  </a:txBody>
                  <a:tcPr/>
                </a:tc>
                <a:tc>
                  <a:txBody>
                    <a:bodyPr/>
                    <a:lstStyle/>
                    <a:p>
                      <a:r>
                        <a:rPr lang="en-US" dirty="0"/>
                        <a:t>Activity</a:t>
                      </a:r>
                    </a:p>
                  </a:txBody>
                  <a:tcPr/>
                </a:tc>
                <a:extLst>
                  <a:ext uri="{0D108BD9-81ED-4DB2-BD59-A6C34878D82A}">
                    <a16:rowId xmlns:a16="http://schemas.microsoft.com/office/drawing/2014/main" val="3434804750"/>
                  </a:ext>
                </a:extLst>
              </a:tr>
              <a:tr h="370840">
                <a:tc>
                  <a:txBody>
                    <a:bodyPr/>
                    <a:lstStyle/>
                    <a:p>
                      <a:r>
                        <a:rPr lang="en-US" dirty="0"/>
                        <a:t>Thursday, 28</a:t>
                      </a:r>
                      <a:r>
                        <a:rPr lang="en-US" baseline="30000" dirty="0"/>
                        <a:t>th</a:t>
                      </a:r>
                      <a:r>
                        <a:rPr lang="en-US" dirty="0"/>
                        <a:t> September</a:t>
                      </a:r>
                    </a:p>
                  </a:txBody>
                  <a:tcPr/>
                </a:tc>
                <a:tc>
                  <a:txBody>
                    <a:bodyPr/>
                    <a:lstStyle/>
                    <a:p>
                      <a:r>
                        <a:rPr lang="en-US" dirty="0"/>
                        <a:t>Diagnosis</a:t>
                      </a:r>
                    </a:p>
                  </a:txBody>
                  <a:tcPr/>
                </a:tc>
                <a:extLst>
                  <a:ext uri="{0D108BD9-81ED-4DB2-BD59-A6C34878D82A}">
                    <a16:rowId xmlns:a16="http://schemas.microsoft.com/office/drawing/2014/main" val="1410523244"/>
                  </a:ext>
                </a:extLst>
              </a:tr>
              <a:tr h="370840">
                <a:tc>
                  <a:txBody>
                    <a:bodyPr/>
                    <a:lstStyle/>
                    <a:p>
                      <a:r>
                        <a:rPr lang="en-US" dirty="0"/>
                        <a:t>29th September, Wednesday</a:t>
                      </a:r>
                    </a:p>
                  </a:txBody>
                  <a:tcPr/>
                </a:tc>
                <a:tc>
                  <a:txBody>
                    <a:bodyPr/>
                    <a:lstStyle/>
                    <a:p>
                      <a:r>
                        <a:rPr lang="en-US" dirty="0"/>
                        <a:t>Design</a:t>
                      </a:r>
                    </a:p>
                  </a:txBody>
                  <a:tcPr/>
                </a:tc>
                <a:extLst>
                  <a:ext uri="{0D108BD9-81ED-4DB2-BD59-A6C34878D82A}">
                    <a16:rowId xmlns:a16="http://schemas.microsoft.com/office/drawing/2014/main" val="1676608586"/>
                  </a:ext>
                </a:extLst>
              </a:tr>
              <a:tr h="370840">
                <a:tc>
                  <a:txBody>
                    <a:bodyPr/>
                    <a:lstStyle/>
                    <a:p>
                      <a:r>
                        <a:rPr lang="en-US" dirty="0"/>
                        <a:t>6</a:t>
                      </a:r>
                      <a:r>
                        <a:rPr lang="en-US" baseline="30000" dirty="0"/>
                        <a:t>th</a:t>
                      </a:r>
                      <a:r>
                        <a:rPr lang="en-US" dirty="0"/>
                        <a:t> October, Friday</a:t>
                      </a:r>
                    </a:p>
                  </a:txBody>
                  <a:tcPr/>
                </a:tc>
                <a:tc>
                  <a:txBody>
                    <a:bodyPr/>
                    <a:lstStyle/>
                    <a:p>
                      <a:r>
                        <a:rPr lang="en-US" dirty="0"/>
                        <a:t>Delivery</a:t>
                      </a:r>
                    </a:p>
                  </a:txBody>
                  <a:tcPr/>
                </a:tc>
                <a:extLst>
                  <a:ext uri="{0D108BD9-81ED-4DB2-BD59-A6C34878D82A}">
                    <a16:rowId xmlns:a16="http://schemas.microsoft.com/office/drawing/2014/main" val="4036343287"/>
                  </a:ext>
                </a:extLst>
              </a:tr>
            </a:tbl>
          </a:graphicData>
        </a:graphic>
      </p:graphicFrame>
    </p:spTree>
    <p:extLst>
      <p:ext uri="{BB962C8B-B14F-4D97-AF65-F5344CB8AC3E}">
        <p14:creationId xmlns:p14="http://schemas.microsoft.com/office/powerpoint/2010/main" val="28045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691</Words>
  <Application>Microsoft Office PowerPoint</Application>
  <PresentationFormat>Widescreen</PresentationFormat>
  <Paragraphs>71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created xsi:type="dcterms:W3CDTF">2017-09-11T06:05:58Z</dcterms:created>
  <dcterms:modified xsi:type="dcterms:W3CDTF">2017-09-30T11:18:34Z</dcterms:modified>
</cp:coreProperties>
</file>