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9" r:id="rId4"/>
    <p:sldId id="275" r:id="rId5"/>
    <p:sldId id="276" r:id="rId6"/>
    <p:sldId id="285" r:id="rId7"/>
    <p:sldId id="286" r:id="rId8"/>
    <p:sldId id="277" r:id="rId9"/>
    <p:sldId id="279" r:id="rId10"/>
    <p:sldId id="274" r:id="rId11"/>
    <p:sldId id="281" r:id="rId12"/>
    <p:sldId id="284" r:id="rId13"/>
    <p:sldId id="282"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A62C9D-CF6F-4FA6-9106-C74BAA95C9F8}"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52AEB-57D9-4684-B09D-68309EC08B29}" type="slidenum">
              <a:rPr lang="en-US" smtClean="0"/>
              <a:t>‹#›</a:t>
            </a:fld>
            <a:endParaRPr lang="en-US"/>
          </a:p>
        </p:txBody>
      </p:sp>
    </p:spTree>
    <p:extLst>
      <p:ext uri="{BB962C8B-B14F-4D97-AF65-F5344CB8AC3E}">
        <p14:creationId xmlns:p14="http://schemas.microsoft.com/office/powerpoint/2010/main" val="126890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62C9D-CF6F-4FA6-9106-C74BAA95C9F8}"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52AEB-57D9-4684-B09D-68309EC08B29}" type="slidenum">
              <a:rPr lang="en-US" smtClean="0"/>
              <a:t>‹#›</a:t>
            </a:fld>
            <a:endParaRPr lang="en-US"/>
          </a:p>
        </p:txBody>
      </p:sp>
    </p:spTree>
    <p:extLst>
      <p:ext uri="{BB962C8B-B14F-4D97-AF65-F5344CB8AC3E}">
        <p14:creationId xmlns:p14="http://schemas.microsoft.com/office/powerpoint/2010/main" val="762295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62C9D-CF6F-4FA6-9106-C74BAA95C9F8}"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52AEB-57D9-4684-B09D-68309EC08B29}" type="slidenum">
              <a:rPr lang="en-US" smtClean="0"/>
              <a:t>‹#›</a:t>
            </a:fld>
            <a:endParaRPr lang="en-US"/>
          </a:p>
        </p:txBody>
      </p:sp>
    </p:spTree>
    <p:extLst>
      <p:ext uri="{BB962C8B-B14F-4D97-AF65-F5344CB8AC3E}">
        <p14:creationId xmlns:p14="http://schemas.microsoft.com/office/powerpoint/2010/main" val="3965766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62C9D-CF6F-4FA6-9106-C74BAA95C9F8}"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52AEB-57D9-4684-B09D-68309EC08B29}" type="slidenum">
              <a:rPr lang="en-US" smtClean="0"/>
              <a:t>‹#›</a:t>
            </a:fld>
            <a:endParaRPr lang="en-US"/>
          </a:p>
        </p:txBody>
      </p:sp>
    </p:spTree>
    <p:extLst>
      <p:ext uri="{BB962C8B-B14F-4D97-AF65-F5344CB8AC3E}">
        <p14:creationId xmlns:p14="http://schemas.microsoft.com/office/powerpoint/2010/main" val="195752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A62C9D-CF6F-4FA6-9106-C74BAA95C9F8}"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52AEB-57D9-4684-B09D-68309EC08B29}" type="slidenum">
              <a:rPr lang="en-US" smtClean="0"/>
              <a:t>‹#›</a:t>
            </a:fld>
            <a:endParaRPr lang="en-US"/>
          </a:p>
        </p:txBody>
      </p:sp>
    </p:spTree>
    <p:extLst>
      <p:ext uri="{BB962C8B-B14F-4D97-AF65-F5344CB8AC3E}">
        <p14:creationId xmlns:p14="http://schemas.microsoft.com/office/powerpoint/2010/main" val="2789896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A62C9D-CF6F-4FA6-9106-C74BAA95C9F8}"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52AEB-57D9-4684-B09D-68309EC08B29}" type="slidenum">
              <a:rPr lang="en-US" smtClean="0"/>
              <a:t>‹#›</a:t>
            </a:fld>
            <a:endParaRPr lang="en-US"/>
          </a:p>
        </p:txBody>
      </p:sp>
    </p:spTree>
    <p:extLst>
      <p:ext uri="{BB962C8B-B14F-4D97-AF65-F5344CB8AC3E}">
        <p14:creationId xmlns:p14="http://schemas.microsoft.com/office/powerpoint/2010/main" val="27270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A62C9D-CF6F-4FA6-9106-C74BAA95C9F8}" type="datetimeFigureOut">
              <a:rPr lang="en-US" smtClean="0"/>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52AEB-57D9-4684-B09D-68309EC08B29}" type="slidenum">
              <a:rPr lang="en-US" smtClean="0"/>
              <a:t>‹#›</a:t>
            </a:fld>
            <a:endParaRPr lang="en-US"/>
          </a:p>
        </p:txBody>
      </p:sp>
    </p:spTree>
    <p:extLst>
      <p:ext uri="{BB962C8B-B14F-4D97-AF65-F5344CB8AC3E}">
        <p14:creationId xmlns:p14="http://schemas.microsoft.com/office/powerpoint/2010/main" val="384103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A62C9D-CF6F-4FA6-9106-C74BAA95C9F8}" type="datetimeFigureOut">
              <a:rPr lang="en-US" smtClean="0"/>
              <a:t>6/13/2017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52AEB-57D9-4684-B09D-68309EC08B29}" type="slidenum">
              <a:rPr lang="en-US" smtClean="0"/>
              <a:t>‹#›</a:t>
            </a:fld>
            <a:endParaRPr lang="en-US"/>
          </a:p>
        </p:txBody>
      </p:sp>
    </p:spTree>
    <p:extLst>
      <p:ext uri="{BB962C8B-B14F-4D97-AF65-F5344CB8AC3E}">
        <p14:creationId xmlns:p14="http://schemas.microsoft.com/office/powerpoint/2010/main" val="144488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62C9D-CF6F-4FA6-9106-C74BAA95C9F8}" type="datetimeFigureOut">
              <a:rPr lang="en-US" smtClean="0"/>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652AEB-57D9-4684-B09D-68309EC08B29}" type="slidenum">
              <a:rPr lang="en-US" smtClean="0"/>
              <a:t>‹#›</a:t>
            </a:fld>
            <a:endParaRPr lang="en-US"/>
          </a:p>
        </p:txBody>
      </p:sp>
    </p:spTree>
    <p:extLst>
      <p:ext uri="{BB962C8B-B14F-4D97-AF65-F5344CB8AC3E}">
        <p14:creationId xmlns:p14="http://schemas.microsoft.com/office/powerpoint/2010/main" val="1765110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62C9D-CF6F-4FA6-9106-C74BAA95C9F8}"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52AEB-57D9-4684-B09D-68309EC08B29}" type="slidenum">
              <a:rPr lang="en-US" smtClean="0"/>
              <a:t>‹#›</a:t>
            </a:fld>
            <a:endParaRPr lang="en-US"/>
          </a:p>
        </p:txBody>
      </p:sp>
    </p:spTree>
    <p:extLst>
      <p:ext uri="{BB962C8B-B14F-4D97-AF65-F5344CB8AC3E}">
        <p14:creationId xmlns:p14="http://schemas.microsoft.com/office/powerpoint/2010/main" val="273218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62C9D-CF6F-4FA6-9106-C74BAA95C9F8}"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52AEB-57D9-4684-B09D-68309EC08B29}" type="slidenum">
              <a:rPr lang="en-US" smtClean="0"/>
              <a:t>‹#›</a:t>
            </a:fld>
            <a:endParaRPr lang="en-US"/>
          </a:p>
        </p:txBody>
      </p:sp>
    </p:spTree>
    <p:extLst>
      <p:ext uri="{BB962C8B-B14F-4D97-AF65-F5344CB8AC3E}">
        <p14:creationId xmlns:p14="http://schemas.microsoft.com/office/powerpoint/2010/main" val="63071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62C9D-CF6F-4FA6-9106-C74BAA95C9F8}" type="datetimeFigureOut">
              <a:rPr lang="en-US" smtClean="0"/>
              <a:t>6/13/2017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52AEB-57D9-4684-B09D-68309EC08B29}" type="slidenum">
              <a:rPr lang="en-US" smtClean="0"/>
              <a:t>‹#›</a:t>
            </a:fld>
            <a:endParaRPr lang="en-US"/>
          </a:p>
        </p:txBody>
      </p:sp>
    </p:spTree>
    <p:extLst>
      <p:ext uri="{BB962C8B-B14F-4D97-AF65-F5344CB8AC3E}">
        <p14:creationId xmlns:p14="http://schemas.microsoft.com/office/powerpoint/2010/main" val="251709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mailto:varunh@maynardleigh.in"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78881" y="4553705"/>
            <a:ext cx="7234238" cy="1938992"/>
          </a:xfrm>
          <a:prstGeom prst="rect">
            <a:avLst/>
          </a:prstGeom>
        </p:spPr>
        <p:txBody>
          <a:bodyPr wrap="square">
            <a:spAutoFit/>
          </a:bodyPr>
          <a:lstStyle/>
          <a:p>
            <a:pPr algn="ctr">
              <a:defRPr/>
            </a:pPr>
            <a:r>
              <a:rPr lang="en-US" sz="2400" b="1" dirty="0" smtClean="0"/>
              <a:t>Shake-up, Wake-up</a:t>
            </a:r>
          </a:p>
          <a:p>
            <a:pPr algn="ctr">
              <a:defRPr/>
            </a:pPr>
            <a:endParaRPr lang="en-US" sz="1600" b="1" dirty="0"/>
          </a:p>
          <a:p>
            <a:pPr algn="ctr">
              <a:defRPr/>
            </a:pPr>
            <a:r>
              <a:rPr lang="en-US" sz="1600" i="1" dirty="0" smtClean="0"/>
              <a:t>The Vital Leader workshop journey provides a direct and hand-on approach to </a:t>
            </a:r>
            <a:r>
              <a:rPr lang="en-US" sz="1600" b="1" i="1" dirty="0" smtClean="0"/>
              <a:t>effective leadership and people management</a:t>
            </a:r>
          </a:p>
          <a:p>
            <a:pPr algn="ctr">
              <a:defRPr/>
            </a:pPr>
            <a:endParaRPr lang="en-US" sz="1600" i="1" dirty="0"/>
          </a:p>
          <a:p>
            <a:pPr algn="ctr">
              <a:defRPr/>
            </a:pPr>
            <a:r>
              <a:rPr lang="en-US" sz="1600" i="1" dirty="0" smtClean="0"/>
              <a:t>This Masterclass is a rare and demanding way of exploring limits in a safe yet challenging environment</a:t>
            </a:r>
            <a:endParaRPr lang="en-US" sz="1600" i="1"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5511" b="25547"/>
          <a:stretch/>
        </p:blipFill>
        <p:spPr>
          <a:xfrm>
            <a:off x="366073" y="5959916"/>
            <a:ext cx="2112808" cy="517017"/>
          </a:xfrm>
          <a:prstGeom prst="rect">
            <a:avLst/>
          </a:prstGeom>
        </p:spPr>
      </p:pic>
      <p:pic>
        <p:nvPicPr>
          <p:cNvPr id="7"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16297" t="21551" r="20514" b="18120"/>
          <a:stretch/>
        </p:blipFill>
        <p:spPr bwMode="auto">
          <a:xfrm>
            <a:off x="10690394" y="5462591"/>
            <a:ext cx="1228164" cy="117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Varun\Dropbox\Artwork For MLA India - Branding 2016\Course Outline Banners\New Banners\Leadership-Vital-Leader (2).jpg"/>
          <p:cNvPicPr>
            <a:picLocks noChangeAspect="1" noChangeArrowheads="1"/>
          </p:cNvPicPr>
          <p:nvPr/>
        </p:nvPicPr>
        <p:blipFill rotWithShape="1">
          <a:blip r:embed="rId4">
            <a:extLst>
              <a:ext uri="{28A0092B-C50C-407E-A947-70E740481C1C}">
                <a14:useLocalDpi xmlns:a14="http://schemas.microsoft.com/office/drawing/2010/main" val="0"/>
              </a:ext>
            </a:extLst>
          </a:blip>
          <a:srcRect l="30775" r="13699"/>
          <a:stretch/>
        </p:blipFill>
        <p:spPr bwMode="auto">
          <a:xfrm>
            <a:off x="3725517" y="749823"/>
            <a:ext cx="4740966" cy="3458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904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Tentative Commercial Investment Cost (</a:t>
            </a:r>
            <a:r>
              <a:rPr lang="en-US" sz="3200" i="1" dirty="0" smtClean="0"/>
              <a:t>for Vital Leader</a:t>
            </a:r>
            <a:r>
              <a:rPr lang="en-US" sz="3200" dirty="0" smtClean="0"/>
              <a:t>)</a:t>
            </a:r>
            <a:endParaRPr lang="en-US" sz="3200" dirty="0"/>
          </a:p>
        </p:txBody>
      </p:sp>
      <p:graphicFrame>
        <p:nvGraphicFramePr>
          <p:cNvPr id="13" name="Table 12"/>
          <p:cNvGraphicFramePr>
            <a:graphicFrameLocks noGrp="1"/>
          </p:cNvGraphicFramePr>
          <p:nvPr>
            <p:extLst>
              <p:ext uri="{D42A27DB-BD31-4B8C-83A1-F6EECF244321}">
                <p14:modId xmlns:p14="http://schemas.microsoft.com/office/powerpoint/2010/main" val="2445876686"/>
              </p:ext>
            </p:extLst>
          </p:nvPr>
        </p:nvGraphicFramePr>
        <p:xfrm>
          <a:off x="471055" y="1071419"/>
          <a:ext cx="11249889" cy="3905303"/>
        </p:xfrm>
        <a:graphic>
          <a:graphicData uri="http://schemas.openxmlformats.org/drawingml/2006/table">
            <a:tbl>
              <a:tblPr>
                <a:tableStyleId>{BC89EF96-8CEA-46FF-86C4-4CE0E7609802}</a:tableStyleId>
              </a:tblPr>
              <a:tblGrid>
                <a:gridCol w="5331702">
                  <a:extLst>
                    <a:ext uri="{9D8B030D-6E8A-4147-A177-3AD203B41FA5}">
                      <a16:colId xmlns="" xmlns:a16="http://schemas.microsoft.com/office/drawing/2014/main" val="20000"/>
                    </a:ext>
                  </a:extLst>
                </a:gridCol>
                <a:gridCol w="3643329">
                  <a:extLst>
                    <a:ext uri="{9D8B030D-6E8A-4147-A177-3AD203B41FA5}">
                      <a16:colId xmlns="" xmlns:a16="http://schemas.microsoft.com/office/drawing/2014/main" val="20001"/>
                    </a:ext>
                  </a:extLst>
                </a:gridCol>
                <a:gridCol w="2274858">
                  <a:extLst>
                    <a:ext uri="{9D8B030D-6E8A-4147-A177-3AD203B41FA5}">
                      <a16:colId xmlns="" xmlns:a16="http://schemas.microsoft.com/office/drawing/2014/main" val="20002"/>
                    </a:ext>
                  </a:extLst>
                </a:gridCol>
              </a:tblGrid>
              <a:tr h="393026">
                <a:tc gridSpan="3">
                  <a:txBody>
                    <a:bodyPr/>
                    <a:lstStyle/>
                    <a:p>
                      <a:pPr algn="ctr" fontAlgn="ctr"/>
                      <a:r>
                        <a:rPr lang="en-US" sz="1600" u="sng" strike="noStrike" dirty="0">
                          <a:effectLst/>
                          <a:latin typeface="+mj-lt"/>
                        </a:rPr>
                        <a:t>Diagnose &amp; Design (For the whole Intervention)</a:t>
                      </a:r>
                      <a:endParaRPr lang="en-US" sz="1600" b="1" i="0" u="sng" strike="noStrike" dirty="0">
                        <a:solidFill>
                          <a:schemeClr val="bg1"/>
                        </a:solidFill>
                        <a:effectLst/>
                        <a:latin typeface="+mj-lt"/>
                      </a:endParaRPr>
                    </a:p>
                  </a:txBody>
                  <a:tcPr marL="8532" marR="8532" marT="8532" marB="0" anchor="ct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622772">
                <a:tc>
                  <a:txBody>
                    <a:bodyPr/>
                    <a:lstStyle/>
                    <a:p>
                      <a:pPr algn="ctr" fontAlgn="ctr"/>
                      <a:r>
                        <a:rPr lang="en-US" sz="1300" u="none" strike="noStrike" dirty="0">
                          <a:effectLst/>
                          <a:latin typeface="+mj-lt"/>
                        </a:rPr>
                        <a:t>One</a:t>
                      </a:r>
                      <a:r>
                        <a:rPr lang="en-US" sz="1300" u="none" strike="noStrike" baseline="0" dirty="0">
                          <a:effectLst/>
                          <a:latin typeface="+mj-lt"/>
                        </a:rPr>
                        <a:t> Day Diagnostic </a:t>
                      </a:r>
                      <a:r>
                        <a:rPr lang="en-US" sz="1300" u="none" strike="noStrike" baseline="0" dirty="0" smtClean="0">
                          <a:effectLst/>
                          <a:latin typeface="+mj-lt"/>
                        </a:rPr>
                        <a:t>Interviews</a:t>
                      </a:r>
                      <a:endParaRPr lang="en-US" sz="1300" u="none" strike="noStrike" baseline="0" dirty="0">
                        <a:effectLst/>
                        <a:latin typeface="+mj-lt"/>
                      </a:endParaRPr>
                    </a:p>
                    <a:p>
                      <a:pPr algn="ctr" fontAlgn="ctr"/>
                      <a:r>
                        <a:rPr lang="en-US" sz="1300" u="none" strike="noStrike" dirty="0" smtClean="0">
                          <a:effectLst/>
                          <a:latin typeface="+mj-lt"/>
                        </a:rPr>
                        <a:t>Half-Day </a:t>
                      </a:r>
                      <a:r>
                        <a:rPr lang="en-US" sz="1300" u="none" strike="noStrike" dirty="0" smtClean="0">
                          <a:effectLst/>
                          <a:latin typeface="+mj-lt"/>
                        </a:rPr>
                        <a:t>Design</a:t>
                      </a:r>
                      <a:r>
                        <a:rPr lang="en-US" sz="1300" u="none" strike="noStrike" baseline="0" dirty="0" smtClean="0">
                          <a:effectLst/>
                          <a:latin typeface="+mj-lt"/>
                        </a:rPr>
                        <a:t> </a:t>
                      </a:r>
                      <a:r>
                        <a:rPr lang="en-US" sz="1300" u="none" strike="noStrike" dirty="0" smtClean="0">
                          <a:effectLst/>
                          <a:latin typeface="+mj-lt"/>
                        </a:rPr>
                        <a:t>Customization (Creating a report, customizing design)</a:t>
                      </a:r>
                      <a:endParaRPr lang="en-US" sz="1300" b="0" i="0" u="none" strike="noStrike" dirty="0">
                        <a:solidFill>
                          <a:schemeClr val="bg1"/>
                        </a:solidFill>
                        <a:effectLst/>
                        <a:latin typeface="+mj-lt"/>
                      </a:endParaRPr>
                    </a:p>
                  </a:txBody>
                  <a:tcPr marL="8532" marR="8532" marT="8532" marB="0" anchor="ctr"/>
                </a:tc>
                <a:tc gridSpan="2">
                  <a:txBody>
                    <a:bodyPr/>
                    <a:lstStyle/>
                    <a:p>
                      <a:pPr algn="ctr" fontAlgn="t"/>
                      <a:endParaRPr lang="en-US" sz="1300" u="none" strike="noStrike" dirty="0">
                        <a:effectLst/>
                        <a:latin typeface="+mj-lt"/>
                      </a:endParaRPr>
                    </a:p>
                    <a:p>
                      <a:pPr algn="ctr" fontAlgn="t"/>
                      <a:r>
                        <a:rPr lang="en-US" sz="1300" u="none" strike="noStrike" dirty="0">
                          <a:effectLst/>
                          <a:latin typeface="+mj-lt"/>
                        </a:rPr>
                        <a:t>INR 75,000/- (One time charge)</a:t>
                      </a:r>
                    </a:p>
                    <a:p>
                      <a:pPr marL="0" marR="0" indent="0" algn="ctr" defTabSz="914400" rtl="0" eaLnBrk="1" fontAlgn="t" latinLnBrk="0" hangingPunct="1">
                        <a:lnSpc>
                          <a:spcPct val="100000"/>
                        </a:lnSpc>
                        <a:spcBef>
                          <a:spcPts val="0"/>
                        </a:spcBef>
                        <a:spcAft>
                          <a:spcPts val="0"/>
                        </a:spcAft>
                        <a:buClrTx/>
                        <a:buSzTx/>
                        <a:buFontTx/>
                        <a:buNone/>
                        <a:tabLst/>
                        <a:defRPr/>
                      </a:pPr>
                      <a:r>
                        <a:rPr lang="en-US" sz="1300" u="none" strike="noStrike" dirty="0">
                          <a:effectLst/>
                          <a:latin typeface="+mj-lt"/>
                        </a:rPr>
                        <a:t>INR 46,000/- (One time charge) </a:t>
                      </a:r>
                    </a:p>
                    <a:p>
                      <a:pPr algn="ctr" fontAlgn="t"/>
                      <a:r>
                        <a:rPr lang="en-US" sz="1300" u="none" strike="noStrike" dirty="0">
                          <a:effectLst/>
                          <a:latin typeface="+mj-lt"/>
                        </a:rPr>
                        <a:t> </a:t>
                      </a:r>
                      <a:endParaRPr lang="en-US" sz="1300" b="0" i="0" u="none" strike="noStrike" dirty="0">
                        <a:solidFill>
                          <a:schemeClr val="bg1"/>
                        </a:solidFill>
                        <a:effectLst/>
                        <a:latin typeface="+mj-lt"/>
                      </a:endParaRPr>
                    </a:p>
                  </a:txBody>
                  <a:tcPr marL="8532" marR="8532" marT="8532" marB="0" anchor="ctr"/>
                </a:tc>
                <a:tc hMerge="1">
                  <a:txBody>
                    <a:bodyPr/>
                    <a:lstStyle/>
                    <a:p>
                      <a:endParaRPr lang="en-US"/>
                    </a:p>
                  </a:txBody>
                  <a:tcPr/>
                </a:tc>
                <a:extLst>
                  <a:ext uri="{0D108BD9-81ED-4DB2-BD59-A6C34878D82A}">
                    <a16:rowId xmlns="" xmlns:a16="http://schemas.microsoft.com/office/drawing/2014/main" val="10001"/>
                  </a:ext>
                </a:extLst>
              </a:tr>
              <a:tr h="361227">
                <a:tc gridSpan="3">
                  <a:txBody>
                    <a:bodyPr/>
                    <a:lstStyle/>
                    <a:p>
                      <a:pPr algn="ctr" fontAlgn="t"/>
                      <a:r>
                        <a:rPr lang="en-US" sz="1600" u="sng" strike="noStrike" dirty="0" smtClean="0">
                          <a:effectLst/>
                          <a:latin typeface="+mj-lt"/>
                        </a:rPr>
                        <a:t>Delivery</a:t>
                      </a:r>
                      <a:r>
                        <a:rPr lang="en-US" sz="1600" u="sng" strike="noStrike" baseline="0" dirty="0" smtClean="0">
                          <a:effectLst/>
                          <a:latin typeface="+mj-lt"/>
                        </a:rPr>
                        <a:t> (Max Participants in Each Batch can be 14)</a:t>
                      </a:r>
                      <a:endParaRPr lang="en-US" sz="1600" b="1" i="0" u="sng" strike="noStrike" dirty="0">
                        <a:solidFill>
                          <a:schemeClr val="bg1"/>
                        </a:solidFill>
                        <a:effectLst/>
                        <a:latin typeface="+mj-lt"/>
                      </a:endParaRPr>
                    </a:p>
                  </a:txBody>
                  <a:tcPr marL="8532" marR="8532" marT="8532" marB="0" anchor="ct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2"/>
                  </a:ext>
                </a:extLst>
              </a:tr>
              <a:tr h="361227">
                <a:tc>
                  <a:txBody>
                    <a:bodyPr/>
                    <a:lstStyle/>
                    <a:p>
                      <a:pPr algn="ctr" fontAlgn="t"/>
                      <a:r>
                        <a:rPr lang="en-US" sz="1400" u="sng" strike="noStrike" dirty="0">
                          <a:effectLst/>
                          <a:latin typeface="+mj-lt"/>
                        </a:rPr>
                        <a:t>Activity </a:t>
                      </a:r>
                      <a:endParaRPr lang="en-US" sz="1400" b="1" i="0" u="sng" strike="noStrike" dirty="0">
                        <a:solidFill>
                          <a:schemeClr val="bg1"/>
                        </a:solidFill>
                        <a:effectLst/>
                        <a:latin typeface="+mj-lt"/>
                      </a:endParaRPr>
                    </a:p>
                  </a:txBody>
                  <a:tcPr marL="8532" marR="8532" marT="8532" marB="0" anchor="ctr"/>
                </a:tc>
                <a:tc>
                  <a:txBody>
                    <a:bodyPr/>
                    <a:lstStyle/>
                    <a:p>
                      <a:pPr algn="ctr" fontAlgn="t"/>
                      <a:r>
                        <a:rPr lang="en-US" sz="1400" u="sng" strike="noStrike" dirty="0" smtClean="0">
                          <a:effectLst/>
                          <a:latin typeface="+mj-lt"/>
                        </a:rPr>
                        <a:t>Investment Rate</a:t>
                      </a:r>
                      <a:endParaRPr lang="en-US" sz="1400" b="1" i="0" u="sng" strike="noStrike" dirty="0">
                        <a:solidFill>
                          <a:schemeClr val="bg1"/>
                        </a:solidFill>
                        <a:effectLst/>
                        <a:latin typeface="+mj-lt"/>
                      </a:endParaRPr>
                    </a:p>
                  </a:txBody>
                  <a:tcPr marL="8532" marR="8532" marT="8532" marB="0" anchor="ctr"/>
                </a:tc>
                <a:tc>
                  <a:txBody>
                    <a:bodyPr/>
                    <a:lstStyle/>
                    <a:p>
                      <a:pPr algn="ctr" fontAlgn="t"/>
                      <a:r>
                        <a:rPr lang="en-US" sz="1400" u="sng" strike="noStrike" kern="1200" dirty="0" smtClean="0">
                          <a:solidFill>
                            <a:schemeClr val="tx1"/>
                          </a:solidFill>
                          <a:effectLst/>
                          <a:latin typeface="+mj-lt"/>
                          <a:ea typeface="+mn-ea"/>
                          <a:cs typeface="+mn-cs"/>
                        </a:rPr>
                        <a:t>Actual Investment</a:t>
                      </a:r>
                      <a:r>
                        <a:rPr lang="en-US" sz="1400" u="sng" strike="noStrike" kern="1200" dirty="0">
                          <a:solidFill>
                            <a:schemeClr val="tx1"/>
                          </a:solidFill>
                          <a:effectLst/>
                          <a:latin typeface="+mj-lt"/>
                          <a:ea typeface="+mn-ea"/>
                          <a:cs typeface="+mn-cs"/>
                        </a:rPr>
                        <a:t> </a:t>
                      </a:r>
                      <a:r>
                        <a:rPr lang="en-US" sz="1400" u="sng" strike="noStrike" kern="1200" dirty="0" smtClean="0">
                          <a:solidFill>
                            <a:schemeClr val="tx1"/>
                          </a:solidFill>
                          <a:effectLst/>
                          <a:latin typeface="+mj-lt"/>
                          <a:ea typeface="+mn-ea"/>
                          <a:cs typeface="+mn-cs"/>
                        </a:rPr>
                        <a:t>Per Batch</a:t>
                      </a:r>
                      <a:endParaRPr lang="en-US" sz="1400" u="sng" strike="noStrike" kern="1200" dirty="0">
                        <a:solidFill>
                          <a:schemeClr val="tx1"/>
                        </a:solidFill>
                        <a:effectLst/>
                        <a:latin typeface="+mj-lt"/>
                        <a:ea typeface="+mn-ea"/>
                        <a:cs typeface="+mn-cs"/>
                      </a:endParaRPr>
                    </a:p>
                  </a:txBody>
                  <a:tcPr marL="8532" marR="8532" marT="8532" marB="0" anchor="ctr"/>
                </a:tc>
                <a:extLst>
                  <a:ext uri="{0D108BD9-81ED-4DB2-BD59-A6C34878D82A}">
                    <a16:rowId xmlns="" xmlns:a16="http://schemas.microsoft.com/office/drawing/2014/main" val="10003"/>
                  </a:ext>
                </a:extLst>
              </a:tr>
              <a:tr h="579363">
                <a:tc>
                  <a:txBody>
                    <a:bodyPr/>
                    <a:lstStyle/>
                    <a:p>
                      <a:pPr algn="ctr" fontAlgn="t"/>
                      <a:r>
                        <a:rPr lang="en-US" sz="1300" b="0" i="0" u="none" strike="noStrike" dirty="0" smtClean="0">
                          <a:solidFill>
                            <a:schemeClr val="tx1"/>
                          </a:solidFill>
                          <a:effectLst/>
                          <a:latin typeface="+mj-lt"/>
                        </a:rPr>
                        <a:t>Professional Fee For Workshop Delivery</a:t>
                      </a:r>
                      <a:endParaRPr lang="en-US" sz="1300" b="0" i="0" u="none" strike="noStrike" dirty="0">
                        <a:solidFill>
                          <a:schemeClr val="tx1"/>
                        </a:solidFill>
                        <a:effectLst/>
                        <a:latin typeface="+mj-lt"/>
                      </a:endParaRPr>
                    </a:p>
                  </a:txBody>
                  <a:tcPr marL="8532" marR="8532" marT="8532" marB="0" anchor="ctr"/>
                </a:tc>
                <a:tc>
                  <a:txBody>
                    <a:bodyPr/>
                    <a:lstStyle/>
                    <a:p>
                      <a:pPr algn="ctr" fontAlgn="t"/>
                      <a:r>
                        <a:rPr lang="en-US" sz="1300" b="0" i="0" u="none" strike="noStrike" dirty="0" smtClean="0">
                          <a:solidFill>
                            <a:schemeClr val="tx1"/>
                          </a:solidFill>
                          <a:effectLst/>
                          <a:latin typeface="+mj-lt"/>
                        </a:rPr>
                        <a:t>INR 75,000 Per Consultant Per Day x 2 Days</a:t>
                      </a:r>
                      <a:endParaRPr lang="en-US" sz="1300" b="0" i="0" u="none" strike="noStrike" dirty="0">
                        <a:solidFill>
                          <a:schemeClr val="tx1"/>
                        </a:solidFill>
                        <a:effectLst/>
                        <a:latin typeface="+mj-lt"/>
                      </a:endParaRPr>
                    </a:p>
                  </a:txBody>
                  <a:tcPr marL="8532" marR="8532" marT="8532" marB="0" anchor="ctr"/>
                </a:tc>
                <a:tc>
                  <a:txBody>
                    <a:bodyPr/>
                    <a:lstStyle/>
                    <a:p>
                      <a:pPr algn="ctr" fontAlgn="t"/>
                      <a:r>
                        <a:rPr lang="en-US" sz="1300" b="0" i="0" u="none" strike="noStrike" dirty="0" smtClean="0">
                          <a:solidFill>
                            <a:schemeClr val="tx1"/>
                          </a:solidFill>
                          <a:effectLst/>
                          <a:latin typeface="+mj-lt"/>
                        </a:rPr>
                        <a:t>INR 1,50,000</a:t>
                      </a:r>
                      <a:endParaRPr lang="en-US" sz="1300" b="0" i="0" u="none" strike="noStrike" dirty="0">
                        <a:solidFill>
                          <a:schemeClr val="tx1"/>
                        </a:solidFill>
                        <a:effectLst/>
                        <a:latin typeface="+mj-lt"/>
                      </a:endParaRPr>
                    </a:p>
                  </a:txBody>
                  <a:tcPr marL="8532" marR="8532" marT="8532" marB="0" anchor="ctr"/>
                </a:tc>
                <a:extLst>
                  <a:ext uri="{0D108BD9-81ED-4DB2-BD59-A6C34878D82A}">
                    <a16:rowId xmlns="" xmlns:a16="http://schemas.microsoft.com/office/drawing/2014/main" val="10006"/>
                  </a:ext>
                </a:extLst>
              </a:tr>
              <a:tr h="483511">
                <a:tc>
                  <a:txBody>
                    <a:bodyPr/>
                    <a:lstStyle/>
                    <a:p>
                      <a:pPr algn="ctr" fontAlgn="t"/>
                      <a:r>
                        <a:rPr lang="en-US" sz="1300" u="none" strike="noStrike" dirty="0" smtClean="0">
                          <a:solidFill>
                            <a:schemeClr val="tx1"/>
                          </a:solidFill>
                          <a:effectLst/>
                          <a:latin typeface="+mj-lt"/>
                        </a:rPr>
                        <a:t>Leading the Way Book, Hand-Outs, Use of Props &amp; Certificates</a:t>
                      </a:r>
                      <a:endParaRPr lang="en-US" sz="1300" b="0" i="0" u="none" strike="noStrike" dirty="0">
                        <a:solidFill>
                          <a:schemeClr val="tx1"/>
                        </a:solidFill>
                        <a:effectLst/>
                        <a:latin typeface="+mj-lt"/>
                      </a:endParaRPr>
                    </a:p>
                  </a:txBody>
                  <a:tcPr marL="8532" marR="8532" marT="8532" marB="0" anchor="ctr"/>
                </a:tc>
                <a:tc>
                  <a:txBody>
                    <a:bodyPr/>
                    <a:lstStyle/>
                    <a:p>
                      <a:pPr algn="ctr" fontAlgn="t"/>
                      <a:r>
                        <a:rPr lang="en-US" sz="1300" u="none" strike="noStrike" dirty="0">
                          <a:solidFill>
                            <a:schemeClr val="tx1"/>
                          </a:solidFill>
                          <a:effectLst/>
                          <a:latin typeface="+mj-lt"/>
                        </a:rPr>
                        <a:t>INR </a:t>
                      </a:r>
                      <a:r>
                        <a:rPr lang="en-US" sz="1300" u="none" strike="noStrike" dirty="0" smtClean="0">
                          <a:solidFill>
                            <a:schemeClr val="tx1"/>
                          </a:solidFill>
                          <a:effectLst/>
                          <a:latin typeface="+mj-lt"/>
                        </a:rPr>
                        <a:t>2100 </a:t>
                      </a:r>
                      <a:r>
                        <a:rPr lang="en-US" sz="1300" u="none" strike="noStrike" dirty="0">
                          <a:solidFill>
                            <a:schemeClr val="tx1"/>
                          </a:solidFill>
                          <a:effectLst/>
                          <a:latin typeface="+mj-lt"/>
                        </a:rPr>
                        <a:t>P</a:t>
                      </a:r>
                      <a:r>
                        <a:rPr lang="en-US" sz="1300" u="none" strike="noStrike" dirty="0" smtClean="0">
                          <a:solidFill>
                            <a:schemeClr val="tx1"/>
                          </a:solidFill>
                          <a:effectLst/>
                          <a:latin typeface="+mj-lt"/>
                        </a:rPr>
                        <a:t>er Participant x 12 Participants</a:t>
                      </a:r>
                      <a:endParaRPr lang="en-US" sz="1300" b="0" i="0" u="none" strike="noStrike" dirty="0">
                        <a:solidFill>
                          <a:schemeClr val="tx1"/>
                        </a:solidFill>
                        <a:effectLst/>
                        <a:latin typeface="+mj-lt"/>
                      </a:endParaRPr>
                    </a:p>
                  </a:txBody>
                  <a:tcPr marL="8532" marR="8532" marT="8532" marB="0" anchor="ctr"/>
                </a:tc>
                <a:tc>
                  <a:txBody>
                    <a:bodyPr/>
                    <a:lstStyle/>
                    <a:p>
                      <a:pPr algn="ctr" fontAlgn="t"/>
                      <a:r>
                        <a:rPr lang="en-US" sz="1300" b="0" i="0" u="none" strike="noStrike" dirty="0" smtClean="0">
                          <a:solidFill>
                            <a:schemeClr val="tx1"/>
                          </a:solidFill>
                          <a:effectLst/>
                          <a:latin typeface="+mj-lt"/>
                        </a:rPr>
                        <a:t>INR 25,200</a:t>
                      </a:r>
                      <a:endParaRPr lang="en-US" sz="1300" b="0" i="0" u="none" strike="noStrike" dirty="0">
                        <a:solidFill>
                          <a:schemeClr val="tx1"/>
                        </a:solidFill>
                        <a:effectLst/>
                        <a:latin typeface="+mj-lt"/>
                      </a:endParaRPr>
                    </a:p>
                  </a:txBody>
                  <a:tcPr marL="8532" marR="8532" marT="8532" marB="0" anchor="ctr"/>
                </a:tc>
                <a:extLst>
                  <a:ext uri="{0D108BD9-81ED-4DB2-BD59-A6C34878D82A}">
                    <a16:rowId xmlns="" xmlns:a16="http://schemas.microsoft.com/office/drawing/2014/main" val="1465429700"/>
                  </a:ext>
                </a:extLst>
              </a:tr>
              <a:tr h="417166">
                <a:tc gridSpan="2">
                  <a:txBody>
                    <a:bodyPr/>
                    <a:lstStyle/>
                    <a:p>
                      <a:pPr algn="ctr" fontAlgn="t"/>
                      <a:r>
                        <a:rPr lang="en-US" sz="1300" u="none" strike="noStrike" dirty="0">
                          <a:solidFill>
                            <a:schemeClr val="tx1"/>
                          </a:solidFill>
                          <a:effectLst/>
                          <a:latin typeface="+mj-lt"/>
                        </a:rPr>
                        <a:t>Total Investment for journey </a:t>
                      </a:r>
                      <a:r>
                        <a:rPr lang="en-US" sz="1300" u="none" strike="noStrike" dirty="0" smtClean="0">
                          <a:solidFill>
                            <a:schemeClr val="tx1"/>
                          </a:solidFill>
                          <a:effectLst/>
                          <a:latin typeface="+mj-lt"/>
                        </a:rPr>
                        <a:t>covering 12</a:t>
                      </a:r>
                      <a:r>
                        <a:rPr lang="en-US" sz="1300" u="none" strike="noStrike" baseline="0" dirty="0" smtClean="0">
                          <a:solidFill>
                            <a:schemeClr val="tx1"/>
                          </a:solidFill>
                          <a:effectLst/>
                          <a:latin typeface="+mj-lt"/>
                        </a:rPr>
                        <a:t> L</a:t>
                      </a:r>
                      <a:r>
                        <a:rPr lang="en-US" sz="1300" u="none" strike="noStrike" dirty="0" smtClean="0">
                          <a:solidFill>
                            <a:schemeClr val="tx1"/>
                          </a:solidFill>
                          <a:effectLst/>
                          <a:latin typeface="+mj-lt"/>
                        </a:rPr>
                        <a:t>eaders </a:t>
                      </a:r>
                      <a:endParaRPr lang="en-US" sz="1600" b="0" i="0" u="none" strike="noStrike" dirty="0">
                        <a:solidFill>
                          <a:schemeClr val="tx1"/>
                        </a:solidFill>
                        <a:effectLst/>
                        <a:latin typeface="+mj-lt"/>
                      </a:endParaRPr>
                    </a:p>
                  </a:txBody>
                  <a:tcPr marL="8532" marR="8532" marT="8532" marB="0" anchor="ctr">
                    <a:solidFill>
                      <a:schemeClr val="accent2">
                        <a:lumMod val="20000"/>
                        <a:lumOff val="80000"/>
                      </a:schemeClr>
                    </a:solidFill>
                  </a:tcPr>
                </a:tc>
                <a:tc hMerge="1">
                  <a:txBody>
                    <a:bodyPr/>
                    <a:lstStyle/>
                    <a:p>
                      <a:pPr algn="just" fontAlgn="b"/>
                      <a:endParaRPr lang="en-US" sz="1600" b="0" i="0" u="none" strike="noStrike" dirty="0">
                        <a:solidFill>
                          <a:srgbClr val="000000"/>
                        </a:solidFill>
                        <a:effectLst/>
                        <a:latin typeface="Arial" panose="020B0604020202020204" pitchFamily="34" charset="0"/>
                      </a:endParaRPr>
                    </a:p>
                  </a:txBody>
                  <a:tcPr marL="8532" marR="8532" marT="8532" marB="0" anchor="b">
                    <a:solidFill>
                      <a:srgbClr val="92D050"/>
                    </a:solidFill>
                  </a:tcPr>
                </a:tc>
                <a:tc>
                  <a:txBody>
                    <a:bodyPr/>
                    <a:lstStyle/>
                    <a:p>
                      <a:pPr algn="ctr" fontAlgn="t"/>
                      <a:r>
                        <a:rPr lang="en-US" sz="1300" u="none" strike="noStrike" dirty="0" smtClean="0">
                          <a:solidFill>
                            <a:schemeClr val="tx1"/>
                          </a:solidFill>
                          <a:effectLst/>
                          <a:latin typeface="+mj-lt"/>
                        </a:rPr>
                        <a:t>INR </a:t>
                      </a:r>
                      <a:r>
                        <a:rPr lang="en-US" sz="1300" u="none" strike="noStrike" dirty="0" smtClean="0">
                          <a:solidFill>
                            <a:schemeClr val="tx1"/>
                          </a:solidFill>
                          <a:effectLst/>
                          <a:latin typeface="+mj-lt"/>
                        </a:rPr>
                        <a:t>296,200</a:t>
                      </a:r>
                      <a:endParaRPr lang="en-US" sz="1300" u="none" strike="noStrike" dirty="0">
                        <a:solidFill>
                          <a:schemeClr val="tx1"/>
                        </a:solidFill>
                        <a:effectLst/>
                        <a:latin typeface="+mj-lt"/>
                      </a:endParaRPr>
                    </a:p>
                  </a:txBody>
                  <a:tcPr marL="8532" marR="8532" marT="8532" marB="0" anchor="ctr">
                    <a:solidFill>
                      <a:schemeClr val="accent2">
                        <a:lumMod val="20000"/>
                        <a:lumOff val="80000"/>
                      </a:schemeClr>
                    </a:solidFill>
                  </a:tcPr>
                </a:tc>
                <a:extLst>
                  <a:ext uri="{0D108BD9-81ED-4DB2-BD59-A6C34878D82A}">
                    <a16:rowId xmlns="" xmlns:a16="http://schemas.microsoft.com/office/drawing/2014/main" val="10008"/>
                  </a:ext>
                </a:extLst>
              </a:tr>
              <a:tr h="508771">
                <a:tc gridSpan="2">
                  <a:txBody>
                    <a:bodyPr/>
                    <a:lstStyle/>
                    <a:p>
                      <a:pPr algn="ctr" fontAlgn="t"/>
                      <a:r>
                        <a:rPr lang="en-US" sz="1300" u="none" strike="noStrike" kern="1200" dirty="0">
                          <a:effectLst/>
                          <a:latin typeface="+mj-lt"/>
                        </a:rPr>
                        <a:t>Cost per leader</a:t>
                      </a:r>
                      <a:endParaRPr lang="en-US" sz="1300" u="none" strike="noStrike" kern="1200" dirty="0">
                        <a:solidFill>
                          <a:schemeClr val="bg1"/>
                        </a:solidFill>
                        <a:effectLst/>
                        <a:latin typeface="+mj-lt"/>
                        <a:ea typeface="+mn-ea"/>
                        <a:cs typeface="+mn-cs"/>
                      </a:endParaRPr>
                    </a:p>
                  </a:txBody>
                  <a:tcPr marL="8532" marR="8532" marT="8532" marB="0" anchor="ctr">
                    <a:solidFill>
                      <a:schemeClr val="accent6">
                        <a:lumMod val="20000"/>
                        <a:lumOff val="80000"/>
                      </a:schemeClr>
                    </a:solidFill>
                  </a:tcPr>
                </a:tc>
                <a:tc hMerge="1">
                  <a:txBody>
                    <a:bodyPr/>
                    <a:lstStyle/>
                    <a:p>
                      <a:endParaRPr lang="en-US"/>
                    </a:p>
                  </a:txBody>
                  <a:tcPr/>
                </a:tc>
                <a:tc>
                  <a:txBody>
                    <a:bodyPr/>
                    <a:lstStyle/>
                    <a:p>
                      <a:pPr algn="ctr" fontAlgn="t"/>
                      <a:r>
                        <a:rPr lang="en-US" sz="1300" u="none" strike="noStrike" dirty="0" smtClean="0">
                          <a:effectLst/>
                          <a:latin typeface="+mj-lt"/>
                        </a:rPr>
                        <a:t>INR </a:t>
                      </a:r>
                      <a:r>
                        <a:rPr lang="en-US" sz="1300" u="none" strike="noStrike" dirty="0" smtClean="0">
                          <a:effectLst/>
                          <a:latin typeface="+mj-lt"/>
                        </a:rPr>
                        <a:t>24,683.33</a:t>
                      </a:r>
                      <a:endParaRPr lang="en-US" sz="1300" u="none" strike="noStrike" dirty="0">
                        <a:solidFill>
                          <a:schemeClr val="bg1"/>
                        </a:solidFill>
                        <a:effectLst/>
                        <a:latin typeface="+mj-lt"/>
                      </a:endParaRPr>
                    </a:p>
                  </a:txBody>
                  <a:tcPr marL="8532" marR="8532" marT="8532" marB="0" anchor="ctr">
                    <a:solidFill>
                      <a:schemeClr val="accent6">
                        <a:lumMod val="20000"/>
                        <a:lumOff val="80000"/>
                      </a:schemeClr>
                    </a:solidFill>
                  </a:tcPr>
                </a:tc>
                <a:extLst>
                  <a:ext uri="{0D108BD9-81ED-4DB2-BD59-A6C34878D82A}">
                    <a16:rowId xmlns="" xmlns:a16="http://schemas.microsoft.com/office/drawing/2014/main" val="2876472215"/>
                  </a:ext>
                </a:extLst>
              </a:tr>
            </a:tbl>
          </a:graphicData>
        </a:graphic>
      </p:graphicFrame>
    </p:spTree>
    <p:extLst>
      <p:ext uri="{BB962C8B-B14F-4D97-AF65-F5344CB8AC3E}">
        <p14:creationId xmlns:p14="http://schemas.microsoft.com/office/powerpoint/2010/main" val="4293914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Commercial Terms &amp; Conditions</a:t>
            </a:r>
            <a:endParaRPr lang="en-US" sz="3200" dirty="0"/>
          </a:p>
        </p:txBody>
      </p:sp>
      <p:sp>
        <p:nvSpPr>
          <p:cNvPr id="5" name="TextBox 4"/>
          <p:cNvSpPr txBox="1"/>
          <p:nvPr/>
        </p:nvSpPr>
        <p:spPr>
          <a:xfrm>
            <a:off x="882886" y="1239693"/>
            <a:ext cx="10426227" cy="3621504"/>
          </a:xfrm>
          <a:prstGeom prst="rect">
            <a:avLst/>
          </a:prstGeom>
          <a:noFill/>
        </p:spPr>
        <p:txBody>
          <a:bodyPr wrap="square" rtlCol="0">
            <a:spAutoFit/>
          </a:bodyPr>
          <a:lstStyle/>
          <a:p>
            <a:pPr marL="285750" indent="-285750">
              <a:spcAft>
                <a:spcPts val="200"/>
              </a:spcAft>
              <a:buFont typeface="Arial" panose="020B0604020202020204" pitchFamily="34" charset="0"/>
              <a:buChar char="•"/>
              <a:defRPr/>
            </a:pPr>
            <a:r>
              <a:rPr lang="en-US" dirty="0">
                <a:latin typeface="+mj-lt"/>
              </a:rPr>
              <a:t>Client is responsible for providing venue, conference facilities, AV equipment.</a:t>
            </a:r>
          </a:p>
          <a:p>
            <a:pPr marL="285750" indent="-285750">
              <a:spcAft>
                <a:spcPts val="200"/>
              </a:spcAft>
              <a:buFont typeface="Arial" panose="020B0604020202020204" pitchFamily="34" charset="0"/>
              <a:buChar char="•"/>
              <a:defRPr/>
            </a:pPr>
            <a:r>
              <a:rPr lang="en-US" dirty="0">
                <a:latin typeface="+mj-lt"/>
              </a:rPr>
              <a:t>Travel outside Delhi NCR - Air, stay &amp; airport/ venue cab transfers to be taken care by the client. </a:t>
            </a:r>
          </a:p>
          <a:p>
            <a:pPr marL="285750" indent="-285750">
              <a:spcAft>
                <a:spcPts val="200"/>
              </a:spcAft>
              <a:buFont typeface="Arial" panose="020B0604020202020204" pitchFamily="34" charset="0"/>
              <a:buChar char="•"/>
              <a:defRPr/>
            </a:pPr>
            <a:r>
              <a:rPr lang="en-US" dirty="0">
                <a:latin typeface="+mj-lt"/>
              </a:rPr>
              <a:t>Travel inside Delhi NCR - at Rs. 12.00 Per Km.</a:t>
            </a:r>
          </a:p>
          <a:p>
            <a:pPr marL="285750" indent="-285750">
              <a:spcAft>
                <a:spcPts val="200"/>
              </a:spcAft>
              <a:buFont typeface="Arial" panose="020B0604020202020204" pitchFamily="34" charset="0"/>
              <a:buChar char="•"/>
              <a:defRPr/>
            </a:pPr>
            <a:r>
              <a:rPr lang="en-US" dirty="0">
                <a:latin typeface="+mj-lt"/>
              </a:rPr>
              <a:t>Not inclusive of applicable taxes (service tax @ 15.00%). </a:t>
            </a:r>
          </a:p>
          <a:p>
            <a:pPr marL="285750" indent="-285750">
              <a:spcAft>
                <a:spcPts val="200"/>
              </a:spcAft>
              <a:buFont typeface="Arial" panose="020B0604020202020204" pitchFamily="34" charset="0"/>
              <a:buChar char="•"/>
              <a:defRPr/>
            </a:pPr>
            <a:r>
              <a:rPr lang="en-US" dirty="0">
                <a:latin typeface="+mj-lt"/>
              </a:rPr>
              <a:t>A commercial contract will be signed before the execution of the project. </a:t>
            </a:r>
          </a:p>
          <a:p>
            <a:pPr marL="285750" indent="-285750">
              <a:spcAft>
                <a:spcPts val="200"/>
              </a:spcAft>
              <a:buFont typeface="Arial" panose="020B0604020202020204" pitchFamily="34" charset="0"/>
              <a:buChar char="•"/>
              <a:defRPr/>
            </a:pPr>
            <a:r>
              <a:rPr lang="en-US" dirty="0">
                <a:latin typeface="+mj-lt"/>
              </a:rPr>
              <a:t>50% of cancellation fee will be charged on any cancellation or postponements that occur within 3 to 20 working days of the confirmed date of delivery. </a:t>
            </a:r>
          </a:p>
          <a:p>
            <a:pPr marL="285750" indent="-285750">
              <a:spcAft>
                <a:spcPts val="200"/>
              </a:spcAft>
              <a:buFont typeface="Arial" panose="020B0604020202020204" pitchFamily="34" charset="0"/>
              <a:buChar char="•"/>
              <a:defRPr/>
            </a:pPr>
            <a:r>
              <a:rPr lang="en-US" dirty="0">
                <a:latin typeface="+mj-lt"/>
              </a:rPr>
              <a:t>100% of cancellation fee will be charged on any cancellation or postponements that occur within 0 to 2 working days of the confirmed date of delivery.</a:t>
            </a:r>
          </a:p>
          <a:p>
            <a:pPr marL="285750" indent="-285750">
              <a:spcAft>
                <a:spcPts val="200"/>
              </a:spcAft>
              <a:buFont typeface="Arial" panose="020B0604020202020204" pitchFamily="34" charset="0"/>
              <a:buChar char="•"/>
              <a:defRPr/>
            </a:pPr>
            <a:r>
              <a:rPr lang="en-US" dirty="0">
                <a:latin typeface="+mj-lt"/>
              </a:rPr>
              <a:t>The above commercials are valid till the 31</a:t>
            </a:r>
            <a:r>
              <a:rPr lang="en-US" baseline="30000" dirty="0">
                <a:latin typeface="+mj-lt"/>
              </a:rPr>
              <a:t>st</a:t>
            </a:r>
            <a:r>
              <a:rPr lang="en-US" dirty="0">
                <a:latin typeface="+mj-lt"/>
              </a:rPr>
              <a:t> March, 2018</a:t>
            </a:r>
          </a:p>
          <a:p>
            <a:pPr marL="285750" indent="-285750">
              <a:spcAft>
                <a:spcPts val="200"/>
              </a:spcAft>
              <a:buFont typeface="Arial" panose="020B0604020202020204" pitchFamily="34" charset="0"/>
              <a:buChar char="•"/>
              <a:defRPr/>
            </a:pPr>
            <a:r>
              <a:rPr lang="en-US" dirty="0">
                <a:latin typeface="+mj-lt"/>
              </a:rPr>
              <a:t>Contracts, legal &amp; accounting paperwork (including billing &amp; payments) will be in the name of “Life Strategies Humancare Pvt. Ltd.”  </a:t>
            </a:r>
          </a:p>
        </p:txBody>
      </p:sp>
    </p:spTree>
    <p:extLst>
      <p:ext uri="{BB962C8B-B14F-4D97-AF65-F5344CB8AC3E}">
        <p14:creationId xmlns:p14="http://schemas.microsoft.com/office/powerpoint/2010/main" val="675727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Ambience Required</a:t>
            </a:r>
            <a:endParaRPr lang="en-US" sz="3200" dirty="0"/>
          </a:p>
        </p:txBody>
      </p:sp>
      <p:pic>
        <p:nvPicPr>
          <p:cNvPr id="4" name="Picture 3" descr="C:\Users\Jigyasa\Desktop\Ballroom_0.jpg"/>
          <p:cNvPicPr/>
          <p:nvPr/>
        </p:nvPicPr>
        <p:blipFill>
          <a:blip r:embed="rId2"/>
          <a:srcRect/>
          <a:stretch>
            <a:fillRect/>
          </a:stretch>
        </p:blipFill>
        <p:spPr bwMode="auto">
          <a:xfrm>
            <a:off x="2525382" y="1212136"/>
            <a:ext cx="7123038" cy="33116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a:spLocks noChangeArrowheads="1"/>
          </p:cNvSpPr>
          <p:nvPr/>
        </p:nvSpPr>
        <p:spPr bwMode="auto">
          <a:xfrm>
            <a:off x="1201002" y="4960681"/>
            <a:ext cx="9771797" cy="1569660"/>
          </a:xfrm>
          <a:prstGeom prst="rect">
            <a:avLst/>
          </a:prstGeom>
          <a:noFill/>
          <a:ln w="9525">
            <a:noFill/>
            <a:miter lim="800000"/>
            <a:headEnd/>
            <a:tailEnd/>
          </a:ln>
        </p:spPr>
        <p:txBody>
          <a:bodyPr wrap="square" anchor="ctr">
            <a:spAutoFit/>
          </a:bodyPr>
          <a:lstStyle/>
          <a:p>
            <a:pPr algn="just" eaLnBrk="0" hangingPunct="0">
              <a:defRPr/>
            </a:pPr>
            <a:r>
              <a:rPr lang="en-GB" sz="1600" dirty="0"/>
              <a:t>We love alternative ways of setting up a workshop! </a:t>
            </a:r>
            <a:r>
              <a:rPr lang="en-GB" sz="1600" dirty="0" smtClean="0"/>
              <a:t>Creating </a:t>
            </a:r>
            <a:r>
              <a:rPr lang="en-GB" sz="1600" dirty="0"/>
              <a:t>an atmosphere where the participants </a:t>
            </a:r>
            <a:r>
              <a:rPr lang="en-GB" sz="1600" dirty="0" smtClean="0"/>
              <a:t>feel </a:t>
            </a:r>
            <a:r>
              <a:rPr lang="en-GB" sz="1600" dirty="0"/>
              <a:t>absolutely </a:t>
            </a:r>
            <a:r>
              <a:rPr lang="en-GB" sz="1600" dirty="0" smtClean="0"/>
              <a:t>comfortable, yet challenged. In this workshop, the </a:t>
            </a:r>
            <a:r>
              <a:rPr lang="en-GB" sz="1600" dirty="0"/>
              <a:t>use of theatre, team games and experiential methodologies </a:t>
            </a:r>
            <a:r>
              <a:rPr lang="en-GB" sz="1600" dirty="0" smtClean="0"/>
              <a:t>are essential ingredients, hence we’d require ample place to move around and make noise. </a:t>
            </a:r>
          </a:p>
          <a:p>
            <a:pPr algn="just" eaLnBrk="0" hangingPunct="0">
              <a:defRPr/>
            </a:pPr>
            <a:endParaRPr lang="en-GB" sz="1600" dirty="0"/>
          </a:p>
          <a:p>
            <a:pPr algn="just" eaLnBrk="0" hangingPunct="0">
              <a:defRPr/>
            </a:pPr>
            <a:r>
              <a:rPr lang="en-GB" sz="1600" dirty="0" smtClean="0"/>
              <a:t>Please book a space with ample natural light (Yes, we want sunlight streaming in) and no fixed furniture for the 12 leaders to work with one Maynard Leigh consultant.</a:t>
            </a:r>
            <a:endParaRPr lang="en-GB" sz="1600" dirty="0"/>
          </a:p>
        </p:txBody>
      </p:sp>
    </p:spTree>
    <p:extLst>
      <p:ext uri="{BB962C8B-B14F-4D97-AF65-F5344CB8AC3E}">
        <p14:creationId xmlns:p14="http://schemas.microsoft.com/office/powerpoint/2010/main" val="3749121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Next Steps</a:t>
            </a:r>
            <a:endParaRPr lang="en-US" sz="3200" dirty="0"/>
          </a:p>
        </p:txBody>
      </p:sp>
      <p:pic>
        <p:nvPicPr>
          <p:cNvPr id="4" name="Picture 4" descr="http://truelightworshipcenter.com/next_steps/images/next_ste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691" y="1223658"/>
            <a:ext cx="5472608" cy="2736304"/>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82886" y="4269221"/>
            <a:ext cx="10426227" cy="1754326"/>
          </a:xfrm>
          <a:prstGeom prst="rect">
            <a:avLst/>
          </a:prstGeom>
          <a:noFill/>
        </p:spPr>
        <p:txBody>
          <a:bodyPr wrap="square" rtlCol="0">
            <a:spAutoFit/>
          </a:bodyPr>
          <a:lstStyle/>
          <a:p>
            <a:pPr marL="285750" indent="-285750" algn="just">
              <a:buFont typeface="Arial" panose="020B0604020202020204" pitchFamily="34" charset="0"/>
              <a:buChar char="•"/>
              <a:defRPr/>
            </a:pPr>
            <a:r>
              <a:rPr lang="en-US" b="1" dirty="0">
                <a:latin typeface="+mj-lt"/>
              </a:rPr>
              <a:t>Vendor Empanelment: </a:t>
            </a:r>
            <a:r>
              <a:rPr lang="en-US" dirty="0">
                <a:latin typeface="+mj-lt"/>
              </a:rPr>
              <a:t>Since this is the first time we are working for you, let us start the process of vendor empanelment for smooth processing</a:t>
            </a:r>
          </a:p>
          <a:p>
            <a:pPr marL="285750" indent="-285750" algn="just">
              <a:buFont typeface="Arial" panose="020B0604020202020204" pitchFamily="34" charset="0"/>
              <a:buChar char="•"/>
              <a:defRPr/>
            </a:pPr>
            <a:r>
              <a:rPr lang="en-US" b="1" dirty="0">
                <a:latin typeface="+mj-lt"/>
              </a:rPr>
              <a:t>Contract and PO: </a:t>
            </a:r>
            <a:r>
              <a:rPr lang="en-US" dirty="0">
                <a:latin typeface="+mj-lt"/>
              </a:rPr>
              <a:t>Once we close on the commercials, let us begin the process to close the contracts and get the PO</a:t>
            </a:r>
          </a:p>
          <a:p>
            <a:pPr marL="285750" indent="-285750" algn="just">
              <a:buFont typeface="Arial" panose="020B0604020202020204" pitchFamily="34" charset="0"/>
              <a:buChar char="•"/>
              <a:defRPr/>
            </a:pPr>
            <a:r>
              <a:rPr lang="en-US" b="1" dirty="0">
                <a:latin typeface="+mj-lt"/>
              </a:rPr>
              <a:t>Diagnose - </a:t>
            </a:r>
            <a:r>
              <a:rPr lang="en-US" dirty="0">
                <a:latin typeface="+mj-lt"/>
              </a:rPr>
              <a:t>We’d like to begin the diagnosis phase to clarify the need and establish the learning outcomes. </a:t>
            </a:r>
          </a:p>
          <a:p>
            <a:pPr marL="285750" indent="-285750" algn="just">
              <a:buFont typeface="Arial" panose="020B0604020202020204" pitchFamily="34" charset="0"/>
              <a:buChar char="•"/>
              <a:defRPr/>
            </a:pPr>
            <a:r>
              <a:rPr lang="en-US" b="1" dirty="0">
                <a:latin typeface="+mj-lt"/>
              </a:rPr>
              <a:t>Book: </a:t>
            </a:r>
            <a:r>
              <a:rPr lang="en-US" dirty="0">
                <a:latin typeface="+mj-lt"/>
              </a:rPr>
              <a:t>Let us know the dates you are looking at so that we can have consultants available for you</a:t>
            </a:r>
          </a:p>
        </p:txBody>
      </p:sp>
    </p:spTree>
    <p:extLst>
      <p:ext uri="{BB962C8B-B14F-4D97-AF65-F5344CB8AC3E}">
        <p14:creationId xmlns:p14="http://schemas.microsoft.com/office/powerpoint/2010/main" val="3277019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Contact Us</a:t>
            </a:r>
            <a:endParaRPr lang="en-US" sz="3200" dirty="0"/>
          </a:p>
        </p:txBody>
      </p:sp>
      <p:sp>
        <p:nvSpPr>
          <p:cNvPr id="5" name="TextBox 4"/>
          <p:cNvSpPr txBox="1">
            <a:spLocks noChangeArrowheads="1"/>
          </p:cNvSpPr>
          <p:nvPr/>
        </p:nvSpPr>
        <p:spPr bwMode="auto">
          <a:xfrm>
            <a:off x="1873825" y="1637146"/>
            <a:ext cx="8444345" cy="461665"/>
          </a:xfrm>
          <a:prstGeom prst="rect">
            <a:avLst/>
          </a:prstGeom>
          <a:noFill/>
          <a:ln w="9525">
            <a:noFill/>
            <a:miter lim="800000"/>
            <a:headEnd/>
            <a:tailEnd/>
          </a:ln>
        </p:spPr>
        <p:txBody>
          <a:bodyPr wrap="square">
            <a:spAutoFit/>
          </a:bodyPr>
          <a:lstStyle/>
          <a:p>
            <a:pPr algn="ctr"/>
            <a:r>
              <a:rPr lang="en-US" sz="2400" b="1" dirty="0">
                <a:latin typeface="Calibri" pitchFamily="34" charset="0"/>
              </a:rPr>
              <a:t>Let’s work in partnership to create impact &amp; unlock potential</a:t>
            </a:r>
          </a:p>
        </p:txBody>
      </p:sp>
      <p:pic>
        <p:nvPicPr>
          <p:cNvPr id="7" name="Picture 4" descr="Description: thumbprint"/>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rot="-3438065">
            <a:off x="5183976" y="2380914"/>
            <a:ext cx="1824038" cy="2111375"/>
          </a:xfrm>
          <a:prstGeom prst="rect">
            <a:avLst/>
          </a:prstGeom>
          <a:noFill/>
          <a:ln w="9525">
            <a:noFill/>
            <a:miter lim="800000"/>
            <a:headEnd/>
            <a:tailEnd/>
          </a:ln>
        </p:spPr>
      </p:pic>
      <p:sp>
        <p:nvSpPr>
          <p:cNvPr id="8" name="Rectangle 3"/>
          <p:cNvSpPr>
            <a:spLocks noChangeArrowheads="1"/>
          </p:cNvSpPr>
          <p:nvPr/>
        </p:nvSpPr>
        <p:spPr bwMode="auto">
          <a:xfrm>
            <a:off x="1728783" y="4798637"/>
            <a:ext cx="8734425" cy="1328023"/>
          </a:xfrm>
          <a:prstGeom prst="roundRect">
            <a:avLst/>
          </a:prstGeom>
          <a:noFill/>
          <a:ln w="9525">
            <a:solidFill>
              <a:schemeClr val="bg1">
                <a:lumMod val="75000"/>
              </a:schemeClr>
            </a:solidFill>
            <a:miter lim="800000"/>
            <a:headEnd/>
            <a:tailEnd/>
          </a:ln>
          <a:effectLst/>
        </p:spPr>
        <p:txBody>
          <a:bodyPr wrap="square" anchor="ctr">
            <a:spAutoFit/>
          </a:bodyPr>
          <a:lstStyle/>
          <a:p>
            <a:pPr>
              <a:lnSpc>
                <a:spcPct val="150000"/>
              </a:lnSpc>
              <a:defRPr/>
            </a:pPr>
            <a:r>
              <a:rPr lang="en-GB" sz="1200" dirty="0">
                <a:latin typeface="Arial" charset="0"/>
              </a:rPr>
              <a:t>For further information please connect with</a:t>
            </a:r>
            <a:r>
              <a:rPr lang="en-GB" sz="1200" dirty="0" smtClean="0">
                <a:latin typeface="Arial" charset="0"/>
              </a:rPr>
              <a:t>:</a:t>
            </a:r>
            <a:endParaRPr lang="en-GB" sz="1200" dirty="0">
              <a:latin typeface="Arial" charset="0"/>
            </a:endParaRPr>
          </a:p>
          <a:p>
            <a:pPr>
              <a:lnSpc>
                <a:spcPct val="150000"/>
              </a:lnSpc>
              <a:defRPr/>
            </a:pPr>
            <a:r>
              <a:rPr lang="en-GB" sz="1200" dirty="0" smtClean="0">
                <a:latin typeface="Arial" charset="0"/>
              </a:rPr>
              <a:t>Varun</a:t>
            </a:r>
          </a:p>
          <a:p>
            <a:pPr>
              <a:lnSpc>
                <a:spcPct val="150000"/>
              </a:lnSpc>
              <a:defRPr/>
            </a:pPr>
            <a:r>
              <a:rPr lang="en-GB" sz="1200" dirty="0" smtClean="0">
                <a:latin typeface="Arial" charset="0"/>
                <a:hlinkClick r:id="rId3"/>
              </a:rPr>
              <a:t>varunh@maynardleigh.in</a:t>
            </a:r>
            <a:endParaRPr lang="en-GB" sz="1200" dirty="0" smtClean="0">
              <a:latin typeface="Arial" charset="0"/>
            </a:endParaRPr>
          </a:p>
          <a:p>
            <a:pPr>
              <a:lnSpc>
                <a:spcPct val="150000"/>
              </a:lnSpc>
              <a:defRPr/>
            </a:pPr>
            <a:r>
              <a:rPr lang="en-US" sz="1200" dirty="0"/>
              <a:t>9560192443</a:t>
            </a:r>
            <a:endParaRPr lang="en-GB" sz="1200" dirty="0" smtClean="0">
              <a:latin typeface="Arial" charset="0"/>
            </a:endParaRPr>
          </a:p>
        </p:txBody>
      </p:sp>
    </p:spTree>
    <p:extLst>
      <p:ext uri="{BB962C8B-B14F-4D97-AF65-F5344CB8AC3E}">
        <p14:creationId xmlns:p14="http://schemas.microsoft.com/office/powerpoint/2010/main" val="134472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Your Need As We Understand</a:t>
            </a:r>
            <a:endParaRPr lang="en-US" sz="3200" dirty="0"/>
          </a:p>
        </p:txBody>
      </p:sp>
      <p:sp>
        <p:nvSpPr>
          <p:cNvPr id="7" name="Rounded Rectangle 6"/>
          <p:cNvSpPr>
            <a:spLocks noChangeArrowheads="1"/>
          </p:cNvSpPr>
          <p:nvPr/>
        </p:nvSpPr>
        <p:spPr bwMode="auto">
          <a:xfrm>
            <a:off x="1842702" y="1082776"/>
            <a:ext cx="9634223" cy="1293971"/>
          </a:xfrm>
          <a:prstGeom prst="roundRect">
            <a:avLst/>
          </a:prstGeom>
          <a:noFill/>
          <a:ln w="9525">
            <a:solidFill>
              <a:schemeClr val="bg1">
                <a:lumMod val="65000"/>
              </a:schemeClr>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400" dirty="0">
                <a:solidFill>
                  <a:srgbClr val="000000"/>
                </a:solidFill>
                <a:latin typeface="+mn-lt"/>
                <a:ea typeface="Times New Roman" pitchFamily="18" charset="0"/>
              </a:rPr>
              <a:t>Delhivery is India’s largest E-commerce enablement company today which provides express logistics services expanded to 350+ cities and processing capacity to over 1.2million shipments/day. </a:t>
            </a:r>
            <a:r>
              <a:rPr lang="en-US" sz="1400" b="1" dirty="0">
                <a:solidFill>
                  <a:srgbClr val="000000"/>
                </a:solidFill>
                <a:latin typeface="+mn-lt"/>
                <a:ea typeface="Times New Roman" pitchFamily="18" charset="0"/>
              </a:rPr>
              <a:t>You have about </a:t>
            </a:r>
            <a:r>
              <a:rPr lang="en-US" sz="1400" b="1" dirty="0" smtClean="0">
                <a:solidFill>
                  <a:srgbClr val="000000"/>
                </a:solidFill>
                <a:latin typeface="+mn-lt"/>
                <a:ea typeface="Times New Roman" pitchFamily="18" charset="0"/>
              </a:rPr>
              <a:t>8 - 24 </a:t>
            </a:r>
            <a:r>
              <a:rPr lang="en-US" sz="1400" b="1" dirty="0">
                <a:solidFill>
                  <a:srgbClr val="000000"/>
                </a:solidFill>
                <a:latin typeface="+mn-lt"/>
                <a:ea typeface="Times New Roman" pitchFamily="18" charset="0"/>
              </a:rPr>
              <a:t>Senior leaders/Directors/VP’s </a:t>
            </a:r>
            <a:r>
              <a:rPr lang="en-US" sz="1400" dirty="0">
                <a:solidFill>
                  <a:srgbClr val="000000"/>
                </a:solidFill>
                <a:latin typeface="+mn-lt"/>
                <a:ea typeface="Times New Roman" pitchFamily="18" charset="0"/>
              </a:rPr>
              <a:t>who are the </a:t>
            </a:r>
            <a:r>
              <a:rPr lang="en-US" sz="1400" b="1" dirty="0">
                <a:solidFill>
                  <a:srgbClr val="000000"/>
                </a:solidFill>
                <a:latin typeface="+mn-lt"/>
                <a:ea typeface="Times New Roman" pitchFamily="18" charset="0"/>
              </a:rPr>
              <a:t>target audience </a:t>
            </a:r>
            <a:r>
              <a:rPr lang="en-US" sz="1400" dirty="0">
                <a:solidFill>
                  <a:srgbClr val="000000"/>
                </a:solidFill>
                <a:latin typeface="+mn-lt"/>
                <a:ea typeface="Times New Roman" pitchFamily="18" charset="0"/>
              </a:rPr>
              <a:t>for this learning journey. They come with </a:t>
            </a:r>
            <a:r>
              <a:rPr lang="en-US" sz="1400" b="1" dirty="0">
                <a:solidFill>
                  <a:srgbClr val="000000"/>
                </a:solidFill>
                <a:latin typeface="+mn-lt"/>
                <a:ea typeface="Times New Roman" pitchFamily="18" charset="0"/>
              </a:rPr>
              <a:t>experience ranging between 8-10 years </a:t>
            </a:r>
            <a:r>
              <a:rPr lang="en-US" sz="1400" dirty="0">
                <a:solidFill>
                  <a:srgbClr val="000000"/>
                </a:solidFill>
                <a:latin typeface="+mn-lt"/>
                <a:ea typeface="Times New Roman" pitchFamily="18" charset="0"/>
              </a:rPr>
              <a:t>in the industry within the age bracket of </a:t>
            </a:r>
            <a:r>
              <a:rPr lang="en-US" sz="1400" b="1" dirty="0">
                <a:solidFill>
                  <a:srgbClr val="000000"/>
                </a:solidFill>
                <a:latin typeface="+mn-lt"/>
                <a:ea typeface="Times New Roman" pitchFamily="18" charset="0"/>
              </a:rPr>
              <a:t>about 26-32 years</a:t>
            </a:r>
            <a:r>
              <a:rPr lang="en-US" sz="1400" dirty="0">
                <a:solidFill>
                  <a:srgbClr val="000000"/>
                </a:solidFill>
                <a:latin typeface="+mn-lt"/>
                <a:ea typeface="Times New Roman" pitchFamily="18" charset="0"/>
              </a:rPr>
              <a:t>. They </a:t>
            </a:r>
            <a:r>
              <a:rPr lang="en-US" sz="1400" b="1" dirty="0">
                <a:solidFill>
                  <a:srgbClr val="000000"/>
                </a:solidFill>
                <a:latin typeface="+mn-lt"/>
                <a:ea typeface="Times New Roman" pitchFamily="18" charset="0"/>
              </a:rPr>
              <a:t>lead a team of about an average of 8-10 people</a:t>
            </a:r>
            <a:r>
              <a:rPr lang="en-US" sz="1400" dirty="0">
                <a:solidFill>
                  <a:srgbClr val="000000"/>
                </a:solidFill>
                <a:latin typeface="+mn-lt"/>
                <a:ea typeface="Times New Roman" pitchFamily="18" charset="0"/>
              </a:rPr>
              <a:t>. They are extremely analytical, sharp and primarily engineers with management degrees from the IIM’s or ISB.</a:t>
            </a:r>
          </a:p>
        </p:txBody>
      </p:sp>
      <p:sp>
        <p:nvSpPr>
          <p:cNvPr id="8" name="Rectangle 7"/>
          <p:cNvSpPr/>
          <p:nvPr/>
        </p:nvSpPr>
        <p:spPr>
          <a:xfrm>
            <a:off x="467439" y="1389795"/>
            <a:ext cx="1145698" cy="400110"/>
          </a:xfrm>
          <a:prstGeom prst="rect">
            <a:avLst/>
          </a:prstGeom>
          <a:noFill/>
          <a:effectLst/>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4"/>
                </a:solidFill>
              </a:rPr>
              <a:t>Situation</a:t>
            </a:r>
          </a:p>
        </p:txBody>
      </p:sp>
      <p:sp>
        <p:nvSpPr>
          <p:cNvPr id="9" name="Rounded Rectangle 8"/>
          <p:cNvSpPr>
            <a:spLocks noChangeArrowheads="1"/>
          </p:cNvSpPr>
          <p:nvPr/>
        </p:nvSpPr>
        <p:spPr bwMode="auto">
          <a:xfrm>
            <a:off x="1842699" y="2688908"/>
            <a:ext cx="9634223" cy="1532334"/>
          </a:xfrm>
          <a:prstGeom prst="roundRect">
            <a:avLst/>
          </a:prstGeom>
          <a:noFill/>
          <a:ln w="9525">
            <a:solidFill>
              <a:schemeClr val="bg1">
                <a:lumMod val="65000"/>
              </a:schemeClr>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400" dirty="0">
                <a:solidFill>
                  <a:srgbClr val="000000"/>
                </a:solidFill>
                <a:latin typeface="+mn-lt"/>
                <a:ea typeface="Times New Roman" pitchFamily="18" charset="0"/>
              </a:rPr>
              <a:t>A few of the issues at hand are:</a:t>
            </a:r>
          </a:p>
          <a:p>
            <a:pPr marL="285750" indent="-285750">
              <a:buFontTx/>
              <a:buChar char="-"/>
            </a:pPr>
            <a:r>
              <a:rPr lang="en-US" sz="1400" dirty="0" smtClean="0">
                <a:solidFill>
                  <a:srgbClr val="000000"/>
                </a:solidFill>
                <a:latin typeface="+mn-lt"/>
                <a:ea typeface="Times New Roman" pitchFamily="18" charset="0"/>
              </a:rPr>
              <a:t>Transmitting </a:t>
            </a:r>
            <a:r>
              <a:rPr lang="en-US" sz="1400" dirty="0">
                <a:solidFill>
                  <a:srgbClr val="000000"/>
                </a:solidFill>
                <a:latin typeface="+mn-lt"/>
                <a:ea typeface="Times New Roman" pitchFamily="18" charset="0"/>
              </a:rPr>
              <a:t>of thoughts and </a:t>
            </a:r>
            <a:r>
              <a:rPr lang="en-US" sz="1400" b="1" dirty="0">
                <a:solidFill>
                  <a:srgbClr val="000000"/>
                </a:solidFill>
                <a:latin typeface="+mn-lt"/>
                <a:ea typeface="Times New Roman" pitchFamily="18" charset="0"/>
              </a:rPr>
              <a:t>effective communication </a:t>
            </a:r>
            <a:r>
              <a:rPr lang="en-US" sz="1400" dirty="0">
                <a:solidFill>
                  <a:srgbClr val="000000"/>
                </a:solidFill>
                <a:latin typeface="+mn-lt"/>
                <a:ea typeface="Times New Roman" pitchFamily="18" charset="0"/>
              </a:rPr>
              <a:t>among people within </a:t>
            </a:r>
            <a:r>
              <a:rPr lang="en-US" sz="1400" dirty="0" smtClean="0">
                <a:solidFill>
                  <a:srgbClr val="000000"/>
                </a:solidFill>
                <a:latin typeface="+mn-lt"/>
                <a:ea typeface="Times New Roman" pitchFamily="18" charset="0"/>
              </a:rPr>
              <a:t>the organization </a:t>
            </a:r>
            <a:r>
              <a:rPr lang="en-US" sz="1400" dirty="0">
                <a:solidFill>
                  <a:srgbClr val="000000"/>
                </a:solidFill>
                <a:latin typeface="+mn-lt"/>
                <a:ea typeface="Times New Roman" pitchFamily="18" charset="0"/>
              </a:rPr>
              <a:t>is not part of their ethos</a:t>
            </a:r>
          </a:p>
          <a:p>
            <a:pPr marL="285750" indent="-285750">
              <a:buFontTx/>
              <a:buChar char="-"/>
            </a:pPr>
            <a:r>
              <a:rPr lang="en-US" sz="1400" dirty="0">
                <a:solidFill>
                  <a:srgbClr val="000000"/>
                </a:solidFill>
                <a:latin typeface="+mn-lt"/>
                <a:ea typeface="Times New Roman" pitchFamily="18" charset="0"/>
              </a:rPr>
              <a:t>Need to learn how to </a:t>
            </a:r>
            <a:r>
              <a:rPr lang="en-US" sz="1400" b="1" dirty="0">
                <a:solidFill>
                  <a:srgbClr val="000000"/>
                </a:solidFill>
                <a:latin typeface="+mn-lt"/>
                <a:ea typeface="Times New Roman" pitchFamily="18" charset="0"/>
              </a:rPr>
              <a:t>manage and cascade change </a:t>
            </a:r>
            <a:r>
              <a:rPr lang="en-US" sz="1400" dirty="0">
                <a:solidFill>
                  <a:srgbClr val="000000"/>
                </a:solidFill>
                <a:latin typeface="+mn-lt"/>
                <a:ea typeface="Times New Roman" pitchFamily="18" charset="0"/>
              </a:rPr>
              <a:t>within the organization</a:t>
            </a:r>
          </a:p>
          <a:p>
            <a:pPr marL="285750" indent="-285750">
              <a:buFontTx/>
              <a:buChar char="-"/>
            </a:pPr>
            <a:r>
              <a:rPr lang="en-US" sz="1400" dirty="0">
                <a:solidFill>
                  <a:srgbClr val="000000"/>
                </a:solidFill>
                <a:latin typeface="+mn-lt"/>
                <a:ea typeface="Times New Roman" pitchFamily="18" charset="0"/>
              </a:rPr>
              <a:t>Require more </a:t>
            </a:r>
            <a:r>
              <a:rPr lang="en-US" sz="1400" b="1" dirty="0">
                <a:solidFill>
                  <a:srgbClr val="000000"/>
                </a:solidFill>
                <a:latin typeface="+mn-lt"/>
                <a:ea typeface="Times New Roman" pitchFamily="18" charset="0"/>
              </a:rPr>
              <a:t>clarity in terms of how to give feedback </a:t>
            </a:r>
            <a:r>
              <a:rPr lang="en-US" sz="1400" dirty="0">
                <a:solidFill>
                  <a:srgbClr val="000000"/>
                </a:solidFill>
                <a:latin typeface="+mn-lt"/>
                <a:ea typeface="Times New Roman" pitchFamily="18" charset="0"/>
              </a:rPr>
              <a:t>and constructively work on it</a:t>
            </a:r>
          </a:p>
          <a:p>
            <a:pPr marL="285750" indent="-285750">
              <a:buFontTx/>
              <a:buChar char="-"/>
            </a:pPr>
            <a:r>
              <a:rPr lang="en-US" sz="1400" dirty="0">
                <a:solidFill>
                  <a:srgbClr val="000000"/>
                </a:solidFill>
                <a:latin typeface="+mn-lt"/>
                <a:ea typeface="Times New Roman" pitchFamily="18" charset="0"/>
              </a:rPr>
              <a:t>Need to understand the depth of how to actually </a:t>
            </a:r>
            <a:r>
              <a:rPr lang="en-US" sz="1400" b="1" dirty="0">
                <a:solidFill>
                  <a:srgbClr val="000000"/>
                </a:solidFill>
                <a:latin typeface="+mn-lt"/>
                <a:ea typeface="Times New Roman" pitchFamily="18" charset="0"/>
              </a:rPr>
              <a:t>take care of their people</a:t>
            </a:r>
          </a:p>
          <a:p>
            <a:pPr marL="285750" indent="-285750">
              <a:buFontTx/>
              <a:buChar char="-"/>
            </a:pPr>
            <a:r>
              <a:rPr lang="en-US" sz="1400" dirty="0">
                <a:solidFill>
                  <a:srgbClr val="000000"/>
                </a:solidFill>
                <a:latin typeface="+mn-lt"/>
                <a:ea typeface="Times New Roman" pitchFamily="18" charset="0"/>
              </a:rPr>
              <a:t>Require to understand the </a:t>
            </a:r>
            <a:r>
              <a:rPr lang="en-US" sz="1400" b="1" dirty="0">
                <a:solidFill>
                  <a:srgbClr val="000000"/>
                </a:solidFill>
                <a:latin typeface="+mn-lt"/>
                <a:ea typeface="Times New Roman" pitchFamily="18" charset="0"/>
              </a:rPr>
              <a:t>importance of taking decisions with a consensus</a:t>
            </a:r>
          </a:p>
        </p:txBody>
      </p:sp>
      <p:sp>
        <p:nvSpPr>
          <p:cNvPr id="11" name="Rectangle 10"/>
          <p:cNvSpPr/>
          <p:nvPr/>
        </p:nvSpPr>
        <p:spPr>
          <a:xfrm>
            <a:off x="527519" y="3192919"/>
            <a:ext cx="1085618" cy="40011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4"/>
                </a:solidFill>
              </a:rPr>
              <a:t>Problem</a:t>
            </a:r>
          </a:p>
        </p:txBody>
      </p:sp>
      <p:sp>
        <p:nvSpPr>
          <p:cNvPr id="12" name="Rounded Rectangle 11"/>
          <p:cNvSpPr>
            <a:spLocks noChangeArrowheads="1"/>
          </p:cNvSpPr>
          <p:nvPr/>
        </p:nvSpPr>
        <p:spPr bwMode="auto">
          <a:xfrm>
            <a:off x="1842700" y="6065738"/>
            <a:ext cx="9634223" cy="568762"/>
          </a:xfrm>
          <a:prstGeom prst="roundRect">
            <a:avLst>
              <a:gd name="adj" fmla="val 15170"/>
            </a:avLst>
          </a:prstGeom>
          <a:noFill/>
          <a:ln w="9525">
            <a:solidFill>
              <a:schemeClr val="bg1">
                <a:lumMod val="65000"/>
              </a:schemeClr>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400" dirty="0">
                <a:latin typeface="+mn-lt"/>
                <a:ea typeface="Times New Roman" pitchFamily="18" charset="0"/>
              </a:rPr>
              <a:t>Delhivery would like to bring about a change within the organization via an experiential learning journey. The culture of the organization needs to be cascaded to an extent where the “</a:t>
            </a:r>
            <a:r>
              <a:rPr lang="en-US" sz="1400" b="1" dirty="0">
                <a:latin typeface="+mn-lt"/>
                <a:ea typeface="Times New Roman" pitchFamily="18" charset="0"/>
              </a:rPr>
              <a:t>People’s part of the equation</a:t>
            </a:r>
            <a:r>
              <a:rPr lang="en-US" sz="1400" dirty="0">
                <a:latin typeface="+mn-lt"/>
                <a:ea typeface="Times New Roman" pitchFamily="18" charset="0"/>
              </a:rPr>
              <a:t>” begins to be given importance.</a:t>
            </a:r>
          </a:p>
        </p:txBody>
      </p:sp>
      <p:sp>
        <p:nvSpPr>
          <p:cNvPr id="13" name="Rectangle 12"/>
          <p:cNvSpPr/>
          <p:nvPr/>
        </p:nvSpPr>
        <p:spPr>
          <a:xfrm>
            <a:off x="665550" y="6150064"/>
            <a:ext cx="749474" cy="40011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4"/>
                </a:solidFill>
              </a:rPr>
              <a:t>Need</a:t>
            </a:r>
          </a:p>
        </p:txBody>
      </p:sp>
      <p:sp>
        <p:nvSpPr>
          <p:cNvPr id="14" name="Rectangle 13"/>
          <p:cNvSpPr/>
          <p:nvPr/>
        </p:nvSpPr>
        <p:spPr>
          <a:xfrm>
            <a:off x="320698" y="4929490"/>
            <a:ext cx="1439177" cy="40011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4"/>
                </a:solidFill>
              </a:rPr>
              <a:t>Implication </a:t>
            </a:r>
          </a:p>
        </p:txBody>
      </p:sp>
      <p:sp>
        <p:nvSpPr>
          <p:cNvPr id="15" name="TextBox 14"/>
          <p:cNvSpPr txBox="1"/>
          <p:nvPr/>
        </p:nvSpPr>
        <p:spPr>
          <a:xfrm>
            <a:off x="4502165" y="5502239"/>
            <a:ext cx="184666" cy="369332"/>
          </a:xfrm>
          <a:prstGeom prst="rect">
            <a:avLst/>
          </a:prstGeom>
          <a:noFill/>
        </p:spPr>
        <p:txBody>
          <a:bodyPr wrap="none" rtlCol="0">
            <a:spAutoFit/>
          </a:bodyPr>
          <a:lstStyle/>
          <a:p>
            <a:endParaRPr lang="en-US" dirty="0"/>
          </a:p>
        </p:txBody>
      </p:sp>
      <p:sp>
        <p:nvSpPr>
          <p:cNvPr id="16" name="Rounded Rectangle 15"/>
          <p:cNvSpPr>
            <a:spLocks noChangeArrowheads="1"/>
          </p:cNvSpPr>
          <p:nvPr/>
        </p:nvSpPr>
        <p:spPr bwMode="auto">
          <a:xfrm>
            <a:off x="1842699" y="4601741"/>
            <a:ext cx="9634223" cy="1055608"/>
          </a:xfrm>
          <a:prstGeom prst="roundRect">
            <a:avLst/>
          </a:prstGeom>
          <a:noFill/>
          <a:ln w="9525">
            <a:solidFill>
              <a:schemeClr val="bg1">
                <a:lumMod val="65000"/>
              </a:schemeClr>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Tx/>
              <a:buChar char="-"/>
            </a:pPr>
            <a:r>
              <a:rPr lang="en-US" sz="1400" dirty="0">
                <a:solidFill>
                  <a:srgbClr val="000000"/>
                </a:solidFill>
                <a:latin typeface="+mn-lt"/>
                <a:ea typeface="Times New Roman" pitchFamily="18" charset="0"/>
              </a:rPr>
              <a:t>High level of stress and strain among people which results in people leaving the organization</a:t>
            </a:r>
          </a:p>
          <a:p>
            <a:pPr marL="285750" indent="-285750">
              <a:buFontTx/>
              <a:buChar char="-"/>
            </a:pPr>
            <a:r>
              <a:rPr lang="en-US" sz="1400" dirty="0">
                <a:solidFill>
                  <a:srgbClr val="000000"/>
                </a:solidFill>
                <a:latin typeface="+mn-lt"/>
                <a:ea typeface="Times New Roman" pitchFamily="18" charset="0"/>
              </a:rPr>
              <a:t>Attrition rates are extremely high at 30%. </a:t>
            </a:r>
          </a:p>
          <a:p>
            <a:pPr marL="285750" indent="-285750">
              <a:buFontTx/>
              <a:buChar char="-"/>
            </a:pPr>
            <a:r>
              <a:rPr lang="en-US" sz="1400" dirty="0">
                <a:solidFill>
                  <a:srgbClr val="000000"/>
                </a:solidFill>
                <a:latin typeface="+mn-lt"/>
                <a:ea typeface="Times New Roman" pitchFamily="18" charset="0"/>
              </a:rPr>
              <a:t>Some of the people are unable to keep up with constant change</a:t>
            </a:r>
          </a:p>
          <a:p>
            <a:pPr marL="285750" indent="-285750">
              <a:buFontTx/>
              <a:buChar char="-"/>
            </a:pPr>
            <a:r>
              <a:rPr lang="en-US" sz="1400" b="1" dirty="0">
                <a:solidFill>
                  <a:srgbClr val="000000"/>
                </a:solidFill>
                <a:latin typeface="+mn-lt"/>
                <a:ea typeface="Times New Roman" pitchFamily="18" charset="0"/>
              </a:rPr>
              <a:t>People part of the equation is missing</a:t>
            </a:r>
          </a:p>
        </p:txBody>
      </p:sp>
    </p:spTree>
    <p:extLst>
      <p:ext uri="{BB962C8B-B14F-4D97-AF65-F5344CB8AC3E}">
        <p14:creationId xmlns:p14="http://schemas.microsoft.com/office/powerpoint/2010/main" val="4249658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Our Approach</a:t>
            </a:r>
            <a:endParaRPr lang="en-US" sz="3200" dirty="0"/>
          </a:p>
        </p:txBody>
      </p:sp>
      <p:pic>
        <p:nvPicPr>
          <p:cNvPr id="17" name="Picture 2" descr="C:\Users\Administrator\Desktop\Maynard Leigh assignment\dddd-4ds-process-303.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15316" y="1051154"/>
            <a:ext cx="5761367" cy="552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476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Our Approach | Diagnosis</a:t>
            </a:r>
            <a:endParaRPr lang="en-US" sz="3200" dirty="0"/>
          </a:p>
        </p:txBody>
      </p:sp>
      <p:sp>
        <p:nvSpPr>
          <p:cNvPr id="5" name="TextBox 4"/>
          <p:cNvSpPr txBox="1"/>
          <p:nvPr/>
        </p:nvSpPr>
        <p:spPr>
          <a:xfrm>
            <a:off x="406400" y="1499091"/>
            <a:ext cx="11268364" cy="3293209"/>
          </a:xfrm>
          <a:prstGeom prst="rect">
            <a:avLst/>
          </a:prstGeom>
          <a:noFill/>
        </p:spPr>
        <p:txBody>
          <a:bodyPr wrap="square">
            <a:spAutoFit/>
          </a:bodyPr>
          <a:lstStyle/>
          <a:p>
            <a:pPr algn="just">
              <a:spcBef>
                <a:spcPts val="0"/>
              </a:spcBef>
              <a:defRPr/>
            </a:pPr>
            <a:r>
              <a:rPr lang="en-US" sz="1600" i="1" dirty="0" smtClean="0">
                <a:latin typeface="+mn-lt"/>
              </a:rPr>
              <a:t>In the Diagnosis Stage we delve deeper into the issues faced by the participants:</a:t>
            </a:r>
          </a:p>
          <a:p>
            <a:pPr algn="just">
              <a:spcBef>
                <a:spcPts val="0"/>
              </a:spcBef>
              <a:defRPr/>
            </a:pPr>
            <a:endParaRPr lang="en-US" sz="1600" dirty="0"/>
          </a:p>
          <a:p>
            <a:pPr algn="just">
              <a:spcBef>
                <a:spcPts val="0"/>
              </a:spcBef>
              <a:defRPr/>
            </a:pPr>
            <a:r>
              <a:rPr lang="en-US" sz="1600" dirty="0" smtClean="0">
                <a:latin typeface="+mn-lt"/>
              </a:rPr>
              <a:t>We </a:t>
            </a:r>
            <a:r>
              <a:rPr lang="en-US" sz="1600" dirty="0">
                <a:latin typeface="+mn-lt"/>
              </a:rPr>
              <a:t>would want to </a:t>
            </a:r>
            <a:r>
              <a:rPr lang="en-US" sz="1600" dirty="0" smtClean="0">
                <a:latin typeface="+mn-lt"/>
              </a:rPr>
              <a:t>connect with a </a:t>
            </a:r>
            <a:r>
              <a:rPr lang="en-US" sz="1600" dirty="0">
                <a:latin typeface="+mn-lt"/>
              </a:rPr>
              <a:t>sample of the target participants</a:t>
            </a:r>
            <a:r>
              <a:rPr lang="en-US" sz="1600" dirty="0" smtClean="0">
                <a:latin typeface="+mn-lt"/>
              </a:rPr>
              <a:t>, </a:t>
            </a:r>
            <a:r>
              <a:rPr lang="en-US" sz="1600" dirty="0">
                <a:latin typeface="+mn-lt"/>
              </a:rPr>
              <a:t>HR stakeholders and business stakeholders to collect information about the business, target participants, possible gaps, expectations &amp; objectives</a:t>
            </a:r>
            <a:r>
              <a:rPr lang="en-US" sz="1600" dirty="0" smtClean="0">
                <a:latin typeface="+mn-lt"/>
              </a:rPr>
              <a:t>. </a:t>
            </a:r>
            <a:r>
              <a:rPr lang="en-US" sz="1600" b="1" dirty="0" smtClean="0">
                <a:latin typeface="+mn-lt"/>
              </a:rPr>
              <a:t>This shall be done via in-person meetings</a:t>
            </a:r>
            <a:r>
              <a:rPr lang="en-US" sz="1600" dirty="0" smtClean="0">
                <a:latin typeface="+mn-lt"/>
              </a:rPr>
              <a:t>.</a:t>
            </a:r>
          </a:p>
          <a:p>
            <a:pPr algn="just">
              <a:spcBef>
                <a:spcPts val="0"/>
              </a:spcBef>
              <a:defRPr/>
            </a:pPr>
            <a:endParaRPr lang="en-US" sz="1600" dirty="0">
              <a:latin typeface="+mn-lt"/>
            </a:endParaRPr>
          </a:p>
          <a:p>
            <a:pPr marL="342900" indent="-342900" algn="just">
              <a:buFont typeface="+mj-lt"/>
              <a:buAutoNum type="alphaLcParenR"/>
              <a:defRPr/>
            </a:pPr>
            <a:r>
              <a:rPr lang="en-US" sz="1600" dirty="0">
                <a:latin typeface="+mn-lt"/>
              </a:rPr>
              <a:t>We specifically gather information </a:t>
            </a:r>
            <a:r>
              <a:rPr lang="en-US" sz="1600" dirty="0" smtClean="0">
                <a:latin typeface="+mn-lt"/>
              </a:rPr>
              <a:t>on:</a:t>
            </a:r>
          </a:p>
          <a:p>
            <a:pPr algn="just">
              <a:defRPr/>
            </a:pPr>
            <a:endParaRPr lang="en-US" sz="1600" dirty="0">
              <a:latin typeface="+mn-lt"/>
            </a:endParaRPr>
          </a:p>
          <a:p>
            <a:pPr marL="800100" lvl="1" indent="-342900" algn="just">
              <a:buFont typeface="Arial" panose="020B0604020202020204" pitchFamily="34" charset="0"/>
              <a:buChar char="•"/>
              <a:defRPr/>
            </a:pPr>
            <a:r>
              <a:rPr lang="en-US" sz="1600" dirty="0">
                <a:latin typeface="+mn-lt"/>
              </a:rPr>
              <a:t>What do the leaders currently </a:t>
            </a:r>
            <a:r>
              <a:rPr lang="en-US" sz="1600" dirty="0" smtClean="0">
                <a:latin typeface="+mn-lt"/>
              </a:rPr>
              <a:t>believe in and </a:t>
            </a:r>
            <a:r>
              <a:rPr lang="en-US" sz="1600" dirty="0">
                <a:latin typeface="+mn-lt"/>
              </a:rPr>
              <a:t>what do we want him/her to Think, Feel and Do differently</a:t>
            </a:r>
          </a:p>
          <a:p>
            <a:pPr marL="800100" lvl="1" indent="-342900" algn="just">
              <a:buFont typeface="Arial" panose="020B0604020202020204" pitchFamily="34" charset="0"/>
              <a:buChar char="•"/>
              <a:defRPr/>
            </a:pPr>
            <a:r>
              <a:rPr lang="en-US" sz="1600" dirty="0">
                <a:latin typeface="+mn-lt"/>
              </a:rPr>
              <a:t>What is the focus of business for the next 2-3 Years</a:t>
            </a:r>
          </a:p>
          <a:p>
            <a:pPr marL="800100" lvl="1" indent="-342900" algn="just">
              <a:buFont typeface="Arial" panose="020B0604020202020204" pitchFamily="34" charset="0"/>
              <a:buChar char="•"/>
              <a:defRPr/>
            </a:pPr>
            <a:r>
              <a:rPr lang="en-US" sz="1600" dirty="0">
                <a:latin typeface="+mn-lt"/>
              </a:rPr>
              <a:t>What business case should these leaders be focusing on</a:t>
            </a:r>
            <a:r>
              <a:rPr lang="en-US" sz="1600" dirty="0" smtClean="0">
                <a:latin typeface="+mn-lt"/>
              </a:rPr>
              <a:t>? How can their improved efficiency impact the business?</a:t>
            </a:r>
            <a:endParaRPr lang="en-US" sz="1600" dirty="0">
              <a:latin typeface="+mn-lt"/>
            </a:endParaRPr>
          </a:p>
          <a:p>
            <a:pPr marL="800100" lvl="1" indent="-342900" algn="just">
              <a:defRPr/>
            </a:pPr>
            <a:endParaRPr lang="en-US" sz="1600" dirty="0">
              <a:latin typeface="+mn-lt"/>
            </a:endParaRPr>
          </a:p>
          <a:p>
            <a:pPr marL="342900" indent="-342900" algn="just">
              <a:buFont typeface="+mj-lt"/>
              <a:buAutoNum type="alphaLcParenR"/>
              <a:defRPr/>
            </a:pPr>
            <a:r>
              <a:rPr lang="en-US" sz="1600" dirty="0">
                <a:latin typeface="+mn-lt"/>
              </a:rPr>
              <a:t>Gather anecdotes, examples &amp; situations where </a:t>
            </a:r>
            <a:r>
              <a:rPr lang="en-US" sz="1600" dirty="0" smtClean="0">
                <a:latin typeface="+mn-lt"/>
              </a:rPr>
              <a:t>you’ve seen the leaders behave in a certain way and th</a:t>
            </a:r>
            <a:r>
              <a:rPr lang="en-US" sz="1600" dirty="0" smtClean="0"/>
              <a:t>e impact it had on the business according to the sample of the target participants</a:t>
            </a:r>
            <a:endParaRPr lang="en-US" sz="1600" dirty="0"/>
          </a:p>
        </p:txBody>
      </p:sp>
      <p:pic>
        <p:nvPicPr>
          <p:cNvPr id="6" name="Picture 2" descr="http://s3.amazonaws.com/thumbnails.illustrationsource.com/huge.15.7993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7169" y="5038521"/>
            <a:ext cx="1266826" cy="169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5254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Our Approach | Design</a:t>
            </a:r>
            <a:endParaRPr lang="en-US" sz="3200" dirty="0"/>
          </a:p>
        </p:txBody>
      </p:sp>
      <p:pic>
        <p:nvPicPr>
          <p:cNvPr id="9" name="Picture 8"/>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9259" t="8696" r="11932" b="7247"/>
          <a:stretch/>
        </p:blipFill>
        <p:spPr>
          <a:xfrm>
            <a:off x="4938340" y="1200727"/>
            <a:ext cx="1965925" cy="2096840"/>
          </a:xfrm>
          <a:prstGeom prst="rect">
            <a:avLst/>
          </a:prstGeom>
        </p:spPr>
      </p:pic>
      <p:sp>
        <p:nvSpPr>
          <p:cNvPr id="10" name="TextBox 9"/>
          <p:cNvSpPr txBox="1"/>
          <p:nvPr/>
        </p:nvSpPr>
        <p:spPr>
          <a:xfrm>
            <a:off x="222562" y="4249425"/>
            <a:ext cx="5262696" cy="1602905"/>
          </a:xfrm>
          <a:prstGeom prst="roundRect">
            <a:avLst/>
          </a:prstGeom>
          <a:ln>
            <a:solidFill>
              <a:schemeClr val="bg2">
                <a:lumMod val="50000"/>
              </a:schemeClr>
            </a:solidFill>
          </a:ln>
        </p:spPr>
        <p:txBody>
          <a:bodyPr vert="horz" lIns="91440" tIns="45720" rIns="91440" bIns="45720" rtlCol="0" anchor="ctr">
            <a:noAutofit/>
          </a:bodyPr>
          <a:lstStyle>
            <a:lvl1pPr>
              <a:lnSpc>
                <a:spcPct val="90000"/>
              </a:lnSpc>
              <a:spcBef>
                <a:spcPct val="0"/>
              </a:spcBef>
              <a:buNone/>
              <a:defRPr sz="3600" b="1">
                <a:solidFill>
                  <a:schemeClr val="tx2"/>
                </a:solidFill>
                <a:ea typeface="+mj-ea"/>
                <a:cs typeface="+mj-cs"/>
              </a:defRPr>
            </a:lvl1pPr>
          </a:lstStyle>
          <a:p>
            <a:pPr algn="ctr"/>
            <a:r>
              <a:rPr lang="en-US" sz="2000" dirty="0">
                <a:solidFill>
                  <a:schemeClr val="accent2"/>
                </a:solidFill>
                <a:latin typeface="+mj-lt"/>
              </a:rPr>
              <a:t>Diagnosis report</a:t>
            </a:r>
            <a:r>
              <a:rPr lang="en-US" sz="2000" dirty="0">
                <a:solidFill>
                  <a:schemeClr val="tx1"/>
                </a:solidFill>
                <a:latin typeface="+mj-lt"/>
              </a:rPr>
              <a:t>: </a:t>
            </a:r>
            <a:r>
              <a:rPr lang="en-US" sz="2000" b="0" dirty="0">
                <a:solidFill>
                  <a:schemeClr val="tx1"/>
                </a:solidFill>
                <a:latin typeface="+mj-lt"/>
              </a:rPr>
              <a:t>A report is generated which would reflect the outputs from Diagnosis (The identity of the participants would be </a:t>
            </a:r>
            <a:r>
              <a:rPr lang="en-US" sz="2000" b="0" dirty="0" smtClean="0">
                <a:solidFill>
                  <a:schemeClr val="tx1"/>
                </a:solidFill>
                <a:latin typeface="+mj-lt"/>
              </a:rPr>
              <a:t>kept confidential)</a:t>
            </a:r>
            <a:endParaRPr lang="en-US" sz="2000" b="0" dirty="0">
              <a:solidFill>
                <a:schemeClr val="tx1"/>
              </a:solidFill>
              <a:latin typeface="+mj-lt"/>
            </a:endParaRPr>
          </a:p>
        </p:txBody>
      </p:sp>
      <p:sp>
        <p:nvSpPr>
          <p:cNvPr id="11" name="TextBox 10"/>
          <p:cNvSpPr txBox="1"/>
          <p:nvPr/>
        </p:nvSpPr>
        <p:spPr>
          <a:xfrm>
            <a:off x="5648114" y="4231959"/>
            <a:ext cx="6444982" cy="1620371"/>
          </a:xfrm>
          <a:prstGeom prst="roundRect">
            <a:avLst/>
          </a:prstGeom>
          <a:ln>
            <a:solidFill>
              <a:schemeClr val="bg2">
                <a:lumMod val="50000"/>
              </a:schemeClr>
            </a:solidFill>
          </a:ln>
        </p:spPr>
        <p:txBody>
          <a:bodyPr vert="horz" lIns="91440" tIns="45720" rIns="91440" bIns="45720" rtlCol="0" anchor="ctr">
            <a:noAutofit/>
          </a:bodyPr>
          <a:lstStyle>
            <a:lvl1pPr>
              <a:lnSpc>
                <a:spcPct val="90000"/>
              </a:lnSpc>
              <a:spcBef>
                <a:spcPct val="0"/>
              </a:spcBef>
              <a:buNone/>
              <a:defRPr sz="3600" b="1">
                <a:solidFill>
                  <a:schemeClr val="tx2"/>
                </a:solidFill>
                <a:ea typeface="+mj-ea"/>
                <a:cs typeface="+mj-cs"/>
              </a:defRPr>
            </a:lvl1pPr>
          </a:lstStyle>
          <a:p>
            <a:pPr algn="ctr"/>
            <a:r>
              <a:rPr lang="en-US" sz="2000" dirty="0">
                <a:solidFill>
                  <a:schemeClr val="accent2"/>
                </a:solidFill>
                <a:latin typeface="+mj-lt"/>
              </a:rPr>
              <a:t>Design Customization</a:t>
            </a:r>
            <a:r>
              <a:rPr lang="en-US" sz="2000" dirty="0">
                <a:solidFill>
                  <a:schemeClr val="tx1"/>
                </a:solidFill>
                <a:latin typeface="+mj-lt"/>
              </a:rPr>
              <a:t>: </a:t>
            </a:r>
            <a:r>
              <a:rPr lang="en-US" sz="2000" b="0" dirty="0">
                <a:solidFill>
                  <a:schemeClr val="tx1"/>
                </a:solidFill>
                <a:latin typeface="+mj-lt"/>
              </a:rPr>
              <a:t>The consultant will design the final objectives and customize the content of the learning intervention. Modules of the workshops are designed, activities are mapped to the examples, new handouts are drafted based on the content.</a:t>
            </a:r>
          </a:p>
        </p:txBody>
      </p:sp>
      <p:sp>
        <p:nvSpPr>
          <p:cNvPr id="12" name="TextBox 11"/>
          <p:cNvSpPr txBox="1"/>
          <p:nvPr/>
        </p:nvSpPr>
        <p:spPr>
          <a:xfrm>
            <a:off x="525215" y="3407381"/>
            <a:ext cx="11730737" cy="653796"/>
          </a:xfrm>
          <a:prstGeom prst="roundRect">
            <a:avLst/>
          </a:prstGeom>
        </p:spPr>
        <p:txBody>
          <a:bodyPr vert="horz" lIns="91440" tIns="45720" rIns="91440" bIns="45720" rtlCol="0" anchor="ctr">
            <a:normAutofit fontScale="37500" lnSpcReduction="20000"/>
          </a:bodyPr>
          <a:lstStyle>
            <a:lvl1pPr>
              <a:lnSpc>
                <a:spcPct val="90000"/>
              </a:lnSpc>
              <a:spcBef>
                <a:spcPct val="0"/>
              </a:spcBef>
              <a:buNone/>
              <a:defRPr sz="3600" b="1">
                <a:solidFill>
                  <a:schemeClr val="tx2"/>
                </a:solidFill>
                <a:ea typeface="+mj-ea"/>
                <a:cs typeface="+mj-cs"/>
              </a:defRPr>
            </a:lvl1pPr>
          </a:lstStyle>
          <a:p>
            <a:pPr algn="ctr"/>
            <a:r>
              <a:rPr lang="en-US" sz="4000" b="0" dirty="0">
                <a:solidFill>
                  <a:schemeClr val="tx1"/>
                </a:solidFill>
              </a:rPr>
              <a:t>Post the diagnosis, we get into the design phase of the learning intervention. </a:t>
            </a:r>
          </a:p>
          <a:p>
            <a:pPr algn="ctr"/>
            <a:endParaRPr lang="en-US" sz="4000" b="0" dirty="0" smtClean="0">
              <a:solidFill>
                <a:schemeClr val="tx1"/>
              </a:solidFill>
            </a:endParaRPr>
          </a:p>
          <a:p>
            <a:pPr algn="ctr"/>
            <a:r>
              <a:rPr lang="en-US" sz="4000" b="0" dirty="0" smtClean="0">
                <a:solidFill>
                  <a:schemeClr val="tx1"/>
                </a:solidFill>
              </a:rPr>
              <a:t>Here </a:t>
            </a:r>
            <a:r>
              <a:rPr lang="en-US" sz="4000" b="0" dirty="0">
                <a:solidFill>
                  <a:schemeClr val="tx1"/>
                </a:solidFill>
              </a:rPr>
              <a:t>are </a:t>
            </a:r>
            <a:r>
              <a:rPr lang="en-US" sz="4000" b="0" dirty="0" smtClean="0">
                <a:solidFill>
                  <a:schemeClr val="tx1"/>
                </a:solidFill>
              </a:rPr>
              <a:t>2 things </a:t>
            </a:r>
            <a:r>
              <a:rPr lang="en-US" sz="4000" b="0" dirty="0">
                <a:solidFill>
                  <a:schemeClr val="tx1"/>
                </a:solidFill>
              </a:rPr>
              <a:t>we will do:</a:t>
            </a:r>
            <a:endParaRPr lang="en-IN" sz="3200" b="0" dirty="0">
              <a:solidFill>
                <a:schemeClr val="tx1"/>
              </a:solidFill>
            </a:endParaRPr>
          </a:p>
        </p:txBody>
      </p:sp>
    </p:spTree>
    <p:extLst>
      <p:ext uri="{BB962C8B-B14F-4D97-AF65-F5344CB8AC3E}">
        <p14:creationId xmlns:p14="http://schemas.microsoft.com/office/powerpoint/2010/main" val="4024504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Tentative Outcomes of the Workshop</a:t>
            </a:r>
            <a:endParaRPr lang="en-US" sz="3200" dirty="0"/>
          </a:p>
        </p:txBody>
      </p:sp>
      <p:sp>
        <p:nvSpPr>
          <p:cNvPr id="7" name="Rounded Rectangle 6"/>
          <p:cNvSpPr/>
          <p:nvPr/>
        </p:nvSpPr>
        <p:spPr>
          <a:xfrm>
            <a:off x="4572334" y="4966571"/>
            <a:ext cx="6156101" cy="1566386"/>
          </a:xfrm>
          <a:prstGeom prst="roundRect">
            <a:avLst/>
          </a:prstGeom>
          <a:noFill/>
          <a:ln>
            <a:solidFill>
              <a:schemeClr val="bg1">
                <a:lumMod val="75000"/>
              </a:schemeClr>
            </a:solidFill>
          </a:ln>
        </p:spPr>
        <p:txBody>
          <a:bodyPr wrap="square">
            <a:spAutoFit/>
          </a:bodyPr>
          <a:lstStyle/>
          <a:p>
            <a:pPr indent="288925" eaLnBrk="0" hangingPunct="0">
              <a:tabLst>
                <a:tab pos="457200" algn="r"/>
                <a:tab pos="2636838" algn="ctr"/>
                <a:tab pos="5273675" algn="r"/>
              </a:tabLst>
              <a:defRPr/>
            </a:pPr>
            <a:r>
              <a:rPr lang="en-GB" sz="1600" b="1" dirty="0">
                <a:solidFill>
                  <a:schemeClr val="tx2"/>
                </a:solidFill>
                <a:ea typeface="Times New Roman" pitchFamily="18" charset="0"/>
                <a:cs typeface="Arial" pitchFamily="34" charset="0"/>
              </a:rPr>
              <a:t>Be more able to:</a:t>
            </a:r>
            <a:endParaRPr lang="en-GB" sz="1400" dirty="0">
              <a:solidFill>
                <a:schemeClr val="tx2"/>
              </a:solidFill>
            </a:endParaRPr>
          </a:p>
          <a:p>
            <a:pPr marL="285750" indent="-285750" eaLnBrk="0" hangingPunct="0">
              <a:buFont typeface="Arial" panose="020B0604020202020204" pitchFamily="34" charset="0"/>
              <a:buChar char="•"/>
              <a:tabLst>
                <a:tab pos="457200" algn="r"/>
                <a:tab pos="2636838" algn="ctr"/>
                <a:tab pos="5273675" algn="r"/>
              </a:tabLst>
              <a:defRPr/>
            </a:pPr>
            <a:r>
              <a:rPr lang="en-US" sz="1400" dirty="0">
                <a:solidFill>
                  <a:schemeClr val="tx2"/>
                </a:solidFill>
                <a:ea typeface="Times New Roman" pitchFamily="18" charset="0"/>
              </a:rPr>
              <a:t>	Inspire themselves and their team members</a:t>
            </a:r>
          </a:p>
          <a:p>
            <a:pPr marL="285750" indent="-285750" eaLnBrk="0" hangingPunct="0">
              <a:buFont typeface="Arial" panose="020B0604020202020204" pitchFamily="34" charset="0"/>
              <a:buChar char="•"/>
              <a:tabLst>
                <a:tab pos="457200" algn="r"/>
                <a:tab pos="2636838" algn="ctr"/>
                <a:tab pos="5273675" algn="r"/>
              </a:tabLst>
              <a:defRPr/>
            </a:pPr>
            <a:r>
              <a:rPr lang="en-US" sz="1400" dirty="0">
                <a:solidFill>
                  <a:schemeClr val="tx2"/>
                </a:solidFill>
                <a:ea typeface="Times New Roman" pitchFamily="18" charset="0"/>
              </a:rPr>
              <a:t>	Create better team working</a:t>
            </a:r>
          </a:p>
          <a:p>
            <a:pPr marL="285750" indent="-285750" eaLnBrk="0" hangingPunct="0">
              <a:buFont typeface="Arial" panose="020B0604020202020204" pitchFamily="34" charset="0"/>
              <a:buChar char="•"/>
              <a:tabLst>
                <a:tab pos="457200" algn="r"/>
                <a:tab pos="2636838" algn="ctr"/>
                <a:tab pos="5273675" algn="r"/>
              </a:tabLst>
              <a:defRPr/>
            </a:pPr>
            <a:r>
              <a:rPr lang="en-US" sz="1400" dirty="0">
                <a:solidFill>
                  <a:schemeClr val="tx2"/>
                </a:solidFill>
                <a:ea typeface="Times New Roman" pitchFamily="18" charset="0"/>
              </a:rPr>
              <a:t>Take productive </a:t>
            </a:r>
            <a:r>
              <a:rPr lang="en-US" sz="1400" dirty="0" smtClean="0">
                <a:solidFill>
                  <a:schemeClr val="tx2"/>
                </a:solidFill>
                <a:ea typeface="Times New Roman" pitchFamily="18" charset="0"/>
              </a:rPr>
              <a:t>risks with consensus</a:t>
            </a:r>
            <a:endParaRPr lang="en-US" sz="1400" dirty="0">
              <a:solidFill>
                <a:schemeClr val="tx2"/>
              </a:solidFill>
              <a:ea typeface="Times New Roman" pitchFamily="18" charset="0"/>
            </a:endParaRPr>
          </a:p>
          <a:p>
            <a:pPr marL="285750" indent="-285750" eaLnBrk="0" hangingPunct="0">
              <a:buFont typeface="Arial" panose="020B0604020202020204" pitchFamily="34" charset="0"/>
              <a:buChar char="•"/>
              <a:tabLst>
                <a:tab pos="457200" algn="r"/>
                <a:tab pos="2636838" algn="ctr"/>
                <a:tab pos="5273675" algn="r"/>
              </a:tabLst>
              <a:defRPr/>
            </a:pPr>
            <a:r>
              <a:rPr lang="en-US" sz="1400" dirty="0">
                <a:solidFill>
                  <a:schemeClr val="tx2"/>
                </a:solidFill>
                <a:ea typeface="Times New Roman" pitchFamily="18" charset="0"/>
              </a:rPr>
              <a:t>Have compelling conversations</a:t>
            </a:r>
          </a:p>
          <a:p>
            <a:pPr marL="285750" indent="-285750" eaLnBrk="0" hangingPunct="0">
              <a:buFont typeface="Arial" panose="020B0604020202020204" pitchFamily="34" charset="0"/>
              <a:buChar char="•"/>
              <a:tabLst>
                <a:tab pos="457200" algn="r"/>
                <a:tab pos="2636838" algn="ctr"/>
                <a:tab pos="5273675" algn="r"/>
              </a:tabLst>
              <a:defRPr/>
            </a:pPr>
            <a:r>
              <a:rPr lang="en-US" sz="1400" dirty="0" smtClean="0">
                <a:solidFill>
                  <a:schemeClr val="tx2"/>
                </a:solidFill>
                <a:ea typeface="Times New Roman" pitchFamily="18" charset="0"/>
              </a:rPr>
              <a:t>Manage </a:t>
            </a:r>
            <a:r>
              <a:rPr lang="en-US" sz="1400" dirty="0">
                <a:solidFill>
                  <a:schemeClr val="tx2"/>
                </a:solidFill>
                <a:ea typeface="Times New Roman" pitchFamily="18" charset="0"/>
              </a:rPr>
              <a:t>people with focus on productivity, quality and emotions</a:t>
            </a:r>
          </a:p>
        </p:txBody>
      </p:sp>
      <p:sp>
        <p:nvSpPr>
          <p:cNvPr id="8" name="Rounded Rectangle 7"/>
          <p:cNvSpPr/>
          <p:nvPr/>
        </p:nvSpPr>
        <p:spPr>
          <a:xfrm>
            <a:off x="2065518" y="1169132"/>
            <a:ext cx="7346839" cy="1532334"/>
          </a:xfrm>
          <a:prstGeom prst="roundRect">
            <a:avLst/>
          </a:prstGeom>
          <a:ln>
            <a:solidFill>
              <a:schemeClr val="bg1">
                <a:lumMod val="75000"/>
              </a:schemeClr>
            </a:solidFill>
          </a:ln>
        </p:spPr>
        <p:txBody>
          <a:bodyPr wrap="square">
            <a:spAutoFit/>
          </a:bodyPr>
          <a:lstStyle/>
          <a:p>
            <a:pPr indent="228600" eaLnBrk="0" hangingPunct="0">
              <a:tabLst>
                <a:tab pos="457200" algn="r"/>
                <a:tab pos="2636838" algn="ctr"/>
                <a:tab pos="5273675" algn="r"/>
              </a:tabLst>
              <a:defRPr/>
            </a:pPr>
            <a:r>
              <a:rPr lang="en-GB" sz="1400" b="1" dirty="0">
                <a:solidFill>
                  <a:srgbClr val="FF6600"/>
                </a:solidFill>
                <a:ea typeface="Times New Roman" pitchFamily="18" charset="0"/>
                <a:cs typeface="Arial" panose="020B0604020202020204" pitchFamily="34" charset="0"/>
              </a:rPr>
              <a:t>Think </a:t>
            </a:r>
          </a:p>
          <a:p>
            <a:pPr indent="228600" eaLnBrk="0" hangingPunct="0">
              <a:buFont typeface="Arial" pitchFamily="34" charset="0"/>
              <a:buChar char="•"/>
              <a:tabLst>
                <a:tab pos="457200" algn="r"/>
                <a:tab pos="2636838" algn="ctr"/>
                <a:tab pos="5273675" algn="r"/>
              </a:tabLst>
              <a:defRPr/>
            </a:pPr>
            <a:r>
              <a:rPr lang="en-US" sz="1400" dirty="0">
                <a:solidFill>
                  <a:srgbClr val="FF6600"/>
                </a:solidFill>
                <a:ea typeface="Times New Roman" pitchFamily="18" charset="0"/>
                <a:cs typeface="Arial" panose="020B0604020202020204" pitchFamily="34" charset="0"/>
              </a:rPr>
              <a:t>Inspiration can unlock </a:t>
            </a:r>
            <a:r>
              <a:rPr lang="en-US" sz="1400" dirty="0" smtClean="0">
                <a:solidFill>
                  <a:srgbClr val="FF6600"/>
                </a:solidFill>
                <a:ea typeface="Times New Roman" pitchFamily="18" charset="0"/>
                <a:cs typeface="Arial" panose="020B0604020202020204" pitchFamily="34" charset="0"/>
              </a:rPr>
              <a:t>my </a:t>
            </a:r>
            <a:r>
              <a:rPr lang="en-US" sz="1400" dirty="0">
                <a:solidFill>
                  <a:srgbClr val="FF6600"/>
                </a:solidFill>
                <a:ea typeface="Times New Roman" pitchFamily="18" charset="0"/>
                <a:cs typeface="Arial" panose="020B0604020202020204" pitchFamily="34" charset="0"/>
              </a:rPr>
              <a:t>and my team’s performance</a:t>
            </a:r>
          </a:p>
          <a:p>
            <a:pPr indent="228600" eaLnBrk="0" hangingPunct="0">
              <a:buFont typeface="Arial" pitchFamily="34" charset="0"/>
              <a:buChar char="•"/>
              <a:tabLst>
                <a:tab pos="457200" algn="r"/>
                <a:tab pos="2636838" algn="ctr"/>
                <a:tab pos="5273675" algn="r"/>
              </a:tabLst>
              <a:defRPr/>
            </a:pPr>
            <a:r>
              <a:rPr lang="en-US" sz="1400" dirty="0">
                <a:solidFill>
                  <a:srgbClr val="FF6600"/>
                </a:solidFill>
                <a:ea typeface="Times New Roman" pitchFamily="18" charset="0"/>
                <a:cs typeface="Arial" panose="020B0604020202020204" pitchFamily="34" charset="0"/>
              </a:rPr>
              <a:t>A big part of my responsibility as a leader is to create </a:t>
            </a:r>
            <a:r>
              <a:rPr lang="en-US" sz="1400" dirty="0" smtClean="0">
                <a:solidFill>
                  <a:srgbClr val="FF6600"/>
                </a:solidFill>
                <a:ea typeface="Times New Roman" pitchFamily="18" charset="0"/>
                <a:cs typeface="Arial" panose="020B0604020202020204" pitchFamily="34" charset="0"/>
              </a:rPr>
              <a:t>inspiration and manage my people</a:t>
            </a:r>
            <a:endParaRPr lang="en-US" sz="1400" dirty="0">
              <a:solidFill>
                <a:srgbClr val="FF6600"/>
              </a:solidFill>
              <a:ea typeface="Times New Roman" pitchFamily="18" charset="0"/>
              <a:cs typeface="Arial" panose="020B0604020202020204" pitchFamily="34" charset="0"/>
            </a:endParaRPr>
          </a:p>
          <a:p>
            <a:pPr indent="228600" eaLnBrk="0" hangingPunct="0">
              <a:buFont typeface="Arial" pitchFamily="34" charset="0"/>
              <a:buChar char="•"/>
              <a:tabLst>
                <a:tab pos="457200" algn="r"/>
                <a:tab pos="2636838" algn="ctr"/>
                <a:tab pos="5273675" algn="r"/>
              </a:tabLst>
              <a:defRPr/>
            </a:pPr>
            <a:r>
              <a:rPr lang="en-US" sz="1400" dirty="0">
                <a:solidFill>
                  <a:srgbClr val="FF6600"/>
                </a:solidFill>
                <a:ea typeface="Times New Roman" pitchFamily="18" charset="0"/>
                <a:cs typeface="Arial" panose="020B0604020202020204" pitchFamily="34" charset="0"/>
              </a:rPr>
              <a:t>	To enliven </a:t>
            </a:r>
            <a:r>
              <a:rPr lang="en-US" sz="1400" dirty="0" smtClean="0">
                <a:solidFill>
                  <a:srgbClr val="FF6600"/>
                </a:solidFill>
                <a:ea typeface="Times New Roman" pitchFamily="18" charset="0"/>
                <a:cs typeface="Arial" panose="020B0604020202020204" pitchFamily="34" charset="0"/>
              </a:rPr>
              <a:t>my teammates working </a:t>
            </a:r>
            <a:r>
              <a:rPr lang="en-US" sz="1400" dirty="0">
                <a:solidFill>
                  <a:srgbClr val="FF6600"/>
                </a:solidFill>
                <a:ea typeface="Times New Roman" pitchFamily="18" charset="0"/>
                <a:cs typeface="Arial" panose="020B0604020202020204" pitchFamily="34" charset="0"/>
              </a:rPr>
              <a:t>life</a:t>
            </a:r>
          </a:p>
          <a:p>
            <a:pPr indent="228600" eaLnBrk="0" hangingPunct="0">
              <a:buFont typeface="Arial" pitchFamily="34" charset="0"/>
              <a:buChar char="•"/>
              <a:tabLst>
                <a:tab pos="457200" algn="r"/>
                <a:tab pos="2636838" algn="ctr"/>
                <a:tab pos="5273675" algn="r"/>
              </a:tabLst>
              <a:defRPr/>
            </a:pPr>
            <a:r>
              <a:rPr lang="en-GB" sz="1400" dirty="0">
                <a:solidFill>
                  <a:srgbClr val="FF6600"/>
                </a:solidFill>
                <a:cs typeface="Arial" pitchFamily="34" charset="0"/>
              </a:rPr>
              <a:t>I can share my doubts &amp; fears in the open</a:t>
            </a:r>
          </a:p>
          <a:p>
            <a:pPr indent="228600" eaLnBrk="0" hangingPunct="0">
              <a:buFont typeface="Arial" pitchFamily="34" charset="0"/>
              <a:buChar char="•"/>
              <a:tabLst>
                <a:tab pos="457200" algn="r"/>
                <a:tab pos="2636838" algn="ctr"/>
                <a:tab pos="5273675" algn="r"/>
              </a:tabLst>
              <a:defRPr/>
            </a:pPr>
            <a:r>
              <a:rPr lang="en-GB" sz="1400" dirty="0">
                <a:solidFill>
                  <a:srgbClr val="FF6600"/>
                </a:solidFill>
                <a:cs typeface="Arial" pitchFamily="34" charset="0"/>
              </a:rPr>
              <a:t>If I motivate my people authentically it will go a long way</a:t>
            </a:r>
          </a:p>
        </p:txBody>
      </p:sp>
      <p:sp>
        <p:nvSpPr>
          <p:cNvPr id="13" name="Rounded Rectangle 12"/>
          <p:cNvSpPr/>
          <p:nvPr/>
        </p:nvSpPr>
        <p:spPr>
          <a:xfrm>
            <a:off x="3522673" y="3021094"/>
            <a:ext cx="6769994" cy="1566386"/>
          </a:xfrm>
          <a:prstGeom prst="roundRect">
            <a:avLst/>
          </a:prstGeom>
          <a:ln>
            <a:solidFill>
              <a:schemeClr val="bg1">
                <a:lumMod val="75000"/>
              </a:schemeClr>
            </a:solidFill>
          </a:ln>
        </p:spPr>
        <p:txBody>
          <a:bodyPr wrap="square">
            <a:spAutoFit/>
          </a:bodyPr>
          <a:lstStyle/>
          <a:p>
            <a:pPr indent="168275" eaLnBrk="0" hangingPunct="0">
              <a:tabLst>
                <a:tab pos="457200" algn="r"/>
                <a:tab pos="2636838" algn="ctr"/>
                <a:tab pos="5273675" algn="r"/>
              </a:tabLst>
              <a:defRPr/>
            </a:pPr>
            <a:r>
              <a:rPr lang="en-GB" sz="1600" b="1" dirty="0">
                <a:solidFill>
                  <a:srgbClr val="7030A0"/>
                </a:solidFill>
                <a:ea typeface="Times New Roman" pitchFamily="18" charset="0"/>
                <a:cs typeface="Arial" pitchFamily="34" charset="0"/>
              </a:rPr>
              <a:t>Feel:</a:t>
            </a:r>
          </a:p>
          <a:p>
            <a:pPr indent="177800">
              <a:buFont typeface="Arial" pitchFamily="34" charset="0"/>
              <a:buChar char="•"/>
              <a:defRPr/>
            </a:pPr>
            <a:r>
              <a:rPr lang="en-US" sz="1400" dirty="0">
                <a:solidFill>
                  <a:srgbClr val="7030A0"/>
                </a:solidFill>
              </a:rPr>
              <a:t>More comfortable in expressing passion</a:t>
            </a:r>
          </a:p>
          <a:p>
            <a:pPr indent="177800">
              <a:buFont typeface="Arial" pitchFamily="34" charset="0"/>
              <a:buChar char="•"/>
              <a:defRPr/>
            </a:pPr>
            <a:r>
              <a:rPr lang="en-US" sz="1400" dirty="0">
                <a:solidFill>
                  <a:srgbClr val="7030A0"/>
                </a:solidFill>
              </a:rPr>
              <a:t>Engaged with my co </a:t>
            </a:r>
            <a:r>
              <a:rPr lang="en-US" sz="1400" dirty="0" smtClean="0">
                <a:solidFill>
                  <a:srgbClr val="7030A0"/>
                </a:solidFill>
              </a:rPr>
              <a:t>leaders/managers</a:t>
            </a:r>
            <a:endParaRPr lang="en-US" sz="1400" dirty="0">
              <a:solidFill>
                <a:srgbClr val="7030A0"/>
              </a:solidFill>
            </a:endParaRPr>
          </a:p>
          <a:p>
            <a:pPr indent="177800">
              <a:buFont typeface="Arial" pitchFamily="34" charset="0"/>
              <a:buChar char="•"/>
              <a:defRPr/>
            </a:pPr>
            <a:r>
              <a:rPr lang="en-US" sz="1400" dirty="0">
                <a:solidFill>
                  <a:srgbClr val="7030A0"/>
                </a:solidFill>
              </a:rPr>
              <a:t>Refreshed and alive</a:t>
            </a:r>
          </a:p>
          <a:p>
            <a:pPr indent="177800">
              <a:buFont typeface="Arial" pitchFamily="34" charset="0"/>
              <a:buChar char="•"/>
              <a:defRPr/>
            </a:pPr>
            <a:r>
              <a:rPr lang="en-US" sz="1400" dirty="0">
                <a:solidFill>
                  <a:srgbClr val="7030A0"/>
                </a:solidFill>
              </a:rPr>
              <a:t>Bigger, bolder and better</a:t>
            </a:r>
          </a:p>
          <a:p>
            <a:pPr indent="177800">
              <a:buFont typeface="Arial" pitchFamily="34" charset="0"/>
              <a:buChar char="•"/>
              <a:defRPr/>
            </a:pPr>
            <a:r>
              <a:rPr lang="en-US" sz="1400" dirty="0">
                <a:solidFill>
                  <a:srgbClr val="7030A0"/>
                </a:solidFill>
              </a:rPr>
              <a:t>Vulnerable as a leader</a:t>
            </a:r>
          </a:p>
        </p:txBody>
      </p:sp>
      <p:pic>
        <p:nvPicPr>
          <p:cNvPr id="14" name="Picture 61"/>
          <p:cNvPicPr>
            <a:picLocks noChangeAspect="1" noChangeArrowheads="1"/>
          </p:cNvPicPr>
          <p:nvPr/>
        </p:nvPicPr>
        <p:blipFill>
          <a:blip r:embed="rId2" cstate="print"/>
          <a:srcRect/>
          <a:stretch>
            <a:fillRect/>
          </a:stretch>
        </p:blipFill>
        <p:spPr bwMode="auto">
          <a:xfrm>
            <a:off x="799524" y="1333023"/>
            <a:ext cx="1096888" cy="1106510"/>
          </a:xfrm>
          <a:prstGeom prst="rect">
            <a:avLst/>
          </a:prstGeom>
          <a:noFill/>
          <a:ln w="9525">
            <a:noFill/>
            <a:miter lim="800000"/>
            <a:headEnd/>
            <a:tailEnd/>
          </a:ln>
        </p:spPr>
      </p:pic>
      <p:pic>
        <p:nvPicPr>
          <p:cNvPr id="15" name="Picture 62"/>
          <p:cNvPicPr>
            <a:picLocks noChangeAspect="1" noChangeArrowheads="1"/>
          </p:cNvPicPr>
          <p:nvPr/>
        </p:nvPicPr>
        <p:blipFill>
          <a:blip r:embed="rId3" cstate="print"/>
          <a:srcRect/>
          <a:stretch>
            <a:fillRect/>
          </a:stretch>
        </p:blipFill>
        <p:spPr bwMode="auto">
          <a:xfrm>
            <a:off x="2246508" y="3228070"/>
            <a:ext cx="1039157" cy="952561"/>
          </a:xfrm>
          <a:prstGeom prst="rect">
            <a:avLst/>
          </a:prstGeom>
          <a:noFill/>
          <a:ln w="9525">
            <a:noFill/>
            <a:miter lim="800000"/>
            <a:headEnd/>
            <a:tailEnd/>
          </a:ln>
        </p:spPr>
      </p:pic>
      <p:pic>
        <p:nvPicPr>
          <p:cNvPr id="16" name="Picture 63"/>
          <p:cNvPicPr>
            <a:picLocks noChangeAspect="1" noChangeArrowheads="1"/>
          </p:cNvPicPr>
          <p:nvPr/>
        </p:nvPicPr>
        <p:blipFill>
          <a:blip r:embed="rId4" cstate="print"/>
          <a:srcRect/>
          <a:stretch>
            <a:fillRect/>
          </a:stretch>
        </p:blipFill>
        <p:spPr bwMode="auto">
          <a:xfrm>
            <a:off x="3372059" y="5170550"/>
            <a:ext cx="1039157" cy="1041562"/>
          </a:xfrm>
          <a:prstGeom prst="rect">
            <a:avLst/>
          </a:prstGeom>
          <a:noFill/>
          <a:ln w="9525">
            <a:noFill/>
            <a:miter lim="800000"/>
            <a:headEnd/>
            <a:tailEnd/>
          </a:ln>
        </p:spPr>
      </p:pic>
    </p:spTree>
    <p:extLst>
      <p:ext uri="{BB962C8B-B14F-4D97-AF65-F5344CB8AC3E}">
        <p14:creationId xmlns:p14="http://schemas.microsoft.com/office/powerpoint/2010/main" val="618798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Our Testimonials</a:t>
            </a:r>
            <a:endParaRPr lang="en-US" sz="3200" dirty="0"/>
          </a:p>
        </p:txBody>
      </p:sp>
      <p:sp>
        <p:nvSpPr>
          <p:cNvPr id="3" name="TextBox 2"/>
          <p:cNvSpPr txBox="1"/>
          <p:nvPr/>
        </p:nvSpPr>
        <p:spPr>
          <a:xfrm>
            <a:off x="805071" y="1292088"/>
            <a:ext cx="10962858" cy="923330"/>
          </a:xfrm>
          <a:prstGeom prst="rect">
            <a:avLst/>
          </a:prstGeom>
          <a:noFill/>
        </p:spPr>
        <p:txBody>
          <a:bodyPr wrap="square" rtlCol="0">
            <a:spAutoFit/>
          </a:bodyPr>
          <a:lstStyle/>
          <a:p>
            <a:r>
              <a:rPr lang="en-US" dirty="0">
                <a:latin typeface="+mj-lt"/>
              </a:rPr>
              <a:t>Naming it training might not be just. It was an amazing experience where the coach was more </a:t>
            </a:r>
            <a:r>
              <a:rPr lang="en-US" dirty="0" smtClean="0">
                <a:latin typeface="+mj-lt"/>
              </a:rPr>
              <a:t>interested (and rightly </a:t>
            </a:r>
            <a:r>
              <a:rPr lang="en-US" dirty="0">
                <a:latin typeface="+mj-lt"/>
              </a:rPr>
              <a:t>so) in actual counseling and problem solving </a:t>
            </a:r>
            <a:r>
              <a:rPr lang="en-US" dirty="0" smtClean="0">
                <a:latin typeface="+mj-lt"/>
              </a:rPr>
              <a:t>rather than </a:t>
            </a:r>
            <a:r>
              <a:rPr lang="en-US" dirty="0">
                <a:latin typeface="+mj-lt"/>
              </a:rPr>
              <a:t>preaching the words of wisdom with silly slides. Totally worth the time and unique. Thanks for the opportunity</a:t>
            </a:r>
          </a:p>
        </p:txBody>
      </p:sp>
      <p:sp>
        <p:nvSpPr>
          <p:cNvPr id="10" name="TextBox 9"/>
          <p:cNvSpPr txBox="1"/>
          <p:nvPr/>
        </p:nvSpPr>
        <p:spPr>
          <a:xfrm>
            <a:off x="805069" y="2803952"/>
            <a:ext cx="10962859" cy="1200329"/>
          </a:xfrm>
          <a:prstGeom prst="rect">
            <a:avLst/>
          </a:prstGeom>
          <a:noFill/>
        </p:spPr>
        <p:txBody>
          <a:bodyPr wrap="square" rtlCol="0">
            <a:spAutoFit/>
          </a:bodyPr>
          <a:lstStyle/>
          <a:p>
            <a:r>
              <a:rPr lang="en-US" dirty="0">
                <a:latin typeface="+mj-lt"/>
              </a:rPr>
              <a:t>This workshop provides a break to </a:t>
            </a:r>
            <a:r>
              <a:rPr lang="en-US" dirty="0" smtClean="0">
                <a:latin typeface="+mj-lt"/>
              </a:rPr>
              <a:t>the engrossed </a:t>
            </a:r>
            <a:r>
              <a:rPr lang="en-US" dirty="0">
                <a:latin typeface="+mj-lt"/>
              </a:rPr>
              <a:t>mind and pushes you to think about yourself and people around you in </a:t>
            </a:r>
            <a:r>
              <a:rPr lang="en-US" dirty="0" smtClean="0">
                <a:latin typeface="+mj-lt"/>
              </a:rPr>
              <a:t>an altogether new </a:t>
            </a:r>
            <a:r>
              <a:rPr lang="en-US" dirty="0">
                <a:latin typeface="+mj-lt"/>
              </a:rPr>
              <a:t>way. </a:t>
            </a:r>
            <a:r>
              <a:rPr lang="en-US" dirty="0" smtClean="0">
                <a:latin typeface="+mj-lt"/>
              </a:rPr>
              <a:t>Impacting </a:t>
            </a:r>
            <a:r>
              <a:rPr lang="en-US" dirty="0">
                <a:latin typeface="+mj-lt"/>
              </a:rPr>
              <a:t>people around you will become so much </a:t>
            </a:r>
            <a:r>
              <a:rPr lang="en-US" dirty="0" smtClean="0">
                <a:latin typeface="+mj-lt"/>
              </a:rPr>
              <a:t>more interesting </a:t>
            </a:r>
            <a:r>
              <a:rPr lang="en-US" dirty="0">
                <a:latin typeface="+mj-lt"/>
              </a:rPr>
              <a:t>as you will use different techniques for different people around </a:t>
            </a:r>
            <a:r>
              <a:rPr lang="en-US" dirty="0" smtClean="0">
                <a:latin typeface="+mj-lt"/>
              </a:rPr>
              <a:t>you. Facilitator </a:t>
            </a:r>
            <a:r>
              <a:rPr lang="en-US" dirty="0">
                <a:latin typeface="+mj-lt"/>
              </a:rPr>
              <a:t>takes you to </a:t>
            </a:r>
            <a:r>
              <a:rPr lang="en-US" dirty="0" smtClean="0">
                <a:latin typeface="+mj-lt"/>
              </a:rPr>
              <a:t>a WORLD </a:t>
            </a:r>
            <a:r>
              <a:rPr lang="en-US" dirty="0">
                <a:latin typeface="+mj-lt"/>
              </a:rPr>
              <a:t>OF DRAMA AND </a:t>
            </a:r>
            <a:r>
              <a:rPr lang="en-US" dirty="0" smtClean="0">
                <a:latin typeface="+mj-lt"/>
              </a:rPr>
              <a:t>PSYCHOLOGY, which </a:t>
            </a:r>
            <a:r>
              <a:rPr lang="en-US" dirty="0">
                <a:latin typeface="+mj-lt"/>
              </a:rPr>
              <a:t>will tease your mind to fly and be creative</a:t>
            </a:r>
            <a:r>
              <a:rPr lang="en-US" dirty="0" smtClean="0">
                <a:latin typeface="+mj-lt"/>
              </a:rPr>
              <a:t>. It </a:t>
            </a:r>
            <a:r>
              <a:rPr lang="en-US" dirty="0">
                <a:latin typeface="+mj-lt"/>
              </a:rPr>
              <a:t>will teach you to KEEP ALL YOUR COLORS ALIVE!!!</a:t>
            </a:r>
          </a:p>
        </p:txBody>
      </p:sp>
      <p:sp>
        <p:nvSpPr>
          <p:cNvPr id="11" name="TextBox 10"/>
          <p:cNvSpPr txBox="1"/>
          <p:nvPr/>
        </p:nvSpPr>
        <p:spPr>
          <a:xfrm>
            <a:off x="805069" y="4843565"/>
            <a:ext cx="10962859" cy="1200329"/>
          </a:xfrm>
          <a:prstGeom prst="rect">
            <a:avLst/>
          </a:prstGeom>
          <a:noFill/>
        </p:spPr>
        <p:txBody>
          <a:bodyPr wrap="square" rtlCol="0">
            <a:spAutoFit/>
          </a:bodyPr>
          <a:lstStyle/>
          <a:p>
            <a:r>
              <a:rPr lang="en-US" dirty="0">
                <a:latin typeface="+mj-lt"/>
              </a:rPr>
              <a:t>I have attended lot of such sessions earlier and </a:t>
            </a:r>
            <a:r>
              <a:rPr lang="en-US" dirty="0" smtClean="0">
                <a:latin typeface="+mj-lt"/>
              </a:rPr>
              <a:t>I </a:t>
            </a:r>
            <a:r>
              <a:rPr lang="en-US" dirty="0">
                <a:latin typeface="+mj-lt"/>
              </a:rPr>
              <a:t>don’t remember any other session that has impacted me so much. I think the last 2 days were one my most productive </a:t>
            </a:r>
            <a:r>
              <a:rPr lang="en-US" dirty="0" smtClean="0">
                <a:latin typeface="+mj-lt"/>
              </a:rPr>
              <a:t>days. It </a:t>
            </a:r>
            <a:r>
              <a:rPr lang="en-US" dirty="0">
                <a:latin typeface="+mj-lt"/>
              </a:rPr>
              <a:t>was very thought provoking and helped me realize myself. The session has left a huge impact on me and </a:t>
            </a:r>
            <a:r>
              <a:rPr lang="en-US" dirty="0" smtClean="0">
                <a:latin typeface="+mj-lt"/>
              </a:rPr>
              <a:t>I </a:t>
            </a:r>
            <a:r>
              <a:rPr lang="en-US" dirty="0">
                <a:latin typeface="+mj-lt"/>
              </a:rPr>
              <a:t>am still into that world thinking about what </a:t>
            </a:r>
            <a:r>
              <a:rPr lang="en-US" dirty="0" smtClean="0">
                <a:latin typeface="+mj-lt"/>
              </a:rPr>
              <a:t>I </a:t>
            </a:r>
            <a:r>
              <a:rPr lang="en-US" dirty="0">
                <a:latin typeface="+mj-lt"/>
              </a:rPr>
              <a:t>can do different that would have a greater impact both on me as well as </a:t>
            </a:r>
            <a:r>
              <a:rPr lang="en-US" dirty="0" smtClean="0">
                <a:latin typeface="+mj-lt"/>
              </a:rPr>
              <a:t>others. I </a:t>
            </a:r>
            <a:r>
              <a:rPr lang="en-US" dirty="0">
                <a:latin typeface="+mj-lt"/>
              </a:rPr>
              <a:t>know </a:t>
            </a:r>
            <a:r>
              <a:rPr lang="en-US" dirty="0" smtClean="0">
                <a:latin typeface="+mj-lt"/>
              </a:rPr>
              <a:t>I </a:t>
            </a:r>
            <a:r>
              <a:rPr lang="en-US" dirty="0">
                <a:latin typeface="+mj-lt"/>
              </a:rPr>
              <a:t>have already started practicing some of them.</a:t>
            </a:r>
          </a:p>
        </p:txBody>
      </p:sp>
      <p:sp>
        <p:nvSpPr>
          <p:cNvPr id="4" name="TextBox 3"/>
          <p:cNvSpPr txBox="1"/>
          <p:nvPr/>
        </p:nvSpPr>
        <p:spPr>
          <a:xfrm>
            <a:off x="9259258" y="6126607"/>
            <a:ext cx="2164310" cy="369332"/>
          </a:xfrm>
          <a:prstGeom prst="rect">
            <a:avLst/>
          </a:prstGeom>
          <a:noFill/>
        </p:spPr>
        <p:txBody>
          <a:bodyPr wrap="none" rtlCol="0">
            <a:spAutoFit/>
          </a:bodyPr>
          <a:lstStyle/>
          <a:p>
            <a:r>
              <a:rPr lang="en-US" i="1" dirty="0" smtClean="0"/>
              <a:t>- Leader at Cognizant</a:t>
            </a:r>
            <a:endParaRPr lang="en-US" i="1" dirty="0"/>
          </a:p>
        </p:txBody>
      </p:sp>
      <p:sp>
        <p:nvSpPr>
          <p:cNvPr id="17" name="TextBox 16"/>
          <p:cNvSpPr txBox="1"/>
          <p:nvPr/>
        </p:nvSpPr>
        <p:spPr>
          <a:xfrm>
            <a:off x="8936349" y="4239257"/>
            <a:ext cx="2487219" cy="369332"/>
          </a:xfrm>
          <a:prstGeom prst="rect">
            <a:avLst/>
          </a:prstGeom>
          <a:noFill/>
        </p:spPr>
        <p:txBody>
          <a:bodyPr wrap="none" rtlCol="0">
            <a:spAutoFit/>
          </a:bodyPr>
          <a:lstStyle/>
          <a:p>
            <a:r>
              <a:rPr lang="en-US" i="1" dirty="0" smtClean="0"/>
              <a:t>- Leader at PepsiCo India</a:t>
            </a:r>
            <a:endParaRPr lang="en-US" i="1" dirty="0"/>
          </a:p>
        </p:txBody>
      </p:sp>
      <p:sp>
        <p:nvSpPr>
          <p:cNvPr id="18" name="TextBox 17"/>
          <p:cNvSpPr txBox="1"/>
          <p:nvPr/>
        </p:nvSpPr>
        <p:spPr>
          <a:xfrm>
            <a:off x="8537713" y="2199644"/>
            <a:ext cx="2885855" cy="369332"/>
          </a:xfrm>
          <a:prstGeom prst="rect">
            <a:avLst/>
          </a:prstGeom>
          <a:noFill/>
        </p:spPr>
        <p:txBody>
          <a:bodyPr wrap="none" rtlCol="0">
            <a:spAutoFit/>
          </a:bodyPr>
          <a:lstStyle/>
          <a:p>
            <a:r>
              <a:rPr lang="en-US" i="1" dirty="0" smtClean="0"/>
              <a:t>- Leader at American Express</a:t>
            </a:r>
            <a:endParaRPr lang="en-US" i="1" dirty="0"/>
          </a:p>
        </p:txBody>
      </p:sp>
    </p:spTree>
    <p:extLst>
      <p:ext uri="{BB962C8B-B14F-4D97-AF65-F5344CB8AC3E}">
        <p14:creationId xmlns:p14="http://schemas.microsoft.com/office/powerpoint/2010/main" val="3986246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The Vital Leader Workshop | Day 1 Sample Design</a:t>
            </a:r>
            <a:endParaRPr lang="en-US" sz="3200" dirty="0"/>
          </a:p>
        </p:txBody>
      </p:sp>
      <p:graphicFrame>
        <p:nvGraphicFramePr>
          <p:cNvPr id="8" name="Content Placeholder 3"/>
          <p:cNvGraphicFramePr>
            <a:graphicFrameLocks/>
          </p:cNvGraphicFramePr>
          <p:nvPr>
            <p:extLst>
              <p:ext uri="{D42A27DB-BD31-4B8C-83A1-F6EECF244321}">
                <p14:modId xmlns:p14="http://schemas.microsoft.com/office/powerpoint/2010/main" val="649200016"/>
              </p:ext>
            </p:extLst>
          </p:nvPr>
        </p:nvGraphicFramePr>
        <p:xfrm>
          <a:off x="395276" y="1004047"/>
          <a:ext cx="11401448" cy="5734683"/>
        </p:xfrm>
        <a:graphic>
          <a:graphicData uri="http://schemas.openxmlformats.org/drawingml/2006/table">
            <a:tbl>
              <a:tblPr firstRow="1" bandRow="1">
                <a:tableStyleId>{5C22544A-7EE6-4342-B048-85BDC9FD1C3A}</a:tableStyleId>
              </a:tblPr>
              <a:tblGrid>
                <a:gridCol w="1722744"/>
                <a:gridCol w="7405124"/>
                <a:gridCol w="2273580"/>
              </a:tblGrid>
              <a:tr h="321173">
                <a:tc>
                  <a:txBody>
                    <a:bodyPr/>
                    <a:lstStyle/>
                    <a:p>
                      <a:pPr algn="ctr"/>
                      <a:r>
                        <a:rPr lang="en-US" sz="1400" dirty="0" smtClean="0"/>
                        <a:t>Session</a:t>
                      </a:r>
                      <a:endParaRPr lang="en-US" sz="1400" dirty="0"/>
                    </a:p>
                  </a:txBody>
                  <a:tcPr marL="121920" marR="121920"/>
                </a:tc>
                <a:tc>
                  <a:txBody>
                    <a:bodyPr/>
                    <a:lstStyle/>
                    <a:p>
                      <a:pPr marL="0" algn="ctr" defTabSz="914400" rtl="0" eaLnBrk="1" latinLnBrk="0" hangingPunct="1"/>
                      <a:r>
                        <a:rPr lang="en-US" sz="1400" b="1" kern="1200" dirty="0" smtClean="0">
                          <a:solidFill>
                            <a:schemeClr val="lt1"/>
                          </a:solidFill>
                          <a:latin typeface="+mn-lt"/>
                          <a:ea typeface="+mn-ea"/>
                          <a:cs typeface="+mn-cs"/>
                        </a:rPr>
                        <a:t>Session details</a:t>
                      </a:r>
                      <a:endParaRPr lang="en-US" sz="1400" b="1" kern="1200" dirty="0">
                        <a:solidFill>
                          <a:schemeClr val="lt1"/>
                        </a:solidFill>
                        <a:latin typeface="+mn-lt"/>
                        <a:ea typeface="+mn-ea"/>
                        <a:cs typeface="+mn-cs"/>
                      </a:endParaRPr>
                    </a:p>
                  </a:txBody>
                  <a:tcPr marL="121920" marR="121920"/>
                </a:tc>
                <a:tc>
                  <a:txBody>
                    <a:bodyPr/>
                    <a:lstStyle/>
                    <a:p>
                      <a:pPr algn="ctr"/>
                      <a:r>
                        <a:rPr lang="en-US" sz="1400" dirty="0" smtClean="0"/>
                        <a:t>Methodology</a:t>
                      </a:r>
                      <a:r>
                        <a:rPr lang="en-US" sz="1400" baseline="0" dirty="0" smtClean="0"/>
                        <a:t> </a:t>
                      </a:r>
                      <a:endParaRPr lang="en-US" sz="1400" dirty="0"/>
                    </a:p>
                  </a:txBody>
                  <a:tcPr marL="121920" marR="121920"/>
                </a:tc>
              </a:tr>
              <a:tr h="289056">
                <a:tc gridSpan="3">
                  <a:txBody>
                    <a:bodyPr/>
                    <a:lstStyle/>
                    <a:p>
                      <a:pPr marL="0" algn="ctr" defTabSz="914400" rtl="0" eaLnBrk="1" latinLnBrk="0" hangingPunct="1"/>
                      <a:r>
                        <a:rPr lang="en-IN" sz="1200" kern="1200" baseline="0" dirty="0" smtClean="0">
                          <a:solidFill>
                            <a:srgbClr val="215968"/>
                          </a:solidFill>
                          <a:latin typeface="Calibri"/>
                          <a:ea typeface="+mn-ea"/>
                          <a:cs typeface="+mn-cs"/>
                        </a:rPr>
                        <a:t>Starts at 9.30 AM</a:t>
                      </a:r>
                      <a:endParaRPr lang="en-IN" sz="1200" kern="1200" baseline="0" dirty="0">
                        <a:solidFill>
                          <a:srgbClr val="215968"/>
                        </a:solidFill>
                        <a:latin typeface="Calibri"/>
                        <a:ea typeface="+mn-ea"/>
                        <a:cs typeface="+mn-cs"/>
                      </a:endParaRPr>
                    </a:p>
                  </a:txBody>
                  <a:tcPr marL="121920" marR="121920"/>
                </a:tc>
                <a:tc hMerge="1">
                  <a:txBody>
                    <a:bodyPr/>
                    <a:lstStyle/>
                    <a:p>
                      <a:pPr marL="0" algn="l" defTabSz="914400" rtl="0" eaLnBrk="1" latinLnBrk="0" hangingPunct="1"/>
                      <a:endParaRPr lang="en-US" sz="1200" kern="1200" baseline="0" dirty="0" smtClean="0">
                        <a:solidFill>
                          <a:srgbClr val="215968"/>
                        </a:solidFill>
                        <a:latin typeface="Calibri"/>
                        <a:ea typeface="+mn-ea"/>
                        <a:cs typeface="+mn-cs"/>
                      </a:endParaRPr>
                    </a:p>
                  </a:txBody>
                  <a:tcPr marL="121920" marR="121920"/>
                </a:tc>
                <a:tc hMerge="1">
                  <a:txBody>
                    <a:bodyPr/>
                    <a:lstStyle/>
                    <a:p>
                      <a:pPr marL="0" algn="l" defTabSz="914400" rtl="0" eaLnBrk="1" latinLnBrk="0" hangingPunct="1"/>
                      <a:endParaRPr lang="en-US" sz="1200" kern="1200" baseline="0" dirty="0">
                        <a:solidFill>
                          <a:srgbClr val="215968"/>
                        </a:solidFill>
                        <a:latin typeface="Calibri"/>
                        <a:ea typeface="+mn-ea"/>
                        <a:cs typeface="+mn-cs"/>
                      </a:endParaRPr>
                    </a:p>
                  </a:txBody>
                  <a:tcPr marL="121920" marR="121920"/>
                </a:tc>
              </a:tr>
              <a:tr h="576716">
                <a:tc>
                  <a:txBody>
                    <a:bodyPr/>
                    <a:lstStyle/>
                    <a:p>
                      <a:pPr rtl="0" fontAlgn="ctr"/>
                      <a:r>
                        <a:rPr lang="en-US" sz="1200" kern="1200" baseline="0" dirty="0">
                          <a:solidFill>
                            <a:srgbClr val="215968"/>
                          </a:solidFill>
                          <a:latin typeface="Calibri"/>
                          <a:ea typeface="+mn-ea"/>
                          <a:cs typeface="+mn-cs"/>
                        </a:rPr>
                        <a:t>Hello</a:t>
                      </a:r>
                    </a:p>
                  </a:txBody>
                  <a:tcPr marL="22860" marR="22860" marT="0" marB="0" anchor="ctr"/>
                </a:tc>
                <a:tc>
                  <a:txBody>
                    <a:bodyPr/>
                    <a:lstStyle/>
                    <a:p>
                      <a:pPr marL="119063" lvl="0" indent="0" rtl="0" fontAlgn="ctr"/>
                      <a:r>
                        <a:rPr lang="en-US" sz="1200" kern="1200" baseline="0" dirty="0">
                          <a:solidFill>
                            <a:srgbClr val="215968"/>
                          </a:solidFill>
                          <a:latin typeface="Calibri"/>
                          <a:ea typeface="+mn-ea"/>
                          <a:cs typeface="+mn-cs"/>
                        </a:rPr>
                        <a:t>Quick facilitator &amp; MLA intro followed by loosening exercises. Tight circles, Columbian </a:t>
                      </a:r>
                      <a:r>
                        <a:rPr lang="en-US" sz="1200" kern="1200" baseline="0" dirty="0" smtClean="0">
                          <a:solidFill>
                            <a:srgbClr val="215968"/>
                          </a:solidFill>
                          <a:latin typeface="Calibri"/>
                          <a:ea typeface="+mn-ea"/>
                          <a:cs typeface="+mn-cs"/>
                        </a:rPr>
                        <a:t>hypnosis.</a:t>
                      </a:r>
                      <a:endParaRPr lang="en-US" sz="1200" kern="1200" baseline="0" dirty="0">
                        <a:solidFill>
                          <a:srgbClr val="215968"/>
                        </a:solidFill>
                        <a:latin typeface="Calibri"/>
                        <a:ea typeface="+mn-ea"/>
                        <a:cs typeface="+mn-cs"/>
                      </a:endParaRPr>
                    </a:p>
                  </a:txBody>
                  <a:tcPr marL="22860" marR="22860" marT="0" marB="0" anchor="ctr"/>
                </a:tc>
                <a:tc>
                  <a:txBody>
                    <a:bodyPr/>
                    <a:lstStyle/>
                    <a:p>
                      <a:pPr marL="119063" indent="0" rtl="0" fontAlgn="ctr"/>
                      <a:r>
                        <a:rPr lang="en-US" sz="1200" kern="1200" baseline="0" dirty="0">
                          <a:solidFill>
                            <a:srgbClr val="215968"/>
                          </a:solidFill>
                          <a:latin typeface="Calibri"/>
                          <a:ea typeface="+mn-ea"/>
                          <a:cs typeface="+mn-cs"/>
                        </a:rPr>
                        <a:t>Actor Prep Exercises</a:t>
                      </a:r>
                    </a:p>
                  </a:txBody>
                  <a:tcPr marL="22860" marR="22860" marT="0" marB="0" anchor="ctr"/>
                </a:tc>
              </a:tr>
              <a:tr h="576716">
                <a:tc>
                  <a:txBody>
                    <a:bodyPr/>
                    <a:lstStyle/>
                    <a:p>
                      <a:pPr rtl="0" fontAlgn="ctr"/>
                      <a:r>
                        <a:rPr lang="en-US" sz="1200" kern="1200" baseline="0" dirty="0">
                          <a:solidFill>
                            <a:srgbClr val="215968"/>
                          </a:solidFill>
                          <a:latin typeface="Calibri"/>
                          <a:ea typeface="+mn-ea"/>
                          <a:cs typeface="+mn-cs"/>
                        </a:rPr>
                        <a:t>Brief Encounters</a:t>
                      </a:r>
                    </a:p>
                  </a:txBody>
                  <a:tcPr marL="22860" marR="22860" marT="0" marB="0" anchor="ctr"/>
                </a:tc>
                <a:tc>
                  <a:txBody>
                    <a:bodyPr/>
                    <a:lstStyle/>
                    <a:p>
                      <a:pPr marL="119063" lvl="0" indent="0" rtl="0" fontAlgn="ctr"/>
                      <a:r>
                        <a:rPr lang="en-US" sz="1200" kern="1200" baseline="0" dirty="0">
                          <a:solidFill>
                            <a:srgbClr val="215968"/>
                          </a:solidFill>
                          <a:latin typeface="Calibri"/>
                          <a:ea typeface="+mn-ea"/>
                          <a:cs typeface="+mn-cs"/>
                        </a:rPr>
                        <a:t>A series of questions are </a:t>
                      </a:r>
                      <a:r>
                        <a:rPr lang="en-US" sz="1200" kern="1200" baseline="0" dirty="0" smtClean="0">
                          <a:solidFill>
                            <a:srgbClr val="215968"/>
                          </a:solidFill>
                          <a:latin typeface="Calibri"/>
                          <a:ea typeface="+mn-ea"/>
                          <a:cs typeface="+mn-cs"/>
                        </a:rPr>
                        <a:t>asked, to which </a:t>
                      </a:r>
                      <a:r>
                        <a:rPr lang="en-US" sz="1200" kern="1200" baseline="0" dirty="0">
                          <a:solidFill>
                            <a:srgbClr val="215968"/>
                          </a:solidFill>
                          <a:latin typeface="Calibri"/>
                          <a:ea typeface="+mn-ea"/>
                          <a:cs typeface="+mn-cs"/>
                        </a:rPr>
                        <a:t>participants share the answer in pairs. An “informal looking” discussion to touch upon the aspects of the workshop.</a:t>
                      </a:r>
                    </a:p>
                  </a:txBody>
                  <a:tcPr marL="22860" marR="22860" marT="0" marB="0" anchor="ctr"/>
                </a:tc>
                <a:tc>
                  <a:txBody>
                    <a:bodyPr/>
                    <a:lstStyle/>
                    <a:p>
                      <a:pPr marL="119063" indent="0" rtl="0" fontAlgn="ctr"/>
                      <a:r>
                        <a:rPr lang="en-US" sz="1200" kern="1200" baseline="0" dirty="0">
                          <a:solidFill>
                            <a:srgbClr val="215968"/>
                          </a:solidFill>
                          <a:latin typeface="Calibri"/>
                          <a:ea typeface="+mn-ea"/>
                          <a:cs typeface="+mn-cs"/>
                        </a:rPr>
                        <a:t>Group Exercise</a:t>
                      </a:r>
                    </a:p>
                  </a:txBody>
                  <a:tcPr marL="22860" marR="22860" marT="0" marB="0" anchor="ctr"/>
                </a:tc>
              </a:tr>
              <a:tr h="411940">
                <a:tc>
                  <a:txBody>
                    <a:bodyPr/>
                    <a:lstStyle/>
                    <a:p>
                      <a:pPr rtl="0" fontAlgn="ctr"/>
                      <a:r>
                        <a:rPr lang="en-US" sz="1200" kern="1200" baseline="0" dirty="0">
                          <a:solidFill>
                            <a:srgbClr val="215968"/>
                          </a:solidFill>
                          <a:latin typeface="Calibri"/>
                          <a:ea typeface="+mn-ea"/>
                          <a:cs typeface="+mn-cs"/>
                        </a:rPr>
                        <a:t>Context Setting</a:t>
                      </a:r>
                    </a:p>
                  </a:txBody>
                  <a:tcPr marL="22860" marR="22860" marT="0" marB="0" anchor="ctr"/>
                </a:tc>
                <a:tc>
                  <a:txBody>
                    <a:bodyPr/>
                    <a:lstStyle/>
                    <a:p>
                      <a:pPr marL="119063" lvl="0" indent="0" rtl="0" fontAlgn="ctr"/>
                      <a:r>
                        <a:rPr lang="en-US" sz="1200" kern="1200" baseline="0" dirty="0">
                          <a:solidFill>
                            <a:srgbClr val="215968"/>
                          </a:solidFill>
                          <a:latin typeface="Calibri"/>
                          <a:ea typeface="+mn-ea"/>
                          <a:cs typeface="+mn-cs"/>
                        </a:rPr>
                        <a:t>Why we are here? Clarity on learning objectives. Purpose – Leading through change. Principles – the responsibility is yours. What it takes – INSIGHT, INTIATE, INVOLVE, INSPIRE &amp; IMPROVISE.</a:t>
                      </a:r>
                    </a:p>
                  </a:txBody>
                  <a:tcPr marL="22860" marR="22860" marT="0" marB="0" anchor="ctr"/>
                </a:tc>
                <a:tc>
                  <a:txBody>
                    <a:bodyPr/>
                    <a:lstStyle/>
                    <a:p>
                      <a:pPr marL="119063" indent="0" rtl="0" fontAlgn="ctr"/>
                      <a:r>
                        <a:rPr lang="en-US" sz="1200" kern="1200" baseline="0" dirty="0">
                          <a:solidFill>
                            <a:srgbClr val="215968"/>
                          </a:solidFill>
                          <a:latin typeface="Calibri"/>
                          <a:ea typeface="+mn-ea"/>
                          <a:cs typeface="+mn-cs"/>
                        </a:rPr>
                        <a:t>Facilitator Led</a:t>
                      </a:r>
                    </a:p>
                  </a:txBody>
                  <a:tcPr marL="22860" marR="22860" marT="0" marB="0" anchor="ctr"/>
                </a:tc>
              </a:tr>
              <a:tr h="823865">
                <a:tc>
                  <a:txBody>
                    <a:bodyPr/>
                    <a:lstStyle/>
                    <a:p>
                      <a:pPr rtl="0" fontAlgn="ctr"/>
                      <a:r>
                        <a:rPr lang="en-US" sz="1200" kern="1200" baseline="0" dirty="0">
                          <a:solidFill>
                            <a:srgbClr val="215968"/>
                          </a:solidFill>
                          <a:latin typeface="Calibri"/>
                          <a:ea typeface="+mn-ea"/>
                          <a:cs typeface="+mn-cs"/>
                        </a:rPr>
                        <a:t>INSIGHT SELF - Business Transformation Scenes</a:t>
                      </a:r>
                    </a:p>
                  </a:txBody>
                  <a:tcPr marL="22860" marR="22860" marT="0" marB="0" anchor="ctr"/>
                </a:tc>
                <a:tc>
                  <a:txBody>
                    <a:bodyPr/>
                    <a:lstStyle/>
                    <a:p>
                      <a:pPr marL="119063" lvl="0" indent="0" rtl="0" fontAlgn="ctr"/>
                      <a:r>
                        <a:rPr lang="en-US" sz="1200" kern="1200" baseline="0" dirty="0">
                          <a:solidFill>
                            <a:srgbClr val="215968"/>
                          </a:solidFill>
                          <a:latin typeface="Calibri"/>
                          <a:ea typeface="+mn-ea"/>
                          <a:cs typeface="+mn-cs"/>
                        </a:rPr>
                        <a:t>Assessment of current business situation, viewed from a creative perspective of each participant.</a:t>
                      </a:r>
                      <a:br>
                        <a:rPr lang="en-US" sz="1200" kern="1200" baseline="0" dirty="0">
                          <a:solidFill>
                            <a:srgbClr val="215968"/>
                          </a:solidFill>
                          <a:latin typeface="Calibri"/>
                          <a:ea typeface="+mn-ea"/>
                          <a:cs typeface="+mn-cs"/>
                        </a:rPr>
                      </a:br>
                      <a:r>
                        <a:rPr lang="en-US" sz="1200" kern="1200" baseline="0" dirty="0">
                          <a:solidFill>
                            <a:srgbClr val="215968"/>
                          </a:solidFill>
                          <a:latin typeface="Calibri"/>
                          <a:ea typeface="+mn-ea"/>
                          <a:cs typeface="+mn-cs"/>
                        </a:rPr>
                        <a:t>A chance for each person to tackle a tricky situation in the business and change it. Each participant gets support from the fellow participants for the change.</a:t>
                      </a:r>
                    </a:p>
                  </a:txBody>
                  <a:tcPr marL="22860" marR="22860" marT="0" marB="0" anchor="ctr"/>
                </a:tc>
                <a:tc>
                  <a:txBody>
                    <a:bodyPr/>
                    <a:lstStyle/>
                    <a:p>
                      <a:pPr marL="119063" indent="0" rtl="0" fontAlgn="ctr"/>
                      <a:r>
                        <a:rPr lang="en-US" sz="1200" kern="1200" baseline="0" dirty="0">
                          <a:solidFill>
                            <a:srgbClr val="215968"/>
                          </a:solidFill>
                          <a:latin typeface="Calibri"/>
                          <a:ea typeface="+mn-ea"/>
                          <a:cs typeface="+mn-cs"/>
                        </a:rPr>
                        <a:t>An inspiring group exercise</a:t>
                      </a:r>
                    </a:p>
                  </a:txBody>
                  <a:tcPr marL="22860" marR="22860" marT="0" marB="0" anchor="ctr"/>
                </a:tc>
              </a:tr>
              <a:tr h="675565">
                <a:tc>
                  <a:txBody>
                    <a:bodyPr/>
                    <a:lstStyle/>
                    <a:p>
                      <a:pPr rtl="0" fontAlgn="ctr"/>
                      <a:r>
                        <a:rPr lang="en-US" sz="1200" kern="1200" baseline="0" dirty="0">
                          <a:solidFill>
                            <a:srgbClr val="215968"/>
                          </a:solidFill>
                          <a:latin typeface="Calibri"/>
                          <a:ea typeface="+mn-ea"/>
                          <a:cs typeface="+mn-cs"/>
                        </a:rPr>
                        <a:t>INSIGHT OTHERS - Seeing the Potential</a:t>
                      </a:r>
                    </a:p>
                  </a:txBody>
                  <a:tcPr marL="22860" marR="22860" marT="0" marB="0" anchor="ctr"/>
                </a:tc>
                <a:tc>
                  <a:txBody>
                    <a:bodyPr/>
                    <a:lstStyle/>
                    <a:p>
                      <a:pPr marL="119063" lvl="0" indent="0" rtl="0" fontAlgn="ctr"/>
                      <a:r>
                        <a:rPr lang="en-US" sz="1200" kern="1200" baseline="0" dirty="0">
                          <a:solidFill>
                            <a:srgbClr val="215968"/>
                          </a:solidFill>
                          <a:latin typeface="Calibri"/>
                          <a:ea typeface="+mn-ea"/>
                          <a:cs typeface="+mn-cs"/>
                        </a:rPr>
                        <a:t>Leading by looking at the invisibles in a person. Looking beyond our perceptions &amp; judgments about people to find their real potential and then helping them develop that. Napoleon slide.</a:t>
                      </a:r>
                    </a:p>
                  </a:txBody>
                  <a:tcPr marL="22860" marR="22860" marT="0" marB="0" anchor="ctr"/>
                </a:tc>
                <a:tc>
                  <a:txBody>
                    <a:bodyPr/>
                    <a:lstStyle/>
                    <a:p>
                      <a:pPr marL="119063" indent="0" rtl="0" fontAlgn="ctr"/>
                      <a:r>
                        <a:rPr lang="en-US" sz="1200" kern="1200" baseline="0" dirty="0">
                          <a:solidFill>
                            <a:srgbClr val="215968"/>
                          </a:solidFill>
                          <a:latin typeface="Calibri"/>
                          <a:ea typeface="+mn-ea"/>
                          <a:cs typeface="+mn-cs"/>
                        </a:rPr>
                        <a:t>Facilitator Led; Participant Work</a:t>
                      </a:r>
                    </a:p>
                  </a:txBody>
                  <a:tcPr marL="22860" marR="22860" marT="0" marB="0" anchor="ctr"/>
                </a:tc>
              </a:tr>
              <a:tr h="576700">
                <a:tc>
                  <a:txBody>
                    <a:bodyPr/>
                    <a:lstStyle/>
                    <a:p>
                      <a:pPr rtl="0" fontAlgn="ctr"/>
                      <a:r>
                        <a:rPr lang="en-US" sz="1200" kern="1200" baseline="0" dirty="0">
                          <a:solidFill>
                            <a:srgbClr val="215968"/>
                          </a:solidFill>
                          <a:latin typeface="Calibri"/>
                          <a:ea typeface="+mn-ea"/>
                          <a:cs typeface="+mn-cs"/>
                        </a:rPr>
                        <a:t>Getting ready</a:t>
                      </a:r>
                    </a:p>
                  </a:txBody>
                  <a:tcPr marL="22860" marR="22860" marT="0" marB="0" anchor="ctr"/>
                </a:tc>
                <a:tc>
                  <a:txBody>
                    <a:bodyPr/>
                    <a:lstStyle/>
                    <a:p>
                      <a:pPr marL="0" marR="0" lvl="0" indent="0" algn="l" defTabSz="914400" rtl="0" eaLnBrk="1" fontAlgn="base" latinLnBrk="0" hangingPunct="1">
                        <a:lnSpc>
                          <a:spcPct val="90000"/>
                        </a:lnSpc>
                        <a:spcBef>
                          <a:spcPct val="0"/>
                        </a:spcBef>
                        <a:spcAft>
                          <a:spcPct val="0"/>
                        </a:spcAft>
                        <a:buClrTx/>
                        <a:buSzTx/>
                        <a:buFont typeface="Arial" pitchFamily="34" charset="0"/>
                        <a:buNone/>
                        <a:tabLst/>
                      </a:pPr>
                      <a:r>
                        <a:rPr lang="en-US" sz="1200" kern="1200" baseline="0" dirty="0" smtClean="0">
                          <a:solidFill>
                            <a:srgbClr val="215968"/>
                          </a:solidFill>
                          <a:latin typeface="Calibri"/>
                          <a:ea typeface="+mn-ea"/>
                          <a:cs typeface="+mn-cs"/>
                        </a:rPr>
                        <a:t>Leaders work in groups to define INTIATE, INVOLVE, INSPIRE &amp; IMPROVISE. They create actionable behaviors around each and work on creating theatre.</a:t>
                      </a:r>
                    </a:p>
                  </a:txBody>
                  <a:tcPr marL="121920" marR="121920" marT="45711" marB="45711"/>
                </a:tc>
                <a:tc>
                  <a:txBody>
                    <a:bodyPr/>
                    <a:lstStyle/>
                    <a:p>
                      <a:r>
                        <a:rPr lang="en-US" sz="1200" kern="1200" baseline="0" dirty="0" smtClean="0">
                          <a:solidFill>
                            <a:srgbClr val="215968"/>
                          </a:solidFill>
                          <a:latin typeface="Calibri"/>
                          <a:ea typeface="+mn-ea"/>
                          <a:cs typeface="+mn-cs"/>
                        </a:rPr>
                        <a:t>Experiential activity</a:t>
                      </a:r>
                    </a:p>
                    <a:p>
                      <a:r>
                        <a:rPr lang="en-US" sz="1200" kern="1200" baseline="0" dirty="0" smtClean="0">
                          <a:solidFill>
                            <a:srgbClr val="215968"/>
                          </a:solidFill>
                          <a:latin typeface="Calibri"/>
                          <a:ea typeface="+mn-ea"/>
                          <a:cs typeface="+mn-cs"/>
                        </a:rPr>
                        <a:t>Group insight</a:t>
                      </a:r>
                    </a:p>
                  </a:txBody>
                  <a:tcPr marL="121920" marR="121920" marT="45711" marB="45711" anchor="ctr"/>
                </a:tc>
              </a:tr>
              <a:tr h="741476">
                <a:tc>
                  <a:txBody>
                    <a:bodyPr/>
                    <a:lstStyle/>
                    <a:p>
                      <a:pPr rtl="0" fontAlgn="ctr"/>
                      <a:r>
                        <a:rPr lang="en-US" sz="1200" kern="1200" baseline="0" dirty="0">
                          <a:solidFill>
                            <a:srgbClr val="215968"/>
                          </a:solidFill>
                          <a:latin typeface="Calibri"/>
                          <a:ea typeface="+mn-ea"/>
                          <a:cs typeface="+mn-cs"/>
                        </a:rPr>
                        <a:t>INITIATE</a:t>
                      </a:r>
                    </a:p>
                  </a:txBody>
                  <a:tcPr marL="22860" marR="22860" marT="0" marB="0" anchor="ctr"/>
                </a:tc>
                <a:tc>
                  <a:txBody>
                    <a:bodyPr/>
                    <a:lstStyle/>
                    <a:p>
                      <a:pPr marL="0" marR="0" lvl="0" indent="0" algn="l" defTabSz="914400" rtl="0" eaLnBrk="1" fontAlgn="base" latinLnBrk="0" hangingPunct="1">
                        <a:lnSpc>
                          <a:spcPct val="90000"/>
                        </a:lnSpc>
                        <a:spcBef>
                          <a:spcPct val="0"/>
                        </a:spcBef>
                        <a:spcAft>
                          <a:spcPct val="0"/>
                        </a:spcAft>
                        <a:buClrTx/>
                        <a:buSzTx/>
                        <a:buFont typeface="Arial" pitchFamily="34" charset="0"/>
                        <a:buNone/>
                        <a:tabLst/>
                      </a:pPr>
                      <a:r>
                        <a:rPr lang="en-US" sz="1200" kern="1200" baseline="0" dirty="0" smtClean="0">
                          <a:solidFill>
                            <a:srgbClr val="215968"/>
                          </a:solidFill>
                          <a:latin typeface="Calibri"/>
                          <a:ea typeface="+mn-ea"/>
                          <a:cs typeface="+mn-cs"/>
                        </a:rPr>
                        <a:t>Theatre from INITIATE Team.</a:t>
                      </a:r>
                      <a:br>
                        <a:rPr lang="en-US" sz="1200" kern="1200" baseline="0" dirty="0" smtClean="0">
                          <a:solidFill>
                            <a:srgbClr val="215968"/>
                          </a:solidFill>
                          <a:latin typeface="Calibri"/>
                          <a:ea typeface="+mn-ea"/>
                          <a:cs typeface="+mn-cs"/>
                        </a:rPr>
                      </a:br>
                      <a:r>
                        <a:rPr lang="en-US" sz="1200" kern="1200" baseline="0" dirty="0" smtClean="0">
                          <a:solidFill>
                            <a:srgbClr val="215968"/>
                          </a:solidFill>
                          <a:latin typeface="Calibri"/>
                          <a:ea typeface="+mn-ea"/>
                          <a:cs typeface="+mn-cs"/>
                        </a:rPr>
                        <a:t>What stops us from initiating?</a:t>
                      </a:r>
                      <a:br>
                        <a:rPr lang="en-US" sz="1200" kern="1200" baseline="0" dirty="0" smtClean="0">
                          <a:solidFill>
                            <a:srgbClr val="215968"/>
                          </a:solidFill>
                          <a:latin typeface="Calibri"/>
                          <a:ea typeface="+mn-ea"/>
                          <a:cs typeface="+mn-cs"/>
                        </a:rPr>
                      </a:br>
                      <a:r>
                        <a:rPr lang="en-US" sz="1200" kern="1200" baseline="0" dirty="0" smtClean="0">
                          <a:solidFill>
                            <a:srgbClr val="215968"/>
                          </a:solidFill>
                          <a:latin typeface="Calibri"/>
                          <a:ea typeface="+mn-ea"/>
                          <a:cs typeface="+mn-cs"/>
                        </a:rPr>
                        <a:t>Victim Vs Observers Vs Chooser - The pillow fight</a:t>
                      </a:r>
                    </a:p>
                  </a:txBody>
                  <a:tcPr marL="121920" marR="121920" marT="45711" marB="45711"/>
                </a:tc>
                <a:tc>
                  <a:txBody>
                    <a:bodyPr/>
                    <a:lstStyle/>
                    <a:p>
                      <a:r>
                        <a:rPr lang="en-US" sz="1200" kern="1200" baseline="0" dirty="0" smtClean="0">
                          <a:solidFill>
                            <a:srgbClr val="215968"/>
                          </a:solidFill>
                          <a:latin typeface="Calibri"/>
                          <a:ea typeface="+mn-ea"/>
                          <a:cs typeface="+mn-cs"/>
                        </a:rPr>
                        <a:t>Activity done individually and then explored as group.</a:t>
                      </a:r>
                    </a:p>
                  </a:txBody>
                  <a:tcPr marL="121920" marR="121920" marT="45711" marB="45711" anchor="ctr"/>
                </a:tc>
              </a:tr>
              <a:tr h="741476">
                <a:tc>
                  <a:txBody>
                    <a:bodyPr/>
                    <a:lstStyle/>
                    <a:p>
                      <a:pPr rtl="0" fontAlgn="ctr"/>
                      <a:r>
                        <a:rPr lang="en-US" sz="1200" kern="1200" baseline="0" dirty="0" smtClean="0">
                          <a:solidFill>
                            <a:srgbClr val="215968"/>
                          </a:solidFill>
                          <a:latin typeface="Calibri"/>
                          <a:ea typeface="+mn-ea"/>
                          <a:cs typeface="+mn-cs"/>
                        </a:rPr>
                        <a:t>Homework</a:t>
                      </a:r>
                      <a:endParaRPr lang="en-US" sz="1200" kern="1200" baseline="0" dirty="0">
                        <a:solidFill>
                          <a:srgbClr val="215968"/>
                        </a:solidFill>
                        <a:latin typeface="Calibri"/>
                        <a:ea typeface="+mn-ea"/>
                        <a:cs typeface="+mn-cs"/>
                      </a:endParaRPr>
                    </a:p>
                  </a:txBody>
                  <a:tcPr marL="22860" marR="22860" marT="0" marB="0" anchor="ctr"/>
                </a:tc>
                <a:tc>
                  <a:txBody>
                    <a:bodyPr/>
                    <a:lstStyle/>
                    <a:p>
                      <a:pPr marL="0" marR="0" lvl="0" indent="0" algn="l" defTabSz="914400" rtl="0" eaLnBrk="1" fontAlgn="base" latinLnBrk="0" hangingPunct="1">
                        <a:lnSpc>
                          <a:spcPct val="90000"/>
                        </a:lnSpc>
                        <a:spcBef>
                          <a:spcPct val="0"/>
                        </a:spcBef>
                        <a:spcAft>
                          <a:spcPct val="0"/>
                        </a:spcAft>
                        <a:buClrTx/>
                        <a:buSzTx/>
                        <a:buFont typeface="Arial" pitchFamily="34" charset="0"/>
                        <a:buNone/>
                        <a:tabLst/>
                      </a:pPr>
                      <a:r>
                        <a:rPr lang="en-US" sz="1200" kern="1200" baseline="0" dirty="0" smtClean="0">
                          <a:solidFill>
                            <a:srgbClr val="215968"/>
                          </a:solidFill>
                          <a:latin typeface="Calibri"/>
                          <a:ea typeface="+mn-ea"/>
                          <a:cs typeface="+mn-cs"/>
                        </a:rPr>
                        <a:t>Overnight homework on inspiration</a:t>
                      </a:r>
                    </a:p>
                  </a:txBody>
                  <a:tcPr marL="121920" marR="121920" marT="45711" marB="45711" anchor="ctr"/>
                </a:tc>
                <a:tc>
                  <a:txBody>
                    <a:bodyPr/>
                    <a:lstStyle/>
                    <a:p>
                      <a:r>
                        <a:rPr lang="en-US" sz="1200" kern="1200" baseline="0" dirty="0" smtClean="0">
                          <a:solidFill>
                            <a:srgbClr val="215968"/>
                          </a:solidFill>
                          <a:latin typeface="Calibri"/>
                          <a:ea typeface="+mn-ea"/>
                          <a:cs typeface="+mn-cs"/>
                        </a:rPr>
                        <a:t>Homework Exercise</a:t>
                      </a:r>
                    </a:p>
                  </a:txBody>
                  <a:tcPr marL="121920" marR="121920" marT="45711" marB="45711" anchor="ctr"/>
                </a:tc>
              </a:tr>
            </a:tbl>
          </a:graphicData>
        </a:graphic>
      </p:graphicFrame>
    </p:spTree>
    <p:extLst>
      <p:ext uri="{BB962C8B-B14F-4D97-AF65-F5344CB8AC3E}">
        <p14:creationId xmlns:p14="http://schemas.microsoft.com/office/powerpoint/2010/main" val="893381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The Vital Leader Workshop | Day 2 Sample Design</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33034503"/>
              </p:ext>
            </p:extLst>
          </p:nvPr>
        </p:nvGraphicFramePr>
        <p:xfrm>
          <a:off x="395276" y="1272403"/>
          <a:ext cx="11401448" cy="4993207"/>
        </p:xfrm>
        <a:graphic>
          <a:graphicData uri="http://schemas.openxmlformats.org/drawingml/2006/table">
            <a:tbl>
              <a:tblPr firstRow="1" bandRow="1">
                <a:tableStyleId>{5C22544A-7EE6-4342-B048-85BDC9FD1C3A}</a:tableStyleId>
              </a:tblPr>
              <a:tblGrid>
                <a:gridCol w="1722744"/>
                <a:gridCol w="7405124"/>
                <a:gridCol w="2273580"/>
              </a:tblGrid>
              <a:tr h="321173">
                <a:tc>
                  <a:txBody>
                    <a:bodyPr/>
                    <a:lstStyle/>
                    <a:p>
                      <a:pPr algn="ctr"/>
                      <a:r>
                        <a:rPr lang="en-US" sz="1400" dirty="0" smtClean="0"/>
                        <a:t>Session</a:t>
                      </a:r>
                      <a:endParaRPr lang="en-US" sz="1400" dirty="0"/>
                    </a:p>
                  </a:txBody>
                  <a:tcPr marL="121920" marR="121920"/>
                </a:tc>
                <a:tc>
                  <a:txBody>
                    <a:bodyPr/>
                    <a:lstStyle/>
                    <a:p>
                      <a:pPr marL="0" algn="ctr" defTabSz="914400" rtl="0" eaLnBrk="1" latinLnBrk="0" hangingPunct="1"/>
                      <a:r>
                        <a:rPr lang="en-US" sz="1400" b="1" kern="1200" dirty="0" smtClean="0">
                          <a:solidFill>
                            <a:schemeClr val="lt1"/>
                          </a:solidFill>
                          <a:latin typeface="+mn-lt"/>
                          <a:ea typeface="+mn-ea"/>
                          <a:cs typeface="+mn-cs"/>
                        </a:rPr>
                        <a:t>Session details</a:t>
                      </a:r>
                      <a:endParaRPr lang="en-US" sz="1400" b="1" kern="1200" dirty="0">
                        <a:solidFill>
                          <a:schemeClr val="lt1"/>
                        </a:solidFill>
                        <a:latin typeface="+mn-lt"/>
                        <a:ea typeface="+mn-ea"/>
                        <a:cs typeface="+mn-cs"/>
                      </a:endParaRPr>
                    </a:p>
                  </a:txBody>
                  <a:tcPr marL="121920" marR="121920"/>
                </a:tc>
                <a:tc>
                  <a:txBody>
                    <a:bodyPr/>
                    <a:lstStyle/>
                    <a:p>
                      <a:pPr algn="ctr"/>
                      <a:r>
                        <a:rPr lang="en-US" sz="1400" dirty="0" smtClean="0"/>
                        <a:t>Methodology</a:t>
                      </a:r>
                      <a:r>
                        <a:rPr lang="en-US" sz="1400" baseline="0" dirty="0" smtClean="0"/>
                        <a:t> </a:t>
                      </a:r>
                      <a:endParaRPr lang="en-US" sz="1400" dirty="0"/>
                    </a:p>
                  </a:txBody>
                  <a:tcPr marL="121920" marR="121920"/>
                </a:tc>
              </a:tr>
              <a:tr h="289056">
                <a:tc gridSpan="3">
                  <a:txBody>
                    <a:bodyPr/>
                    <a:lstStyle/>
                    <a:p>
                      <a:pPr marL="0" algn="ctr" defTabSz="914400" rtl="0" eaLnBrk="1" latinLnBrk="0" hangingPunct="1"/>
                      <a:r>
                        <a:rPr lang="en-IN" sz="1200" kern="1200" baseline="0" dirty="0" smtClean="0">
                          <a:solidFill>
                            <a:srgbClr val="215968"/>
                          </a:solidFill>
                          <a:latin typeface="Calibri"/>
                          <a:ea typeface="+mn-ea"/>
                          <a:cs typeface="+mn-cs"/>
                        </a:rPr>
                        <a:t>Starts at 9.30 AM</a:t>
                      </a:r>
                      <a:endParaRPr lang="en-IN" sz="1200" kern="1200" baseline="0" dirty="0">
                        <a:solidFill>
                          <a:srgbClr val="215968"/>
                        </a:solidFill>
                        <a:latin typeface="Calibri"/>
                        <a:ea typeface="+mn-ea"/>
                        <a:cs typeface="+mn-cs"/>
                      </a:endParaRPr>
                    </a:p>
                  </a:txBody>
                  <a:tcPr marL="121920" marR="121920"/>
                </a:tc>
                <a:tc hMerge="1">
                  <a:txBody>
                    <a:bodyPr/>
                    <a:lstStyle/>
                    <a:p>
                      <a:pPr marL="0" algn="l" defTabSz="914400" rtl="0" eaLnBrk="1" latinLnBrk="0" hangingPunct="1"/>
                      <a:endParaRPr lang="en-US" sz="1200" kern="1200" baseline="0" dirty="0" smtClean="0">
                        <a:solidFill>
                          <a:srgbClr val="215968"/>
                        </a:solidFill>
                        <a:latin typeface="Calibri"/>
                        <a:ea typeface="+mn-ea"/>
                        <a:cs typeface="+mn-cs"/>
                      </a:endParaRPr>
                    </a:p>
                  </a:txBody>
                  <a:tcPr marL="121920" marR="121920"/>
                </a:tc>
                <a:tc hMerge="1">
                  <a:txBody>
                    <a:bodyPr/>
                    <a:lstStyle/>
                    <a:p>
                      <a:pPr marL="0" algn="l" defTabSz="914400" rtl="0" eaLnBrk="1" latinLnBrk="0" hangingPunct="1"/>
                      <a:endParaRPr lang="en-US" sz="1200" kern="1200" baseline="0" dirty="0">
                        <a:solidFill>
                          <a:srgbClr val="215968"/>
                        </a:solidFill>
                        <a:latin typeface="Calibri"/>
                        <a:ea typeface="+mn-ea"/>
                        <a:cs typeface="+mn-cs"/>
                      </a:endParaRPr>
                    </a:p>
                  </a:txBody>
                  <a:tcPr marL="121920" marR="121920"/>
                </a:tc>
              </a:tr>
              <a:tr h="576716">
                <a:tc>
                  <a:txBody>
                    <a:bodyPr/>
                    <a:lstStyle/>
                    <a:p>
                      <a:pPr rtl="0" fontAlgn="ctr"/>
                      <a:r>
                        <a:rPr lang="en-US" sz="1200" kern="1200" baseline="0" dirty="0">
                          <a:solidFill>
                            <a:srgbClr val="215968"/>
                          </a:solidFill>
                          <a:latin typeface="Calibri"/>
                          <a:ea typeface="+mn-ea"/>
                          <a:cs typeface="+mn-cs"/>
                        </a:rPr>
                        <a:t>INVOLVE</a:t>
                      </a:r>
                    </a:p>
                  </a:txBody>
                  <a:tcPr marL="22860" marR="22860" marT="0" marB="0" anchor="ctr"/>
                </a:tc>
                <a:tc>
                  <a:txBody>
                    <a:bodyPr/>
                    <a:lstStyle/>
                    <a:p>
                      <a:pPr rtl="0" fontAlgn="ctr"/>
                      <a:r>
                        <a:rPr lang="en-US" sz="1200" kern="1200" baseline="0" dirty="0">
                          <a:solidFill>
                            <a:srgbClr val="215968"/>
                          </a:solidFill>
                          <a:latin typeface="Calibri"/>
                          <a:ea typeface="+mn-ea"/>
                          <a:cs typeface="+mn-cs"/>
                        </a:rPr>
                        <a:t>Involve group performs theatre, forum theatre happens afterward. Coaching skills. Working on people.</a:t>
                      </a:r>
                    </a:p>
                  </a:txBody>
                  <a:tcPr marL="22860" marR="22860" marT="0" marB="0" anchor="ctr"/>
                </a:tc>
                <a:tc>
                  <a:txBody>
                    <a:bodyPr/>
                    <a:lstStyle/>
                    <a:p>
                      <a:pPr rtl="0" fontAlgn="ctr"/>
                      <a:r>
                        <a:rPr lang="en-US" sz="1200" kern="1200" baseline="0" dirty="0">
                          <a:solidFill>
                            <a:srgbClr val="215968"/>
                          </a:solidFill>
                          <a:latin typeface="Calibri"/>
                          <a:ea typeface="+mn-ea"/>
                          <a:cs typeface="+mn-cs"/>
                        </a:rPr>
                        <a:t>Theatre, Forum Discussion, Group Exercises</a:t>
                      </a:r>
                    </a:p>
                  </a:txBody>
                  <a:tcPr marL="22860" marR="22860" marT="0" marB="0" anchor="ctr"/>
                </a:tc>
              </a:tr>
              <a:tr h="576716">
                <a:tc>
                  <a:txBody>
                    <a:bodyPr/>
                    <a:lstStyle/>
                    <a:p>
                      <a:pPr rtl="0" fontAlgn="ctr"/>
                      <a:r>
                        <a:rPr lang="en-US" sz="1200" kern="1200" baseline="0" dirty="0">
                          <a:solidFill>
                            <a:srgbClr val="215968"/>
                          </a:solidFill>
                          <a:latin typeface="Calibri"/>
                          <a:ea typeface="+mn-ea"/>
                          <a:cs typeface="+mn-cs"/>
                        </a:rPr>
                        <a:t>INVOLVE</a:t>
                      </a:r>
                    </a:p>
                  </a:txBody>
                  <a:tcPr marL="22860" marR="22860" marT="0" marB="0" anchor="ctr"/>
                </a:tc>
                <a:tc>
                  <a:txBody>
                    <a:bodyPr/>
                    <a:lstStyle/>
                    <a:p>
                      <a:pPr rtl="0" fontAlgn="ctr"/>
                      <a:r>
                        <a:rPr lang="en-US" sz="1200" kern="1200" baseline="0" dirty="0">
                          <a:solidFill>
                            <a:srgbClr val="215968"/>
                          </a:solidFill>
                          <a:latin typeface="Calibri"/>
                          <a:ea typeface="+mn-ea"/>
                          <a:cs typeface="+mn-cs"/>
                        </a:rPr>
                        <a:t>Constant communication without emotional vomiting. Creating permissive encouragement Feedback is a gift.</a:t>
                      </a:r>
                    </a:p>
                  </a:txBody>
                  <a:tcPr marL="22860" marR="22860" marT="0" marB="0" anchor="ctr"/>
                </a:tc>
                <a:tc>
                  <a:txBody>
                    <a:bodyPr/>
                    <a:lstStyle/>
                    <a:p>
                      <a:pPr rtl="0" fontAlgn="ctr"/>
                      <a:r>
                        <a:rPr lang="en-US" sz="1200" kern="1200" baseline="0" dirty="0">
                          <a:solidFill>
                            <a:srgbClr val="215968"/>
                          </a:solidFill>
                          <a:latin typeface="Calibri"/>
                          <a:ea typeface="+mn-ea"/>
                          <a:cs typeface="+mn-cs"/>
                        </a:rPr>
                        <a:t>Group Exercise</a:t>
                      </a:r>
                    </a:p>
                  </a:txBody>
                  <a:tcPr marL="22860" marR="22860" marT="0" marB="0" anchor="ctr"/>
                </a:tc>
              </a:tr>
              <a:tr h="411940">
                <a:tc>
                  <a:txBody>
                    <a:bodyPr/>
                    <a:lstStyle/>
                    <a:p>
                      <a:pPr rtl="0" fontAlgn="ctr"/>
                      <a:r>
                        <a:rPr lang="en-US" sz="1200" kern="1200" baseline="0" dirty="0">
                          <a:solidFill>
                            <a:srgbClr val="215968"/>
                          </a:solidFill>
                          <a:latin typeface="Calibri"/>
                          <a:ea typeface="+mn-ea"/>
                          <a:cs typeface="+mn-cs"/>
                        </a:rPr>
                        <a:t>IMPROVISE</a:t>
                      </a:r>
                    </a:p>
                  </a:txBody>
                  <a:tcPr marL="22860" marR="22860" marT="0" marB="0" anchor="ctr"/>
                </a:tc>
                <a:tc>
                  <a:txBody>
                    <a:bodyPr/>
                    <a:lstStyle/>
                    <a:p>
                      <a:pPr rtl="0" fontAlgn="ctr"/>
                      <a:r>
                        <a:rPr lang="en-US" sz="1200" kern="1200" baseline="0" dirty="0" smtClean="0">
                          <a:solidFill>
                            <a:srgbClr val="215968"/>
                          </a:solidFill>
                          <a:latin typeface="Calibri"/>
                          <a:ea typeface="+mn-ea"/>
                          <a:cs typeface="+mn-cs"/>
                        </a:rPr>
                        <a:t>Improvise </a:t>
                      </a:r>
                      <a:r>
                        <a:rPr lang="en-US" sz="1200" kern="1200" baseline="0" dirty="0">
                          <a:solidFill>
                            <a:srgbClr val="215968"/>
                          </a:solidFill>
                          <a:latin typeface="Calibri"/>
                          <a:ea typeface="+mn-ea"/>
                          <a:cs typeface="+mn-cs"/>
                        </a:rPr>
                        <a:t>group performs theatre, forum theatre happens afterward.</a:t>
                      </a:r>
                    </a:p>
                  </a:txBody>
                  <a:tcPr marL="22860" marR="22860" marT="0" marB="0" anchor="ctr"/>
                </a:tc>
                <a:tc>
                  <a:txBody>
                    <a:bodyPr/>
                    <a:lstStyle/>
                    <a:p>
                      <a:pPr rtl="0" fontAlgn="ctr"/>
                      <a:r>
                        <a:rPr lang="en-US" sz="1200" kern="1200" baseline="0" dirty="0">
                          <a:solidFill>
                            <a:srgbClr val="215968"/>
                          </a:solidFill>
                          <a:latin typeface="Calibri"/>
                          <a:ea typeface="+mn-ea"/>
                          <a:cs typeface="+mn-cs"/>
                        </a:rPr>
                        <a:t>Theatre, Forum Discussion, Group Exercises</a:t>
                      </a:r>
                    </a:p>
                  </a:txBody>
                  <a:tcPr marL="22860" marR="22860" marT="0" marB="0" anchor="ctr"/>
                </a:tc>
              </a:tr>
              <a:tr h="823865">
                <a:tc>
                  <a:txBody>
                    <a:bodyPr/>
                    <a:lstStyle/>
                    <a:p>
                      <a:pPr rtl="0" fontAlgn="ctr"/>
                      <a:r>
                        <a:rPr lang="en-US" sz="1200" kern="1200" baseline="0" dirty="0">
                          <a:solidFill>
                            <a:srgbClr val="215968"/>
                          </a:solidFill>
                          <a:latin typeface="Calibri"/>
                          <a:ea typeface="+mn-ea"/>
                          <a:cs typeface="+mn-cs"/>
                        </a:rPr>
                        <a:t>IMPROVISE - Creative collaboration</a:t>
                      </a:r>
                    </a:p>
                  </a:txBody>
                  <a:tcPr marL="22860" marR="22860" marT="0" marB="0" anchor="ctr"/>
                </a:tc>
                <a:tc>
                  <a:txBody>
                    <a:bodyPr/>
                    <a:lstStyle/>
                    <a:p>
                      <a:pPr rtl="0" fontAlgn="ctr"/>
                      <a:r>
                        <a:rPr lang="en-US" sz="1200" kern="1200" baseline="0" dirty="0">
                          <a:solidFill>
                            <a:srgbClr val="215968"/>
                          </a:solidFill>
                          <a:latin typeface="Calibri"/>
                          <a:ea typeface="+mn-ea"/>
                          <a:cs typeface="+mn-cs"/>
                        </a:rPr>
                        <a:t>Learning what it takes to create an environment where people feel involved. The rules of creative collaboration with team members.</a:t>
                      </a:r>
                    </a:p>
                  </a:txBody>
                  <a:tcPr marL="22860" marR="22860" marT="0" marB="0" anchor="ctr"/>
                </a:tc>
                <a:tc>
                  <a:txBody>
                    <a:bodyPr/>
                    <a:lstStyle/>
                    <a:p>
                      <a:pPr rtl="0" fontAlgn="ctr"/>
                      <a:r>
                        <a:rPr lang="en-US" sz="1200" kern="1200" baseline="0" dirty="0">
                          <a:solidFill>
                            <a:srgbClr val="215968"/>
                          </a:solidFill>
                          <a:latin typeface="Calibri"/>
                          <a:ea typeface="+mn-ea"/>
                          <a:cs typeface="+mn-cs"/>
                        </a:rPr>
                        <a:t>Improv Theatre with Real Life Experience</a:t>
                      </a:r>
                    </a:p>
                  </a:txBody>
                  <a:tcPr marL="22860" marR="22860" marT="0" marB="0" anchor="ctr"/>
                </a:tc>
              </a:tr>
              <a:tr h="675565">
                <a:tc>
                  <a:txBody>
                    <a:bodyPr/>
                    <a:lstStyle/>
                    <a:p>
                      <a:pPr rtl="0" fontAlgn="ctr"/>
                      <a:r>
                        <a:rPr lang="en-US" sz="1200" kern="1200" baseline="0" dirty="0">
                          <a:solidFill>
                            <a:srgbClr val="215968"/>
                          </a:solidFill>
                          <a:latin typeface="Calibri"/>
                          <a:ea typeface="+mn-ea"/>
                          <a:cs typeface="+mn-cs"/>
                        </a:rPr>
                        <a:t>INSPIRE</a:t>
                      </a:r>
                    </a:p>
                  </a:txBody>
                  <a:tcPr marL="22860" marR="22860" marT="0" marB="0" anchor="ctr"/>
                </a:tc>
                <a:tc>
                  <a:txBody>
                    <a:bodyPr/>
                    <a:lstStyle/>
                    <a:p>
                      <a:pPr rtl="0" fontAlgn="ctr"/>
                      <a:r>
                        <a:rPr lang="en-US" sz="1200" kern="1200" baseline="0" dirty="0" smtClean="0">
                          <a:solidFill>
                            <a:srgbClr val="215968"/>
                          </a:solidFill>
                          <a:latin typeface="Calibri"/>
                          <a:ea typeface="+mn-ea"/>
                          <a:cs typeface="+mn-cs"/>
                        </a:rPr>
                        <a:t>Inspire </a:t>
                      </a:r>
                      <a:r>
                        <a:rPr lang="en-US" sz="1200" kern="1200" baseline="0" dirty="0">
                          <a:solidFill>
                            <a:srgbClr val="215968"/>
                          </a:solidFill>
                          <a:latin typeface="Calibri"/>
                          <a:ea typeface="+mn-ea"/>
                          <a:cs typeface="+mn-cs"/>
                        </a:rPr>
                        <a:t>group performs theatre, forum theatre happens afterward.</a:t>
                      </a:r>
                    </a:p>
                  </a:txBody>
                  <a:tcPr marL="22860" marR="22860" marT="0" marB="0" anchor="ctr"/>
                </a:tc>
                <a:tc>
                  <a:txBody>
                    <a:bodyPr/>
                    <a:lstStyle/>
                    <a:p>
                      <a:pPr rtl="0" fontAlgn="ctr"/>
                      <a:r>
                        <a:rPr lang="en-US" sz="1200" kern="1200" baseline="0" dirty="0">
                          <a:solidFill>
                            <a:srgbClr val="215968"/>
                          </a:solidFill>
                          <a:latin typeface="Calibri"/>
                          <a:ea typeface="+mn-ea"/>
                          <a:cs typeface="+mn-cs"/>
                        </a:rPr>
                        <a:t>Theatre, Forum Discussion, Group Exercises</a:t>
                      </a:r>
                    </a:p>
                  </a:txBody>
                  <a:tcPr marL="22860" marR="22860" marT="0" marB="0" anchor="ctr"/>
                </a:tc>
              </a:tr>
              <a:tr h="576700">
                <a:tc>
                  <a:txBody>
                    <a:bodyPr/>
                    <a:lstStyle/>
                    <a:p>
                      <a:pPr rtl="0" fontAlgn="ctr"/>
                      <a:r>
                        <a:rPr lang="en-US" sz="1200" kern="1200" baseline="0" dirty="0">
                          <a:solidFill>
                            <a:srgbClr val="215968"/>
                          </a:solidFill>
                          <a:latin typeface="Calibri"/>
                          <a:ea typeface="+mn-ea"/>
                          <a:cs typeface="+mn-cs"/>
                        </a:rPr>
                        <a:t>INSPIRE - Inspirational pieces. What inspires me?</a:t>
                      </a:r>
                    </a:p>
                  </a:txBody>
                  <a:tcPr marL="22860" marR="22860" marT="0" marB="0" anchor="ctr"/>
                </a:tc>
                <a:tc>
                  <a:txBody>
                    <a:bodyPr/>
                    <a:lstStyle/>
                    <a:p>
                      <a:pPr rtl="0" fontAlgn="ctr"/>
                      <a:r>
                        <a:rPr lang="en-US" sz="1200" kern="1200" baseline="0" dirty="0">
                          <a:solidFill>
                            <a:srgbClr val="215968"/>
                          </a:solidFill>
                          <a:latin typeface="Calibri"/>
                          <a:ea typeface="+mn-ea"/>
                          <a:cs typeface="+mn-cs"/>
                        </a:rPr>
                        <a:t>Participants present a 2-3 min inspirational piece i.e. song, poem, prose, speech from a play etc. ( asked to come prepared ). They need to choose a piece they find inspiring.</a:t>
                      </a:r>
                    </a:p>
                  </a:txBody>
                  <a:tcPr marL="22860" marR="22860" marT="0" marB="0" anchor="ctr"/>
                </a:tc>
                <a:tc>
                  <a:txBody>
                    <a:bodyPr/>
                    <a:lstStyle/>
                    <a:p>
                      <a:pPr rtl="0" fontAlgn="ctr"/>
                      <a:r>
                        <a:rPr lang="en-US" sz="1200" kern="1200" baseline="0" dirty="0">
                          <a:solidFill>
                            <a:srgbClr val="215968"/>
                          </a:solidFill>
                          <a:latin typeface="Calibri"/>
                          <a:ea typeface="+mn-ea"/>
                          <a:cs typeface="+mn-cs"/>
                        </a:rPr>
                        <a:t>Coaching and Creative Partnership</a:t>
                      </a:r>
                    </a:p>
                  </a:txBody>
                  <a:tcPr marL="22860" marR="22860" marT="0" marB="0" anchor="ctr"/>
                </a:tc>
              </a:tr>
              <a:tr h="741476">
                <a:tc>
                  <a:txBody>
                    <a:bodyPr/>
                    <a:lstStyle/>
                    <a:p>
                      <a:pPr rtl="0" fontAlgn="ctr"/>
                      <a:r>
                        <a:rPr lang="en-US" sz="1200" kern="1200" baseline="0" dirty="0">
                          <a:solidFill>
                            <a:srgbClr val="215968"/>
                          </a:solidFill>
                          <a:latin typeface="Calibri"/>
                          <a:ea typeface="+mn-ea"/>
                          <a:cs typeface="+mn-cs"/>
                        </a:rPr>
                        <a:t>Action Planning and Commitment Videos</a:t>
                      </a:r>
                    </a:p>
                  </a:txBody>
                  <a:tcPr marL="22860" marR="22860" marT="0" marB="0" anchor="ctr"/>
                </a:tc>
                <a:tc>
                  <a:txBody>
                    <a:bodyPr/>
                    <a:lstStyle/>
                    <a:p>
                      <a:pPr rtl="0" fontAlgn="ctr"/>
                      <a:r>
                        <a:rPr lang="en-US" sz="1200" kern="1200" baseline="0" dirty="0">
                          <a:solidFill>
                            <a:srgbClr val="215968"/>
                          </a:solidFill>
                          <a:latin typeface="Calibri"/>
                          <a:ea typeface="+mn-ea"/>
                          <a:cs typeface="+mn-cs"/>
                        </a:rPr>
                        <a:t>Participants create their own commitment videos and finalize their “Stop Start Continue”</a:t>
                      </a:r>
                    </a:p>
                  </a:txBody>
                  <a:tcPr marL="22860" marR="22860" marT="0" marB="0" anchor="ctr"/>
                </a:tc>
                <a:tc>
                  <a:txBody>
                    <a:bodyPr/>
                    <a:lstStyle/>
                    <a:p>
                      <a:pPr rtl="0" fontAlgn="ctr"/>
                      <a:r>
                        <a:rPr lang="en-US" sz="1200" kern="1200" baseline="0" dirty="0">
                          <a:solidFill>
                            <a:srgbClr val="215968"/>
                          </a:solidFill>
                          <a:latin typeface="Calibri"/>
                          <a:ea typeface="+mn-ea"/>
                          <a:cs typeface="+mn-cs"/>
                        </a:rPr>
                        <a:t>Goal Setting</a:t>
                      </a:r>
                    </a:p>
                  </a:txBody>
                  <a:tcPr marL="22860" marR="22860" marT="0" marB="0" anchor="ctr"/>
                </a:tc>
              </a:tr>
            </a:tbl>
          </a:graphicData>
        </a:graphic>
      </p:graphicFrame>
    </p:spTree>
    <p:extLst>
      <p:ext uri="{BB962C8B-B14F-4D97-AF65-F5344CB8AC3E}">
        <p14:creationId xmlns:p14="http://schemas.microsoft.com/office/powerpoint/2010/main" val="4262023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4383</TotalTime>
  <Words>1773</Words>
  <Application>Microsoft Office PowerPoint</Application>
  <PresentationFormat>Widescreen</PresentationFormat>
  <Paragraphs>170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 Hangloo</dc:creator>
  <cp:lastModifiedBy>Varun Hangloo</cp:lastModifiedBy>
  <cp:revision>41</cp:revision>
  <dcterms:created xsi:type="dcterms:W3CDTF">2017-05-12T08:52:23Z</dcterms:created>
  <dcterms:modified xsi:type="dcterms:W3CDTF">2017-06-13T11:55:39Z</dcterms:modified>
</cp:coreProperties>
</file>